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61" r:id="rId2"/>
    <p:sldId id="256" r:id="rId3"/>
    <p:sldId id="262" r:id="rId4"/>
    <p:sldId id="258" r:id="rId5"/>
    <p:sldId id="281" r:id="rId6"/>
    <p:sldId id="280" r:id="rId7"/>
    <p:sldId id="260"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82" r:id="rId21"/>
    <p:sldId id="283" r:id="rId22"/>
    <p:sldId id="284" r:id="rId23"/>
  </p:sldIdLst>
  <p:sldSz cx="9144000" cy="5143500" type="screen16x9"/>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65">
          <p15:clr>
            <a:srgbClr val="A4A3A4"/>
          </p15:clr>
        </p15:guide>
        <p15:guide id="2" pos="2880">
          <p15:clr>
            <a:srgbClr val="A4A3A4"/>
          </p15:clr>
        </p15:guide>
        <p15:guide id="3" pos="385">
          <p15:clr>
            <a:srgbClr val="A4A3A4"/>
          </p15:clr>
        </p15:guide>
        <p15:guide id="4" pos="53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0B0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autoAdjust="0"/>
    <p:restoredTop sz="94660"/>
  </p:normalViewPr>
  <p:slideViewPr>
    <p:cSldViewPr>
      <p:cViewPr>
        <p:scale>
          <a:sx n="66" d="100"/>
          <a:sy n="66" d="100"/>
        </p:scale>
        <p:origin x="-1518" y="-432"/>
      </p:cViewPr>
      <p:guideLst>
        <p:guide orient="horz" pos="1665"/>
        <p:guide pos="2880"/>
        <p:guide pos="385"/>
        <p:guide pos="5375"/>
      </p:guideLst>
    </p:cSldViewPr>
  </p:slideViewPr>
  <p:notesTextViewPr>
    <p:cViewPr>
      <p:scale>
        <a:sx n="100" d="100"/>
        <a:sy n="100" d="100"/>
      </p:scale>
      <p:origin x="0" y="0"/>
    </p:cViewPr>
  </p:notesTextViewPr>
  <p:sorterViewPr>
    <p:cViewPr>
      <p:scale>
        <a:sx n="125" d="100"/>
        <a:sy n="125" d="100"/>
      </p:scale>
      <p:origin x="0" y="292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13A04B-826E-4A47-B6F5-F1DE88B7BD10}" type="datetimeFigureOut">
              <a:rPr lang="zh-CN" altLang="en-US" smtClean="0"/>
              <a:pPr/>
              <a:t>2018/4/12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8427F7-5DD0-4DA8-A9A0-4FA272F671C6}" type="slidenum">
              <a:rPr lang="zh-CN" altLang="en-US" smtClean="0"/>
              <a:pPr/>
              <a:t>‹#›</a:t>
            </a:fld>
            <a:endParaRPr lang="zh-CN" altLang="en-US"/>
          </a:p>
        </p:txBody>
      </p:sp>
    </p:spTree>
    <p:extLst>
      <p:ext uri="{BB962C8B-B14F-4D97-AF65-F5344CB8AC3E}">
        <p14:creationId xmlns:p14="http://schemas.microsoft.com/office/powerpoint/2010/main" xmlns="" val="692856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a:t>
            </a:fld>
            <a:endParaRPr lang="zh-CN" altLang="en-US"/>
          </a:p>
        </p:txBody>
      </p:sp>
    </p:spTree>
    <p:extLst>
      <p:ext uri="{BB962C8B-B14F-4D97-AF65-F5344CB8AC3E}">
        <p14:creationId xmlns:p14="http://schemas.microsoft.com/office/powerpoint/2010/main" xmlns="" val="34295105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10</a:t>
            </a:fld>
            <a:endParaRPr lang="zh-CN" altLang="en-US"/>
          </a:p>
        </p:txBody>
      </p:sp>
    </p:spTree>
    <p:extLst>
      <p:ext uri="{BB962C8B-B14F-4D97-AF65-F5344CB8AC3E}">
        <p14:creationId xmlns:p14="http://schemas.microsoft.com/office/powerpoint/2010/main" xmlns="" val="3761770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11</a:t>
            </a:fld>
            <a:endParaRPr lang="zh-CN" altLang="en-US"/>
          </a:p>
        </p:txBody>
      </p:sp>
    </p:spTree>
    <p:extLst>
      <p:ext uri="{BB962C8B-B14F-4D97-AF65-F5344CB8AC3E}">
        <p14:creationId xmlns:p14="http://schemas.microsoft.com/office/powerpoint/2010/main" xmlns="" val="995912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12</a:t>
            </a:fld>
            <a:endParaRPr lang="zh-CN" altLang="en-US"/>
          </a:p>
        </p:txBody>
      </p:sp>
    </p:spTree>
    <p:extLst>
      <p:ext uri="{BB962C8B-B14F-4D97-AF65-F5344CB8AC3E}">
        <p14:creationId xmlns:p14="http://schemas.microsoft.com/office/powerpoint/2010/main" xmlns="" val="96853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13</a:t>
            </a:fld>
            <a:endParaRPr lang="zh-CN" altLang="en-US"/>
          </a:p>
        </p:txBody>
      </p:sp>
    </p:spTree>
    <p:extLst>
      <p:ext uri="{BB962C8B-B14F-4D97-AF65-F5344CB8AC3E}">
        <p14:creationId xmlns:p14="http://schemas.microsoft.com/office/powerpoint/2010/main" xmlns="" val="3578911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14</a:t>
            </a:fld>
            <a:endParaRPr lang="zh-CN" altLang="en-US"/>
          </a:p>
        </p:txBody>
      </p:sp>
    </p:spTree>
    <p:extLst>
      <p:ext uri="{BB962C8B-B14F-4D97-AF65-F5344CB8AC3E}">
        <p14:creationId xmlns:p14="http://schemas.microsoft.com/office/powerpoint/2010/main" xmlns="" val="2956917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15</a:t>
            </a:fld>
            <a:endParaRPr lang="zh-CN" altLang="en-US"/>
          </a:p>
        </p:txBody>
      </p:sp>
    </p:spTree>
    <p:extLst>
      <p:ext uri="{BB962C8B-B14F-4D97-AF65-F5344CB8AC3E}">
        <p14:creationId xmlns:p14="http://schemas.microsoft.com/office/powerpoint/2010/main" xmlns="" val="1542866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16</a:t>
            </a:fld>
            <a:endParaRPr lang="zh-CN" altLang="en-US"/>
          </a:p>
        </p:txBody>
      </p:sp>
    </p:spTree>
    <p:extLst>
      <p:ext uri="{BB962C8B-B14F-4D97-AF65-F5344CB8AC3E}">
        <p14:creationId xmlns:p14="http://schemas.microsoft.com/office/powerpoint/2010/main" xmlns="" val="3663454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17</a:t>
            </a:fld>
            <a:endParaRPr lang="zh-CN" altLang="en-US"/>
          </a:p>
        </p:txBody>
      </p:sp>
    </p:spTree>
    <p:extLst>
      <p:ext uri="{BB962C8B-B14F-4D97-AF65-F5344CB8AC3E}">
        <p14:creationId xmlns:p14="http://schemas.microsoft.com/office/powerpoint/2010/main" xmlns="" val="3955849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18</a:t>
            </a:fld>
            <a:endParaRPr lang="zh-CN" altLang="en-US"/>
          </a:p>
        </p:txBody>
      </p:sp>
    </p:spTree>
    <p:extLst>
      <p:ext uri="{BB962C8B-B14F-4D97-AF65-F5344CB8AC3E}">
        <p14:creationId xmlns:p14="http://schemas.microsoft.com/office/powerpoint/2010/main" xmlns="" val="29856942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19</a:t>
            </a:fld>
            <a:endParaRPr lang="zh-CN" altLang="en-US"/>
          </a:p>
        </p:txBody>
      </p:sp>
    </p:spTree>
    <p:extLst>
      <p:ext uri="{BB962C8B-B14F-4D97-AF65-F5344CB8AC3E}">
        <p14:creationId xmlns:p14="http://schemas.microsoft.com/office/powerpoint/2010/main" xmlns="" val="3100547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2</a:t>
            </a:fld>
            <a:endParaRPr lang="zh-CN" altLang="en-US"/>
          </a:p>
        </p:txBody>
      </p:sp>
    </p:spTree>
    <p:extLst>
      <p:ext uri="{BB962C8B-B14F-4D97-AF65-F5344CB8AC3E}">
        <p14:creationId xmlns:p14="http://schemas.microsoft.com/office/powerpoint/2010/main" xmlns="" val="6086040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20</a:t>
            </a:fld>
            <a:endParaRPr lang="zh-CN" altLang="en-US"/>
          </a:p>
        </p:txBody>
      </p:sp>
    </p:spTree>
    <p:extLst>
      <p:ext uri="{BB962C8B-B14F-4D97-AF65-F5344CB8AC3E}">
        <p14:creationId xmlns:p14="http://schemas.microsoft.com/office/powerpoint/2010/main" xmlns="" val="38723019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21</a:t>
            </a:fld>
            <a:endParaRPr lang="zh-CN" altLang="en-US"/>
          </a:p>
        </p:txBody>
      </p:sp>
    </p:spTree>
    <p:extLst>
      <p:ext uri="{BB962C8B-B14F-4D97-AF65-F5344CB8AC3E}">
        <p14:creationId xmlns:p14="http://schemas.microsoft.com/office/powerpoint/2010/main" xmlns="" val="3842781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22</a:t>
            </a:fld>
            <a:endParaRPr lang="zh-CN" altLang="en-US"/>
          </a:p>
        </p:txBody>
      </p:sp>
    </p:spTree>
    <p:extLst>
      <p:ext uri="{BB962C8B-B14F-4D97-AF65-F5344CB8AC3E}">
        <p14:creationId xmlns:p14="http://schemas.microsoft.com/office/powerpoint/2010/main" xmlns="" val="2122982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3</a:t>
            </a:fld>
            <a:endParaRPr lang="zh-CN" altLang="en-US"/>
          </a:p>
        </p:txBody>
      </p:sp>
    </p:spTree>
    <p:extLst>
      <p:ext uri="{BB962C8B-B14F-4D97-AF65-F5344CB8AC3E}">
        <p14:creationId xmlns:p14="http://schemas.microsoft.com/office/powerpoint/2010/main" xmlns="" val="4244592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4</a:t>
            </a:fld>
            <a:endParaRPr lang="zh-CN" altLang="en-US"/>
          </a:p>
        </p:txBody>
      </p:sp>
    </p:spTree>
    <p:extLst>
      <p:ext uri="{BB962C8B-B14F-4D97-AF65-F5344CB8AC3E}">
        <p14:creationId xmlns:p14="http://schemas.microsoft.com/office/powerpoint/2010/main" xmlns="" val="409704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5</a:t>
            </a:fld>
            <a:endParaRPr lang="zh-CN" altLang="en-US"/>
          </a:p>
        </p:txBody>
      </p:sp>
    </p:spTree>
    <p:extLst>
      <p:ext uri="{BB962C8B-B14F-4D97-AF65-F5344CB8AC3E}">
        <p14:creationId xmlns:p14="http://schemas.microsoft.com/office/powerpoint/2010/main" xmlns="" val="3874190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6</a:t>
            </a:fld>
            <a:endParaRPr lang="zh-CN" altLang="en-US"/>
          </a:p>
        </p:txBody>
      </p:sp>
    </p:spTree>
    <p:extLst>
      <p:ext uri="{BB962C8B-B14F-4D97-AF65-F5344CB8AC3E}">
        <p14:creationId xmlns:p14="http://schemas.microsoft.com/office/powerpoint/2010/main" xmlns="" val="234085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7</a:t>
            </a:fld>
            <a:endParaRPr lang="zh-CN" altLang="en-US"/>
          </a:p>
        </p:txBody>
      </p:sp>
    </p:spTree>
    <p:extLst>
      <p:ext uri="{BB962C8B-B14F-4D97-AF65-F5344CB8AC3E}">
        <p14:creationId xmlns:p14="http://schemas.microsoft.com/office/powerpoint/2010/main" xmlns="" val="3269614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8</a:t>
            </a:fld>
            <a:endParaRPr lang="zh-CN" altLang="en-US"/>
          </a:p>
        </p:txBody>
      </p:sp>
    </p:spTree>
    <p:extLst>
      <p:ext uri="{BB962C8B-B14F-4D97-AF65-F5344CB8AC3E}">
        <p14:creationId xmlns:p14="http://schemas.microsoft.com/office/powerpoint/2010/main" xmlns="" val="2961220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427F7-5DD0-4DA8-A9A0-4FA272F671C6}" type="slidenum">
              <a:rPr lang="zh-CN" altLang="en-US" smtClean="0"/>
              <a:pPr/>
              <a:t>9</a:t>
            </a:fld>
            <a:endParaRPr lang="zh-CN" altLang="en-US"/>
          </a:p>
        </p:txBody>
      </p:sp>
    </p:spTree>
    <p:extLst>
      <p:ext uri="{BB962C8B-B14F-4D97-AF65-F5344CB8AC3E}">
        <p14:creationId xmlns:p14="http://schemas.microsoft.com/office/powerpoint/2010/main" xmlns="" val="17249753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xmlns="" id="{265691E9-B492-4FBD-AB92-5D69F5F99A80}"/>
              </a:ext>
            </a:extLst>
          </p:cNvPr>
          <p:cNvCxnSpPr/>
          <p:nvPr userDrawn="1"/>
        </p:nvCxnSpPr>
        <p:spPr>
          <a:xfrm>
            <a:off x="1259632" y="950302"/>
            <a:ext cx="7273181" cy="0"/>
          </a:xfrm>
          <a:prstGeom prst="line">
            <a:avLst/>
          </a:prstGeom>
          <a:ln w="19050">
            <a:solidFill>
              <a:srgbClr val="AF0B06"/>
            </a:solidFill>
          </a:ln>
        </p:spPr>
        <p:style>
          <a:lnRef idx="1">
            <a:schemeClr val="accent1"/>
          </a:lnRef>
          <a:fillRef idx="0">
            <a:schemeClr val="accent1"/>
          </a:fillRef>
          <a:effectRef idx="0">
            <a:schemeClr val="accent1"/>
          </a:effectRef>
          <a:fontRef idx="minor">
            <a:schemeClr val="tx1"/>
          </a:fontRef>
        </p:style>
      </p:cxnSp>
      <p:pic>
        <p:nvPicPr>
          <p:cNvPr id="9" name="图片 29">
            <a:extLst>
              <a:ext uri="{FF2B5EF4-FFF2-40B4-BE49-F238E27FC236}">
                <a16:creationId xmlns:a16="http://schemas.microsoft.com/office/drawing/2014/main" xmlns="" id="{9A208CD3-867F-4AB1-8312-CD9A390B1747}"/>
              </a:ext>
            </a:extLst>
          </p:cNvPr>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527683"/>
            <a:ext cx="829216" cy="5116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图片 2">
            <a:extLst>
              <a:ext uri="{FF2B5EF4-FFF2-40B4-BE49-F238E27FC236}">
                <a16:creationId xmlns:a16="http://schemas.microsoft.com/office/drawing/2014/main" xmlns="" id="{8F2727DC-33EA-456D-96C2-D8D03357AB0B}"/>
              </a:ext>
            </a:extLst>
          </p:cNvPr>
          <p:cNvPicPr>
            <a:picLocks noChangeAspect="1" noChangeArrowheads="1"/>
          </p:cNvPicPr>
          <p:nvPr userDrawn="1"/>
        </p:nvPicPr>
        <p:blipFill rotWithShape="1">
          <a:blip r:embed="rId3"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2018/4/12</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2018/4/12</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2018/4/12</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2018/4/12</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2018/4/12</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2018/4/12</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2018/4/12</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2018/4/12</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2018/4/12</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22000" r="-22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7.xml"/><Relationship Id="rId1" Type="http://schemas.openxmlformats.org/officeDocument/2006/relationships/audio" Target="../media/media1.mp3"/><Relationship Id="rId6" Type="http://schemas.openxmlformats.org/officeDocument/2006/relationships/image" Target="../media/image6.png"/><Relationship Id="rId11" Type="http://schemas.openxmlformats.org/officeDocument/2006/relationships/image" Target="../media/image10.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8.pn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1">
            <a:extLst>
              <a:ext uri="{FF2B5EF4-FFF2-40B4-BE49-F238E27FC236}">
                <a16:creationId xmlns:a16="http://schemas.microsoft.com/office/drawing/2014/main" xmlns="" id="{9CEFD2ED-1587-495F-80A5-34A5BBA7BBE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b="30556"/>
          <a:stretch>
            <a:fillRect/>
          </a:stretch>
        </p:blipFill>
        <p:spPr bwMode="auto">
          <a:xfrm>
            <a:off x="0" y="936625"/>
            <a:ext cx="2771800" cy="420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图片 8">
            <a:extLst>
              <a:ext uri="{FF2B5EF4-FFF2-40B4-BE49-F238E27FC236}">
                <a16:creationId xmlns:a16="http://schemas.microsoft.com/office/drawing/2014/main" xmlns="" id="{0388465E-1322-463D-9205-85593A1661F8}"/>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9144000" cy="5189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2055363" y="1025211"/>
            <a:ext cx="6625822" cy="1785104"/>
          </a:xfrm>
          <a:prstGeom prst="rect">
            <a:avLst/>
          </a:prstGeom>
          <a:noFill/>
        </p:spPr>
        <p:txBody>
          <a:bodyPr wrap="square" rtlCol="0">
            <a:spAutoFit/>
          </a:bodyPr>
          <a:lstStyle/>
          <a:p>
            <a:r>
              <a:rPr lang="zh-CN" altLang="en-US" sz="5400" b="1" dirty="0">
                <a:solidFill>
                  <a:srgbClr val="AF0B06"/>
                </a:solidFill>
                <a:latin typeface="叶根友刀锋黑草" panose="02010601030101010101" pitchFamily="2" charset="-122"/>
                <a:ea typeface="叶根友刀锋黑草" panose="02010601030101010101" pitchFamily="2" charset="-122"/>
              </a:rPr>
              <a:t>       </a:t>
            </a:r>
            <a:r>
              <a:rPr lang="zh-CN" altLang="en-US" sz="6600" b="1" dirty="0">
                <a:solidFill>
                  <a:srgbClr val="FF0000"/>
                </a:solidFill>
                <a:latin typeface="华文行楷" panose="02010800040101010101" pitchFamily="2" charset="-122"/>
                <a:ea typeface="华文行楷" panose="02010800040101010101" pitchFamily="2" charset="-122"/>
              </a:rPr>
              <a:t>党支部书记：</a:t>
            </a:r>
            <a:endParaRPr lang="en-US" altLang="zh-CN" sz="6600" b="1" dirty="0">
              <a:solidFill>
                <a:srgbClr val="FF0000"/>
              </a:solidFill>
              <a:latin typeface="华文行楷" panose="02010800040101010101" pitchFamily="2" charset="-122"/>
              <a:ea typeface="华文行楷" panose="02010800040101010101" pitchFamily="2" charset="-122"/>
            </a:endParaRPr>
          </a:p>
          <a:p>
            <a:r>
              <a:rPr lang="zh-CN" altLang="en-US" sz="4400" b="1" dirty="0">
                <a:solidFill>
                  <a:srgbClr val="FF0000"/>
                </a:solidFill>
                <a:latin typeface="华文行楷" panose="02010800040101010101" pitchFamily="2" charset="-122"/>
                <a:ea typeface="华文行楷" panose="02010800040101010101" pitchFamily="2" charset="-122"/>
              </a:rPr>
              <a:t>如何主持召开组织生活会</a:t>
            </a:r>
          </a:p>
        </p:txBody>
      </p:sp>
      <p:pic>
        <p:nvPicPr>
          <p:cNvPr id="9" name="图片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940152" y="272502"/>
            <a:ext cx="1368642" cy="541469"/>
          </a:xfrm>
          <a:prstGeom prst="rect">
            <a:avLst/>
          </a:prstGeom>
        </p:spPr>
      </p:pic>
      <p:pic>
        <p:nvPicPr>
          <p:cNvPr id="10" name="纯音乐 - 红旗颂 - 纯音乐版.mp3">
            <a:hlinkClick r:id="" action="ppaction://media"/>
          </p:cNvPr>
          <p:cNvPicPr>
            <a:picLocks noChangeAspect="1"/>
          </p:cNvPicPr>
          <p:nvPr>
            <a:audioFile r:link="rId1"/>
            <p:extLst>
              <p:ext uri="{DAA4B4D4-6D71-4841-9C94-3DE7FCFB9230}">
                <p14:media xmlns:p14="http://schemas.microsoft.com/office/powerpoint/2010/main" xmlns="" r:embed="rId7"/>
              </p:ext>
            </p:extLst>
          </p:nvPr>
        </p:nvPicPr>
        <p:blipFill>
          <a:blip r:embed="rId8" cstate="print"/>
          <a:stretch>
            <a:fillRect/>
          </a:stretch>
        </p:blipFill>
        <p:spPr>
          <a:xfrm>
            <a:off x="9324528" y="1447567"/>
            <a:ext cx="609600" cy="609600"/>
          </a:xfrm>
          <a:prstGeom prst="rect">
            <a:avLst/>
          </a:prstGeom>
        </p:spPr>
      </p:pic>
      <p:pic>
        <p:nvPicPr>
          <p:cNvPr id="14" name="图片 6">
            <a:extLst>
              <a:ext uri="{FF2B5EF4-FFF2-40B4-BE49-F238E27FC236}">
                <a16:creationId xmlns:a16="http://schemas.microsoft.com/office/drawing/2014/main" xmlns="" id="{2BCDE183-D945-4FB3-ACD6-DC8B4F96A7D1}"/>
              </a:ext>
            </a:extLst>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l="71696"/>
          <a:stretch>
            <a:fillRect/>
          </a:stretch>
        </p:blipFill>
        <p:spPr bwMode="auto">
          <a:xfrm>
            <a:off x="6455372" y="1231874"/>
            <a:ext cx="2708275" cy="392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图片 2">
            <a:extLst>
              <a:ext uri="{FF2B5EF4-FFF2-40B4-BE49-F238E27FC236}">
                <a16:creationId xmlns:a16="http://schemas.microsoft.com/office/drawing/2014/main" xmlns="" id="{734F3AB9-C31A-488E-A42B-68A79EC9F2AA}"/>
              </a:ext>
            </a:extLst>
          </p:cNvPr>
          <p:cNvPicPr>
            <a:picLocks noChangeAspect="1" noChangeArrowheads="1"/>
          </p:cNvPicPr>
          <p:nvPr/>
        </p:nvPicPr>
        <p:blipFill>
          <a:blip r:embed="rId10" cstate="print">
            <a:extLst>
              <a:ext uri="{28A0092B-C50C-407E-A947-70E740481C1C}">
                <a14:useLocalDpi xmlns:a14="http://schemas.microsoft.com/office/drawing/2010/main" xmlns="" val="0"/>
              </a:ext>
            </a:extLst>
          </a:blip>
          <a:srcRect t="64401"/>
          <a:stretch>
            <a:fillRect/>
          </a:stretch>
        </p:blipFill>
        <p:spPr bwMode="auto">
          <a:xfrm>
            <a:off x="395536" y="2607013"/>
            <a:ext cx="7172167" cy="2553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图片 13">
            <a:extLst>
              <a:ext uri="{FF2B5EF4-FFF2-40B4-BE49-F238E27FC236}">
                <a16:creationId xmlns:a16="http://schemas.microsoft.com/office/drawing/2014/main" xmlns="" id="{EE6BE6F8-8620-4BAF-9BD6-70C0851B7B58}"/>
              </a:ext>
            </a:extLst>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2175950" y="1149040"/>
            <a:ext cx="1510499" cy="9303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93693174"/>
      </p:ext>
    </p:extLst>
  </p:cSld>
  <p:clrMapOvr>
    <a:masterClrMapping/>
  </p:clrMapOvr>
  <mc:AlternateContent xmlns:mc="http://schemas.openxmlformats.org/markup-compatibility/2006">
    <mc:Choice xmlns:p14="http://schemas.microsoft.com/office/powerpoint/2010/main" xmlns="" Requires="p14">
      <p:transition spd="slow" p14:dur="1400" advTm="5000">
        <p14:doors dir="vert"/>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36"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000" fill="hold"/>
                                        <p:tgtEl>
                                          <p:spTgt spid="18"/>
                                        </p:tgtEl>
                                        <p:attrNameLst>
                                          <p:attrName>ppt_w</p:attrName>
                                        </p:attrNameLst>
                                      </p:cBhvr>
                                      <p:tavLst>
                                        <p:tav tm="0">
                                          <p:val>
                                            <p:strVal val="(6*min(max(#ppt_w*#ppt_h,.3),1)-7.4)/-.7*#ppt_w"/>
                                          </p:val>
                                        </p:tav>
                                        <p:tav tm="100000">
                                          <p:val>
                                            <p:strVal val="#ppt_w"/>
                                          </p:val>
                                        </p:tav>
                                      </p:tavLst>
                                    </p:anim>
                                    <p:anim calcmode="lin" valueType="num">
                                      <p:cBhvr>
                                        <p:cTn id="12" dur="2000" fill="hold"/>
                                        <p:tgtEl>
                                          <p:spTgt spid="18"/>
                                        </p:tgtEl>
                                        <p:attrNameLst>
                                          <p:attrName>ppt_h</p:attrName>
                                        </p:attrNameLst>
                                      </p:cBhvr>
                                      <p:tavLst>
                                        <p:tav tm="0">
                                          <p:val>
                                            <p:strVal val="(6*min(max(#ppt_w*#ppt_h,.3),1)-7.4)/-.7*#ppt_h"/>
                                          </p:val>
                                        </p:tav>
                                        <p:tav tm="100000">
                                          <p:val>
                                            <p:strVal val="#ppt_h"/>
                                          </p:val>
                                        </p:tav>
                                      </p:tavLst>
                                    </p:anim>
                                    <p:anim calcmode="lin" valueType="num">
                                      <p:cBhvr>
                                        <p:cTn id="13" dur="2000" fill="hold"/>
                                        <p:tgtEl>
                                          <p:spTgt spid="18"/>
                                        </p:tgtEl>
                                        <p:attrNameLst>
                                          <p:attrName>ppt_x</p:attrName>
                                        </p:attrNameLst>
                                      </p:cBhvr>
                                      <p:tavLst>
                                        <p:tav tm="0">
                                          <p:val>
                                            <p:fltVal val="0.5"/>
                                          </p:val>
                                        </p:tav>
                                        <p:tav tm="100000">
                                          <p:val>
                                            <p:strVal val="#ppt_x"/>
                                          </p:val>
                                        </p:tav>
                                      </p:tavLst>
                                    </p:anim>
                                    <p:anim calcmode="lin" valueType="num">
                                      <p:cBhvr>
                                        <p:cTn id="14" dur="20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2000"/>
                            </p:stCondLst>
                            <p:childTnLst>
                              <p:par>
                                <p:cTn id="16" presetID="2" presetClass="entr" presetSubtype="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500"/>
                            </p:stCondLst>
                            <p:childTnLst>
                              <p:par>
                                <p:cTn id="26" presetID="53" presetClass="entr" presetSubtype="16" fill="hold" grpId="0" nodeType="after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2" showWhenStopped="0">
                <p:cTn id="31" repeatCount="indefinite" fill="remove" display="0">
                  <p:stCondLst>
                    <p:cond delay="indefinite"/>
                  </p:stCondLst>
                  <p:endCondLst>
                    <p:cond evt="onStopAudio" delay="0">
                      <p:tgtEl>
                        <p:sldTgt/>
                      </p:tgtEl>
                    </p:cond>
                  </p:endCondLst>
                </p:cTn>
                <p:tgtEl>
                  <p:spTgt spid="10"/>
                </p:tgtEl>
              </p:cMediaNode>
            </p:audio>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7624" y="557267"/>
            <a:ext cx="7345189" cy="369332"/>
          </a:xfrm>
          <a:prstGeom prst="rect">
            <a:avLst/>
          </a:prstGeom>
        </p:spPr>
        <p:txBody>
          <a:bodyPr wrap="square">
            <a:spAutoFit/>
          </a:bodyPr>
          <a:lstStyle/>
          <a:p>
            <a:r>
              <a:rPr lang="zh-CN" altLang="zh-CN" b="1" dirty="0">
                <a:solidFill>
                  <a:srgbClr val="AF0B06"/>
                </a:solidFill>
                <a:latin typeface="微软雅黑" pitchFamily="34" charset="-122"/>
                <a:ea typeface="微软雅黑" pitchFamily="34" charset="-122"/>
              </a:rPr>
              <a:t>一般来说，为保证组织生活会的质量，党支部书记要做好以下工作：</a:t>
            </a:r>
          </a:p>
        </p:txBody>
      </p:sp>
      <p:sp>
        <p:nvSpPr>
          <p:cNvPr id="6" name="圆角矩形 5"/>
          <p:cNvSpPr/>
          <p:nvPr/>
        </p:nvSpPr>
        <p:spPr>
          <a:xfrm>
            <a:off x="1043608" y="1491630"/>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475656" y="1203598"/>
            <a:ext cx="6624736" cy="1080120"/>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92756" y="1570422"/>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第一</a:t>
            </a:r>
          </a:p>
        </p:txBody>
      </p:sp>
      <p:sp>
        <p:nvSpPr>
          <p:cNvPr id="9" name="矩形 8"/>
          <p:cNvSpPr/>
          <p:nvPr/>
        </p:nvSpPr>
        <p:spPr>
          <a:xfrm>
            <a:off x="2052017" y="1501869"/>
            <a:ext cx="5809491" cy="418191"/>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要与上级党组织沟通情况，听取对开好组织生活会的意见。</a:t>
            </a:r>
          </a:p>
        </p:txBody>
      </p:sp>
      <p:sp>
        <p:nvSpPr>
          <p:cNvPr id="10" name="圆角矩形 9"/>
          <p:cNvSpPr/>
          <p:nvPr/>
        </p:nvSpPr>
        <p:spPr>
          <a:xfrm>
            <a:off x="1043608" y="2787774"/>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475656" y="2499742"/>
            <a:ext cx="6624736" cy="1080120"/>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2756" y="2866566"/>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第二</a:t>
            </a:r>
          </a:p>
        </p:txBody>
      </p:sp>
      <p:sp>
        <p:nvSpPr>
          <p:cNvPr id="13" name="矩形 12"/>
          <p:cNvSpPr/>
          <p:nvPr/>
        </p:nvSpPr>
        <p:spPr>
          <a:xfrm>
            <a:off x="2052017" y="2798013"/>
            <a:ext cx="5809491" cy="418191"/>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要深入实际调查研究，确定会议要解决的主要问题。</a:t>
            </a:r>
          </a:p>
        </p:txBody>
      </p:sp>
      <p:pic>
        <p:nvPicPr>
          <p:cNvPr id="18" name="图片 2">
            <a:extLst>
              <a:ext uri="{FF2B5EF4-FFF2-40B4-BE49-F238E27FC236}">
                <a16:creationId xmlns:a16="http://schemas.microsoft.com/office/drawing/2014/main" xmlns="" id="{E203DFB6-0B13-494C-B64C-4477D329671A}"/>
              </a:ext>
            </a:extLst>
          </p:cNvPr>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42661633"/>
      </p:ext>
    </p:extLst>
  </p:cSld>
  <p:clrMapOvr>
    <a:masterClrMapping/>
  </p:clrMapOvr>
  <mc:AlternateContent xmlns:mc="http://schemas.openxmlformats.org/markup-compatibility/2006">
    <mc:Choice xmlns:p14="http://schemas.microsoft.com/office/powerpoint/2010/main" xmlns="" Requires="p14">
      <p:transition spd="slow" advTm="10000">
        <p14:gallery dir="l"/>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1950"/>
                            </p:stCondLst>
                            <p:childTnLst>
                              <p:par>
                                <p:cTn id="9" presetID="1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childTnLst>
                          </p:cTn>
                        </p:par>
                        <p:par>
                          <p:cTn id="13" fill="hold">
                            <p:stCondLst>
                              <p:cond delay="24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295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34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5200"/>
                            </p:stCondLst>
                            <p:childTnLst>
                              <p:par>
                                <p:cTn id="28" presetID="1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ppt_x</p:attrName>
                                        </p:attrNameLst>
                                      </p:cBhvr>
                                      <p:tavLst>
                                        <p:tav tm="0">
                                          <p:val>
                                            <p:strVal val="#ppt_x-#ppt_w*1.125000"/>
                                          </p:val>
                                        </p:tav>
                                        <p:tav tm="100000">
                                          <p:val>
                                            <p:strVal val="#ppt_x"/>
                                          </p:val>
                                        </p:tav>
                                      </p:tavLst>
                                    </p:anim>
                                    <p:animEffect transition="in" filter="wipe(right)">
                                      <p:cBhvr>
                                        <p:cTn id="31" dur="500"/>
                                        <p:tgtEl>
                                          <p:spTgt spid="10"/>
                                        </p:tgtEl>
                                      </p:cBhvr>
                                    </p:animEffect>
                                  </p:childTnLst>
                                </p:cTn>
                              </p:par>
                            </p:childTnLst>
                          </p:cTn>
                        </p:par>
                        <p:par>
                          <p:cTn id="32" fill="hold">
                            <p:stCondLst>
                              <p:cond delay="57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62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67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p:bldP spid="9" grpId="0"/>
      <p:bldP spid="10" grpId="0" animBg="1"/>
      <p:bldP spid="11" grpId="0" animBg="1"/>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7624" y="557267"/>
            <a:ext cx="7345189" cy="369332"/>
          </a:xfrm>
          <a:prstGeom prst="rect">
            <a:avLst/>
          </a:prstGeom>
        </p:spPr>
        <p:txBody>
          <a:bodyPr wrap="square">
            <a:spAutoFit/>
          </a:bodyPr>
          <a:lstStyle/>
          <a:p>
            <a:r>
              <a:rPr lang="zh-CN" altLang="zh-CN" b="1" dirty="0">
                <a:solidFill>
                  <a:srgbClr val="AF0B06"/>
                </a:solidFill>
                <a:latin typeface="微软雅黑" pitchFamily="34" charset="-122"/>
                <a:ea typeface="微软雅黑" pitchFamily="34" charset="-122"/>
              </a:rPr>
              <a:t>一般来说，为保证组织生活会的质量，党支部书记要做好以下工作：</a:t>
            </a:r>
          </a:p>
        </p:txBody>
      </p:sp>
      <p:sp>
        <p:nvSpPr>
          <p:cNvPr id="6" name="圆角矩形 5"/>
          <p:cNvSpPr/>
          <p:nvPr/>
        </p:nvSpPr>
        <p:spPr>
          <a:xfrm>
            <a:off x="1043608" y="1624216"/>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475656" y="1203598"/>
            <a:ext cx="6624736" cy="1368152"/>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92756" y="1703008"/>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第三</a:t>
            </a:r>
          </a:p>
        </p:txBody>
      </p:sp>
      <p:sp>
        <p:nvSpPr>
          <p:cNvPr id="9" name="矩形 8"/>
          <p:cNvSpPr/>
          <p:nvPr/>
        </p:nvSpPr>
        <p:spPr>
          <a:xfrm>
            <a:off x="2052017" y="1293739"/>
            <a:ext cx="5809491" cy="1156855"/>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要广泛开展谈心谈话活动，了解本支部党员的思想动态，坐到心中有数。同时，要求党员与党员之间、党员与群众之间开展谈心，征求意见，找出问题和不足。</a:t>
            </a:r>
          </a:p>
        </p:txBody>
      </p:sp>
      <p:sp>
        <p:nvSpPr>
          <p:cNvPr id="10" name="圆角矩形 9"/>
          <p:cNvSpPr/>
          <p:nvPr/>
        </p:nvSpPr>
        <p:spPr>
          <a:xfrm>
            <a:off x="1043608" y="3075806"/>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475656" y="2787774"/>
            <a:ext cx="6624736" cy="1080120"/>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2756" y="3154598"/>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第四</a:t>
            </a:r>
          </a:p>
        </p:txBody>
      </p:sp>
      <p:sp>
        <p:nvSpPr>
          <p:cNvPr id="13" name="矩形 12"/>
          <p:cNvSpPr/>
          <p:nvPr/>
        </p:nvSpPr>
        <p:spPr>
          <a:xfrm>
            <a:off x="2052017" y="2943220"/>
            <a:ext cx="5809491" cy="787523"/>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将会议的时间、地点提前通知党员，让党员安排好工作和其他事宜，保证按时参加会议。</a:t>
            </a:r>
          </a:p>
        </p:txBody>
      </p:sp>
      <p:pic>
        <p:nvPicPr>
          <p:cNvPr id="18" name="图片 2">
            <a:extLst>
              <a:ext uri="{FF2B5EF4-FFF2-40B4-BE49-F238E27FC236}">
                <a16:creationId xmlns:a16="http://schemas.microsoft.com/office/drawing/2014/main" xmlns="" id="{3551F9BE-9847-45A4-9C98-593052789738}"/>
              </a:ext>
            </a:extLst>
          </p:cNvPr>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67945696"/>
      </p:ext>
    </p:extLst>
  </p:cSld>
  <p:clrMapOvr>
    <a:masterClrMapping/>
  </p:clrMapOvr>
  <mc:AlternateContent xmlns:mc="http://schemas.openxmlformats.org/markup-compatibility/2006">
    <mc:Choice xmlns:p14="http://schemas.microsoft.com/office/powerpoint/2010/main" xmlns="" Requires="p14">
      <p:transition spd="slow" advTm="15000">
        <p14:gallery dir="l"/>
      </p:transition>
    </mc:Choice>
    <mc:Fallback>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1950"/>
                            </p:stCondLst>
                            <p:childTnLst>
                              <p:par>
                                <p:cTn id="9" presetID="1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childTnLst>
                          </p:cTn>
                        </p:par>
                        <p:par>
                          <p:cTn id="13" fill="hold">
                            <p:stCondLst>
                              <p:cond delay="24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295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34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7400"/>
                            </p:stCondLst>
                            <p:childTnLst>
                              <p:par>
                                <p:cTn id="28" presetID="1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ppt_x</p:attrName>
                                        </p:attrNameLst>
                                      </p:cBhvr>
                                      <p:tavLst>
                                        <p:tav tm="0">
                                          <p:val>
                                            <p:strVal val="#ppt_x-#ppt_w*1.125000"/>
                                          </p:val>
                                        </p:tav>
                                        <p:tav tm="100000">
                                          <p:val>
                                            <p:strVal val="#ppt_x"/>
                                          </p:val>
                                        </p:tav>
                                      </p:tavLst>
                                    </p:anim>
                                    <p:animEffect transition="in" filter="wipe(right)">
                                      <p:cBhvr>
                                        <p:cTn id="31" dur="500"/>
                                        <p:tgtEl>
                                          <p:spTgt spid="10"/>
                                        </p:tgtEl>
                                      </p:cBhvr>
                                    </p:animEffect>
                                  </p:childTnLst>
                                </p:cTn>
                              </p:par>
                            </p:childTnLst>
                          </p:cTn>
                        </p:par>
                        <p:par>
                          <p:cTn id="32" fill="hold">
                            <p:stCondLst>
                              <p:cond delay="79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84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89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p:bldP spid="9" grpId="0"/>
      <p:bldP spid="10" grpId="0" animBg="1"/>
      <p:bldP spid="11" grpId="0" animBg="1"/>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7624" y="557267"/>
            <a:ext cx="7345189" cy="369332"/>
          </a:xfrm>
          <a:prstGeom prst="rect">
            <a:avLst/>
          </a:prstGeom>
        </p:spPr>
        <p:txBody>
          <a:bodyPr wrap="square">
            <a:spAutoFit/>
          </a:bodyPr>
          <a:lstStyle/>
          <a:p>
            <a:r>
              <a:rPr lang="zh-CN" altLang="zh-CN" b="1" dirty="0">
                <a:solidFill>
                  <a:srgbClr val="AF0B06"/>
                </a:solidFill>
                <a:latin typeface="微软雅黑" pitchFamily="34" charset="-122"/>
                <a:ea typeface="微软雅黑" pitchFamily="34" charset="-122"/>
              </a:rPr>
              <a:t>一般来说，为保证组织生活会的质量，党支部书记要做好以下工作：</a:t>
            </a:r>
          </a:p>
        </p:txBody>
      </p:sp>
      <p:sp>
        <p:nvSpPr>
          <p:cNvPr id="6" name="圆角矩形 5"/>
          <p:cNvSpPr/>
          <p:nvPr/>
        </p:nvSpPr>
        <p:spPr>
          <a:xfrm>
            <a:off x="1043608" y="1563638"/>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475656" y="1275606"/>
            <a:ext cx="6624736" cy="1080120"/>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92756" y="1642430"/>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第五</a:t>
            </a:r>
          </a:p>
        </p:txBody>
      </p:sp>
      <p:sp>
        <p:nvSpPr>
          <p:cNvPr id="9" name="矩形 8"/>
          <p:cNvSpPr/>
          <p:nvPr/>
        </p:nvSpPr>
        <p:spPr>
          <a:xfrm>
            <a:off x="2052017" y="1431052"/>
            <a:ext cx="5809491" cy="787523"/>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应事先征求党内外群众对党员领导干部的意见，并在会前反馈给本人。</a:t>
            </a: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53424" y="2281431"/>
            <a:ext cx="5234548" cy="2234535"/>
          </a:xfrm>
          <a:prstGeom prst="rect">
            <a:avLst/>
          </a:prstGeom>
        </p:spPr>
      </p:pic>
      <p:pic>
        <p:nvPicPr>
          <p:cNvPr id="17" name="图片 3">
            <a:extLst>
              <a:ext uri="{FF2B5EF4-FFF2-40B4-BE49-F238E27FC236}">
                <a16:creationId xmlns:a16="http://schemas.microsoft.com/office/drawing/2014/main" xmlns="" id="{79434FCD-C4AD-4D0D-BCC7-F57A4B287C8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08026" y="3602722"/>
            <a:ext cx="3138305" cy="15407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图片 2">
            <a:extLst>
              <a:ext uri="{FF2B5EF4-FFF2-40B4-BE49-F238E27FC236}">
                <a16:creationId xmlns:a16="http://schemas.microsoft.com/office/drawing/2014/main" xmlns="" id="{3A93BCCC-4429-4BFE-8C3D-0E7BAA3E0585}"/>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28528781"/>
      </p:ext>
    </p:extLst>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1950"/>
                            </p:stCondLst>
                            <p:childTnLst>
                              <p:par>
                                <p:cTn id="9" presetID="1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childTnLst>
                          </p:cTn>
                        </p:par>
                        <p:par>
                          <p:cTn id="13" fill="hold">
                            <p:stCondLst>
                              <p:cond delay="24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295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34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5450"/>
                            </p:stCondLst>
                            <p:childTnLst>
                              <p:par>
                                <p:cTn id="28" presetID="42"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8">
            <a:extLst>
              <a:ext uri="{FF2B5EF4-FFF2-40B4-BE49-F238E27FC236}">
                <a16:creationId xmlns:a16="http://schemas.microsoft.com/office/drawing/2014/main" xmlns="" id="{360CE395-7B60-4723-ABEB-1BF965E969A1}"/>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1" y="0"/>
            <a:ext cx="9181071" cy="4198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2" descr="C:\Users\Nir\Desktop\新建文件夹 (4)\未标xaw题-1.png">
            <a:extLst>
              <a:ext uri="{FF2B5EF4-FFF2-40B4-BE49-F238E27FC236}">
                <a16:creationId xmlns:a16="http://schemas.microsoft.com/office/drawing/2014/main" xmlns="" id="{43F8A62A-D2FD-4043-A3BE-6D9A8DDD71AF}"/>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b="22057"/>
          <a:stretch>
            <a:fillRect/>
          </a:stretch>
        </p:blipFill>
        <p:spPr bwMode="auto">
          <a:xfrm>
            <a:off x="3995936" y="3010080"/>
            <a:ext cx="3322209" cy="21334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4" name="图片 2">
            <a:extLst>
              <a:ext uri="{FF2B5EF4-FFF2-40B4-BE49-F238E27FC236}">
                <a16:creationId xmlns:a16="http://schemas.microsoft.com/office/drawing/2014/main" xmlns="" id="{17DA15E5-DAAE-42C6-AFDB-E863B432CF3A}"/>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图片 29">
            <a:extLst>
              <a:ext uri="{FF2B5EF4-FFF2-40B4-BE49-F238E27FC236}">
                <a16:creationId xmlns:a16="http://schemas.microsoft.com/office/drawing/2014/main" xmlns="" id="{5078F8C9-832E-44D4-8E61-6615AF8C786B}"/>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47864" y="665904"/>
            <a:ext cx="1906587" cy="1176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1781687" y="2156251"/>
            <a:ext cx="5724644" cy="461665"/>
          </a:xfrm>
          <a:prstGeom prst="rect">
            <a:avLst/>
          </a:prstGeom>
        </p:spPr>
        <p:txBody>
          <a:bodyPr wrap="none">
            <a:spAutoFit/>
          </a:bodyPr>
          <a:lstStyle/>
          <a:p>
            <a:pPr algn="ctr"/>
            <a:r>
              <a:rPr lang="zh-CN" altLang="zh-CN" sz="2400" b="1" dirty="0">
                <a:solidFill>
                  <a:srgbClr val="AF0B06"/>
                </a:solidFill>
                <a:latin typeface="微软雅黑" pitchFamily="34" charset="-122"/>
                <a:ea typeface="微软雅黑" pitchFamily="34" charset="-122"/>
              </a:rPr>
              <a:t>有条不紊：支部书记要掌握会议工作方法</a:t>
            </a:r>
            <a:endParaRPr lang="zh-CN" altLang="en-US" sz="2400" b="1" dirty="0">
              <a:solidFill>
                <a:srgbClr val="AF0B06"/>
              </a:solidFill>
              <a:latin typeface="微软雅黑" pitchFamily="34" charset="-122"/>
              <a:ea typeface="微软雅黑" pitchFamily="34" charset="-122"/>
            </a:endParaRPr>
          </a:p>
        </p:txBody>
      </p:sp>
      <p:sp>
        <p:nvSpPr>
          <p:cNvPr id="6" name="圆角矩形 5"/>
          <p:cNvSpPr/>
          <p:nvPr/>
        </p:nvSpPr>
        <p:spPr>
          <a:xfrm>
            <a:off x="1691680" y="2080189"/>
            <a:ext cx="5953804" cy="648072"/>
          </a:xfrm>
          <a:prstGeom prst="roundRect">
            <a:avLst/>
          </a:prstGeom>
          <a:noFill/>
          <a:ln w="3175">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94733473"/>
      </p:ext>
    </p:extLst>
  </p:cSld>
  <p:clrMapOvr>
    <a:masterClrMapping/>
  </p:clrMapOvr>
  <mc:AlternateContent xmlns:mc="http://schemas.openxmlformats.org/markup-compatibility/2006">
    <mc:Choice xmlns:p14="http://schemas.microsoft.com/office/powerpoint/2010/main" xmlns="" Requires="p14">
      <p:transition spd="slow" advTm="5000">
        <p14:prism/>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350"/>
                            </p:stCondLst>
                            <p:childTnLst>
                              <p:par>
                                <p:cTn id="11" presetID="21"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6"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500" fill="hold"/>
                                        <p:tgtEl>
                                          <p:spTgt spid="15"/>
                                        </p:tgtEl>
                                        <p:attrNameLst>
                                          <p:attrName>ppt_w</p:attrName>
                                        </p:attrNameLst>
                                      </p:cBhvr>
                                      <p:tavLst>
                                        <p:tav tm="0">
                                          <p:val>
                                            <p:strVal val="(6*min(max(#ppt_w*#ppt_h,.3),1)-7.4)/-.7*#ppt_w"/>
                                          </p:val>
                                        </p:tav>
                                        <p:tav tm="100000">
                                          <p:val>
                                            <p:strVal val="#ppt_w"/>
                                          </p:val>
                                        </p:tav>
                                      </p:tavLst>
                                    </p:anim>
                                    <p:anim calcmode="lin" valueType="num">
                                      <p:cBhvr>
                                        <p:cTn id="19" dur="1500" fill="hold"/>
                                        <p:tgtEl>
                                          <p:spTgt spid="15"/>
                                        </p:tgtEl>
                                        <p:attrNameLst>
                                          <p:attrName>ppt_h</p:attrName>
                                        </p:attrNameLst>
                                      </p:cBhvr>
                                      <p:tavLst>
                                        <p:tav tm="0">
                                          <p:val>
                                            <p:strVal val="(6*min(max(#ppt_w*#ppt_h,.3),1)-7.4)/-.7*#ppt_h"/>
                                          </p:val>
                                        </p:tav>
                                        <p:tav tm="100000">
                                          <p:val>
                                            <p:strVal val="#ppt_h"/>
                                          </p:val>
                                        </p:tav>
                                      </p:tavLst>
                                    </p:anim>
                                    <p:anim calcmode="lin" valueType="num">
                                      <p:cBhvr>
                                        <p:cTn id="20" dur="1500" fill="hold"/>
                                        <p:tgtEl>
                                          <p:spTgt spid="15"/>
                                        </p:tgtEl>
                                        <p:attrNameLst>
                                          <p:attrName>ppt_x</p:attrName>
                                        </p:attrNameLst>
                                      </p:cBhvr>
                                      <p:tavLst>
                                        <p:tav tm="0">
                                          <p:val>
                                            <p:fltVal val="0.5"/>
                                          </p:val>
                                        </p:tav>
                                        <p:tav tm="100000">
                                          <p:val>
                                            <p:strVal val="#ppt_x"/>
                                          </p:val>
                                        </p:tav>
                                      </p:tavLst>
                                    </p:anim>
                                    <p:anim calcmode="lin" valueType="num">
                                      <p:cBhvr>
                                        <p:cTn id="21" dur="1500" fill="hold"/>
                                        <p:tgtEl>
                                          <p:spTgt spid="15"/>
                                        </p:tgtEl>
                                        <p:attrNameLst>
                                          <p:attrName>ppt_y</p:attrName>
                                        </p:attrNameLst>
                                      </p:cBhvr>
                                      <p:tavLst>
                                        <p:tav tm="0">
                                          <p:val>
                                            <p:strVal val="1+(6*min(max(#ppt_w*#ppt_h,.3),1)-7.4)/-.7*#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7624" y="557267"/>
            <a:ext cx="7345189" cy="369332"/>
          </a:xfrm>
          <a:prstGeom prst="rect">
            <a:avLst/>
          </a:prstGeom>
        </p:spPr>
        <p:txBody>
          <a:bodyPr wrap="square">
            <a:spAutoFit/>
          </a:bodyPr>
          <a:lstStyle/>
          <a:p>
            <a:r>
              <a:rPr lang="zh-CN" altLang="zh-CN" b="1" dirty="0">
                <a:solidFill>
                  <a:srgbClr val="AF0B06"/>
                </a:solidFill>
                <a:latin typeface="微软雅黑" pitchFamily="34" charset="-122"/>
                <a:ea typeface="微软雅黑" pitchFamily="34" charset="-122"/>
              </a:rPr>
              <a:t>作为组织生活会的主持人，支部书记要掌握的主要方法是：</a:t>
            </a:r>
          </a:p>
        </p:txBody>
      </p:sp>
      <p:sp>
        <p:nvSpPr>
          <p:cNvPr id="4" name="圆角矩形 3"/>
          <p:cNvSpPr/>
          <p:nvPr/>
        </p:nvSpPr>
        <p:spPr>
          <a:xfrm>
            <a:off x="1043608" y="1741944"/>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475656" y="1203598"/>
            <a:ext cx="6624736" cy="1584176"/>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92756" y="1820736"/>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第一</a:t>
            </a:r>
          </a:p>
        </p:txBody>
      </p:sp>
      <p:sp>
        <p:nvSpPr>
          <p:cNvPr id="7" name="矩形 6"/>
          <p:cNvSpPr/>
          <p:nvPr/>
        </p:nvSpPr>
        <p:spPr>
          <a:xfrm>
            <a:off x="2052017" y="1203598"/>
            <a:ext cx="5809491" cy="1526187"/>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引导党员联系思想实际，认真检查自己的工作、思想情况，检查执行党的路线方针政策及支部决议的情况，检查发挥党员先锋模范作用的情况。需要注意的是，不要把组织生活会开成不联系思想实际，只谈工作、不谈思想的工作汇报会。</a:t>
            </a:r>
          </a:p>
        </p:txBody>
      </p:sp>
      <p:sp>
        <p:nvSpPr>
          <p:cNvPr id="8" name="圆角矩形 7"/>
          <p:cNvSpPr/>
          <p:nvPr/>
        </p:nvSpPr>
        <p:spPr>
          <a:xfrm>
            <a:off x="1043608" y="3219822"/>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475656" y="2931790"/>
            <a:ext cx="6624736" cy="1080120"/>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2756" y="3298614"/>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第二</a:t>
            </a:r>
          </a:p>
        </p:txBody>
      </p:sp>
      <p:sp>
        <p:nvSpPr>
          <p:cNvPr id="11" name="矩形 10"/>
          <p:cNvSpPr/>
          <p:nvPr/>
        </p:nvSpPr>
        <p:spPr>
          <a:xfrm>
            <a:off x="2052017" y="3075806"/>
            <a:ext cx="5809491" cy="787523"/>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选好第一个发言人和第一个提批评意见的人，营造严肃认真的氛围。</a:t>
            </a:r>
          </a:p>
        </p:txBody>
      </p:sp>
      <p:pic>
        <p:nvPicPr>
          <p:cNvPr id="18" name="图片 3">
            <a:extLst>
              <a:ext uri="{FF2B5EF4-FFF2-40B4-BE49-F238E27FC236}">
                <a16:creationId xmlns:a16="http://schemas.microsoft.com/office/drawing/2014/main" xmlns="" id="{DDF6414A-6F2B-4D5C-A7BC-7760DBD8ACAD}"/>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58014" y="3136305"/>
            <a:ext cx="4088318" cy="20071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图片 2">
            <a:extLst>
              <a:ext uri="{FF2B5EF4-FFF2-40B4-BE49-F238E27FC236}">
                <a16:creationId xmlns:a16="http://schemas.microsoft.com/office/drawing/2014/main" xmlns="" id="{76817804-DAB7-43E2-BA53-E7617D182AF3}"/>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31068"/>
          <a:stretch/>
        </p:blipFill>
        <p:spPr bwMode="auto">
          <a:xfrm>
            <a:off x="0" y="4198029"/>
            <a:ext cx="9144000" cy="945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42226352"/>
      </p:ext>
    </p:extLst>
  </p:cSld>
  <p:clrMapOvr>
    <a:masterClrMapping/>
  </p:clrMapOvr>
  <mc:AlternateContent xmlns:mc="http://schemas.openxmlformats.org/markup-compatibility/2006">
    <mc:Choice xmlns:p14="http://schemas.microsoft.com/office/powerpoint/2010/main" xmlns="" Requires="p14">
      <p:transition spd="slow" advTm="15000">
        <p14:gallery dir="l"/>
      </p:transition>
    </mc:Choice>
    <mc:Fallback>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1750"/>
                            </p:stCondLst>
                            <p:childTnLst>
                              <p:par>
                                <p:cTn id="9" presetID="1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22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275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32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7"/>
                                        </p:tgtEl>
                                        <p:attrNameLst>
                                          <p:attrName>ppt_y</p:attrName>
                                        </p:attrNameLst>
                                      </p:cBhvr>
                                      <p:tavLst>
                                        <p:tav tm="0">
                                          <p:val>
                                            <p:strVal val="#ppt_y"/>
                                          </p:val>
                                        </p:tav>
                                        <p:tav tm="100000">
                                          <p:val>
                                            <p:strVal val="#ppt_y"/>
                                          </p:val>
                                        </p:tav>
                                      </p:tavLst>
                                    </p:anim>
                                    <p:anim calcmode="lin" valueType="num">
                                      <p:cBhvr>
                                        <p:cTn id="2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7"/>
                                        </p:tgtEl>
                                      </p:cBhvr>
                                    </p:animEffect>
                                  </p:childTnLst>
                                </p:cTn>
                              </p:par>
                            </p:childTnLst>
                          </p:cTn>
                        </p:par>
                        <p:par>
                          <p:cTn id="31" fill="hold">
                            <p:stCondLst>
                              <p:cond delay="8900"/>
                            </p:stCondLst>
                            <p:childTnLst>
                              <p:par>
                                <p:cTn id="32" presetID="1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left)">
                                      <p:cBhvr>
                                        <p:cTn id="35" dur="500"/>
                                        <p:tgtEl>
                                          <p:spTgt spid="8"/>
                                        </p:tgtEl>
                                      </p:cBhvr>
                                    </p:animEffect>
                                  </p:childTnLst>
                                </p:cTn>
                              </p:par>
                            </p:childTnLst>
                          </p:cTn>
                        </p:par>
                        <p:par>
                          <p:cTn id="36" fill="hold">
                            <p:stCondLst>
                              <p:cond delay="94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9900"/>
                            </p:stCondLst>
                            <p:childTnLst>
                              <p:par>
                                <p:cTn id="41" presetID="53" presetClass="entr" presetSubtype="16"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104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1"/>
                                        </p:tgtEl>
                                        <p:attrNameLst>
                                          <p:attrName>ppt_y</p:attrName>
                                        </p:attrNameLst>
                                      </p:cBhvr>
                                      <p:tavLst>
                                        <p:tav tm="0">
                                          <p:val>
                                            <p:strVal val="#ppt_y"/>
                                          </p:val>
                                        </p:tav>
                                        <p:tav tm="100000">
                                          <p:val>
                                            <p:strVal val="#ppt_y"/>
                                          </p:val>
                                        </p:tav>
                                      </p:tavLst>
                                    </p:anim>
                                    <p:anim calcmode="lin" valueType="num">
                                      <p:cBhvr>
                                        <p:cTn id="5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animBg="1"/>
      <p:bldP spid="9" grpId="0" animBg="1"/>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7624" y="557267"/>
            <a:ext cx="7345189" cy="369332"/>
          </a:xfrm>
          <a:prstGeom prst="rect">
            <a:avLst/>
          </a:prstGeom>
        </p:spPr>
        <p:txBody>
          <a:bodyPr wrap="square">
            <a:spAutoFit/>
          </a:bodyPr>
          <a:lstStyle/>
          <a:p>
            <a:r>
              <a:rPr lang="zh-CN" altLang="zh-CN" b="1" dirty="0">
                <a:solidFill>
                  <a:srgbClr val="AF0B06"/>
                </a:solidFill>
                <a:latin typeface="微软雅黑" pitchFamily="34" charset="-122"/>
                <a:ea typeface="微软雅黑" pitchFamily="34" charset="-122"/>
              </a:rPr>
              <a:t>作为组织生活会的主持人，支部书记要掌握的主要方法是：</a:t>
            </a:r>
          </a:p>
        </p:txBody>
      </p:sp>
      <p:sp>
        <p:nvSpPr>
          <p:cNvPr id="4" name="圆角矩形 3"/>
          <p:cNvSpPr/>
          <p:nvPr/>
        </p:nvSpPr>
        <p:spPr>
          <a:xfrm>
            <a:off x="1043608" y="1741944"/>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475656" y="1203598"/>
            <a:ext cx="6624736" cy="1584176"/>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92756" y="1820736"/>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第三</a:t>
            </a:r>
          </a:p>
        </p:txBody>
      </p:sp>
      <p:sp>
        <p:nvSpPr>
          <p:cNvPr id="7" name="矩形 6"/>
          <p:cNvSpPr/>
          <p:nvPr/>
        </p:nvSpPr>
        <p:spPr>
          <a:xfrm>
            <a:off x="2052017" y="1203598"/>
            <a:ext cx="5809491" cy="1526187"/>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每个党员自我批评后，要发动大家客观、全面地指出其优缺点，按照“惩前毖后、治病救人”的方针，摆事实、讲道理。既要弄清楚问题，又要团结。杜绝“事不关己高高挂起”的自由主义态度。</a:t>
            </a:r>
          </a:p>
        </p:txBody>
      </p:sp>
      <p:sp>
        <p:nvSpPr>
          <p:cNvPr id="10" name="圆角矩形 9"/>
          <p:cNvSpPr/>
          <p:nvPr/>
        </p:nvSpPr>
        <p:spPr>
          <a:xfrm>
            <a:off x="1043608" y="3219822"/>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475656" y="2931790"/>
            <a:ext cx="6624736" cy="1080120"/>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2756" y="3298614"/>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第四</a:t>
            </a:r>
          </a:p>
        </p:txBody>
      </p:sp>
      <p:sp>
        <p:nvSpPr>
          <p:cNvPr id="13" name="矩形 12"/>
          <p:cNvSpPr/>
          <p:nvPr/>
        </p:nvSpPr>
        <p:spPr>
          <a:xfrm>
            <a:off x="2052017" y="3075806"/>
            <a:ext cx="5809491" cy="787523"/>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对问题较多的党员，要采取重点剖析的方法。重点帮助、重点评议，组织党员剖析问题产生的原因。</a:t>
            </a:r>
          </a:p>
        </p:txBody>
      </p:sp>
      <p:pic>
        <p:nvPicPr>
          <p:cNvPr id="19" name="图片 2">
            <a:extLst>
              <a:ext uri="{FF2B5EF4-FFF2-40B4-BE49-F238E27FC236}">
                <a16:creationId xmlns:a16="http://schemas.microsoft.com/office/drawing/2014/main" xmlns="" id="{5FF24319-5C25-4603-8F73-67B00F203E2A}"/>
              </a:ext>
            </a:extLst>
          </p:cNvPr>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31068"/>
          <a:stretch/>
        </p:blipFill>
        <p:spPr bwMode="auto">
          <a:xfrm>
            <a:off x="0" y="4198029"/>
            <a:ext cx="9144000" cy="945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22563449"/>
      </p:ext>
    </p:extLst>
  </p:cSld>
  <p:clrMapOvr>
    <a:masterClrMapping/>
  </p:clrMapOvr>
  <mc:AlternateContent xmlns:mc="http://schemas.openxmlformats.org/markup-compatibility/2006">
    <mc:Choice xmlns:p14="http://schemas.microsoft.com/office/powerpoint/2010/main" xmlns="" Requires="p14">
      <p:transition spd="slow" advTm="15000">
        <p14:gallery dir="l"/>
      </p:transition>
    </mc:Choice>
    <mc:Fallback>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1750"/>
                            </p:stCondLst>
                            <p:childTnLst>
                              <p:par>
                                <p:cTn id="9" presetID="1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22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275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32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7"/>
                                        </p:tgtEl>
                                        <p:attrNameLst>
                                          <p:attrName>ppt_y</p:attrName>
                                        </p:attrNameLst>
                                      </p:cBhvr>
                                      <p:tavLst>
                                        <p:tav tm="0">
                                          <p:val>
                                            <p:strVal val="#ppt_y"/>
                                          </p:val>
                                        </p:tav>
                                        <p:tav tm="100000">
                                          <p:val>
                                            <p:strVal val="#ppt_y"/>
                                          </p:val>
                                        </p:tav>
                                      </p:tavLst>
                                    </p:anim>
                                    <p:anim calcmode="lin" valueType="num">
                                      <p:cBhvr>
                                        <p:cTn id="2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7"/>
                                        </p:tgtEl>
                                      </p:cBhvr>
                                    </p:animEffect>
                                  </p:childTnLst>
                                </p:cTn>
                              </p:par>
                            </p:childTnLst>
                          </p:cTn>
                        </p:par>
                        <p:par>
                          <p:cTn id="31" fill="hold">
                            <p:stCondLst>
                              <p:cond delay="8000"/>
                            </p:stCondLst>
                            <p:childTnLst>
                              <p:par>
                                <p:cTn id="32" presetID="12" presetClass="entr" presetSubtype="2"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p:tgtEl>
                                          <p:spTgt spid="10"/>
                                        </p:tgtEl>
                                        <p:attrNameLst>
                                          <p:attrName>ppt_x</p:attrName>
                                        </p:attrNameLst>
                                      </p:cBhvr>
                                      <p:tavLst>
                                        <p:tav tm="0">
                                          <p:val>
                                            <p:strVal val="#ppt_x+#ppt_w*1.125000"/>
                                          </p:val>
                                        </p:tav>
                                        <p:tav tm="100000">
                                          <p:val>
                                            <p:strVal val="#ppt_x"/>
                                          </p:val>
                                        </p:tav>
                                      </p:tavLst>
                                    </p:anim>
                                    <p:animEffect transition="in" filter="wipe(left)">
                                      <p:cBhvr>
                                        <p:cTn id="35" dur="500"/>
                                        <p:tgtEl>
                                          <p:spTgt spid="10"/>
                                        </p:tgtEl>
                                      </p:cBhvr>
                                    </p:animEffect>
                                  </p:childTnLst>
                                </p:cTn>
                              </p:par>
                            </p:childTnLst>
                          </p:cTn>
                        </p:par>
                        <p:par>
                          <p:cTn id="36" fill="hold">
                            <p:stCondLst>
                              <p:cond delay="85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90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95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3"/>
                                        </p:tgtEl>
                                        <p:attrNameLst>
                                          <p:attrName>ppt_y</p:attrName>
                                        </p:attrNameLst>
                                      </p:cBhvr>
                                      <p:tavLst>
                                        <p:tav tm="0">
                                          <p:val>
                                            <p:strVal val="#ppt_y"/>
                                          </p:val>
                                        </p:tav>
                                        <p:tav tm="100000">
                                          <p:val>
                                            <p:strVal val="#ppt_y"/>
                                          </p:val>
                                        </p:tav>
                                      </p:tavLst>
                                    </p:anim>
                                    <p:anim calcmode="lin" valueType="num">
                                      <p:cBhvr>
                                        <p:cTn id="5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10" grpId="0" animBg="1"/>
      <p:bldP spid="11" grpId="0" animBg="1"/>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8">
            <a:extLst>
              <a:ext uri="{FF2B5EF4-FFF2-40B4-BE49-F238E27FC236}">
                <a16:creationId xmlns:a16="http://schemas.microsoft.com/office/drawing/2014/main" xmlns="" id="{B503B4EA-5EC6-4AAC-A5CA-75BE8BA5BCB2}"/>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1" y="0"/>
            <a:ext cx="9181071" cy="4198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2" descr="C:\Users\Nir\Desktop\新建文件夹 (4)\未标xaw题-1.png">
            <a:extLst>
              <a:ext uri="{FF2B5EF4-FFF2-40B4-BE49-F238E27FC236}">
                <a16:creationId xmlns:a16="http://schemas.microsoft.com/office/drawing/2014/main" xmlns="" id="{8A4FC23C-A822-409F-A707-56758F1BFBFC}"/>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b="22057"/>
          <a:stretch>
            <a:fillRect/>
          </a:stretch>
        </p:blipFill>
        <p:spPr bwMode="auto">
          <a:xfrm>
            <a:off x="3995936" y="3010080"/>
            <a:ext cx="3322209" cy="21334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4" name="图片 2">
            <a:extLst>
              <a:ext uri="{FF2B5EF4-FFF2-40B4-BE49-F238E27FC236}">
                <a16:creationId xmlns:a16="http://schemas.microsoft.com/office/drawing/2014/main" xmlns="" id="{C903FA57-00DC-4D1D-ABD0-04405C4F6409}"/>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图片 29">
            <a:extLst>
              <a:ext uri="{FF2B5EF4-FFF2-40B4-BE49-F238E27FC236}">
                <a16:creationId xmlns:a16="http://schemas.microsoft.com/office/drawing/2014/main" xmlns="" id="{7AA7E549-351D-4B7E-9EBE-A740C6824BD6}"/>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47864" y="665904"/>
            <a:ext cx="1906587" cy="1176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2076294" y="2164080"/>
            <a:ext cx="5109091" cy="461665"/>
          </a:xfrm>
          <a:prstGeom prst="rect">
            <a:avLst/>
          </a:prstGeom>
        </p:spPr>
        <p:txBody>
          <a:bodyPr wrap="none">
            <a:spAutoFit/>
          </a:bodyPr>
          <a:lstStyle/>
          <a:p>
            <a:pPr algn="ctr"/>
            <a:r>
              <a:rPr lang="zh-CN" altLang="zh-CN" sz="2400" b="1" dirty="0">
                <a:solidFill>
                  <a:srgbClr val="AF0B06"/>
                </a:solidFill>
                <a:latin typeface="微软雅黑" pitchFamily="34" charset="-122"/>
                <a:ea typeface="微软雅黑" pitchFamily="34" charset="-122"/>
              </a:rPr>
              <a:t>心中有数：支部书记应注意几个问题</a:t>
            </a:r>
            <a:endParaRPr lang="zh-CN" altLang="en-US" sz="2400" b="1" dirty="0">
              <a:solidFill>
                <a:srgbClr val="AF0B06"/>
              </a:solidFill>
              <a:latin typeface="微软雅黑" pitchFamily="34" charset="-122"/>
              <a:ea typeface="微软雅黑" pitchFamily="34" charset="-122"/>
            </a:endParaRPr>
          </a:p>
        </p:txBody>
      </p:sp>
      <p:sp>
        <p:nvSpPr>
          <p:cNvPr id="6" name="圆角矩形 5"/>
          <p:cNvSpPr/>
          <p:nvPr/>
        </p:nvSpPr>
        <p:spPr>
          <a:xfrm>
            <a:off x="1653937" y="2088018"/>
            <a:ext cx="5953804" cy="648072"/>
          </a:xfrm>
          <a:prstGeom prst="roundRect">
            <a:avLst/>
          </a:prstGeom>
          <a:noFill/>
          <a:ln w="3175">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03866141"/>
      </p:ext>
    </p:extLst>
  </p:cSld>
  <p:clrMapOvr>
    <a:masterClrMapping/>
  </p:clrMapOvr>
  <mc:AlternateContent xmlns:mc="http://schemas.openxmlformats.org/markup-compatibility/2006">
    <mc:Choice xmlns:p14="http://schemas.microsoft.com/office/powerpoint/2010/main" xmlns="" Requires="p14">
      <p:transition spd="slow" advTm="5000">
        <p14:prism/>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1"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6"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500" fill="hold"/>
                                        <p:tgtEl>
                                          <p:spTgt spid="15"/>
                                        </p:tgtEl>
                                        <p:attrNameLst>
                                          <p:attrName>ppt_w</p:attrName>
                                        </p:attrNameLst>
                                      </p:cBhvr>
                                      <p:tavLst>
                                        <p:tav tm="0">
                                          <p:val>
                                            <p:strVal val="(6*min(max(#ppt_w*#ppt_h,.3),1)-7.4)/-.7*#ppt_w"/>
                                          </p:val>
                                        </p:tav>
                                        <p:tav tm="100000">
                                          <p:val>
                                            <p:strVal val="#ppt_w"/>
                                          </p:val>
                                        </p:tav>
                                      </p:tavLst>
                                    </p:anim>
                                    <p:anim calcmode="lin" valueType="num">
                                      <p:cBhvr>
                                        <p:cTn id="19" dur="1500" fill="hold"/>
                                        <p:tgtEl>
                                          <p:spTgt spid="15"/>
                                        </p:tgtEl>
                                        <p:attrNameLst>
                                          <p:attrName>ppt_h</p:attrName>
                                        </p:attrNameLst>
                                      </p:cBhvr>
                                      <p:tavLst>
                                        <p:tav tm="0">
                                          <p:val>
                                            <p:strVal val="(6*min(max(#ppt_w*#ppt_h,.3),1)-7.4)/-.7*#ppt_h"/>
                                          </p:val>
                                        </p:tav>
                                        <p:tav tm="100000">
                                          <p:val>
                                            <p:strVal val="#ppt_h"/>
                                          </p:val>
                                        </p:tav>
                                      </p:tavLst>
                                    </p:anim>
                                    <p:anim calcmode="lin" valueType="num">
                                      <p:cBhvr>
                                        <p:cTn id="20" dur="1500" fill="hold"/>
                                        <p:tgtEl>
                                          <p:spTgt spid="15"/>
                                        </p:tgtEl>
                                        <p:attrNameLst>
                                          <p:attrName>ppt_x</p:attrName>
                                        </p:attrNameLst>
                                      </p:cBhvr>
                                      <p:tavLst>
                                        <p:tav tm="0">
                                          <p:val>
                                            <p:fltVal val="0.5"/>
                                          </p:val>
                                        </p:tav>
                                        <p:tav tm="100000">
                                          <p:val>
                                            <p:strVal val="#ppt_x"/>
                                          </p:val>
                                        </p:tav>
                                      </p:tavLst>
                                    </p:anim>
                                    <p:anim calcmode="lin" valueType="num">
                                      <p:cBhvr>
                                        <p:cTn id="21" dur="1500" fill="hold"/>
                                        <p:tgtEl>
                                          <p:spTgt spid="15"/>
                                        </p:tgtEl>
                                        <p:attrNameLst>
                                          <p:attrName>ppt_y</p:attrName>
                                        </p:attrNameLst>
                                      </p:cBhvr>
                                      <p:tavLst>
                                        <p:tav tm="0">
                                          <p:val>
                                            <p:strVal val="1+(6*min(max(#ppt_w*#ppt_h,.3),1)-7.4)/-.7*#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3">
            <a:extLst>
              <a:ext uri="{FF2B5EF4-FFF2-40B4-BE49-F238E27FC236}">
                <a16:creationId xmlns:a16="http://schemas.microsoft.com/office/drawing/2014/main" xmlns="" id="{46A7AB4E-9292-471A-A809-00091D2D0342}"/>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08026" y="3602722"/>
            <a:ext cx="3138305" cy="15407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1187624" y="557267"/>
            <a:ext cx="7345189" cy="369332"/>
          </a:xfrm>
          <a:prstGeom prst="rect">
            <a:avLst/>
          </a:prstGeom>
        </p:spPr>
        <p:txBody>
          <a:bodyPr wrap="square">
            <a:spAutoFit/>
          </a:bodyPr>
          <a:lstStyle/>
          <a:p>
            <a:r>
              <a:rPr lang="zh-CN" altLang="zh-CN" b="1" dirty="0">
                <a:solidFill>
                  <a:srgbClr val="AF0B06"/>
                </a:solidFill>
                <a:latin typeface="微软雅黑" pitchFamily="34" charset="-122"/>
                <a:ea typeface="微软雅黑" pitchFamily="34" charset="-122"/>
              </a:rPr>
              <a:t>支部书记应注意以下几个问题</a:t>
            </a:r>
            <a:r>
              <a:rPr lang="zh-CN" altLang="en-US" b="1" dirty="0">
                <a:solidFill>
                  <a:srgbClr val="AF0B06"/>
                </a:solidFill>
                <a:latin typeface="微软雅黑" pitchFamily="34" charset="-122"/>
                <a:ea typeface="微软雅黑" pitchFamily="34" charset="-122"/>
              </a:rPr>
              <a:t>：</a:t>
            </a:r>
            <a:endParaRPr lang="zh-CN" altLang="zh-CN" b="1" dirty="0">
              <a:solidFill>
                <a:srgbClr val="AF0B06"/>
              </a:solidFill>
              <a:latin typeface="微软雅黑" pitchFamily="34" charset="-122"/>
              <a:ea typeface="微软雅黑" pitchFamily="34" charset="-122"/>
            </a:endParaRPr>
          </a:p>
        </p:txBody>
      </p:sp>
      <p:sp>
        <p:nvSpPr>
          <p:cNvPr id="4" name="圆角矩形 3"/>
          <p:cNvSpPr/>
          <p:nvPr/>
        </p:nvSpPr>
        <p:spPr>
          <a:xfrm>
            <a:off x="1043608" y="1362472"/>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475656" y="1203598"/>
            <a:ext cx="6624736" cy="864096"/>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92756" y="1441264"/>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第一</a:t>
            </a:r>
          </a:p>
        </p:txBody>
      </p:sp>
      <p:sp>
        <p:nvSpPr>
          <p:cNvPr id="7" name="矩形 6"/>
          <p:cNvSpPr/>
          <p:nvPr/>
        </p:nvSpPr>
        <p:spPr>
          <a:xfrm>
            <a:off x="2052017" y="1203598"/>
            <a:ext cx="5809491" cy="787523"/>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要精心组织，充分发挥作用。支部书记要带头开展，以身作则；要善于引导，讲究方法；要认真负责，严格要求，打消顾虑。</a:t>
            </a:r>
          </a:p>
        </p:txBody>
      </p:sp>
      <p:sp>
        <p:nvSpPr>
          <p:cNvPr id="10" name="圆角矩形 9"/>
          <p:cNvSpPr/>
          <p:nvPr/>
        </p:nvSpPr>
        <p:spPr>
          <a:xfrm>
            <a:off x="1043608" y="2795776"/>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475656" y="2355726"/>
            <a:ext cx="6624736" cy="1368152"/>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2756" y="2874568"/>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第二</a:t>
            </a:r>
          </a:p>
        </p:txBody>
      </p:sp>
      <p:sp>
        <p:nvSpPr>
          <p:cNvPr id="13" name="矩形 12"/>
          <p:cNvSpPr/>
          <p:nvPr/>
        </p:nvSpPr>
        <p:spPr>
          <a:xfrm>
            <a:off x="2052017" y="2427734"/>
            <a:ext cx="5809491" cy="1156855"/>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要鼓励大家拿起批评和自我批评的武器。支部书记要教育党员既要勇于剖析自己、开展批评与自我批评，又要以对同志、对党高度负责的精神勇于开展批评。</a:t>
            </a:r>
          </a:p>
        </p:txBody>
      </p:sp>
      <p:pic>
        <p:nvPicPr>
          <p:cNvPr id="19" name="图片 2">
            <a:extLst>
              <a:ext uri="{FF2B5EF4-FFF2-40B4-BE49-F238E27FC236}">
                <a16:creationId xmlns:a16="http://schemas.microsoft.com/office/drawing/2014/main" xmlns="" id="{07D24FCF-5EAA-448E-83C9-DCA52C4CAE72}"/>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31068"/>
          <a:stretch/>
        </p:blipFill>
        <p:spPr bwMode="auto">
          <a:xfrm>
            <a:off x="0" y="4198029"/>
            <a:ext cx="9144000" cy="945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49631534"/>
      </p:ext>
    </p:extLst>
  </p:cSld>
  <p:clrMapOvr>
    <a:masterClrMapping/>
  </p:clrMapOvr>
  <mc:AlternateContent xmlns:mc="http://schemas.openxmlformats.org/markup-compatibility/2006">
    <mc:Choice xmlns:p14="http://schemas.microsoft.com/office/powerpoint/2010/main" xmlns="" Requires="p14">
      <p:transition spd="slow" advTm="12000">
        <p14:gallery dir="l"/>
      </p:transition>
    </mc:Choice>
    <mc:Fallback>
      <p:transition spd="slow"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115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1+#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9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2400"/>
                            </p:stCondLst>
                            <p:childTnLst>
                              <p:par>
                                <p:cTn id="24" presetID="53" presetClass="entr" presetSubtype="16" fill="hold" grpId="1"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56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750" fill="hold"/>
                                        <p:tgtEl>
                                          <p:spTgt spid="11"/>
                                        </p:tgtEl>
                                        <p:attrNameLst>
                                          <p:attrName>ppt_x</p:attrName>
                                        </p:attrNameLst>
                                      </p:cBhvr>
                                      <p:tavLst>
                                        <p:tav tm="0">
                                          <p:val>
                                            <p:strVal val="1+#ppt_w/2"/>
                                          </p:val>
                                        </p:tav>
                                        <p:tav tm="100000">
                                          <p:val>
                                            <p:strVal val="#ppt_x"/>
                                          </p:val>
                                        </p:tav>
                                      </p:tavLst>
                                    </p:anim>
                                    <p:anim calcmode="lin" valueType="num">
                                      <p:cBhvr additive="base">
                                        <p:cTn id="37" dur="75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635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anim calcmode="lin" valueType="num">
                                      <p:cBhvr>
                                        <p:cTn id="42" dur="500" fill="hold"/>
                                        <p:tgtEl>
                                          <p:spTgt spid="12"/>
                                        </p:tgtEl>
                                        <p:attrNameLst>
                                          <p:attrName>ppt_x</p:attrName>
                                        </p:attrNameLst>
                                      </p:cBhvr>
                                      <p:tavLst>
                                        <p:tav tm="0">
                                          <p:val>
                                            <p:strVal val="#ppt_x"/>
                                          </p:val>
                                        </p:tav>
                                        <p:tav tm="100000">
                                          <p:val>
                                            <p:strVal val="#ppt_x"/>
                                          </p:val>
                                        </p:tav>
                                      </p:tavLst>
                                    </p:anim>
                                    <p:anim calcmode="lin" valueType="num">
                                      <p:cBhvr>
                                        <p:cTn id="43" dur="5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6850"/>
                            </p:stCondLst>
                            <p:childTnLst>
                              <p:par>
                                <p:cTn id="45" presetID="53" presetClass="entr" presetSubtype="16" fill="hold" grpId="0" nodeType="after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1"/>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3">
            <a:extLst>
              <a:ext uri="{FF2B5EF4-FFF2-40B4-BE49-F238E27FC236}">
                <a16:creationId xmlns:a16="http://schemas.microsoft.com/office/drawing/2014/main" xmlns="" id="{C9555B0D-0DEB-4095-A73B-0EDFCED4CB59}"/>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08026" y="3602722"/>
            <a:ext cx="3138305" cy="15407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图片 2">
            <a:extLst>
              <a:ext uri="{FF2B5EF4-FFF2-40B4-BE49-F238E27FC236}">
                <a16:creationId xmlns:a16="http://schemas.microsoft.com/office/drawing/2014/main" xmlns="" id="{4D9A99AB-0F9B-4932-9E97-F6B47C2AED89}"/>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31068"/>
          <a:stretch/>
        </p:blipFill>
        <p:spPr bwMode="auto">
          <a:xfrm>
            <a:off x="0" y="4198029"/>
            <a:ext cx="9144000" cy="945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73842" y="483518"/>
            <a:ext cx="622379" cy="466784"/>
          </a:xfrm>
          <a:prstGeom prst="rect">
            <a:avLst/>
          </a:prstGeom>
        </p:spPr>
      </p:pic>
      <p:sp>
        <p:nvSpPr>
          <p:cNvPr id="3" name="矩形 2"/>
          <p:cNvSpPr/>
          <p:nvPr/>
        </p:nvSpPr>
        <p:spPr>
          <a:xfrm>
            <a:off x="1187624" y="557267"/>
            <a:ext cx="7345189" cy="369332"/>
          </a:xfrm>
          <a:prstGeom prst="rect">
            <a:avLst/>
          </a:prstGeom>
        </p:spPr>
        <p:txBody>
          <a:bodyPr wrap="square">
            <a:spAutoFit/>
          </a:bodyPr>
          <a:lstStyle/>
          <a:p>
            <a:r>
              <a:rPr lang="zh-CN" altLang="zh-CN" b="1" dirty="0">
                <a:solidFill>
                  <a:srgbClr val="AF0B06"/>
                </a:solidFill>
                <a:latin typeface="微软雅黑" pitchFamily="34" charset="-122"/>
                <a:ea typeface="微软雅黑" pitchFamily="34" charset="-122"/>
              </a:rPr>
              <a:t>支部书记应注意以下几个问题</a:t>
            </a:r>
            <a:r>
              <a:rPr lang="zh-CN" altLang="en-US" b="1" dirty="0">
                <a:solidFill>
                  <a:srgbClr val="AF0B06"/>
                </a:solidFill>
                <a:latin typeface="微软雅黑" pitchFamily="34" charset="-122"/>
                <a:ea typeface="微软雅黑" pitchFamily="34" charset="-122"/>
              </a:rPr>
              <a:t>：</a:t>
            </a:r>
            <a:endParaRPr lang="zh-CN" altLang="zh-CN" b="1" dirty="0">
              <a:solidFill>
                <a:srgbClr val="AF0B06"/>
              </a:solidFill>
              <a:latin typeface="微软雅黑" pitchFamily="34" charset="-122"/>
              <a:ea typeface="微软雅黑" pitchFamily="34" charset="-122"/>
            </a:endParaRPr>
          </a:p>
        </p:txBody>
      </p:sp>
      <p:sp>
        <p:nvSpPr>
          <p:cNvPr id="4" name="圆角矩形 3"/>
          <p:cNvSpPr/>
          <p:nvPr/>
        </p:nvSpPr>
        <p:spPr>
          <a:xfrm>
            <a:off x="1043608" y="1506488"/>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475656" y="1347614"/>
            <a:ext cx="6624736" cy="864096"/>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92756" y="1585280"/>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第三</a:t>
            </a:r>
          </a:p>
        </p:txBody>
      </p:sp>
      <p:sp>
        <p:nvSpPr>
          <p:cNvPr id="7" name="矩形 6"/>
          <p:cNvSpPr/>
          <p:nvPr/>
        </p:nvSpPr>
        <p:spPr>
          <a:xfrm>
            <a:off x="2052017" y="1516917"/>
            <a:ext cx="5809491" cy="418191"/>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要教育广大党员坚持“团结—批评—团结”的方针。</a:t>
            </a:r>
          </a:p>
        </p:txBody>
      </p:sp>
      <p:sp>
        <p:nvSpPr>
          <p:cNvPr id="10" name="圆角矩形 9"/>
          <p:cNvSpPr/>
          <p:nvPr/>
        </p:nvSpPr>
        <p:spPr>
          <a:xfrm>
            <a:off x="1043608" y="2730624"/>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475656" y="2571750"/>
            <a:ext cx="6624736" cy="864096"/>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2756" y="2809416"/>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第四</a:t>
            </a:r>
          </a:p>
        </p:txBody>
      </p:sp>
      <p:sp>
        <p:nvSpPr>
          <p:cNvPr id="13" name="矩形 12"/>
          <p:cNvSpPr/>
          <p:nvPr/>
        </p:nvSpPr>
        <p:spPr>
          <a:xfrm>
            <a:off x="2052017" y="2741053"/>
            <a:ext cx="5809491" cy="418191"/>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要做好记录。记录要清晰、准确，注意保密，由专人保管。</a:t>
            </a:r>
          </a:p>
        </p:txBody>
      </p:sp>
      <p:cxnSp>
        <p:nvCxnSpPr>
          <p:cNvPr id="14" name="直接连接符 13"/>
          <p:cNvCxnSpPr/>
          <p:nvPr/>
        </p:nvCxnSpPr>
        <p:spPr>
          <a:xfrm>
            <a:off x="1259632" y="904582"/>
            <a:ext cx="7273181" cy="0"/>
          </a:xfrm>
          <a:prstGeom prst="line">
            <a:avLst/>
          </a:prstGeom>
          <a:ln w="19050">
            <a:solidFill>
              <a:srgbClr val="AF0B0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708604636"/>
      </p:ext>
    </p:extLst>
  </p:cSld>
  <p:clrMapOvr>
    <a:masterClrMapping/>
  </p:clrMapOvr>
  <mc:AlternateContent xmlns:mc="http://schemas.openxmlformats.org/markup-compatibility/2006">
    <mc:Choice xmlns:p14="http://schemas.microsoft.com/office/powerpoint/2010/main" xmlns="" Requires="p14">
      <p:transition spd="slow" advTm="10000">
        <p14:gallery dir="l"/>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000"/>
                            </p:stCondLst>
                            <p:childTnLst>
                              <p:par>
                                <p:cTn id="14" presetID="22" presetClass="entr" presetSubtype="1"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2150"/>
                            </p:stCondLst>
                            <p:childTnLst>
                              <p:par>
                                <p:cTn id="18" presetID="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750" fill="hold"/>
                                        <p:tgtEl>
                                          <p:spTgt spid="4"/>
                                        </p:tgtEl>
                                        <p:attrNameLst>
                                          <p:attrName>ppt_x</p:attrName>
                                        </p:attrNameLst>
                                      </p:cBhvr>
                                      <p:tavLst>
                                        <p:tav tm="0">
                                          <p:val>
                                            <p:strVal val="#ppt_x"/>
                                          </p:val>
                                        </p:tav>
                                        <p:tav tm="100000">
                                          <p:val>
                                            <p:strVal val="#ppt_x"/>
                                          </p:val>
                                        </p:tav>
                                      </p:tavLst>
                                    </p:anim>
                                    <p:anim calcmode="lin" valueType="num">
                                      <p:cBhvr additive="base">
                                        <p:cTn id="21" dur="75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fill="hold"/>
                                        <p:tgtEl>
                                          <p:spTgt spid="5"/>
                                        </p:tgtEl>
                                        <p:attrNameLst>
                                          <p:attrName>ppt_x</p:attrName>
                                        </p:attrNameLst>
                                      </p:cBhvr>
                                      <p:tavLst>
                                        <p:tav tm="0">
                                          <p:val>
                                            <p:strVal val="1+#ppt_w/2"/>
                                          </p:val>
                                        </p:tav>
                                        <p:tav tm="100000">
                                          <p:val>
                                            <p:strVal val="#ppt_x"/>
                                          </p:val>
                                        </p:tav>
                                      </p:tavLst>
                                    </p:anim>
                                    <p:anim calcmode="lin" valueType="num">
                                      <p:cBhvr additive="base">
                                        <p:cTn id="25" dur="75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2900"/>
                            </p:stCondLst>
                            <p:childTnLst>
                              <p:par>
                                <p:cTn id="27" presetID="42"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34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5000"/>
                            </p:stCondLst>
                            <p:childTnLst>
                              <p:par>
                                <p:cTn id="39" presetID="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750" fill="hold"/>
                                        <p:tgtEl>
                                          <p:spTgt spid="10"/>
                                        </p:tgtEl>
                                        <p:attrNameLst>
                                          <p:attrName>ppt_x</p:attrName>
                                        </p:attrNameLst>
                                      </p:cBhvr>
                                      <p:tavLst>
                                        <p:tav tm="0">
                                          <p:val>
                                            <p:strVal val="#ppt_x"/>
                                          </p:val>
                                        </p:tav>
                                        <p:tav tm="100000">
                                          <p:val>
                                            <p:strVal val="#ppt_x"/>
                                          </p:val>
                                        </p:tav>
                                      </p:tavLst>
                                    </p:anim>
                                    <p:anim calcmode="lin" valueType="num">
                                      <p:cBhvr additive="base">
                                        <p:cTn id="42" dur="75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750" fill="hold"/>
                                        <p:tgtEl>
                                          <p:spTgt spid="11"/>
                                        </p:tgtEl>
                                        <p:attrNameLst>
                                          <p:attrName>ppt_x</p:attrName>
                                        </p:attrNameLst>
                                      </p:cBhvr>
                                      <p:tavLst>
                                        <p:tav tm="0">
                                          <p:val>
                                            <p:strVal val="1+#ppt_w/2"/>
                                          </p:val>
                                        </p:tav>
                                        <p:tav tm="100000">
                                          <p:val>
                                            <p:strVal val="#ppt_x"/>
                                          </p:val>
                                        </p:tav>
                                      </p:tavLst>
                                    </p:anim>
                                    <p:anim calcmode="lin" valueType="num">
                                      <p:cBhvr additive="base">
                                        <p:cTn id="46" dur="75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5750"/>
                            </p:stCondLst>
                            <p:childTnLst>
                              <p:par>
                                <p:cTn id="48" presetID="42"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ppt_x</p:attrName>
                                        </p:attrNameLst>
                                      </p:cBhvr>
                                      <p:tavLst>
                                        <p:tav tm="0">
                                          <p:val>
                                            <p:strVal val="#ppt_x"/>
                                          </p:val>
                                        </p:tav>
                                        <p:tav tm="100000">
                                          <p:val>
                                            <p:strVal val="#ppt_x"/>
                                          </p:val>
                                        </p:tav>
                                      </p:tavLst>
                                    </p:anim>
                                    <p:anim calcmode="lin" valueType="num">
                                      <p:cBhvr>
                                        <p:cTn id="52" dur="5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6250"/>
                            </p:stCondLst>
                            <p:childTnLst>
                              <p:par>
                                <p:cTn id="54" presetID="53" presetClass="entr" presetSubtype="16" fill="hold" grpId="0" nodeType="after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10" grpId="0" animBg="1"/>
      <p:bldP spid="11" grpId="0" animBg="1"/>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3">
            <a:extLst>
              <a:ext uri="{FF2B5EF4-FFF2-40B4-BE49-F238E27FC236}">
                <a16:creationId xmlns:a16="http://schemas.microsoft.com/office/drawing/2014/main" xmlns="" id="{8B68670D-4DC0-4756-B45F-610B03533B7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08026" y="3602722"/>
            <a:ext cx="3138305" cy="15407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1187624" y="557267"/>
            <a:ext cx="7345189" cy="369332"/>
          </a:xfrm>
          <a:prstGeom prst="rect">
            <a:avLst/>
          </a:prstGeom>
        </p:spPr>
        <p:txBody>
          <a:bodyPr wrap="square">
            <a:spAutoFit/>
          </a:bodyPr>
          <a:lstStyle/>
          <a:p>
            <a:r>
              <a:rPr lang="zh-CN" altLang="zh-CN" b="1" dirty="0">
                <a:solidFill>
                  <a:srgbClr val="AF0B06"/>
                </a:solidFill>
                <a:latin typeface="微软雅黑" pitchFamily="34" charset="-122"/>
                <a:ea typeface="微软雅黑" pitchFamily="34" charset="-122"/>
              </a:rPr>
              <a:t>支部书记应注意以下几个问题</a:t>
            </a:r>
            <a:r>
              <a:rPr lang="zh-CN" altLang="en-US" b="1" dirty="0">
                <a:solidFill>
                  <a:srgbClr val="AF0B06"/>
                </a:solidFill>
                <a:latin typeface="微软雅黑" pitchFamily="34" charset="-122"/>
                <a:ea typeface="微软雅黑" pitchFamily="34" charset="-122"/>
              </a:rPr>
              <a:t>：</a:t>
            </a:r>
            <a:endParaRPr lang="zh-CN" altLang="zh-CN" b="1" dirty="0">
              <a:solidFill>
                <a:srgbClr val="AF0B06"/>
              </a:solidFill>
              <a:latin typeface="微软雅黑" pitchFamily="34" charset="-122"/>
              <a:ea typeface="微软雅黑" pitchFamily="34" charset="-122"/>
            </a:endParaRPr>
          </a:p>
        </p:txBody>
      </p:sp>
      <p:sp>
        <p:nvSpPr>
          <p:cNvPr id="4" name="圆角矩形 3"/>
          <p:cNvSpPr/>
          <p:nvPr/>
        </p:nvSpPr>
        <p:spPr>
          <a:xfrm>
            <a:off x="1043608" y="1457340"/>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475656" y="1298466"/>
            <a:ext cx="6624736" cy="864096"/>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92756" y="1536132"/>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第五</a:t>
            </a:r>
          </a:p>
        </p:txBody>
      </p:sp>
      <p:sp>
        <p:nvSpPr>
          <p:cNvPr id="7" name="矩形 6"/>
          <p:cNvSpPr/>
          <p:nvPr/>
        </p:nvSpPr>
        <p:spPr>
          <a:xfrm>
            <a:off x="2052017" y="1321326"/>
            <a:ext cx="5809491" cy="787523"/>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要组织搞好整改，做好思想工作。要根据会上提出的问题，集思广益，制定整改措施，认真加以落实。</a:t>
            </a:r>
          </a:p>
        </p:txBody>
      </p:sp>
      <p:sp>
        <p:nvSpPr>
          <p:cNvPr id="10" name="圆角矩形 9"/>
          <p:cNvSpPr/>
          <p:nvPr/>
        </p:nvSpPr>
        <p:spPr>
          <a:xfrm>
            <a:off x="1043608" y="2874640"/>
            <a:ext cx="864096" cy="504056"/>
          </a:xfrm>
          <a:prstGeom prst="roundRect">
            <a:avLst/>
          </a:prstGeom>
          <a:solidFill>
            <a:srgbClr val="AF0B0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475656" y="2715766"/>
            <a:ext cx="6624736" cy="864096"/>
          </a:xfrm>
          <a:prstGeom prst="roundRect">
            <a:avLst/>
          </a:prstGeom>
          <a:noFill/>
          <a:ln w="6350">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2756" y="2953432"/>
            <a:ext cx="744046" cy="369332"/>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rPr>
              <a:t>第六</a:t>
            </a:r>
          </a:p>
        </p:txBody>
      </p:sp>
      <p:sp>
        <p:nvSpPr>
          <p:cNvPr id="13" name="矩形 12"/>
          <p:cNvSpPr/>
          <p:nvPr/>
        </p:nvSpPr>
        <p:spPr>
          <a:xfrm>
            <a:off x="2052017" y="2738626"/>
            <a:ext cx="5809491" cy="787523"/>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组织生活会后，支部书记要及时向上级党组织汇报情况，请求上级党组织指示。</a:t>
            </a:r>
          </a:p>
        </p:txBody>
      </p:sp>
      <p:pic>
        <p:nvPicPr>
          <p:cNvPr id="19" name="图片 2">
            <a:extLst>
              <a:ext uri="{FF2B5EF4-FFF2-40B4-BE49-F238E27FC236}">
                <a16:creationId xmlns:a16="http://schemas.microsoft.com/office/drawing/2014/main" xmlns="" id="{DA09B00D-B201-4C4E-B4DE-9D3B3AF1D3EC}"/>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31068"/>
          <a:stretch/>
        </p:blipFill>
        <p:spPr bwMode="auto">
          <a:xfrm>
            <a:off x="0" y="4198029"/>
            <a:ext cx="9144000" cy="945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45496122"/>
      </p:ext>
    </p:extLst>
  </p:cSld>
  <p:clrMapOvr>
    <a:masterClrMapping/>
  </p:clrMapOvr>
  <mc:AlternateContent xmlns:mc="http://schemas.openxmlformats.org/markup-compatibility/2006">
    <mc:Choice xmlns:p14="http://schemas.microsoft.com/office/powerpoint/2010/main" xmlns="" Requires="p14">
      <p:transition spd="slow" advTm="12000">
        <p14:gallery dir="l"/>
      </p:transition>
    </mc:Choice>
    <mc:Fallback>
      <p:transition spd="slow"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115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1+#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9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24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51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750" fill="hold"/>
                                        <p:tgtEl>
                                          <p:spTgt spid="11"/>
                                        </p:tgtEl>
                                        <p:attrNameLst>
                                          <p:attrName>ppt_x</p:attrName>
                                        </p:attrNameLst>
                                      </p:cBhvr>
                                      <p:tavLst>
                                        <p:tav tm="0">
                                          <p:val>
                                            <p:strVal val="1+#ppt_w/2"/>
                                          </p:val>
                                        </p:tav>
                                        <p:tav tm="100000">
                                          <p:val>
                                            <p:strVal val="#ppt_x"/>
                                          </p:val>
                                        </p:tav>
                                      </p:tavLst>
                                    </p:anim>
                                    <p:anim calcmode="lin" valueType="num">
                                      <p:cBhvr additive="base">
                                        <p:cTn id="37" dur="75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585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anim calcmode="lin" valueType="num">
                                      <p:cBhvr>
                                        <p:cTn id="42" dur="500" fill="hold"/>
                                        <p:tgtEl>
                                          <p:spTgt spid="12"/>
                                        </p:tgtEl>
                                        <p:attrNameLst>
                                          <p:attrName>ppt_x</p:attrName>
                                        </p:attrNameLst>
                                      </p:cBhvr>
                                      <p:tavLst>
                                        <p:tav tm="0">
                                          <p:val>
                                            <p:strVal val="#ppt_x"/>
                                          </p:val>
                                        </p:tav>
                                        <p:tav tm="100000">
                                          <p:val>
                                            <p:strVal val="#ppt_x"/>
                                          </p:val>
                                        </p:tav>
                                      </p:tavLst>
                                    </p:anim>
                                    <p:anim calcmode="lin" valueType="num">
                                      <p:cBhvr>
                                        <p:cTn id="43" dur="5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6350"/>
                            </p:stCondLst>
                            <p:childTnLst>
                              <p:par>
                                <p:cTn id="45" presetID="53" presetClass="entr" presetSubtype="16" fill="hold" grpId="0" nodeType="after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10" grpId="0" animBg="1"/>
      <p:bldP spid="11" grpId="0" animBg="1"/>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23728" y="1635646"/>
            <a:ext cx="1107996" cy="1242200"/>
          </a:xfrm>
          <a:prstGeom prst="rect">
            <a:avLst/>
          </a:prstGeom>
          <a:noFill/>
        </p:spPr>
        <p:txBody>
          <a:bodyPr vert="eaVert" wrap="none" rtlCol="0">
            <a:spAutoFit/>
          </a:bodyPr>
          <a:lstStyle/>
          <a:p>
            <a:r>
              <a:rPr lang="en-US" altLang="zh-CN" sz="1600" b="1" dirty="0">
                <a:solidFill>
                  <a:srgbClr val="AF0B06"/>
                </a:solidFill>
                <a:latin typeface="微软雅黑" pitchFamily="34" charset="-122"/>
                <a:ea typeface="微软雅黑" pitchFamily="34" charset="-122"/>
              </a:rPr>
              <a:t>CONTENTS</a:t>
            </a:r>
            <a:endParaRPr lang="zh-CN" altLang="en-US" sz="1600" b="1" dirty="0">
              <a:solidFill>
                <a:srgbClr val="AF0B06"/>
              </a:solidFill>
              <a:latin typeface="微软雅黑" pitchFamily="34" charset="-122"/>
              <a:ea typeface="微软雅黑" pitchFamily="34" charset="-122"/>
            </a:endParaRPr>
          </a:p>
          <a:p>
            <a:r>
              <a:rPr lang="zh-CN" altLang="en-US" sz="4400" b="1" dirty="0">
                <a:solidFill>
                  <a:srgbClr val="AF0B06"/>
                </a:solidFill>
                <a:latin typeface="微软雅黑" pitchFamily="34" charset="-122"/>
                <a:ea typeface="微软雅黑" pitchFamily="34" charset="-122"/>
              </a:rPr>
              <a:t>目录</a:t>
            </a:r>
            <a:endParaRPr lang="en-US" altLang="zh-CN" sz="4400" b="1" dirty="0">
              <a:solidFill>
                <a:srgbClr val="AF0B06"/>
              </a:solidFill>
              <a:latin typeface="微软雅黑" pitchFamily="34" charset="-122"/>
              <a:ea typeface="微软雅黑" pitchFamily="34" charset="-122"/>
            </a:endParaRPr>
          </a:p>
        </p:txBody>
      </p:sp>
      <p:sp>
        <p:nvSpPr>
          <p:cNvPr id="8" name="圆角矩形 7"/>
          <p:cNvSpPr/>
          <p:nvPr/>
        </p:nvSpPr>
        <p:spPr>
          <a:xfrm>
            <a:off x="4139952" y="915566"/>
            <a:ext cx="576064" cy="432048"/>
          </a:xfrm>
          <a:prstGeom prst="roundRect">
            <a:avLst/>
          </a:prstGeom>
          <a:gradFill flip="none" rotWithShape="1">
            <a:gsLst>
              <a:gs pos="100000">
                <a:srgbClr val="AF0B06">
                  <a:lumMod val="80000"/>
                  <a:lumOff val="20000"/>
                </a:srgbClr>
              </a:gs>
              <a:gs pos="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932040" y="915566"/>
            <a:ext cx="3672408" cy="432048"/>
          </a:xfrm>
          <a:prstGeom prst="roundRect">
            <a:avLst/>
          </a:prstGeom>
          <a:gradFill flip="none" rotWithShape="1">
            <a:gsLst>
              <a:gs pos="50000">
                <a:srgbClr val="AF0B06">
                  <a:lumMod val="80000"/>
                  <a:lumOff val="20000"/>
                </a:srgbClr>
              </a:gs>
              <a:gs pos="10000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189100" y="966852"/>
            <a:ext cx="470000" cy="369332"/>
          </a:xfrm>
          <a:prstGeom prst="rect">
            <a:avLst/>
          </a:prstGeom>
          <a:noFill/>
        </p:spPr>
        <p:txBody>
          <a:bodyPr wrap="none" rtlCol="0">
            <a:spAutoFit/>
          </a:bodyPr>
          <a:lstStyle/>
          <a:p>
            <a:r>
              <a:rPr lang="en-US" altLang="zh-CN"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01</a:t>
            </a:r>
            <a:endParaRPr lang="zh-CN" altLang="en-US"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12" name="圆角矩形 11"/>
          <p:cNvSpPr/>
          <p:nvPr/>
        </p:nvSpPr>
        <p:spPr>
          <a:xfrm>
            <a:off x="4139952" y="1494919"/>
            <a:ext cx="576064" cy="432048"/>
          </a:xfrm>
          <a:prstGeom prst="roundRect">
            <a:avLst/>
          </a:prstGeom>
          <a:gradFill flip="none" rotWithShape="1">
            <a:gsLst>
              <a:gs pos="100000">
                <a:srgbClr val="AF0B06">
                  <a:lumMod val="80000"/>
                  <a:lumOff val="20000"/>
                </a:srgbClr>
              </a:gs>
              <a:gs pos="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932040" y="1494919"/>
            <a:ext cx="3672408" cy="432048"/>
          </a:xfrm>
          <a:prstGeom prst="roundRect">
            <a:avLst/>
          </a:prstGeom>
          <a:gradFill flip="none" rotWithShape="1">
            <a:gsLst>
              <a:gs pos="50000">
                <a:srgbClr val="AF0B06">
                  <a:lumMod val="80000"/>
                  <a:lumOff val="20000"/>
                </a:srgbClr>
              </a:gs>
              <a:gs pos="10000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189100" y="1546205"/>
            <a:ext cx="470000" cy="369332"/>
          </a:xfrm>
          <a:prstGeom prst="rect">
            <a:avLst/>
          </a:prstGeom>
          <a:noFill/>
        </p:spPr>
        <p:txBody>
          <a:bodyPr wrap="none" rtlCol="0">
            <a:spAutoFit/>
          </a:bodyPr>
          <a:lstStyle/>
          <a:p>
            <a:r>
              <a:rPr lang="en-US" altLang="zh-CN"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02</a:t>
            </a:r>
            <a:endParaRPr lang="zh-CN" altLang="en-US"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15" name="圆角矩形 14"/>
          <p:cNvSpPr/>
          <p:nvPr/>
        </p:nvSpPr>
        <p:spPr>
          <a:xfrm>
            <a:off x="4139952" y="2074272"/>
            <a:ext cx="576064" cy="432048"/>
          </a:xfrm>
          <a:prstGeom prst="roundRect">
            <a:avLst/>
          </a:prstGeom>
          <a:gradFill flip="none" rotWithShape="1">
            <a:gsLst>
              <a:gs pos="100000">
                <a:srgbClr val="AF0B06">
                  <a:lumMod val="80000"/>
                  <a:lumOff val="20000"/>
                </a:srgbClr>
              </a:gs>
              <a:gs pos="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932040" y="2074272"/>
            <a:ext cx="3672408" cy="432048"/>
          </a:xfrm>
          <a:prstGeom prst="roundRect">
            <a:avLst/>
          </a:prstGeom>
          <a:gradFill flip="none" rotWithShape="1">
            <a:gsLst>
              <a:gs pos="50000">
                <a:srgbClr val="AF0B06">
                  <a:lumMod val="80000"/>
                  <a:lumOff val="20000"/>
                </a:srgbClr>
              </a:gs>
              <a:gs pos="10000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4189100" y="2125558"/>
            <a:ext cx="470000" cy="369332"/>
          </a:xfrm>
          <a:prstGeom prst="rect">
            <a:avLst/>
          </a:prstGeom>
          <a:noFill/>
        </p:spPr>
        <p:txBody>
          <a:bodyPr wrap="none" rtlCol="0">
            <a:spAutoFit/>
          </a:bodyPr>
          <a:lstStyle/>
          <a:p>
            <a:r>
              <a:rPr lang="en-US" altLang="zh-CN"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03</a:t>
            </a:r>
            <a:endParaRPr lang="zh-CN" altLang="en-US"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18" name="圆角矩形 17"/>
          <p:cNvSpPr/>
          <p:nvPr/>
        </p:nvSpPr>
        <p:spPr>
          <a:xfrm>
            <a:off x="4139952" y="2653625"/>
            <a:ext cx="576064" cy="432048"/>
          </a:xfrm>
          <a:prstGeom prst="roundRect">
            <a:avLst/>
          </a:prstGeom>
          <a:gradFill flip="none" rotWithShape="1">
            <a:gsLst>
              <a:gs pos="100000">
                <a:srgbClr val="AF0B06">
                  <a:lumMod val="80000"/>
                  <a:lumOff val="20000"/>
                </a:srgbClr>
              </a:gs>
              <a:gs pos="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932040" y="2653625"/>
            <a:ext cx="3672408" cy="432048"/>
          </a:xfrm>
          <a:prstGeom prst="roundRect">
            <a:avLst/>
          </a:prstGeom>
          <a:gradFill flip="none" rotWithShape="1">
            <a:gsLst>
              <a:gs pos="50000">
                <a:srgbClr val="AF0B06">
                  <a:lumMod val="80000"/>
                  <a:lumOff val="20000"/>
                </a:srgbClr>
              </a:gs>
              <a:gs pos="10000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189100" y="2704911"/>
            <a:ext cx="470000" cy="369332"/>
          </a:xfrm>
          <a:prstGeom prst="rect">
            <a:avLst/>
          </a:prstGeom>
          <a:noFill/>
        </p:spPr>
        <p:txBody>
          <a:bodyPr wrap="none" rtlCol="0">
            <a:spAutoFit/>
          </a:bodyPr>
          <a:lstStyle/>
          <a:p>
            <a:r>
              <a:rPr lang="en-US" altLang="zh-CN"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04</a:t>
            </a:r>
            <a:endParaRPr lang="zh-CN" altLang="en-US"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21" name="圆角矩形 20"/>
          <p:cNvSpPr/>
          <p:nvPr/>
        </p:nvSpPr>
        <p:spPr>
          <a:xfrm>
            <a:off x="4139952" y="3232978"/>
            <a:ext cx="576064" cy="432048"/>
          </a:xfrm>
          <a:prstGeom prst="roundRect">
            <a:avLst/>
          </a:prstGeom>
          <a:gradFill flip="none" rotWithShape="1">
            <a:gsLst>
              <a:gs pos="100000">
                <a:srgbClr val="AF0B06">
                  <a:lumMod val="80000"/>
                  <a:lumOff val="20000"/>
                </a:srgbClr>
              </a:gs>
              <a:gs pos="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932040" y="3232978"/>
            <a:ext cx="3672408" cy="432048"/>
          </a:xfrm>
          <a:prstGeom prst="roundRect">
            <a:avLst/>
          </a:prstGeom>
          <a:gradFill flip="none" rotWithShape="1">
            <a:gsLst>
              <a:gs pos="50000">
                <a:srgbClr val="AF0B06">
                  <a:lumMod val="80000"/>
                  <a:lumOff val="20000"/>
                </a:srgbClr>
              </a:gs>
              <a:gs pos="10000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4189100" y="3284264"/>
            <a:ext cx="470000" cy="369332"/>
          </a:xfrm>
          <a:prstGeom prst="rect">
            <a:avLst/>
          </a:prstGeom>
          <a:noFill/>
        </p:spPr>
        <p:txBody>
          <a:bodyPr wrap="none" rtlCol="0">
            <a:spAutoFit/>
          </a:bodyPr>
          <a:lstStyle/>
          <a:p>
            <a:r>
              <a:rPr lang="en-US" altLang="zh-CN"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05</a:t>
            </a:r>
            <a:endParaRPr lang="zh-CN" altLang="en-US"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25" name="矩形 24"/>
          <p:cNvSpPr/>
          <p:nvPr/>
        </p:nvSpPr>
        <p:spPr>
          <a:xfrm>
            <a:off x="5055492" y="2156336"/>
            <a:ext cx="3416321" cy="307777"/>
          </a:xfrm>
          <a:prstGeom prst="rect">
            <a:avLst/>
          </a:prstGeom>
        </p:spPr>
        <p:txBody>
          <a:bodyPr wrap="none">
            <a:spAutoFit/>
          </a:bodyPr>
          <a:lstStyle/>
          <a:p>
            <a:pPr algn="ctr"/>
            <a:r>
              <a:rPr lang="zh-CN" altLang="en-US" sz="14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有备无患：支部书记要提前做好准备工作</a:t>
            </a:r>
          </a:p>
        </p:txBody>
      </p:sp>
      <p:sp>
        <p:nvSpPr>
          <p:cNvPr id="26" name="矩形 25"/>
          <p:cNvSpPr/>
          <p:nvPr/>
        </p:nvSpPr>
        <p:spPr>
          <a:xfrm>
            <a:off x="5037568" y="2735689"/>
            <a:ext cx="3416321" cy="307777"/>
          </a:xfrm>
          <a:prstGeom prst="rect">
            <a:avLst/>
          </a:prstGeom>
        </p:spPr>
        <p:txBody>
          <a:bodyPr wrap="none">
            <a:spAutoFit/>
          </a:bodyPr>
          <a:lstStyle/>
          <a:p>
            <a:pPr algn="ctr"/>
            <a:r>
              <a:rPr lang="zh-CN" altLang="en-US" sz="14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有条不紊：支部书记要掌握会议工作方法</a:t>
            </a:r>
          </a:p>
        </p:txBody>
      </p:sp>
      <p:sp>
        <p:nvSpPr>
          <p:cNvPr id="27" name="矩形 26"/>
          <p:cNvSpPr/>
          <p:nvPr/>
        </p:nvSpPr>
        <p:spPr>
          <a:xfrm>
            <a:off x="5057085" y="3284264"/>
            <a:ext cx="3057247" cy="307777"/>
          </a:xfrm>
          <a:prstGeom prst="rect">
            <a:avLst/>
          </a:prstGeom>
        </p:spPr>
        <p:txBody>
          <a:bodyPr wrap="none">
            <a:spAutoFit/>
          </a:bodyPr>
          <a:lstStyle/>
          <a:p>
            <a:pPr algn="ctr"/>
            <a:r>
              <a:rPr lang="zh-CN" altLang="en-US" sz="14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心中有数：支部书记应注意几个问题</a:t>
            </a:r>
          </a:p>
        </p:txBody>
      </p:sp>
      <p:sp>
        <p:nvSpPr>
          <p:cNvPr id="28" name="矩形 27"/>
          <p:cNvSpPr/>
          <p:nvPr/>
        </p:nvSpPr>
        <p:spPr>
          <a:xfrm>
            <a:off x="5076056" y="966852"/>
            <a:ext cx="1980030" cy="307777"/>
          </a:xfrm>
          <a:prstGeom prst="rect">
            <a:avLst/>
          </a:prstGeom>
        </p:spPr>
        <p:txBody>
          <a:bodyPr wrap="none">
            <a:spAutoFit/>
          </a:bodyPr>
          <a:lstStyle/>
          <a:p>
            <a:pPr algn="ctr"/>
            <a:r>
              <a:rPr lang="zh-CN" altLang="en-US" sz="14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党支部组织生活会概述</a:t>
            </a:r>
          </a:p>
        </p:txBody>
      </p:sp>
      <p:sp>
        <p:nvSpPr>
          <p:cNvPr id="30" name="矩形 29"/>
          <p:cNvSpPr/>
          <p:nvPr/>
        </p:nvSpPr>
        <p:spPr>
          <a:xfrm>
            <a:off x="5049768" y="1546205"/>
            <a:ext cx="2339102" cy="307777"/>
          </a:xfrm>
          <a:prstGeom prst="rect">
            <a:avLst/>
          </a:prstGeom>
        </p:spPr>
        <p:txBody>
          <a:bodyPr wrap="none">
            <a:spAutoFit/>
          </a:bodyPr>
          <a:lstStyle/>
          <a:p>
            <a:pPr algn="ctr"/>
            <a:r>
              <a:rPr lang="zh-CN" altLang="en-US" sz="14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党支部组织生活会基本内容</a:t>
            </a:r>
          </a:p>
        </p:txBody>
      </p:sp>
      <p:sp>
        <p:nvSpPr>
          <p:cNvPr id="33" name="圆角矩形 32"/>
          <p:cNvSpPr/>
          <p:nvPr/>
        </p:nvSpPr>
        <p:spPr>
          <a:xfrm>
            <a:off x="4139952" y="3795886"/>
            <a:ext cx="576064" cy="432048"/>
          </a:xfrm>
          <a:prstGeom prst="roundRect">
            <a:avLst/>
          </a:prstGeom>
          <a:gradFill flip="none" rotWithShape="1">
            <a:gsLst>
              <a:gs pos="100000">
                <a:srgbClr val="AF0B06">
                  <a:lumMod val="80000"/>
                  <a:lumOff val="20000"/>
                </a:srgbClr>
              </a:gs>
              <a:gs pos="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4932040" y="3795886"/>
            <a:ext cx="3672408" cy="432048"/>
          </a:xfrm>
          <a:prstGeom prst="roundRect">
            <a:avLst/>
          </a:prstGeom>
          <a:gradFill flip="none" rotWithShape="1">
            <a:gsLst>
              <a:gs pos="50000">
                <a:srgbClr val="AF0B06">
                  <a:lumMod val="80000"/>
                  <a:lumOff val="20000"/>
                </a:srgbClr>
              </a:gs>
              <a:gs pos="100000">
                <a:srgbClr val="AF0B0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189100" y="3847172"/>
            <a:ext cx="470000" cy="369332"/>
          </a:xfrm>
          <a:prstGeom prst="rect">
            <a:avLst/>
          </a:prstGeom>
          <a:noFill/>
        </p:spPr>
        <p:txBody>
          <a:bodyPr wrap="none" rtlCol="0">
            <a:spAutoFit/>
          </a:bodyPr>
          <a:lstStyle/>
          <a:p>
            <a:r>
              <a:rPr lang="en-US" altLang="zh-CN"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06</a:t>
            </a:r>
            <a:endParaRPr lang="zh-CN" altLang="en-US"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36" name="矩形 35"/>
          <p:cNvSpPr/>
          <p:nvPr/>
        </p:nvSpPr>
        <p:spPr>
          <a:xfrm>
            <a:off x="5052377" y="3847172"/>
            <a:ext cx="2877711" cy="307777"/>
          </a:xfrm>
          <a:prstGeom prst="rect">
            <a:avLst/>
          </a:prstGeom>
        </p:spPr>
        <p:txBody>
          <a:bodyPr wrap="none">
            <a:spAutoFit/>
          </a:bodyPr>
          <a:lstStyle/>
          <a:p>
            <a:pPr algn="ctr"/>
            <a:r>
              <a:rPr lang="zh-CN" altLang="en-US" sz="14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坚持党组织生活会制度的重要意义</a:t>
            </a:r>
          </a:p>
        </p:txBody>
      </p:sp>
      <p:pic>
        <p:nvPicPr>
          <p:cNvPr id="3" name="图片 2">
            <a:extLst>
              <a:ext uri="{FF2B5EF4-FFF2-40B4-BE49-F238E27FC236}">
                <a16:creationId xmlns:a16="http://schemas.microsoft.com/office/drawing/2014/main" xmlns="" id="{864D89EA-90B5-447C-9117-8E5AEB0881F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351489"/>
            <a:ext cx="4602761" cy="3792011"/>
          </a:xfrm>
          <a:prstGeom prst="rect">
            <a:avLst/>
          </a:prstGeom>
        </p:spPr>
      </p:pic>
      <p:pic>
        <p:nvPicPr>
          <p:cNvPr id="37" name="图片 2">
            <a:extLst>
              <a:ext uri="{FF2B5EF4-FFF2-40B4-BE49-F238E27FC236}">
                <a16:creationId xmlns:a16="http://schemas.microsoft.com/office/drawing/2014/main" xmlns="" id="{02506229-7403-4D75-A530-7B6D1BE2CAB1}"/>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402" t="1575" r="10435" b="31674"/>
          <a:stretch/>
        </p:blipFill>
        <p:spPr bwMode="auto">
          <a:xfrm>
            <a:off x="0" y="4358794"/>
            <a:ext cx="9144000" cy="7847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71546395"/>
      </p:ext>
    </p:extLst>
  </p:cSld>
  <p:clrMapOvr>
    <a:masterClrMapping/>
  </p:clrMapOvr>
  <mc:AlternateContent xmlns:mc="http://schemas.openxmlformats.org/markup-compatibility/2006">
    <mc:Choice xmlns:p14="http://schemas.microsoft.com/office/powerpoint/2010/main" xmlns="" Requires="p14">
      <p:transition spd="slow" advTm="15000">
        <p14:switch dir="r"/>
      </p:transition>
    </mc:Choice>
    <mc:Fallback>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par>
                                <p:cTn id="14" presetID="1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p:tgtEl>
                                          <p:spTgt spid="10"/>
                                        </p:tgtEl>
                                        <p:attrNameLst>
                                          <p:attrName>ppt_x</p:attrName>
                                        </p:attrNameLst>
                                      </p:cBhvr>
                                      <p:tavLst>
                                        <p:tav tm="0">
                                          <p:val>
                                            <p:strVal val="#ppt_x+#ppt_w*1.125000"/>
                                          </p:val>
                                        </p:tav>
                                        <p:tav tm="100000">
                                          <p:val>
                                            <p:strVal val="#ppt_x"/>
                                          </p:val>
                                        </p:tav>
                                      </p:tavLst>
                                    </p:anim>
                                    <p:animEffect transition="in" filter="wipe(left)">
                                      <p:cBhvr>
                                        <p:cTn id="17" dur="500"/>
                                        <p:tgtEl>
                                          <p:spTgt spid="10"/>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childTnLst>
                          </p:cTn>
                        </p:par>
                        <p:par>
                          <p:cTn id="30" fill="hold">
                            <p:stCondLst>
                              <p:cond delay="2450"/>
                            </p:stCondLst>
                            <p:childTnLst>
                              <p:par>
                                <p:cTn id="31" presetID="1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right)">
                                      <p:cBhvr>
                                        <p:cTn id="34" dur="500"/>
                                        <p:tgtEl>
                                          <p:spTgt spid="12"/>
                                        </p:tgtEl>
                                      </p:cBhvr>
                                    </p:animEffect>
                                  </p:childTnLst>
                                </p:cTn>
                              </p:par>
                              <p:par>
                                <p:cTn id="35" presetID="12" presetClass="entr" presetSubtype="2"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ppt_x</p:attrName>
                                        </p:attrNameLst>
                                      </p:cBhvr>
                                      <p:tavLst>
                                        <p:tav tm="0">
                                          <p:val>
                                            <p:strVal val="#ppt_x+#ppt_w*1.125000"/>
                                          </p:val>
                                        </p:tav>
                                        <p:tav tm="100000">
                                          <p:val>
                                            <p:strVal val="#ppt_x"/>
                                          </p:val>
                                        </p:tav>
                                      </p:tavLst>
                                    </p:anim>
                                    <p:animEffect transition="in" filter="wipe(left)">
                                      <p:cBhvr>
                                        <p:cTn id="38" dur="500"/>
                                        <p:tgtEl>
                                          <p:spTgt spid="13"/>
                                        </p:tgtEl>
                                      </p:cBhvr>
                                    </p:animEffect>
                                  </p:childTnLst>
                                </p:cTn>
                              </p:par>
                            </p:childTnLst>
                          </p:cTn>
                        </p:par>
                        <p:par>
                          <p:cTn id="39" fill="hold">
                            <p:stCondLst>
                              <p:cond delay="2950"/>
                            </p:stCondLst>
                            <p:childTnLst>
                              <p:par>
                                <p:cTn id="40" presetID="42"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childTnLst>
                          </p:cTn>
                        </p:par>
                        <p:par>
                          <p:cTn id="45" fill="hold">
                            <p:stCondLst>
                              <p:cond delay="345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Effect transition="in" filter="fade">
                                      <p:cBhvr>
                                        <p:cTn id="50" dur="500"/>
                                        <p:tgtEl>
                                          <p:spTgt spid="30"/>
                                        </p:tgtEl>
                                      </p:cBhvr>
                                    </p:animEffect>
                                  </p:childTnLst>
                                </p:cTn>
                              </p:par>
                            </p:childTnLst>
                          </p:cTn>
                        </p:par>
                        <p:par>
                          <p:cTn id="51" fill="hold">
                            <p:stCondLst>
                              <p:cond delay="4500"/>
                            </p:stCondLst>
                            <p:childTnLst>
                              <p:par>
                                <p:cTn id="52" presetID="1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p:tgtEl>
                                          <p:spTgt spid="15"/>
                                        </p:tgtEl>
                                        <p:attrNameLst>
                                          <p:attrName>ppt_x</p:attrName>
                                        </p:attrNameLst>
                                      </p:cBhvr>
                                      <p:tavLst>
                                        <p:tav tm="0">
                                          <p:val>
                                            <p:strVal val="#ppt_x-#ppt_w*1.125000"/>
                                          </p:val>
                                        </p:tav>
                                        <p:tav tm="100000">
                                          <p:val>
                                            <p:strVal val="#ppt_x"/>
                                          </p:val>
                                        </p:tav>
                                      </p:tavLst>
                                    </p:anim>
                                    <p:animEffect transition="in" filter="wipe(right)">
                                      <p:cBhvr>
                                        <p:cTn id="55" dur="500"/>
                                        <p:tgtEl>
                                          <p:spTgt spid="15"/>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p:tgtEl>
                                          <p:spTgt spid="16"/>
                                        </p:tgtEl>
                                        <p:attrNameLst>
                                          <p:attrName>ppt_x</p:attrName>
                                        </p:attrNameLst>
                                      </p:cBhvr>
                                      <p:tavLst>
                                        <p:tav tm="0">
                                          <p:val>
                                            <p:strVal val="#ppt_x+#ppt_w*1.125000"/>
                                          </p:val>
                                        </p:tav>
                                        <p:tav tm="100000">
                                          <p:val>
                                            <p:strVal val="#ppt_x"/>
                                          </p:val>
                                        </p:tav>
                                      </p:tavLst>
                                    </p:anim>
                                    <p:animEffect transition="in" filter="wipe(left)">
                                      <p:cBhvr>
                                        <p:cTn id="59" dur="500"/>
                                        <p:tgtEl>
                                          <p:spTgt spid="16"/>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53" presetClass="entr" presetSubtype="16" fill="hold" grpId="0" nodeType="afterEffect">
                                  <p:stCondLst>
                                    <p:cond delay="0"/>
                                  </p:stCondLst>
                                  <p:iterate type="lt">
                                    <p:tmPct val="10000"/>
                                  </p:iterate>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par>
                          <p:cTn id="72" fill="hold">
                            <p:stCondLst>
                              <p:cond delay="6850"/>
                            </p:stCondLst>
                            <p:childTnLst>
                              <p:par>
                                <p:cTn id="73" presetID="12" presetClass="entr" presetSubtype="8"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p:tgtEl>
                                          <p:spTgt spid="18"/>
                                        </p:tgtEl>
                                        <p:attrNameLst>
                                          <p:attrName>ppt_x</p:attrName>
                                        </p:attrNameLst>
                                      </p:cBhvr>
                                      <p:tavLst>
                                        <p:tav tm="0">
                                          <p:val>
                                            <p:strVal val="#ppt_x-#ppt_w*1.125000"/>
                                          </p:val>
                                        </p:tav>
                                        <p:tav tm="100000">
                                          <p:val>
                                            <p:strVal val="#ppt_x"/>
                                          </p:val>
                                        </p:tav>
                                      </p:tavLst>
                                    </p:anim>
                                    <p:animEffect transition="in" filter="wipe(right)">
                                      <p:cBhvr>
                                        <p:cTn id="76" dur="500"/>
                                        <p:tgtEl>
                                          <p:spTgt spid="18"/>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p:tgtEl>
                                          <p:spTgt spid="19"/>
                                        </p:tgtEl>
                                        <p:attrNameLst>
                                          <p:attrName>ppt_x</p:attrName>
                                        </p:attrNameLst>
                                      </p:cBhvr>
                                      <p:tavLst>
                                        <p:tav tm="0">
                                          <p:val>
                                            <p:strVal val="#ppt_x+#ppt_w*1.125000"/>
                                          </p:val>
                                        </p:tav>
                                        <p:tav tm="100000">
                                          <p:val>
                                            <p:strVal val="#ppt_x"/>
                                          </p:val>
                                        </p:tav>
                                      </p:tavLst>
                                    </p:anim>
                                    <p:animEffect transition="in" filter="wipe(left)">
                                      <p:cBhvr>
                                        <p:cTn id="80" dur="500"/>
                                        <p:tgtEl>
                                          <p:spTgt spid="19"/>
                                        </p:tgtEl>
                                      </p:cBhvr>
                                    </p:animEffect>
                                  </p:childTnLst>
                                </p:cTn>
                              </p:par>
                            </p:childTnLst>
                          </p:cTn>
                        </p:par>
                        <p:par>
                          <p:cTn id="81" fill="hold">
                            <p:stCondLst>
                              <p:cond delay="7350"/>
                            </p:stCondLst>
                            <p:childTnLst>
                              <p:par>
                                <p:cTn id="82" presetID="42" presetClass="entr" presetSubtype="0"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anim calcmode="lin" valueType="num">
                                      <p:cBhvr>
                                        <p:cTn id="85" dur="500" fill="hold"/>
                                        <p:tgtEl>
                                          <p:spTgt spid="20"/>
                                        </p:tgtEl>
                                        <p:attrNameLst>
                                          <p:attrName>ppt_x</p:attrName>
                                        </p:attrNameLst>
                                      </p:cBhvr>
                                      <p:tavLst>
                                        <p:tav tm="0">
                                          <p:val>
                                            <p:strVal val="#ppt_x"/>
                                          </p:val>
                                        </p:tav>
                                        <p:tav tm="100000">
                                          <p:val>
                                            <p:strVal val="#ppt_x"/>
                                          </p:val>
                                        </p:tav>
                                      </p:tavLst>
                                    </p:anim>
                                    <p:anim calcmode="lin" valueType="num">
                                      <p:cBhvr>
                                        <p:cTn id="86" dur="500" fill="hold"/>
                                        <p:tgtEl>
                                          <p:spTgt spid="20"/>
                                        </p:tgtEl>
                                        <p:attrNameLst>
                                          <p:attrName>ppt_y</p:attrName>
                                        </p:attrNameLst>
                                      </p:cBhvr>
                                      <p:tavLst>
                                        <p:tav tm="0">
                                          <p:val>
                                            <p:strVal val="#ppt_y+.1"/>
                                          </p:val>
                                        </p:tav>
                                        <p:tav tm="100000">
                                          <p:val>
                                            <p:strVal val="#ppt_y"/>
                                          </p:val>
                                        </p:tav>
                                      </p:tavLst>
                                    </p:anim>
                                  </p:childTnLst>
                                </p:cTn>
                              </p:par>
                            </p:childTnLst>
                          </p:cTn>
                        </p:par>
                        <p:par>
                          <p:cTn id="87" fill="hold">
                            <p:stCondLst>
                              <p:cond delay="7850"/>
                            </p:stCondLst>
                            <p:childTnLst>
                              <p:par>
                                <p:cTn id="88" presetID="53" presetClass="entr" presetSubtype="16" fill="hold" grpId="0" nodeType="afterEffect">
                                  <p:stCondLst>
                                    <p:cond delay="0"/>
                                  </p:stCondLst>
                                  <p:iterate type="lt">
                                    <p:tmPct val="10000"/>
                                  </p:iterate>
                                  <p:childTnLst>
                                    <p:set>
                                      <p:cBhvr>
                                        <p:cTn id="89" dur="1" fill="hold">
                                          <p:stCondLst>
                                            <p:cond delay="0"/>
                                          </p:stCondLst>
                                        </p:cTn>
                                        <p:tgtEl>
                                          <p:spTgt spid="26"/>
                                        </p:tgtEl>
                                        <p:attrNameLst>
                                          <p:attrName>style.visibility</p:attrName>
                                        </p:attrNameLst>
                                      </p:cBhvr>
                                      <p:to>
                                        <p:strVal val="visible"/>
                                      </p:to>
                                    </p:set>
                                    <p:anim calcmode="lin" valueType="num">
                                      <p:cBhvr>
                                        <p:cTn id="90" dur="500" fill="hold"/>
                                        <p:tgtEl>
                                          <p:spTgt spid="26"/>
                                        </p:tgtEl>
                                        <p:attrNameLst>
                                          <p:attrName>ppt_w</p:attrName>
                                        </p:attrNameLst>
                                      </p:cBhvr>
                                      <p:tavLst>
                                        <p:tav tm="0">
                                          <p:val>
                                            <p:fltVal val="0"/>
                                          </p:val>
                                        </p:tav>
                                        <p:tav tm="100000">
                                          <p:val>
                                            <p:strVal val="#ppt_w"/>
                                          </p:val>
                                        </p:tav>
                                      </p:tavLst>
                                    </p:anim>
                                    <p:anim calcmode="lin" valueType="num">
                                      <p:cBhvr>
                                        <p:cTn id="91" dur="500" fill="hold"/>
                                        <p:tgtEl>
                                          <p:spTgt spid="26"/>
                                        </p:tgtEl>
                                        <p:attrNameLst>
                                          <p:attrName>ppt_h</p:attrName>
                                        </p:attrNameLst>
                                      </p:cBhvr>
                                      <p:tavLst>
                                        <p:tav tm="0">
                                          <p:val>
                                            <p:fltVal val="0"/>
                                          </p:val>
                                        </p:tav>
                                        <p:tav tm="100000">
                                          <p:val>
                                            <p:strVal val="#ppt_h"/>
                                          </p:val>
                                        </p:tav>
                                      </p:tavLst>
                                    </p:anim>
                                    <p:animEffect transition="in" filter="fade">
                                      <p:cBhvr>
                                        <p:cTn id="92" dur="500"/>
                                        <p:tgtEl>
                                          <p:spTgt spid="26"/>
                                        </p:tgtEl>
                                      </p:cBhvr>
                                    </p:animEffect>
                                  </p:childTnLst>
                                </p:cTn>
                              </p:par>
                            </p:childTnLst>
                          </p:cTn>
                        </p:par>
                        <p:par>
                          <p:cTn id="93" fill="hold">
                            <p:stCondLst>
                              <p:cond delay="9200"/>
                            </p:stCondLst>
                            <p:childTnLst>
                              <p:par>
                                <p:cTn id="94" presetID="12" presetClass="entr" presetSubtype="8"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additive="base">
                                        <p:cTn id="96" dur="500"/>
                                        <p:tgtEl>
                                          <p:spTgt spid="21"/>
                                        </p:tgtEl>
                                        <p:attrNameLst>
                                          <p:attrName>ppt_x</p:attrName>
                                        </p:attrNameLst>
                                      </p:cBhvr>
                                      <p:tavLst>
                                        <p:tav tm="0">
                                          <p:val>
                                            <p:strVal val="#ppt_x-#ppt_w*1.125000"/>
                                          </p:val>
                                        </p:tav>
                                        <p:tav tm="100000">
                                          <p:val>
                                            <p:strVal val="#ppt_x"/>
                                          </p:val>
                                        </p:tav>
                                      </p:tavLst>
                                    </p:anim>
                                    <p:animEffect transition="in" filter="wipe(right)">
                                      <p:cBhvr>
                                        <p:cTn id="97" dur="500"/>
                                        <p:tgtEl>
                                          <p:spTgt spid="21"/>
                                        </p:tgtEl>
                                      </p:cBhvr>
                                    </p:animEffect>
                                  </p:childTnLst>
                                </p:cTn>
                              </p:par>
                              <p:par>
                                <p:cTn id="98" presetID="12" presetClass="entr" presetSubtype="2"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additive="base">
                                        <p:cTn id="100" dur="500"/>
                                        <p:tgtEl>
                                          <p:spTgt spid="22"/>
                                        </p:tgtEl>
                                        <p:attrNameLst>
                                          <p:attrName>ppt_x</p:attrName>
                                        </p:attrNameLst>
                                      </p:cBhvr>
                                      <p:tavLst>
                                        <p:tav tm="0">
                                          <p:val>
                                            <p:strVal val="#ppt_x+#ppt_w*1.125000"/>
                                          </p:val>
                                        </p:tav>
                                        <p:tav tm="100000">
                                          <p:val>
                                            <p:strVal val="#ppt_x"/>
                                          </p:val>
                                        </p:tav>
                                      </p:tavLst>
                                    </p:anim>
                                    <p:animEffect transition="in" filter="wipe(left)">
                                      <p:cBhvr>
                                        <p:cTn id="101" dur="500"/>
                                        <p:tgtEl>
                                          <p:spTgt spid="22"/>
                                        </p:tgtEl>
                                      </p:cBhvr>
                                    </p:animEffect>
                                  </p:childTnLst>
                                </p:cTn>
                              </p:par>
                            </p:childTnLst>
                          </p:cTn>
                        </p:par>
                        <p:par>
                          <p:cTn id="102" fill="hold">
                            <p:stCondLst>
                              <p:cond delay="9700"/>
                            </p:stCondLst>
                            <p:childTnLst>
                              <p:par>
                                <p:cTn id="103" presetID="42" presetClass="entr" presetSubtype="0"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500"/>
                                        <p:tgtEl>
                                          <p:spTgt spid="23"/>
                                        </p:tgtEl>
                                      </p:cBhvr>
                                    </p:animEffect>
                                    <p:anim calcmode="lin" valueType="num">
                                      <p:cBhvr>
                                        <p:cTn id="106" dur="500" fill="hold"/>
                                        <p:tgtEl>
                                          <p:spTgt spid="23"/>
                                        </p:tgtEl>
                                        <p:attrNameLst>
                                          <p:attrName>ppt_x</p:attrName>
                                        </p:attrNameLst>
                                      </p:cBhvr>
                                      <p:tavLst>
                                        <p:tav tm="0">
                                          <p:val>
                                            <p:strVal val="#ppt_x"/>
                                          </p:val>
                                        </p:tav>
                                        <p:tav tm="100000">
                                          <p:val>
                                            <p:strVal val="#ppt_x"/>
                                          </p:val>
                                        </p:tav>
                                      </p:tavLst>
                                    </p:anim>
                                    <p:anim calcmode="lin" valueType="num">
                                      <p:cBhvr>
                                        <p:cTn id="107" dur="500" fill="hold"/>
                                        <p:tgtEl>
                                          <p:spTgt spid="23"/>
                                        </p:tgtEl>
                                        <p:attrNameLst>
                                          <p:attrName>ppt_y</p:attrName>
                                        </p:attrNameLst>
                                      </p:cBhvr>
                                      <p:tavLst>
                                        <p:tav tm="0">
                                          <p:val>
                                            <p:strVal val="#ppt_y+.1"/>
                                          </p:val>
                                        </p:tav>
                                        <p:tav tm="100000">
                                          <p:val>
                                            <p:strVal val="#ppt_y"/>
                                          </p:val>
                                        </p:tav>
                                      </p:tavLst>
                                    </p:anim>
                                  </p:childTnLst>
                                </p:cTn>
                              </p:par>
                            </p:childTnLst>
                          </p:cTn>
                        </p:par>
                        <p:par>
                          <p:cTn id="108" fill="hold">
                            <p:stCondLst>
                              <p:cond delay="10200"/>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27"/>
                                        </p:tgtEl>
                                        <p:attrNameLst>
                                          <p:attrName>style.visibility</p:attrName>
                                        </p:attrNameLst>
                                      </p:cBhvr>
                                      <p:to>
                                        <p:strVal val="visible"/>
                                      </p:to>
                                    </p:set>
                                    <p:anim calcmode="lin" valueType="num">
                                      <p:cBhvr>
                                        <p:cTn id="111" dur="500" fill="hold"/>
                                        <p:tgtEl>
                                          <p:spTgt spid="27"/>
                                        </p:tgtEl>
                                        <p:attrNameLst>
                                          <p:attrName>ppt_w</p:attrName>
                                        </p:attrNameLst>
                                      </p:cBhvr>
                                      <p:tavLst>
                                        <p:tav tm="0">
                                          <p:val>
                                            <p:fltVal val="0"/>
                                          </p:val>
                                        </p:tav>
                                        <p:tav tm="100000">
                                          <p:val>
                                            <p:strVal val="#ppt_w"/>
                                          </p:val>
                                        </p:tav>
                                      </p:tavLst>
                                    </p:anim>
                                    <p:anim calcmode="lin" valueType="num">
                                      <p:cBhvr>
                                        <p:cTn id="112" dur="500" fill="hold"/>
                                        <p:tgtEl>
                                          <p:spTgt spid="27"/>
                                        </p:tgtEl>
                                        <p:attrNameLst>
                                          <p:attrName>ppt_h</p:attrName>
                                        </p:attrNameLst>
                                      </p:cBhvr>
                                      <p:tavLst>
                                        <p:tav tm="0">
                                          <p:val>
                                            <p:fltVal val="0"/>
                                          </p:val>
                                        </p:tav>
                                        <p:tav tm="100000">
                                          <p:val>
                                            <p:strVal val="#ppt_h"/>
                                          </p:val>
                                        </p:tav>
                                      </p:tavLst>
                                    </p:anim>
                                    <p:animEffect transition="in" filter="fade">
                                      <p:cBhvr>
                                        <p:cTn id="113" dur="500"/>
                                        <p:tgtEl>
                                          <p:spTgt spid="27"/>
                                        </p:tgtEl>
                                      </p:cBhvr>
                                    </p:animEffect>
                                  </p:childTnLst>
                                </p:cTn>
                              </p:par>
                            </p:childTnLst>
                          </p:cTn>
                        </p:par>
                        <p:par>
                          <p:cTn id="114" fill="hold">
                            <p:stCondLst>
                              <p:cond delay="11450"/>
                            </p:stCondLst>
                            <p:childTnLst>
                              <p:par>
                                <p:cTn id="115" presetID="12" presetClass="entr" presetSubtype="8" fill="hold" grpId="0" nodeType="afterEffect">
                                  <p:stCondLst>
                                    <p:cond delay="0"/>
                                  </p:stCondLst>
                                  <p:childTnLst>
                                    <p:set>
                                      <p:cBhvr>
                                        <p:cTn id="116" dur="1" fill="hold">
                                          <p:stCondLst>
                                            <p:cond delay="0"/>
                                          </p:stCondLst>
                                        </p:cTn>
                                        <p:tgtEl>
                                          <p:spTgt spid="33"/>
                                        </p:tgtEl>
                                        <p:attrNameLst>
                                          <p:attrName>style.visibility</p:attrName>
                                        </p:attrNameLst>
                                      </p:cBhvr>
                                      <p:to>
                                        <p:strVal val="visible"/>
                                      </p:to>
                                    </p:set>
                                    <p:anim calcmode="lin" valueType="num">
                                      <p:cBhvr additive="base">
                                        <p:cTn id="117" dur="500"/>
                                        <p:tgtEl>
                                          <p:spTgt spid="33"/>
                                        </p:tgtEl>
                                        <p:attrNameLst>
                                          <p:attrName>ppt_x</p:attrName>
                                        </p:attrNameLst>
                                      </p:cBhvr>
                                      <p:tavLst>
                                        <p:tav tm="0">
                                          <p:val>
                                            <p:strVal val="#ppt_x-#ppt_w*1.125000"/>
                                          </p:val>
                                        </p:tav>
                                        <p:tav tm="100000">
                                          <p:val>
                                            <p:strVal val="#ppt_x"/>
                                          </p:val>
                                        </p:tav>
                                      </p:tavLst>
                                    </p:anim>
                                    <p:animEffect transition="in" filter="wipe(right)">
                                      <p:cBhvr>
                                        <p:cTn id="118" dur="500"/>
                                        <p:tgtEl>
                                          <p:spTgt spid="33"/>
                                        </p:tgtEl>
                                      </p:cBhvr>
                                    </p:animEffect>
                                  </p:childTnLst>
                                </p:cTn>
                              </p:par>
                              <p:par>
                                <p:cTn id="119" presetID="12" presetClass="entr" presetSubtype="2"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additive="base">
                                        <p:cTn id="121" dur="500"/>
                                        <p:tgtEl>
                                          <p:spTgt spid="34"/>
                                        </p:tgtEl>
                                        <p:attrNameLst>
                                          <p:attrName>ppt_x</p:attrName>
                                        </p:attrNameLst>
                                      </p:cBhvr>
                                      <p:tavLst>
                                        <p:tav tm="0">
                                          <p:val>
                                            <p:strVal val="#ppt_x+#ppt_w*1.125000"/>
                                          </p:val>
                                        </p:tav>
                                        <p:tav tm="100000">
                                          <p:val>
                                            <p:strVal val="#ppt_x"/>
                                          </p:val>
                                        </p:tav>
                                      </p:tavLst>
                                    </p:anim>
                                    <p:animEffect transition="in" filter="wipe(left)">
                                      <p:cBhvr>
                                        <p:cTn id="122" dur="500"/>
                                        <p:tgtEl>
                                          <p:spTgt spid="34"/>
                                        </p:tgtEl>
                                      </p:cBhvr>
                                    </p:animEffect>
                                  </p:childTnLst>
                                </p:cTn>
                              </p:par>
                            </p:childTnLst>
                          </p:cTn>
                        </p:par>
                        <p:par>
                          <p:cTn id="123" fill="hold">
                            <p:stCondLst>
                              <p:cond delay="11950"/>
                            </p:stCondLst>
                            <p:childTnLst>
                              <p:par>
                                <p:cTn id="124" presetID="42" presetClass="entr" presetSubtype="0"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Effect transition="in" filter="fade">
                                      <p:cBhvr>
                                        <p:cTn id="126" dur="500"/>
                                        <p:tgtEl>
                                          <p:spTgt spid="35"/>
                                        </p:tgtEl>
                                      </p:cBhvr>
                                    </p:animEffect>
                                    <p:anim calcmode="lin" valueType="num">
                                      <p:cBhvr>
                                        <p:cTn id="127" dur="500" fill="hold"/>
                                        <p:tgtEl>
                                          <p:spTgt spid="35"/>
                                        </p:tgtEl>
                                        <p:attrNameLst>
                                          <p:attrName>ppt_x</p:attrName>
                                        </p:attrNameLst>
                                      </p:cBhvr>
                                      <p:tavLst>
                                        <p:tav tm="0">
                                          <p:val>
                                            <p:strVal val="#ppt_x"/>
                                          </p:val>
                                        </p:tav>
                                        <p:tav tm="100000">
                                          <p:val>
                                            <p:strVal val="#ppt_x"/>
                                          </p:val>
                                        </p:tav>
                                      </p:tavLst>
                                    </p:anim>
                                    <p:anim calcmode="lin" valueType="num">
                                      <p:cBhvr>
                                        <p:cTn id="128" dur="500" fill="hold"/>
                                        <p:tgtEl>
                                          <p:spTgt spid="35"/>
                                        </p:tgtEl>
                                        <p:attrNameLst>
                                          <p:attrName>ppt_y</p:attrName>
                                        </p:attrNameLst>
                                      </p:cBhvr>
                                      <p:tavLst>
                                        <p:tav tm="0">
                                          <p:val>
                                            <p:strVal val="#ppt_y+.1"/>
                                          </p:val>
                                        </p:tav>
                                        <p:tav tm="100000">
                                          <p:val>
                                            <p:strVal val="#ppt_y"/>
                                          </p:val>
                                        </p:tav>
                                      </p:tavLst>
                                    </p:anim>
                                  </p:childTnLst>
                                </p:cTn>
                              </p:par>
                            </p:childTnLst>
                          </p:cTn>
                        </p:par>
                        <p:par>
                          <p:cTn id="129" fill="hold">
                            <p:stCondLst>
                              <p:cond delay="12450"/>
                            </p:stCondLst>
                            <p:childTnLst>
                              <p:par>
                                <p:cTn id="130" presetID="53" presetClass="entr" presetSubtype="16" fill="hold" grpId="0" nodeType="afterEffect">
                                  <p:stCondLst>
                                    <p:cond delay="0"/>
                                  </p:stCondLst>
                                  <p:iterate type="lt">
                                    <p:tmPct val="10000"/>
                                  </p:iterate>
                                  <p:childTnLst>
                                    <p:set>
                                      <p:cBhvr>
                                        <p:cTn id="131" dur="1" fill="hold">
                                          <p:stCondLst>
                                            <p:cond delay="0"/>
                                          </p:stCondLst>
                                        </p:cTn>
                                        <p:tgtEl>
                                          <p:spTgt spid="36"/>
                                        </p:tgtEl>
                                        <p:attrNameLst>
                                          <p:attrName>style.visibility</p:attrName>
                                        </p:attrNameLst>
                                      </p:cBhvr>
                                      <p:to>
                                        <p:strVal val="visible"/>
                                      </p:to>
                                    </p:set>
                                    <p:anim calcmode="lin" valueType="num">
                                      <p:cBhvr>
                                        <p:cTn id="132" dur="500" fill="hold"/>
                                        <p:tgtEl>
                                          <p:spTgt spid="36"/>
                                        </p:tgtEl>
                                        <p:attrNameLst>
                                          <p:attrName>ppt_w</p:attrName>
                                        </p:attrNameLst>
                                      </p:cBhvr>
                                      <p:tavLst>
                                        <p:tav tm="0">
                                          <p:val>
                                            <p:fltVal val="0"/>
                                          </p:val>
                                        </p:tav>
                                        <p:tav tm="100000">
                                          <p:val>
                                            <p:strVal val="#ppt_w"/>
                                          </p:val>
                                        </p:tav>
                                      </p:tavLst>
                                    </p:anim>
                                    <p:anim calcmode="lin" valueType="num">
                                      <p:cBhvr>
                                        <p:cTn id="133" dur="500" fill="hold"/>
                                        <p:tgtEl>
                                          <p:spTgt spid="36"/>
                                        </p:tgtEl>
                                        <p:attrNameLst>
                                          <p:attrName>ppt_h</p:attrName>
                                        </p:attrNameLst>
                                      </p:cBhvr>
                                      <p:tavLst>
                                        <p:tav tm="0">
                                          <p:val>
                                            <p:fltVal val="0"/>
                                          </p:val>
                                        </p:tav>
                                        <p:tav tm="100000">
                                          <p:val>
                                            <p:strVal val="#ppt_h"/>
                                          </p:val>
                                        </p:tav>
                                      </p:tavLst>
                                    </p:anim>
                                    <p:animEffect transition="in" filter="fade">
                                      <p:cBhvr>
                                        <p:cTn id="13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5" grpId="0"/>
      <p:bldP spid="26" grpId="0"/>
      <p:bldP spid="27" grpId="0"/>
      <p:bldP spid="28" grpId="0"/>
      <p:bldP spid="30" grpId="0"/>
      <p:bldP spid="33" grpId="0" animBg="1"/>
      <p:bldP spid="34" grpId="0" animBg="1"/>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8">
            <a:extLst>
              <a:ext uri="{FF2B5EF4-FFF2-40B4-BE49-F238E27FC236}">
                <a16:creationId xmlns:a16="http://schemas.microsoft.com/office/drawing/2014/main" xmlns="" id="{5F1A5AAE-BBB7-4FB8-B82C-4D497BEC789D}"/>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1" y="0"/>
            <a:ext cx="9181071" cy="4198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2" descr="C:\Users\Nir\Desktop\新建文件夹 (4)\未标xaw题-1.png">
            <a:extLst>
              <a:ext uri="{FF2B5EF4-FFF2-40B4-BE49-F238E27FC236}">
                <a16:creationId xmlns:a16="http://schemas.microsoft.com/office/drawing/2014/main" xmlns="" id="{21501C4F-F613-42A3-B87B-827A5BD8F0CF}"/>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b="22057"/>
          <a:stretch>
            <a:fillRect/>
          </a:stretch>
        </p:blipFill>
        <p:spPr bwMode="auto">
          <a:xfrm>
            <a:off x="3995936" y="3010080"/>
            <a:ext cx="3322209" cy="21334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2" name="图片 2">
            <a:extLst>
              <a:ext uri="{FF2B5EF4-FFF2-40B4-BE49-F238E27FC236}">
                <a16:creationId xmlns:a16="http://schemas.microsoft.com/office/drawing/2014/main" xmlns="" id="{F7340D72-0BA0-490C-840E-C75444330625}"/>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29">
            <a:extLst>
              <a:ext uri="{FF2B5EF4-FFF2-40B4-BE49-F238E27FC236}">
                <a16:creationId xmlns:a16="http://schemas.microsoft.com/office/drawing/2014/main" xmlns="" id="{1EDF53BE-0492-4A75-B464-22683A18CC58}"/>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47864" y="665904"/>
            <a:ext cx="1906587" cy="1176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矩形 6"/>
          <p:cNvSpPr/>
          <p:nvPr/>
        </p:nvSpPr>
        <p:spPr>
          <a:xfrm>
            <a:off x="2171345" y="2215764"/>
            <a:ext cx="4801315" cy="461665"/>
          </a:xfrm>
          <a:prstGeom prst="rect">
            <a:avLst/>
          </a:prstGeom>
        </p:spPr>
        <p:txBody>
          <a:bodyPr wrap="none">
            <a:spAutoFit/>
          </a:bodyPr>
          <a:lstStyle/>
          <a:p>
            <a:pPr algn="ctr"/>
            <a:r>
              <a:rPr lang="zh-CN" altLang="en-US" sz="2400" b="1" dirty="0">
                <a:solidFill>
                  <a:srgbClr val="AF0B06"/>
                </a:solidFill>
                <a:latin typeface="微软雅黑" pitchFamily="34" charset="-122"/>
                <a:ea typeface="微软雅黑" pitchFamily="34" charset="-122"/>
              </a:rPr>
              <a:t>坚持党组织生活会制度的重要意义</a:t>
            </a:r>
          </a:p>
        </p:txBody>
      </p:sp>
      <p:sp>
        <p:nvSpPr>
          <p:cNvPr id="9" name="圆角矩形 8"/>
          <p:cNvSpPr/>
          <p:nvPr/>
        </p:nvSpPr>
        <p:spPr>
          <a:xfrm>
            <a:off x="2028860" y="2139702"/>
            <a:ext cx="5135428" cy="648072"/>
          </a:xfrm>
          <a:prstGeom prst="roundRect">
            <a:avLst/>
          </a:prstGeom>
          <a:noFill/>
          <a:ln w="3175">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04208961"/>
      </p:ext>
    </p:extLst>
  </p:cSld>
  <p:clrMapOvr>
    <a:masterClrMapping/>
  </p:clrMapOvr>
  <mc:AlternateContent xmlns:mc="http://schemas.openxmlformats.org/markup-compatibility/2006">
    <mc:Choice xmlns:p14="http://schemas.microsoft.com/office/powerpoint/2010/main" xmlns="" Requires="p14">
      <p:transition spd="slow" advTm="5000">
        <p14:prism/>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2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6"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500" fill="hold"/>
                                        <p:tgtEl>
                                          <p:spTgt spid="13"/>
                                        </p:tgtEl>
                                        <p:attrNameLst>
                                          <p:attrName>ppt_w</p:attrName>
                                        </p:attrNameLst>
                                      </p:cBhvr>
                                      <p:tavLst>
                                        <p:tav tm="0">
                                          <p:val>
                                            <p:strVal val="(6*min(max(#ppt_w*#ppt_h,.3),1)-7.4)/-.7*#ppt_w"/>
                                          </p:val>
                                        </p:tav>
                                        <p:tav tm="100000">
                                          <p:val>
                                            <p:strVal val="#ppt_w"/>
                                          </p:val>
                                        </p:tav>
                                      </p:tavLst>
                                    </p:anim>
                                    <p:anim calcmode="lin" valueType="num">
                                      <p:cBhvr>
                                        <p:cTn id="19" dur="1500" fill="hold"/>
                                        <p:tgtEl>
                                          <p:spTgt spid="13"/>
                                        </p:tgtEl>
                                        <p:attrNameLst>
                                          <p:attrName>ppt_h</p:attrName>
                                        </p:attrNameLst>
                                      </p:cBhvr>
                                      <p:tavLst>
                                        <p:tav tm="0">
                                          <p:val>
                                            <p:strVal val="(6*min(max(#ppt_w*#ppt_h,.3),1)-7.4)/-.7*#ppt_h"/>
                                          </p:val>
                                        </p:tav>
                                        <p:tav tm="100000">
                                          <p:val>
                                            <p:strVal val="#ppt_h"/>
                                          </p:val>
                                        </p:tav>
                                      </p:tavLst>
                                    </p:anim>
                                    <p:anim calcmode="lin" valueType="num">
                                      <p:cBhvr>
                                        <p:cTn id="20" dur="1500" fill="hold"/>
                                        <p:tgtEl>
                                          <p:spTgt spid="13"/>
                                        </p:tgtEl>
                                        <p:attrNameLst>
                                          <p:attrName>ppt_x</p:attrName>
                                        </p:attrNameLst>
                                      </p:cBhvr>
                                      <p:tavLst>
                                        <p:tav tm="0">
                                          <p:val>
                                            <p:fltVal val="0.5"/>
                                          </p:val>
                                        </p:tav>
                                        <p:tav tm="100000">
                                          <p:val>
                                            <p:strVal val="#ppt_x"/>
                                          </p:val>
                                        </p:tav>
                                      </p:tavLst>
                                    </p:anim>
                                    <p:anim calcmode="lin" valueType="num">
                                      <p:cBhvr>
                                        <p:cTn id="21" dur="1500" fill="hold"/>
                                        <p:tgtEl>
                                          <p:spTgt spid="13"/>
                                        </p:tgtEl>
                                        <p:attrNameLst>
                                          <p:attrName>ppt_y</p:attrName>
                                        </p:attrNameLst>
                                      </p:cBhvr>
                                      <p:tavLst>
                                        <p:tav tm="0">
                                          <p:val>
                                            <p:strVal val="1+(6*min(max(#ppt_w*#ppt_h,.3),1)-7.4)/-.7*#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3">
            <a:extLst>
              <a:ext uri="{FF2B5EF4-FFF2-40B4-BE49-F238E27FC236}">
                <a16:creationId xmlns:a16="http://schemas.microsoft.com/office/drawing/2014/main" xmlns="" id="{B4BDEBBB-E877-4BA1-897B-C903038EB1B9}"/>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08026" y="3602722"/>
            <a:ext cx="3138305" cy="15407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3842" y="483518"/>
            <a:ext cx="622379" cy="466784"/>
          </a:xfrm>
          <a:prstGeom prst="rect">
            <a:avLst/>
          </a:prstGeom>
        </p:spPr>
      </p:pic>
      <p:sp>
        <p:nvSpPr>
          <p:cNvPr id="3" name="矩形 2"/>
          <p:cNvSpPr/>
          <p:nvPr/>
        </p:nvSpPr>
        <p:spPr>
          <a:xfrm>
            <a:off x="1187624" y="557267"/>
            <a:ext cx="7345189" cy="369332"/>
          </a:xfrm>
          <a:prstGeom prst="rect">
            <a:avLst/>
          </a:prstGeom>
        </p:spPr>
        <p:txBody>
          <a:bodyPr wrap="square">
            <a:spAutoFit/>
          </a:bodyPr>
          <a:lstStyle/>
          <a:p>
            <a:r>
              <a:rPr lang="zh-CN" altLang="en-US" b="1" dirty="0">
                <a:solidFill>
                  <a:srgbClr val="AF0B06"/>
                </a:solidFill>
                <a:latin typeface="微软雅黑" pitchFamily="34" charset="-122"/>
                <a:ea typeface="微软雅黑" pitchFamily="34" charset="-122"/>
              </a:rPr>
              <a:t>坚持党组织生活会制度的重要意义</a:t>
            </a:r>
            <a:endParaRPr lang="zh-CN" altLang="zh-CN" b="1" dirty="0">
              <a:solidFill>
                <a:srgbClr val="AF0B06"/>
              </a:solidFill>
              <a:latin typeface="微软雅黑" pitchFamily="34" charset="-122"/>
              <a:ea typeface="微软雅黑" pitchFamily="34" charset="-122"/>
            </a:endParaRPr>
          </a:p>
        </p:txBody>
      </p:sp>
      <p:sp>
        <p:nvSpPr>
          <p:cNvPr id="5" name="圆角矩形 4"/>
          <p:cNvSpPr/>
          <p:nvPr/>
        </p:nvSpPr>
        <p:spPr>
          <a:xfrm>
            <a:off x="1259632" y="1453912"/>
            <a:ext cx="6624736" cy="2353404"/>
          </a:xfrm>
          <a:prstGeom prst="roundRect">
            <a:avLst/>
          </a:prstGeom>
          <a:noFill/>
          <a:ln w="6350">
            <a:solidFill>
              <a:srgbClr val="AF0B0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53962" y="1652300"/>
            <a:ext cx="5809491" cy="1938992"/>
          </a:xfrm>
          <a:prstGeom prst="rect">
            <a:avLst/>
          </a:prstGeom>
        </p:spPr>
        <p:txBody>
          <a:bodyPr wrap="square">
            <a:spAutoFit/>
          </a:bodyPr>
          <a:lstStyle/>
          <a:p>
            <a:pPr>
              <a:lnSpc>
                <a:spcPct val="150000"/>
              </a:lnSpc>
            </a:pPr>
            <a:r>
              <a:rPr lang="zh-CN" altLang="en-US" sz="1600" dirty="0">
                <a:solidFill>
                  <a:srgbClr val="AF0B06"/>
                </a:solidFill>
                <a:latin typeface="微软雅黑" pitchFamily="34" charset="-122"/>
                <a:ea typeface="微软雅黑" pitchFamily="34" charset="-122"/>
              </a:rPr>
              <a:t>       坚持党组织生活会制度，对于加强和改进基层党组织建设有着重要作用。通过组织生活会，开展批评和自我批评，交换意见，沟通思想，互相帮助，可以达到纠正缺点、错误，消除思想和工作上的分歧，增进团结，加强自身建设，增强党的创造力，凝聚力和战斗力的目的。</a:t>
            </a:r>
            <a:endParaRPr lang="zh-CN" altLang="zh-CN" sz="1600" dirty="0">
              <a:solidFill>
                <a:srgbClr val="AF0B06"/>
              </a:solidFill>
              <a:latin typeface="微软雅黑" pitchFamily="34" charset="-122"/>
              <a:ea typeface="微软雅黑" pitchFamily="34" charset="-122"/>
            </a:endParaRPr>
          </a:p>
        </p:txBody>
      </p:sp>
      <p:pic>
        <p:nvPicPr>
          <p:cNvPr id="11" name="图片 2">
            <a:extLst>
              <a:ext uri="{FF2B5EF4-FFF2-40B4-BE49-F238E27FC236}">
                <a16:creationId xmlns:a16="http://schemas.microsoft.com/office/drawing/2014/main" xmlns="" id="{A57B3E5B-DDB5-44FD-B080-05E40909BC7D}"/>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31068"/>
          <a:stretch/>
        </p:blipFill>
        <p:spPr bwMode="auto">
          <a:xfrm>
            <a:off x="0" y="4198029"/>
            <a:ext cx="9144000" cy="945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41635918"/>
      </p:ext>
    </p:extLst>
  </p:cSld>
  <p:clrMapOvr>
    <a:masterClrMapping/>
  </p:clrMapOvr>
  <mc:AlternateContent xmlns:mc="http://schemas.openxmlformats.org/markup-compatibility/2006">
    <mc:Choice xmlns:p14="http://schemas.microsoft.com/office/powerpoint/2010/main" xmlns="" Requires="p14">
      <p:transition spd="slow" advTm="12000">
        <p14:gallery dir="l"/>
      </p:transition>
    </mc:Choice>
    <mc:Fallback>
      <p:transition spd="slow"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2" presetClass="entr" presetSubtype="1"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17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22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6">
            <a:extLst>
              <a:ext uri="{FF2B5EF4-FFF2-40B4-BE49-F238E27FC236}">
                <a16:creationId xmlns:a16="http://schemas.microsoft.com/office/drawing/2014/main" xmlns="" id="{9CF5CED0-A783-46E1-AF2D-A99B741EC22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l="71696"/>
          <a:stretch>
            <a:fillRect/>
          </a:stretch>
        </p:blipFill>
        <p:spPr bwMode="auto">
          <a:xfrm>
            <a:off x="6455372" y="1231874"/>
            <a:ext cx="2708275" cy="392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11">
            <a:extLst>
              <a:ext uri="{FF2B5EF4-FFF2-40B4-BE49-F238E27FC236}">
                <a16:creationId xmlns:a16="http://schemas.microsoft.com/office/drawing/2014/main" xmlns="" id="{50AE58D4-B493-48E3-AD54-FE8301541865}"/>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b="30556"/>
          <a:stretch>
            <a:fillRect/>
          </a:stretch>
        </p:blipFill>
        <p:spPr bwMode="auto">
          <a:xfrm>
            <a:off x="0" y="936625"/>
            <a:ext cx="2699792" cy="420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图片 8">
            <a:extLst>
              <a:ext uri="{FF2B5EF4-FFF2-40B4-BE49-F238E27FC236}">
                <a16:creationId xmlns:a16="http://schemas.microsoft.com/office/drawing/2014/main" xmlns="" id="{D02BAB37-1774-4B8B-9D9A-96B1449D659F}"/>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9144000" cy="5189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图片 2">
            <a:extLst>
              <a:ext uri="{FF2B5EF4-FFF2-40B4-BE49-F238E27FC236}">
                <a16:creationId xmlns:a16="http://schemas.microsoft.com/office/drawing/2014/main" xmlns="" id="{E78D87D2-09C8-40F6-9D74-9E5D61945FAD}"/>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t="64401"/>
          <a:stretch>
            <a:fillRect/>
          </a:stretch>
        </p:blipFill>
        <p:spPr bwMode="auto">
          <a:xfrm>
            <a:off x="395536" y="2607013"/>
            <a:ext cx="7172167" cy="2553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图片 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004602" y="1210898"/>
            <a:ext cx="1368642" cy="541469"/>
          </a:xfrm>
          <a:prstGeom prst="rect">
            <a:avLst/>
          </a:prstGeom>
        </p:spPr>
      </p:pic>
      <p:sp>
        <p:nvSpPr>
          <p:cNvPr id="9" name="TextBox 8"/>
          <p:cNvSpPr txBox="1"/>
          <p:nvPr/>
        </p:nvSpPr>
        <p:spPr>
          <a:xfrm>
            <a:off x="2633008" y="1923678"/>
            <a:ext cx="3877985" cy="1200329"/>
          </a:xfrm>
          <a:prstGeom prst="rect">
            <a:avLst/>
          </a:prstGeom>
          <a:noFill/>
        </p:spPr>
        <p:txBody>
          <a:bodyPr wrap="none" rtlCol="0">
            <a:spAutoFit/>
          </a:bodyPr>
          <a:lstStyle/>
          <a:p>
            <a:r>
              <a:rPr lang="zh-CN" altLang="en-US" sz="7200" b="1" dirty="0">
                <a:solidFill>
                  <a:srgbClr val="AF0B06"/>
                </a:solidFill>
                <a:latin typeface="微软雅黑" pitchFamily="34" charset="-122"/>
                <a:ea typeface="微软雅黑" pitchFamily="34" charset="-122"/>
              </a:rPr>
              <a:t>感谢聆听</a:t>
            </a:r>
          </a:p>
        </p:txBody>
      </p:sp>
    </p:spTree>
    <p:extLst>
      <p:ext uri="{BB962C8B-B14F-4D97-AF65-F5344CB8AC3E}">
        <p14:creationId xmlns:p14="http://schemas.microsoft.com/office/powerpoint/2010/main" xmlns="" val="3373864764"/>
      </p:ext>
    </p:extLst>
  </p:cSld>
  <p:clrMapOvr>
    <a:masterClrMapping/>
  </p:clrMapOvr>
  <mc:AlternateContent xmlns:mc="http://schemas.openxmlformats.org/markup-compatibility/2006">
    <mc:Choice xmlns:p14="http://schemas.microsoft.com/office/powerpoint/2010/main" xmlns="" Requires="p14">
      <p:transition spd="slow" p14:dur="1400" advTm="5000">
        <p14:doors dir="vert"/>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8">
            <a:extLst>
              <a:ext uri="{FF2B5EF4-FFF2-40B4-BE49-F238E27FC236}">
                <a16:creationId xmlns:a16="http://schemas.microsoft.com/office/drawing/2014/main" xmlns="" id="{A1B0EF9C-B59B-4081-ACF8-85597C7B1C81}"/>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1" y="0"/>
            <a:ext cx="9181071" cy="4198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2427826" y="2019297"/>
            <a:ext cx="4288353" cy="584775"/>
          </a:xfrm>
          <a:prstGeom prst="rect">
            <a:avLst/>
          </a:prstGeom>
        </p:spPr>
        <p:txBody>
          <a:bodyPr wrap="none">
            <a:spAutoFit/>
          </a:bodyPr>
          <a:lstStyle/>
          <a:p>
            <a:pPr algn="ctr"/>
            <a:r>
              <a:rPr lang="zh-CN" altLang="en-US" sz="3200" b="1" dirty="0">
                <a:solidFill>
                  <a:srgbClr val="AF0B06"/>
                </a:solidFill>
                <a:latin typeface="微软雅黑" pitchFamily="34" charset="-122"/>
                <a:ea typeface="微软雅黑" pitchFamily="34" charset="-122"/>
              </a:rPr>
              <a:t>党支部组织生活会概述</a:t>
            </a:r>
          </a:p>
        </p:txBody>
      </p:sp>
      <p:sp>
        <p:nvSpPr>
          <p:cNvPr id="6" name="圆角矩形 5"/>
          <p:cNvSpPr/>
          <p:nvPr/>
        </p:nvSpPr>
        <p:spPr>
          <a:xfrm>
            <a:off x="2184306" y="1978860"/>
            <a:ext cx="4824536" cy="648072"/>
          </a:xfrm>
          <a:prstGeom prst="roundRect">
            <a:avLst/>
          </a:prstGeom>
          <a:noFill/>
          <a:ln w="3175">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2" descr="C:\Users\Nir\Desktop\新建文件夹 (4)\未标xaw题-1.png">
            <a:extLst>
              <a:ext uri="{FF2B5EF4-FFF2-40B4-BE49-F238E27FC236}">
                <a16:creationId xmlns:a16="http://schemas.microsoft.com/office/drawing/2014/main" xmlns="" id="{BB9434C8-EF9C-4018-B3FA-18ABEF0CE885}"/>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b="22057"/>
          <a:stretch>
            <a:fillRect/>
          </a:stretch>
        </p:blipFill>
        <p:spPr bwMode="auto">
          <a:xfrm>
            <a:off x="3995936" y="3010080"/>
            <a:ext cx="3322209" cy="21334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9" name="图片 2">
            <a:extLst>
              <a:ext uri="{FF2B5EF4-FFF2-40B4-BE49-F238E27FC236}">
                <a16:creationId xmlns:a16="http://schemas.microsoft.com/office/drawing/2014/main" xmlns="" id="{AE290CFE-0ED6-4926-A9A7-216228576E77}"/>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图片 29">
            <a:extLst>
              <a:ext uri="{FF2B5EF4-FFF2-40B4-BE49-F238E27FC236}">
                <a16:creationId xmlns:a16="http://schemas.microsoft.com/office/drawing/2014/main" xmlns="" id="{E04141AF-0629-4256-9F24-0624BFFB3336}"/>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47864" y="665904"/>
            <a:ext cx="1906587" cy="1176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2914393"/>
      </p:ext>
    </p:extLst>
  </p:cSld>
  <p:clrMapOvr>
    <a:masterClrMapping/>
  </p:clrMapOvr>
  <mc:AlternateContent xmlns:mc="http://schemas.openxmlformats.org/markup-compatibility/2006">
    <mc:Choice xmlns:p14="http://schemas.microsoft.com/office/powerpoint/2010/main" xmlns="" Requires="p14">
      <p:transition spd="slow" advTm="5000">
        <p14:prism/>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strVal val="(6*min(max(#ppt_w*#ppt_h,.3),1)-7.4)/-.7*#ppt_w"/>
                                          </p:val>
                                        </p:tav>
                                        <p:tav tm="100000">
                                          <p:val>
                                            <p:strVal val="#ppt_w"/>
                                          </p:val>
                                        </p:tav>
                                      </p:tavLst>
                                    </p:anim>
                                    <p:anim calcmode="lin" valueType="num">
                                      <p:cBhvr>
                                        <p:cTn id="8" dur="1500" fill="hold"/>
                                        <p:tgtEl>
                                          <p:spTgt spid="10"/>
                                        </p:tgtEl>
                                        <p:attrNameLst>
                                          <p:attrName>ppt_h</p:attrName>
                                        </p:attrNameLst>
                                      </p:cBhvr>
                                      <p:tavLst>
                                        <p:tav tm="0">
                                          <p:val>
                                            <p:strVal val="(6*min(max(#ppt_w*#ppt_h,.3),1)-7.4)/-.7*#ppt_h"/>
                                          </p:val>
                                        </p:tav>
                                        <p:tav tm="100000">
                                          <p:val>
                                            <p:strVal val="#ppt_h"/>
                                          </p:val>
                                        </p:tav>
                                      </p:tavLst>
                                    </p:anim>
                                    <p:anim calcmode="lin" valueType="num">
                                      <p:cBhvr>
                                        <p:cTn id="9" dur="1500" fill="hold"/>
                                        <p:tgtEl>
                                          <p:spTgt spid="10"/>
                                        </p:tgtEl>
                                        <p:attrNameLst>
                                          <p:attrName>ppt_x</p:attrName>
                                        </p:attrNameLst>
                                      </p:cBhvr>
                                      <p:tavLst>
                                        <p:tav tm="0">
                                          <p:val>
                                            <p:fltVal val="0.5"/>
                                          </p:val>
                                        </p:tav>
                                        <p:tav tm="100000">
                                          <p:val>
                                            <p:strVal val="#ppt_x"/>
                                          </p:val>
                                        </p:tav>
                                      </p:tavLst>
                                    </p:anim>
                                    <p:anim calcmode="lin" valueType="num">
                                      <p:cBhvr>
                                        <p:cTn id="10" dur="1500" fill="hold"/>
                                        <p:tgtEl>
                                          <p:spTgt spid="10"/>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iterate type="lt">
                                    <p:tmPct val="10000"/>
                                  </p:iterate>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anim calcmode="lin" valueType="num">
                                      <p:cBhvr>
                                        <p:cTn id="27" dur="500" fill="hold"/>
                                        <p:tgtEl>
                                          <p:spTgt spid="4"/>
                                        </p:tgtEl>
                                        <p:attrNameLst>
                                          <p:attrName>ppt_x</p:attrName>
                                        </p:attrNameLst>
                                      </p:cBhvr>
                                      <p:tavLst>
                                        <p:tav tm="0">
                                          <p:val>
                                            <p:strVal val="#ppt_x"/>
                                          </p:val>
                                        </p:tav>
                                        <p:tav tm="100000">
                                          <p:val>
                                            <p:strVal val="#ppt_x"/>
                                          </p:val>
                                        </p:tav>
                                      </p:tavLst>
                                    </p:anim>
                                    <p:anim calcmode="lin" valueType="num">
                                      <p:cBhvr>
                                        <p:cTn id="28" dur="5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1950"/>
                            </p:stCondLst>
                            <p:childTnLst>
                              <p:par>
                                <p:cTn id="30" presetID="21" presetClass="entr" presetSubtype="1"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heel(1)">
                                      <p:cBhvr>
                                        <p:cTn id="3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67544" y="1059582"/>
            <a:ext cx="8676456" cy="3150252"/>
            <a:chOff x="467544" y="1059582"/>
            <a:chExt cx="8676456" cy="3150252"/>
          </a:xfrm>
        </p:grpSpPr>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67544" y="1059582"/>
              <a:ext cx="4535428" cy="3150252"/>
            </a:xfrm>
            <a:prstGeom prst="rect">
              <a:avLst/>
            </a:prstGeom>
          </p:spPr>
        </p:pic>
        <p:sp>
          <p:nvSpPr>
            <p:cNvPr id="18" name="矩形 17"/>
            <p:cNvSpPr/>
            <p:nvPr/>
          </p:nvSpPr>
          <p:spPr>
            <a:xfrm>
              <a:off x="4958522" y="1794396"/>
              <a:ext cx="4185478" cy="133200"/>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958522" y="3813995"/>
              <a:ext cx="4185478" cy="133200"/>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1187624" y="452924"/>
            <a:ext cx="3775393" cy="523220"/>
          </a:xfrm>
          <a:prstGeom prst="rect">
            <a:avLst/>
          </a:prstGeom>
        </p:spPr>
        <p:txBody>
          <a:bodyPr wrap="none">
            <a:spAutoFit/>
          </a:bodyPr>
          <a:lstStyle/>
          <a:p>
            <a:pPr algn="ctr"/>
            <a:r>
              <a:rPr lang="zh-CN" altLang="en-US" sz="2800" b="1" dirty="0">
                <a:solidFill>
                  <a:srgbClr val="AF0B06"/>
                </a:solidFill>
                <a:latin typeface="微软雅黑" pitchFamily="34" charset="-122"/>
                <a:ea typeface="微软雅黑" pitchFamily="34" charset="-122"/>
              </a:rPr>
              <a:t>党支部组织生活会概述</a:t>
            </a:r>
          </a:p>
        </p:txBody>
      </p:sp>
      <p:sp>
        <p:nvSpPr>
          <p:cNvPr id="15" name="矩形 14"/>
          <p:cNvSpPr/>
          <p:nvPr/>
        </p:nvSpPr>
        <p:spPr>
          <a:xfrm>
            <a:off x="1907704" y="2160947"/>
            <a:ext cx="4752528" cy="1569660"/>
          </a:xfrm>
          <a:prstGeom prst="rect">
            <a:avLst/>
          </a:prstGeom>
        </p:spPr>
        <p:txBody>
          <a:bodyPr wrap="square">
            <a:spAutoFit/>
          </a:bodyPr>
          <a:lstStyle/>
          <a:p>
            <a:pPr>
              <a:lnSpc>
                <a:spcPct val="150000"/>
              </a:lnSpc>
            </a:pPr>
            <a:r>
              <a:rPr lang="en-US" altLang="zh-CN" sz="1600" dirty="0">
                <a:solidFill>
                  <a:srgbClr val="AF0B06"/>
                </a:solidFill>
                <a:latin typeface="微软雅黑" pitchFamily="34" charset="-122"/>
                <a:ea typeface="微软雅黑" pitchFamily="34" charset="-122"/>
              </a:rPr>
              <a:t>       </a:t>
            </a:r>
            <a:r>
              <a:rPr lang="zh-CN" altLang="zh-CN" sz="1600" dirty="0">
                <a:solidFill>
                  <a:srgbClr val="AF0B06"/>
                </a:solidFill>
                <a:latin typeface="微软雅黑" pitchFamily="34" charset="-122"/>
                <a:ea typeface="微软雅黑" pitchFamily="34" charset="-122"/>
              </a:rPr>
              <a:t>党支部（党小组）组织生活会是党支部或党小组以交流思想、总结经验教训、开展批评与自我批评为中心内容的组织生活制度。党支部（党小组）组织生活会一般每季度或半年召开一次。</a:t>
            </a:r>
          </a:p>
        </p:txBody>
      </p:sp>
      <p:pic>
        <p:nvPicPr>
          <p:cNvPr id="23" name="图片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876256" y="2283718"/>
            <a:ext cx="1713430" cy="1285876"/>
          </a:xfrm>
          <a:prstGeom prst="rect">
            <a:avLst/>
          </a:prstGeom>
        </p:spPr>
      </p:pic>
    </p:spTree>
    <p:extLst>
      <p:ext uri="{BB962C8B-B14F-4D97-AF65-F5344CB8AC3E}">
        <p14:creationId xmlns:p14="http://schemas.microsoft.com/office/powerpoint/2010/main" xmlns="" val="2236628450"/>
      </p:ext>
    </p:extLst>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950"/>
                            </p:stCondLst>
                            <p:childTnLst>
                              <p:par>
                                <p:cTn id="9" presetID="2" presetClass="entr" presetSubtype="2"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1450"/>
                            </p:stCondLst>
                            <p:childTnLst>
                              <p:par>
                                <p:cTn id="14" presetID="37"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450" decel="100000" fill="hold"/>
                                        <p:tgtEl>
                                          <p:spTgt spid="15"/>
                                        </p:tgtEl>
                                        <p:attrNameLst>
                                          <p:attrName>ppt_y</p:attrName>
                                        </p:attrNameLst>
                                      </p:cBhvr>
                                      <p:tavLst>
                                        <p:tav tm="0">
                                          <p:val>
                                            <p:strVal val="#ppt_y+1"/>
                                          </p:val>
                                        </p:tav>
                                        <p:tav tm="100000">
                                          <p:val>
                                            <p:strVal val="#ppt_y-.03"/>
                                          </p:val>
                                        </p:tav>
                                      </p:tavLst>
                                    </p:anim>
                                    <p:anim calcmode="lin" valueType="num">
                                      <p:cBhvr>
                                        <p:cTn id="19"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20" fill="hold">
                            <p:stCondLst>
                              <p:cond delay="6000"/>
                            </p:stCondLst>
                            <p:childTnLst>
                              <p:par>
                                <p:cTn id="21" presetID="12"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ppt_x</p:attrName>
                                        </p:attrNameLst>
                                      </p:cBhvr>
                                      <p:tavLst>
                                        <p:tav tm="0">
                                          <p:val>
                                            <p:strVal val="#ppt_x+#ppt_w*1.125000"/>
                                          </p:val>
                                        </p:tav>
                                        <p:tav tm="100000">
                                          <p:val>
                                            <p:strVal val="#ppt_x"/>
                                          </p:val>
                                        </p:tav>
                                      </p:tavLst>
                                    </p:anim>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8">
            <a:extLst>
              <a:ext uri="{FF2B5EF4-FFF2-40B4-BE49-F238E27FC236}">
                <a16:creationId xmlns:a16="http://schemas.microsoft.com/office/drawing/2014/main" xmlns="" id="{5DEA86DF-AD0F-4910-8FD4-76BB6AEFAB49}"/>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1" y="0"/>
            <a:ext cx="9181071" cy="4198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2048535" y="2134268"/>
            <a:ext cx="5109092" cy="584775"/>
          </a:xfrm>
          <a:prstGeom prst="rect">
            <a:avLst/>
          </a:prstGeom>
        </p:spPr>
        <p:txBody>
          <a:bodyPr wrap="none">
            <a:spAutoFit/>
          </a:bodyPr>
          <a:lstStyle/>
          <a:p>
            <a:pPr algn="ctr"/>
            <a:r>
              <a:rPr lang="zh-CN" altLang="en-US" sz="3200" b="1" dirty="0">
                <a:solidFill>
                  <a:srgbClr val="AF0B06"/>
                </a:solidFill>
                <a:latin typeface="微软雅黑" pitchFamily="34" charset="-122"/>
                <a:ea typeface="微软雅黑" pitchFamily="34" charset="-122"/>
              </a:rPr>
              <a:t>党支部组织生活会基本内容</a:t>
            </a:r>
          </a:p>
        </p:txBody>
      </p:sp>
      <p:sp>
        <p:nvSpPr>
          <p:cNvPr id="6" name="圆角矩形 5"/>
          <p:cNvSpPr/>
          <p:nvPr/>
        </p:nvSpPr>
        <p:spPr>
          <a:xfrm>
            <a:off x="1987931" y="2093831"/>
            <a:ext cx="5279444" cy="648072"/>
          </a:xfrm>
          <a:prstGeom prst="roundRect">
            <a:avLst/>
          </a:prstGeom>
          <a:noFill/>
          <a:ln w="3175">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C:\Users\Nir\Desktop\新建文件夹 (4)\未标xaw题-1.png">
            <a:extLst>
              <a:ext uri="{FF2B5EF4-FFF2-40B4-BE49-F238E27FC236}">
                <a16:creationId xmlns:a16="http://schemas.microsoft.com/office/drawing/2014/main" xmlns="" id="{44FF9E7B-FD9F-4C8E-ABD3-D795BF7AFC6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b="22057"/>
          <a:stretch>
            <a:fillRect/>
          </a:stretch>
        </p:blipFill>
        <p:spPr bwMode="auto">
          <a:xfrm>
            <a:off x="3995936" y="3010080"/>
            <a:ext cx="3322209" cy="21334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6" name="图片 2">
            <a:extLst>
              <a:ext uri="{FF2B5EF4-FFF2-40B4-BE49-F238E27FC236}">
                <a16:creationId xmlns:a16="http://schemas.microsoft.com/office/drawing/2014/main" xmlns="" id="{B05680A4-2B38-4FDF-8471-A5C2511B401C}"/>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图片 29">
            <a:extLst>
              <a:ext uri="{FF2B5EF4-FFF2-40B4-BE49-F238E27FC236}">
                <a16:creationId xmlns:a16="http://schemas.microsoft.com/office/drawing/2014/main" xmlns="" id="{84A7BAC2-CFEE-4197-BAAB-05A13E249F56}"/>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47864" y="665904"/>
            <a:ext cx="1906587" cy="1176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49276258"/>
      </p:ext>
    </p:extLst>
  </p:cSld>
  <p:clrMapOvr>
    <a:masterClrMapping/>
  </p:clrMapOvr>
  <mc:AlternateContent xmlns:mc="http://schemas.openxmlformats.org/markup-compatibility/2006">
    <mc:Choice xmlns:p14="http://schemas.microsoft.com/office/powerpoint/2010/main" xmlns="" Requires="p14">
      <p:transition spd="slow" advTm="5000">
        <p14:prism/>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50"/>
                            </p:stCondLst>
                            <p:childTnLst>
                              <p:par>
                                <p:cTn id="11" presetID="21"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6"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500" fill="hold"/>
                                        <p:tgtEl>
                                          <p:spTgt spid="17"/>
                                        </p:tgtEl>
                                        <p:attrNameLst>
                                          <p:attrName>ppt_w</p:attrName>
                                        </p:attrNameLst>
                                      </p:cBhvr>
                                      <p:tavLst>
                                        <p:tav tm="0">
                                          <p:val>
                                            <p:strVal val="(6*min(max(#ppt_w*#ppt_h,.3),1)-7.4)/-.7*#ppt_w"/>
                                          </p:val>
                                        </p:tav>
                                        <p:tav tm="100000">
                                          <p:val>
                                            <p:strVal val="#ppt_w"/>
                                          </p:val>
                                        </p:tav>
                                      </p:tavLst>
                                    </p:anim>
                                    <p:anim calcmode="lin" valueType="num">
                                      <p:cBhvr>
                                        <p:cTn id="19" dur="1500" fill="hold"/>
                                        <p:tgtEl>
                                          <p:spTgt spid="17"/>
                                        </p:tgtEl>
                                        <p:attrNameLst>
                                          <p:attrName>ppt_h</p:attrName>
                                        </p:attrNameLst>
                                      </p:cBhvr>
                                      <p:tavLst>
                                        <p:tav tm="0">
                                          <p:val>
                                            <p:strVal val="(6*min(max(#ppt_w*#ppt_h,.3),1)-7.4)/-.7*#ppt_h"/>
                                          </p:val>
                                        </p:tav>
                                        <p:tav tm="100000">
                                          <p:val>
                                            <p:strVal val="#ppt_h"/>
                                          </p:val>
                                        </p:tav>
                                      </p:tavLst>
                                    </p:anim>
                                    <p:anim calcmode="lin" valueType="num">
                                      <p:cBhvr>
                                        <p:cTn id="20" dur="1500" fill="hold"/>
                                        <p:tgtEl>
                                          <p:spTgt spid="17"/>
                                        </p:tgtEl>
                                        <p:attrNameLst>
                                          <p:attrName>ppt_x</p:attrName>
                                        </p:attrNameLst>
                                      </p:cBhvr>
                                      <p:tavLst>
                                        <p:tav tm="0">
                                          <p:val>
                                            <p:fltVal val="0.5"/>
                                          </p:val>
                                        </p:tav>
                                        <p:tav tm="100000">
                                          <p:val>
                                            <p:strVal val="#ppt_x"/>
                                          </p:val>
                                        </p:tav>
                                      </p:tavLst>
                                    </p:anim>
                                    <p:anim calcmode="lin" valueType="num">
                                      <p:cBhvr>
                                        <p:cTn id="21" dur="1500" fill="hold"/>
                                        <p:tgtEl>
                                          <p:spTgt spid="17"/>
                                        </p:tgtEl>
                                        <p:attrNameLst>
                                          <p:attrName>ppt_y</p:attrName>
                                        </p:attrNameLst>
                                      </p:cBhvr>
                                      <p:tavLst>
                                        <p:tav tm="0">
                                          <p:val>
                                            <p:strVal val="1+(6*min(max(#ppt_w*#ppt_h,.3),1)-7.4)/-.7*#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58582" y="452924"/>
            <a:ext cx="4493538" cy="523220"/>
          </a:xfrm>
          <a:prstGeom prst="rect">
            <a:avLst/>
          </a:prstGeom>
        </p:spPr>
        <p:txBody>
          <a:bodyPr wrap="none">
            <a:spAutoFit/>
          </a:bodyPr>
          <a:lstStyle/>
          <a:p>
            <a:pPr algn="ctr"/>
            <a:r>
              <a:rPr lang="zh-CN" altLang="en-US" sz="2800" b="1" dirty="0">
                <a:solidFill>
                  <a:srgbClr val="AF0B06"/>
                </a:solidFill>
                <a:latin typeface="微软雅黑" pitchFamily="34" charset="-122"/>
                <a:ea typeface="微软雅黑" pitchFamily="34" charset="-122"/>
              </a:rPr>
              <a:t>党支部组织生活会基本内容</a:t>
            </a:r>
          </a:p>
        </p:txBody>
      </p:sp>
      <p:sp>
        <p:nvSpPr>
          <p:cNvPr id="15" name="矩形 14"/>
          <p:cNvSpPr/>
          <p:nvPr/>
        </p:nvSpPr>
        <p:spPr>
          <a:xfrm>
            <a:off x="1210781" y="1343819"/>
            <a:ext cx="3577243" cy="830997"/>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学习党的基本理论，不断地进行思想修养和思想改造的情况。</a:t>
            </a:r>
          </a:p>
        </p:txBody>
      </p:sp>
      <p:sp>
        <p:nvSpPr>
          <p:cNvPr id="8" name="圆角矩形 7"/>
          <p:cNvSpPr/>
          <p:nvPr/>
        </p:nvSpPr>
        <p:spPr>
          <a:xfrm>
            <a:off x="600130" y="1417964"/>
            <a:ext cx="576064" cy="319615"/>
          </a:xfrm>
          <a:prstGeom prst="round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72138" y="1417965"/>
            <a:ext cx="437940" cy="338554"/>
          </a:xfrm>
          <a:prstGeom prst="rect">
            <a:avLst/>
          </a:prstGeom>
          <a:noFill/>
        </p:spPr>
        <p:txBody>
          <a:bodyPr wrap="none" rtlCol="0">
            <a:spAutoFit/>
          </a:bodyPr>
          <a:lstStyle/>
          <a:p>
            <a:r>
              <a:rPr lang="en-US" altLang="zh-CN"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01</a:t>
            </a:r>
            <a:endParaRPr lang="zh-CN" altLang="en-US"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11" name="矩形 10"/>
          <p:cNvSpPr/>
          <p:nvPr/>
        </p:nvSpPr>
        <p:spPr>
          <a:xfrm>
            <a:off x="1210781" y="2279923"/>
            <a:ext cx="3577243" cy="830997"/>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贯彻执行党的路线、方针、政策和上级党组织的决议情况。</a:t>
            </a:r>
          </a:p>
        </p:txBody>
      </p:sp>
      <p:sp>
        <p:nvSpPr>
          <p:cNvPr id="18" name="圆角矩形 17"/>
          <p:cNvSpPr/>
          <p:nvPr/>
        </p:nvSpPr>
        <p:spPr>
          <a:xfrm>
            <a:off x="600130" y="2354068"/>
            <a:ext cx="576064" cy="319615"/>
          </a:xfrm>
          <a:prstGeom prst="round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672138" y="2354069"/>
            <a:ext cx="437940" cy="338554"/>
          </a:xfrm>
          <a:prstGeom prst="rect">
            <a:avLst/>
          </a:prstGeom>
          <a:noFill/>
        </p:spPr>
        <p:txBody>
          <a:bodyPr wrap="none" rtlCol="0">
            <a:spAutoFit/>
          </a:bodyPr>
          <a:lstStyle/>
          <a:p>
            <a:r>
              <a:rPr lang="en-US" altLang="zh-CN"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02</a:t>
            </a:r>
            <a:endParaRPr lang="zh-CN" altLang="en-US"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20" name="矩形 19"/>
          <p:cNvSpPr/>
          <p:nvPr/>
        </p:nvSpPr>
        <p:spPr>
          <a:xfrm>
            <a:off x="1210781" y="3227080"/>
            <a:ext cx="3577243" cy="830997"/>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完成党组织交给的任务，履行党员义务的情况。</a:t>
            </a:r>
          </a:p>
        </p:txBody>
      </p:sp>
      <p:sp>
        <p:nvSpPr>
          <p:cNvPr id="22" name="圆角矩形 21"/>
          <p:cNvSpPr/>
          <p:nvPr/>
        </p:nvSpPr>
        <p:spPr>
          <a:xfrm>
            <a:off x="600130" y="3301225"/>
            <a:ext cx="576064" cy="319615"/>
          </a:xfrm>
          <a:prstGeom prst="round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72138" y="3301226"/>
            <a:ext cx="437940" cy="338554"/>
          </a:xfrm>
          <a:prstGeom prst="rect">
            <a:avLst/>
          </a:prstGeom>
          <a:noFill/>
        </p:spPr>
        <p:txBody>
          <a:bodyPr wrap="none" rtlCol="0">
            <a:spAutoFit/>
          </a:bodyPr>
          <a:lstStyle/>
          <a:p>
            <a:r>
              <a:rPr lang="en-US" altLang="zh-CN"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03</a:t>
            </a:r>
            <a:endParaRPr lang="zh-CN" altLang="en-US"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3" name="图片 2"/>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l="6547" t="9926" r="3676"/>
          <a:stretch/>
        </p:blipFill>
        <p:spPr>
          <a:xfrm>
            <a:off x="4788023" y="1482115"/>
            <a:ext cx="3744789" cy="2385779"/>
          </a:xfrm>
          <a:prstGeom prst="rect">
            <a:avLst/>
          </a:prstGeom>
          <a:ln w="19050">
            <a:solidFill>
              <a:srgbClr val="AF0B06"/>
            </a:solidFill>
          </a:ln>
        </p:spPr>
      </p:pic>
      <p:pic>
        <p:nvPicPr>
          <p:cNvPr id="21" name="图片 2">
            <a:extLst>
              <a:ext uri="{FF2B5EF4-FFF2-40B4-BE49-F238E27FC236}">
                <a16:creationId xmlns:a16="http://schemas.microsoft.com/office/drawing/2014/main" xmlns="" id="{46C70ABB-9F2B-41C0-967B-4D6E17507B9A}"/>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80150969"/>
      </p:ext>
    </p:extLst>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1050"/>
                            </p:stCondLst>
                            <p:childTnLst>
                              <p:par>
                                <p:cTn id="9" presetID="22" presetClass="entr" presetSubtype="8" fill="hold" grpId="1"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550"/>
                            </p:stCondLst>
                            <p:childTnLst>
                              <p:par>
                                <p:cTn id="13" presetID="53" presetClass="entr" presetSubtype="16" fill="hold" grpId="1"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par>
                          <p:cTn id="18" fill="hold">
                            <p:stCondLst>
                              <p:cond delay="205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1000"/>
                                        <p:tgtEl>
                                          <p:spTgt spid="15"/>
                                        </p:tgtEl>
                                      </p:cBhvr>
                                    </p:animEffect>
                                  </p:childTnLst>
                                </p:cTn>
                              </p:par>
                            </p:childTnLst>
                          </p:cTn>
                        </p:par>
                        <p:par>
                          <p:cTn id="22" fill="hold">
                            <p:stCondLst>
                              <p:cond delay="305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par>
                          <p:cTn id="26" fill="hold">
                            <p:stCondLst>
                              <p:cond delay="3550"/>
                            </p:stCondLst>
                            <p:childTnLst>
                              <p:par>
                                <p:cTn id="27" presetID="53" presetClass="entr" presetSubtype="16"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par>
                          <p:cTn id="32" fill="hold">
                            <p:stCondLst>
                              <p:cond delay="405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1000"/>
                                        <p:tgtEl>
                                          <p:spTgt spid="11"/>
                                        </p:tgtEl>
                                      </p:cBhvr>
                                    </p:animEffect>
                                  </p:childTnLst>
                                </p:cTn>
                              </p:par>
                            </p:childTnLst>
                          </p:cTn>
                        </p:par>
                        <p:par>
                          <p:cTn id="36" fill="hold">
                            <p:stCondLst>
                              <p:cond delay="505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555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6050"/>
                            </p:stCondLst>
                            <p:childTnLst>
                              <p:par>
                                <p:cTn id="47" presetID="22" presetClass="entr" presetSubtype="1"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up)">
                                      <p:cBhvr>
                                        <p:cTn id="49" dur="1000"/>
                                        <p:tgtEl>
                                          <p:spTgt spid="20"/>
                                        </p:tgtEl>
                                      </p:cBhvr>
                                    </p:animEffect>
                                  </p:childTnLst>
                                </p:cTn>
                              </p:par>
                            </p:childTnLst>
                          </p:cTn>
                        </p:par>
                        <p:par>
                          <p:cTn id="50" fill="hold">
                            <p:stCondLst>
                              <p:cond delay="7050"/>
                            </p:stCondLst>
                            <p:childTnLst>
                              <p:par>
                                <p:cTn id="51" presetID="2" presetClass="entr" presetSubtype="2"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1+#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8" grpId="1" animBg="1"/>
      <p:bldP spid="10" grpId="1"/>
      <p:bldP spid="11" grpId="0"/>
      <p:bldP spid="18" grpId="0" animBg="1"/>
      <p:bldP spid="19" grpId="0"/>
      <p:bldP spid="20" grpId="0"/>
      <p:bldP spid="22" grpId="0" animBg="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58582" y="452924"/>
            <a:ext cx="4493538" cy="523220"/>
          </a:xfrm>
          <a:prstGeom prst="rect">
            <a:avLst/>
          </a:prstGeom>
        </p:spPr>
        <p:txBody>
          <a:bodyPr wrap="none">
            <a:spAutoFit/>
          </a:bodyPr>
          <a:lstStyle/>
          <a:p>
            <a:pPr algn="ctr"/>
            <a:r>
              <a:rPr lang="zh-CN" altLang="en-US" sz="2800" b="1" dirty="0">
                <a:solidFill>
                  <a:srgbClr val="AF0B06"/>
                </a:solidFill>
                <a:latin typeface="微软雅黑" pitchFamily="34" charset="-122"/>
                <a:ea typeface="微软雅黑" pitchFamily="34" charset="-122"/>
              </a:rPr>
              <a:t>党支部组织生活会基本内容</a:t>
            </a:r>
          </a:p>
        </p:txBody>
      </p:sp>
      <p:sp>
        <p:nvSpPr>
          <p:cNvPr id="6" name="矩形 5"/>
          <p:cNvSpPr/>
          <p:nvPr/>
        </p:nvSpPr>
        <p:spPr>
          <a:xfrm>
            <a:off x="4534579" y="1153255"/>
            <a:ext cx="4153307" cy="1526187"/>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在关键时刻经受考验的情况。包括严峻的政治斗争面前和当人民的生命财产遭受损失以及面临严重困难，需要党员个人作出牺牲时的表现情况。</a:t>
            </a:r>
          </a:p>
        </p:txBody>
      </p:sp>
      <p:sp>
        <p:nvSpPr>
          <p:cNvPr id="8" name="圆角矩形 7"/>
          <p:cNvSpPr/>
          <p:nvPr/>
        </p:nvSpPr>
        <p:spPr>
          <a:xfrm>
            <a:off x="3923928" y="1227400"/>
            <a:ext cx="576064" cy="319615"/>
          </a:xfrm>
          <a:prstGeom prst="round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995936" y="1227401"/>
            <a:ext cx="437940" cy="338554"/>
          </a:xfrm>
          <a:prstGeom prst="rect">
            <a:avLst/>
          </a:prstGeom>
          <a:noFill/>
        </p:spPr>
        <p:txBody>
          <a:bodyPr wrap="none" rtlCol="0">
            <a:spAutoFit/>
          </a:bodyPr>
          <a:lstStyle/>
          <a:p>
            <a:r>
              <a:rPr lang="en-US" altLang="zh-CN"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04</a:t>
            </a:r>
            <a:endParaRPr lang="zh-CN" altLang="en-US"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10" name="矩形 9"/>
          <p:cNvSpPr/>
          <p:nvPr/>
        </p:nvSpPr>
        <p:spPr>
          <a:xfrm>
            <a:off x="4534579" y="2785740"/>
            <a:ext cx="4153307" cy="1154162"/>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在平时工作、学习、生活中处理国家、集体、个人三者利益，服从党和人民利益、服从整体利益的情况。</a:t>
            </a:r>
          </a:p>
        </p:txBody>
      </p:sp>
      <p:sp>
        <p:nvSpPr>
          <p:cNvPr id="12" name="圆角矩形 11"/>
          <p:cNvSpPr/>
          <p:nvPr/>
        </p:nvSpPr>
        <p:spPr>
          <a:xfrm>
            <a:off x="3923928" y="2859885"/>
            <a:ext cx="576064" cy="319615"/>
          </a:xfrm>
          <a:prstGeom prst="round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95936" y="2859886"/>
            <a:ext cx="437940" cy="338554"/>
          </a:xfrm>
          <a:prstGeom prst="rect">
            <a:avLst/>
          </a:prstGeom>
          <a:noFill/>
        </p:spPr>
        <p:txBody>
          <a:bodyPr wrap="none" rtlCol="0">
            <a:spAutoFit/>
          </a:bodyPr>
          <a:lstStyle/>
          <a:p>
            <a:r>
              <a:rPr lang="en-US" altLang="zh-CN"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05</a:t>
            </a:r>
            <a:endParaRPr lang="zh-CN" altLang="en-US"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16" name="图片 15"/>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l="376" t="-1" r="10829" b="1351"/>
          <a:stretch/>
        </p:blipFill>
        <p:spPr>
          <a:xfrm>
            <a:off x="611188" y="1329690"/>
            <a:ext cx="3096716" cy="2430780"/>
          </a:xfrm>
          <a:prstGeom prst="rect">
            <a:avLst/>
          </a:prstGeom>
          <a:ln w="19050">
            <a:solidFill>
              <a:srgbClr val="AF0B06"/>
            </a:solidFill>
          </a:ln>
        </p:spPr>
      </p:pic>
    </p:spTree>
    <p:extLst>
      <p:ext uri="{BB962C8B-B14F-4D97-AF65-F5344CB8AC3E}">
        <p14:creationId xmlns:p14="http://schemas.microsoft.com/office/powerpoint/2010/main" xmlns="" val="4274994510"/>
      </p:ext>
    </p:extLst>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1050"/>
                            </p:stCondLst>
                            <p:childTnLst>
                              <p:par>
                                <p:cTn id="9" presetID="16" presetClass="entr" presetSubtype="37"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outVertical)">
                                      <p:cBhvr>
                                        <p:cTn id="11" dur="500"/>
                                        <p:tgtEl>
                                          <p:spTgt spid="16"/>
                                        </p:tgtEl>
                                      </p:cBhvr>
                                    </p:animEffect>
                                  </p:childTnLst>
                                </p:cTn>
                              </p:par>
                            </p:childTnLst>
                          </p:cTn>
                        </p:par>
                        <p:par>
                          <p:cTn id="12" fill="hold">
                            <p:stCondLst>
                              <p:cond delay="15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205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55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1250"/>
                                        <p:tgtEl>
                                          <p:spTgt spid="6"/>
                                        </p:tgtEl>
                                      </p:cBhvr>
                                    </p:animEffect>
                                  </p:childTnLst>
                                </p:cTn>
                              </p:par>
                            </p:childTnLst>
                          </p:cTn>
                        </p:par>
                        <p:par>
                          <p:cTn id="26" fill="hold">
                            <p:stCondLst>
                              <p:cond delay="38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43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480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P spid="9" grpId="0"/>
      <p:bldP spid="10" grpId="0"/>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58582" y="452924"/>
            <a:ext cx="4493538" cy="523220"/>
          </a:xfrm>
          <a:prstGeom prst="rect">
            <a:avLst/>
          </a:prstGeom>
        </p:spPr>
        <p:txBody>
          <a:bodyPr wrap="none">
            <a:spAutoFit/>
          </a:bodyPr>
          <a:lstStyle/>
          <a:p>
            <a:pPr algn="ctr"/>
            <a:r>
              <a:rPr lang="zh-CN" altLang="en-US" sz="2800" b="1" dirty="0">
                <a:solidFill>
                  <a:srgbClr val="AF0B06"/>
                </a:solidFill>
                <a:latin typeface="微软雅黑" pitchFamily="34" charset="-122"/>
                <a:ea typeface="微软雅黑" pitchFamily="34" charset="-122"/>
              </a:rPr>
              <a:t>党支部组织生活会基本内容</a:t>
            </a:r>
          </a:p>
        </p:txBody>
      </p:sp>
      <p:sp>
        <p:nvSpPr>
          <p:cNvPr id="6" name="矩形 5"/>
          <p:cNvSpPr/>
          <p:nvPr/>
        </p:nvSpPr>
        <p:spPr>
          <a:xfrm>
            <a:off x="1210781" y="1292156"/>
            <a:ext cx="4153307" cy="415498"/>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遵守党的纪律、遵纪守法的情况。</a:t>
            </a:r>
          </a:p>
        </p:txBody>
      </p:sp>
      <p:sp>
        <p:nvSpPr>
          <p:cNvPr id="8" name="圆角矩形 7"/>
          <p:cNvSpPr/>
          <p:nvPr/>
        </p:nvSpPr>
        <p:spPr>
          <a:xfrm>
            <a:off x="600130" y="1366301"/>
            <a:ext cx="576064" cy="319615"/>
          </a:xfrm>
          <a:prstGeom prst="round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672138" y="1366302"/>
            <a:ext cx="437940" cy="338554"/>
          </a:xfrm>
          <a:prstGeom prst="rect">
            <a:avLst/>
          </a:prstGeom>
          <a:noFill/>
        </p:spPr>
        <p:txBody>
          <a:bodyPr wrap="none" rtlCol="0">
            <a:spAutoFit/>
          </a:bodyPr>
          <a:lstStyle/>
          <a:p>
            <a:r>
              <a:rPr lang="en-US" altLang="zh-CN"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06</a:t>
            </a:r>
            <a:endParaRPr lang="zh-CN" altLang="en-US"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10" name="矩形 9"/>
          <p:cNvSpPr/>
          <p:nvPr/>
        </p:nvSpPr>
        <p:spPr>
          <a:xfrm>
            <a:off x="1210781" y="1851670"/>
            <a:ext cx="4153307" cy="784830"/>
          </a:xfrm>
          <a:prstGeom prst="rect">
            <a:avLst/>
          </a:prstGeom>
        </p:spPr>
        <p:txBody>
          <a:bodyPr wrap="square">
            <a:spAutoFit/>
          </a:bodyPr>
          <a:lstStyle/>
          <a:p>
            <a:pPr>
              <a:lnSpc>
                <a:spcPct val="150000"/>
              </a:lnSpc>
            </a:pPr>
            <a:r>
              <a:rPr lang="zh-CN" altLang="zh-CN" sz="1600" dirty="0">
                <a:solidFill>
                  <a:srgbClr val="AF0B06"/>
                </a:solidFill>
                <a:latin typeface="微软雅黑" pitchFamily="34" charset="-122"/>
                <a:ea typeface="微软雅黑" pitchFamily="34" charset="-122"/>
              </a:rPr>
              <a:t>深入实际、联系群众、做群众思想工作的情况。</a:t>
            </a:r>
          </a:p>
        </p:txBody>
      </p:sp>
      <p:sp>
        <p:nvSpPr>
          <p:cNvPr id="12" name="圆角矩形 11"/>
          <p:cNvSpPr/>
          <p:nvPr/>
        </p:nvSpPr>
        <p:spPr>
          <a:xfrm>
            <a:off x="600130" y="1925815"/>
            <a:ext cx="576064" cy="319615"/>
          </a:xfrm>
          <a:prstGeom prst="round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72138" y="1925816"/>
            <a:ext cx="437940" cy="338554"/>
          </a:xfrm>
          <a:prstGeom prst="rect">
            <a:avLst/>
          </a:prstGeom>
          <a:noFill/>
        </p:spPr>
        <p:txBody>
          <a:bodyPr wrap="none" rtlCol="0">
            <a:spAutoFit/>
          </a:bodyPr>
          <a:lstStyle/>
          <a:p>
            <a:r>
              <a:rPr lang="en-US" altLang="zh-CN"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07</a:t>
            </a:r>
            <a:endParaRPr lang="zh-CN" altLang="en-US"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14" name="矩形 13"/>
          <p:cNvSpPr/>
          <p:nvPr/>
        </p:nvSpPr>
        <p:spPr>
          <a:xfrm>
            <a:off x="1210781" y="2715766"/>
            <a:ext cx="4153307" cy="584775"/>
          </a:xfrm>
          <a:prstGeom prst="rect">
            <a:avLst/>
          </a:prstGeom>
        </p:spPr>
        <p:txBody>
          <a:bodyPr wrap="square">
            <a:spAutoFit/>
          </a:bodyPr>
          <a:lstStyle/>
          <a:p>
            <a:r>
              <a:rPr lang="zh-CN" altLang="zh-CN" sz="1600" dirty="0">
                <a:solidFill>
                  <a:srgbClr val="AF0B06"/>
                </a:solidFill>
                <a:latin typeface="微软雅黑" pitchFamily="34" charset="-122"/>
                <a:ea typeface="微软雅黑" pitchFamily="34" charset="-122"/>
              </a:rPr>
              <a:t>艰苦奋斗、廉洁奉公、全心全意为人民服务的情况。</a:t>
            </a:r>
          </a:p>
        </p:txBody>
      </p:sp>
      <p:sp>
        <p:nvSpPr>
          <p:cNvPr id="16" name="圆角矩形 15"/>
          <p:cNvSpPr/>
          <p:nvPr/>
        </p:nvSpPr>
        <p:spPr>
          <a:xfrm>
            <a:off x="600130" y="2789911"/>
            <a:ext cx="576064" cy="319615"/>
          </a:xfrm>
          <a:prstGeom prst="round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672138" y="2789912"/>
            <a:ext cx="437940" cy="338554"/>
          </a:xfrm>
          <a:prstGeom prst="rect">
            <a:avLst/>
          </a:prstGeom>
          <a:noFill/>
        </p:spPr>
        <p:txBody>
          <a:bodyPr wrap="none" rtlCol="0">
            <a:spAutoFit/>
          </a:bodyPr>
          <a:lstStyle/>
          <a:p>
            <a:r>
              <a:rPr lang="en-US" altLang="zh-CN"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08</a:t>
            </a:r>
            <a:endParaRPr lang="zh-CN" altLang="en-US"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18" name="矩形 17"/>
          <p:cNvSpPr/>
          <p:nvPr/>
        </p:nvSpPr>
        <p:spPr>
          <a:xfrm>
            <a:off x="1210781" y="3435846"/>
            <a:ext cx="4153307" cy="584775"/>
          </a:xfrm>
          <a:prstGeom prst="rect">
            <a:avLst/>
          </a:prstGeom>
        </p:spPr>
        <p:txBody>
          <a:bodyPr wrap="square">
            <a:spAutoFit/>
          </a:bodyPr>
          <a:lstStyle/>
          <a:p>
            <a:r>
              <a:rPr lang="zh-CN" altLang="zh-CN" sz="1600" dirty="0">
                <a:solidFill>
                  <a:srgbClr val="AF0B06"/>
                </a:solidFill>
                <a:latin typeface="微软雅黑" pitchFamily="34" charset="-122"/>
                <a:ea typeface="微软雅黑" pitchFamily="34" charset="-122"/>
              </a:rPr>
              <a:t>开展积极的思想斗争、自觉地同错误思想和行为作斗争的情况。</a:t>
            </a:r>
          </a:p>
        </p:txBody>
      </p:sp>
      <p:sp>
        <p:nvSpPr>
          <p:cNvPr id="20" name="圆角矩形 19"/>
          <p:cNvSpPr/>
          <p:nvPr/>
        </p:nvSpPr>
        <p:spPr>
          <a:xfrm>
            <a:off x="600130" y="3509991"/>
            <a:ext cx="576064" cy="319615"/>
          </a:xfrm>
          <a:prstGeom prst="round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672138" y="3509992"/>
            <a:ext cx="437940" cy="338554"/>
          </a:xfrm>
          <a:prstGeom prst="rect">
            <a:avLst/>
          </a:prstGeom>
          <a:noFill/>
        </p:spPr>
        <p:txBody>
          <a:bodyPr wrap="none" rtlCol="0">
            <a:spAutoFit/>
          </a:bodyPr>
          <a:lstStyle/>
          <a:p>
            <a:r>
              <a:rPr lang="en-US" altLang="zh-CN"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09</a:t>
            </a:r>
            <a:endParaRPr lang="zh-CN" altLang="en-US" sz="16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2" name="图片 21"/>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l="7794" t="7506" r="8396" b="2033"/>
          <a:stretch/>
        </p:blipFill>
        <p:spPr>
          <a:xfrm>
            <a:off x="5436096" y="1499904"/>
            <a:ext cx="3096717" cy="2228329"/>
          </a:xfrm>
          <a:prstGeom prst="rect">
            <a:avLst/>
          </a:prstGeom>
          <a:ln w="19050">
            <a:solidFill>
              <a:srgbClr val="AF0B06"/>
            </a:solidFill>
          </a:ln>
        </p:spPr>
      </p:pic>
      <p:grpSp>
        <p:nvGrpSpPr>
          <p:cNvPr id="24" name="组合 23"/>
          <p:cNvGrpSpPr/>
          <p:nvPr/>
        </p:nvGrpSpPr>
        <p:grpSpPr>
          <a:xfrm>
            <a:off x="0" y="3867894"/>
            <a:ext cx="9144000" cy="1275606"/>
            <a:chOff x="0" y="3867895"/>
            <a:chExt cx="9144000" cy="1275606"/>
          </a:xfrm>
        </p:grpSpPr>
        <p:pic>
          <p:nvPicPr>
            <p:cNvPr id="25" name="图片 24"/>
            <p:cNvPicPr>
              <a:picLocks noChangeAspect="1"/>
            </p:cNvPicPr>
            <p:nvPr/>
          </p:nvPicPr>
          <p:blipFill rotWithShape="1">
            <a:blip r:embed="rId5" cstate="print">
              <a:extLst>
                <a:ext uri="{28A0092B-C50C-407E-A947-70E740481C1C}">
                  <a14:useLocalDpi xmlns:a14="http://schemas.microsoft.com/office/drawing/2010/main" xmlns="" val="0"/>
                </a:ext>
              </a:extLst>
            </a:blip>
            <a:srcRect r="3299" b="16713"/>
            <a:stretch/>
          </p:blipFill>
          <p:spPr>
            <a:xfrm>
              <a:off x="3851920" y="3867895"/>
              <a:ext cx="5292080" cy="1275606"/>
            </a:xfrm>
            <a:prstGeom prst="rect">
              <a:avLst/>
            </a:prstGeom>
          </p:spPr>
        </p:pic>
        <p:pic>
          <p:nvPicPr>
            <p:cNvPr id="26" name="图片 25"/>
            <p:cNvPicPr>
              <a:picLocks noChangeAspect="1"/>
            </p:cNvPicPr>
            <p:nvPr/>
          </p:nvPicPr>
          <p:blipFill rotWithShape="1">
            <a:blip r:embed="rId5" cstate="print">
              <a:extLst>
                <a:ext uri="{28A0092B-C50C-407E-A947-70E740481C1C}">
                  <a14:useLocalDpi xmlns:a14="http://schemas.microsoft.com/office/drawing/2010/main" xmlns="" val="0"/>
                </a:ext>
              </a:extLst>
            </a:blip>
            <a:srcRect r="11916" b="14631"/>
            <a:stretch/>
          </p:blipFill>
          <p:spPr>
            <a:xfrm flipH="1">
              <a:off x="0" y="4155926"/>
              <a:ext cx="3995936" cy="987574"/>
            </a:xfrm>
            <a:prstGeom prst="rect">
              <a:avLst/>
            </a:prstGeom>
          </p:spPr>
        </p:pic>
      </p:grpSp>
    </p:spTree>
    <p:extLst>
      <p:ext uri="{BB962C8B-B14F-4D97-AF65-F5344CB8AC3E}">
        <p14:creationId xmlns:p14="http://schemas.microsoft.com/office/powerpoint/2010/main" xmlns="" val="3591423454"/>
      </p:ext>
    </p:extLst>
  </p:cSld>
  <p:clrMapOvr>
    <a:masterClrMapping/>
  </p:clrMapOvr>
  <mc:AlternateContent xmlns:mc="http://schemas.openxmlformats.org/markup-compatibility/2006">
    <mc:Choice xmlns:p14="http://schemas.microsoft.com/office/powerpoint/2010/main" xmlns="" Requires="p14">
      <p:transition spd="slow"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fltVal val="0"/>
                                          </p:val>
                                        </p:tav>
                                        <p:tav tm="100000">
                                          <p:val>
                                            <p:strVal val="#ppt_w"/>
                                          </p:val>
                                        </p:tav>
                                      </p:tavLst>
                                    </p:anim>
                                    <p:anim calcmode="lin" valueType="num">
                                      <p:cBhvr>
                                        <p:cTn id="13" dur="1000" fill="hold"/>
                                        <p:tgtEl>
                                          <p:spTgt spid="24"/>
                                        </p:tgtEl>
                                        <p:attrNameLst>
                                          <p:attrName>ppt_h</p:attrName>
                                        </p:attrNameLst>
                                      </p:cBhvr>
                                      <p:tavLst>
                                        <p:tav tm="0">
                                          <p:val>
                                            <p:fltVal val="0"/>
                                          </p:val>
                                        </p:tav>
                                        <p:tav tm="100000">
                                          <p:val>
                                            <p:strVal val="#ppt_h"/>
                                          </p:val>
                                        </p:tav>
                                      </p:tavLst>
                                    </p:anim>
                                    <p:animEffect transition="in" filter="fade">
                                      <p:cBhvr>
                                        <p:cTn id="14" dur="1000"/>
                                        <p:tgtEl>
                                          <p:spTgt spid="24"/>
                                        </p:tgtEl>
                                      </p:cBhvr>
                                    </p:animEffect>
                                  </p:childTnLst>
                                </p:cTn>
                              </p:par>
                            </p:childTnLst>
                          </p:cTn>
                        </p:par>
                        <p:par>
                          <p:cTn id="15" fill="hold">
                            <p:stCondLst>
                              <p:cond delay="1000"/>
                            </p:stCondLst>
                            <p:childTnLst>
                              <p:par>
                                <p:cTn id="16" presetID="22" presetClass="entr" presetSubtype="1"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205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550"/>
                            </p:stCondLst>
                            <p:childTnLst>
                              <p:par>
                                <p:cTn id="24" presetID="53"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par>
                          <p:cTn id="29" fill="hold">
                            <p:stCondLst>
                              <p:cond delay="3050"/>
                            </p:stCondLst>
                            <p:childTnLst>
                              <p:par>
                                <p:cTn id="30" presetID="22" presetClass="entr" presetSubtype="1"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1000"/>
                                        <p:tgtEl>
                                          <p:spTgt spid="6"/>
                                        </p:tgtEl>
                                      </p:cBhvr>
                                    </p:animEffect>
                                  </p:childTnLst>
                                </p:cTn>
                              </p:par>
                            </p:childTnLst>
                          </p:cTn>
                        </p:par>
                        <p:par>
                          <p:cTn id="33" fill="hold">
                            <p:stCondLst>
                              <p:cond delay="4050"/>
                            </p:stCondLst>
                            <p:childTnLst>
                              <p:par>
                                <p:cTn id="34" presetID="2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par>
                          <p:cTn id="37" fill="hold">
                            <p:stCondLst>
                              <p:cond delay="455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5050"/>
                            </p:stCondLst>
                            <p:childTnLst>
                              <p:par>
                                <p:cTn id="44" presetID="22" presetClass="entr" presetSubtype="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1000"/>
                                        <p:tgtEl>
                                          <p:spTgt spid="10"/>
                                        </p:tgtEl>
                                      </p:cBhvr>
                                    </p:animEffect>
                                  </p:childTnLst>
                                </p:cTn>
                              </p:par>
                            </p:childTnLst>
                          </p:cTn>
                        </p:par>
                        <p:par>
                          <p:cTn id="47" fill="hold">
                            <p:stCondLst>
                              <p:cond delay="605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childTnLst>
                          </p:cTn>
                        </p:par>
                        <p:par>
                          <p:cTn id="51" fill="hold">
                            <p:stCondLst>
                              <p:cond delay="6550"/>
                            </p:stCondLst>
                            <p:childTnLst>
                              <p:par>
                                <p:cTn id="52" presetID="53" presetClass="entr" presetSubtype="16"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par>
                          <p:cTn id="57" fill="hold">
                            <p:stCondLst>
                              <p:cond delay="7050"/>
                            </p:stCondLst>
                            <p:childTnLst>
                              <p:par>
                                <p:cTn id="58" presetID="22" presetClass="entr" presetSubtype="1"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1000"/>
                                        <p:tgtEl>
                                          <p:spTgt spid="14"/>
                                        </p:tgtEl>
                                      </p:cBhvr>
                                    </p:animEffect>
                                  </p:childTnLst>
                                </p:cTn>
                              </p:par>
                            </p:childTnLst>
                          </p:cTn>
                        </p:par>
                        <p:par>
                          <p:cTn id="61" fill="hold">
                            <p:stCondLst>
                              <p:cond delay="80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8550"/>
                            </p:stCondLst>
                            <p:childTnLst>
                              <p:par>
                                <p:cTn id="66" presetID="53" presetClass="entr" presetSubtype="16"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childTnLst>
                          </p:cTn>
                        </p:par>
                        <p:par>
                          <p:cTn id="71" fill="hold">
                            <p:stCondLst>
                              <p:cond delay="9050"/>
                            </p:stCondLst>
                            <p:childTnLst>
                              <p:par>
                                <p:cTn id="72" presetID="22" presetClass="entr" presetSubtype="1"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1000"/>
                                        <p:tgtEl>
                                          <p:spTgt spid="18"/>
                                        </p:tgtEl>
                                      </p:cBhvr>
                                    </p:animEffect>
                                  </p:childTnLst>
                                </p:cTn>
                              </p:par>
                            </p:childTnLst>
                          </p:cTn>
                        </p:par>
                        <p:par>
                          <p:cTn id="75" fill="hold">
                            <p:stCondLst>
                              <p:cond delay="10050"/>
                            </p:stCondLst>
                            <p:childTnLst>
                              <p:par>
                                <p:cTn id="76" presetID="42" presetClass="entr" presetSubtype="0"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750"/>
                                        <p:tgtEl>
                                          <p:spTgt spid="22"/>
                                        </p:tgtEl>
                                      </p:cBhvr>
                                    </p:animEffect>
                                    <p:anim calcmode="lin" valueType="num">
                                      <p:cBhvr>
                                        <p:cTn id="79" dur="750" fill="hold"/>
                                        <p:tgtEl>
                                          <p:spTgt spid="22"/>
                                        </p:tgtEl>
                                        <p:attrNameLst>
                                          <p:attrName>ppt_x</p:attrName>
                                        </p:attrNameLst>
                                      </p:cBhvr>
                                      <p:tavLst>
                                        <p:tav tm="0">
                                          <p:val>
                                            <p:strVal val="#ppt_x"/>
                                          </p:val>
                                        </p:tav>
                                        <p:tav tm="100000">
                                          <p:val>
                                            <p:strVal val="#ppt_x"/>
                                          </p:val>
                                        </p:tav>
                                      </p:tavLst>
                                    </p:anim>
                                    <p:anim calcmode="lin" valueType="num">
                                      <p:cBhvr>
                                        <p:cTn id="80" dur="7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P spid="9" grpId="0"/>
      <p:bldP spid="10" grpId="0"/>
      <p:bldP spid="12" grpId="0" animBg="1"/>
      <p:bldP spid="13" grpId="0"/>
      <p:bldP spid="14" grpId="0"/>
      <p:bldP spid="16" grpId="0" animBg="1"/>
      <p:bldP spid="17" grpId="0"/>
      <p:bldP spid="18" grpId="0"/>
      <p:bldP spid="20"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8">
            <a:extLst>
              <a:ext uri="{FF2B5EF4-FFF2-40B4-BE49-F238E27FC236}">
                <a16:creationId xmlns:a16="http://schemas.microsoft.com/office/drawing/2014/main" xmlns="" id="{96D15A3F-B681-4ADD-A0DF-59C4F40F96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1" y="0"/>
            <a:ext cx="9181071" cy="4198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2" descr="C:\Users\Nir\Desktop\新建文件夹 (4)\未标xaw题-1.png">
            <a:extLst>
              <a:ext uri="{FF2B5EF4-FFF2-40B4-BE49-F238E27FC236}">
                <a16:creationId xmlns:a16="http://schemas.microsoft.com/office/drawing/2014/main" xmlns="" id="{AFF5AB07-C779-4F0B-96C9-95733CB3643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b="22057"/>
          <a:stretch>
            <a:fillRect/>
          </a:stretch>
        </p:blipFill>
        <p:spPr bwMode="auto">
          <a:xfrm>
            <a:off x="3995936" y="3010080"/>
            <a:ext cx="3322209" cy="21334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4" name="图片 2">
            <a:extLst>
              <a:ext uri="{FF2B5EF4-FFF2-40B4-BE49-F238E27FC236}">
                <a16:creationId xmlns:a16="http://schemas.microsoft.com/office/drawing/2014/main" xmlns="" id="{179A3C98-7044-4D00-8E43-3A096FCCBF98}"/>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1732"/>
          <a:stretch/>
        </p:blipFill>
        <p:spPr bwMode="auto">
          <a:xfrm>
            <a:off x="-11160" y="4069977"/>
            <a:ext cx="9155160" cy="107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图片 29">
            <a:extLst>
              <a:ext uri="{FF2B5EF4-FFF2-40B4-BE49-F238E27FC236}">
                <a16:creationId xmlns:a16="http://schemas.microsoft.com/office/drawing/2014/main" xmlns="" id="{74C9A9B5-539A-4A8F-BC84-6C1407E418E1}"/>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47864" y="665904"/>
            <a:ext cx="1906587" cy="1176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1709679" y="2215764"/>
            <a:ext cx="5724645" cy="461665"/>
          </a:xfrm>
          <a:prstGeom prst="rect">
            <a:avLst/>
          </a:prstGeom>
        </p:spPr>
        <p:txBody>
          <a:bodyPr wrap="none">
            <a:spAutoFit/>
          </a:bodyPr>
          <a:lstStyle/>
          <a:p>
            <a:pPr algn="ctr"/>
            <a:r>
              <a:rPr lang="zh-CN" altLang="en-US" sz="2400" b="1" dirty="0">
                <a:solidFill>
                  <a:srgbClr val="AF0B06"/>
                </a:solidFill>
                <a:latin typeface="微软雅黑" pitchFamily="34" charset="-122"/>
                <a:ea typeface="微软雅黑" pitchFamily="34" charset="-122"/>
              </a:rPr>
              <a:t>有备无患：支部书记要提前做好准备工作</a:t>
            </a:r>
          </a:p>
        </p:txBody>
      </p:sp>
      <p:sp>
        <p:nvSpPr>
          <p:cNvPr id="6" name="圆角矩形 5"/>
          <p:cNvSpPr/>
          <p:nvPr/>
        </p:nvSpPr>
        <p:spPr>
          <a:xfrm>
            <a:off x="1619672" y="2139702"/>
            <a:ext cx="5953804" cy="648072"/>
          </a:xfrm>
          <a:prstGeom prst="roundRect">
            <a:avLst/>
          </a:prstGeom>
          <a:noFill/>
          <a:ln w="3175">
            <a:solidFill>
              <a:srgbClr val="AF0B0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13603202"/>
      </p:ext>
    </p:extLst>
  </p:cSld>
  <p:clrMapOvr>
    <a:masterClrMapping/>
  </p:clrMapOvr>
  <mc:AlternateContent xmlns:mc="http://schemas.openxmlformats.org/markup-compatibility/2006">
    <mc:Choice xmlns:p14="http://schemas.microsoft.com/office/powerpoint/2010/main" xmlns="" Requires="p14">
      <p:transition spd="slow" advTm="5000">
        <p14:prism/>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350"/>
                            </p:stCondLst>
                            <p:childTnLst>
                              <p:par>
                                <p:cTn id="11" presetID="21"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6"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500" fill="hold"/>
                                        <p:tgtEl>
                                          <p:spTgt spid="15"/>
                                        </p:tgtEl>
                                        <p:attrNameLst>
                                          <p:attrName>ppt_w</p:attrName>
                                        </p:attrNameLst>
                                      </p:cBhvr>
                                      <p:tavLst>
                                        <p:tav tm="0">
                                          <p:val>
                                            <p:strVal val="(6*min(max(#ppt_w*#ppt_h,.3),1)-7.4)/-.7*#ppt_w"/>
                                          </p:val>
                                        </p:tav>
                                        <p:tav tm="100000">
                                          <p:val>
                                            <p:strVal val="#ppt_w"/>
                                          </p:val>
                                        </p:tav>
                                      </p:tavLst>
                                    </p:anim>
                                    <p:anim calcmode="lin" valueType="num">
                                      <p:cBhvr>
                                        <p:cTn id="19" dur="1500" fill="hold"/>
                                        <p:tgtEl>
                                          <p:spTgt spid="15"/>
                                        </p:tgtEl>
                                        <p:attrNameLst>
                                          <p:attrName>ppt_h</p:attrName>
                                        </p:attrNameLst>
                                      </p:cBhvr>
                                      <p:tavLst>
                                        <p:tav tm="0">
                                          <p:val>
                                            <p:strVal val="(6*min(max(#ppt_w*#ppt_h,.3),1)-7.4)/-.7*#ppt_h"/>
                                          </p:val>
                                        </p:tav>
                                        <p:tav tm="100000">
                                          <p:val>
                                            <p:strVal val="#ppt_h"/>
                                          </p:val>
                                        </p:tav>
                                      </p:tavLst>
                                    </p:anim>
                                    <p:anim calcmode="lin" valueType="num">
                                      <p:cBhvr>
                                        <p:cTn id="20" dur="1500" fill="hold"/>
                                        <p:tgtEl>
                                          <p:spTgt spid="15"/>
                                        </p:tgtEl>
                                        <p:attrNameLst>
                                          <p:attrName>ppt_x</p:attrName>
                                        </p:attrNameLst>
                                      </p:cBhvr>
                                      <p:tavLst>
                                        <p:tav tm="0">
                                          <p:val>
                                            <p:fltVal val="0.5"/>
                                          </p:val>
                                        </p:tav>
                                        <p:tav tm="100000">
                                          <p:val>
                                            <p:strVal val="#ppt_x"/>
                                          </p:val>
                                        </p:tav>
                                      </p:tavLst>
                                    </p:anim>
                                    <p:anim calcmode="lin" valueType="num">
                                      <p:cBhvr>
                                        <p:cTn id="21" dur="1500" fill="hold"/>
                                        <p:tgtEl>
                                          <p:spTgt spid="15"/>
                                        </p:tgtEl>
                                        <p:attrNameLst>
                                          <p:attrName>ppt_y</p:attrName>
                                        </p:attrNameLst>
                                      </p:cBhvr>
                                      <p:tavLst>
                                        <p:tav tm="0">
                                          <p:val>
                                            <p:strVal val="1+(6*min(max(#ppt_w*#ppt_h,.3),1)-7.4)/-.7*#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ER_PHOTO_0" val="png|iVBORw0KGgoAAAANSUhEUgAAAQwAAAAyCAIAAAAm6XKtAAAAGXRFWHRTb2Z0d2FyZQBBZG9iZSBJ&#10;bWFnZVJlYWR5ccllPAAAAyJpVFh0WE1MOmNvbS5hZG9iZS54bXAAAAAAADw/eHBhY2tldCBiZWdp&#10;bj0i77u/IiBpZD0iVzVNME1wQ2VoaUh6cmVTek5UY3prYzlkIj8+IDx4OnhtcG1ldGEgeG1sbnM6&#10;eD0iYWRvYmU6bnM6bWV0YS8iIHg6eG1wdGs9IkFkb2JlIFhNUCBDb3JlIDUuMy1jMDExIDY2LjE0&#10;NTY2MSwgMjAxMi8wMi8wNi0xNDo1NjoyNyAgICAgICAgIj4gPHJkZjpSREYgeG1sbnM6cmRmPSJo&#10;dHRwOi8vd3d3LnczLm9yZy8xOTk5LzAyLzIyLXJkZi1zeW50YXgtbnMjIj4gPHJkZjpEZXNjcmlw&#10;dGlvbiByZGY6YWJvdXQ9IiIgeG1sbnM6eG1wPSJodHRwOi8vbnMuYWRvYmUuY29tL3hhcC8xLjAv&#10;IiB4bWxuczp4bXBNTT0iaHR0cDovL25zLmFkb2JlLmNvbS94YXAvMS4wL21tLyIgeG1sbnM6c3RS&#10;ZWY9Imh0dHA6Ly9ucy5hZG9iZS5jb20veGFwLzEuMC9zVHlwZS9SZXNvdXJjZVJlZiMiIHhtcDpD&#10;cmVhdG9yVG9vbD0iQWRvYmUgUGhvdG9zaG9wIENTNiAoV2luZG93cykiIHhtcE1NOkluc3RhbmNl&#10;SUQ9InhtcC5paWQ6RTJERUUzNUE4NEY1MTFFN0ExRjBDQ0Y0NkI2MERGODUiIHhtcE1NOkRvY3Vt&#10;ZW50SUQ9InhtcC5kaWQ6RTJERUUzNUI4NEY1MTFFN0ExRjBDQ0Y0NkI2MERGODUiPiA8eG1wTU06&#10;RGVyaXZlZEZyb20gc3RSZWY6aW5zdGFuY2VJRD0ieG1wLmlpZDpFMkRFRTM1ODg0RjUxMUU3QTFG&#10;MENDRjQ2QjYwREY4NSIgc3RSZWY6ZG9jdW1lbnRJRD0ieG1wLmRpZDpFMkRFRTM1OTg0RjUxMUU3&#10;QTFGMENDRjQ2QjYwREY4NSIvPiA8L3JkZjpEZXNjcmlwdGlvbj4gPC9yZGY6UkRGPiA8L3g6eG1w&#10;bWV0YT4gPD94cGFja2V0IGVuZD0iciI/PkAfx6gAAAT5SURBVHja7JxPSBRRHMeddc3dMsvdqTXs&#10;0FqulG32l6JaKgWjpE0Djx1CyFCCtqvdIrqUEdFFgk5BUWIrSBFYhB6EktClAgMz2khtRzpIumzu&#10;NmFE5OzMezNv/rnfz0Fk5re/mXnz+877/d57M9ytPACAHA40AQAQCQAQCQAQCQAQCQAQCQAQCQAQ&#10;CQAQCQAAIgFABU40AbAXLp7fUF9f3tCwdvdul9fLcRzJr9I/f/6YnBRGRsai0fHe3rlEgvyIHNZu&#10;ARvhP3Fi35Ur3mBQixMhFhu8dOljTw+hff5xNDywCVtbWmru3CkqK9PoZ7nPJ3ZEYmcyNTRkXLp1&#10;Npn8b0tnYaHp3mj9LLanZcE/Kz/6NYXkeZJ41nJpWkJCREyxDly75nS7F+96Vlu75+bNlX6/c8UK&#10;0jLD7Ra9zcTjYuplWk0i35oa20v1nctmyfZ8dIUqTKlEK2Nmevu4PJ4D168XFBVJ7p3o748Ggxua&#10;mjafP+8LhQh9it4OdnRMDA7OCYJ1C3erBbekNxXP8mwGxvdsZjlnX4qEwyWVlVkL6/z8vFRq/OHD&#10;T11d29rbK86cKfL7SdyuDgREz+/v3jVHJEY+e2SSE6qTtNoTl9Ybk06G9qAy9gx1WN7YSGKWSaeH&#10;L1/+8vRpRXNzZUsLkeeGBtNEoqV91d25xRm2pJ9/N4r/6yFmPXpItlWf7VizYwe5ceLVK+H16/iT&#10;J1WRSOmhQ9o9O3WKAyNrEqq4lNGJYsdiYlxKat6A31oEl9dLZZ/JZD5Ho1MDA57q6iOPHi0rKdHi&#10;eWlOJrIaDaM1kDwuyVCV3YNYbziHmqUhSUH4+vx5VyCwv7OzrK5OcuyLxLPTgKDMFgGs0hLaoUxj&#10;ki6Sy5RvAS172Z6tMYWHTiQTiRenTq2rrd119ap3587fVT4lS6EnyXYLZW6tzCM/x7P/pcrXvr7e&#10;vXu3RCLr6+vX1dTYRiQMC3dWk1ySfgidK2qVNt0yRZzyB7X180IsVN52dIw/eNAUj9tGJNrFYNak&#10;pJWbyJS8kXCEwFyNcRz3uyc5dsycdMtq4aWiRvpbmZDHpfZ5FRXtpmIyBIjkek3CJPgsWJtiyIsJ&#10;hTwvM7qVuyKxYG/GcHmLrqIir44Ikys2Uid7aeR/eXi9ivMkOorE4v042zVR6tItttl5jo+5zSeT&#10;+TTXK5Yf68PhqgsXSg8fVqjm02m9RCK/fsn06o1toqJCVMxbwLBZc2tqb3ZqallxMaGxZ/v2ynPn&#10;CNduKS4B1iXdWqiA/72jS2BZhOpQUxxTRm1NwvS7d6s2bVLuQByObe3tG0+fLq6oIPT87c0bI0RC&#10;qwE9Zrh1DTWNo1tU3RT5hei9UMBSjHV3+8PhrCnT/Lz4l/Z9kj+eHz/WRSSKq2tVB5O6BSwM3wRk&#10;61+xkFhssLCFsOQ1t3828vQ+9vR8Hx1dHQhI7i0NhWjfTFzg+4cPJG+6O41pvlzLuAjHiNS90JKD&#10;zE1PD1y8ePT+fcmXE+v6+lT4TM3MDEQiJDUJvpYCbEOwrS1044ajoEC7q3Qq1R+JxG7fJjHG11KA&#10;bfg2NCSMjHiqqpb7fFr8CLHYy9bW0Xv38jIZEnv0JMBmuHi+/OTJ8sZGvrrazfPkP5xNJBLDw2Pd&#10;3WPRKD5OBwBL8C1gACASACASACASACASACASACASACASACASAABEAgBEAgBEAoDx/BJgAG5baYVH&#10;fZbiAAAAAElFTkSuQmCC"/>
  <p:tag name="ISPRING_COMPANY_LOGO" val="ISPRING_PRESENTER_PHOTO_0"/>
  <p:tag name="ISPRING_COMPANY_WEBSITE" val="http://hi.ooopic.com/zhuanji/31008151/189064/"/>
  <p:tag name="ISPRING_PLAYERS_CUSTOMIZATION" val="UEsDBBQAAgAIAKCuG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grhhLucFzc5IDAACxDQAAJwAAAHVuaXZlcnNhbC9mbGFzaF9wdWJsaXNoaW5nX3NldHRpbmdzLnhtbNVX227bOBB991cQLPpYK+km2TSQHWQTGzWS2G7sXvIU0OJYYkORqkjZdZ/2a/ph/ZIORV832URJa2AXhmFpOHPmPkOHx19TSSaQG6FVg+7WdygBFWkuVNyg74ftV4eUGMsUZ1IraFClKTlu1sKsGElhkgFYi6yGIIwyR5lt0MTa7CgIptNpXZgsd6daFhbxTT3SaZDlYEBZyINMshn+2FkGhs4RKgDgN9VqLtas1QgJPdKl5oUEIjharoRzism2ZCahgWcbseg2znWh+KmWOid5PGrQF4cn7rPg8VBnIgXlYmKaSHRke8Q4F84KJgfiG5AERJygubuv9yiZCm6TBsXHwAmEwV2YEtz7zhzMqcYgKDvHT8Eyzizzr16hha/WLAiexGeKpSIa4glxAWjQs+HNae+yf9K9vvnY+mvQGba8CY/IvL3ut64uOt3zm2GvdzHs9FdSaPyG7jDYNC5EJ3SRR7C0LcSUZEzNLnSs/2GwAYsFJVkew1C3BcZrzKQBSj5nEL8rmBR2hjHcwbq7BchOTAaRvXIBalCbF0BXcB4Q7cKoraK/f7CK/sHhhu+B17/y6z4zQ2YtixLME/pb2hYG66QF21irjWS4dzLSki89gnQEvMtSWCu/wa1QbeTcpWSMSZDo60kumKREWPQ9WgqbYmSssGWZt9c5CWJhPwK5HNyJRZSwHB006/R52F2NRc2PupCczHRBpLgFYjXB3BUpPiVA1ouRjHOdllTsF0uMFKhxImAK/NjH0QP+m6JrVJEWKOlCLMF6DV8K8Y2MYKxzxAU2wVZGujAev/4k4IwZswJlCxtfDi46Z62bTves9emlc5DxCVPRE8Ex4ZBmdiv4bEaUtgs5DEfECgNlUrjg5VkV3+rPT4MRaSF9mn93Mtagt5iS7Wh5SmIetaCy2oRNykZ0zVVCYwsKTInHxIMIx4VQBVQFjJgiWskZYRGOZOPaeiJ0YZDiG9hDm+db6OWJUOVbjKMNNeYc8kqQO7uv/9jbP/jz8M1RPfjx9/dXDwrNl1VfMqfOb6vTB1fcI5IPLLrlkrg7R8PAzff7x325lv6L075/1fpQJSPd1qdhpWJoDSrB9apw9c6rcF359dRfW02VTMBxFvv2xIEmRSos8N9ZnM8ok1+6Ffga206ZbNHnX2mN/43L/m15Od64DYfBvVd8d5IKJVIMhBumy/8Fzf29Hbxf33tUqyHa5t+sZu0nUEsDBBQAAgAIAKCuGEtYcOqCuQIAAFQKAAAhAAAAdW5pdmVyc2FsL2ZsYXNoX3NraW5fc2V0dGluZ3MueG1slVbbTuMwEH3nK6ruO2GvZSVTCUpXQmIXBIh3J5kmVh07sp2y/fv1OA6x24ZkO0KqZ87xjOdWiN4ysTybzUgmuVTPYAwThUZNp5ux/GqeNsZIcZ5JYUCYcyFVRfl8+emX+5DEIcdYcgdqKmdDM+jdLNxnCsX7+L5AGSJksqqp2N/LQp6nNNsWSjYiHw2t3NegOBNbi7z4uVitBx1wps2dgSqKaX2JMo1SK9AaMKQfa5RRFqcp8M7ThftM5PSuPn79AW3HNDOOdv0ZZYhW0wLiJF9eowzjhb09rsoC5WOCgb/GQr9+QRmEcroHFV9++w1lkCHrpv6fHqmVLDChMefjIr5zuKS5HT+M6gJllIAPQkejVfDpcW+9DUD+azj3BMdVSf6IeT1YCFj0lMPSqAZI0p1amy7l20Nj7HzAckO5toBQ1YMebdCPtNERrFf2wCd4YyL3zgJFj3iVvKlg1QYcAGN9j1+tbtyuCD2/64IIFey8sr8zUPbIPzavR8hA2SOfOcvhQfD9cQSHppbUFfmG+nIG+ffkqADWDILaY5ex7tRZ0dU9zq4OYvWKDlPJHJYa43lhFWDhSOJ0bUzJUVBE0B0rqGFS/EZcunev0SQ5MPhmO91axDDD4VTHuRjtng5DxuN4P7a/Cv3T2vPM2CV+NafG0Kys7K+Sns8872ru0jpPTlNwT1o8qDuxkVNJFVVbUC9S8sl+hDQwGSzb6RqCkyTIAklOZ5n4S06lXzRVCmptq8aga5tY1+JKVpTc/plXBm+Qx4QBY8s0pb1OUPbelYHCtwBQlZVdA7SH1lI13DAOO+hmP1C4Bw+9jGjbo0Ptdm3uYWPCAfWag44MAEFL+lXRt0q05SLDCcKrjUvGSyc0nI1uAWJoqt3LornvtnB/c7SXu22GrRcuMnf2nRRdbO3HGbRK/G/yH1BLAwQUAAIACACgrhhLslwMqGQDAADCDAAAJgAAAHVuaXZlcnNhbC9odG1sX3B1Ymxpc2hpbmdfc2V0dGluZ3MueG1szVdfUxMxEH/vp8jE4ZEeKCIy1zIIZeyItNKq8MSkl+1dJJecl1xrffLT+MH8JG4u/StYDgYcp9PpZZP97W93s7vX8OBbKskIciO0atDt+hYloCLNhYob9GP/ZHOPEmOZ4kxqBQ2qNCUHzVqYFQMpTNIDa/GoIQijzH5mGzSxNtsPgvF4XBcmy92uloVFfFOPdBpkORhQFvIgk2yCP3aSgaFThAoA+E21mqo1azVCQo/0XvNCAhEcmSvhnGLyrU0lDfypAYuu41wXih9pqXOSx4MGfbZ36D6zMx7pWKSgXEhME4VObPcZ58KRYLInvgNJQMQJst1+vkPJWHCbNCg+Bk4hDG7ClODedeZgjjTGQNkpfgqWcWaZX3qDFr5ZMxN4EZ8oloqojzvE+d+gx/2ro8777uHZ5dXn1pteu9/yFO7QeXvZbZ2fts/eXfU7ndN+u7vQQvIrtsNglVyITugij2DOLcSMZExNTnWs/yBswOJ9kiyPoa9PBMZryKQBSr5kEH8omBR2gjHcwmt3DZAdmgwie+4C1KA2L4Au4Dwg8sKoLaL/cncR/d29Fd8Db3/h1200Q2YtixLME/pbcguDZdHs2FCrlWS4NRloyeceDTHKEp05zAWTlAiLzkXzXetCYE+ExPg73e36UNkb3kUJy5GyWZZPA+luTdT8rAvJyUQXRIprIFYTzEaR4lMCZPl6kWGu01IqmbHESMGBjASMgR/4yHjAvxm6RBNpgZouaBKst/C1EN/JAIY6R1xgI6xNlAvj8ev3As6YMQtQNuO40TttH7eu2mfHrYsN5yDjI6aie4JjCiHN7JPgswlR2s70MBwRKwyUSeGCl3tVfKs/PA1GpIX0aX7sZCxBP2FKnsbKfRJzJ4PKZhM2KgvRFVcJjSUoMCUeEzciLHehCqgKGDFFtJITwiJsssaV9UjowqDEF7CHNg9n6PWJUOUqxlGJFnMOeSXIre3nL3Ze7r7ae71fD379+Lm5Vmk6frqSOXN+/hytHVp3aK4ZXfO2f7OPhoHrurc38HLQ/Jv+3T1vfaoS47PWRb9Selu9SnCdKqc676qcOvcDp7s0bCpRwAYV+4LDFiVFKizwx7xuD0j8+sntr8UjJf4JvVh7ff9fJ/xq/pK58lYZBre+KtdQvvq/o1n7DVBLAwQUAAIACACgrhhLIdtsP4MBAAAABgAAHwAAAHVuaXZlcnNhbC9odG1sX3NraW5fc2V0dGluZ3MuanONlE1vwjAMhu/8iqq7Toh9lu2GBpMmcZi03aYd0mJKRZpESdrRIf77cPhqWncQX5pXj17Hrux1L9ieMAmD52Dtvt393b87DVCzuoBrX+cdeo56aHg2g88sB54JCBtIiciccQNHfXNCKOdQONe4+kBfUzMM5dGsJipK1ISvIbSS0H4IbUUl+fVr29e1q6nW6biwVop+IoUFYftC6pw5Jrx6dadeYgOWJegz6Jwl4JlG7nSRJ8eHCKPOJTJXTFRTmcp+zJJlqmUhZl35F5UCvf3nyx0weIpeJp4dz4x9s5A3E0+GGN2k0mAM7PM+TjBImLMYeM134M4/qGfcLqhBl5nJ7IEe3WDUacVSaHVpOMLwMbH1anUzwmhzFlZ2R9zdYngEZxXoltX4HsMDpSrUBT9QaZliR1pou+dHlEs2y0S6Tz3AIDl8LNp2de9UqHv+OPRGSDZGaEGMZN61Oi4Ye3vQvKymkXVKDT2nRCqvJDRyV5X0GrHNNYL3r+D7zPYs/dJ6mz9QSwMEFAACAAgAoK4Y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K4YSw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K4YSz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grhhLqNXlJp4SAABcHgAAFwAAAHVuaXZlcnNhbC91bml2ZXJzYWwucG5n7VlrVFPXtt5UtKXWqtBWKggKAkdRKFCB8EpVrC8ebdUiGog2EqoICDEJIYG0ao+lrYmIgBFCevR4sQUSASHhlVhFApLsHB8kQkhAgtnVkAQIIYS8zobee3/dcce4f+/wx94Ze+Xbc6717Tm/OddYJV8k7V7x7tp3AQBYsXdP/FcA8JYMvkreWQaPnHl36RD844T7avcOgA16voIfnDO3J24HgEb6cuvxpfCzy5k9qTgAeP/BwuUkzL19AgDWTe2N336wIF2rQNI3Zrb1HKduz8/Pr/3xR+e+E/47L6/3PFYCnHC9/JnP+ufOfa5N8ScQO1YxkMtOYx5U44ItZ9Jfd8Y+VeDoWmab16sn4NmUQymHgvs5WVlCzvAWg4RqN6i9HXNCsdCbSjE83u2toMy9uAhMnuic6vGIQM8/qWwtNlSNdM5R92NEmCpv6+jbcoditx0VaU8tTUoKFtayiue/CXTUOLrxN+Z5PkCM39jQtVpEZY/xSx8L2jEvM2TH0jUfmHK2AwX7/NkG6t2ea7WxbsNQN358B15dfnA2xwkoONXdEoJVP+HRUHeKH2rXA5O5Y0PuYbhEFJQ+kUJIBu4d2Mi+FBIm68b/mAUUvMhEWgbFMv5sSxXaOrYm2K4fcDccDKC+Py45b227YzGMfZC3AgimTPcFBNtzB9wx9lgz7rgJerhpbC2QvkrWc00Fm+Fd4YX3eO5GLblXDntXR8L/sWdID41ve1Mmrd7JXfOv6yTUqO1zu8t7KCGfL8DiNDyQ+pXNKEMLzNOVAivrtpdLNkYEIRdfTe02etsnL0JIpCkQbX7kWP76JnGkyPTwSM81SVb3NgD1aoMqikuiqDxGnn8+s2nEpiOi67N/MXcu2h7KYwZKanMskX794CEthdm31Ye0xbH9Z2fT0dwuo7XiynBd9i+k56tlwJlbn6MCCtwEGmRSzO4KyYC2nnV0t3oqU1ITO6Jsn/jyRvRqljzRVZE64v70Y5iHlPZkVMC54C6tb8pNnF/hmgcu6i1l2f48uqbG948ao5uCne+BUywQ8uRWHvNYoifLQHdLcVF2z2WX1T1vpoxZnpxBPpqvTMg52dfoNw0RrgpjEPzgJ3RkteCHa32WUuEYj5WaUxPNjqCWNZF17NQRRyM4365B8sUqYQZavTjn/aoop8blg0zUrqTxavJSRL+4ayg195I2S2STExPTI4TlL6Gvy3rf/pHiOBwgrFZZfRKU582fXOVANZaJkeEHyO+Zt8WWaOrOEIlE3xwTp/m8JtrU+o/TRFvsqjASpTVagJZqix/H1Q9nLnL9hMfX/GR0fl14SH+lr30wKT3TX/7okD4+8f6rYXKHpCufqcWaVXHJ3bEVx6LANZvYBr6EBB4arTYZfzIMn2f1NZlj7yTRMpQCFbkiQ4IASYKAJ7I+DEnn/nSwkhHDtfOLGIvBE3RJ4/L45oXTvjsCzoyxBaDEQBJPHBh77W6H/o6RxuKX75nNPPe6gE5Kz62pkr8lnZRoOP3QeWECn7XStTQ78dlLGb7rMN2PUwY1d8VUoiFURrTQdNx02F/epvVUEDoZxjaEbpDeIU0LoHMgbMSgI9Vf3p4tMFjni7Fd3SR/y92/k1rLXuJAw9pmFoKGqEigQe4zpC39nDLZ9V7qf0+z7VzEH1cjER8mysALQ4WHJq8wbPut1WEIWkeFOARbhVCWjHa/msDs2CJJ7lbLUuPCvNf6P5/G78gF01rDtl/DSzEsfOZgZ47INJjEl2z0gTQJ6fqDPGzboEA1jO8clHUmu11JzaHp2Xh6WXaDhVLd2bO2d5DABzHmKGl2pvd0DbZqUGiNspSiDagKliFKeNnWa2oGT/uWYRA6VSekOcHYNoGW/lfEhKVspDc+vt62dP3Up1+e1SVMxvPjMsHU8LyWjnwGPiyVeul5WkEDp4wjw8jTljIZ71TjcUqZLc3kKxfJOr5FJrWWqYbEaUKy9bNQTpWtPUuhGv7on4M5rS09uNYyXKwwMgQJbezHMid288EmDR80i0IS7mROf/+tLU4ubifFyKPsxRLNOvor9sp3g/sXc2RbXuw/PnCLFDO++LnNlaITfaiKJNJKW0DUQGcge9o4bw3qnLY5j0614c2d2NZyPYZfgzfYKEwEX+psDLlLL9OO8wg42RTbEhZGZ3rcCKud9bWwTNgVmoRWHGXL6urscTzhuKB4sm98ydhUo0LEZ5ITOl6m9yySkjUWVfbJ3sMxz9DfB9Q02fbv9MsrMyalLVUmpmeZotxqcbsMrXWNLg14j47JRyYShQ/OZkqzM6JD+rFSPF2yDh0ofzSVKaBbOmFuDC1VHbQIPZXPYuDKi9pgdsZN/8pDNlHSMaZ/BMjjevA0v35stFCmZLIoLLx0RJBKjOUwTgfK4cR2l6hKZvBNl06bMrwXVSac7ebncnW/z+wVhlbolyJ0C3dLgsDhry9/cgQd6FT5675IMBTnF92s1FTPHUEb3M8yKMipCo7sjKjV350uyRBI8YYoAx5rOkJCNw1np9gNlPQwDQdEKOsrJ6tXvmMunp1aCKwilC9+RxE3l1FNJ6FDScwtLJk4lNtFqGB8y+JAO3dUHH1AUeSkB/Z7cckxAtIWi6mJzlv2XWCah8zti8b0PzolG4+pT2lOR0t/bctyLU+FntxjBN7SaLBIqQzkZzAuHKk5qgr9ktujildGmYvfCkFnmge/niW3lq/8yBAVMgLLBKaZKdK10Jzaq04HaNaJW3Ojldbrl6vxUh443KrLmyaftF0O9/YnYPOT1Evi0zMvDVNiJS/xBk0ngS8plmxsai6e3aDHL0RGoUavNV5rErUzGTHK+ZEHEGKhmJzNRmW6bna5nHYCFerS1J16P2PFb72qSlE9N93cdaIpGBNRckdegyQ20RmnM00vNtCZhbrqvqmAz/TRtbQIS0tPPh8MabCQ+9r23UkvrG/Wpt0dgYquGwmWMLkitlI4LSgRfrLoiMUDyztLBuOFfrCA/BCaMo/18C1l3uZ/2tpkPa26fnt+S4BlblWZ4XpgLYJTyQ+oTFCyKLevy3pNJpf+TmJl8eX5G4mzjhBUC7iYHkVjUSnvQacMbSk/uY1rtM51qC6RoSOwFEq4j23Fa8Pj6voa47pFWz9E0FciEAKcJn5jvZ4MutWuNH8/uiHAYjvMPvKXgsflMfeu8mPn35p5Nv77+HBETEh4U/q5T/KuvIQlKTalJvhSizE9DSMy+rKdRveZLmniJ521hYGf348sjYFjsoH6Q01dfW3Ffgr07sn7iP4RQgaO/SPy2aHjmJpHf00VFhhTYrKzZGDipvNMoVzoXHCjoOvhqGdqXMoDaDNRVDxuvBQiWwyebWOFXetUf+Oe23hOYhOWtIUyvwDDm9N9ConRfdlgl0Pu3ryYBae68efm3O+1rVVY+1zaHjH/BMv1F4g3yOyDnOnnt0ynPDB28sLqflstY1w4eyMi5VJuR/D8Bv+Uh5B01fFskW1Rq4/kwbU+ZnFdcB+E81yw7Pq/tS09HrkxjtUE817vhe7KEKYxQPd1kp8PwK461y90TjBKtxflgcHCI8NlsAXRgqkA2A9jQVeS3WTRZkmJB8YLStijR3nK9AKHfQUwaRfTi2duVqWgi/CBeTaZwP5hwQVloaZB69D5UoMm7J2RL8uJShIEN7g8JDxLwA92BOyDnQBXYQfA32DjwBc+bCfg13jUEuCzEt4y4DvXN8A3wDfAN8A3wDfAN8A3wDfAN8D/F8Dx8pVI6+T/uRk+c8ukJOvVXIFNux+iU62q2YKgFvnsmjRls6LxLvzqd8s3JghMXXoFxViHLnrVZZ/XSM7jiNXRqeGaiVZjUx/5+fzlxnYiisNyZj+em/nX3DOePAi4t1k8ZeRQizyygpu5I8VkcmfdluajpowKU1ORn+V3nv1VMrXQMJTFySZOHxlUNmdKWjncsgierW9TQKRwdhXrG+C7SjlmhWbPAS2NZDzMPuzdssQyxrNP0amdisaKbq0On7LS1vdKPmKfncU7fVe7aY3SK+swXZHHIWhiPiLlHl2TEkzTXLRfKtfq04nG1GHomT3wLWD0ZfnP1I70ggSCsGuowXCtGve9yXPNQ7wuUalNkKeZPtNLT2Yxj8G42Wu5b6dqaUUtR6HGk9bomLyiczBrY43KLMrd6NmBHKbQ37Fsks+9GLMHBT1VEPkGJkSQjOyC+UU7r7Tlivl7CEIB7MO9y6yukquQKbFsqt3AGrHa9FQBY3ArrvLijxoFGhqedfoM3lM9Jeh2PRR+Q3z/6w68Vx2u+NMXmwZ4doW+2OTzmyOX1m+dlwn4ZrtJ4HB4oVtU8ymC+QHDn8i4GiGBfhHeKNZqNlnPXr6pIB3WSkn100o0mbxnK9tNzID3x7KOuvsjVnUEK7iM5LCZcovnHnjbZYabH8oQIW7WrHgJvyQLOAbFIRlb1hiVRSaF44rQXyowNuTaZLhX/zHTm1w8XeY4reKJNtuuvjQYG1umi7yQAxHcQeZFmAm5KMTTlAFK2kVJNBwNYhKVZk72uCUmTsK6ouVo0saGvMWoEo0Ve61N+/tM+3CCT3RAke1sQTYqQNncUJotqc+daBfNz+1boGGmH23Ply+D9j3L8J9UEwYpTMjtAuPsozxGSa8i1Pfxx4wL5vkhXKPh2VKRfAJ8eIoLZqvdQ7PG4ZsmtJaGSyu+vlWAVaPE07jteIW0aCxqmnycGJRzoESjyr1+IN9VyqgbFi4RhLNlEVORJN9pSsJBuqIVTpaY2Evy7U92MoyNJ2+dLBU1blffOMaPaxFtlv/S4RUt01HqCZphLG1D2SRTKDPgwDyQuRLB3oIUFlBY4KD01vRagcOm50Kqq2Qh/n6BujV572CbanzjREXRbV5cBncrnHHJkoVgTztTkoaSHBo4+zTorad7SzQuqlRs1wBBFIUrL9St7eUwVAMTOC0o/Gtx6p0PPPVB7NxosLddM6G7ei2beaojK23ogommQVwWTcXX57vmvyy0r/XFvR59uA2YJPU6HPr2UVc3unmbfz2dS5nAto+3ZqjxWEbJqxKtvHAivMPQONSAqxoUeB4At8dFjm+eCWITccPpUomIFHMEnWuytgR1mebDftYMiH47v0YG3INe8E1HhSFs3xfR3JAEzviUVcVPuJ+nvZ2qZge2awZ01ut6GRTcGO1dp4jiMjB7ssQyFxUCqQklroNQ5ZKEf3IkwtOag/K0QKSGQoxLaoNVg0uuxn2CG2Uo/GwFt3mgR551N712NnUhEMosWUSYp21eRNrqSOTkhscF700eYIb6g9DveP7IViJNYYZDvU085a4eUb6MDOvIIKgrGKlBZTgKSjeMI/wmsdZoro3EIybNiXmPCr9J3krORmWSEY2lZ1gRPs01f1K6jnBDFj57YgProyZyEGF1ZNGn3BhRaAe8nENy4wg/Q2d4GkKAvoE1IBz3Hq56UI+XZuREg2YgBMKCA40vsEdrh3RrWfLk5YzzfePj1T+pjbunFIRRWY/xy1mMDncErS9YSk7LXDg7as9nadkrwbxEFEccmkc6RdOGal7KjFP7teCDhe9MEDI4mdIMQlkG9OBB4ZfhAnBAb3zQrTPqVDgbQhZCXVfaV1VF5UUKEGrvMHDcfMDJq4HnZe5ujn5MmnjmsZ7tNPqqXUIfr2K9A6+mSREjSP+eRkHSJaHR3AZuXPFvi9rQJtZFylRRxdSrRvVzWso45KlvLRoxrBqUQnb0t79ceJ1W1gu+r5d6a3k0RRZYRaDELHCUnSuwzbau9qpTIP5TYPTgH4jf89a17YutfE3H6TLmYTnbD+vIaJzj45lKsW4uBRaymxEjFBzZCv0uNF7bP4/hihYOwuZ8ehucOF2zQ60felUpphYUO5zE4XStO4H6QKbvMikJu4emozpk3kTF10/OiAXvLwW8WPuDgvgigpAPK+rzYfxfqh1z9jnW0iFLK/qIuguXMroESN5t/5wsW07v0/EWvJdJ05avERp3OtRR0D2vebfxFmThUqCg08tgk0GoYesWnedc53iXYp1hWxBN00tdls/FmEojJq4kvyepiSVfjkBENI6Y0j2A0am93p1w7ZMXFwwy3SpP/lPRHtzRWSue7djM9nVs6kVtz2lT/9oE5hyVtc8gc12AmK0nfxC6P4eG36/CUE+ncAzprRb9a7iAFPyUn6dvRD0UJwt7l/Yo8nQnBoXTTw94vc5Z+j8VbtLLm/S4oTgnAED1lC8MzMEVj2B4FMCiNBW5AkDkyOLx6SOxA3zbm3InDYA7ADnLYYVOGAWqKEOlwJrRsR4Azgyx7DO1VclI2wzpgCOAHda2a2OpzW7RLwEAbi/1RYjWSsXhDMi7f34x/5F8G+wOAPbuSopn7zh27t9QSwMEFAACAAgAoK4YS4IzbVhfAAAAagAAABsAAAB1bml2ZXJzYWwvdW5pdmVyc2FsLnBuZy54bWw1jEsKgCAUAPdBd5B3gNdTMw20LpOk0I+Ksttni2Y3sxjbp3lil9+PuC4OOBL0XVnYbfdX9DdLuXHUij6APQ4aQvXrHYczONAkUcu6la0BFnwcw+lACY2GuKDaQJWXL1BLAQIAABQAAgAIAKCuGEsVDq0oZAQAAAcRAAAdAAAAAAAAAAEAAAAAAAAAAAB1bml2ZXJzYWwvY29tbW9uX21lc3NhZ2VzLmxuZ1BLAQIAABQAAgAIAKCuGEu5wXNzkgMAALENAAAnAAAAAAAAAAEAAAAAAJ8EAAB1bml2ZXJzYWwvZmxhc2hfcHVibGlzaGluZ19zZXR0aW5ncy54bWxQSwECAAAUAAIACACgrhhLWHDqgrkCAABUCgAAIQAAAAAAAAABAAAAAAB2CAAAdW5pdmVyc2FsL2ZsYXNoX3NraW5fc2V0dGluZ3MueG1sUEsBAgAAFAACAAgAoK4YS7JcDKhkAwAAwgwAACYAAAAAAAAAAQAAAAAAbgsAAHVuaXZlcnNhbC9odG1sX3B1Ymxpc2hpbmdfc2V0dGluZ3MueG1sUEsBAgAAFAACAAgAoK4YSyHbbD+DAQAAAAYAAB8AAAAAAAAAAQAAAAAAFg8AAHVuaXZlcnNhbC9odG1sX3NraW5fc2V0dGluZ3MuanNQSwECAAAUAAIACACgrhhLPTwv0cEAAADlAQAAGgAAAAAAAAABAAAAAADWEAAAdW5pdmVyc2FsL2kxOG5fcHJlc2V0cy54bWxQSwECAAAUAAIACACgrhhLDNK2rG4AAABuAAAAHAAAAAAAAAABAAAAAADPEQAAdW5pdmVyc2FsL2xvY2FsX3NldHRpbmdzLnhtbFBLAQIAABQAAgAIAESUV0cjtE77+wIAALAIAAAUAAAAAAAAAAEAAAAAAHcSAAB1bml2ZXJzYWwvcGxheWVyLnhtbFBLAQIAABQAAgAIAKCuGEs129mtaAEAAPMCAAApAAAAAAAAAAEAAAAAAKQVAAB1bml2ZXJzYWwvc2tpbl9jdXN0b21pemF0aW9uX3NldHRpbmdzLnhtbFBLAQIAABQAAgAIAKCuGEuo1eUmnhIAAFweAAAXAAAAAAAAAAAAAAAAAFMXAAB1bml2ZXJzYWwvdW5pdmVyc2FsLnBuZ1BLAQIAABQAAgAIAKCuGEuCM21YXwAAAGoAAAAbAAAAAAAAAAEAAAAAACYqAAB1bml2ZXJzYWwvdW5pdmVyc2FsLnBuZy54bWxQSwUGAAAAAAsACwBJAwAAvioAAAAA"/>
  <p:tag name="ISPRING_ULTRA_SCORM_COURSE_ID" val="01F73A64-879C-49F8-97CF-0AB55ED0DBC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RESENTATION_TITLE" val="党支部书记如何主持召开组织生活会PP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663</TotalTime>
  <Words>943</Words>
  <Application>Microsoft Office PowerPoint</Application>
  <PresentationFormat>全屏显示(16:9)</PresentationFormat>
  <Paragraphs>108</Paragraphs>
  <Slides>22</Slides>
  <Notes>22</Notes>
  <HiddenSlides>0</HiddenSlides>
  <MMClips>1</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党支部书记如何主持召开组织生活会PPT</dc:title>
  <dc:creator>Administrator</dc:creator>
  <cp:lastModifiedBy>hlf</cp:lastModifiedBy>
  <cp:revision>59</cp:revision>
  <dcterms:created xsi:type="dcterms:W3CDTF">2017-08-24T04:30:54Z</dcterms:created>
  <dcterms:modified xsi:type="dcterms:W3CDTF">2018-04-12T08:09:22Z</dcterms:modified>
</cp:coreProperties>
</file>