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6"/>
  </p:notesMasterIdLst>
  <p:sldIdLst>
    <p:sldId id="256" r:id="rId2"/>
    <p:sldId id="257" r:id="rId3"/>
    <p:sldId id="259" r:id="rId4"/>
    <p:sldId id="258" r:id="rId5"/>
    <p:sldId id="260" r:id="rId6"/>
    <p:sldId id="261" r:id="rId7"/>
    <p:sldId id="262" r:id="rId8"/>
    <p:sldId id="263"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3" r:id="rId27"/>
    <p:sldId id="282" r:id="rId28"/>
    <p:sldId id="284" r:id="rId29"/>
    <p:sldId id="285" r:id="rId30"/>
    <p:sldId id="286" r:id="rId31"/>
    <p:sldId id="287" r:id="rId32"/>
    <p:sldId id="288" r:id="rId33"/>
    <p:sldId id="292" r:id="rId34"/>
    <p:sldId id="293" r:id="rId35"/>
    <p:sldId id="289" r:id="rId36"/>
    <p:sldId id="290" r:id="rId37"/>
    <p:sldId id="291" r:id="rId38"/>
    <p:sldId id="294" r:id="rId39"/>
    <p:sldId id="295" r:id="rId40"/>
    <p:sldId id="296" r:id="rId41"/>
    <p:sldId id="297" r:id="rId42"/>
    <p:sldId id="299" r:id="rId43"/>
    <p:sldId id="300" r:id="rId44"/>
    <p:sldId id="301" r:id="rId45"/>
    <p:sldId id="302" r:id="rId46"/>
    <p:sldId id="303" r:id="rId47"/>
    <p:sldId id="304" r:id="rId48"/>
    <p:sldId id="305" r:id="rId49"/>
    <p:sldId id="308" r:id="rId50"/>
    <p:sldId id="310" r:id="rId51"/>
    <p:sldId id="311" r:id="rId52"/>
    <p:sldId id="312" r:id="rId53"/>
    <p:sldId id="313" r:id="rId54"/>
    <p:sldId id="314" r:id="rId55"/>
    <p:sldId id="315" r:id="rId56"/>
    <p:sldId id="316" r:id="rId57"/>
    <p:sldId id="317" r:id="rId58"/>
    <p:sldId id="318" r:id="rId59"/>
    <p:sldId id="319" r:id="rId60"/>
    <p:sldId id="320" r:id="rId61"/>
    <p:sldId id="321" r:id="rId62"/>
    <p:sldId id="322" r:id="rId63"/>
    <p:sldId id="323" r:id="rId64"/>
    <p:sldId id="325" r:id="rId65"/>
  </p:sldIdLst>
  <p:sldSz cx="12192000" cy="6858000"/>
  <p:notesSz cx="6858000" cy="9144000"/>
  <p:custDataLst>
    <p:tags r:id="rId6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2F2"/>
    <a:srgbClr val="E6E6E6"/>
    <a:srgbClr val="A21512"/>
    <a:srgbClr val="BCB20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297" autoAdjust="0"/>
    <p:restoredTop sz="94660"/>
  </p:normalViewPr>
  <p:slideViewPr>
    <p:cSldViewPr snapToGrid="0">
      <p:cViewPr varScale="1">
        <p:scale>
          <a:sx n="74" d="100"/>
          <a:sy n="74" d="100"/>
        </p:scale>
        <p:origin x="898" y="6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gs" Target="tags/tag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diagrams/_rels/data1.xml.rels><?xml version="1.0" encoding="UTF-8" standalone="yes"?>
<Relationships xmlns="http://schemas.openxmlformats.org/package/2006/relationships"><Relationship Id="rId1" Type="http://schemas.openxmlformats.org/officeDocument/2006/relationships/image" Target="../media/image1.png"/></Relationships>
</file>

<file path=ppt/diagrams/_rels/drawing1.xml.rels><?xml version="1.0" encoding="UTF-8" standalone="yes"?>
<Relationships xmlns="http://schemas.openxmlformats.org/package/2006/relationships"><Relationship Id="rId1" Type="http://schemas.openxmlformats.org/officeDocument/2006/relationships/image" Target="../media/image1.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A937BA5-E5C1-4E5B-9111-5952559083F6}" type="doc">
      <dgm:prSet loTypeId="urn:microsoft.com/office/officeart/2005/8/layout/vList3" loCatId="list" qsTypeId="urn:microsoft.com/office/officeart/2005/8/quickstyle/simple1" qsCatId="simple" csTypeId="urn:microsoft.com/office/officeart/2005/8/colors/accent1_2" csCatId="accent1" phldr="1"/>
      <dgm:spPr/>
      <dgm:t>
        <a:bodyPr/>
        <a:lstStyle/>
        <a:p>
          <a:endParaRPr lang="zh-CN" altLang="en-US"/>
        </a:p>
      </dgm:t>
    </dgm:pt>
    <dgm:pt modelId="{CDB26557-A1E9-4B0F-AC05-DE514E8D0E75}">
      <dgm:prSet custT="1"/>
      <dgm:spPr>
        <a:solidFill>
          <a:srgbClr val="A21512"/>
        </a:solidFill>
      </dgm:spPr>
      <dgm:t>
        <a:bodyPr/>
        <a:lstStyle/>
        <a:p>
          <a:pPr rtl="0"/>
          <a:r>
            <a:rPr lang="zh-CN" altLang="en-US" sz="2400" b="1" dirty="0">
              <a:latin typeface="微软雅黑" panose="020B0503020204020204" pitchFamily="34" charset="-122"/>
              <a:ea typeface="微软雅黑" panose="020B0503020204020204" pitchFamily="34" charset="-122"/>
            </a:rPr>
            <a:t>中国共产党党史及成就</a:t>
          </a:r>
        </a:p>
      </dgm:t>
    </dgm:pt>
    <dgm:pt modelId="{F68BED5F-559E-4689-B714-5F79B0D0C555}" type="parTrans" cxnId="{10C3D581-90C3-47F3-8208-EA83540342AF}">
      <dgm:prSet/>
      <dgm:spPr/>
      <dgm:t>
        <a:bodyPr/>
        <a:lstStyle/>
        <a:p>
          <a:endParaRPr lang="zh-CN" altLang="en-US"/>
        </a:p>
      </dgm:t>
    </dgm:pt>
    <dgm:pt modelId="{DA1D70AF-E979-4E58-88CB-27CDCF1E233B}" type="sibTrans" cxnId="{10C3D581-90C3-47F3-8208-EA83540342AF}">
      <dgm:prSet/>
      <dgm:spPr/>
      <dgm:t>
        <a:bodyPr/>
        <a:lstStyle/>
        <a:p>
          <a:endParaRPr lang="zh-CN" altLang="en-US"/>
        </a:p>
      </dgm:t>
    </dgm:pt>
    <dgm:pt modelId="{86E69059-DDC1-4E96-BF24-6A257F1BC4B3}" type="pres">
      <dgm:prSet presAssocID="{4A937BA5-E5C1-4E5B-9111-5952559083F6}" presName="linearFlow" presStyleCnt="0">
        <dgm:presLayoutVars>
          <dgm:dir/>
          <dgm:resizeHandles val="exact"/>
        </dgm:presLayoutVars>
      </dgm:prSet>
      <dgm:spPr/>
    </dgm:pt>
    <dgm:pt modelId="{E80CCEE6-1335-4BFA-A2D0-7E462E00133C}" type="pres">
      <dgm:prSet presAssocID="{CDB26557-A1E9-4B0F-AC05-DE514E8D0E75}" presName="composite" presStyleCnt="0"/>
      <dgm:spPr/>
    </dgm:pt>
    <dgm:pt modelId="{AFC1FEA3-4543-4791-B582-BE6CCFB66BA5}" type="pres">
      <dgm:prSet presAssocID="{CDB26557-A1E9-4B0F-AC05-DE514E8D0E75}" presName="imgShp" presStyleLbl="fgImgPlace1" presStyleIdx="0" presStyleCnt="1" custLinFactNeighborX="-98105" custLinFactNeighborY="-7834"/>
      <dgm:spPr>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a:ln>
          <a:noFill/>
        </a:ln>
      </dgm:spPr>
    </dgm:pt>
    <dgm:pt modelId="{223E08EE-95AF-4A02-B489-F76037DB3D95}" type="pres">
      <dgm:prSet presAssocID="{CDB26557-A1E9-4B0F-AC05-DE514E8D0E75}" presName="txShp" presStyleLbl="node1" presStyleIdx="0" presStyleCnt="1" custScaleX="98157" custLinFactNeighborX="-10629" custLinFactNeighborY="-83041">
        <dgm:presLayoutVars>
          <dgm:bulletEnabled val="1"/>
        </dgm:presLayoutVars>
      </dgm:prSet>
      <dgm:spPr/>
    </dgm:pt>
  </dgm:ptLst>
  <dgm:cxnLst>
    <dgm:cxn modelId="{10C3D581-90C3-47F3-8208-EA83540342AF}" srcId="{4A937BA5-E5C1-4E5B-9111-5952559083F6}" destId="{CDB26557-A1E9-4B0F-AC05-DE514E8D0E75}" srcOrd="0" destOrd="0" parTransId="{F68BED5F-559E-4689-B714-5F79B0D0C555}" sibTransId="{DA1D70AF-E979-4E58-88CB-27CDCF1E233B}"/>
    <dgm:cxn modelId="{A1DF099D-6853-44B3-8AE8-E30ED27EF8B1}" type="presOf" srcId="{CDB26557-A1E9-4B0F-AC05-DE514E8D0E75}" destId="{223E08EE-95AF-4A02-B489-F76037DB3D95}" srcOrd="0" destOrd="0" presId="urn:microsoft.com/office/officeart/2005/8/layout/vList3"/>
    <dgm:cxn modelId="{366638C5-643E-4670-8EAC-B7EC5220973D}" type="presOf" srcId="{4A937BA5-E5C1-4E5B-9111-5952559083F6}" destId="{86E69059-DDC1-4E96-BF24-6A257F1BC4B3}" srcOrd="0" destOrd="0" presId="urn:microsoft.com/office/officeart/2005/8/layout/vList3"/>
    <dgm:cxn modelId="{52ABCE36-8925-449D-8DD7-19DC1DE3EFEE}" type="presParOf" srcId="{86E69059-DDC1-4E96-BF24-6A257F1BC4B3}" destId="{E80CCEE6-1335-4BFA-A2D0-7E462E00133C}" srcOrd="0" destOrd="0" presId="urn:microsoft.com/office/officeart/2005/8/layout/vList3"/>
    <dgm:cxn modelId="{83C6730D-B0DE-47B7-80DC-4A8E7A8A3D65}" type="presParOf" srcId="{E80CCEE6-1335-4BFA-A2D0-7E462E00133C}" destId="{AFC1FEA3-4543-4791-B582-BE6CCFB66BA5}" srcOrd="0" destOrd="0" presId="urn:microsoft.com/office/officeart/2005/8/layout/vList3"/>
    <dgm:cxn modelId="{65C65974-7391-4857-AD45-690EC717C86B}" type="presParOf" srcId="{E80CCEE6-1335-4BFA-A2D0-7E462E00133C}" destId="{223E08EE-95AF-4A02-B489-F76037DB3D95}" srcOrd="1" destOrd="0" presId="urn:microsoft.com/office/officeart/2005/8/layout/vList3"/>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093E01A-B3AD-4F2F-923B-69B07929487F}" type="doc">
      <dgm:prSet loTypeId="urn:microsoft.com/office/officeart/2005/8/layout/hList1" loCatId="list" qsTypeId="urn:microsoft.com/office/officeart/2005/8/quickstyle/simple1" qsCatId="simple" csTypeId="urn:microsoft.com/office/officeart/2005/8/colors/accent0_3" csCatId="mainScheme" phldr="1"/>
      <dgm:spPr/>
      <dgm:t>
        <a:bodyPr/>
        <a:lstStyle/>
        <a:p>
          <a:endParaRPr lang="zh-CN" altLang="en-US"/>
        </a:p>
      </dgm:t>
    </dgm:pt>
    <dgm:pt modelId="{0407A087-BC48-4F19-A212-3644D290D7A8}">
      <dgm:prSet/>
      <dgm:spPr>
        <a:solidFill>
          <a:srgbClr val="C00000"/>
        </a:solidFill>
        <a:ln>
          <a:noFill/>
        </a:ln>
      </dgm:spPr>
      <dgm:t>
        <a:bodyPr/>
        <a:lstStyle/>
        <a:p>
          <a:pPr algn="ctr" rtl="0"/>
          <a:r>
            <a:rPr lang="zh-CN" b="1" cap="none" spc="0" dirty="0">
              <a:ln w="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党史发展脉络及学习意义</a:t>
          </a:r>
        </a:p>
      </dgm:t>
    </dgm:pt>
    <dgm:pt modelId="{A4E4E29A-BF2E-4430-A181-0E68630E1C0A}" type="parTrans" cxnId="{4AD15D7F-5FFE-4B9E-907F-C0F96928B41C}">
      <dgm:prSet/>
      <dgm:spPr/>
      <dgm:t>
        <a:bodyPr/>
        <a:lstStyle/>
        <a:p>
          <a:pPr algn="ctr"/>
          <a:endParaRPr lang="zh-CN" altLang="en-US" b="0" cap="none" spc="0">
            <a:ln w="0"/>
            <a:solidFill>
              <a:schemeClr val="tx1"/>
            </a:solidFill>
            <a:effectLst>
              <a:outerShdw blurRad="38100" dist="19050" dir="2700000" algn="tl" rotWithShape="0">
                <a:schemeClr val="dk1">
                  <a:alpha val="40000"/>
                </a:schemeClr>
              </a:outerShdw>
            </a:effectLst>
          </a:endParaRPr>
        </a:p>
      </dgm:t>
    </dgm:pt>
    <dgm:pt modelId="{6538F9E5-C304-40E4-8A16-CE9857274A2D}" type="sibTrans" cxnId="{4AD15D7F-5FFE-4B9E-907F-C0F96928B41C}">
      <dgm:prSet/>
      <dgm:spPr/>
      <dgm:t>
        <a:bodyPr/>
        <a:lstStyle/>
        <a:p>
          <a:pPr algn="ctr"/>
          <a:endParaRPr lang="zh-CN" altLang="en-US" b="0" cap="none" spc="0">
            <a:ln w="0"/>
            <a:solidFill>
              <a:schemeClr val="tx1"/>
            </a:solidFill>
            <a:effectLst>
              <a:outerShdw blurRad="38100" dist="19050" dir="2700000" algn="tl" rotWithShape="0">
                <a:schemeClr val="dk1">
                  <a:alpha val="40000"/>
                </a:schemeClr>
              </a:outerShdw>
            </a:effectLst>
          </a:endParaRPr>
        </a:p>
      </dgm:t>
    </dgm:pt>
    <dgm:pt modelId="{BC2E46F3-FEB9-40BD-B77B-B5A60090DC75}">
      <dgm:prSet/>
      <dgm:spPr>
        <a:solidFill>
          <a:srgbClr val="C00000"/>
        </a:solidFill>
        <a:ln>
          <a:noFill/>
        </a:ln>
      </dgm:spPr>
      <dgm:t>
        <a:bodyPr/>
        <a:lstStyle/>
        <a:p>
          <a:pPr algn="ctr" rtl="0"/>
          <a:r>
            <a:rPr lang="zh-CN" altLang="en-US" b="1" cap="none" spc="0" dirty="0">
              <a:ln w="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新民主主义革命时期</a:t>
          </a:r>
          <a:endParaRPr lang="zh-CN" b="1" cap="none" spc="0" dirty="0">
            <a:ln w="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dgm:t>
    </dgm:pt>
    <dgm:pt modelId="{E217F9B7-3B00-41FA-B7E0-6088CB9F0927}" type="parTrans" cxnId="{F5CA8B3A-B3B1-485B-B62A-B6BDC4B79573}">
      <dgm:prSet/>
      <dgm:spPr/>
      <dgm:t>
        <a:bodyPr/>
        <a:lstStyle/>
        <a:p>
          <a:pPr algn="ctr"/>
          <a:endParaRPr lang="zh-CN" altLang="en-US" b="0" cap="none" spc="0">
            <a:ln w="0"/>
            <a:solidFill>
              <a:schemeClr val="tx1"/>
            </a:solidFill>
            <a:effectLst>
              <a:outerShdw blurRad="38100" dist="19050" dir="2700000" algn="tl" rotWithShape="0">
                <a:schemeClr val="dk1">
                  <a:alpha val="40000"/>
                </a:schemeClr>
              </a:outerShdw>
            </a:effectLst>
          </a:endParaRPr>
        </a:p>
      </dgm:t>
    </dgm:pt>
    <dgm:pt modelId="{7463019B-E1D5-458B-B0FF-7D1EB4F48EC8}" type="sibTrans" cxnId="{F5CA8B3A-B3B1-485B-B62A-B6BDC4B79573}">
      <dgm:prSet/>
      <dgm:spPr/>
      <dgm:t>
        <a:bodyPr/>
        <a:lstStyle/>
        <a:p>
          <a:pPr algn="ctr"/>
          <a:endParaRPr lang="zh-CN" altLang="en-US" b="0" cap="none" spc="0">
            <a:ln w="0"/>
            <a:solidFill>
              <a:schemeClr val="tx1"/>
            </a:solidFill>
            <a:effectLst>
              <a:outerShdw blurRad="38100" dist="19050" dir="2700000" algn="tl" rotWithShape="0">
                <a:schemeClr val="dk1">
                  <a:alpha val="40000"/>
                </a:schemeClr>
              </a:outerShdw>
            </a:effectLst>
          </a:endParaRPr>
        </a:p>
      </dgm:t>
    </dgm:pt>
    <dgm:pt modelId="{54361438-044C-46C6-99EF-047075475CE3}">
      <dgm:prSet/>
      <dgm:spPr>
        <a:solidFill>
          <a:srgbClr val="C00000"/>
        </a:solidFill>
        <a:ln>
          <a:noFill/>
        </a:ln>
      </dgm:spPr>
      <dgm:t>
        <a:bodyPr/>
        <a:lstStyle/>
        <a:p>
          <a:pPr algn="ctr" rtl="0"/>
          <a:r>
            <a:rPr lang="zh-CN" b="1" cap="none" spc="0" dirty="0">
              <a:ln w="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社会主义革命和建设时期</a:t>
          </a:r>
        </a:p>
      </dgm:t>
    </dgm:pt>
    <dgm:pt modelId="{866FF35A-1F81-4375-BD64-44021759C0FC}" type="parTrans" cxnId="{EB7FED9C-4ECF-4140-87D0-6BD2527D8330}">
      <dgm:prSet/>
      <dgm:spPr/>
      <dgm:t>
        <a:bodyPr/>
        <a:lstStyle/>
        <a:p>
          <a:pPr algn="ctr"/>
          <a:endParaRPr lang="zh-CN" altLang="en-US" b="0" cap="none" spc="0">
            <a:ln w="0"/>
            <a:solidFill>
              <a:schemeClr val="tx1"/>
            </a:solidFill>
            <a:effectLst>
              <a:outerShdw blurRad="38100" dist="19050" dir="2700000" algn="tl" rotWithShape="0">
                <a:schemeClr val="dk1">
                  <a:alpha val="40000"/>
                </a:schemeClr>
              </a:outerShdw>
            </a:effectLst>
          </a:endParaRPr>
        </a:p>
      </dgm:t>
    </dgm:pt>
    <dgm:pt modelId="{4FB02930-6177-43CF-8135-670FB552D972}" type="sibTrans" cxnId="{EB7FED9C-4ECF-4140-87D0-6BD2527D8330}">
      <dgm:prSet/>
      <dgm:spPr/>
      <dgm:t>
        <a:bodyPr/>
        <a:lstStyle/>
        <a:p>
          <a:pPr algn="ctr"/>
          <a:endParaRPr lang="zh-CN" altLang="en-US" b="0" cap="none" spc="0">
            <a:ln w="0"/>
            <a:solidFill>
              <a:schemeClr val="tx1"/>
            </a:solidFill>
            <a:effectLst>
              <a:outerShdw blurRad="38100" dist="19050" dir="2700000" algn="tl" rotWithShape="0">
                <a:schemeClr val="dk1">
                  <a:alpha val="40000"/>
                </a:schemeClr>
              </a:outerShdw>
            </a:effectLst>
          </a:endParaRPr>
        </a:p>
      </dgm:t>
    </dgm:pt>
    <dgm:pt modelId="{28C11C35-8328-41F7-A09B-F6AA21AE8B02}">
      <dgm:prSet/>
      <dgm:spPr>
        <a:solidFill>
          <a:srgbClr val="C00000"/>
        </a:solidFill>
        <a:ln>
          <a:noFill/>
        </a:ln>
      </dgm:spPr>
      <dgm:t>
        <a:bodyPr/>
        <a:lstStyle/>
        <a:p>
          <a:pPr algn="ctr" rtl="0"/>
          <a:r>
            <a:rPr lang="zh-CN" b="1" cap="none" spc="0" dirty="0">
              <a:ln w="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改革开放和社会主义</a:t>
          </a:r>
          <a:r>
            <a:rPr lang="zh-CN" altLang="en-US" b="1" cap="none" spc="0" dirty="0">
              <a:ln w="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现代化建设时期</a:t>
          </a:r>
          <a:endParaRPr lang="zh-CN" b="1" cap="none" spc="0" dirty="0">
            <a:ln w="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dgm:t>
    </dgm:pt>
    <dgm:pt modelId="{13194949-5CE7-4C2D-856E-CFD7DD34717C}" type="parTrans" cxnId="{C7C22110-4F0E-4DF5-90C4-7224544A2C3B}">
      <dgm:prSet/>
      <dgm:spPr/>
      <dgm:t>
        <a:bodyPr/>
        <a:lstStyle/>
        <a:p>
          <a:pPr algn="ctr"/>
          <a:endParaRPr lang="zh-CN" altLang="en-US" b="0" cap="none" spc="0">
            <a:ln w="0"/>
            <a:solidFill>
              <a:schemeClr val="tx1"/>
            </a:solidFill>
            <a:effectLst>
              <a:outerShdw blurRad="38100" dist="19050" dir="2700000" algn="tl" rotWithShape="0">
                <a:schemeClr val="dk1">
                  <a:alpha val="40000"/>
                </a:schemeClr>
              </a:outerShdw>
            </a:effectLst>
          </a:endParaRPr>
        </a:p>
      </dgm:t>
    </dgm:pt>
    <dgm:pt modelId="{C57B43C5-F08B-4132-A505-5B785B336F61}" type="sibTrans" cxnId="{C7C22110-4F0E-4DF5-90C4-7224544A2C3B}">
      <dgm:prSet/>
      <dgm:spPr/>
      <dgm:t>
        <a:bodyPr/>
        <a:lstStyle/>
        <a:p>
          <a:pPr algn="ctr"/>
          <a:endParaRPr lang="zh-CN" altLang="en-US" b="0" cap="none" spc="0">
            <a:ln w="0"/>
            <a:solidFill>
              <a:schemeClr val="tx1"/>
            </a:solidFill>
            <a:effectLst>
              <a:outerShdw blurRad="38100" dist="19050" dir="2700000" algn="tl" rotWithShape="0">
                <a:schemeClr val="dk1">
                  <a:alpha val="40000"/>
                </a:schemeClr>
              </a:outerShdw>
            </a:effectLst>
          </a:endParaRPr>
        </a:p>
      </dgm:t>
    </dgm:pt>
    <dgm:pt modelId="{D6E51D5C-0EDD-4FCE-A7BB-FAE84A726A4C}" type="pres">
      <dgm:prSet presAssocID="{6093E01A-B3AD-4F2F-923B-69B07929487F}" presName="Name0" presStyleCnt="0">
        <dgm:presLayoutVars>
          <dgm:dir/>
          <dgm:animLvl val="lvl"/>
          <dgm:resizeHandles val="exact"/>
        </dgm:presLayoutVars>
      </dgm:prSet>
      <dgm:spPr/>
    </dgm:pt>
    <dgm:pt modelId="{71632FE8-3926-4804-A2E8-65511AA984AB}" type="pres">
      <dgm:prSet presAssocID="{0407A087-BC48-4F19-A212-3644D290D7A8}" presName="composite" presStyleCnt="0"/>
      <dgm:spPr/>
    </dgm:pt>
    <dgm:pt modelId="{DCB81771-0E73-4DFD-B601-4F98932F02FD}" type="pres">
      <dgm:prSet presAssocID="{0407A087-BC48-4F19-A212-3644D290D7A8}" presName="parTx" presStyleLbl="alignNode1" presStyleIdx="0" presStyleCnt="4">
        <dgm:presLayoutVars>
          <dgm:chMax val="0"/>
          <dgm:chPref val="0"/>
          <dgm:bulletEnabled val="1"/>
        </dgm:presLayoutVars>
      </dgm:prSet>
      <dgm:spPr/>
    </dgm:pt>
    <dgm:pt modelId="{B7902A62-0008-4859-8F22-82CC82668D14}" type="pres">
      <dgm:prSet presAssocID="{0407A087-BC48-4F19-A212-3644D290D7A8}" presName="desTx" presStyleLbl="alignAccFollowNode1" presStyleIdx="0" presStyleCnt="4">
        <dgm:presLayoutVars>
          <dgm:bulletEnabled val="1"/>
        </dgm:presLayoutVars>
      </dgm:prSet>
      <dgm:spPr/>
    </dgm:pt>
    <dgm:pt modelId="{CB66A1F0-6B37-4128-A2E9-8E99CC2B1A32}" type="pres">
      <dgm:prSet presAssocID="{6538F9E5-C304-40E4-8A16-CE9857274A2D}" presName="space" presStyleCnt="0"/>
      <dgm:spPr/>
    </dgm:pt>
    <dgm:pt modelId="{36333F16-19F5-46C4-8E17-D210D513B3FD}" type="pres">
      <dgm:prSet presAssocID="{BC2E46F3-FEB9-40BD-B77B-B5A60090DC75}" presName="composite" presStyleCnt="0"/>
      <dgm:spPr/>
    </dgm:pt>
    <dgm:pt modelId="{04F1A7CB-ECBB-4AF8-818E-1FD26404F8AD}" type="pres">
      <dgm:prSet presAssocID="{BC2E46F3-FEB9-40BD-B77B-B5A60090DC75}" presName="parTx" presStyleLbl="alignNode1" presStyleIdx="1" presStyleCnt="4" custScaleY="101161">
        <dgm:presLayoutVars>
          <dgm:chMax val="0"/>
          <dgm:chPref val="0"/>
          <dgm:bulletEnabled val="1"/>
        </dgm:presLayoutVars>
      </dgm:prSet>
      <dgm:spPr/>
    </dgm:pt>
    <dgm:pt modelId="{509A4908-C542-4F4B-9A85-513C46C8635C}" type="pres">
      <dgm:prSet presAssocID="{BC2E46F3-FEB9-40BD-B77B-B5A60090DC75}" presName="desTx" presStyleLbl="alignAccFollowNode1" presStyleIdx="1" presStyleCnt="4">
        <dgm:presLayoutVars>
          <dgm:bulletEnabled val="1"/>
        </dgm:presLayoutVars>
      </dgm:prSet>
      <dgm:spPr/>
    </dgm:pt>
    <dgm:pt modelId="{A6632E17-4233-44D9-9A74-77906B069813}" type="pres">
      <dgm:prSet presAssocID="{7463019B-E1D5-458B-B0FF-7D1EB4F48EC8}" presName="space" presStyleCnt="0"/>
      <dgm:spPr/>
    </dgm:pt>
    <dgm:pt modelId="{6C605490-67F1-407B-BE4D-4556E2A454F5}" type="pres">
      <dgm:prSet presAssocID="{54361438-044C-46C6-99EF-047075475CE3}" presName="composite" presStyleCnt="0"/>
      <dgm:spPr/>
    </dgm:pt>
    <dgm:pt modelId="{82C6FEE0-083A-4589-B0BF-BC3F5E77F7F8}" type="pres">
      <dgm:prSet presAssocID="{54361438-044C-46C6-99EF-047075475CE3}" presName="parTx" presStyleLbl="alignNode1" presStyleIdx="2" presStyleCnt="4">
        <dgm:presLayoutVars>
          <dgm:chMax val="0"/>
          <dgm:chPref val="0"/>
          <dgm:bulletEnabled val="1"/>
        </dgm:presLayoutVars>
      </dgm:prSet>
      <dgm:spPr/>
    </dgm:pt>
    <dgm:pt modelId="{C462D0D0-8743-42C7-988F-86773D9DA756}" type="pres">
      <dgm:prSet presAssocID="{54361438-044C-46C6-99EF-047075475CE3}" presName="desTx" presStyleLbl="alignAccFollowNode1" presStyleIdx="2" presStyleCnt="4">
        <dgm:presLayoutVars>
          <dgm:bulletEnabled val="1"/>
        </dgm:presLayoutVars>
      </dgm:prSet>
      <dgm:spPr/>
    </dgm:pt>
    <dgm:pt modelId="{21DF058F-3AC4-4EBE-ADA4-FFE157927A9B}" type="pres">
      <dgm:prSet presAssocID="{4FB02930-6177-43CF-8135-670FB552D972}" presName="space" presStyleCnt="0"/>
      <dgm:spPr/>
    </dgm:pt>
    <dgm:pt modelId="{87F7B973-C738-4507-A60D-82B6FC448E4B}" type="pres">
      <dgm:prSet presAssocID="{28C11C35-8328-41F7-A09B-F6AA21AE8B02}" presName="composite" presStyleCnt="0"/>
      <dgm:spPr/>
    </dgm:pt>
    <dgm:pt modelId="{F435D68D-4E58-487B-BE43-8A4606F50062}" type="pres">
      <dgm:prSet presAssocID="{28C11C35-8328-41F7-A09B-F6AA21AE8B02}" presName="parTx" presStyleLbl="alignNode1" presStyleIdx="3" presStyleCnt="4">
        <dgm:presLayoutVars>
          <dgm:chMax val="0"/>
          <dgm:chPref val="0"/>
          <dgm:bulletEnabled val="1"/>
        </dgm:presLayoutVars>
      </dgm:prSet>
      <dgm:spPr/>
    </dgm:pt>
    <dgm:pt modelId="{1F3CCD2D-6C93-4E8A-BC17-9B45D739CB7F}" type="pres">
      <dgm:prSet presAssocID="{28C11C35-8328-41F7-A09B-F6AA21AE8B02}" presName="desTx" presStyleLbl="alignAccFollowNode1" presStyleIdx="3" presStyleCnt="4">
        <dgm:presLayoutVars>
          <dgm:bulletEnabled val="1"/>
        </dgm:presLayoutVars>
      </dgm:prSet>
      <dgm:spPr/>
    </dgm:pt>
  </dgm:ptLst>
  <dgm:cxnLst>
    <dgm:cxn modelId="{C7C22110-4F0E-4DF5-90C4-7224544A2C3B}" srcId="{6093E01A-B3AD-4F2F-923B-69B07929487F}" destId="{28C11C35-8328-41F7-A09B-F6AA21AE8B02}" srcOrd="3" destOrd="0" parTransId="{13194949-5CE7-4C2D-856E-CFD7DD34717C}" sibTransId="{C57B43C5-F08B-4132-A505-5B785B336F61}"/>
    <dgm:cxn modelId="{F5CA8B3A-B3B1-485B-B62A-B6BDC4B79573}" srcId="{6093E01A-B3AD-4F2F-923B-69B07929487F}" destId="{BC2E46F3-FEB9-40BD-B77B-B5A60090DC75}" srcOrd="1" destOrd="0" parTransId="{E217F9B7-3B00-41FA-B7E0-6088CB9F0927}" sibTransId="{7463019B-E1D5-458B-B0FF-7D1EB4F48EC8}"/>
    <dgm:cxn modelId="{1F83B66C-DC12-40BE-A6FE-782CA9C469FF}" type="presOf" srcId="{54361438-044C-46C6-99EF-047075475CE3}" destId="{82C6FEE0-083A-4589-B0BF-BC3F5E77F7F8}" srcOrd="0" destOrd="0" presId="urn:microsoft.com/office/officeart/2005/8/layout/hList1"/>
    <dgm:cxn modelId="{4AD15D7F-5FFE-4B9E-907F-C0F96928B41C}" srcId="{6093E01A-B3AD-4F2F-923B-69B07929487F}" destId="{0407A087-BC48-4F19-A212-3644D290D7A8}" srcOrd="0" destOrd="0" parTransId="{A4E4E29A-BF2E-4430-A181-0E68630E1C0A}" sibTransId="{6538F9E5-C304-40E4-8A16-CE9857274A2D}"/>
    <dgm:cxn modelId="{09DDBB7F-7F17-4D80-8A22-0150330F8A87}" type="presOf" srcId="{28C11C35-8328-41F7-A09B-F6AA21AE8B02}" destId="{F435D68D-4E58-487B-BE43-8A4606F50062}" srcOrd="0" destOrd="0" presId="urn:microsoft.com/office/officeart/2005/8/layout/hList1"/>
    <dgm:cxn modelId="{EB7FED9C-4ECF-4140-87D0-6BD2527D8330}" srcId="{6093E01A-B3AD-4F2F-923B-69B07929487F}" destId="{54361438-044C-46C6-99EF-047075475CE3}" srcOrd="2" destOrd="0" parTransId="{866FF35A-1F81-4375-BD64-44021759C0FC}" sibTransId="{4FB02930-6177-43CF-8135-670FB552D972}"/>
    <dgm:cxn modelId="{75A3DBE4-D787-4B23-92CF-04651181FF0D}" type="presOf" srcId="{BC2E46F3-FEB9-40BD-B77B-B5A60090DC75}" destId="{04F1A7CB-ECBB-4AF8-818E-1FD26404F8AD}" srcOrd="0" destOrd="0" presId="urn:microsoft.com/office/officeart/2005/8/layout/hList1"/>
    <dgm:cxn modelId="{4E00B1EB-29A9-4577-9687-2F54CC9D3523}" type="presOf" srcId="{6093E01A-B3AD-4F2F-923B-69B07929487F}" destId="{D6E51D5C-0EDD-4FCE-A7BB-FAE84A726A4C}" srcOrd="0" destOrd="0" presId="urn:microsoft.com/office/officeart/2005/8/layout/hList1"/>
    <dgm:cxn modelId="{2F28F2FE-7B3F-489B-AC99-E83DE5850BE2}" type="presOf" srcId="{0407A087-BC48-4F19-A212-3644D290D7A8}" destId="{DCB81771-0E73-4DFD-B601-4F98932F02FD}" srcOrd="0" destOrd="0" presId="urn:microsoft.com/office/officeart/2005/8/layout/hList1"/>
    <dgm:cxn modelId="{1AFCC091-0E61-4FE6-BC02-ECDF92688B8B}" type="presParOf" srcId="{D6E51D5C-0EDD-4FCE-A7BB-FAE84A726A4C}" destId="{71632FE8-3926-4804-A2E8-65511AA984AB}" srcOrd="0" destOrd="0" presId="urn:microsoft.com/office/officeart/2005/8/layout/hList1"/>
    <dgm:cxn modelId="{D1CC2361-D461-4B80-A21E-AD4BEAAA4357}" type="presParOf" srcId="{71632FE8-3926-4804-A2E8-65511AA984AB}" destId="{DCB81771-0E73-4DFD-B601-4F98932F02FD}" srcOrd="0" destOrd="0" presId="urn:microsoft.com/office/officeart/2005/8/layout/hList1"/>
    <dgm:cxn modelId="{1428AFB4-8EDC-4176-8322-FB42F267CFD0}" type="presParOf" srcId="{71632FE8-3926-4804-A2E8-65511AA984AB}" destId="{B7902A62-0008-4859-8F22-82CC82668D14}" srcOrd="1" destOrd="0" presId="urn:microsoft.com/office/officeart/2005/8/layout/hList1"/>
    <dgm:cxn modelId="{21AC6076-67B0-4048-B10D-3D16629BA480}" type="presParOf" srcId="{D6E51D5C-0EDD-4FCE-A7BB-FAE84A726A4C}" destId="{CB66A1F0-6B37-4128-A2E9-8E99CC2B1A32}" srcOrd="1" destOrd="0" presId="urn:microsoft.com/office/officeart/2005/8/layout/hList1"/>
    <dgm:cxn modelId="{F51F9F18-5E50-4283-8DDD-B114A6A432B4}" type="presParOf" srcId="{D6E51D5C-0EDD-4FCE-A7BB-FAE84A726A4C}" destId="{36333F16-19F5-46C4-8E17-D210D513B3FD}" srcOrd="2" destOrd="0" presId="urn:microsoft.com/office/officeart/2005/8/layout/hList1"/>
    <dgm:cxn modelId="{F5F5563D-B2EA-426A-9156-5BF6EEE10F62}" type="presParOf" srcId="{36333F16-19F5-46C4-8E17-D210D513B3FD}" destId="{04F1A7CB-ECBB-4AF8-818E-1FD26404F8AD}" srcOrd="0" destOrd="0" presId="urn:microsoft.com/office/officeart/2005/8/layout/hList1"/>
    <dgm:cxn modelId="{1FB32EBA-1AC2-4290-A1FA-A1887661858E}" type="presParOf" srcId="{36333F16-19F5-46C4-8E17-D210D513B3FD}" destId="{509A4908-C542-4F4B-9A85-513C46C8635C}" srcOrd="1" destOrd="0" presId="urn:microsoft.com/office/officeart/2005/8/layout/hList1"/>
    <dgm:cxn modelId="{8267FE2F-7B07-468E-A272-2AD58D30130E}" type="presParOf" srcId="{D6E51D5C-0EDD-4FCE-A7BB-FAE84A726A4C}" destId="{A6632E17-4233-44D9-9A74-77906B069813}" srcOrd="3" destOrd="0" presId="urn:microsoft.com/office/officeart/2005/8/layout/hList1"/>
    <dgm:cxn modelId="{CA194052-D7EC-4D1D-8F39-BBB1D537A221}" type="presParOf" srcId="{D6E51D5C-0EDD-4FCE-A7BB-FAE84A726A4C}" destId="{6C605490-67F1-407B-BE4D-4556E2A454F5}" srcOrd="4" destOrd="0" presId="urn:microsoft.com/office/officeart/2005/8/layout/hList1"/>
    <dgm:cxn modelId="{60D0F6E2-BFB4-4848-9E28-4D965EA6C690}" type="presParOf" srcId="{6C605490-67F1-407B-BE4D-4556E2A454F5}" destId="{82C6FEE0-083A-4589-B0BF-BC3F5E77F7F8}" srcOrd="0" destOrd="0" presId="urn:microsoft.com/office/officeart/2005/8/layout/hList1"/>
    <dgm:cxn modelId="{AFC5917A-702B-43F6-824A-E786A8EE483B}" type="presParOf" srcId="{6C605490-67F1-407B-BE4D-4556E2A454F5}" destId="{C462D0D0-8743-42C7-988F-86773D9DA756}" srcOrd="1" destOrd="0" presId="urn:microsoft.com/office/officeart/2005/8/layout/hList1"/>
    <dgm:cxn modelId="{B5B8A13D-DC9E-4D88-B235-A81B4FCF49C9}" type="presParOf" srcId="{D6E51D5C-0EDD-4FCE-A7BB-FAE84A726A4C}" destId="{21DF058F-3AC4-4EBE-ADA4-FFE157927A9B}" srcOrd="5" destOrd="0" presId="urn:microsoft.com/office/officeart/2005/8/layout/hList1"/>
    <dgm:cxn modelId="{75F397E2-077A-427B-9093-089A4D5EC1EA}" type="presParOf" srcId="{D6E51D5C-0EDD-4FCE-A7BB-FAE84A726A4C}" destId="{87F7B973-C738-4507-A60D-82B6FC448E4B}" srcOrd="6" destOrd="0" presId="urn:microsoft.com/office/officeart/2005/8/layout/hList1"/>
    <dgm:cxn modelId="{A3AA13AE-D693-4014-AC4C-CC6C6D168C7C}" type="presParOf" srcId="{87F7B973-C738-4507-A60D-82B6FC448E4B}" destId="{F435D68D-4E58-487B-BE43-8A4606F50062}" srcOrd="0" destOrd="0" presId="urn:microsoft.com/office/officeart/2005/8/layout/hList1"/>
    <dgm:cxn modelId="{EDB2B990-4892-4E7C-B097-F533D42699B6}" type="presParOf" srcId="{87F7B973-C738-4507-A60D-82B6FC448E4B}" destId="{1F3CCD2D-6C93-4E8A-BC17-9B45D739CB7F}" srcOrd="1" destOrd="0" presId="urn:microsoft.com/office/officeart/2005/8/layout/h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773CA82-B614-448E-974E-280667A30F6F}" type="doc">
      <dgm:prSet loTypeId="urn:microsoft.com/office/officeart/2005/8/layout/hProcess11" loCatId="process" qsTypeId="urn:microsoft.com/office/officeart/2005/8/quickstyle/simple1" qsCatId="simple" csTypeId="urn:microsoft.com/office/officeart/2005/8/colors/accent1_2" csCatId="accent1"/>
      <dgm:spPr/>
      <dgm:t>
        <a:bodyPr/>
        <a:lstStyle/>
        <a:p>
          <a:endParaRPr lang="zh-CN" altLang="en-US"/>
        </a:p>
      </dgm:t>
    </dgm:pt>
    <dgm:pt modelId="{C89CA6C1-FFB1-4A5E-BB18-AA2F9AF6BB23}">
      <dgm:prSet/>
      <dgm:spPr/>
      <dgm:t>
        <a:bodyPr/>
        <a:lstStyle/>
        <a:p>
          <a:pPr rtl="0"/>
          <a:r>
            <a:rPr lang="zh-CN" dirty="0"/>
            <a:t>俄共远东局派人来华考察</a:t>
          </a:r>
        </a:p>
      </dgm:t>
    </dgm:pt>
    <dgm:pt modelId="{6BB0D2EA-8B5B-4A35-BAF8-50823F64D96B}" type="parTrans" cxnId="{DF2488EC-4203-4878-9913-A9BAD08EF8ED}">
      <dgm:prSet/>
      <dgm:spPr/>
      <dgm:t>
        <a:bodyPr/>
        <a:lstStyle/>
        <a:p>
          <a:endParaRPr lang="zh-CN" altLang="en-US"/>
        </a:p>
      </dgm:t>
    </dgm:pt>
    <dgm:pt modelId="{A5FB702D-B67C-4D31-BEB5-5560B16B743E}" type="sibTrans" cxnId="{DF2488EC-4203-4878-9913-A9BAD08EF8ED}">
      <dgm:prSet/>
      <dgm:spPr/>
      <dgm:t>
        <a:bodyPr/>
        <a:lstStyle/>
        <a:p>
          <a:endParaRPr lang="zh-CN" altLang="en-US"/>
        </a:p>
      </dgm:t>
    </dgm:pt>
    <dgm:pt modelId="{DBF3189E-5CB6-4C0D-B161-424F245AAA15}">
      <dgm:prSet/>
      <dgm:spPr/>
      <dgm:t>
        <a:bodyPr/>
        <a:lstStyle/>
        <a:p>
          <a:pPr rtl="0"/>
          <a:r>
            <a:rPr lang="zh-CN" dirty="0"/>
            <a:t>各地相继成立共产党早期组织</a:t>
          </a:r>
        </a:p>
      </dgm:t>
    </dgm:pt>
    <dgm:pt modelId="{9DF9E2F8-A17E-4170-B51A-EEA0AB3E5B80}" type="parTrans" cxnId="{D688B5D9-5F9B-452D-94A7-2EEF64A681DB}">
      <dgm:prSet/>
      <dgm:spPr/>
      <dgm:t>
        <a:bodyPr/>
        <a:lstStyle/>
        <a:p>
          <a:endParaRPr lang="zh-CN" altLang="en-US"/>
        </a:p>
      </dgm:t>
    </dgm:pt>
    <dgm:pt modelId="{F4963A42-7F7A-4104-888B-AE5C1A1A8D50}" type="sibTrans" cxnId="{D688B5D9-5F9B-452D-94A7-2EEF64A681DB}">
      <dgm:prSet/>
      <dgm:spPr/>
      <dgm:t>
        <a:bodyPr/>
        <a:lstStyle/>
        <a:p>
          <a:endParaRPr lang="zh-CN" altLang="en-US"/>
        </a:p>
      </dgm:t>
    </dgm:pt>
    <dgm:pt modelId="{20093BE2-D263-4E32-80C6-4ABCA0A2917C}">
      <dgm:prSet/>
      <dgm:spPr/>
      <dgm:t>
        <a:bodyPr/>
        <a:lstStyle/>
        <a:p>
          <a:pPr rtl="0"/>
          <a:r>
            <a:rPr lang="zh-CN" dirty="0"/>
            <a:t>党的“一大”标志着中共正式成立</a:t>
          </a:r>
        </a:p>
      </dgm:t>
    </dgm:pt>
    <dgm:pt modelId="{7D49C5BA-B8DB-4A5F-9C34-398DEFE94EA6}" type="parTrans" cxnId="{0A8FC808-DC8A-453E-9E5A-BDBAD3A7248C}">
      <dgm:prSet/>
      <dgm:spPr/>
      <dgm:t>
        <a:bodyPr/>
        <a:lstStyle/>
        <a:p>
          <a:endParaRPr lang="zh-CN" altLang="en-US"/>
        </a:p>
      </dgm:t>
    </dgm:pt>
    <dgm:pt modelId="{0884F9C0-92CD-42AB-A471-C55379922D24}" type="sibTrans" cxnId="{0A8FC808-DC8A-453E-9E5A-BDBAD3A7248C}">
      <dgm:prSet/>
      <dgm:spPr/>
      <dgm:t>
        <a:bodyPr/>
        <a:lstStyle/>
        <a:p>
          <a:endParaRPr lang="zh-CN" altLang="en-US"/>
        </a:p>
      </dgm:t>
    </dgm:pt>
    <dgm:pt modelId="{C112D9C9-9FC6-4070-B791-D861C1188DFB}">
      <dgm:prSet custT="1"/>
      <dgm:spPr/>
      <dgm:t>
        <a:bodyPr/>
        <a:lstStyle/>
        <a:p>
          <a:pPr rtl="0"/>
          <a:r>
            <a:rPr lang="zh-CN" altLang="en-US" sz="1600" dirty="0"/>
            <a:t>南陈北李相约建党</a:t>
          </a:r>
        </a:p>
      </dgm:t>
    </dgm:pt>
    <dgm:pt modelId="{F7A58D43-A4AE-4B54-AC69-3861D6F6A0DF}" type="sibTrans" cxnId="{C5913D44-A797-4EB2-BC7D-31B0B6E5417B}">
      <dgm:prSet/>
      <dgm:spPr/>
      <dgm:t>
        <a:bodyPr/>
        <a:lstStyle/>
        <a:p>
          <a:endParaRPr lang="zh-CN" altLang="en-US"/>
        </a:p>
      </dgm:t>
    </dgm:pt>
    <dgm:pt modelId="{B583E75C-FF49-42C2-AD52-E1611F8D6A30}" type="parTrans" cxnId="{C5913D44-A797-4EB2-BC7D-31B0B6E5417B}">
      <dgm:prSet/>
      <dgm:spPr/>
      <dgm:t>
        <a:bodyPr/>
        <a:lstStyle/>
        <a:p>
          <a:endParaRPr lang="zh-CN" altLang="en-US"/>
        </a:p>
      </dgm:t>
    </dgm:pt>
    <dgm:pt modelId="{78839C6C-E076-44CA-8B14-0FB25F294128}" type="pres">
      <dgm:prSet presAssocID="{9773CA82-B614-448E-974E-280667A30F6F}" presName="Name0" presStyleCnt="0">
        <dgm:presLayoutVars>
          <dgm:dir/>
          <dgm:resizeHandles val="exact"/>
        </dgm:presLayoutVars>
      </dgm:prSet>
      <dgm:spPr/>
    </dgm:pt>
    <dgm:pt modelId="{BAF4B1B5-6920-416B-8B45-16B75BC55A69}" type="pres">
      <dgm:prSet presAssocID="{9773CA82-B614-448E-974E-280667A30F6F}" presName="arrow" presStyleLbl="bgShp" presStyleIdx="0" presStyleCnt="1"/>
      <dgm:spPr>
        <a:solidFill>
          <a:srgbClr val="A21512"/>
        </a:solidFill>
      </dgm:spPr>
    </dgm:pt>
    <dgm:pt modelId="{4E568A43-1C61-4015-9DDF-97256AFB2DF3}" type="pres">
      <dgm:prSet presAssocID="{9773CA82-B614-448E-974E-280667A30F6F}" presName="points" presStyleCnt="0"/>
      <dgm:spPr/>
    </dgm:pt>
    <dgm:pt modelId="{807E70CA-5F42-450A-BCBC-BE5005E0E481}" type="pres">
      <dgm:prSet presAssocID="{C112D9C9-9FC6-4070-B791-D861C1188DFB}" presName="compositeA" presStyleCnt="0"/>
      <dgm:spPr/>
    </dgm:pt>
    <dgm:pt modelId="{8874CAF2-EC7E-454F-A7B9-3EBEBB0F6EEE}" type="pres">
      <dgm:prSet presAssocID="{C112D9C9-9FC6-4070-B791-D861C1188DFB}" presName="textA" presStyleLbl="revTx" presStyleIdx="0" presStyleCnt="4">
        <dgm:presLayoutVars>
          <dgm:bulletEnabled val="1"/>
        </dgm:presLayoutVars>
      </dgm:prSet>
      <dgm:spPr/>
    </dgm:pt>
    <dgm:pt modelId="{3A5940B5-6138-450F-844D-1D2A40D8F344}" type="pres">
      <dgm:prSet presAssocID="{C112D9C9-9FC6-4070-B791-D861C1188DFB}" presName="circleA" presStyleLbl="node1" presStyleIdx="0" presStyleCnt="4"/>
      <dgm:spPr>
        <a:solidFill>
          <a:schemeClr val="bg1"/>
        </a:solidFill>
      </dgm:spPr>
    </dgm:pt>
    <dgm:pt modelId="{FA541FEF-1B53-4A10-8D72-7B20977D74F8}" type="pres">
      <dgm:prSet presAssocID="{C112D9C9-9FC6-4070-B791-D861C1188DFB}" presName="spaceA" presStyleCnt="0"/>
      <dgm:spPr/>
    </dgm:pt>
    <dgm:pt modelId="{DB095232-816E-4D01-A0EE-AB4148FD790B}" type="pres">
      <dgm:prSet presAssocID="{F7A58D43-A4AE-4B54-AC69-3861D6F6A0DF}" presName="space" presStyleCnt="0"/>
      <dgm:spPr/>
    </dgm:pt>
    <dgm:pt modelId="{186F50F0-5999-4422-82C9-54150598BA75}" type="pres">
      <dgm:prSet presAssocID="{C89CA6C1-FFB1-4A5E-BB18-AA2F9AF6BB23}" presName="compositeB" presStyleCnt="0"/>
      <dgm:spPr/>
    </dgm:pt>
    <dgm:pt modelId="{4775D404-2021-4D49-BE01-046C6599F556}" type="pres">
      <dgm:prSet presAssocID="{C89CA6C1-FFB1-4A5E-BB18-AA2F9AF6BB23}" presName="textB" presStyleLbl="revTx" presStyleIdx="1" presStyleCnt="4">
        <dgm:presLayoutVars>
          <dgm:bulletEnabled val="1"/>
        </dgm:presLayoutVars>
      </dgm:prSet>
      <dgm:spPr/>
    </dgm:pt>
    <dgm:pt modelId="{39B453B0-68EC-43CC-8F7F-4D3AD1C2053D}" type="pres">
      <dgm:prSet presAssocID="{C89CA6C1-FFB1-4A5E-BB18-AA2F9AF6BB23}" presName="circleB" presStyleLbl="node1" presStyleIdx="1" presStyleCnt="4"/>
      <dgm:spPr>
        <a:solidFill>
          <a:schemeClr val="bg1"/>
        </a:solidFill>
      </dgm:spPr>
    </dgm:pt>
    <dgm:pt modelId="{C5D11539-8E5D-4DDE-9228-9D337BAF07D2}" type="pres">
      <dgm:prSet presAssocID="{C89CA6C1-FFB1-4A5E-BB18-AA2F9AF6BB23}" presName="spaceB" presStyleCnt="0"/>
      <dgm:spPr/>
    </dgm:pt>
    <dgm:pt modelId="{2DFE2CC5-CCDE-46F3-802E-08025C89B729}" type="pres">
      <dgm:prSet presAssocID="{A5FB702D-B67C-4D31-BEB5-5560B16B743E}" presName="space" presStyleCnt="0"/>
      <dgm:spPr/>
    </dgm:pt>
    <dgm:pt modelId="{06F892C7-9625-4B39-AA66-D09C022B1242}" type="pres">
      <dgm:prSet presAssocID="{DBF3189E-5CB6-4C0D-B161-424F245AAA15}" presName="compositeA" presStyleCnt="0"/>
      <dgm:spPr/>
    </dgm:pt>
    <dgm:pt modelId="{E5D7BD2D-E916-4872-9784-1CA0B6736B72}" type="pres">
      <dgm:prSet presAssocID="{DBF3189E-5CB6-4C0D-B161-424F245AAA15}" presName="textA" presStyleLbl="revTx" presStyleIdx="2" presStyleCnt="4">
        <dgm:presLayoutVars>
          <dgm:bulletEnabled val="1"/>
        </dgm:presLayoutVars>
      </dgm:prSet>
      <dgm:spPr/>
    </dgm:pt>
    <dgm:pt modelId="{E6723C9F-97BF-48CD-9482-7CC364E110ED}" type="pres">
      <dgm:prSet presAssocID="{DBF3189E-5CB6-4C0D-B161-424F245AAA15}" presName="circleA" presStyleLbl="node1" presStyleIdx="2" presStyleCnt="4"/>
      <dgm:spPr>
        <a:solidFill>
          <a:schemeClr val="bg1"/>
        </a:solidFill>
      </dgm:spPr>
    </dgm:pt>
    <dgm:pt modelId="{CFD360A4-30EB-4484-960D-6506CA195619}" type="pres">
      <dgm:prSet presAssocID="{DBF3189E-5CB6-4C0D-B161-424F245AAA15}" presName="spaceA" presStyleCnt="0"/>
      <dgm:spPr/>
    </dgm:pt>
    <dgm:pt modelId="{0DECCDB9-4F36-41E5-903A-638B19AD99D4}" type="pres">
      <dgm:prSet presAssocID="{F4963A42-7F7A-4104-888B-AE5C1A1A8D50}" presName="space" presStyleCnt="0"/>
      <dgm:spPr/>
    </dgm:pt>
    <dgm:pt modelId="{72E55527-8B2B-4B70-8115-11FCC001EA9C}" type="pres">
      <dgm:prSet presAssocID="{20093BE2-D263-4E32-80C6-4ABCA0A2917C}" presName="compositeB" presStyleCnt="0"/>
      <dgm:spPr/>
    </dgm:pt>
    <dgm:pt modelId="{B576FE6E-5D00-4633-9F59-E62E5EE20A9D}" type="pres">
      <dgm:prSet presAssocID="{20093BE2-D263-4E32-80C6-4ABCA0A2917C}" presName="textB" presStyleLbl="revTx" presStyleIdx="3" presStyleCnt="4">
        <dgm:presLayoutVars>
          <dgm:bulletEnabled val="1"/>
        </dgm:presLayoutVars>
      </dgm:prSet>
      <dgm:spPr/>
    </dgm:pt>
    <dgm:pt modelId="{3422BDEF-074A-42B7-ADB3-0E5C39E2A3FF}" type="pres">
      <dgm:prSet presAssocID="{20093BE2-D263-4E32-80C6-4ABCA0A2917C}" presName="circleB" presStyleLbl="node1" presStyleIdx="3" presStyleCnt="4"/>
      <dgm:spPr>
        <a:solidFill>
          <a:schemeClr val="bg1"/>
        </a:solidFill>
      </dgm:spPr>
    </dgm:pt>
    <dgm:pt modelId="{C32CE2BC-D77A-43EB-97E5-CB9F566A3A23}" type="pres">
      <dgm:prSet presAssocID="{20093BE2-D263-4E32-80C6-4ABCA0A2917C}" presName="spaceB" presStyleCnt="0"/>
      <dgm:spPr/>
    </dgm:pt>
  </dgm:ptLst>
  <dgm:cxnLst>
    <dgm:cxn modelId="{0A8FC808-DC8A-453E-9E5A-BDBAD3A7248C}" srcId="{9773CA82-B614-448E-974E-280667A30F6F}" destId="{20093BE2-D263-4E32-80C6-4ABCA0A2917C}" srcOrd="3" destOrd="0" parTransId="{7D49C5BA-B8DB-4A5F-9C34-398DEFE94EA6}" sibTransId="{0884F9C0-92CD-42AB-A471-C55379922D24}"/>
    <dgm:cxn modelId="{DEC2A135-DBC9-4329-B25C-83E0D8BCBC6B}" type="presOf" srcId="{9773CA82-B614-448E-974E-280667A30F6F}" destId="{78839C6C-E076-44CA-8B14-0FB25F294128}" srcOrd="0" destOrd="0" presId="urn:microsoft.com/office/officeart/2005/8/layout/hProcess11"/>
    <dgm:cxn modelId="{C5913D44-A797-4EB2-BC7D-31B0B6E5417B}" srcId="{9773CA82-B614-448E-974E-280667A30F6F}" destId="{C112D9C9-9FC6-4070-B791-D861C1188DFB}" srcOrd="0" destOrd="0" parTransId="{B583E75C-FF49-42C2-AD52-E1611F8D6A30}" sibTransId="{F7A58D43-A4AE-4B54-AC69-3861D6F6A0DF}"/>
    <dgm:cxn modelId="{321EEE48-E55F-4ECB-BBF2-9DBFEAD3D87E}" type="presOf" srcId="{20093BE2-D263-4E32-80C6-4ABCA0A2917C}" destId="{B576FE6E-5D00-4633-9F59-E62E5EE20A9D}" srcOrd="0" destOrd="0" presId="urn:microsoft.com/office/officeart/2005/8/layout/hProcess11"/>
    <dgm:cxn modelId="{4733ED6C-182E-4FD3-A210-00AF9A60A71C}" type="presOf" srcId="{C89CA6C1-FFB1-4A5E-BB18-AA2F9AF6BB23}" destId="{4775D404-2021-4D49-BE01-046C6599F556}" srcOrd="0" destOrd="0" presId="urn:microsoft.com/office/officeart/2005/8/layout/hProcess11"/>
    <dgm:cxn modelId="{82066F9E-320E-4A54-8A28-B80E73394D47}" type="presOf" srcId="{DBF3189E-5CB6-4C0D-B161-424F245AAA15}" destId="{E5D7BD2D-E916-4872-9784-1CA0B6736B72}" srcOrd="0" destOrd="0" presId="urn:microsoft.com/office/officeart/2005/8/layout/hProcess11"/>
    <dgm:cxn modelId="{D688B5D9-5F9B-452D-94A7-2EEF64A681DB}" srcId="{9773CA82-B614-448E-974E-280667A30F6F}" destId="{DBF3189E-5CB6-4C0D-B161-424F245AAA15}" srcOrd="2" destOrd="0" parTransId="{9DF9E2F8-A17E-4170-B51A-EEA0AB3E5B80}" sibTransId="{F4963A42-7F7A-4104-888B-AE5C1A1A8D50}"/>
    <dgm:cxn modelId="{DF2488EC-4203-4878-9913-A9BAD08EF8ED}" srcId="{9773CA82-B614-448E-974E-280667A30F6F}" destId="{C89CA6C1-FFB1-4A5E-BB18-AA2F9AF6BB23}" srcOrd="1" destOrd="0" parTransId="{6BB0D2EA-8B5B-4A35-BAF8-50823F64D96B}" sibTransId="{A5FB702D-B67C-4D31-BEB5-5560B16B743E}"/>
    <dgm:cxn modelId="{0DC445F3-61AB-467C-99B5-4AB9A13115EF}" type="presOf" srcId="{C112D9C9-9FC6-4070-B791-D861C1188DFB}" destId="{8874CAF2-EC7E-454F-A7B9-3EBEBB0F6EEE}" srcOrd="0" destOrd="0" presId="urn:microsoft.com/office/officeart/2005/8/layout/hProcess11"/>
    <dgm:cxn modelId="{7ED4F928-1893-46D6-9A30-A2D9E22D00C1}" type="presParOf" srcId="{78839C6C-E076-44CA-8B14-0FB25F294128}" destId="{BAF4B1B5-6920-416B-8B45-16B75BC55A69}" srcOrd="0" destOrd="0" presId="urn:microsoft.com/office/officeart/2005/8/layout/hProcess11"/>
    <dgm:cxn modelId="{BA62842C-7D08-469C-8D6C-99057043640A}" type="presParOf" srcId="{78839C6C-E076-44CA-8B14-0FB25F294128}" destId="{4E568A43-1C61-4015-9DDF-97256AFB2DF3}" srcOrd="1" destOrd="0" presId="urn:microsoft.com/office/officeart/2005/8/layout/hProcess11"/>
    <dgm:cxn modelId="{825FE29D-4057-4D64-8A90-FDB88A85A3E2}" type="presParOf" srcId="{4E568A43-1C61-4015-9DDF-97256AFB2DF3}" destId="{807E70CA-5F42-450A-BCBC-BE5005E0E481}" srcOrd="0" destOrd="0" presId="urn:microsoft.com/office/officeart/2005/8/layout/hProcess11"/>
    <dgm:cxn modelId="{92647D83-7517-45D1-9924-0697F751853B}" type="presParOf" srcId="{807E70CA-5F42-450A-BCBC-BE5005E0E481}" destId="{8874CAF2-EC7E-454F-A7B9-3EBEBB0F6EEE}" srcOrd="0" destOrd="0" presId="urn:microsoft.com/office/officeart/2005/8/layout/hProcess11"/>
    <dgm:cxn modelId="{9622D265-AF86-4DDD-A8B7-E47F569032E5}" type="presParOf" srcId="{807E70CA-5F42-450A-BCBC-BE5005E0E481}" destId="{3A5940B5-6138-450F-844D-1D2A40D8F344}" srcOrd="1" destOrd="0" presId="urn:microsoft.com/office/officeart/2005/8/layout/hProcess11"/>
    <dgm:cxn modelId="{9A4ED80C-5AB1-4F43-9637-F3888B1BC5BB}" type="presParOf" srcId="{807E70CA-5F42-450A-BCBC-BE5005E0E481}" destId="{FA541FEF-1B53-4A10-8D72-7B20977D74F8}" srcOrd="2" destOrd="0" presId="urn:microsoft.com/office/officeart/2005/8/layout/hProcess11"/>
    <dgm:cxn modelId="{2BA03875-92C2-4A70-B254-4B24B4FC6FE2}" type="presParOf" srcId="{4E568A43-1C61-4015-9DDF-97256AFB2DF3}" destId="{DB095232-816E-4D01-A0EE-AB4148FD790B}" srcOrd="1" destOrd="0" presId="urn:microsoft.com/office/officeart/2005/8/layout/hProcess11"/>
    <dgm:cxn modelId="{198A5471-B424-42B1-9D75-10298DFE48B8}" type="presParOf" srcId="{4E568A43-1C61-4015-9DDF-97256AFB2DF3}" destId="{186F50F0-5999-4422-82C9-54150598BA75}" srcOrd="2" destOrd="0" presId="urn:microsoft.com/office/officeart/2005/8/layout/hProcess11"/>
    <dgm:cxn modelId="{47F37398-E2D3-4852-9DCA-E83305EDEF47}" type="presParOf" srcId="{186F50F0-5999-4422-82C9-54150598BA75}" destId="{4775D404-2021-4D49-BE01-046C6599F556}" srcOrd="0" destOrd="0" presId="urn:microsoft.com/office/officeart/2005/8/layout/hProcess11"/>
    <dgm:cxn modelId="{CD8AD400-6445-4412-A223-35596FC62805}" type="presParOf" srcId="{186F50F0-5999-4422-82C9-54150598BA75}" destId="{39B453B0-68EC-43CC-8F7F-4D3AD1C2053D}" srcOrd="1" destOrd="0" presId="urn:microsoft.com/office/officeart/2005/8/layout/hProcess11"/>
    <dgm:cxn modelId="{F009ECFD-1D79-4AB7-BDA0-21389BFCB905}" type="presParOf" srcId="{186F50F0-5999-4422-82C9-54150598BA75}" destId="{C5D11539-8E5D-4DDE-9228-9D337BAF07D2}" srcOrd="2" destOrd="0" presId="urn:microsoft.com/office/officeart/2005/8/layout/hProcess11"/>
    <dgm:cxn modelId="{BC968B25-8FDB-4B6C-A77C-2E3CA8B32F03}" type="presParOf" srcId="{4E568A43-1C61-4015-9DDF-97256AFB2DF3}" destId="{2DFE2CC5-CCDE-46F3-802E-08025C89B729}" srcOrd="3" destOrd="0" presId="urn:microsoft.com/office/officeart/2005/8/layout/hProcess11"/>
    <dgm:cxn modelId="{BFE497CE-FA32-4CE7-AF0F-0F7697952723}" type="presParOf" srcId="{4E568A43-1C61-4015-9DDF-97256AFB2DF3}" destId="{06F892C7-9625-4B39-AA66-D09C022B1242}" srcOrd="4" destOrd="0" presId="urn:microsoft.com/office/officeart/2005/8/layout/hProcess11"/>
    <dgm:cxn modelId="{AF7B426F-9E30-436C-8178-EE209AB0F173}" type="presParOf" srcId="{06F892C7-9625-4B39-AA66-D09C022B1242}" destId="{E5D7BD2D-E916-4872-9784-1CA0B6736B72}" srcOrd="0" destOrd="0" presId="urn:microsoft.com/office/officeart/2005/8/layout/hProcess11"/>
    <dgm:cxn modelId="{F836015B-5D34-4FBE-8433-0AC9FBFA7320}" type="presParOf" srcId="{06F892C7-9625-4B39-AA66-D09C022B1242}" destId="{E6723C9F-97BF-48CD-9482-7CC364E110ED}" srcOrd="1" destOrd="0" presId="urn:microsoft.com/office/officeart/2005/8/layout/hProcess11"/>
    <dgm:cxn modelId="{49769B31-3C6B-4BFD-9814-CA9D2C18B912}" type="presParOf" srcId="{06F892C7-9625-4B39-AA66-D09C022B1242}" destId="{CFD360A4-30EB-4484-960D-6506CA195619}" srcOrd="2" destOrd="0" presId="urn:microsoft.com/office/officeart/2005/8/layout/hProcess11"/>
    <dgm:cxn modelId="{C8C70B12-4584-4A04-A155-1C843E96A79B}" type="presParOf" srcId="{4E568A43-1C61-4015-9DDF-97256AFB2DF3}" destId="{0DECCDB9-4F36-41E5-903A-638B19AD99D4}" srcOrd="5" destOrd="0" presId="urn:microsoft.com/office/officeart/2005/8/layout/hProcess11"/>
    <dgm:cxn modelId="{026C310F-232D-4E29-9802-8EC24FCFBA2A}" type="presParOf" srcId="{4E568A43-1C61-4015-9DDF-97256AFB2DF3}" destId="{72E55527-8B2B-4B70-8115-11FCC001EA9C}" srcOrd="6" destOrd="0" presId="urn:microsoft.com/office/officeart/2005/8/layout/hProcess11"/>
    <dgm:cxn modelId="{23191522-6F45-40DD-8763-E384FD9D3AAF}" type="presParOf" srcId="{72E55527-8B2B-4B70-8115-11FCC001EA9C}" destId="{B576FE6E-5D00-4633-9F59-E62E5EE20A9D}" srcOrd="0" destOrd="0" presId="urn:microsoft.com/office/officeart/2005/8/layout/hProcess11"/>
    <dgm:cxn modelId="{B66B33A3-57E6-49B4-99A1-9D7CDC8F5DE9}" type="presParOf" srcId="{72E55527-8B2B-4B70-8115-11FCC001EA9C}" destId="{3422BDEF-074A-42B7-ADB3-0E5C39E2A3FF}" srcOrd="1" destOrd="0" presId="urn:microsoft.com/office/officeart/2005/8/layout/hProcess11"/>
    <dgm:cxn modelId="{C5E1D263-8A97-4647-B045-8E658ADF49C9}" type="presParOf" srcId="{72E55527-8B2B-4B70-8115-11FCC001EA9C}" destId="{C32CE2BC-D77A-43EB-97E5-CB9F566A3A23}"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B97DC1A-71EB-49DC-858E-C320CDB5B790}"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FF548D92-47BC-4B6E-82D9-87C90020F3FA}">
      <dgm:prSet custT="1"/>
      <dgm:spPr>
        <a:solidFill>
          <a:srgbClr val="C00000"/>
        </a:solidFill>
      </dgm:spPr>
      <dgm:t>
        <a:bodyPr/>
        <a:lstStyle/>
        <a:p>
          <a:pPr rtl="0"/>
          <a:r>
            <a:rPr lang="zh-CN" altLang="en-US" sz="1800" dirty="0"/>
            <a:t>首先，中国革命从此有了一个新的领导力量和领导核心。中国革命不再由资产阶级领导，而是无产阶级及其政党来领导了。</a:t>
          </a:r>
        </a:p>
      </dgm:t>
    </dgm:pt>
    <dgm:pt modelId="{E046F048-6165-440F-AFFA-F77BAE03B88A}" type="parTrans" cxnId="{FA210E02-0D8B-4C6E-A255-6CCA7042B5C7}">
      <dgm:prSet/>
      <dgm:spPr/>
      <dgm:t>
        <a:bodyPr/>
        <a:lstStyle/>
        <a:p>
          <a:endParaRPr lang="zh-CN" altLang="en-US"/>
        </a:p>
      </dgm:t>
    </dgm:pt>
    <dgm:pt modelId="{D24CD230-F2CD-4C94-8FCC-8C94C7688973}" type="sibTrans" cxnId="{FA210E02-0D8B-4C6E-A255-6CCA7042B5C7}">
      <dgm:prSet/>
      <dgm:spPr/>
      <dgm:t>
        <a:bodyPr/>
        <a:lstStyle/>
        <a:p>
          <a:endParaRPr lang="zh-CN" altLang="en-US"/>
        </a:p>
      </dgm:t>
    </dgm:pt>
    <dgm:pt modelId="{6E245FD2-E371-4809-B47E-E3796172F178}">
      <dgm:prSet custT="1"/>
      <dgm:spPr>
        <a:solidFill>
          <a:srgbClr val="C00000"/>
        </a:solidFill>
      </dgm:spPr>
      <dgm:t>
        <a:bodyPr/>
        <a:lstStyle/>
        <a:p>
          <a:pPr rtl="0"/>
          <a:r>
            <a:rPr lang="zh-CN" altLang="en-US" sz="1800" dirty="0"/>
            <a:t>其次，有了新的指导思想和新的革命纲领。有了马克思马克思主义这个锐利的思想武器，有了明确的奋斗目标。</a:t>
          </a:r>
        </a:p>
      </dgm:t>
    </dgm:pt>
    <dgm:pt modelId="{C3E6B49D-A938-44DA-B5E7-B35DEECFCCC5}" type="parTrans" cxnId="{0C89D984-E070-443F-A95C-7DF5541FD331}">
      <dgm:prSet/>
      <dgm:spPr/>
      <dgm:t>
        <a:bodyPr/>
        <a:lstStyle/>
        <a:p>
          <a:endParaRPr lang="zh-CN" altLang="en-US"/>
        </a:p>
      </dgm:t>
    </dgm:pt>
    <dgm:pt modelId="{9F03AF15-B1F4-49C1-B52F-A1A662624A66}" type="sibTrans" cxnId="{0C89D984-E070-443F-A95C-7DF5541FD331}">
      <dgm:prSet/>
      <dgm:spPr/>
      <dgm:t>
        <a:bodyPr/>
        <a:lstStyle/>
        <a:p>
          <a:endParaRPr lang="zh-CN" altLang="en-US"/>
        </a:p>
      </dgm:t>
    </dgm:pt>
    <dgm:pt modelId="{05B3649E-8EE5-4EFC-ABAD-47EE24197E2B}">
      <dgm:prSet custT="1"/>
      <dgm:spPr>
        <a:solidFill>
          <a:srgbClr val="C00000"/>
        </a:solidFill>
      </dgm:spPr>
      <dgm:t>
        <a:bodyPr/>
        <a:lstStyle/>
        <a:p>
          <a:pPr rtl="0"/>
          <a:r>
            <a:rPr lang="zh-CN" altLang="en-US" sz="1800" dirty="0"/>
            <a:t>再次，有了发动群众的好方法。有了在中国共产党领导下的联合一切革命人民的战略和策略。</a:t>
          </a:r>
        </a:p>
      </dgm:t>
    </dgm:pt>
    <dgm:pt modelId="{036DC50F-B6C8-4E9F-A7F3-4002E77DDBF7}" type="parTrans" cxnId="{5C75C0A5-0EEC-4E42-9FED-A7394F25B43F}">
      <dgm:prSet/>
      <dgm:spPr/>
      <dgm:t>
        <a:bodyPr/>
        <a:lstStyle/>
        <a:p>
          <a:endParaRPr lang="zh-CN" altLang="en-US"/>
        </a:p>
      </dgm:t>
    </dgm:pt>
    <dgm:pt modelId="{1D860431-86DD-4499-93BD-220A3155D00E}" type="sibTrans" cxnId="{5C75C0A5-0EEC-4E42-9FED-A7394F25B43F}">
      <dgm:prSet/>
      <dgm:spPr/>
      <dgm:t>
        <a:bodyPr/>
        <a:lstStyle/>
        <a:p>
          <a:endParaRPr lang="zh-CN" altLang="en-US"/>
        </a:p>
      </dgm:t>
    </dgm:pt>
    <dgm:pt modelId="{71C945B4-B65F-478F-99BB-72D688757AF8}">
      <dgm:prSet custT="1"/>
      <dgm:spPr>
        <a:solidFill>
          <a:srgbClr val="C00000"/>
        </a:solidFill>
      </dgm:spPr>
      <dgm:t>
        <a:bodyPr/>
        <a:lstStyle/>
        <a:p>
          <a:pPr rtl="0"/>
          <a:r>
            <a:rPr lang="zh-CN" altLang="en-US" sz="1800" dirty="0"/>
            <a:t>最后，有了新的道路和前途。 通过建立人民民主专政，走社会主义和共产主义的道路，中国革命从此进入了一个崭新的时期。</a:t>
          </a:r>
        </a:p>
      </dgm:t>
    </dgm:pt>
    <dgm:pt modelId="{26D5EB0B-F542-4440-835D-99E741C36FCD}" type="parTrans" cxnId="{1EA22984-9B92-47B4-BC02-DCBDCEDDCFB4}">
      <dgm:prSet/>
      <dgm:spPr/>
      <dgm:t>
        <a:bodyPr/>
        <a:lstStyle/>
        <a:p>
          <a:endParaRPr lang="zh-CN" altLang="en-US"/>
        </a:p>
      </dgm:t>
    </dgm:pt>
    <dgm:pt modelId="{21B26697-2B83-4B06-A9E2-19925B397EE1}" type="sibTrans" cxnId="{1EA22984-9B92-47B4-BC02-DCBDCEDDCFB4}">
      <dgm:prSet/>
      <dgm:spPr/>
      <dgm:t>
        <a:bodyPr/>
        <a:lstStyle/>
        <a:p>
          <a:endParaRPr lang="zh-CN" altLang="en-US"/>
        </a:p>
      </dgm:t>
    </dgm:pt>
    <dgm:pt modelId="{5D6E12AD-92B2-4800-94B9-FE1337107F42}" type="pres">
      <dgm:prSet presAssocID="{2B97DC1A-71EB-49DC-858E-C320CDB5B790}" presName="Name0" presStyleCnt="0">
        <dgm:presLayoutVars>
          <dgm:dir/>
          <dgm:animLvl val="lvl"/>
          <dgm:resizeHandles val="exact"/>
        </dgm:presLayoutVars>
      </dgm:prSet>
      <dgm:spPr/>
    </dgm:pt>
    <dgm:pt modelId="{D184F47F-F695-4567-859B-91C3038F63EF}" type="pres">
      <dgm:prSet presAssocID="{FF548D92-47BC-4B6E-82D9-87C90020F3FA}" presName="linNode" presStyleCnt="0"/>
      <dgm:spPr/>
    </dgm:pt>
    <dgm:pt modelId="{DA4567B6-EFAC-4A45-B507-8E009DFBA9BB}" type="pres">
      <dgm:prSet presAssocID="{FF548D92-47BC-4B6E-82D9-87C90020F3FA}" presName="parentText" presStyleLbl="node1" presStyleIdx="0" presStyleCnt="4">
        <dgm:presLayoutVars>
          <dgm:chMax val="1"/>
          <dgm:bulletEnabled val="1"/>
        </dgm:presLayoutVars>
      </dgm:prSet>
      <dgm:spPr/>
    </dgm:pt>
    <dgm:pt modelId="{DAA5712A-57C4-47F8-8B68-3F3F02D1ED64}" type="pres">
      <dgm:prSet presAssocID="{D24CD230-F2CD-4C94-8FCC-8C94C7688973}" presName="sp" presStyleCnt="0"/>
      <dgm:spPr/>
    </dgm:pt>
    <dgm:pt modelId="{BE03455F-900B-4186-BC0F-8C1DED5D29BD}" type="pres">
      <dgm:prSet presAssocID="{6E245FD2-E371-4809-B47E-E3796172F178}" presName="linNode" presStyleCnt="0"/>
      <dgm:spPr/>
    </dgm:pt>
    <dgm:pt modelId="{DA0B7502-DABB-4FE6-9E53-C1B4A2C88321}" type="pres">
      <dgm:prSet presAssocID="{6E245FD2-E371-4809-B47E-E3796172F178}" presName="parentText" presStyleLbl="node1" presStyleIdx="1" presStyleCnt="4">
        <dgm:presLayoutVars>
          <dgm:chMax val="1"/>
          <dgm:bulletEnabled val="1"/>
        </dgm:presLayoutVars>
      </dgm:prSet>
      <dgm:spPr/>
    </dgm:pt>
    <dgm:pt modelId="{E98E5FD7-08BD-4DA0-82AA-BCFD69CB6CB9}" type="pres">
      <dgm:prSet presAssocID="{9F03AF15-B1F4-49C1-B52F-A1A662624A66}" presName="sp" presStyleCnt="0"/>
      <dgm:spPr/>
    </dgm:pt>
    <dgm:pt modelId="{6227E916-1207-4EDC-BA25-A6155065A0E5}" type="pres">
      <dgm:prSet presAssocID="{05B3649E-8EE5-4EFC-ABAD-47EE24197E2B}" presName="linNode" presStyleCnt="0"/>
      <dgm:spPr/>
    </dgm:pt>
    <dgm:pt modelId="{BDA81426-0924-4651-90A5-548D74069BE4}" type="pres">
      <dgm:prSet presAssocID="{05B3649E-8EE5-4EFC-ABAD-47EE24197E2B}" presName="parentText" presStyleLbl="node1" presStyleIdx="2" presStyleCnt="4">
        <dgm:presLayoutVars>
          <dgm:chMax val="1"/>
          <dgm:bulletEnabled val="1"/>
        </dgm:presLayoutVars>
      </dgm:prSet>
      <dgm:spPr/>
    </dgm:pt>
    <dgm:pt modelId="{0A9CE3CE-52E5-4FA5-BCAA-BFBBC3CC1050}" type="pres">
      <dgm:prSet presAssocID="{1D860431-86DD-4499-93BD-220A3155D00E}" presName="sp" presStyleCnt="0"/>
      <dgm:spPr/>
    </dgm:pt>
    <dgm:pt modelId="{95140743-0A3A-40BE-8328-9E5FEDC81048}" type="pres">
      <dgm:prSet presAssocID="{71C945B4-B65F-478F-99BB-72D688757AF8}" presName="linNode" presStyleCnt="0"/>
      <dgm:spPr/>
    </dgm:pt>
    <dgm:pt modelId="{B11A99E6-9B19-4C82-A7FF-077AEC15A7E4}" type="pres">
      <dgm:prSet presAssocID="{71C945B4-B65F-478F-99BB-72D688757AF8}" presName="parentText" presStyleLbl="node1" presStyleIdx="3" presStyleCnt="4">
        <dgm:presLayoutVars>
          <dgm:chMax val="1"/>
          <dgm:bulletEnabled val="1"/>
        </dgm:presLayoutVars>
      </dgm:prSet>
      <dgm:spPr/>
    </dgm:pt>
  </dgm:ptLst>
  <dgm:cxnLst>
    <dgm:cxn modelId="{FA210E02-0D8B-4C6E-A255-6CCA7042B5C7}" srcId="{2B97DC1A-71EB-49DC-858E-C320CDB5B790}" destId="{FF548D92-47BC-4B6E-82D9-87C90020F3FA}" srcOrd="0" destOrd="0" parTransId="{E046F048-6165-440F-AFFA-F77BAE03B88A}" sibTransId="{D24CD230-F2CD-4C94-8FCC-8C94C7688973}"/>
    <dgm:cxn modelId="{AF2A7706-BC7C-4884-B506-15C8B29DB4B6}" type="presOf" srcId="{6E245FD2-E371-4809-B47E-E3796172F178}" destId="{DA0B7502-DABB-4FE6-9E53-C1B4A2C88321}" srcOrd="0" destOrd="0" presId="urn:microsoft.com/office/officeart/2005/8/layout/vList5"/>
    <dgm:cxn modelId="{89380340-FFB5-4EF1-9A1D-42BAE9C0E76E}" type="presOf" srcId="{FF548D92-47BC-4B6E-82D9-87C90020F3FA}" destId="{DA4567B6-EFAC-4A45-B507-8E009DFBA9BB}" srcOrd="0" destOrd="0" presId="urn:microsoft.com/office/officeart/2005/8/layout/vList5"/>
    <dgm:cxn modelId="{EDC32D42-2346-4A9B-8E3D-25311DA452A0}" type="presOf" srcId="{71C945B4-B65F-478F-99BB-72D688757AF8}" destId="{B11A99E6-9B19-4C82-A7FF-077AEC15A7E4}" srcOrd="0" destOrd="0" presId="urn:microsoft.com/office/officeart/2005/8/layout/vList5"/>
    <dgm:cxn modelId="{F1AD2776-2D19-4DB1-82D1-C4D28BEBE336}" type="presOf" srcId="{05B3649E-8EE5-4EFC-ABAD-47EE24197E2B}" destId="{BDA81426-0924-4651-90A5-548D74069BE4}" srcOrd="0" destOrd="0" presId="urn:microsoft.com/office/officeart/2005/8/layout/vList5"/>
    <dgm:cxn modelId="{66241578-A192-43C5-AE53-64F44F02B5D4}" type="presOf" srcId="{2B97DC1A-71EB-49DC-858E-C320CDB5B790}" destId="{5D6E12AD-92B2-4800-94B9-FE1337107F42}" srcOrd="0" destOrd="0" presId="urn:microsoft.com/office/officeart/2005/8/layout/vList5"/>
    <dgm:cxn modelId="{1EA22984-9B92-47B4-BC02-DCBDCEDDCFB4}" srcId="{2B97DC1A-71EB-49DC-858E-C320CDB5B790}" destId="{71C945B4-B65F-478F-99BB-72D688757AF8}" srcOrd="3" destOrd="0" parTransId="{26D5EB0B-F542-4440-835D-99E741C36FCD}" sibTransId="{21B26697-2B83-4B06-A9E2-19925B397EE1}"/>
    <dgm:cxn modelId="{0C89D984-E070-443F-A95C-7DF5541FD331}" srcId="{2B97DC1A-71EB-49DC-858E-C320CDB5B790}" destId="{6E245FD2-E371-4809-B47E-E3796172F178}" srcOrd="1" destOrd="0" parTransId="{C3E6B49D-A938-44DA-B5E7-B35DEECFCCC5}" sibTransId="{9F03AF15-B1F4-49C1-B52F-A1A662624A66}"/>
    <dgm:cxn modelId="{5C75C0A5-0EEC-4E42-9FED-A7394F25B43F}" srcId="{2B97DC1A-71EB-49DC-858E-C320CDB5B790}" destId="{05B3649E-8EE5-4EFC-ABAD-47EE24197E2B}" srcOrd="2" destOrd="0" parTransId="{036DC50F-B6C8-4E9F-A7F3-4002E77DDBF7}" sibTransId="{1D860431-86DD-4499-93BD-220A3155D00E}"/>
    <dgm:cxn modelId="{CD854562-FDD3-4EC7-98ED-4C0A5DCF7F52}" type="presParOf" srcId="{5D6E12AD-92B2-4800-94B9-FE1337107F42}" destId="{D184F47F-F695-4567-859B-91C3038F63EF}" srcOrd="0" destOrd="0" presId="urn:microsoft.com/office/officeart/2005/8/layout/vList5"/>
    <dgm:cxn modelId="{17ABD2AD-7720-4397-B757-E59F5273733F}" type="presParOf" srcId="{D184F47F-F695-4567-859B-91C3038F63EF}" destId="{DA4567B6-EFAC-4A45-B507-8E009DFBA9BB}" srcOrd="0" destOrd="0" presId="urn:microsoft.com/office/officeart/2005/8/layout/vList5"/>
    <dgm:cxn modelId="{BC9CE916-8060-419F-9F46-240DDB5F28A9}" type="presParOf" srcId="{5D6E12AD-92B2-4800-94B9-FE1337107F42}" destId="{DAA5712A-57C4-47F8-8B68-3F3F02D1ED64}" srcOrd="1" destOrd="0" presId="urn:microsoft.com/office/officeart/2005/8/layout/vList5"/>
    <dgm:cxn modelId="{827E467F-2A2C-4375-A740-3C70D8F0F351}" type="presParOf" srcId="{5D6E12AD-92B2-4800-94B9-FE1337107F42}" destId="{BE03455F-900B-4186-BC0F-8C1DED5D29BD}" srcOrd="2" destOrd="0" presId="urn:microsoft.com/office/officeart/2005/8/layout/vList5"/>
    <dgm:cxn modelId="{4070DEEF-FFD5-4AE9-A2B0-5152E3B4BD6D}" type="presParOf" srcId="{BE03455F-900B-4186-BC0F-8C1DED5D29BD}" destId="{DA0B7502-DABB-4FE6-9E53-C1B4A2C88321}" srcOrd="0" destOrd="0" presId="urn:microsoft.com/office/officeart/2005/8/layout/vList5"/>
    <dgm:cxn modelId="{B114454A-7CC0-4C62-A4AF-0827D10FA3CE}" type="presParOf" srcId="{5D6E12AD-92B2-4800-94B9-FE1337107F42}" destId="{E98E5FD7-08BD-4DA0-82AA-BCFD69CB6CB9}" srcOrd="3" destOrd="0" presId="urn:microsoft.com/office/officeart/2005/8/layout/vList5"/>
    <dgm:cxn modelId="{88796D57-3D50-471F-8F34-C549BE993A70}" type="presParOf" srcId="{5D6E12AD-92B2-4800-94B9-FE1337107F42}" destId="{6227E916-1207-4EDC-BA25-A6155065A0E5}" srcOrd="4" destOrd="0" presId="urn:microsoft.com/office/officeart/2005/8/layout/vList5"/>
    <dgm:cxn modelId="{DF3447C9-7E38-4A9F-8586-048AD3ED6AB5}" type="presParOf" srcId="{6227E916-1207-4EDC-BA25-A6155065A0E5}" destId="{BDA81426-0924-4651-90A5-548D74069BE4}" srcOrd="0" destOrd="0" presId="urn:microsoft.com/office/officeart/2005/8/layout/vList5"/>
    <dgm:cxn modelId="{A7518EE2-2A66-4EB7-BAED-4F8598FD4B67}" type="presParOf" srcId="{5D6E12AD-92B2-4800-94B9-FE1337107F42}" destId="{0A9CE3CE-52E5-4FA5-BCAA-BFBBC3CC1050}" srcOrd="5" destOrd="0" presId="urn:microsoft.com/office/officeart/2005/8/layout/vList5"/>
    <dgm:cxn modelId="{C83AE54B-808D-4CF8-B439-BAB54670672A}" type="presParOf" srcId="{5D6E12AD-92B2-4800-94B9-FE1337107F42}" destId="{95140743-0A3A-40BE-8328-9E5FEDC81048}" srcOrd="6" destOrd="0" presId="urn:microsoft.com/office/officeart/2005/8/layout/vList5"/>
    <dgm:cxn modelId="{E723E65E-1BAB-4D92-9E61-ABFB8D75F0B8}" type="presParOf" srcId="{95140743-0A3A-40BE-8328-9E5FEDC81048}" destId="{B11A99E6-9B19-4C82-A7FF-077AEC15A7E4}" srcOrd="0" destOrd="0" presId="urn:microsoft.com/office/officeart/2005/8/layout/vList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2DCE91F-2BF1-4FE1-A3E8-F6CFF52CAE1A}" type="doc">
      <dgm:prSet loTypeId="urn:microsoft.com/office/officeart/2005/8/layout/vList3" loCatId="list" qsTypeId="urn:microsoft.com/office/officeart/2005/8/quickstyle/simple1" qsCatId="simple" csTypeId="urn:microsoft.com/office/officeart/2005/8/colors/accent1_2" csCatId="accent1" phldr="1"/>
      <dgm:spPr/>
      <dgm:t>
        <a:bodyPr/>
        <a:lstStyle/>
        <a:p>
          <a:endParaRPr lang="zh-CN" altLang="en-US"/>
        </a:p>
      </dgm:t>
    </dgm:pt>
    <dgm:pt modelId="{936B0DA4-1533-42F1-8A31-EB7BA73AEC29}" type="pres">
      <dgm:prSet presAssocID="{82DCE91F-2BF1-4FE1-A3E8-F6CFF52CAE1A}" presName="linearFlow" presStyleCnt="0">
        <dgm:presLayoutVars>
          <dgm:dir/>
          <dgm:resizeHandles val="exact"/>
        </dgm:presLayoutVars>
      </dgm:prSet>
      <dgm:spPr/>
    </dgm:pt>
  </dgm:ptLst>
  <dgm:cxnLst>
    <dgm:cxn modelId="{0648B477-40D5-4D37-B588-D798E95CC436}" type="presOf" srcId="{82DCE91F-2BF1-4FE1-A3E8-F6CFF52CAE1A}" destId="{936B0DA4-1533-42F1-8A31-EB7BA73AEC29}" srcOrd="0"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F9510D1-95DC-4944-98F6-C018D59997C9}" type="doc">
      <dgm:prSet loTypeId="urn:microsoft.com/office/officeart/2005/8/layout/matrix2" loCatId="matrix" qsTypeId="urn:microsoft.com/office/officeart/2005/8/quickstyle/simple1" qsCatId="simple" csTypeId="urn:microsoft.com/office/officeart/2005/8/colors/colorful3" csCatId="colorful" phldr="1"/>
      <dgm:spPr/>
      <dgm:t>
        <a:bodyPr/>
        <a:lstStyle/>
        <a:p>
          <a:endParaRPr lang="zh-CN" altLang="en-US"/>
        </a:p>
      </dgm:t>
    </dgm:pt>
    <dgm:pt modelId="{B240890D-2D83-4883-90E7-4391C1D696D0}">
      <dgm:prSet custT="1"/>
      <dgm:spPr>
        <a:solidFill>
          <a:srgbClr val="C00000"/>
        </a:solidFill>
      </dgm:spPr>
      <dgm:t>
        <a:bodyPr/>
        <a:lstStyle/>
        <a:p>
          <a:r>
            <a:rPr lang="zh-CN" altLang="en-US" sz="1800" dirty="0"/>
            <a:t>一是为争取国内和平民主阶段；</a:t>
          </a:r>
        </a:p>
      </dgm:t>
    </dgm:pt>
    <dgm:pt modelId="{61BDE7CC-9663-4D13-9B63-6717BED52703}" type="parTrans" cxnId="{C1B2CAF0-79D5-4397-84ED-F75B387D7362}">
      <dgm:prSet/>
      <dgm:spPr/>
      <dgm:t>
        <a:bodyPr/>
        <a:lstStyle/>
        <a:p>
          <a:endParaRPr lang="zh-CN" altLang="en-US"/>
        </a:p>
      </dgm:t>
    </dgm:pt>
    <dgm:pt modelId="{12767A1D-CD25-4FBD-B158-021F1FDAFD14}" type="sibTrans" cxnId="{C1B2CAF0-79D5-4397-84ED-F75B387D7362}">
      <dgm:prSet/>
      <dgm:spPr/>
      <dgm:t>
        <a:bodyPr/>
        <a:lstStyle/>
        <a:p>
          <a:endParaRPr lang="zh-CN" altLang="en-US"/>
        </a:p>
      </dgm:t>
    </dgm:pt>
    <dgm:pt modelId="{615D3FA8-16C2-40C9-8732-5A87754502EF}">
      <dgm:prSet custT="1"/>
      <dgm:spPr>
        <a:solidFill>
          <a:srgbClr val="C00000"/>
        </a:solidFill>
      </dgm:spPr>
      <dgm:t>
        <a:bodyPr/>
        <a:lstStyle/>
        <a:p>
          <a:r>
            <a:rPr lang="zh-CN" altLang="en-US" sz="1800" dirty="0"/>
            <a:t>二是人民解放战争防御阶段</a:t>
          </a:r>
        </a:p>
      </dgm:t>
    </dgm:pt>
    <dgm:pt modelId="{97CA1588-D773-4E9B-A383-E1AEBE4AA6CB}" type="parTrans" cxnId="{5D297500-8823-48F6-AA13-4E08A0BF46B5}">
      <dgm:prSet/>
      <dgm:spPr/>
      <dgm:t>
        <a:bodyPr/>
        <a:lstStyle/>
        <a:p>
          <a:endParaRPr lang="zh-CN" altLang="en-US"/>
        </a:p>
      </dgm:t>
    </dgm:pt>
    <dgm:pt modelId="{F5EE363C-F927-403C-8712-8D7D819D3ED3}" type="sibTrans" cxnId="{5D297500-8823-48F6-AA13-4E08A0BF46B5}">
      <dgm:prSet/>
      <dgm:spPr/>
      <dgm:t>
        <a:bodyPr/>
        <a:lstStyle/>
        <a:p>
          <a:endParaRPr lang="zh-CN" altLang="en-US"/>
        </a:p>
      </dgm:t>
    </dgm:pt>
    <dgm:pt modelId="{0F1AD634-D8E3-4B43-A1E4-061B4797E96A}">
      <dgm:prSet custT="1"/>
      <dgm:spPr>
        <a:solidFill>
          <a:srgbClr val="C00000"/>
        </a:solidFill>
      </dgm:spPr>
      <dgm:t>
        <a:bodyPr/>
        <a:lstStyle/>
        <a:p>
          <a:r>
            <a:rPr lang="zh-CN" altLang="en-US" sz="1800" dirty="0"/>
            <a:t>三是从</a:t>
          </a:r>
          <a:r>
            <a:rPr lang="en-US" altLang="zh-CN" sz="1800" dirty="0"/>
            <a:t>1947</a:t>
          </a:r>
          <a:r>
            <a:rPr lang="zh-CN" altLang="en-US" sz="1800" dirty="0"/>
            <a:t>年</a:t>
          </a:r>
          <a:r>
            <a:rPr lang="en-US" altLang="zh-CN" sz="1800" dirty="0"/>
            <a:t>6</a:t>
          </a:r>
          <a:r>
            <a:rPr lang="zh-CN" altLang="en-US" sz="1800" dirty="0"/>
            <a:t>月到</a:t>
          </a:r>
          <a:r>
            <a:rPr lang="en-US" altLang="zh-CN" sz="1800" dirty="0"/>
            <a:t>1948</a:t>
          </a:r>
          <a:r>
            <a:rPr lang="zh-CN" altLang="en-US" sz="1800" dirty="0"/>
            <a:t>年</a:t>
          </a:r>
          <a:r>
            <a:rPr lang="en-US" altLang="zh-CN" sz="1800" dirty="0"/>
            <a:t>8</a:t>
          </a:r>
          <a:r>
            <a:rPr lang="zh-CN" altLang="en-US" sz="1800" dirty="0"/>
            <a:t>月，人民解放战争转入了战略进攻阶段；</a:t>
          </a:r>
        </a:p>
      </dgm:t>
    </dgm:pt>
    <dgm:pt modelId="{836B6B84-43D2-4792-9BDD-8EF6DA4BF1E5}" type="parTrans" cxnId="{C6AF9DF1-A19A-4659-9780-29566A6DFDAD}">
      <dgm:prSet/>
      <dgm:spPr/>
      <dgm:t>
        <a:bodyPr/>
        <a:lstStyle/>
        <a:p>
          <a:endParaRPr lang="zh-CN" altLang="en-US"/>
        </a:p>
      </dgm:t>
    </dgm:pt>
    <dgm:pt modelId="{ABDB991F-6A62-4D68-9B2B-388D865135F1}" type="sibTrans" cxnId="{C6AF9DF1-A19A-4659-9780-29566A6DFDAD}">
      <dgm:prSet/>
      <dgm:spPr/>
      <dgm:t>
        <a:bodyPr/>
        <a:lstStyle/>
        <a:p>
          <a:endParaRPr lang="zh-CN" altLang="en-US"/>
        </a:p>
      </dgm:t>
    </dgm:pt>
    <dgm:pt modelId="{342C0397-0931-4FD9-8C59-BAA5A1FCDAFE}">
      <dgm:prSet custT="1"/>
      <dgm:spPr>
        <a:solidFill>
          <a:srgbClr val="C00000"/>
        </a:solidFill>
      </dgm:spPr>
      <dgm:t>
        <a:bodyPr/>
        <a:lstStyle/>
        <a:p>
          <a:r>
            <a:rPr lang="zh-CN" altLang="en-US" sz="1800" dirty="0"/>
            <a:t>四是战略决战的伟大胜利，中国人民共和国的成立</a:t>
          </a:r>
        </a:p>
      </dgm:t>
    </dgm:pt>
    <dgm:pt modelId="{36B96878-EF1A-4B08-99E3-BE8D76F8D99E}" type="parTrans" cxnId="{A815A711-B349-4FE1-AAA7-5D32477AE422}">
      <dgm:prSet/>
      <dgm:spPr/>
      <dgm:t>
        <a:bodyPr/>
        <a:lstStyle/>
        <a:p>
          <a:endParaRPr lang="zh-CN" altLang="en-US"/>
        </a:p>
      </dgm:t>
    </dgm:pt>
    <dgm:pt modelId="{C027C973-9C30-4071-BAF4-B48C9BB3FC59}" type="sibTrans" cxnId="{A815A711-B349-4FE1-AAA7-5D32477AE422}">
      <dgm:prSet/>
      <dgm:spPr/>
      <dgm:t>
        <a:bodyPr/>
        <a:lstStyle/>
        <a:p>
          <a:endParaRPr lang="zh-CN" altLang="en-US"/>
        </a:p>
      </dgm:t>
    </dgm:pt>
    <dgm:pt modelId="{84E1BA17-DE18-421E-B72B-267CCE849AEF}" type="pres">
      <dgm:prSet presAssocID="{3F9510D1-95DC-4944-98F6-C018D59997C9}" presName="matrix" presStyleCnt="0">
        <dgm:presLayoutVars>
          <dgm:chMax val="1"/>
          <dgm:dir/>
          <dgm:resizeHandles val="exact"/>
        </dgm:presLayoutVars>
      </dgm:prSet>
      <dgm:spPr/>
    </dgm:pt>
    <dgm:pt modelId="{CAB39818-8CAF-41C4-B723-BC7D73411648}" type="pres">
      <dgm:prSet presAssocID="{3F9510D1-95DC-4944-98F6-C018D59997C9}" presName="axisShape" presStyleLbl="bgShp" presStyleIdx="0" presStyleCnt="1"/>
      <dgm:spPr>
        <a:noFill/>
      </dgm:spPr>
    </dgm:pt>
    <dgm:pt modelId="{50AEAD4F-AE9F-4561-BEF7-DCE44157EB10}" type="pres">
      <dgm:prSet presAssocID="{3F9510D1-95DC-4944-98F6-C018D59997C9}" presName="rect1" presStyleLbl="node1" presStyleIdx="0" presStyleCnt="4" custLinFactNeighborX="-1178" custLinFactNeighborY="-14544">
        <dgm:presLayoutVars>
          <dgm:chMax val="0"/>
          <dgm:chPref val="0"/>
          <dgm:bulletEnabled val="1"/>
        </dgm:presLayoutVars>
      </dgm:prSet>
      <dgm:spPr/>
    </dgm:pt>
    <dgm:pt modelId="{0CFD1187-250F-49CB-A759-4E41F9D7EDAA}" type="pres">
      <dgm:prSet presAssocID="{3F9510D1-95DC-4944-98F6-C018D59997C9}" presName="rect2" presStyleLbl="node1" presStyleIdx="1" presStyleCnt="4">
        <dgm:presLayoutVars>
          <dgm:chMax val="0"/>
          <dgm:chPref val="0"/>
          <dgm:bulletEnabled val="1"/>
        </dgm:presLayoutVars>
      </dgm:prSet>
      <dgm:spPr/>
    </dgm:pt>
    <dgm:pt modelId="{E5B0B1FE-37C2-4937-8A7A-D261230296D5}" type="pres">
      <dgm:prSet presAssocID="{3F9510D1-95DC-4944-98F6-C018D59997C9}" presName="rect3" presStyleLbl="node1" presStyleIdx="2" presStyleCnt="4" custScaleX="153432" custScaleY="135116" custLinFactNeighborX="-62652" custLinFactNeighborY="-6774">
        <dgm:presLayoutVars>
          <dgm:chMax val="0"/>
          <dgm:chPref val="0"/>
          <dgm:bulletEnabled val="1"/>
        </dgm:presLayoutVars>
      </dgm:prSet>
      <dgm:spPr/>
    </dgm:pt>
    <dgm:pt modelId="{7D7D69C5-AE53-4CE0-9A3F-00DDC95885C6}" type="pres">
      <dgm:prSet presAssocID="{3F9510D1-95DC-4944-98F6-C018D59997C9}" presName="rect4" presStyleLbl="node1" presStyleIdx="3" presStyleCnt="4" custScaleX="194962" custScaleY="114114" custLinFactNeighborX="23559" custLinFactNeighborY="-1039">
        <dgm:presLayoutVars>
          <dgm:chMax val="0"/>
          <dgm:chPref val="0"/>
          <dgm:bulletEnabled val="1"/>
        </dgm:presLayoutVars>
      </dgm:prSet>
      <dgm:spPr/>
    </dgm:pt>
  </dgm:ptLst>
  <dgm:cxnLst>
    <dgm:cxn modelId="{5D297500-8823-48F6-AA13-4E08A0BF46B5}" srcId="{3F9510D1-95DC-4944-98F6-C018D59997C9}" destId="{615D3FA8-16C2-40C9-8732-5A87754502EF}" srcOrd="1" destOrd="0" parTransId="{97CA1588-D773-4E9B-A383-E1AEBE4AA6CB}" sibTransId="{F5EE363C-F927-403C-8712-8D7D819D3ED3}"/>
    <dgm:cxn modelId="{BF3A620F-4FE4-4B9F-9316-B8D5FAD8981D}" type="presOf" srcId="{B240890D-2D83-4883-90E7-4391C1D696D0}" destId="{50AEAD4F-AE9F-4561-BEF7-DCE44157EB10}" srcOrd="0" destOrd="0" presId="urn:microsoft.com/office/officeart/2005/8/layout/matrix2"/>
    <dgm:cxn modelId="{A815A711-B349-4FE1-AAA7-5D32477AE422}" srcId="{3F9510D1-95DC-4944-98F6-C018D59997C9}" destId="{342C0397-0931-4FD9-8C59-BAA5A1FCDAFE}" srcOrd="3" destOrd="0" parTransId="{36B96878-EF1A-4B08-99E3-BE8D76F8D99E}" sibTransId="{C027C973-9C30-4071-BAF4-B48C9BB3FC59}"/>
    <dgm:cxn modelId="{F6615A93-43E9-490F-8176-5DCB9A4D8F5B}" type="presOf" srcId="{615D3FA8-16C2-40C9-8732-5A87754502EF}" destId="{0CFD1187-250F-49CB-A759-4E41F9D7EDAA}" srcOrd="0" destOrd="0" presId="urn:microsoft.com/office/officeart/2005/8/layout/matrix2"/>
    <dgm:cxn modelId="{CAE6C0BD-845D-40F9-B896-00E43E637626}" type="presOf" srcId="{0F1AD634-D8E3-4B43-A1E4-061B4797E96A}" destId="{E5B0B1FE-37C2-4937-8A7A-D261230296D5}" srcOrd="0" destOrd="0" presId="urn:microsoft.com/office/officeart/2005/8/layout/matrix2"/>
    <dgm:cxn modelId="{2B951BC8-47B8-40F6-93D4-EE959649F4ED}" type="presOf" srcId="{3F9510D1-95DC-4944-98F6-C018D59997C9}" destId="{84E1BA17-DE18-421E-B72B-267CCE849AEF}" srcOrd="0" destOrd="0" presId="urn:microsoft.com/office/officeart/2005/8/layout/matrix2"/>
    <dgm:cxn modelId="{82399DEE-A1D5-443C-B8B4-FB8F2CF29886}" type="presOf" srcId="{342C0397-0931-4FD9-8C59-BAA5A1FCDAFE}" destId="{7D7D69C5-AE53-4CE0-9A3F-00DDC95885C6}" srcOrd="0" destOrd="0" presId="urn:microsoft.com/office/officeart/2005/8/layout/matrix2"/>
    <dgm:cxn modelId="{C1B2CAF0-79D5-4397-84ED-F75B387D7362}" srcId="{3F9510D1-95DC-4944-98F6-C018D59997C9}" destId="{B240890D-2D83-4883-90E7-4391C1D696D0}" srcOrd="0" destOrd="0" parTransId="{61BDE7CC-9663-4D13-9B63-6717BED52703}" sibTransId="{12767A1D-CD25-4FBD-B158-021F1FDAFD14}"/>
    <dgm:cxn modelId="{C6AF9DF1-A19A-4659-9780-29566A6DFDAD}" srcId="{3F9510D1-95DC-4944-98F6-C018D59997C9}" destId="{0F1AD634-D8E3-4B43-A1E4-061B4797E96A}" srcOrd="2" destOrd="0" parTransId="{836B6B84-43D2-4792-9BDD-8EF6DA4BF1E5}" sibTransId="{ABDB991F-6A62-4D68-9B2B-388D865135F1}"/>
    <dgm:cxn modelId="{CFCC698B-7017-405D-8C1B-3D67D155D059}" type="presParOf" srcId="{84E1BA17-DE18-421E-B72B-267CCE849AEF}" destId="{CAB39818-8CAF-41C4-B723-BC7D73411648}" srcOrd="0" destOrd="0" presId="urn:microsoft.com/office/officeart/2005/8/layout/matrix2"/>
    <dgm:cxn modelId="{A07C3E71-C46D-4934-98C3-6018CDD2A388}" type="presParOf" srcId="{84E1BA17-DE18-421E-B72B-267CCE849AEF}" destId="{50AEAD4F-AE9F-4561-BEF7-DCE44157EB10}" srcOrd="1" destOrd="0" presId="urn:microsoft.com/office/officeart/2005/8/layout/matrix2"/>
    <dgm:cxn modelId="{4BE715B0-750A-4800-A6AD-32C7DC49E830}" type="presParOf" srcId="{84E1BA17-DE18-421E-B72B-267CCE849AEF}" destId="{0CFD1187-250F-49CB-A759-4E41F9D7EDAA}" srcOrd="2" destOrd="0" presId="urn:microsoft.com/office/officeart/2005/8/layout/matrix2"/>
    <dgm:cxn modelId="{44F948BC-5A5A-49E8-95C3-59CF4808CA9F}" type="presParOf" srcId="{84E1BA17-DE18-421E-B72B-267CCE849AEF}" destId="{E5B0B1FE-37C2-4937-8A7A-D261230296D5}" srcOrd="3" destOrd="0" presId="urn:microsoft.com/office/officeart/2005/8/layout/matrix2"/>
    <dgm:cxn modelId="{CB4212B4-759B-4101-8EE3-113D6FEB6260}" type="presParOf" srcId="{84E1BA17-DE18-421E-B72B-267CCE849AEF}" destId="{7D7D69C5-AE53-4CE0-9A3F-00DDC95885C6}" srcOrd="4" destOrd="0" presId="urn:microsoft.com/office/officeart/2005/8/layout/matrix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3E08EE-95AF-4A02-B489-F76037DB3D95}">
      <dsp:nvSpPr>
        <dsp:cNvPr id="0" name=""/>
        <dsp:cNvSpPr/>
      </dsp:nvSpPr>
      <dsp:spPr>
        <a:xfrm rot="10800000">
          <a:off x="833756" y="0"/>
          <a:ext cx="4090361" cy="677841"/>
        </a:xfrm>
        <a:prstGeom prst="homePlate">
          <a:avLst/>
        </a:prstGeom>
        <a:solidFill>
          <a:srgbClr val="A2151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8909" tIns="91440" rIns="170688" bIns="91440" numCol="1" spcCol="1270" anchor="ctr" anchorCtr="0">
          <a:noAutofit/>
        </a:bodyPr>
        <a:lstStyle/>
        <a:p>
          <a:pPr marL="0" lvl="0" indent="0" algn="ctr" defTabSz="1066800" rtl="0">
            <a:lnSpc>
              <a:spcPct val="90000"/>
            </a:lnSpc>
            <a:spcBef>
              <a:spcPct val="0"/>
            </a:spcBef>
            <a:spcAft>
              <a:spcPct val="35000"/>
            </a:spcAft>
            <a:buNone/>
          </a:pPr>
          <a:r>
            <a:rPr lang="zh-CN" altLang="en-US" sz="2400" b="1" kern="1200" dirty="0">
              <a:latin typeface="微软雅黑" panose="020B0503020204020204" pitchFamily="34" charset="-122"/>
              <a:ea typeface="微软雅黑" panose="020B0503020204020204" pitchFamily="34" charset="-122"/>
            </a:rPr>
            <a:t>中国共产党党史及成就</a:t>
          </a:r>
        </a:p>
      </dsp:txBody>
      <dsp:txXfrm rot="10800000">
        <a:off x="1003216" y="0"/>
        <a:ext cx="3920901" cy="677841"/>
      </dsp:txXfrm>
    </dsp:sp>
    <dsp:sp modelId="{AFC1FEA3-4543-4791-B582-BE6CCFB66BA5}">
      <dsp:nvSpPr>
        <dsp:cNvPr id="0" name=""/>
        <dsp:cNvSpPr/>
      </dsp:nvSpPr>
      <dsp:spPr>
        <a:xfrm>
          <a:off x="234367" y="0"/>
          <a:ext cx="677841" cy="677841"/>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B81771-0E73-4DFD-B601-4F98932F02FD}">
      <dsp:nvSpPr>
        <dsp:cNvPr id="0" name=""/>
        <dsp:cNvSpPr/>
      </dsp:nvSpPr>
      <dsp:spPr>
        <a:xfrm>
          <a:off x="3760" y="1637022"/>
          <a:ext cx="2261177" cy="868276"/>
        </a:xfrm>
        <a:prstGeom prst="rect">
          <a:avLst/>
        </a:prstGeom>
        <a:solidFill>
          <a:srgbClr val="C0000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rtl="0">
            <a:lnSpc>
              <a:spcPct val="90000"/>
            </a:lnSpc>
            <a:spcBef>
              <a:spcPct val="0"/>
            </a:spcBef>
            <a:spcAft>
              <a:spcPct val="35000"/>
            </a:spcAft>
            <a:buNone/>
          </a:pPr>
          <a:r>
            <a:rPr lang="zh-CN" sz="1800" b="1" kern="1200" cap="none" spc="0" dirty="0">
              <a:ln w="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党史发展脉络及学习意义</a:t>
          </a:r>
        </a:p>
      </dsp:txBody>
      <dsp:txXfrm>
        <a:off x="3760" y="1637022"/>
        <a:ext cx="2261177" cy="868276"/>
      </dsp:txXfrm>
    </dsp:sp>
    <dsp:sp modelId="{B7902A62-0008-4859-8F22-82CC82668D14}">
      <dsp:nvSpPr>
        <dsp:cNvPr id="0" name=""/>
        <dsp:cNvSpPr/>
      </dsp:nvSpPr>
      <dsp:spPr>
        <a:xfrm>
          <a:off x="3760" y="2505298"/>
          <a:ext cx="2261177" cy="790560"/>
        </a:xfrm>
        <a:prstGeom prst="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4F1A7CB-ECBB-4AF8-818E-1FD26404F8AD}">
      <dsp:nvSpPr>
        <dsp:cNvPr id="0" name=""/>
        <dsp:cNvSpPr/>
      </dsp:nvSpPr>
      <dsp:spPr>
        <a:xfrm>
          <a:off x="2581502" y="1634501"/>
          <a:ext cx="2261177" cy="878357"/>
        </a:xfrm>
        <a:prstGeom prst="rect">
          <a:avLst/>
        </a:prstGeom>
        <a:solidFill>
          <a:srgbClr val="C0000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rtl="0">
            <a:lnSpc>
              <a:spcPct val="90000"/>
            </a:lnSpc>
            <a:spcBef>
              <a:spcPct val="0"/>
            </a:spcBef>
            <a:spcAft>
              <a:spcPct val="35000"/>
            </a:spcAft>
            <a:buNone/>
          </a:pPr>
          <a:r>
            <a:rPr lang="zh-CN" altLang="en-US" sz="1800" b="1" kern="1200" cap="none" spc="0" dirty="0">
              <a:ln w="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新民主主义革命时期</a:t>
          </a:r>
          <a:endParaRPr lang="zh-CN" sz="1800" b="1" kern="1200" cap="none" spc="0" dirty="0">
            <a:ln w="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dsp:txBody>
      <dsp:txXfrm>
        <a:off x="2581502" y="1634501"/>
        <a:ext cx="2261177" cy="878357"/>
      </dsp:txXfrm>
    </dsp:sp>
    <dsp:sp modelId="{509A4908-C542-4F4B-9A85-513C46C8635C}">
      <dsp:nvSpPr>
        <dsp:cNvPr id="0" name=""/>
        <dsp:cNvSpPr/>
      </dsp:nvSpPr>
      <dsp:spPr>
        <a:xfrm>
          <a:off x="2581502" y="2507819"/>
          <a:ext cx="2261177" cy="790560"/>
        </a:xfrm>
        <a:prstGeom prst="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2C6FEE0-083A-4589-B0BF-BC3F5E77F7F8}">
      <dsp:nvSpPr>
        <dsp:cNvPr id="0" name=""/>
        <dsp:cNvSpPr/>
      </dsp:nvSpPr>
      <dsp:spPr>
        <a:xfrm>
          <a:off x="5159244" y="1637022"/>
          <a:ext cx="2261177" cy="868276"/>
        </a:xfrm>
        <a:prstGeom prst="rect">
          <a:avLst/>
        </a:prstGeom>
        <a:solidFill>
          <a:srgbClr val="C0000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rtl="0">
            <a:lnSpc>
              <a:spcPct val="90000"/>
            </a:lnSpc>
            <a:spcBef>
              <a:spcPct val="0"/>
            </a:spcBef>
            <a:spcAft>
              <a:spcPct val="35000"/>
            </a:spcAft>
            <a:buNone/>
          </a:pPr>
          <a:r>
            <a:rPr lang="zh-CN" sz="1800" b="1" kern="1200" cap="none" spc="0" dirty="0">
              <a:ln w="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社会主义革命和建设时期</a:t>
          </a:r>
        </a:p>
      </dsp:txBody>
      <dsp:txXfrm>
        <a:off x="5159244" y="1637022"/>
        <a:ext cx="2261177" cy="868276"/>
      </dsp:txXfrm>
    </dsp:sp>
    <dsp:sp modelId="{C462D0D0-8743-42C7-988F-86773D9DA756}">
      <dsp:nvSpPr>
        <dsp:cNvPr id="0" name=""/>
        <dsp:cNvSpPr/>
      </dsp:nvSpPr>
      <dsp:spPr>
        <a:xfrm>
          <a:off x="5159244" y="2505298"/>
          <a:ext cx="2261177" cy="790560"/>
        </a:xfrm>
        <a:prstGeom prst="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435D68D-4E58-487B-BE43-8A4606F50062}">
      <dsp:nvSpPr>
        <dsp:cNvPr id="0" name=""/>
        <dsp:cNvSpPr/>
      </dsp:nvSpPr>
      <dsp:spPr>
        <a:xfrm>
          <a:off x="7736986" y="1637022"/>
          <a:ext cx="2261177" cy="868276"/>
        </a:xfrm>
        <a:prstGeom prst="rect">
          <a:avLst/>
        </a:prstGeom>
        <a:solidFill>
          <a:srgbClr val="C0000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rtl="0">
            <a:lnSpc>
              <a:spcPct val="90000"/>
            </a:lnSpc>
            <a:spcBef>
              <a:spcPct val="0"/>
            </a:spcBef>
            <a:spcAft>
              <a:spcPct val="35000"/>
            </a:spcAft>
            <a:buNone/>
          </a:pPr>
          <a:r>
            <a:rPr lang="zh-CN" sz="1800" b="1" kern="1200" cap="none" spc="0" dirty="0">
              <a:ln w="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改革开放和社会主义</a:t>
          </a:r>
          <a:r>
            <a:rPr lang="zh-CN" altLang="en-US" sz="1800" b="1" kern="1200" cap="none" spc="0" dirty="0">
              <a:ln w="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现代化建设时期</a:t>
          </a:r>
          <a:endParaRPr lang="zh-CN" sz="1800" b="1" kern="1200" cap="none" spc="0" dirty="0">
            <a:ln w="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dsp:txBody>
      <dsp:txXfrm>
        <a:off x="7736986" y="1637022"/>
        <a:ext cx="2261177" cy="868276"/>
      </dsp:txXfrm>
    </dsp:sp>
    <dsp:sp modelId="{1F3CCD2D-6C93-4E8A-BC17-9B45D739CB7F}">
      <dsp:nvSpPr>
        <dsp:cNvPr id="0" name=""/>
        <dsp:cNvSpPr/>
      </dsp:nvSpPr>
      <dsp:spPr>
        <a:xfrm>
          <a:off x="7736986" y="2505298"/>
          <a:ext cx="2261177" cy="790560"/>
        </a:xfrm>
        <a:prstGeom prst="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F4B1B5-6920-416B-8B45-16B75BC55A69}">
      <dsp:nvSpPr>
        <dsp:cNvPr id="0" name=""/>
        <dsp:cNvSpPr/>
      </dsp:nvSpPr>
      <dsp:spPr>
        <a:xfrm>
          <a:off x="0" y="772030"/>
          <a:ext cx="5011426" cy="1029374"/>
        </a:xfrm>
        <a:prstGeom prst="notchedRightArrow">
          <a:avLst/>
        </a:prstGeom>
        <a:solidFill>
          <a:srgbClr val="A21512"/>
        </a:solidFill>
        <a:ln>
          <a:noFill/>
        </a:ln>
        <a:effectLst/>
      </dsp:spPr>
      <dsp:style>
        <a:lnRef idx="0">
          <a:scrgbClr r="0" g="0" b="0"/>
        </a:lnRef>
        <a:fillRef idx="1">
          <a:scrgbClr r="0" g="0" b="0"/>
        </a:fillRef>
        <a:effectRef idx="0">
          <a:scrgbClr r="0" g="0" b="0"/>
        </a:effectRef>
        <a:fontRef idx="minor"/>
      </dsp:style>
    </dsp:sp>
    <dsp:sp modelId="{8874CAF2-EC7E-454F-A7B9-3EBEBB0F6EEE}">
      <dsp:nvSpPr>
        <dsp:cNvPr id="0" name=""/>
        <dsp:cNvSpPr/>
      </dsp:nvSpPr>
      <dsp:spPr>
        <a:xfrm>
          <a:off x="2257" y="0"/>
          <a:ext cx="1085727" cy="10293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113792" numCol="1" spcCol="1270" anchor="b" anchorCtr="0">
          <a:noAutofit/>
        </a:bodyPr>
        <a:lstStyle/>
        <a:p>
          <a:pPr marL="0" lvl="0" indent="0" algn="ctr" defTabSz="711200" rtl="0">
            <a:lnSpc>
              <a:spcPct val="90000"/>
            </a:lnSpc>
            <a:spcBef>
              <a:spcPct val="0"/>
            </a:spcBef>
            <a:spcAft>
              <a:spcPct val="35000"/>
            </a:spcAft>
            <a:buNone/>
          </a:pPr>
          <a:r>
            <a:rPr lang="zh-CN" altLang="en-US" sz="1600" kern="1200" dirty="0"/>
            <a:t>南陈北李相约建党</a:t>
          </a:r>
        </a:p>
      </dsp:txBody>
      <dsp:txXfrm>
        <a:off x="2257" y="0"/>
        <a:ext cx="1085727" cy="1029374"/>
      </dsp:txXfrm>
    </dsp:sp>
    <dsp:sp modelId="{3A5940B5-6138-450F-844D-1D2A40D8F344}">
      <dsp:nvSpPr>
        <dsp:cNvPr id="0" name=""/>
        <dsp:cNvSpPr/>
      </dsp:nvSpPr>
      <dsp:spPr>
        <a:xfrm>
          <a:off x="416449" y="1158046"/>
          <a:ext cx="257343" cy="257343"/>
        </a:xfrm>
        <a:prstGeom prst="ellipse">
          <a:avLst/>
        </a:prstGeom>
        <a:solidFill>
          <a:schemeClr val="bg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775D404-2021-4D49-BE01-046C6599F556}">
      <dsp:nvSpPr>
        <dsp:cNvPr id="0" name=""/>
        <dsp:cNvSpPr/>
      </dsp:nvSpPr>
      <dsp:spPr>
        <a:xfrm>
          <a:off x="1142271" y="1544061"/>
          <a:ext cx="1085727" cy="10293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2456" tIns="92456" rIns="92456" bIns="92456" numCol="1" spcCol="1270" anchor="t" anchorCtr="0">
          <a:noAutofit/>
        </a:bodyPr>
        <a:lstStyle/>
        <a:p>
          <a:pPr marL="0" lvl="0" indent="0" algn="ctr" defTabSz="577850" rtl="0">
            <a:lnSpc>
              <a:spcPct val="90000"/>
            </a:lnSpc>
            <a:spcBef>
              <a:spcPct val="0"/>
            </a:spcBef>
            <a:spcAft>
              <a:spcPct val="35000"/>
            </a:spcAft>
            <a:buNone/>
          </a:pPr>
          <a:r>
            <a:rPr lang="zh-CN" altLang="en-US" sz="1300" kern="1200" dirty="0"/>
            <a:t>俄共远东局派人来华考察</a:t>
          </a:r>
        </a:p>
      </dsp:txBody>
      <dsp:txXfrm>
        <a:off x="1142271" y="1544061"/>
        <a:ext cx="1085727" cy="1029374"/>
      </dsp:txXfrm>
    </dsp:sp>
    <dsp:sp modelId="{39B453B0-68EC-43CC-8F7F-4D3AD1C2053D}">
      <dsp:nvSpPr>
        <dsp:cNvPr id="0" name=""/>
        <dsp:cNvSpPr/>
      </dsp:nvSpPr>
      <dsp:spPr>
        <a:xfrm>
          <a:off x="1556463" y="1158046"/>
          <a:ext cx="257343" cy="257343"/>
        </a:xfrm>
        <a:prstGeom prst="ellipse">
          <a:avLst/>
        </a:prstGeom>
        <a:solidFill>
          <a:schemeClr val="bg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5D7BD2D-E916-4872-9784-1CA0B6736B72}">
      <dsp:nvSpPr>
        <dsp:cNvPr id="0" name=""/>
        <dsp:cNvSpPr/>
      </dsp:nvSpPr>
      <dsp:spPr>
        <a:xfrm>
          <a:off x="2282284" y="0"/>
          <a:ext cx="1085727" cy="10293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2456" tIns="92456" rIns="92456" bIns="92456" numCol="1" spcCol="1270" anchor="b" anchorCtr="0">
          <a:noAutofit/>
        </a:bodyPr>
        <a:lstStyle/>
        <a:p>
          <a:pPr marL="0" lvl="0" indent="0" algn="ctr" defTabSz="577850" rtl="0">
            <a:lnSpc>
              <a:spcPct val="90000"/>
            </a:lnSpc>
            <a:spcBef>
              <a:spcPct val="0"/>
            </a:spcBef>
            <a:spcAft>
              <a:spcPct val="35000"/>
            </a:spcAft>
            <a:buNone/>
          </a:pPr>
          <a:r>
            <a:rPr lang="zh-CN" altLang="en-US" sz="1300" kern="1200" dirty="0"/>
            <a:t>各地相继成立共产党早期组织</a:t>
          </a:r>
        </a:p>
      </dsp:txBody>
      <dsp:txXfrm>
        <a:off x="2282284" y="0"/>
        <a:ext cx="1085727" cy="1029374"/>
      </dsp:txXfrm>
    </dsp:sp>
    <dsp:sp modelId="{E6723C9F-97BF-48CD-9482-7CC364E110ED}">
      <dsp:nvSpPr>
        <dsp:cNvPr id="0" name=""/>
        <dsp:cNvSpPr/>
      </dsp:nvSpPr>
      <dsp:spPr>
        <a:xfrm>
          <a:off x="2696476" y="1158046"/>
          <a:ext cx="257343" cy="257343"/>
        </a:xfrm>
        <a:prstGeom prst="ellipse">
          <a:avLst/>
        </a:prstGeom>
        <a:solidFill>
          <a:schemeClr val="bg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576FE6E-5D00-4633-9F59-E62E5EE20A9D}">
      <dsp:nvSpPr>
        <dsp:cNvPr id="0" name=""/>
        <dsp:cNvSpPr/>
      </dsp:nvSpPr>
      <dsp:spPr>
        <a:xfrm>
          <a:off x="3422298" y="1544061"/>
          <a:ext cx="1085727" cy="10293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2456" tIns="92456" rIns="92456" bIns="92456" numCol="1" spcCol="1270" anchor="t" anchorCtr="0">
          <a:noAutofit/>
        </a:bodyPr>
        <a:lstStyle/>
        <a:p>
          <a:pPr marL="0" lvl="0" indent="0" algn="ctr" defTabSz="577850" rtl="0">
            <a:lnSpc>
              <a:spcPct val="90000"/>
            </a:lnSpc>
            <a:spcBef>
              <a:spcPct val="0"/>
            </a:spcBef>
            <a:spcAft>
              <a:spcPct val="35000"/>
            </a:spcAft>
            <a:buNone/>
          </a:pPr>
          <a:r>
            <a:rPr lang="zh-CN" altLang="en-US" sz="1300" kern="1200" dirty="0"/>
            <a:t>党的“一大”标志着中共正式成立</a:t>
          </a:r>
        </a:p>
      </dsp:txBody>
      <dsp:txXfrm>
        <a:off x="3422298" y="1544061"/>
        <a:ext cx="1085727" cy="1029374"/>
      </dsp:txXfrm>
    </dsp:sp>
    <dsp:sp modelId="{3422BDEF-074A-42B7-ADB3-0E5C39E2A3FF}">
      <dsp:nvSpPr>
        <dsp:cNvPr id="0" name=""/>
        <dsp:cNvSpPr/>
      </dsp:nvSpPr>
      <dsp:spPr>
        <a:xfrm>
          <a:off x="3836490" y="1158046"/>
          <a:ext cx="257343" cy="257343"/>
        </a:xfrm>
        <a:prstGeom prst="ellipse">
          <a:avLst/>
        </a:prstGeom>
        <a:solidFill>
          <a:schemeClr val="bg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4567B6-EFAC-4A45-B507-8E009DFBA9BB}">
      <dsp:nvSpPr>
        <dsp:cNvPr id="0" name=""/>
        <dsp:cNvSpPr/>
      </dsp:nvSpPr>
      <dsp:spPr>
        <a:xfrm>
          <a:off x="4807989" y="2294"/>
          <a:ext cx="5408988" cy="1103403"/>
        </a:xfrm>
        <a:prstGeom prst="round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rtl="0">
            <a:lnSpc>
              <a:spcPct val="90000"/>
            </a:lnSpc>
            <a:spcBef>
              <a:spcPct val="0"/>
            </a:spcBef>
            <a:spcAft>
              <a:spcPct val="35000"/>
            </a:spcAft>
            <a:buNone/>
          </a:pPr>
          <a:r>
            <a:rPr lang="zh-CN" altLang="en-US" sz="1800" kern="1200" dirty="0"/>
            <a:t>首先，中国革命从此有了一个新的领导力量和领导核心。中国革命不再由资产阶级领导，而是无产阶级及其政党来领导了。</a:t>
          </a:r>
        </a:p>
      </dsp:txBody>
      <dsp:txXfrm>
        <a:off x="4861853" y="56158"/>
        <a:ext cx="5301260" cy="995675"/>
      </dsp:txXfrm>
    </dsp:sp>
    <dsp:sp modelId="{DA0B7502-DABB-4FE6-9E53-C1B4A2C88321}">
      <dsp:nvSpPr>
        <dsp:cNvPr id="0" name=""/>
        <dsp:cNvSpPr/>
      </dsp:nvSpPr>
      <dsp:spPr>
        <a:xfrm>
          <a:off x="4807989" y="1160868"/>
          <a:ext cx="5408988" cy="1103403"/>
        </a:xfrm>
        <a:prstGeom prst="round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rtl="0">
            <a:lnSpc>
              <a:spcPct val="90000"/>
            </a:lnSpc>
            <a:spcBef>
              <a:spcPct val="0"/>
            </a:spcBef>
            <a:spcAft>
              <a:spcPct val="35000"/>
            </a:spcAft>
            <a:buNone/>
          </a:pPr>
          <a:r>
            <a:rPr lang="zh-CN" altLang="en-US" sz="1800" kern="1200" dirty="0"/>
            <a:t>其次，有了新的指导思想和新的革命纲领。有了马克思马克思主义这个锐利的思想武器，有了明确的奋斗目标。</a:t>
          </a:r>
        </a:p>
      </dsp:txBody>
      <dsp:txXfrm>
        <a:off x="4861853" y="1214732"/>
        <a:ext cx="5301260" cy="995675"/>
      </dsp:txXfrm>
    </dsp:sp>
    <dsp:sp modelId="{BDA81426-0924-4651-90A5-548D74069BE4}">
      <dsp:nvSpPr>
        <dsp:cNvPr id="0" name=""/>
        <dsp:cNvSpPr/>
      </dsp:nvSpPr>
      <dsp:spPr>
        <a:xfrm>
          <a:off x="4807989" y="2319442"/>
          <a:ext cx="5408988" cy="1103403"/>
        </a:xfrm>
        <a:prstGeom prst="round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rtl="0">
            <a:lnSpc>
              <a:spcPct val="90000"/>
            </a:lnSpc>
            <a:spcBef>
              <a:spcPct val="0"/>
            </a:spcBef>
            <a:spcAft>
              <a:spcPct val="35000"/>
            </a:spcAft>
            <a:buNone/>
          </a:pPr>
          <a:r>
            <a:rPr lang="zh-CN" altLang="en-US" sz="1800" kern="1200" dirty="0"/>
            <a:t>再次，有了发动群众的好方法。有了在中国共产党领导下的联合一切革命人民的战略和策略。</a:t>
          </a:r>
        </a:p>
      </dsp:txBody>
      <dsp:txXfrm>
        <a:off x="4861853" y="2373306"/>
        <a:ext cx="5301260" cy="995675"/>
      </dsp:txXfrm>
    </dsp:sp>
    <dsp:sp modelId="{B11A99E6-9B19-4C82-A7FF-077AEC15A7E4}">
      <dsp:nvSpPr>
        <dsp:cNvPr id="0" name=""/>
        <dsp:cNvSpPr/>
      </dsp:nvSpPr>
      <dsp:spPr>
        <a:xfrm>
          <a:off x="4807989" y="3478016"/>
          <a:ext cx="5408988" cy="1103403"/>
        </a:xfrm>
        <a:prstGeom prst="round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rtl="0">
            <a:lnSpc>
              <a:spcPct val="90000"/>
            </a:lnSpc>
            <a:spcBef>
              <a:spcPct val="0"/>
            </a:spcBef>
            <a:spcAft>
              <a:spcPct val="35000"/>
            </a:spcAft>
            <a:buNone/>
          </a:pPr>
          <a:r>
            <a:rPr lang="zh-CN" altLang="en-US" sz="1800" kern="1200" dirty="0"/>
            <a:t>最后，有了新的道路和前途。 通过建立人民民主专政，走社会主义和共产主义的道路，中国革命从此进入了一个崭新的时期。</a:t>
          </a:r>
        </a:p>
      </dsp:txBody>
      <dsp:txXfrm>
        <a:off x="4861853" y="3531880"/>
        <a:ext cx="5301260" cy="99567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B39818-8CAF-41C4-B723-BC7D73411648}">
      <dsp:nvSpPr>
        <dsp:cNvPr id="0" name=""/>
        <dsp:cNvSpPr/>
      </dsp:nvSpPr>
      <dsp:spPr>
        <a:xfrm>
          <a:off x="1296889" y="-8058"/>
          <a:ext cx="3080360" cy="3080360"/>
        </a:xfrm>
        <a:prstGeom prst="quadArrow">
          <a:avLst>
            <a:gd name="adj1" fmla="val 2000"/>
            <a:gd name="adj2" fmla="val 4000"/>
            <a:gd name="adj3" fmla="val 5000"/>
          </a:avLst>
        </a:prstGeom>
        <a:noFill/>
        <a:ln>
          <a:noFill/>
        </a:ln>
        <a:effectLst/>
      </dsp:spPr>
      <dsp:style>
        <a:lnRef idx="0">
          <a:scrgbClr r="0" g="0" b="0"/>
        </a:lnRef>
        <a:fillRef idx="1">
          <a:scrgbClr r="0" g="0" b="0"/>
        </a:fillRef>
        <a:effectRef idx="0">
          <a:scrgbClr r="0" g="0" b="0"/>
        </a:effectRef>
        <a:fontRef idx="minor"/>
      </dsp:style>
    </dsp:sp>
    <dsp:sp modelId="{50AEAD4F-AE9F-4561-BEF7-DCE44157EB10}">
      <dsp:nvSpPr>
        <dsp:cNvPr id="0" name=""/>
        <dsp:cNvSpPr/>
      </dsp:nvSpPr>
      <dsp:spPr>
        <a:xfrm>
          <a:off x="1482598" y="12962"/>
          <a:ext cx="1232144" cy="1232144"/>
        </a:xfrm>
        <a:prstGeom prst="round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一是为争取国内和平民主阶段；</a:t>
          </a:r>
        </a:p>
      </dsp:txBody>
      <dsp:txXfrm>
        <a:off x="1542746" y="73110"/>
        <a:ext cx="1111848" cy="1111848"/>
      </dsp:txXfrm>
    </dsp:sp>
    <dsp:sp modelId="{0CFD1187-250F-49CB-A759-4E41F9D7EDAA}">
      <dsp:nvSpPr>
        <dsp:cNvPr id="0" name=""/>
        <dsp:cNvSpPr/>
      </dsp:nvSpPr>
      <dsp:spPr>
        <a:xfrm>
          <a:off x="2944882" y="192165"/>
          <a:ext cx="1232144" cy="1232144"/>
        </a:xfrm>
        <a:prstGeom prst="round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二是人民解放战争防御阶段</a:t>
          </a:r>
        </a:p>
      </dsp:txBody>
      <dsp:txXfrm>
        <a:off x="3005030" y="252313"/>
        <a:ext cx="1111848" cy="1111848"/>
      </dsp:txXfrm>
    </dsp:sp>
    <dsp:sp modelId="{E5B0B1FE-37C2-4937-8A7A-D261230296D5}">
      <dsp:nvSpPr>
        <dsp:cNvPr id="0" name=""/>
        <dsp:cNvSpPr/>
      </dsp:nvSpPr>
      <dsp:spPr>
        <a:xfrm>
          <a:off x="395970" y="1340129"/>
          <a:ext cx="1890503" cy="1664823"/>
        </a:xfrm>
        <a:prstGeom prst="round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三是从</a:t>
          </a:r>
          <a:r>
            <a:rPr lang="en-US" altLang="zh-CN" sz="1800" kern="1200" dirty="0"/>
            <a:t>1947</a:t>
          </a:r>
          <a:r>
            <a:rPr lang="zh-CN" altLang="en-US" sz="1800" kern="1200" dirty="0"/>
            <a:t>年</a:t>
          </a:r>
          <a:r>
            <a:rPr lang="en-US" altLang="zh-CN" sz="1800" kern="1200" dirty="0"/>
            <a:t>6</a:t>
          </a:r>
          <a:r>
            <a:rPr lang="zh-CN" altLang="en-US" sz="1800" kern="1200" dirty="0"/>
            <a:t>月到</a:t>
          </a:r>
          <a:r>
            <a:rPr lang="en-US" altLang="zh-CN" sz="1800" kern="1200" dirty="0"/>
            <a:t>1948</a:t>
          </a:r>
          <a:r>
            <a:rPr lang="zh-CN" altLang="en-US" sz="1800" kern="1200" dirty="0"/>
            <a:t>年</a:t>
          </a:r>
          <a:r>
            <a:rPr lang="en-US" altLang="zh-CN" sz="1800" kern="1200" dirty="0"/>
            <a:t>8</a:t>
          </a:r>
          <a:r>
            <a:rPr lang="zh-CN" altLang="en-US" sz="1800" kern="1200" dirty="0"/>
            <a:t>月，人民解放战争转入了战略进攻阶段；</a:t>
          </a:r>
        </a:p>
      </dsp:txBody>
      <dsp:txXfrm>
        <a:off x="477240" y="1421399"/>
        <a:ext cx="1727963" cy="1502283"/>
      </dsp:txXfrm>
    </dsp:sp>
    <dsp:sp modelId="{7D7D69C5-AE53-4CE0-9A3F-00DDC95885C6}">
      <dsp:nvSpPr>
        <dsp:cNvPr id="0" name=""/>
        <dsp:cNvSpPr/>
      </dsp:nvSpPr>
      <dsp:spPr>
        <a:xfrm>
          <a:off x="2650128" y="1540180"/>
          <a:ext cx="2402212" cy="1406048"/>
        </a:xfrm>
        <a:prstGeom prst="round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四是战略决战的伟大胜利，中国人民共和国的成立</a:t>
          </a:r>
        </a:p>
      </dsp:txBody>
      <dsp:txXfrm>
        <a:off x="2718766" y="1608818"/>
        <a:ext cx="2264936" cy="1268772"/>
      </dsp:txXfrm>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300F6AD2-5E06-40B8-9992-C994C7CF7FEB}" type="datetimeFigureOut">
              <a:rPr lang="zh-CN" altLang="en-US" smtClean="0"/>
              <a:pPr/>
              <a:t>2018/5/18</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06278B31-18AB-44EF-9B96-C3A59492ED3C}" type="slidenum">
              <a:rPr lang="zh-CN" altLang="en-US" smtClean="0"/>
              <a:pPr/>
              <a:t>‹#›</a:t>
            </a:fld>
            <a:endParaRPr lang="zh-CN" altLang="en-US" dirty="0"/>
          </a:p>
        </p:txBody>
      </p:sp>
    </p:spTree>
    <p:extLst>
      <p:ext uri="{BB962C8B-B14F-4D97-AF65-F5344CB8AC3E}">
        <p14:creationId xmlns:p14="http://schemas.microsoft.com/office/powerpoint/2010/main" val="3946409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1</a:t>
            </a:fld>
            <a:endParaRPr lang="zh-CN" altLang="en-US" dirty="0"/>
          </a:p>
        </p:txBody>
      </p:sp>
    </p:spTree>
    <p:extLst>
      <p:ext uri="{BB962C8B-B14F-4D97-AF65-F5344CB8AC3E}">
        <p14:creationId xmlns:p14="http://schemas.microsoft.com/office/powerpoint/2010/main" val="10106588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10</a:t>
            </a:fld>
            <a:endParaRPr lang="zh-CN" altLang="en-US" dirty="0"/>
          </a:p>
        </p:txBody>
      </p:sp>
    </p:spTree>
    <p:extLst>
      <p:ext uri="{BB962C8B-B14F-4D97-AF65-F5344CB8AC3E}">
        <p14:creationId xmlns:p14="http://schemas.microsoft.com/office/powerpoint/2010/main" val="31248459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11</a:t>
            </a:fld>
            <a:endParaRPr lang="zh-CN" altLang="en-US" dirty="0"/>
          </a:p>
        </p:txBody>
      </p:sp>
    </p:spTree>
    <p:extLst>
      <p:ext uri="{BB962C8B-B14F-4D97-AF65-F5344CB8AC3E}">
        <p14:creationId xmlns:p14="http://schemas.microsoft.com/office/powerpoint/2010/main" val="40034032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12</a:t>
            </a:fld>
            <a:endParaRPr lang="zh-CN" altLang="en-US" dirty="0"/>
          </a:p>
        </p:txBody>
      </p:sp>
    </p:spTree>
    <p:extLst>
      <p:ext uri="{BB962C8B-B14F-4D97-AF65-F5344CB8AC3E}">
        <p14:creationId xmlns:p14="http://schemas.microsoft.com/office/powerpoint/2010/main" val="20116593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13</a:t>
            </a:fld>
            <a:endParaRPr lang="zh-CN" altLang="en-US" dirty="0"/>
          </a:p>
        </p:txBody>
      </p:sp>
    </p:spTree>
    <p:extLst>
      <p:ext uri="{BB962C8B-B14F-4D97-AF65-F5344CB8AC3E}">
        <p14:creationId xmlns:p14="http://schemas.microsoft.com/office/powerpoint/2010/main" val="38626921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14</a:t>
            </a:fld>
            <a:endParaRPr lang="zh-CN" altLang="en-US" dirty="0"/>
          </a:p>
        </p:txBody>
      </p:sp>
    </p:spTree>
    <p:extLst>
      <p:ext uri="{BB962C8B-B14F-4D97-AF65-F5344CB8AC3E}">
        <p14:creationId xmlns:p14="http://schemas.microsoft.com/office/powerpoint/2010/main" val="41977815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15</a:t>
            </a:fld>
            <a:endParaRPr lang="zh-CN" altLang="en-US" dirty="0"/>
          </a:p>
        </p:txBody>
      </p:sp>
    </p:spTree>
    <p:extLst>
      <p:ext uri="{BB962C8B-B14F-4D97-AF65-F5344CB8AC3E}">
        <p14:creationId xmlns:p14="http://schemas.microsoft.com/office/powerpoint/2010/main" val="27339697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16</a:t>
            </a:fld>
            <a:endParaRPr lang="zh-CN" altLang="en-US" dirty="0"/>
          </a:p>
        </p:txBody>
      </p:sp>
    </p:spTree>
    <p:extLst>
      <p:ext uri="{BB962C8B-B14F-4D97-AF65-F5344CB8AC3E}">
        <p14:creationId xmlns:p14="http://schemas.microsoft.com/office/powerpoint/2010/main" val="13883455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17</a:t>
            </a:fld>
            <a:endParaRPr lang="zh-CN" altLang="en-US" dirty="0"/>
          </a:p>
        </p:txBody>
      </p:sp>
    </p:spTree>
    <p:extLst>
      <p:ext uri="{BB962C8B-B14F-4D97-AF65-F5344CB8AC3E}">
        <p14:creationId xmlns:p14="http://schemas.microsoft.com/office/powerpoint/2010/main" val="42308597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18</a:t>
            </a:fld>
            <a:endParaRPr lang="zh-CN" altLang="en-US" dirty="0"/>
          </a:p>
        </p:txBody>
      </p:sp>
    </p:spTree>
    <p:extLst>
      <p:ext uri="{BB962C8B-B14F-4D97-AF65-F5344CB8AC3E}">
        <p14:creationId xmlns:p14="http://schemas.microsoft.com/office/powerpoint/2010/main" val="9789386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19</a:t>
            </a:fld>
            <a:endParaRPr lang="zh-CN" altLang="en-US" dirty="0"/>
          </a:p>
        </p:txBody>
      </p:sp>
    </p:spTree>
    <p:extLst>
      <p:ext uri="{BB962C8B-B14F-4D97-AF65-F5344CB8AC3E}">
        <p14:creationId xmlns:p14="http://schemas.microsoft.com/office/powerpoint/2010/main" val="7093446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2</a:t>
            </a:fld>
            <a:endParaRPr lang="zh-CN" altLang="en-US" dirty="0"/>
          </a:p>
        </p:txBody>
      </p:sp>
    </p:spTree>
    <p:extLst>
      <p:ext uri="{BB962C8B-B14F-4D97-AF65-F5344CB8AC3E}">
        <p14:creationId xmlns:p14="http://schemas.microsoft.com/office/powerpoint/2010/main" val="41962433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20</a:t>
            </a:fld>
            <a:endParaRPr lang="zh-CN" altLang="en-US" dirty="0"/>
          </a:p>
        </p:txBody>
      </p:sp>
    </p:spTree>
    <p:extLst>
      <p:ext uri="{BB962C8B-B14F-4D97-AF65-F5344CB8AC3E}">
        <p14:creationId xmlns:p14="http://schemas.microsoft.com/office/powerpoint/2010/main" val="20081163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21</a:t>
            </a:fld>
            <a:endParaRPr lang="zh-CN" altLang="en-US" dirty="0"/>
          </a:p>
        </p:txBody>
      </p:sp>
    </p:spTree>
    <p:extLst>
      <p:ext uri="{BB962C8B-B14F-4D97-AF65-F5344CB8AC3E}">
        <p14:creationId xmlns:p14="http://schemas.microsoft.com/office/powerpoint/2010/main" val="5020317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22</a:t>
            </a:fld>
            <a:endParaRPr lang="zh-CN" altLang="en-US" dirty="0"/>
          </a:p>
        </p:txBody>
      </p:sp>
    </p:spTree>
    <p:extLst>
      <p:ext uri="{BB962C8B-B14F-4D97-AF65-F5344CB8AC3E}">
        <p14:creationId xmlns:p14="http://schemas.microsoft.com/office/powerpoint/2010/main" val="31946936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23</a:t>
            </a:fld>
            <a:endParaRPr lang="zh-CN" altLang="en-US" dirty="0"/>
          </a:p>
        </p:txBody>
      </p:sp>
    </p:spTree>
    <p:extLst>
      <p:ext uri="{BB962C8B-B14F-4D97-AF65-F5344CB8AC3E}">
        <p14:creationId xmlns:p14="http://schemas.microsoft.com/office/powerpoint/2010/main" val="11489119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24</a:t>
            </a:fld>
            <a:endParaRPr lang="zh-CN" altLang="en-US" dirty="0"/>
          </a:p>
        </p:txBody>
      </p:sp>
    </p:spTree>
    <p:extLst>
      <p:ext uri="{BB962C8B-B14F-4D97-AF65-F5344CB8AC3E}">
        <p14:creationId xmlns:p14="http://schemas.microsoft.com/office/powerpoint/2010/main" val="14797186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25</a:t>
            </a:fld>
            <a:endParaRPr lang="zh-CN" altLang="en-US" dirty="0"/>
          </a:p>
        </p:txBody>
      </p:sp>
    </p:spTree>
    <p:extLst>
      <p:ext uri="{BB962C8B-B14F-4D97-AF65-F5344CB8AC3E}">
        <p14:creationId xmlns:p14="http://schemas.microsoft.com/office/powerpoint/2010/main" val="284589240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26</a:t>
            </a:fld>
            <a:endParaRPr lang="zh-CN" altLang="en-US" dirty="0"/>
          </a:p>
        </p:txBody>
      </p:sp>
    </p:spTree>
    <p:extLst>
      <p:ext uri="{BB962C8B-B14F-4D97-AF65-F5344CB8AC3E}">
        <p14:creationId xmlns:p14="http://schemas.microsoft.com/office/powerpoint/2010/main" val="13603850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27</a:t>
            </a:fld>
            <a:endParaRPr lang="zh-CN" altLang="en-US" dirty="0"/>
          </a:p>
        </p:txBody>
      </p:sp>
    </p:spTree>
    <p:extLst>
      <p:ext uri="{BB962C8B-B14F-4D97-AF65-F5344CB8AC3E}">
        <p14:creationId xmlns:p14="http://schemas.microsoft.com/office/powerpoint/2010/main" val="2021535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28</a:t>
            </a:fld>
            <a:endParaRPr lang="zh-CN" altLang="en-US" dirty="0"/>
          </a:p>
        </p:txBody>
      </p:sp>
    </p:spTree>
    <p:extLst>
      <p:ext uri="{BB962C8B-B14F-4D97-AF65-F5344CB8AC3E}">
        <p14:creationId xmlns:p14="http://schemas.microsoft.com/office/powerpoint/2010/main" val="5203695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29</a:t>
            </a:fld>
            <a:endParaRPr lang="zh-CN" altLang="en-US" dirty="0"/>
          </a:p>
        </p:txBody>
      </p:sp>
    </p:spTree>
    <p:extLst>
      <p:ext uri="{BB962C8B-B14F-4D97-AF65-F5344CB8AC3E}">
        <p14:creationId xmlns:p14="http://schemas.microsoft.com/office/powerpoint/2010/main" val="24389275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3</a:t>
            </a:fld>
            <a:endParaRPr lang="zh-CN" altLang="en-US" dirty="0"/>
          </a:p>
        </p:txBody>
      </p:sp>
    </p:spTree>
    <p:extLst>
      <p:ext uri="{BB962C8B-B14F-4D97-AF65-F5344CB8AC3E}">
        <p14:creationId xmlns:p14="http://schemas.microsoft.com/office/powerpoint/2010/main" val="331879849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30</a:t>
            </a:fld>
            <a:endParaRPr lang="zh-CN" altLang="en-US" dirty="0"/>
          </a:p>
        </p:txBody>
      </p:sp>
    </p:spTree>
    <p:extLst>
      <p:ext uri="{BB962C8B-B14F-4D97-AF65-F5344CB8AC3E}">
        <p14:creationId xmlns:p14="http://schemas.microsoft.com/office/powerpoint/2010/main" val="114642236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31</a:t>
            </a:fld>
            <a:endParaRPr lang="zh-CN" altLang="en-US" dirty="0"/>
          </a:p>
        </p:txBody>
      </p:sp>
    </p:spTree>
    <p:extLst>
      <p:ext uri="{BB962C8B-B14F-4D97-AF65-F5344CB8AC3E}">
        <p14:creationId xmlns:p14="http://schemas.microsoft.com/office/powerpoint/2010/main" val="20287354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32</a:t>
            </a:fld>
            <a:endParaRPr lang="zh-CN" altLang="en-US" dirty="0"/>
          </a:p>
        </p:txBody>
      </p:sp>
    </p:spTree>
    <p:extLst>
      <p:ext uri="{BB962C8B-B14F-4D97-AF65-F5344CB8AC3E}">
        <p14:creationId xmlns:p14="http://schemas.microsoft.com/office/powerpoint/2010/main" val="116793982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33</a:t>
            </a:fld>
            <a:endParaRPr lang="zh-CN" altLang="en-US" dirty="0"/>
          </a:p>
        </p:txBody>
      </p:sp>
    </p:spTree>
    <p:extLst>
      <p:ext uri="{BB962C8B-B14F-4D97-AF65-F5344CB8AC3E}">
        <p14:creationId xmlns:p14="http://schemas.microsoft.com/office/powerpoint/2010/main" val="268066067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34</a:t>
            </a:fld>
            <a:endParaRPr lang="zh-CN" altLang="en-US" dirty="0"/>
          </a:p>
        </p:txBody>
      </p:sp>
    </p:spTree>
    <p:extLst>
      <p:ext uri="{BB962C8B-B14F-4D97-AF65-F5344CB8AC3E}">
        <p14:creationId xmlns:p14="http://schemas.microsoft.com/office/powerpoint/2010/main" val="56368523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35</a:t>
            </a:fld>
            <a:endParaRPr lang="zh-CN" altLang="en-US" dirty="0"/>
          </a:p>
        </p:txBody>
      </p:sp>
    </p:spTree>
    <p:extLst>
      <p:ext uri="{BB962C8B-B14F-4D97-AF65-F5344CB8AC3E}">
        <p14:creationId xmlns:p14="http://schemas.microsoft.com/office/powerpoint/2010/main" val="393272396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36</a:t>
            </a:fld>
            <a:endParaRPr lang="zh-CN" altLang="en-US" dirty="0"/>
          </a:p>
        </p:txBody>
      </p:sp>
    </p:spTree>
    <p:extLst>
      <p:ext uri="{BB962C8B-B14F-4D97-AF65-F5344CB8AC3E}">
        <p14:creationId xmlns:p14="http://schemas.microsoft.com/office/powerpoint/2010/main" val="22958768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37</a:t>
            </a:fld>
            <a:endParaRPr lang="zh-CN" altLang="en-US" dirty="0"/>
          </a:p>
        </p:txBody>
      </p:sp>
    </p:spTree>
    <p:extLst>
      <p:ext uri="{BB962C8B-B14F-4D97-AF65-F5344CB8AC3E}">
        <p14:creationId xmlns:p14="http://schemas.microsoft.com/office/powerpoint/2010/main" val="275606914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38</a:t>
            </a:fld>
            <a:endParaRPr lang="zh-CN" altLang="en-US" dirty="0"/>
          </a:p>
        </p:txBody>
      </p:sp>
    </p:spTree>
    <p:extLst>
      <p:ext uri="{BB962C8B-B14F-4D97-AF65-F5344CB8AC3E}">
        <p14:creationId xmlns:p14="http://schemas.microsoft.com/office/powerpoint/2010/main" val="131551728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39</a:t>
            </a:fld>
            <a:endParaRPr lang="zh-CN" altLang="en-US" dirty="0"/>
          </a:p>
        </p:txBody>
      </p:sp>
    </p:spTree>
    <p:extLst>
      <p:ext uri="{BB962C8B-B14F-4D97-AF65-F5344CB8AC3E}">
        <p14:creationId xmlns:p14="http://schemas.microsoft.com/office/powerpoint/2010/main" val="38491029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4</a:t>
            </a:fld>
            <a:endParaRPr lang="zh-CN" altLang="en-US" dirty="0"/>
          </a:p>
        </p:txBody>
      </p:sp>
    </p:spTree>
    <p:extLst>
      <p:ext uri="{BB962C8B-B14F-4D97-AF65-F5344CB8AC3E}">
        <p14:creationId xmlns:p14="http://schemas.microsoft.com/office/powerpoint/2010/main" val="45032389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40</a:t>
            </a:fld>
            <a:endParaRPr lang="zh-CN" altLang="en-US" dirty="0"/>
          </a:p>
        </p:txBody>
      </p:sp>
    </p:spTree>
    <p:extLst>
      <p:ext uri="{BB962C8B-B14F-4D97-AF65-F5344CB8AC3E}">
        <p14:creationId xmlns:p14="http://schemas.microsoft.com/office/powerpoint/2010/main" val="35575352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41</a:t>
            </a:fld>
            <a:endParaRPr lang="zh-CN" altLang="en-US" dirty="0"/>
          </a:p>
        </p:txBody>
      </p:sp>
    </p:spTree>
    <p:extLst>
      <p:ext uri="{BB962C8B-B14F-4D97-AF65-F5344CB8AC3E}">
        <p14:creationId xmlns:p14="http://schemas.microsoft.com/office/powerpoint/2010/main" val="349062799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42</a:t>
            </a:fld>
            <a:endParaRPr lang="zh-CN" altLang="en-US" dirty="0"/>
          </a:p>
        </p:txBody>
      </p:sp>
    </p:spTree>
    <p:extLst>
      <p:ext uri="{BB962C8B-B14F-4D97-AF65-F5344CB8AC3E}">
        <p14:creationId xmlns:p14="http://schemas.microsoft.com/office/powerpoint/2010/main" val="92421629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43</a:t>
            </a:fld>
            <a:endParaRPr lang="zh-CN" altLang="en-US" dirty="0"/>
          </a:p>
        </p:txBody>
      </p:sp>
    </p:spTree>
    <p:extLst>
      <p:ext uri="{BB962C8B-B14F-4D97-AF65-F5344CB8AC3E}">
        <p14:creationId xmlns:p14="http://schemas.microsoft.com/office/powerpoint/2010/main" val="20663437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44</a:t>
            </a:fld>
            <a:endParaRPr lang="zh-CN" altLang="en-US" dirty="0"/>
          </a:p>
        </p:txBody>
      </p:sp>
    </p:spTree>
    <p:extLst>
      <p:ext uri="{BB962C8B-B14F-4D97-AF65-F5344CB8AC3E}">
        <p14:creationId xmlns:p14="http://schemas.microsoft.com/office/powerpoint/2010/main" val="30301048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45</a:t>
            </a:fld>
            <a:endParaRPr lang="zh-CN" altLang="en-US" dirty="0"/>
          </a:p>
        </p:txBody>
      </p:sp>
    </p:spTree>
    <p:extLst>
      <p:ext uri="{BB962C8B-B14F-4D97-AF65-F5344CB8AC3E}">
        <p14:creationId xmlns:p14="http://schemas.microsoft.com/office/powerpoint/2010/main" val="16163006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46</a:t>
            </a:fld>
            <a:endParaRPr lang="zh-CN" altLang="en-US" dirty="0"/>
          </a:p>
        </p:txBody>
      </p:sp>
    </p:spTree>
    <p:extLst>
      <p:ext uri="{BB962C8B-B14F-4D97-AF65-F5344CB8AC3E}">
        <p14:creationId xmlns:p14="http://schemas.microsoft.com/office/powerpoint/2010/main" val="196290106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47</a:t>
            </a:fld>
            <a:endParaRPr lang="zh-CN" altLang="en-US" dirty="0"/>
          </a:p>
        </p:txBody>
      </p:sp>
    </p:spTree>
    <p:extLst>
      <p:ext uri="{BB962C8B-B14F-4D97-AF65-F5344CB8AC3E}">
        <p14:creationId xmlns:p14="http://schemas.microsoft.com/office/powerpoint/2010/main" val="169042376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48</a:t>
            </a:fld>
            <a:endParaRPr lang="zh-CN" altLang="en-US" dirty="0"/>
          </a:p>
        </p:txBody>
      </p:sp>
    </p:spTree>
    <p:extLst>
      <p:ext uri="{BB962C8B-B14F-4D97-AF65-F5344CB8AC3E}">
        <p14:creationId xmlns:p14="http://schemas.microsoft.com/office/powerpoint/2010/main" val="371186485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49</a:t>
            </a:fld>
            <a:endParaRPr lang="zh-CN" altLang="en-US" dirty="0"/>
          </a:p>
        </p:txBody>
      </p:sp>
    </p:spTree>
    <p:extLst>
      <p:ext uri="{BB962C8B-B14F-4D97-AF65-F5344CB8AC3E}">
        <p14:creationId xmlns:p14="http://schemas.microsoft.com/office/powerpoint/2010/main" val="692629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5</a:t>
            </a:fld>
            <a:endParaRPr lang="zh-CN" altLang="en-US" dirty="0"/>
          </a:p>
        </p:txBody>
      </p:sp>
    </p:spTree>
    <p:extLst>
      <p:ext uri="{BB962C8B-B14F-4D97-AF65-F5344CB8AC3E}">
        <p14:creationId xmlns:p14="http://schemas.microsoft.com/office/powerpoint/2010/main" val="131631558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50</a:t>
            </a:fld>
            <a:endParaRPr lang="zh-CN" altLang="en-US" dirty="0"/>
          </a:p>
        </p:txBody>
      </p:sp>
    </p:spTree>
    <p:extLst>
      <p:ext uri="{BB962C8B-B14F-4D97-AF65-F5344CB8AC3E}">
        <p14:creationId xmlns:p14="http://schemas.microsoft.com/office/powerpoint/2010/main" val="147561302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51</a:t>
            </a:fld>
            <a:endParaRPr lang="zh-CN" altLang="en-US" dirty="0"/>
          </a:p>
        </p:txBody>
      </p:sp>
    </p:spTree>
    <p:extLst>
      <p:ext uri="{BB962C8B-B14F-4D97-AF65-F5344CB8AC3E}">
        <p14:creationId xmlns:p14="http://schemas.microsoft.com/office/powerpoint/2010/main" val="326426978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52</a:t>
            </a:fld>
            <a:endParaRPr lang="zh-CN" altLang="en-US" dirty="0"/>
          </a:p>
        </p:txBody>
      </p:sp>
    </p:spTree>
    <p:extLst>
      <p:ext uri="{BB962C8B-B14F-4D97-AF65-F5344CB8AC3E}">
        <p14:creationId xmlns:p14="http://schemas.microsoft.com/office/powerpoint/2010/main" val="406801871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53</a:t>
            </a:fld>
            <a:endParaRPr lang="zh-CN" altLang="en-US" dirty="0"/>
          </a:p>
        </p:txBody>
      </p:sp>
    </p:spTree>
    <p:extLst>
      <p:ext uri="{BB962C8B-B14F-4D97-AF65-F5344CB8AC3E}">
        <p14:creationId xmlns:p14="http://schemas.microsoft.com/office/powerpoint/2010/main" val="303633244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54</a:t>
            </a:fld>
            <a:endParaRPr lang="zh-CN" altLang="en-US" dirty="0"/>
          </a:p>
        </p:txBody>
      </p:sp>
    </p:spTree>
    <p:extLst>
      <p:ext uri="{BB962C8B-B14F-4D97-AF65-F5344CB8AC3E}">
        <p14:creationId xmlns:p14="http://schemas.microsoft.com/office/powerpoint/2010/main" val="37576359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55</a:t>
            </a:fld>
            <a:endParaRPr lang="zh-CN" altLang="en-US" dirty="0"/>
          </a:p>
        </p:txBody>
      </p:sp>
    </p:spTree>
    <p:extLst>
      <p:ext uri="{BB962C8B-B14F-4D97-AF65-F5344CB8AC3E}">
        <p14:creationId xmlns:p14="http://schemas.microsoft.com/office/powerpoint/2010/main" val="114999963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56</a:t>
            </a:fld>
            <a:endParaRPr lang="zh-CN" altLang="en-US" dirty="0"/>
          </a:p>
        </p:txBody>
      </p:sp>
    </p:spTree>
    <p:extLst>
      <p:ext uri="{BB962C8B-B14F-4D97-AF65-F5344CB8AC3E}">
        <p14:creationId xmlns:p14="http://schemas.microsoft.com/office/powerpoint/2010/main" val="25911883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57</a:t>
            </a:fld>
            <a:endParaRPr lang="zh-CN" altLang="en-US" dirty="0"/>
          </a:p>
        </p:txBody>
      </p:sp>
    </p:spTree>
    <p:extLst>
      <p:ext uri="{BB962C8B-B14F-4D97-AF65-F5344CB8AC3E}">
        <p14:creationId xmlns:p14="http://schemas.microsoft.com/office/powerpoint/2010/main" val="354808848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58</a:t>
            </a:fld>
            <a:endParaRPr lang="zh-CN" altLang="en-US" dirty="0"/>
          </a:p>
        </p:txBody>
      </p:sp>
    </p:spTree>
    <p:extLst>
      <p:ext uri="{BB962C8B-B14F-4D97-AF65-F5344CB8AC3E}">
        <p14:creationId xmlns:p14="http://schemas.microsoft.com/office/powerpoint/2010/main" val="298729987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59</a:t>
            </a:fld>
            <a:endParaRPr lang="zh-CN" altLang="en-US" dirty="0"/>
          </a:p>
        </p:txBody>
      </p:sp>
    </p:spTree>
    <p:extLst>
      <p:ext uri="{BB962C8B-B14F-4D97-AF65-F5344CB8AC3E}">
        <p14:creationId xmlns:p14="http://schemas.microsoft.com/office/powerpoint/2010/main" val="9201706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6</a:t>
            </a:fld>
            <a:endParaRPr lang="zh-CN" altLang="en-US" dirty="0"/>
          </a:p>
        </p:txBody>
      </p:sp>
    </p:spTree>
    <p:extLst>
      <p:ext uri="{BB962C8B-B14F-4D97-AF65-F5344CB8AC3E}">
        <p14:creationId xmlns:p14="http://schemas.microsoft.com/office/powerpoint/2010/main" val="234908692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60</a:t>
            </a:fld>
            <a:endParaRPr lang="zh-CN" altLang="en-US" dirty="0"/>
          </a:p>
        </p:txBody>
      </p:sp>
    </p:spTree>
    <p:extLst>
      <p:ext uri="{BB962C8B-B14F-4D97-AF65-F5344CB8AC3E}">
        <p14:creationId xmlns:p14="http://schemas.microsoft.com/office/powerpoint/2010/main" val="409973957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61</a:t>
            </a:fld>
            <a:endParaRPr lang="zh-CN" altLang="en-US" dirty="0"/>
          </a:p>
        </p:txBody>
      </p:sp>
    </p:spTree>
    <p:extLst>
      <p:ext uri="{BB962C8B-B14F-4D97-AF65-F5344CB8AC3E}">
        <p14:creationId xmlns:p14="http://schemas.microsoft.com/office/powerpoint/2010/main" val="323049800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62</a:t>
            </a:fld>
            <a:endParaRPr lang="zh-CN" altLang="en-US" dirty="0"/>
          </a:p>
        </p:txBody>
      </p:sp>
    </p:spTree>
    <p:extLst>
      <p:ext uri="{BB962C8B-B14F-4D97-AF65-F5344CB8AC3E}">
        <p14:creationId xmlns:p14="http://schemas.microsoft.com/office/powerpoint/2010/main" val="218089469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63</a:t>
            </a:fld>
            <a:endParaRPr lang="zh-CN" altLang="en-US" dirty="0"/>
          </a:p>
        </p:txBody>
      </p:sp>
    </p:spTree>
    <p:extLst>
      <p:ext uri="{BB962C8B-B14F-4D97-AF65-F5344CB8AC3E}">
        <p14:creationId xmlns:p14="http://schemas.microsoft.com/office/powerpoint/2010/main" val="32105590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64</a:t>
            </a:fld>
            <a:endParaRPr lang="zh-CN" altLang="en-US" dirty="0"/>
          </a:p>
        </p:txBody>
      </p:sp>
    </p:spTree>
    <p:extLst>
      <p:ext uri="{BB962C8B-B14F-4D97-AF65-F5344CB8AC3E}">
        <p14:creationId xmlns:p14="http://schemas.microsoft.com/office/powerpoint/2010/main" val="34736706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7</a:t>
            </a:fld>
            <a:endParaRPr lang="zh-CN" altLang="en-US" dirty="0"/>
          </a:p>
        </p:txBody>
      </p:sp>
    </p:spTree>
    <p:extLst>
      <p:ext uri="{BB962C8B-B14F-4D97-AF65-F5344CB8AC3E}">
        <p14:creationId xmlns:p14="http://schemas.microsoft.com/office/powerpoint/2010/main" val="40385224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8</a:t>
            </a:fld>
            <a:endParaRPr lang="zh-CN" altLang="en-US" dirty="0"/>
          </a:p>
        </p:txBody>
      </p:sp>
    </p:spTree>
    <p:extLst>
      <p:ext uri="{BB962C8B-B14F-4D97-AF65-F5344CB8AC3E}">
        <p14:creationId xmlns:p14="http://schemas.microsoft.com/office/powerpoint/2010/main" val="34328409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278B31-18AB-44EF-9B96-C3A59492ED3C}" type="slidenum">
              <a:rPr lang="zh-CN" altLang="en-US" smtClean="0"/>
              <a:pPr/>
              <a:t>9</a:t>
            </a:fld>
            <a:endParaRPr lang="zh-CN" altLang="en-US" dirty="0"/>
          </a:p>
        </p:txBody>
      </p:sp>
    </p:spTree>
    <p:extLst>
      <p:ext uri="{BB962C8B-B14F-4D97-AF65-F5344CB8AC3E}">
        <p14:creationId xmlns:p14="http://schemas.microsoft.com/office/powerpoint/2010/main" val="3173528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B5F52520-145C-4F68-88EF-FD41CA01716A}" type="datetimeFigureOut">
              <a:rPr lang="zh-CN" altLang="en-US" smtClean="0"/>
              <a:t>2018/5/18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868EAC-A5B2-420C-8E3F-27B8D07991F1}" type="slidenum">
              <a:rPr lang="zh-CN" altLang="en-US" smtClean="0"/>
              <a:t>‹#›</a:t>
            </a:fld>
            <a:endParaRPr lang="zh-CN" altLang="en-US"/>
          </a:p>
        </p:txBody>
      </p:sp>
    </p:spTree>
    <p:extLst>
      <p:ext uri="{BB962C8B-B14F-4D97-AF65-F5344CB8AC3E}">
        <p14:creationId xmlns:p14="http://schemas.microsoft.com/office/powerpoint/2010/main" val="356777961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5F52520-145C-4F68-88EF-FD41CA01716A}" type="datetimeFigureOut">
              <a:rPr lang="zh-CN" altLang="en-US" smtClean="0"/>
              <a:t>2018/5/18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868EAC-A5B2-420C-8E3F-27B8D07991F1}" type="slidenum">
              <a:rPr lang="zh-CN" altLang="en-US" smtClean="0"/>
              <a:t>‹#›</a:t>
            </a:fld>
            <a:endParaRPr lang="zh-CN" altLang="en-US"/>
          </a:p>
        </p:txBody>
      </p:sp>
    </p:spTree>
    <p:extLst>
      <p:ext uri="{BB962C8B-B14F-4D97-AF65-F5344CB8AC3E}">
        <p14:creationId xmlns:p14="http://schemas.microsoft.com/office/powerpoint/2010/main" val="219040023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5F52520-145C-4F68-88EF-FD41CA01716A}" type="datetimeFigureOut">
              <a:rPr lang="zh-CN" altLang="en-US" smtClean="0"/>
              <a:t>2018/5/18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868EAC-A5B2-420C-8E3F-27B8D07991F1}" type="slidenum">
              <a:rPr lang="zh-CN" altLang="en-US" smtClean="0"/>
              <a:t>‹#›</a:t>
            </a:fld>
            <a:endParaRPr lang="zh-CN" altLang="en-US"/>
          </a:p>
        </p:txBody>
      </p:sp>
    </p:spTree>
    <p:extLst>
      <p:ext uri="{BB962C8B-B14F-4D97-AF65-F5344CB8AC3E}">
        <p14:creationId xmlns:p14="http://schemas.microsoft.com/office/powerpoint/2010/main" val="19367190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5F52520-145C-4F68-88EF-FD41CA01716A}" type="datetimeFigureOut">
              <a:rPr lang="zh-CN" altLang="en-US" smtClean="0"/>
              <a:t>2018/5/18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868EAC-A5B2-420C-8E3F-27B8D07991F1}" type="slidenum">
              <a:rPr lang="zh-CN" altLang="en-US" smtClean="0"/>
              <a:t>‹#›</a:t>
            </a:fld>
            <a:endParaRPr lang="zh-CN" altLang="en-US"/>
          </a:p>
        </p:txBody>
      </p:sp>
    </p:spTree>
    <p:extLst>
      <p:ext uri="{BB962C8B-B14F-4D97-AF65-F5344CB8AC3E}">
        <p14:creationId xmlns:p14="http://schemas.microsoft.com/office/powerpoint/2010/main" val="230106238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B5F52520-145C-4F68-88EF-FD41CA01716A}" type="datetimeFigureOut">
              <a:rPr lang="zh-CN" altLang="en-US" smtClean="0"/>
              <a:t>2018/5/18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868EAC-A5B2-420C-8E3F-27B8D07991F1}" type="slidenum">
              <a:rPr lang="zh-CN" altLang="en-US" smtClean="0"/>
              <a:t>‹#›</a:t>
            </a:fld>
            <a:endParaRPr lang="zh-CN" altLang="en-US"/>
          </a:p>
        </p:txBody>
      </p:sp>
    </p:spTree>
    <p:extLst>
      <p:ext uri="{BB962C8B-B14F-4D97-AF65-F5344CB8AC3E}">
        <p14:creationId xmlns:p14="http://schemas.microsoft.com/office/powerpoint/2010/main" val="271833279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5F52520-145C-4F68-88EF-FD41CA01716A}" type="datetimeFigureOut">
              <a:rPr lang="zh-CN" altLang="en-US" smtClean="0"/>
              <a:t>2018/5/18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868EAC-A5B2-420C-8E3F-27B8D07991F1}" type="slidenum">
              <a:rPr lang="zh-CN" altLang="en-US" smtClean="0"/>
              <a:t>‹#›</a:t>
            </a:fld>
            <a:endParaRPr lang="zh-CN" altLang="en-US"/>
          </a:p>
        </p:txBody>
      </p:sp>
    </p:spTree>
    <p:extLst>
      <p:ext uri="{BB962C8B-B14F-4D97-AF65-F5344CB8AC3E}">
        <p14:creationId xmlns:p14="http://schemas.microsoft.com/office/powerpoint/2010/main" val="337324874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5F52520-145C-4F68-88EF-FD41CA01716A}" type="datetimeFigureOut">
              <a:rPr lang="zh-CN" altLang="en-US" smtClean="0"/>
              <a:t>2018/5/18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868EAC-A5B2-420C-8E3F-27B8D07991F1}" type="slidenum">
              <a:rPr lang="zh-CN" altLang="en-US" smtClean="0"/>
              <a:t>‹#›</a:t>
            </a:fld>
            <a:endParaRPr lang="zh-CN" altLang="en-US"/>
          </a:p>
        </p:txBody>
      </p:sp>
    </p:spTree>
    <p:extLst>
      <p:ext uri="{BB962C8B-B14F-4D97-AF65-F5344CB8AC3E}">
        <p14:creationId xmlns:p14="http://schemas.microsoft.com/office/powerpoint/2010/main" val="224051538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5F52520-145C-4F68-88EF-FD41CA01716A}" type="datetimeFigureOut">
              <a:rPr lang="zh-CN" altLang="en-US" smtClean="0"/>
              <a:t>2018/5/18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868EAC-A5B2-420C-8E3F-27B8D07991F1}" type="slidenum">
              <a:rPr lang="zh-CN" altLang="en-US" smtClean="0"/>
              <a:t>‹#›</a:t>
            </a:fld>
            <a:endParaRPr lang="zh-CN" altLang="en-US"/>
          </a:p>
        </p:txBody>
      </p:sp>
    </p:spTree>
    <p:extLst>
      <p:ext uri="{BB962C8B-B14F-4D97-AF65-F5344CB8AC3E}">
        <p14:creationId xmlns:p14="http://schemas.microsoft.com/office/powerpoint/2010/main" val="246661754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2F2F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5F52520-145C-4F68-88EF-FD41CA01716A}" type="datetimeFigureOut">
              <a:rPr lang="zh-CN" altLang="en-US" smtClean="0"/>
              <a:t>2018/5/18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868EAC-A5B2-420C-8E3F-27B8D07991F1}" type="slidenum">
              <a:rPr lang="zh-CN" altLang="en-US" smtClean="0"/>
              <a:t>‹#›</a:t>
            </a:fld>
            <a:endParaRPr lang="zh-CN" altLang="en-US"/>
          </a:p>
        </p:txBody>
      </p:sp>
      <p:sp>
        <p:nvSpPr>
          <p:cNvPr id="5" name="任意多边形 4"/>
          <p:cNvSpPr/>
          <p:nvPr userDrawn="1"/>
        </p:nvSpPr>
        <p:spPr>
          <a:xfrm rot="10800000">
            <a:off x="0" y="6046838"/>
            <a:ext cx="12192000" cy="811161"/>
          </a:xfrm>
          <a:custGeom>
            <a:avLst/>
            <a:gdLst>
              <a:gd name="connsiteX0" fmla="*/ 12192000 w 12192000"/>
              <a:gd name="connsiteY0" fmla="*/ 4773075 h 4785360"/>
              <a:gd name="connsiteX1" fmla="*/ 12192000 w 12192000"/>
              <a:gd name="connsiteY1" fmla="*/ 4785360 h 4785360"/>
              <a:gd name="connsiteX2" fmla="*/ 12190841 w 12192000"/>
              <a:gd name="connsiteY2" fmla="*/ 4785360 h 4785360"/>
              <a:gd name="connsiteX3" fmla="*/ 0 w 12192000"/>
              <a:gd name="connsiteY3" fmla="*/ 4773075 h 4785360"/>
              <a:gd name="connsiteX4" fmla="*/ 1159 w 12192000"/>
              <a:gd name="connsiteY4" fmla="*/ 4785360 h 4785360"/>
              <a:gd name="connsiteX5" fmla="*/ 0 w 12192000"/>
              <a:gd name="connsiteY5" fmla="*/ 4785360 h 4785360"/>
              <a:gd name="connsiteX6" fmla="*/ 0 w 12192000"/>
              <a:gd name="connsiteY6" fmla="*/ 0 h 4785360"/>
              <a:gd name="connsiteX7" fmla="*/ 12192000 w 12192000"/>
              <a:gd name="connsiteY7" fmla="*/ 0 h 4785360"/>
              <a:gd name="connsiteX8" fmla="*/ 12192000 w 12192000"/>
              <a:gd name="connsiteY8" fmla="*/ 4773075 h 4785360"/>
              <a:gd name="connsiteX9" fmla="*/ 6096000 w 12192000"/>
              <a:gd name="connsiteY9" fmla="*/ 3139440 h 4785360"/>
              <a:gd name="connsiteX10" fmla="*/ 0 w 12192000"/>
              <a:gd name="connsiteY10" fmla="*/ 4773075 h 4785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4785360">
                <a:moveTo>
                  <a:pt x="12192000" y="4773075"/>
                </a:moveTo>
                <a:lnTo>
                  <a:pt x="12192000" y="4785360"/>
                </a:lnTo>
                <a:lnTo>
                  <a:pt x="12190841" y="4785360"/>
                </a:lnTo>
                <a:close/>
                <a:moveTo>
                  <a:pt x="0" y="4773075"/>
                </a:moveTo>
                <a:lnTo>
                  <a:pt x="1159" y="4785360"/>
                </a:lnTo>
                <a:lnTo>
                  <a:pt x="0" y="4785360"/>
                </a:lnTo>
                <a:close/>
                <a:moveTo>
                  <a:pt x="0" y="0"/>
                </a:moveTo>
                <a:lnTo>
                  <a:pt x="12192000" y="0"/>
                </a:lnTo>
                <a:lnTo>
                  <a:pt x="12192000" y="4773075"/>
                </a:lnTo>
                <a:cubicBezTo>
                  <a:pt x="12192000" y="3870843"/>
                  <a:pt x="9462728" y="3139440"/>
                  <a:pt x="6096000" y="3139440"/>
                </a:cubicBezTo>
                <a:cubicBezTo>
                  <a:pt x="2729272" y="3139440"/>
                  <a:pt x="0" y="3870843"/>
                  <a:pt x="0" y="4773075"/>
                </a:cubicBezTo>
                <a:close/>
              </a:path>
            </a:pathLst>
          </a:custGeom>
          <a:solidFill>
            <a:srgbClr val="A215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6" name="矩形 5"/>
          <p:cNvSpPr/>
          <p:nvPr userDrawn="1"/>
        </p:nvSpPr>
        <p:spPr>
          <a:xfrm>
            <a:off x="0" y="0"/>
            <a:ext cx="12192000" cy="66575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rgbClr val="C00000"/>
                </a:solidFill>
                <a:latin typeface="微软雅黑" panose="020B0503020204020204" pitchFamily="34" charset="-122"/>
                <a:ea typeface="微软雅黑" panose="020B0503020204020204" pitchFamily="34" charset="-122"/>
              </a:rPr>
              <a:t>13</a:t>
            </a:r>
            <a:r>
              <a:rPr lang="zh-CN" altLang="en-US" dirty="0">
                <a:solidFill>
                  <a:srgbClr val="C00000"/>
                </a:solidFill>
                <a:latin typeface="微软雅黑" panose="020B0503020204020204" pitchFamily="34" charset="-122"/>
                <a:ea typeface="微软雅黑" panose="020B0503020204020204" pitchFamily="34" charset="-122"/>
              </a:rPr>
              <a:t>人，</a:t>
            </a:r>
            <a:endParaRPr lang="en-US" altLang="zh-CN" dirty="0">
              <a:solidFill>
                <a:srgbClr val="C00000"/>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47650" y="549863"/>
            <a:ext cx="1318260" cy="1318260"/>
          </a:xfrm>
          <a:prstGeom prst="rect">
            <a:avLst/>
          </a:prstGeom>
        </p:spPr>
      </p:pic>
    </p:spTree>
    <p:extLst>
      <p:ext uri="{BB962C8B-B14F-4D97-AF65-F5344CB8AC3E}">
        <p14:creationId xmlns:p14="http://schemas.microsoft.com/office/powerpoint/2010/main" val="31138774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5F52520-145C-4F68-88EF-FD41CA01716A}" type="datetimeFigureOut">
              <a:rPr lang="zh-CN" altLang="en-US" smtClean="0"/>
              <a:t>2018/5/18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868EAC-A5B2-420C-8E3F-27B8D07991F1}" type="slidenum">
              <a:rPr lang="zh-CN" altLang="en-US" smtClean="0"/>
              <a:t>‹#›</a:t>
            </a:fld>
            <a:endParaRPr lang="zh-CN" altLang="en-US"/>
          </a:p>
        </p:txBody>
      </p:sp>
    </p:spTree>
    <p:extLst>
      <p:ext uri="{BB962C8B-B14F-4D97-AF65-F5344CB8AC3E}">
        <p14:creationId xmlns:p14="http://schemas.microsoft.com/office/powerpoint/2010/main" val="204397372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5F52520-145C-4F68-88EF-FD41CA01716A}" type="datetimeFigureOut">
              <a:rPr lang="zh-CN" altLang="en-US" smtClean="0"/>
              <a:t>2018/5/18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868EAC-A5B2-420C-8E3F-27B8D07991F1}" type="slidenum">
              <a:rPr lang="zh-CN" altLang="en-US" smtClean="0"/>
              <a:t>‹#›</a:t>
            </a:fld>
            <a:endParaRPr lang="zh-CN" altLang="en-US"/>
          </a:p>
        </p:txBody>
      </p:sp>
    </p:spTree>
    <p:extLst>
      <p:ext uri="{BB962C8B-B14F-4D97-AF65-F5344CB8AC3E}">
        <p14:creationId xmlns:p14="http://schemas.microsoft.com/office/powerpoint/2010/main" val="192860889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fld id="{B5F52520-145C-4F68-88EF-FD41CA01716A}" type="datetimeFigureOut">
              <a:rPr lang="zh-CN" altLang="en-US" smtClean="0"/>
              <a:pPr/>
              <a:t>2018/5/18</a:t>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0C868EAC-A5B2-420C-8E3F-27B8D07991F1}" type="slidenum">
              <a:rPr lang="zh-CN" altLang="en-US" smtClean="0"/>
              <a:pPr/>
              <a:t>‹#›</a:t>
            </a:fld>
            <a:endParaRPr lang="zh-CN" altLang="en-US" dirty="0"/>
          </a:p>
        </p:txBody>
      </p:sp>
    </p:spTree>
    <p:extLst>
      <p:ext uri="{BB962C8B-B14F-4D97-AF65-F5344CB8AC3E}">
        <p14:creationId xmlns:p14="http://schemas.microsoft.com/office/powerpoint/2010/main" val="35099623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slideLayout" Target="../slideLayouts/slideLayout1.xml"/><Relationship Id="rId7" Type="http://schemas.openxmlformats.org/officeDocument/2006/relationships/diagramQuickStyle" Target="../diagrams/quickStyle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diagramLayout" Target="../diagrams/layout1.xml"/><Relationship Id="rId11" Type="http://schemas.openxmlformats.org/officeDocument/2006/relationships/image" Target="../media/image3.png"/><Relationship Id="rId5" Type="http://schemas.openxmlformats.org/officeDocument/2006/relationships/diagramData" Target="../diagrams/data1.xml"/><Relationship Id="rId10" Type="http://schemas.openxmlformats.org/officeDocument/2006/relationships/image" Target="../media/image2.png"/><Relationship Id="rId4" Type="http://schemas.openxmlformats.org/officeDocument/2006/relationships/notesSlide" Target="../notesSlides/notesSlide1.xml"/><Relationship Id="rId9" Type="http://schemas.microsoft.com/office/2007/relationships/diagramDrawing" Target="../diagrams/drawing1.xml"/></Relationships>
</file>

<file path=ppt/slides/_rels/slide10.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9.jpg"/><Relationship Id="rId5" Type="http://schemas.openxmlformats.org/officeDocument/2006/relationships/image" Target="../media/image8.jpg"/><Relationship Id="rId10" Type="http://schemas.openxmlformats.org/officeDocument/2006/relationships/image" Target="../media/image12.jpg"/><Relationship Id="rId4" Type="http://schemas.openxmlformats.org/officeDocument/2006/relationships/image" Target="../media/image7.jpg"/><Relationship Id="rId9"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3.jpg"/></Relationships>
</file>

<file path=ppt/slides/_rels/slide1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4.jp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17.jpg"/><Relationship Id="rId5" Type="http://schemas.openxmlformats.org/officeDocument/2006/relationships/image" Target="../media/image16.jpg"/><Relationship Id="rId4" Type="http://schemas.openxmlformats.org/officeDocument/2006/relationships/image" Target="../media/image15.jpg"/></Relationships>
</file>

<file path=ppt/slides/_rels/slide15.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1.png"/><Relationship Id="rId7" Type="http://schemas.openxmlformats.org/officeDocument/2006/relationships/diagramColors" Target="../diagrams/colors4.xml"/><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18.jp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20.jpg"/><Relationship Id="rId4" Type="http://schemas.openxmlformats.org/officeDocument/2006/relationships/image" Target="../media/image19.jpg"/></Relationships>
</file>

<file path=ppt/slides/_rels/slide1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png"/><Relationship Id="rId7" Type="http://schemas.openxmlformats.org/officeDocument/2006/relationships/diagramColors" Target="../diagrams/colors2.xm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24.jpg"/></Relationships>
</file>

<file path=ppt/slides/_rels/slide21.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30.jpg"/><Relationship Id="rId4" Type="http://schemas.openxmlformats.org/officeDocument/2006/relationships/image" Target="../media/image29.jpeg"/></Relationships>
</file>

<file path=ppt/slides/_rels/slide25.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33.jp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36.jp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0.xml"/><Relationship Id="rId1" Type="http://schemas.openxmlformats.org/officeDocument/2006/relationships/slideLayout" Target="../slideLayouts/slideLayout7.xml"/><Relationship Id="rId5" Type="http://schemas.openxmlformats.org/officeDocument/2006/relationships/image" Target="../media/image39.jpg"/><Relationship Id="rId4" Type="http://schemas.openxmlformats.org/officeDocument/2006/relationships/image" Target="../media/image38.jpg"/></Relationships>
</file>

<file path=ppt/slides/_rels/slide31.xml.rels><?xml version="1.0" encoding="UTF-8" standalone="yes"?>
<Relationships xmlns="http://schemas.openxmlformats.org/package/2006/relationships"><Relationship Id="rId3" Type="http://schemas.openxmlformats.org/officeDocument/2006/relationships/image" Target="../media/image40.jpg"/><Relationship Id="rId7" Type="http://schemas.microsoft.com/office/2007/relationships/hdphoto" Target="../media/hdphoto3.wdp"/><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42.png"/><Relationship Id="rId5" Type="http://schemas.microsoft.com/office/2007/relationships/hdphoto" Target="../media/hdphoto2.wdp"/><Relationship Id="rId4" Type="http://schemas.openxmlformats.org/officeDocument/2006/relationships/image" Target="../media/image41.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8" Type="http://schemas.openxmlformats.org/officeDocument/2006/relationships/image" Target="../media/image43.jp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33.xml"/><Relationship Id="rId1" Type="http://schemas.openxmlformats.org/officeDocument/2006/relationships/slideLayout" Target="../slideLayouts/slideLayout7.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 Id="rId9" Type="http://schemas.openxmlformats.org/officeDocument/2006/relationships/image" Target="../media/image44.jpg"/></Relationships>
</file>

<file path=ppt/slides/_rels/slide34.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34.xml"/><Relationship Id="rId1" Type="http://schemas.openxmlformats.org/officeDocument/2006/relationships/slideLayout" Target="../slideLayouts/slideLayout7.xml"/><Relationship Id="rId6" Type="http://schemas.openxmlformats.org/officeDocument/2006/relationships/image" Target="../media/image48.jpg"/><Relationship Id="rId5" Type="http://schemas.openxmlformats.org/officeDocument/2006/relationships/image" Target="../media/image47.jpg"/><Relationship Id="rId4" Type="http://schemas.openxmlformats.org/officeDocument/2006/relationships/image" Target="../media/image46.jpg"/></Relationships>
</file>

<file path=ppt/slides/_rels/slide35.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50.jpg"/></Relationships>
</file>

<file path=ppt/slides/_rels/slide36.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8" Type="http://schemas.openxmlformats.org/officeDocument/2006/relationships/image" Target="../media/image53.jp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38.xml"/><Relationship Id="rId1" Type="http://schemas.openxmlformats.org/officeDocument/2006/relationships/slideLayout" Target="../slideLayouts/slideLayout7.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39.xml"/><Relationship Id="rId1" Type="http://schemas.openxmlformats.org/officeDocument/2006/relationships/slideLayout" Target="../slideLayouts/slideLayout7.xml"/><Relationship Id="rId6" Type="http://schemas.microsoft.com/office/2007/relationships/hdphoto" Target="../media/hdphoto4.wdp"/><Relationship Id="rId5" Type="http://schemas.openxmlformats.org/officeDocument/2006/relationships/image" Target="../media/image56.png"/><Relationship Id="rId4" Type="http://schemas.openxmlformats.org/officeDocument/2006/relationships/image" Target="../media/image55.jp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openxmlformats.org/officeDocument/2006/relationships/image" Target="../media/image59.jpg"/></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43.xml"/><Relationship Id="rId1" Type="http://schemas.openxmlformats.org/officeDocument/2006/relationships/slideLayout" Target="../slideLayouts/slideLayout7.xml"/><Relationship Id="rId5" Type="http://schemas.openxmlformats.org/officeDocument/2006/relationships/image" Target="../media/image62.jpg"/><Relationship Id="rId4" Type="http://schemas.openxmlformats.org/officeDocument/2006/relationships/image" Target="../media/image61.jpg"/></Relationships>
</file>

<file path=ppt/slides/_rels/slide44.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45.xml"/><Relationship Id="rId1" Type="http://schemas.openxmlformats.org/officeDocument/2006/relationships/slideLayout" Target="../slideLayouts/slideLayout7.xml"/><Relationship Id="rId4" Type="http://schemas.openxmlformats.org/officeDocument/2006/relationships/image" Target="../media/image65.jpg"/></Relationships>
</file>

<file path=ppt/slides/_rels/slide46.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51.xml"/><Relationship Id="rId1" Type="http://schemas.openxmlformats.org/officeDocument/2006/relationships/slideLayout" Target="../slideLayouts/slideLayout7.xml"/><Relationship Id="rId4" Type="http://schemas.openxmlformats.org/officeDocument/2006/relationships/image" Target="../media/image71.jpg"/></Relationships>
</file>

<file path=ppt/slides/_rels/slide52.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53.xml"/><Relationship Id="rId1" Type="http://schemas.openxmlformats.org/officeDocument/2006/relationships/slideLayout" Target="../slideLayouts/slideLayout7.xml"/><Relationship Id="rId4" Type="http://schemas.openxmlformats.org/officeDocument/2006/relationships/image" Target="../media/image74.jpg"/></Relationships>
</file>

<file path=ppt/slides/_rels/slide54.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54.xml"/><Relationship Id="rId1" Type="http://schemas.openxmlformats.org/officeDocument/2006/relationships/slideLayout" Target="../slideLayouts/slideLayout7.xml"/><Relationship Id="rId4" Type="http://schemas.openxmlformats.org/officeDocument/2006/relationships/image" Target="../media/image76.jpg"/></Relationships>
</file>

<file path=ppt/slides/_rels/slide55.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62.xml"/><Relationship Id="rId1" Type="http://schemas.openxmlformats.org/officeDocument/2006/relationships/slideLayout" Target="../slideLayouts/slideLayout7.xml"/><Relationship Id="rId4" Type="http://schemas.microsoft.com/office/2007/relationships/hdphoto" Target="../media/hdphoto5.wdp"/></Relationships>
</file>

<file path=ppt/slides/_rels/slide63.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63.xml"/><Relationship Id="rId1" Type="http://schemas.openxmlformats.org/officeDocument/2006/relationships/slideLayout" Target="../slideLayouts/slideLayout1.xml"/><Relationship Id="rId4" Type="http://schemas.microsoft.com/office/2007/relationships/hdphoto" Target="../media/hdphoto6.wdp"/></Relationships>
</file>

<file path=ppt/slides/_rels/slide6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4.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5.jpg"/></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18" name="任意多边形 17"/>
          <p:cNvSpPr/>
          <p:nvPr/>
        </p:nvSpPr>
        <p:spPr>
          <a:xfrm>
            <a:off x="-37061" y="-11876"/>
            <a:ext cx="12192000" cy="2012651"/>
          </a:xfrm>
          <a:custGeom>
            <a:avLst/>
            <a:gdLst>
              <a:gd name="connsiteX0" fmla="*/ 12192000 w 12192000"/>
              <a:gd name="connsiteY0" fmla="*/ 4773075 h 4785360"/>
              <a:gd name="connsiteX1" fmla="*/ 12192000 w 12192000"/>
              <a:gd name="connsiteY1" fmla="*/ 4785360 h 4785360"/>
              <a:gd name="connsiteX2" fmla="*/ 12190841 w 12192000"/>
              <a:gd name="connsiteY2" fmla="*/ 4785360 h 4785360"/>
              <a:gd name="connsiteX3" fmla="*/ 0 w 12192000"/>
              <a:gd name="connsiteY3" fmla="*/ 4773075 h 4785360"/>
              <a:gd name="connsiteX4" fmla="*/ 1159 w 12192000"/>
              <a:gd name="connsiteY4" fmla="*/ 4785360 h 4785360"/>
              <a:gd name="connsiteX5" fmla="*/ 0 w 12192000"/>
              <a:gd name="connsiteY5" fmla="*/ 4785360 h 4785360"/>
              <a:gd name="connsiteX6" fmla="*/ 0 w 12192000"/>
              <a:gd name="connsiteY6" fmla="*/ 0 h 4785360"/>
              <a:gd name="connsiteX7" fmla="*/ 12192000 w 12192000"/>
              <a:gd name="connsiteY7" fmla="*/ 0 h 4785360"/>
              <a:gd name="connsiteX8" fmla="*/ 12192000 w 12192000"/>
              <a:gd name="connsiteY8" fmla="*/ 4773075 h 4785360"/>
              <a:gd name="connsiteX9" fmla="*/ 6096000 w 12192000"/>
              <a:gd name="connsiteY9" fmla="*/ 3139440 h 4785360"/>
              <a:gd name="connsiteX10" fmla="*/ 0 w 12192000"/>
              <a:gd name="connsiteY10" fmla="*/ 4773075 h 4785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4785360">
                <a:moveTo>
                  <a:pt x="12192000" y="4773075"/>
                </a:moveTo>
                <a:lnTo>
                  <a:pt x="12192000" y="4785360"/>
                </a:lnTo>
                <a:lnTo>
                  <a:pt x="12190841" y="4785360"/>
                </a:lnTo>
                <a:close/>
                <a:moveTo>
                  <a:pt x="0" y="4773075"/>
                </a:moveTo>
                <a:lnTo>
                  <a:pt x="1159" y="4785360"/>
                </a:lnTo>
                <a:lnTo>
                  <a:pt x="0" y="4785360"/>
                </a:lnTo>
                <a:close/>
                <a:moveTo>
                  <a:pt x="0" y="0"/>
                </a:moveTo>
                <a:lnTo>
                  <a:pt x="12192000" y="0"/>
                </a:lnTo>
                <a:lnTo>
                  <a:pt x="12192000" y="4773075"/>
                </a:lnTo>
                <a:cubicBezTo>
                  <a:pt x="12192000" y="3870843"/>
                  <a:pt x="9462728" y="3139440"/>
                  <a:pt x="6096000" y="3139440"/>
                </a:cubicBezTo>
                <a:cubicBezTo>
                  <a:pt x="2729272" y="3139440"/>
                  <a:pt x="0" y="3870843"/>
                  <a:pt x="0" y="4773075"/>
                </a:cubicBezTo>
                <a:close/>
              </a:path>
            </a:pathLst>
          </a:custGeom>
          <a:solidFill>
            <a:srgbClr val="A215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822960" y="2382222"/>
            <a:ext cx="10546080" cy="1569660"/>
          </a:xfrm>
          <a:prstGeom prst="rect">
            <a:avLst/>
          </a:prstGeom>
          <a:noFill/>
        </p:spPr>
        <p:txBody>
          <a:bodyPr wrap="square" rtlCol="0">
            <a:spAutoFit/>
          </a:bodyPr>
          <a:lstStyle/>
          <a:p>
            <a:pPr algn="ctr"/>
            <a:r>
              <a:rPr lang="zh-CN" altLang="en-US" sz="9600" dirty="0">
                <a:latin typeface="方正尚酷简体" panose="03000509000000000000" pitchFamily="65" charset="-122"/>
                <a:ea typeface="方正尚酷简体" panose="03000509000000000000" pitchFamily="65" charset="-122"/>
              </a:rPr>
              <a:t>党的光辉历程</a:t>
            </a:r>
          </a:p>
        </p:txBody>
      </p:sp>
      <p:cxnSp>
        <p:nvCxnSpPr>
          <p:cNvPr id="20" name="直接连接符 19"/>
          <p:cNvCxnSpPr/>
          <p:nvPr/>
        </p:nvCxnSpPr>
        <p:spPr>
          <a:xfrm>
            <a:off x="7559040" y="2314798"/>
            <a:ext cx="4632960" cy="0"/>
          </a:xfrm>
          <a:prstGeom prst="line">
            <a:avLst/>
          </a:prstGeom>
          <a:ln>
            <a:solidFill>
              <a:srgbClr val="F2F2F2"/>
            </a:solidFill>
          </a:ln>
        </p:spPr>
        <p:style>
          <a:lnRef idx="1">
            <a:schemeClr val="accent1"/>
          </a:lnRef>
          <a:fillRef idx="0">
            <a:schemeClr val="accent1"/>
          </a:fillRef>
          <a:effectRef idx="0">
            <a:schemeClr val="accent1"/>
          </a:effectRef>
          <a:fontRef idx="minor">
            <a:schemeClr val="tx1"/>
          </a:fontRef>
        </p:style>
      </p:cxnSp>
      <p:graphicFrame>
        <p:nvGraphicFramePr>
          <p:cNvPr id="27" name="图示 26"/>
          <p:cNvGraphicFramePr/>
          <p:nvPr>
            <p:extLst>
              <p:ext uri="{D42A27DB-BD31-4B8C-83A1-F6EECF244321}">
                <p14:modId xmlns:p14="http://schemas.microsoft.com/office/powerpoint/2010/main" val="1087512829"/>
              </p:ext>
            </p:extLst>
          </p:nvPr>
        </p:nvGraphicFramePr>
        <p:xfrm>
          <a:off x="3306074" y="4359891"/>
          <a:ext cx="6266409" cy="677841"/>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2" name="图片 1"/>
          <p:cNvPicPr>
            <a:picLocks noChangeAspect="1"/>
          </p:cNvPicPr>
          <p:nvPr/>
        </p:nvPicPr>
        <p:blipFill>
          <a:blip r:embed="rId10" cstate="print">
            <a:clrChange>
              <a:clrFrom>
                <a:srgbClr val="A40404"/>
              </a:clrFrom>
              <a:clrTo>
                <a:srgbClr val="A40404">
                  <a:alpha val="0"/>
                </a:srgbClr>
              </a:clrTo>
            </a:clrChange>
            <a:extLst>
              <a:ext uri="{28A0092B-C50C-407E-A947-70E740481C1C}">
                <a14:useLocalDpi xmlns:a14="http://schemas.microsoft.com/office/drawing/2010/main" val="0"/>
              </a:ext>
            </a:extLst>
          </a:blip>
          <a:stretch>
            <a:fillRect/>
          </a:stretch>
        </p:blipFill>
        <p:spPr>
          <a:xfrm>
            <a:off x="-857974" y="29548"/>
            <a:ext cx="3306074" cy="5845710"/>
          </a:xfrm>
          <a:prstGeom prst="rect">
            <a:avLst/>
          </a:prstGeom>
        </p:spPr>
      </p:pic>
      <p:sp>
        <p:nvSpPr>
          <p:cNvPr id="23" name="文本框 22"/>
          <p:cNvSpPr txBox="1"/>
          <p:nvPr/>
        </p:nvSpPr>
        <p:spPr>
          <a:xfrm>
            <a:off x="0" y="4845349"/>
            <a:ext cx="12192000" cy="2012651"/>
          </a:xfrm>
          <a:custGeom>
            <a:avLst/>
            <a:gdLst/>
            <a:ahLst/>
            <a:cxnLst/>
            <a:rect l="l" t="t" r="r" b="b"/>
            <a:pathLst>
              <a:path w="12192000" h="2012651">
                <a:moveTo>
                  <a:pt x="6120417" y="1454905"/>
                </a:moveTo>
                <a:lnTo>
                  <a:pt x="6120417" y="1483006"/>
                </a:lnTo>
                <a:lnTo>
                  <a:pt x="6263385" y="1483006"/>
                </a:lnTo>
                <a:lnTo>
                  <a:pt x="6263385" y="1454905"/>
                </a:lnTo>
                <a:close/>
                <a:moveTo>
                  <a:pt x="5394759" y="1268554"/>
                </a:moveTo>
                <a:cubicBezTo>
                  <a:pt x="5416780" y="1268554"/>
                  <a:pt x="5434569" y="1277510"/>
                  <a:pt x="5448126" y="1295422"/>
                </a:cubicBezTo>
                <a:cubicBezTo>
                  <a:pt x="5461683" y="1313334"/>
                  <a:pt x="5468462" y="1337244"/>
                  <a:pt x="5468462" y="1367153"/>
                </a:cubicBezTo>
                <a:cubicBezTo>
                  <a:pt x="5468462" y="1389995"/>
                  <a:pt x="5461683" y="1408687"/>
                  <a:pt x="5448126" y="1423231"/>
                </a:cubicBezTo>
                <a:cubicBezTo>
                  <a:pt x="5434569" y="1437774"/>
                  <a:pt x="5416616" y="1445046"/>
                  <a:pt x="5394266" y="1445046"/>
                </a:cubicBezTo>
                <a:cubicBezTo>
                  <a:pt x="5371917" y="1445046"/>
                  <a:pt x="5354416" y="1437199"/>
                  <a:pt x="5341763" y="1421505"/>
                </a:cubicBezTo>
                <a:cubicBezTo>
                  <a:pt x="5329109" y="1405811"/>
                  <a:pt x="5322782" y="1383914"/>
                  <a:pt x="5322782" y="1355814"/>
                </a:cubicBezTo>
                <a:cubicBezTo>
                  <a:pt x="5322782" y="1328535"/>
                  <a:pt x="5329068" y="1307172"/>
                  <a:pt x="5341639" y="1291725"/>
                </a:cubicBezTo>
                <a:cubicBezTo>
                  <a:pt x="5354211" y="1276278"/>
                  <a:pt x="5371917" y="1268554"/>
                  <a:pt x="5394759" y="1268554"/>
                </a:cubicBezTo>
                <a:close/>
                <a:moveTo>
                  <a:pt x="6724897" y="1268307"/>
                </a:moveTo>
                <a:cubicBezTo>
                  <a:pt x="6752504" y="1268307"/>
                  <a:pt x="6772430" y="1280468"/>
                  <a:pt x="6784672" y="1304789"/>
                </a:cubicBezTo>
                <a:cubicBezTo>
                  <a:pt x="6796915" y="1329110"/>
                  <a:pt x="6803036" y="1367810"/>
                  <a:pt x="6803036" y="1420889"/>
                </a:cubicBezTo>
                <a:cubicBezTo>
                  <a:pt x="6803036" y="1471339"/>
                  <a:pt x="6796586" y="1509340"/>
                  <a:pt x="6783686" y="1534894"/>
                </a:cubicBezTo>
                <a:cubicBezTo>
                  <a:pt x="6770786" y="1560447"/>
                  <a:pt x="6750861" y="1573224"/>
                  <a:pt x="6723911" y="1573224"/>
                </a:cubicBezTo>
                <a:cubicBezTo>
                  <a:pt x="6696796" y="1573224"/>
                  <a:pt x="6676830" y="1560776"/>
                  <a:pt x="6664012" y="1535880"/>
                </a:cubicBezTo>
                <a:cubicBezTo>
                  <a:pt x="6651194" y="1510983"/>
                  <a:pt x="6644785" y="1472653"/>
                  <a:pt x="6644785" y="1420889"/>
                </a:cubicBezTo>
                <a:cubicBezTo>
                  <a:pt x="6644785" y="1367974"/>
                  <a:pt x="6650989" y="1329315"/>
                  <a:pt x="6663396" y="1304912"/>
                </a:cubicBezTo>
                <a:cubicBezTo>
                  <a:pt x="6675803" y="1280509"/>
                  <a:pt x="6696303" y="1268307"/>
                  <a:pt x="6724897" y="1268307"/>
                </a:cubicBezTo>
                <a:close/>
                <a:moveTo>
                  <a:pt x="7149099" y="1247355"/>
                </a:moveTo>
                <a:lnTo>
                  <a:pt x="7149099" y="1275456"/>
                </a:lnTo>
                <a:lnTo>
                  <a:pt x="7331013" y="1275456"/>
                </a:lnTo>
                <a:cubicBezTo>
                  <a:pt x="7293217" y="1334286"/>
                  <a:pt x="7264500" y="1390693"/>
                  <a:pt x="7244863" y="1444676"/>
                </a:cubicBezTo>
                <a:cubicBezTo>
                  <a:pt x="7225225" y="1498659"/>
                  <a:pt x="7215406" y="1548656"/>
                  <a:pt x="7215406" y="1594669"/>
                </a:cubicBezTo>
                <a:lnTo>
                  <a:pt x="7247451" y="1594669"/>
                </a:lnTo>
                <a:cubicBezTo>
                  <a:pt x="7247451" y="1547999"/>
                  <a:pt x="7256653" y="1498453"/>
                  <a:pt x="7275058" y="1446032"/>
                </a:cubicBezTo>
                <a:cubicBezTo>
                  <a:pt x="7293464" y="1393610"/>
                  <a:pt x="7322468" y="1336423"/>
                  <a:pt x="7362072" y="1274470"/>
                </a:cubicBezTo>
                <a:lnTo>
                  <a:pt x="7362072" y="1247355"/>
                </a:lnTo>
                <a:close/>
                <a:moveTo>
                  <a:pt x="6986667" y="1247355"/>
                </a:moveTo>
                <a:lnTo>
                  <a:pt x="6903844" y="1304049"/>
                </a:lnTo>
                <a:lnTo>
                  <a:pt x="6903844" y="1332397"/>
                </a:lnTo>
                <a:lnTo>
                  <a:pt x="6983216" y="1279646"/>
                </a:lnTo>
                <a:lnTo>
                  <a:pt x="6983216" y="1568294"/>
                </a:lnTo>
                <a:lnTo>
                  <a:pt x="6894477" y="1568294"/>
                </a:lnTo>
                <a:lnTo>
                  <a:pt x="6894477" y="1594669"/>
                </a:lnTo>
                <a:lnTo>
                  <a:pt x="7089702" y="1594669"/>
                </a:lnTo>
                <a:lnTo>
                  <a:pt x="7089702" y="1568294"/>
                </a:lnTo>
                <a:lnTo>
                  <a:pt x="7014028" y="1568294"/>
                </a:lnTo>
                <a:lnTo>
                  <a:pt x="7014028" y="1247355"/>
                </a:lnTo>
                <a:close/>
                <a:moveTo>
                  <a:pt x="5929392" y="1247355"/>
                </a:moveTo>
                <a:lnTo>
                  <a:pt x="5846569" y="1304049"/>
                </a:lnTo>
                <a:lnTo>
                  <a:pt x="5846569" y="1332397"/>
                </a:lnTo>
                <a:lnTo>
                  <a:pt x="5925941" y="1279646"/>
                </a:lnTo>
                <a:lnTo>
                  <a:pt x="5925941" y="1568294"/>
                </a:lnTo>
                <a:lnTo>
                  <a:pt x="5837202" y="1568294"/>
                </a:lnTo>
                <a:lnTo>
                  <a:pt x="5837202" y="1594669"/>
                </a:lnTo>
                <a:lnTo>
                  <a:pt x="6032427" y="1594669"/>
                </a:lnTo>
                <a:lnTo>
                  <a:pt x="6032427" y="1568294"/>
                </a:lnTo>
                <a:lnTo>
                  <a:pt x="5956754" y="1568294"/>
                </a:lnTo>
                <a:lnTo>
                  <a:pt x="5956754" y="1247355"/>
                </a:lnTo>
                <a:close/>
                <a:moveTo>
                  <a:pt x="5129292" y="1247355"/>
                </a:moveTo>
                <a:lnTo>
                  <a:pt x="5046470" y="1304049"/>
                </a:lnTo>
                <a:lnTo>
                  <a:pt x="5046470" y="1332397"/>
                </a:lnTo>
                <a:lnTo>
                  <a:pt x="5125841" y="1279646"/>
                </a:lnTo>
                <a:lnTo>
                  <a:pt x="5125841" y="1568294"/>
                </a:lnTo>
                <a:lnTo>
                  <a:pt x="5037103" y="1568294"/>
                </a:lnTo>
                <a:lnTo>
                  <a:pt x="5037103" y="1594669"/>
                </a:lnTo>
                <a:lnTo>
                  <a:pt x="5232327" y="1594669"/>
                </a:lnTo>
                <a:lnTo>
                  <a:pt x="5232327" y="1568294"/>
                </a:lnTo>
                <a:lnTo>
                  <a:pt x="5156653" y="1568294"/>
                </a:lnTo>
                <a:lnTo>
                  <a:pt x="5156653" y="1247355"/>
                </a:lnTo>
                <a:close/>
                <a:moveTo>
                  <a:pt x="6725143" y="1242179"/>
                </a:moveTo>
                <a:cubicBezTo>
                  <a:pt x="6686690" y="1242179"/>
                  <a:pt x="6658466" y="1256886"/>
                  <a:pt x="6640472" y="1286302"/>
                </a:cubicBezTo>
                <a:cubicBezTo>
                  <a:pt x="6622477" y="1315717"/>
                  <a:pt x="6613480" y="1360579"/>
                  <a:pt x="6613480" y="1420889"/>
                </a:cubicBezTo>
                <a:cubicBezTo>
                  <a:pt x="6613480" y="1480212"/>
                  <a:pt x="6622724" y="1524828"/>
                  <a:pt x="6641211" y="1554737"/>
                </a:cubicBezTo>
                <a:cubicBezTo>
                  <a:pt x="6659698" y="1584645"/>
                  <a:pt x="6687101" y="1599599"/>
                  <a:pt x="6723418" y="1599599"/>
                </a:cubicBezTo>
                <a:cubicBezTo>
                  <a:pt x="6760064" y="1599599"/>
                  <a:pt x="6787753" y="1584316"/>
                  <a:pt x="6806487" y="1553751"/>
                </a:cubicBezTo>
                <a:cubicBezTo>
                  <a:pt x="6825221" y="1523185"/>
                  <a:pt x="6834588" y="1478898"/>
                  <a:pt x="6834588" y="1420889"/>
                </a:cubicBezTo>
                <a:cubicBezTo>
                  <a:pt x="6834588" y="1360908"/>
                  <a:pt x="6825591" y="1316128"/>
                  <a:pt x="6807596" y="1286548"/>
                </a:cubicBezTo>
                <a:cubicBezTo>
                  <a:pt x="6789602" y="1256969"/>
                  <a:pt x="6762118" y="1242179"/>
                  <a:pt x="6725143" y="1242179"/>
                </a:cubicBezTo>
                <a:close/>
                <a:moveTo>
                  <a:pt x="6455732" y="1242179"/>
                </a:moveTo>
                <a:cubicBezTo>
                  <a:pt x="6427303" y="1242179"/>
                  <a:pt x="6403926" y="1250149"/>
                  <a:pt x="6385603" y="1266089"/>
                </a:cubicBezTo>
                <a:cubicBezTo>
                  <a:pt x="6367281" y="1282029"/>
                  <a:pt x="6356887" y="1302981"/>
                  <a:pt x="6354422" y="1328946"/>
                </a:cubicBezTo>
                <a:lnTo>
                  <a:pt x="6385973" y="1332890"/>
                </a:lnTo>
                <a:cubicBezTo>
                  <a:pt x="6388110" y="1313006"/>
                  <a:pt x="6395381" y="1297353"/>
                  <a:pt x="6407788" y="1285932"/>
                </a:cubicBezTo>
                <a:cubicBezTo>
                  <a:pt x="6420195" y="1274511"/>
                  <a:pt x="6436094" y="1268800"/>
                  <a:pt x="6455485" y="1268800"/>
                </a:cubicBezTo>
                <a:cubicBezTo>
                  <a:pt x="6476848" y="1268800"/>
                  <a:pt x="6493528" y="1274593"/>
                  <a:pt x="6505524" y="1286178"/>
                </a:cubicBezTo>
                <a:cubicBezTo>
                  <a:pt x="6517520" y="1297764"/>
                  <a:pt x="6523518" y="1314238"/>
                  <a:pt x="6523518" y="1335601"/>
                </a:cubicBezTo>
                <a:cubicBezTo>
                  <a:pt x="6523518" y="1354170"/>
                  <a:pt x="6517808" y="1371918"/>
                  <a:pt x="6506387" y="1388844"/>
                </a:cubicBezTo>
                <a:cubicBezTo>
                  <a:pt x="6494966" y="1405770"/>
                  <a:pt x="6474958" y="1426558"/>
                  <a:pt x="6446365" y="1451208"/>
                </a:cubicBezTo>
                <a:cubicBezTo>
                  <a:pt x="6418593" y="1475365"/>
                  <a:pt x="6397518" y="1496851"/>
                  <a:pt x="6383138" y="1515667"/>
                </a:cubicBezTo>
                <a:cubicBezTo>
                  <a:pt x="6368760" y="1534483"/>
                  <a:pt x="6357791" y="1553422"/>
                  <a:pt x="6350231" y="1572484"/>
                </a:cubicBezTo>
                <a:lnTo>
                  <a:pt x="6350231" y="1594669"/>
                </a:lnTo>
                <a:lnTo>
                  <a:pt x="6560739" y="1594669"/>
                </a:lnTo>
                <a:lnTo>
                  <a:pt x="6560739" y="1566815"/>
                </a:lnTo>
                <a:lnTo>
                  <a:pt x="6386220" y="1566815"/>
                </a:lnTo>
                <a:cubicBezTo>
                  <a:pt x="6397887" y="1539865"/>
                  <a:pt x="6425906" y="1506670"/>
                  <a:pt x="6470275" y="1467230"/>
                </a:cubicBezTo>
                <a:cubicBezTo>
                  <a:pt x="6495582" y="1444717"/>
                  <a:pt x="6513494" y="1427010"/>
                  <a:pt x="6524011" y="1414110"/>
                </a:cubicBezTo>
                <a:cubicBezTo>
                  <a:pt x="6534529" y="1401210"/>
                  <a:pt x="6542417" y="1388269"/>
                  <a:pt x="6547675" y="1375287"/>
                </a:cubicBezTo>
                <a:cubicBezTo>
                  <a:pt x="6552934" y="1362305"/>
                  <a:pt x="6555563" y="1348419"/>
                  <a:pt x="6555563" y="1333629"/>
                </a:cubicBezTo>
                <a:cubicBezTo>
                  <a:pt x="6555563" y="1304871"/>
                  <a:pt x="6546771" y="1282440"/>
                  <a:pt x="6529188" y="1266336"/>
                </a:cubicBezTo>
                <a:cubicBezTo>
                  <a:pt x="6511604" y="1250231"/>
                  <a:pt x="6487119" y="1242179"/>
                  <a:pt x="6455732" y="1242179"/>
                </a:cubicBezTo>
                <a:close/>
                <a:moveTo>
                  <a:pt x="5665157" y="1242179"/>
                </a:moveTo>
                <a:cubicBezTo>
                  <a:pt x="5636727" y="1242179"/>
                  <a:pt x="5613352" y="1250149"/>
                  <a:pt x="5595029" y="1266089"/>
                </a:cubicBezTo>
                <a:cubicBezTo>
                  <a:pt x="5576706" y="1282029"/>
                  <a:pt x="5566312" y="1302981"/>
                  <a:pt x="5563847" y="1328946"/>
                </a:cubicBezTo>
                <a:lnTo>
                  <a:pt x="5595398" y="1332890"/>
                </a:lnTo>
                <a:cubicBezTo>
                  <a:pt x="5597535" y="1313006"/>
                  <a:pt x="5604806" y="1297353"/>
                  <a:pt x="5617213" y="1285932"/>
                </a:cubicBezTo>
                <a:cubicBezTo>
                  <a:pt x="5629620" y="1274511"/>
                  <a:pt x="5645519" y="1268800"/>
                  <a:pt x="5664910" y="1268800"/>
                </a:cubicBezTo>
                <a:cubicBezTo>
                  <a:pt x="5686273" y="1268800"/>
                  <a:pt x="5702953" y="1274593"/>
                  <a:pt x="5714949" y="1286178"/>
                </a:cubicBezTo>
                <a:cubicBezTo>
                  <a:pt x="5726945" y="1297764"/>
                  <a:pt x="5732943" y="1314238"/>
                  <a:pt x="5732943" y="1335601"/>
                </a:cubicBezTo>
                <a:cubicBezTo>
                  <a:pt x="5732943" y="1354170"/>
                  <a:pt x="5727233" y="1371918"/>
                  <a:pt x="5715812" y="1388844"/>
                </a:cubicBezTo>
                <a:cubicBezTo>
                  <a:pt x="5704391" y="1405770"/>
                  <a:pt x="5684384" y="1426558"/>
                  <a:pt x="5655790" y="1451208"/>
                </a:cubicBezTo>
                <a:cubicBezTo>
                  <a:pt x="5628018" y="1475365"/>
                  <a:pt x="5606943" y="1496851"/>
                  <a:pt x="5592564" y="1515667"/>
                </a:cubicBezTo>
                <a:cubicBezTo>
                  <a:pt x="5578185" y="1534483"/>
                  <a:pt x="5567216" y="1553422"/>
                  <a:pt x="5559656" y="1572484"/>
                </a:cubicBezTo>
                <a:lnTo>
                  <a:pt x="5559656" y="1594669"/>
                </a:lnTo>
                <a:lnTo>
                  <a:pt x="5770164" y="1594669"/>
                </a:lnTo>
                <a:lnTo>
                  <a:pt x="5770164" y="1566815"/>
                </a:lnTo>
                <a:lnTo>
                  <a:pt x="5595645" y="1566815"/>
                </a:lnTo>
                <a:cubicBezTo>
                  <a:pt x="5607312" y="1539865"/>
                  <a:pt x="5635331" y="1506670"/>
                  <a:pt x="5679700" y="1467230"/>
                </a:cubicBezTo>
                <a:cubicBezTo>
                  <a:pt x="5705007" y="1444717"/>
                  <a:pt x="5722919" y="1427010"/>
                  <a:pt x="5733436" y="1414110"/>
                </a:cubicBezTo>
                <a:cubicBezTo>
                  <a:pt x="5743954" y="1401210"/>
                  <a:pt x="5751842" y="1388269"/>
                  <a:pt x="5757100" y="1375287"/>
                </a:cubicBezTo>
                <a:cubicBezTo>
                  <a:pt x="5762359" y="1362305"/>
                  <a:pt x="5764989" y="1348419"/>
                  <a:pt x="5764989" y="1333629"/>
                </a:cubicBezTo>
                <a:cubicBezTo>
                  <a:pt x="5764989" y="1304871"/>
                  <a:pt x="5756196" y="1282440"/>
                  <a:pt x="5738613" y="1266336"/>
                </a:cubicBezTo>
                <a:cubicBezTo>
                  <a:pt x="5721029" y="1250231"/>
                  <a:pt x="5696544" y="1242179"/>
                  <a:pt x="5665157" y="1242179"/>
                </a:cubicBezTo>
                <a:close/>
                <a:moveTo>
                  <a:pt x="5395499" y="1242179"/>
                </a:moveTo>
                <a:cubicBezTo>
                  <a:pt x="5362797" y="1242179"/>
                  <a:pt x="5337243" y="1252326"/>
                  <a:pt x="5318838" y="1272621"/>
                </a:cubicBezTo>
                <a:cubicBezTo>
                  <a:pt x="5300433" y="1292916"/>
                  <a:pt x="5291231" y="1320729"/>
                  <a:pt x="5291231" y="1356060"/>
                </a:cubicBezTo>
                <a:cubicBezTo>
                  <a:pt x="5291231" y="1390898"/>
                  <a:pt x="5299982" y="1418711"/>
                  <a:pt x="5317483" y="1439499"/>
                </a:cubicBezTo>
                <a:cubicBezTo>
                  <a:pt x="5334984" y="1460287"/>
                  <a:pt x="5358524" y="1470681"/>
                  <a:pt x="5388104" y="1470681"/>
                </a:cubicBezTo>
                <a:cubicBezTo>
                  <a:pt x="5407495" y="1470681"/>
                  <a:pt x="5424709" y="1466162"/>
                  <a:pt x="5439745" y="1457124"/>
                </a:cubicBezTo>
                <a:cubicBezTo>
                  <a:pt x="5454781" y="1448086"/>
                  <a:pt x="5465668" y="1436500"/>
                  <a:pt x="5472406" y="1422368"/>
                </a:cubicBezTo>
                <a:cubicBezTo>
                  <a:pt x="5470598" y="1523267"/>
                  <a:pt x="5442333" y="1573717"/>
                  <a:pt x="5387611" y="1573717"/>
                </a:cubicBezTo>
                <a:cubicBezTo>
                  <a:pt x="5372164" y="1573717"/>
                  <a:pt x="5359058" y="1570060"/>
                  <a:pt x="5348295" y="1562748"/>
                </a:cubicBezTo>
                <a:cubicBezTo>
                  <a:pt x="5337531" y="1555435"/>
                  <a:pt x="5329931" y="1544219"/>
                  <a:pt x="5325494" y="1529101"/>
                </a:cubicBezTo>
                <a:lnTo>
                  <a:pt x="5295914" y="1535510"/>
                </a:lnTo>
                <a:cubicBezTo>
                  <a:pt x="5308403" y="1578236"/>
                  <a:pt x="5338722" y="1599599"/>
                  <a:pt x="5386872" y="1599599"/>
                </a:cubicBezTo>
                <a:cubicBezTo>
                  <a:pt x="5424996" y="1599599"/>
                  <a:pt x="5453919" y="1583741"/>
                  <a:pt x="5473638" y="1552025"/>
                </a:cubicBezTo>
                <a:cubicBezTo>
                  <a:pt x="5493358" y="1520309"/>
                  <a:pt x="5503219" y="1474132"/>
                  <a:pt x="5503219" y="1413494"/>
                </a:cubicBezTo>
                <a:cubicBezTo>
                  <a:pt x="5503219" y="1356142"/>
                  <a:pt x="5494056" y="1313252"/>
                  <a:pt x="5475734" y="1284823"/>
                </a:cubicBezTo>
                <a:cubicBezTo>
                  <a:pt x="5457411" y="1256393"/>
                  <a:pt x="5430666" y="1242179"/>
                  <a:pt x="5395499" y="1242179"/>
                </a:cubicBezTo>
                <a:close/>
                <a:moveTo>
                  <a:pt x="0" y="5167"/>
                </a:moveTo>
                <a:cubicBezTo>
                  <a:pt x="0" y="384632"/>
                  <a:pt x="2729272" y="692249"/>
                  <a:pt x="6096000" y="692249"/>
                </a:cubicBezTo>
                <a:cubicBezTo>
                  <a:pt x="9462728" y="692249"/>
                  <a:pt x="12192000" y="384632"/>
                  <a:pt x="12192000" y="5167"/>
                </a:cubicBezTo>
                <a:lnTo>
                  <a:pt x="12192000" y="2012651"/>
                </a:lnTo>
                <a:lnTo>
                  <a:pt x="0" y="2012651"/>
                </a:lnTo>
                <a:close/>
                <a:moveTo>
                  <a:pt x="12190841" y="0"/>
                </a:moveTo>
                <a:lnTo>
                  <a:pt x="12192000" y="0"/>
                </a:lnTo>
                <a:lnTo>
                  <a:pt x="12192000" y="5167"/>
                </a:lnTo>
                <a:close/>
                <a:moveTo>
                  <a:pt x="0" y="0"/>
                </a:moveTo>
                <a:lnTo>
                  <a:pt x="1159" y="0"/>
                </a:lnTo>
                <a:lnTo>
                  <a:pt x="0" y="5167"/>
                </a:lnTo>
                <a:close/>
              </a:path>
            </a:pathLst>
          </a:custGeom>
          <a:solidFill>
            <a:srgbClr val="A21512"/>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4000" dirty="0">
              <a:solidFill>
                <a:srgbClr val="C00000"/>
              </a:solidFill>
              <a:latin typeface="微软雅黑" panose="020B0503020204020204" pitchFamily="34" charset="-122"/>
              <a:ea typeface="微软雅黑" panose="020B0503020204020204" pitchFamily="34" charset="-122"/>
            </a:endParaRPr>
          </a:p>
        </p:txBody>
      </p:sp>
      <p:pic>
        <p:nvPicPr>
          <p:cNvPr id="8" name="建党伟业背景音乐 红旗颂-01.mp3">
            <a:hlinkClick r:id="" action="ppaction://media"/>
            <a:extLst>
              <a:ext uri="{FF2B5EF4-FFF2-40B4-BE49-F238E27FC236}">
                <a16:creationId xmlns:a16="http://schemas.microsoft.com/office/drawing/2014/main" id="{91E204D0-6940-4BD0-B68C-41C1292EC1DD}"/>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4008989" y="-740618"/>
            <a:ext cx="609600" cy="609600"/>
          </a:xfrm>
          <a:prstGeom prst="rect">
            <a:avLst/>
          </a:prstGeom>
        </p:spPr>
      </p:pic>
    </p:spTree>
    <p:extLst>
      <p:ext uri="{BB962C8B-B14F-4D97-AF65-F5344CB8AC3E}">
        <p14:creationId xmlns:p14="http://schemas.microsoft.com/office/powerpoint/2010/main" val="45283749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1000"/>
                                        <p:tgtEl>
                                          <p:spTgt spid="27"/>
                                        </p:tgtEl>
                                      </p:cBhvr>
                                    </p:animEffect>
                                    <p:anim calcmode="lin" valueType="num">
                                      <p:cBhvr>
                                        <p:cTn id="15" dur="1000" fill="hold"/>
                                        <p:tgtEl>
                                          <p:spTgt spid="27"/>
                                        </p:tgtEl>
                                        <p:attrNameLst>
                                          <p:attrName>ppt_x</p:attrName>
                                        </p:attrNameLst>
                                      </p:cBhvr>
                                      <p:tavLst>
                                        <p:tav tm="0">
                                          <p:val>
                                            <p:strVal val="#ppt_x"/>
                                          </p:val>
                                        </p:tav>
                                        <p:tav tm="100000">
                                          <p:val>
                                            <p:strVal val="#ppt_x"/>
                                          </p:val>
                                        </p:tav>
                                      </p:tavLst>
                                    </p:anim>
                                    <p:anim calcmode="lin" valueType="num">
                                      <p:cBhvr>
                                        <p:cTn id="16" dur="1000" fill="hold"/>
                                        <p:tgtEl>
                                          <p:spTgt spid="27"/>
                                        </p:tgtEl>
                                        <p:attrNameLst>
                                          <p:attrName>ppt_y</p:attrName>
                                        </p:attrNameLst>
                                      </p:cBhvr>
                                      <p:tavLst>
                                        <p:tav tm="0">
                                          <p:val>
                                            <p:strVal val="#ppt_y+.1"/>
                                          </p:val>
                                        </p:tav>
                                        <p:tav tm="100000">
                                          <p:val>
                                            <p:strVal val="#ppt_y"/>
                                          </p:val>
                                        </p:tav>
                                      </p:tavLst>
                                    </p:anim>
                                  </p:childTnLst>
                                </p:cTn>
                              </p:par>
                              <p:par>
                                <p:cTn id="17" presetID="1" presetClass="mediacall" presetSubtype="0" fill="hold" nodeType="withEffect">
                                  <p:stCondLst>
                                    <p:cond delay="0"/>
                                  </p:stCondLst>
                                  <p:childTnLst>
                                    <p:cmd type="call" cmd="playFrom(0.0)">
                                      <p:cBhvr>
                                        <p:cTn id="18"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9" repeatCount="indefinite" fill="hold" display="0">
                  <p:stCondLst>
                    <p:cond delay="indefinite"/>
                  </p:stCondLst>
                  <p:endCondLst>
                    <p:cond evt="onStopAudio" delay="0">
                      <p:tgtEl>
                        <p:sldTgt/>
                      </p:tgtEl>
                    </p:cond>
                  </p:endCondLst>
                </p:cTn>
                <p:tgtEl>
                  <p:spTgt spid="8"/>
                </p:tgtEl>
              </p:cMediaNode>
            </p:audio>
          </p:childTnLst>
        </p:cTn>
      </p:par>
    </p:tnLst>
    <p:bldLst>
      <p:bldP spid="11" grpId="0"/>
      <p:bldGraphic spid="27" grpId="0">
        <p:bldAsOne/>
      </p:bldGraphic>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50" name="矩形 49">
            <a:extLst>
              <a:ext uri="{FF2B5EF4-FFF2-40B4-BE49-F238E27FC236}">
                <a16:creationId xmlns:a16="http://schemas.microsoft.com/office/drawing/2014/main" id="{169CE75D-35BD-489C-88F3-52C69864EE6E}"/>
              </a:ext>
            </a:extLst>
          </p:cNvPr>
          <p:cNvSpPr/>
          <p:nvPr/>
        </p:nvSpPr>
        <p:spPr>
          <a:xfrm>
            <a:off x="5502104" y="3631998"/>
            <a:ext cx="1755049" cy="237650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3" name="圆角矩形 32"/>
          <p:cNvSpPr/>
          <p:nvPr/>
        </p:nvSpPr>
        <p:spPr>
          <a:xfrm>
            <a:off x="9784211" y="5657084"/>
            <a:ext cx="792728" cy="231759"/>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0" name="圆角矩形 29"/>
          <p:cNvSpPr/>
          <p:nvPr/>
        </p:nvSpPr>
        <p:spPr>
          <a:xfrm>
            <a:off x="6064575" y="2914882"/>
            <a:ext cx="792728" cy="231759"/>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 name="矩形 1"/>
          <p:cNvSpPr/>
          <p:nvPr/>
        </p:nvSpPr>
        <p:spPr>
          <a:xfrm>
            <a:off x="0" y="1"/>
            <a:ext cx="12192000" cy="6502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 name="任意多边形 2"/>
          <p:cNvSpPr/>
          <p:nvPr/>
        </p:nvSpPr>
        <p:spPr>
          <a:xfrm rot="10800000">
            <a:off x="0" y="6046838"/>
            <a:ext cx="12192000" cy="811161"/>
          </a:xfrm>
          <a:custGeom>
            <a:avLst/>
            <a:gdLst>
              <a:gd name="connsiteX0" fmla="*/ 12192000 w 12192000"/>
              <a:gd name="connsiteY0" fmla="*/ 4773075 h 4785360"/>
              <a:gd name="connsiteX1" fmla="*/ 12192000 w 12192000"/>
              <a:gd name="connsiteY1" fmla="*/ 4785360 h 4785360"/>
              <a:gd name="connsiteX2" fmla="*/ 12190841 w 12192000"/>
              <a:gd name="connsiteY2" fmla="*/ 4785360 h 4785360"/>
              <a:gd name="connsiteX3" fmla="*/ 0 w 12192000"/>
              <a:gd name="connsiteY3" fmla="*/ 4773075 h 4785360"/>
              <a:gd name="connsiteX4" fmla="*/ 1159 w 12192000"/>
              <a:gd name="connsiteY4" fmla="*/ 4785360 h 4785360"/>
              <a:gd name="connsiteX5" fmla="*/ 0 w 12192000"/>
              <a:gd name="connsiteY5" fmla="*/ 4785360 h 4785360"/>
              <a:gd name="connsiteX6" fmla="*/ 0 w 12192000"/>
              <a:gd name="connsiteY6" fmla="*/ 0 h 4785360"/>
              <a:gd name="connsiteX7" fmla="*/ 12192000 w 12192000"/>
              <a:gd name="connsiteY7" fmla="*/ 0 h 4785360"/>
              <a:gd name="connsiteX8" fmla="*/ 12192000 w 12192000"/>
              <a:gd name="connsiteY8" fmla="*/ 4773075 h 4785360"/>
              <a:gd name="connsiteX9" fmla="*/ 6096000 w 12192000"/>
              <a:gd name="connsiteY9" fmla="*/ 3139440 h 4785360"/>
              <a:gd name="connsiteX10" fmla="*/ 0 w 12192000"/>
              <a:gd name="connsiteY10" fmla="*/ 4773075 h 4785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4785360">
                <a:moveTo>
                  <a:pt x="12192000" y="4773075"/>
                </a:moveTo>
                <a:lnTo>
                  <a:pt x="12192000" y="4785360"/>
                </a:lnTo>
                <a:lnTo>
                  <a:pt x="12190841" y="4785360"/>
                </a:lnTo>
                <a:close/>
                <a:moveTo>
                  <a:pt x="0" y="4773075"/>
                </a:moveTo>
                <a:lnTo>
                  <a:pt x="1159" y="4785360"/>
                </a:lnTo>
                <a:lnTo>
                  <a:pt x="0" y="4785360"/>
                </a:lnTo>
                <a:close/>
                <a:moveTo>
                  <a:pt x="0" y="0"/>
                </a:moveTo>
                <a:lnTo>
                  <a:pt x="12192000" y="0"/>
                </a:lnTo>
                <a:lnTo>
                  <a:pt x="12192000" y="4773075"/>
                </a:lnTo>
                <a:cubicBezTo>
                  <a:pt x="12192000" y="3870843"/>
                  <a:pt x="9462728" y="3139440"/>
                  <a:pt x="6096000" y="3139440"/>
                </a:cubicBezTo>
                <a:cubicBezTo>
                  <a:pt x="2729272" y="3139440"/>
                  <a:pt x="0" y="3870843"/>
                  <a:pt x="0" y="4773075"/>
                </a:cubicBezTo>
                <a:close/>
              </a:path>
            </a:pathLst>
          </a:custGeom>
          <a:solidFill>
            <a:srgbClr val="A215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 name="文本框 3"/>
          <p:cNvSpPr txBox="1"/>
          <p:nvPr/>
        </p:nvSpPr>
        <p:spPr>
          <a:xfrm>
            <a:off x="247650" y="135567"/>
            <a:ext cx="7787640" cy="892552"/>
          </a:xfrm>
          <a:prstGeom prst="rect">
            <a:avLst/>
          </a:prstGeom>
          <a:noFill/>
        </p:spPr>
        <p:txBody>
          <a:bodyPr wrap="square" rtlCol="0">
            <a:spAutoFit/>
          </a:bodyPr>
          <a:lstStyle/>
          <a:p>
            <a:r>
              <a:rPr lang="en-US" altLang="zh-CN" sz="2400" b="1" dirty="0">
                <a:solidFill>
                  <a:srgbClr val="F2F2F2"/>
                </a:solidFill>
                <a:latin typeface="微软雅黑" panose="020B0503020204020204" pitchFamily="34" charset="-122"/>
                <a:ea typeface="微软雅黑" panose="020B0503020204020204" pitchFamily="34" charset="-122"/>
              </a:rPr>
              <a:t>2.1 </a:t>
            </a:r>
            <a:r>
              <a:rPr lang="zh-CN" altLang="en-US" sz="2400" b="1" dirty="0">
                <a:solidFill>
                  <a:srgbClr val="F2F2F2"/>
                </a:solidFill>
                <a:latin typeface="微软雅黑" panose="020B0503020204020204" pitchFamily="34" charset="-122"/>
                <a:ea typeface="微软雅黑" panose="020B0503020204020204" pitchFamily="34" charset="-122"/>
              </a:rPr>
              <a:t>中国共产党的创立及早年的革命活动时期</a:t>
            </a:r>
          </a:p>
          <a:p>
            <a:endParaRPr lang="zh-CN" altLang="en-US" sz="2800" dirty="0">
              <a:latin typeface="微软雅黑" panose="020B0503020204020204" pitchFamily="34" charset="-122"/>
              <a:ea typeface="微软雅黑" panose="020B0503020204020204" pitchFamily="34" charset="-122"/>
            </a:endParaRPr>
          </a:p>
        </p:txBody>
      </p:sp>
      <p:grpSp>
        <p:nvGrpSpPr>
          <p:cNvPr id="16" name="组合 15"/>
          <p:cNvGrpSpPr/>
          <p:nvPr/>
        </p:nvGrpSpPr>
        <p:grpSpPr>
          <a:xfrm>
            <a:off x="1033114" y="5215565"/>
            <a:ext cx="4209969" cy="1340209"/>
            <a:chOff x="1744656" y="1317718"/>
            <a:chExt cx="7147560" cy="932568"/>
          </a:xfrm>
        </p:grpSpPr>
        <p:sp>
          <p:nvSpPr>
            <p:cNvPr id="13" name="矩形 12"/>
            <p:cNvSpPr/>
            <p:nvPr/>
          </p:nvSpPr>
          <p:spPr>
            <a:xfrm>
              <a:off x="1744656" y="1317718"/>
              <a:ext cx="7147560" cy="6502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 name="文本框 4"/>
            <p:cNvSpPr txBox="1"/>
            <p:nvPr/>
          </p:nvSpPr>
          <p:spPr>
            <a:xfrm>
              <a:off x="1744656" y="1326956"/>
              <a:ext cx="7147560" cy="923330"/>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新文化运动打破了封建思想的桎梏，在中国社会中掀起了思想的启蒙运动，为马克思主义的传播奠定了基础 。</a:t>
              </a:r>
            </a:p>
            <a:p>
              <a:endParaRPr lang="zh-CN" altLang="en-US" dirty="0">
                <a:latin typeface="微软雅黑" panose="020B0503020204020204" pitchFamily="34" charset="-122"/>
                <a:ea typeface="微软雅黑" panose="020B0503020204020204" pitchFamily="34" charset="-122"/>
              </a:endParaRPr>
            </a:p>
          </p:txBody>
        </p:sp>
      </p:grpSp>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7650" y="549863"/>
            <a:ext cx="1318260" cy="1318260"/>
          </a:xfrm>
          <a:prstGeom prst="rect">
            <a:avLst/>
          </a:prstGeom>
        </p:spPr>
      </p:pic>
      <p:pic>
        <p:nvPicPr>
          <p:cNvPr id="15" name="图片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1287" y="1915395"/>
            <a:ext cx="4236173" cy="3001390"/>
          </a:xfrm>
          <a:prstGeom prst="rect">
            <a:avLst/>
          </a:prstGeom>
        </p:spPr>
      </p:pic>
      <p:pic>
        <p:nvPicPr>
          <p:cNvPr id="19" name="图片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98902" y="1282474"/>
            <a:ext cx="1743553" cy="2238951"/>
          </a:xfrm>
          <a:prstGeom prst="rect">
            <a:avLst/>
          </a:prstGeom>
        </p:spPr>
      </p:pic>
      <p:pic>
        <p:nvPicPr>
          <p:cNvPr id="20" name="图片 1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311477" y="3527819"/>
            <a:ext cx="1814098" cy="2446760"/>
          </a:xfrm>
          <a:prstGeom prst="rect">
            <a:avLst/>
          </a:prstGeom>
        </p:spPr>
      </p:pic>
      <p:pic>
        <p:nvPicPr>
          <p:cNvPr id="22" name="图片 2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311477" y="1248230"/>
            <a:ext cx="1827579" cy="2279590"/>
          </a:xfrm>
          <a:prstGeom prst="rect">
            <a:avLst/>
          </a:prstGeom>
        </p:spPr>
      </p:pic>
      <p:pic>
        <p:nvPicPr>
          <p:cNvPr id="23" name="图片 22"/>
          <p:cNvPicPr>
            <a:picLocks noChangeAspect="1"/>
          </p:cNvPicPr>
          <p:nvPr/>
        </p:nvPicPr>
        <p:blipFill>
          <a:blip r:embed="rId8" cstate="print">
            <a:extLst>
              <a:ext uri="{BEBA8EAE-BF5A-486C-A8C5-ECC9F3942E4B}">
                <a14:imgProps xmlns:a14="http://schemas.microsoft.com/office/drawing/2010/main">
                  <a14:imgLayer r:embed="rId9">
                    <a14:imgEffect>
                      <a14:saturation sat="0"/>
                    </a14:imgEffect>
                  </a14:imgLayer>
                </a14:imgProps>
              </a:ext>
              <a:ext uri="{28A0092B-C50C-407E-A947-70E740481C1C}">
                <a14:useLocalDpi xmlns:a14="http://schemas.microsoft.com/office/drawing/2010/main" val="0"/>
              </a:ext>
            </a:extLst>
          </a:blip>
          <a:stretch>
            <a:fillRect/>
          </a:stretch>
        </p:blipFill>
        <p:spPr>
          <a:xfrm>
            <a:off x="5606091" y="1257828"/>
            <a:ext cx="1651062" cy="2249705"/>
          </a:xfrm>
          <a:prstGeom prst="rect">
            <a:avLst/>
          </a:prstGeom>
        </p:spPr>
      </p:pic>
      <p:grpSp>
        <p:nvGrpSpPr>
          <p:cNvPr id="6" name="组合 5">
            <a:extLst>
              <a:ext uri="{FF2B5EF4-FFF2-40B4-BE49-F238E27FC236}">
                <a16:creationId xmlns:a16="http://schemas.microsoft.com/office/drawing/2014/main" id="{2787A9CA-2D05-4D3E-AFED-8842D11DF36B}"/>
              </a:ext>
            </a:extLst>
          </p:cNvPr>
          <p:cNvGrpSpPr/>
          <p:nvPr/>
        </p:nvGrpSpPr>
        <p:grpSpPr>
          <a:xfrm>
            <a:off x="9826809" y="3253154"/>
            <a:ext cx="1891868" cy="276999"/>
            <a:chOff x="10290910" y="2947822"/>
            <a:chExt cx="1891868" cy="276999"/>
          </a:xfrm>
        </p:grpSpPr>
        <p:sp>
          <p:nvSpPr>
            <p:cNvPr id="31" name="圆角矩形 30"/>
            <p:cNvSpPr/>
            <p:nvPr/>
          </p:nvSpPr>
          <p:spPr>
            <a:xfrm>
              <a:off x="10290910" y="2970443"/>
              <a:ext cx="792728" cy="231759"/>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6" name="文本框 25"/>
            <p:cNvSpPr txBox="1"/>
            <p:nvPr/>
          </p:nvSpPr>
          <p:spPr>
            <a:xfrm>
              <a:off x="10392044" y="2947822"/>
              <a:ext cx="1790734"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李大钊</a:t>
              </a:r>
            </a:p>
          </p:txBody>
        </p:sp>
      </p:grpSp>
      <p:sp>
        <p:nvSpPr>
          <p:cNvPr id="35" name="文本框 34"/>
          <p:cNvSpPr txBox="1"/>
          <p:nvPr/>
        </p:nvSpPr>
        <p:spPr>
          <a:xfrm>
            <a:off x="4523062" y="4617841"/>
            <a:ext cx="3817120" cy="369332"/>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新青年杂志</a:t>
            </a:r>
          </a:p>
        </p:txBody>
      </p:sp>
      <p:grpSp>
        <p:nvGrpSpPr>
          <p:cNvPr id="29" name="组合 28">
            <a:extLst>
              <a:ext uri="{FF2B5EF4-FFF2-40B4-BE49-F238E27FC236}">
                <a16:creationId xmlns:a16="http://schemas.microsoft.com/office/drawing/2014/main" id="{6CD2A17D-C2D7-4F49-840B-91D26540AC2D}"/>
              </a:ext>
            </a:extLst>
          </p:cNvPr>
          <p:cNvGrpSpPr/>
          <p:nvPr/>
        </p:nvGrpSpPr>
        <p:grpSpPr>
          <a:xfrm>
            <a:off x="9784211" y="5697580"/>
            <a:ext cx="1891868" cy="276999"/>
            <a:chOff x="10290910" y="2947822"/>
            <a:chExt cx="1891868" cy="276999"/>
          </a:xfrm>
        </p:grpSpPr>
        <p:sp>
          <p:nvSpPr>
            <p:cNvPr id="36" name="圆角矩形 30">
              <a:extLst>
                <a:ext uri="{FF2B5EF4-FFF2-40B4-BE49-F238E27FC236}">
                  <a16:creationId xmlns:a16="http://schemas.microsoft.com/office/drawing/2014/main" id="{44567D73-D442-4AED-821E-C3AACD205F55}"/>
                </a:ext>
              </a:extLst>
            </p:cNvPr>
            <p:cNvSpPr/>
            <p:nvPr/>
          </p:nvSpPr>
          <p:spPr>
            <a:xfrm>
              <a:off x="10290910" y="2970443"/>
              <a:ext cx="792728" cy="231759"/>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7" name="文本框 36">
              <a:extLst>
                <a:ext uri="{FF2B5EF4-FFF2-40B4-BE49-F238E27FC236}">
                  <a16:creationId xmlns:a16="http://schemas.microsoft.com/office/drawing/2014/main" id="{6E030118-D241-491B-8EC3-7EBC0991EDE2}"/>
                </a:ext>
              </a:extLst>
            </p:cNvPr>
            <p:cNvSpPr txBox="1"/>
            <p:nvPr/>
          </p:nvSpPr>
          <p:spPr>
            <a:xfrm>
              <a:off x="10392044" y="2947822"/>
              <a:ext cx="1790734"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蔡元培</a:t>
              </a:r>
            </a:p>
          </p:txBody>
        </p:sp>
      </p:grpSp>
      <p:grpSp>
        <p:nvGrpSpPr>
          <p:cNvPr id="38" name="组合 37">
            <a:extLst>
              <a:ext uri="{FF2B5EF4-FFF2-40B4-BE49-F238E27FC236}">
                <a16:creationId xmlns:a16="http://schemas.microsoft.com/office/drawing/2014/main" id="{ED70B061-6DC5-4032-99FC-D65B211E4F83}"/>
              </a:ext>
            </a:extLst>
          </p:cNvPr>
          <p:cNvGrpSpPr/>
          <p:nvPr/>
        </p:nvGrpSpPr>
        <p:grpSpPr>
          <a:xfrm>
            <a:off x="7836774" y="3260059"/>
            <a:ext cx="1964438" cy="276999"/>
            <a:chOff x="10290910" y="2947822"/>
            <a:chExt cx="1964438" cy="276999"/>
          </a:xfrm>
        </p:grpSpPr>
        <p:sp>
          <p:nvSpPr>
            <p:cNvPr id="39" name="圆角矩形 30">
              <a:extLst>
                <a:ext uri="{FF2B5EF4-FFF2-40B4-BE49-F238E27FC236}">
                  <a16:creationId xmlns:a16="http://schemas.microsoft.com/office/drawing/2014/main" id="{46CDC102-B700-4C77-9954-2876016C269F}"/>
                </a:ext>
              </a:extLst>
            </p:cNvPr>
            <p:cNvSpPr/>
            <p:nvPr/>
          </p:nvSpPr>
          <p:spPr>
            <a:xfrm>
              <a:off x="10290910" y="2970443"/>
              <a:ext cx="792728" cy="231759"/>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0" name="文本框 39">
              <a:extLst>
                <a:ext uri="{FF2B5EF4-FFF2-40B4-BE49-F238E27FC236}">
                  <a16:creationId xmlns:a16="http://schemas.microsoft.com/office/drawing/2014/main" id="{80436B44-E323-4B3B-9AC2-F432E672BDF4}"/>
                </a:ext>
              </a:extLst>
            </p:cNvPr>
            <p:cNvSpPr txBox="1"/>
            <p:nvPr/>
          </p:nvSpPr>
          <p:spPr>
            <a:xfrm>
              <a:off x="10464614" y="2947822"/>
              <a:ext cx="1790734"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鲁迅</a:t>
              </a:r>
            </a:p>
          </p:txBody>
        </p:sp>
      </p:grpSp>
      <p:grpSp>
        <p:nvGrpSpPr>
          <p:cNvPr id="7" name="组合 6">
            <a:extLst>
              <a:ext uri="{FF2B5EF4-FFF2-40B4-BE49-F238E27FC236}">
                <a16:creationId xmlns:a16="http://schemas.microsoft.com/office/drawing/2014/main" id="{428024FD-8195-4A16-82A6-A617E1DF3E5D}"/>
              </a:ext>
            </a:extLst>
          </p:cNvPr>
          <p:cNvGrpSpPr/>
          <p:nvPr/>
        </p:nvGrpSpPr>
        <p:grpSpPr>
          <a:xfrm>
            <a:off x="7383199" y="3631998"/>
            <a:ext cx="2627846" cy="2345426"/>
            <a:chOff x="5626642" y="3580274"/>
            <a:chExt cx="2318157" cy="1693225"/>
          </a:xfrm>
        </p:grpSpPr>
        <p:pic>
          <p:nvPicPr>
            <p:cNvPr id="21" name="图片 2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626642" y="3580274"/>
              <a:ext cx="1551928" cy="1693225"/>
            </a:xfrm>
            <a:prstGeom prst="rect">
              <a:avLst/>
            </a:prstGeom>
          </p:spPr>
        </p:pic>
        <p:grpSp>
          <p:nvGrpSpPr>
            <p:cNvPr id="41" name="组合 40">
              <a:extLst>
                <a:ext uri="{FF2B5EF4-FFF2-40B4-BE49-F238E27FC236}">
                  <a16:creationId xmlns:a16="http://schemas.microsoft.com/office/drawing/2014/main" id="{7C8EF67C-A70D-424E-9FA4-5B95B417D62E}"/>
                </a:ext>
              </a:extLst>
            </p:cNvPr>
            <p:cNvGrpSpPr/>
            <p:nvPr/>
          </p:nvGrpSpPr>
          <p:grpSpPr>
            <a:xfrm>
              <a:off x="6021688" y="5039693"/>
              <a:ext cx="1923111" cy="211301"/>
              <a:chOff x="10377473" y="2990901"/>
              <a:chExt cx="1923111" cy="211301"/>
            </a:xfrm>
          </p:grpSpPr>
          <p:sp>
            <p:nvSpPr>
              <p:cNvPr id="42" name="圆角矩形 30">
                <a:extLst>
                  <a:ext uri="{FF2B5EF4-FFF2-40B4-BE49-F238E27FC236}">
                    <a16:creationId xmlns:a16="http://schemas.microsoft.com/office/drawing/2014/main" id="{CCC5099C-78B0-486E-B24E-8CA0E1F20884}"/>
                  </a:ext>
                </a:extLst>
              </p:cNvPr>
              <p:cNvSpPr/>
              <p:nvPr/>
            </p:nvSpPr>
            <p:spPr>
              <a:xfrm>
                <a:off x="10377473" y="2995750"/>
                <a:ext cx="706165" cy="20645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3" name="文本框 42">
                <a:extLst>
                  <a:ext uri="{FF2B5EF4-FFF2-40B4-BE49-F238E27FC236}">
                    <a16:creationId xmlns:a16="http://schemas.microsoft.com/office/drawing/2014/main" id="{4483C091-B02B-47F4-AE9B-B93F4A641F0C}"/>
                  </a:ext>
                </a:extLst>
              </p:cNvPr>
              <p:cNvSpPr txBox="1"/>
              <p:nvPr/>
            </p:nvSpPr>
            <p:spPr>
              <a:xfrm>
                <a:off x="10509850" y="2990901"/>
                <a:ext cx="1790734" cy="199973"/>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胡适</a:t>
                </a:r>
              </a:p>
            </p:txBody>
          </p:sp>
        </p:grpSp>
      </p:grpSp>
      <p:grpSp>
        <p:nvGrpSpPr>
          <p:cNvPr id="44" name="组合 43">
            <a:extLst>
              <a:ext uri="{FF2B5EF4-FFF2-40B4-BE49-F238E27FC236}">
                <a16:creationId xmlns:a16="http://schemas.microsoft.com/office/drawing/2014/main" id="{97ADE154-22ED-4BB9-8649-D985D797A5EA}"/>
              </a:ext>
            </a:extLst>
          </p:cNvPr>
          <p:cNvGrpSpPr/>
          <p:nvPr/>
        </p:nvGrpSpPr>
        <p:grpSpPr>
          <a:xfrm>
            <a:off x="6046040" y="3250820"/>
            <a:ext cx="1879927" cy="276999"/>
            <a:chOff x="10290910" y="2961202"/>
            <a:chExt cx="1879927" cy="276999"/>
          </a:xfrm>
        </p:grpSpPr>
        <p:sp>
          <p:nvSpPr>
            <p:cNvPr id="45" name="圆角矩形 30">
              <a:extLst>
                <a:ext uri="{FF2B5EF4-FFF2-40B4-BE49-F238E27FC236}">
                  <a16:creationId xmlns:a16="http://schemas.microsoft.com/office/drawing/2014/main" id="{B18B0EE4-E78B-4A29-8D60-43521BA0F81C}"/>
                </a:ext>
              </a:extLst>
            </p:cNvPr>
            <p:cNvSpPr/>
            <p:nvPr/>
          </p:nvSpPr>
          <p:spPr>
            <a:xfrm>
              <a:off x="10290910" y="2970443"/>
              <a:ext cx="792728" cy="231759"/>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6" name="文本框 45">
              <a:extLst>
                <a:ext uri="{FF2B5EF4-FFF2-40B4-BE49-F238E27FC236}">
                  <a16:creationId xmlns:a16="http://schemas.microsoft.com/office/drawing/2014/main" id="{8CFA757C-2020-4825-89E9-A6FC6990E7B5}"/>
                </a:ext>
              </a:extLst>
            </p:cNvPr>
            <p:cNvSpPr txBox="1"/>
            <p:nvPr/>
          </p:nvSpPr>
          <p:spPr>
            <a:xfrm>
              <a:off x="10380103" y="2961202"/>
              <a:ext cx="1790734"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陈独秀</a:t>
              </a:r>
            </a:p>
          </p:txBody>
        </p:sp>
      </p:grpSp>
      <p:sp>
        <p:nvSpPr>
          <p:cNvPr id="49" name="文本框 48">
            <a:extLst>
              <a:ext uri="{FF2B5EF4-FFF2-40B4-BE49-F238E27FC236}">
                <a16:creationId xmlns:a16="http://schemas.microsoft.com/office/drawing/2014/main" id="{02D680C5-853D-4ABC-9FD8-D99737BFE3B5}"/>
              </a:ext>
            </a:extLst>
          </p:cNvPr>
          <p:cNvSpPr txBox="1"/>
          <p:nvPr/>
        </p:nvSpPr>
        <p:spPr>
          <a:xfrm>
            <a:off x="646060" y="1075391"/>
            <a:ext cx="3817120" cy="461665"/>
          </a:xfrm>
          <a:prstGeom prst="rect">
            <a:avLst/>
          </a:prstGeom>
          <a:noFill/>
        </p:spPr>
        <p:txBody>
          <a:bodyPr wrap="square" rtlCol="0">
            <a:spAutoFit/>
          </a:bodyPr>
          <a:lstStyle/>
          <a:p>
            <a:pPr algn="ctr"/>
            <a:r>
              <a:rPr lang="zh-CN" altLang="en-US" sz="2400" b="1" dirty="0">
                <a:solidFill>
                  <a:srgbClr val="C00000"/>
                </a:solidFill>
                <a:latin typeface="微软雅黑" panose="020B0503020204020204" pitchFamily="34" charset="-122"/>
                <a:ea typeface="微软雅黑" panose="020B0503020204020204" pitchFamily="34" charset="-122"/>
              </a:rPr>
              <a:t>新文化运动</a:t>
            </a:r>
          </a:p>
        </p:txBody>
      </p:sp>
    </p:spTree>
    <p:extLst>
      <p:ext uri="{BB962C8B-B14F-4D97-AF65-F5344CB8AC3E}">
        <p14:creationId xmlns:p14="http://schemas.microsoft.com/office/powerpoint/2010/main" val="45651226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1000"/>
                                        <p:tgtEl>
                                          <p:spTgt spid="19"/>
                                        </p:tgtEl>
                                      </p:cBhvr>
                                    </p:animEffect>
                                    <p:anim calcmode="lin" valueType="num">
                                      <p:cBhvr>
                                        <p:cTn id="15" dur="1000" fill="hold"/>
                                        <p:tgtEl>
                                          <p:spTgt spid="19"/>
                                        </p:tgtEl>
                                        <p:attrNameLst>
                                          <p:attrName>ppt_x</p:attrName>
                                        </p:attrNameLst>
                                      </p:cBhvr>
                                      <p:tavLst>
                                        <p:tav tm="0">
                                          <p:val>
                                            <p:strVal val="#ppt_x"/>
                                          </p:val>
                                        </p:tav>
                                        <p:tav tm="100000">
                                          <p:val>
                                            <p:strVal val="#ppt_x"/>
                                          </p:val>
                                        </p:tav>
                                      </p:tavLst>
                                    </p:anim>
                                    <p:anim calcmode="lin" valueType="num">
                                      <p:cBhvr>
                                        <p:cTn id="1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1000"/>
                                        <p:tgtEl>
                                          <p:spTgt spid="22"/>
                                        </p:tgtEl>
                                      </p:cBhvr>
                                    </p:animEffect>
                                    <p:anim calcmode="lin" valueType="num">
                                      <p:cBhvr>
                                        <p:cTn id="22" dur="1000" fill="hold"/>
                                        <p:tgtEl>
                                          <p:spTgt spid="22"/>
                                        </p:tgtEl>
                                        <p:attrNameLst>
                                          <p:attrName>ppt_x</p:attrName>
                                        </p:attrNameLst>
                                      </p:cBhvr>
                                      <p:tavLst>
                                        <p:tav tm="0">
                                          <p:val>
                                            <p:strVal val="#ppt_x"/>
                                          </p:val>
                                        </p:tav>
                                        <p:tav tm="100000">
                                          <p:val>
                                            <p:strVal val="#ppt_x"/>
                                          </p:val>
                                        </p:tav>
                                      </p:tavLst>
                                    </p:anim>
                                    <p:anim calcmode="lin" valueType="num">
                                      <p:cBhvr>
                                        <p:cTn id="2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fade">
                                      <p:cBhvr>
                                        <p:cTn id="28" dur="1000"/>
                                        <p:tgtEl>
                                          <p:spTgt spid="50"/>
                                        </p:tgtEl>
                                      </p:cBhvr>
                                    </p:animEffect>
                                    <p:anim calcmode="lin" valueType="num">
                                      <p:cBhvr>
                                        <p:cTn id="29" dur="1000" fill="hold"/>
                                        <p:tgtEl>
                                          <p:spTgt spid="50"/>
                                        </p:tgtEl>
                                        <p:attrNameLst>
                                          <p:attrName>ppt_x</p:attrName>
                                        </p:attrNameLst>
                                      </p:cBhvr>
                                      <p:tavLst>
                                        <p:tav tm="0">
                                          <p:val>
                                            <p:strVal val="#ppt_x"/>
                                          </p:val>
                                        </p:tav>
                                        <p:tav tm="100000">
                                          <p:val>
                                            <p:strVal val="#ppt_x"/>
                                          </p:val>
                                        </p:tav>
                                      </p:tavLst>
                                    </p:anim>
                                    <p:anim calcmode="lin" valueType="num">
                                      <p:cBhvr>
                                        <p:cTn id="30"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1000"/>
                                        <p:tgtEl>
                                          <p:spTgt spid="20"/>
                                        </p:tgtEl>
                                      </p:cBhvr>
                                    </p:animEffect>
                                    <p:anim calcmode="lin" valueType="num">
                                      <p:cBhvr>
                                        <p:cTn id="43" dur="1000" fill="hold"/>
                                        <p:tgtEl>
                                          <p:spTgt spid="20"/>
                                        </p:tgtEl>
                                        <p:attrNameLst>
                                          <p:attrName>ppt_x</p:attrName>
                                        </p:attrNameLst>
                                      </p:cBhvr>
                                      <p:tavLst>
                                        <p:tav tm="0">
                                          <p:val>
                                            <p:strVal val="#ppt_x"/>
                                          </p:val>
                                        </p:tav>
                                        <p:tav tm="100000">
                                          <p:val>
                                            <p:strVal val="#ppt_x"/>
                                          </p:val>
                                        </p:tav>
                                      </p:tavLst>
                                    </p:anim>
                                    <p:anim calcmode="lin" valueType="num">
                                      <p:cBhvr>
                                        <p:cTn id="4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1000"/>
                                        <p:tgtEl>
                                          <p:spTgt spid="16"/>
                                        </p:tgtEl>
                                      </p:cBhvr>
                                    </p:animEffect>
                                    <p:anim calcmode="lin" valueType="num">
                                      <p:cBhvr>
                                        <p:cTn id="50" dur="1000" fill="hold"/>
                                        <p:tgtEl>
                                          <p:spTgt spid="16"/>
                                        </p:tgtEl>
                                        <p:attrNameLst>
                                          <p:attrName>ppt_x</p:attrName>
                                        </p:attrNameLst>
                                      </p:cBhvr>
                                      <p:tavLst>
                                        <p:tav tm="0">
                                          <p:val>
                                            <p:strVal val="#ppt_x"/>
                                          </p:val>
                                        </p:tav>
                                        <p:tav tm="100000">
                                          <p:val>
                                            <p:strVal val="#ppt_x"/>
                                          </p:val>
                                        </p:tav>
                                      </p:tavLst>
                                    </p:anim>
                                    <p:anim calcmode="lin" valueType="num">
                                      <p:cBhvr>
                                        <p:cTn id="5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6" name="矩形 5"/>
          <p:cNvSpPr/>
          <p:nvPr/>
        </p:nvSpPr>
        <p:spPr>
          <a:xfrm>
            <a:off x="6816622" y="3303366"/>
            <a:ext cx="2797791" cy="2505417"/>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8" name="文本框 7"/>
          <p:cNvSpPr txBox="1"/>
          <p:nvPr/>
        </p:nvSpPr>
        <p:spPr>
          <a:xfrm>
            <a:off x="1753374" y="1058566"/>
            <a:ext cx="5049672" cy="461665"/>
          </a:xfrm>
          <a:prstGeom prst="rect">
            <a:avLst/>
          </a:prstGeom>
          <a:noFill/>
        </p:spPr>
        <p:txBody>
          <a:bodyPr wrap="squar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五四运动</a:t>
            </a:r>
          </a:p>
        </p:txBody>
      </p:sp>
      <p:sp>
        <p:nvSpPr>
          <p:cNvPr id="9" name="矩形 8"/>
          <p:cNvSpPr/>
          <p:nvPr/>
        </p:nvSpPr>
        <p:spPr>
          <a:xfrm>
            <a:off x="8161358" y="1968229"/>
            <a:ext cx="2797791" cy="30526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 name="矩形 1"/>
          <p:cNvSpPr/>
          <p:nvPr/>
        </p:nvSpPr>
        <p:spPr>
          <a:xfrm>
            <a:off x="0" y="1"/>
            <a:ext cx="12192000" cy="6502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 name="任意多边形 2"/>
          <p:cNvSpPr/>
          <p:nvPr/>
        </p:nvSpPr>
        <p:spPr>
          <a:xfrm rot="10800000">
            <a:off x="0" y="6046838"/>
            <a:ext cx="12192000" cy="811161"/>
          </a:xfrm>
          <a:custGeom>
            <a:avLst/>
            <a:gdLst>
              <a:gd name="connsiteX0" fmla="*/ 12192000 w 12192000"/>
              <a:gd name="connsiteY0" fmla="*/ 4773075 h 4785360"/>
              <a:gd name="connsiteX1" fmla="*/ 12192000 w 12192000"/>
              <a:gd name="connsiteY1" fmla="*/ 4785360 h 4785360"/>
              <a:gd name="connsiteX2" fmla="*/ 12190841 w 12192000"/>
              <a:gd name="connsiteY2" fmla="*/ 4785360 h 4785360"/>
              <a:gd name="connsiteX3" fmla="*/ 0 w 12192000"/>
              <a:gd name="connsiteY3" fmla="*/ 4773075 h 4785360"/>
              <a:gd name="connsiteX4" fmla="*/ 1159 w 12192000"/>
              <a:gd name="connsiteY4" fmla="*/ 4785360 h 4785360"/>
              <a:gd name="connsiteX5" fmla="*/ 0 w 12192000"/>
              <a:gd name="connsiteY5" fmla="*/ 4785360 h 4785360"/>
              <a:gd name="connsiteX6" fmla="*/ 0 w 12192000"/>
              <a:gd name="connsiteY6" fmla="*/ 0 h 4785360"/>
              <a:gd name="connsiteX7" fmla="*/ 12192000 w 12192000"/>
              <a:gd name="connsiteY7" fmla="*/ 0 h 4785360"/>
              <a:gd name="connsiteX8" fmla="*/ 12192000 w 12192000"/>
              <a:gd name="connsiteY8" fmla="*/ 4773075 h 4785360"/>
              <a:gd name="connsiteX9" fmla="*/ 6096000 w 12192000"/>
              <a:gd name="connsiteY9" fmla="*/ 3139440 h 4785360"/>
              <a:gd name="connsiteX10" fmla="*/ 0 w 12192000"/>
              <a:gd name="connsiteY10" fmla="*/ 4773075 h 4785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4785360">
                <a:moveTo>
                  <a:pt x="12192000" y="4773075"/>
                </a:moveTo>
                <a:lnTo>
                  <a:pt x="12192000" y="4785360"/>
                </a:lnTo>
                <a:lnTo>
                  <a:pt x="12190841" y="4785360"/>
                </a:lnTo>
                <a:close/>
                <a:moveTo>
                  <a:pt x="0" y="4773075"/>
                </a:moveTo>
                <a:lnTo>
                  <a:pt x="1159" y="4785360"/>
                </a:lnTo>
                <a:lnTo>
                  <a:pt x="0" y="4785360"/>
                </a:lnTo>
                <a:close/>
                <a:moveTo>
                  <a:pt x="0" y="0"/>
                </a:moveTo>
                <a:lnTo>
                  <a:pt x="12192000" y="0"/>
                </a:lnTo>
                <a:lnTo>
                  <a:pt x="12192000" y="4773075"/>
                </a:lnTo>
                <a:cubicBezTo>
                  <a:pt x="12192000" y="3870843"/>
                  <a:pt x="9462728" y="3139440"/>
                  <a:pt x="6096000" y="3139440"/>
                </a:cubicBezTo>
                <a:cubicBezTo>
                  <a:pt x="2729272" y="3139440"/>
                  <a:pt x="0" y="3870843"/>
                  <a:pt x="0" y="4773075"/>
                </a:cubicBezTo>
                <a:close/>
              </a:path>
            </a:pathLst>
          </a:custGeom>
          <a:solidFill>
            <a:srgbClr val="A215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7650" y="549863"/>
            <a:ext cx="1318260" cy="1318260"/>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94509" y="1998783"/>
            <a:ext cx="6367402" cy="3810000"/>
          </a:xfrm>
          <a:prstGeom prst="rect">
            <a:avLst/>
          </a:prstGeom>
        </p:spPr>
      </p:pic>
      <p:sp>
        <p:nvSpPr>
          <p:cNvPr id="7" name="文本框 6"/>
          <p:cNvSpPr txBox="1"/>
          <p:nvPr/>
        </p:nvSpPr>
        <p:spPr>
          <a:xfrm>
            <a:off x="8378860" y="2617398"/>
            <a:ext cx="2689471" cy="1754326"/>
          </a:xfrm>
          <a:prstGeom prst="rect">
            <a:avLst/>
          </a:prstGeom>
          <a:noFill/>
        </p:spPr>
        <p:txBody>
          <a:bodyPr wrap="square" rtlCol="0">
            <a:spAutoFit/>
          </a:bodyPr>
          <a:lstStyle/>
          <a:p>
            <a:pPr eaLnBrk="0" hangingPunct="0"/>
            <a:r>
              <a:rPr lang="zh-CN" altLang="en-US" dirty="0">
                <a:solidFill>
                  <a:schemeClr val="bg1"/>
                </a:solidFill>
                <a:latin typeface="微软雅黑" panose="020B0503020204020204" pitchFamily="34" charset="-122"/>
                <a:ea typeface="微软雅黑" panose="020B0503020204020204" pitchFamily="34" charset="-122"/>
              </a:rPr>
              <a:t>五四运动，标志着我国新民主主义革命的开端，马克思主义在中国更为广泛的传播，并日益与中国工人运动的结合。 </a:t>
            </a:r>
          </a:p>
        </p:txBody>
      </p:sp>
      <p:sp>
        <p:nvSpPr>
          <p:cNvPr id="10" name="文本框 9"/>
          <p:cNvSpPr txBox="1"/>
          <p:nvPr/>
        </p:nvSpPr>
        <p:spPr>
          <a:xfrm>
            <a:off x="247650" y="158792"/>
            <a:ext cx="7787640" cy="892552"/>
          </a:xfrm>
          <a:prstGeom prst="rect">
            <a:avLst/>
          </a:prstGeom>
          <a:noFill/>
        </p:spPr>
        <p:txBody>
          <a:bodyPr wrap="square" rtlCol="0">
            <a:spAutoFit/>
          </a:bodyPr>
          <a:lstStyle/>
          <a:p>
            <a:r>
              <a:rPr lang="en-US" altLang="zh-CN" sz="2400" b="1" dirty="0">
                <a:solidFill>
                  <a:srgbClr val="F2F2F2"/>
                </a:solidFill>
                <a:latin typeface="微软雅黑" panose="020B0503020204020204" pitchFamily="34" charset="-122"/>
                <a:ea typeface="微软雅黑" panose="020B0503020204020204" pitchFamily="34" charset="-122"/>
              </a:rPr>
              <a:t>2.1 </a:t>
            </a:r>
            <a:r>
              <a:rPr lang="zh-CN" altLang="en-US" sz="2400" b="1" dirty="0">
                <a:solidFill>
                  <a:srgbClr val="F2F2F2"/>
                </a:solidFill>
                <a:latin typeface="微软雅黑" panose="020B0503020204020204" pitchFamily="34" charset="-122"/>
                <a:ea typeface="微软雅黑" panose="020B0503020204020204" pitchFamily="34" charset="-122"/>
              </a:rPr>
              <a:t>中国共产党的创立及早年的革命活动时期</a:t>
            </a:r>
          </a:p>
          <a:p>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4734557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3" name="矩形 2"/>
          <p:cNvSpPr/>
          <p:nvPr/>
        </p:nvSpPr>
        <p:spPr>
          <a:xfrm>
            <a:off x="0" y="0"/>
            <a:ext cx="12192000" cy="6502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 name="文本框 1"/>
          <p:cNvSpPr txBox="1"/>
          <p:nvPr/>
        </p:nvSpPr>
        <p:spPr>
          <a:xfrm>
            <a:off x="247650" y="138678"/>
            <a:ext cx="7787640" cy="892552"/>
          </a:xfrm>
          <a:prstGeom prst="rect">
            <a:avLst/>
          </a:prstGeom>
          <a:noFill/>
        </p:spPr>
        <p:txBody>
          <a:bodyPr wrap="square" rtlCol="0">
            <a:spAutoFit/>
          </a:bodyPr>
          <a:lstStyle/>
          <a:p>
            <a:r>
              <a:rPr lang="en-US" altLang="zh-CN" sz="2400" b="1" dirty="0">
                <a:solidFill>
                  <a:srgbClr val="F2F2F2"/>
                </a:solidFill>
                <a:latin typeface="微软雅黑" panose="020B0503020204020204" pitchFamily="34" charset="-122"/>
                <a:ea typeface="微软雅黑" panose="020B0503020204020204" pitchFamily="34" charset="-122"/>
              </a:rPr>
              <a:t>2.1 </a:t>
            </a:r>
            <a:r>
              <a:rPr lang="zh-CN" altLang="en-US" sz="2400" b="1" dirty="0">
                <a:solidFill>
                  <a:srgbClr val="F2F2F2"/>
                </a:solidFill>
                <a:latin typeface="微软雅黑" panose="020B0503020204020204" pitchFamily="34" charset="-122"/>
                <a:ea typeface="微软雅黑" panose="020B0503020204020204" pitchFamily="34" charset="-122"/>
              </a:rPr>
              <a:t>中国共产党的创立及早年的革命活动时期</a:t>
            </a:r>
          </a:p>
          <a:p>
            <a:endParaRPr lang="zh-CN" altLang="en-US" sz="2800" dirty="0">
              <a:latin typeface="微软雅黑" panose="020B0503020204020204" pitchFamily="34" charset="-122"/>
              <a:ea typeface="微软雅黑" panose="020B0503020204020204" pitchFamily="34" charset="-122"/>
            </a:endParaRPr>
          </a:p>
        </p:txBody>
      </p:sp>
      <p:sp>
        <p:nvSpPr>
          <p:cNvPr id="4" name="任意多边形 3"/>
          <p:cNvSpPr/>
          <p:nvPr/>
        </p:nvSpPr>
        <p:spPr>
          <a:xfrm rot="10800000">
            <a:off x="0" y="6046838"/>
            <a:ext cx="12192000" cy="811161"/>
          </a:xfrm>
          <a:custGeom>
            <a:avLst/>
            <a:gdLst>
              <a:gd name="connsiteX0" fmla="*/ 12192000 w 12192000"/>
              <a:gd name="connsiteY0" fmla="*/ 4773075 h 4785360"/>
              <a:gd name="connsiteX1" fmla="*/ 12192000 w 12192000"/>
              <a:gd name="connsiteY1" fmla="*/ 4785360 h 4785360"/>
              <a:gd name="connsiteX2" fmla="*/ 12190841 w 12192000"/>
              <a:gd name="connsiteY2" fmla="*/ 4785360 h 4785360"/>
              <a:gd name="connsiteX3" fmla="*/ 0 w 12192000"/>
              <a:gd name="connsiteY3" fmla="*/ 4773075 h 4785360"/>
              <a:gd name="connsiteX4" fmla="*/ 1159 w 12192000"/>
              <a:gd name="connsiteY4" fmla="*/ 4785360 h 4785360"/>
              <a:gd name="connsiteX5" fmla="*/ 0 w 12192000"/>
              <a:gd name="connsiteY5" fmla="*/ 4785360 h 4785360"/>
              <a:gd name="connsiteX6" fmla="*/ 0 w 12192000"/>
              <a:gd name="connsiteY6" fmla="*/ 0 h 4785360"/>
              <a:gd name="connsiteX7" fmla="*/ 12192000 w 12192000"/>
              <a:gd name="connsiteY7" fmla="*/ 0 h 4785360"/>
              <a:gd name="connsiteX8" fmla="*/ 12192000 w 12192000"/>
              <a:gd name="connsiteY8" fmla="*/ 4773075 h 4785360"/>
              <a:gd name="connsiteX9" fmla="*/ 6096000 w 12192000"/>
              <a:gd name="connsiteY9" fmla="*/ 3139440 h 4785360"/>
              <a:gd name="connsiteX10" fmla="*/ 0 w 12192000"/>
              <a:gd name="connsiteY10" fmla="*/ 4773075 h 4785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4785360">
                <a:moveTo>
                  <a:pt x="12192000" y="4773075"/>
                </a:moveTo>
                <a:lnTo>
                  <a:pt x="12192000" y="4785360"/>
                </a:lnTo>
                <a:lnTo>
                  <a:pt x="12190841" y="4785360"/>
                </a:lnTo>
                <a:close/>
                <a:moveTo>
                  <a:pt x="0" y="4773075"/>
                </a:moveTo>
                <a:lnTo>
                  <a:pt x="1159" y="4785360"/>
                </a:lnTo>
                <a:lnTo>
                  <a:pt x="0" y="4785360"/>
                </a:lnTo>
                <a:close/>
                <a:moveTo>
                  <a:pt x="0" y="0"/>
                </a:moveTo>
                <a:lnTo>
                  <a:pt x="12192000" y="0"/>
                </a:lnTo>
                <a:lnTo>
                  <a:pt x="12192000" y="4773075"/>
                </a:lnTo>
                <a:cubicBezTo>
                  <a:pt x="12192000" y="3870843"/>
                  <a:pt x="9462728" y="3139440"/>
                  <a:pt x="6096000" y="3139440"/>
                </a:cubicBezTo>
                <a:cubicBezTo>
                  <a:pt x="2729272" y="3139440"/>
                  <a:pt x="0" y="3870843"/>
                  <a:pt x="0" y="4773075"/>
                </a:cubicBezTo>
                <a:close/>
              </a:path>
            </a:pathLst>
          </a:custGeom>
          <a:solidFill>
            <a:srgbClr val="A215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aphicFrame>
        <p:nvGraphicFramePr>
          <p:cNvPr id="7" name="图示 6"/>
          <p:cNvGraphicFramePr/>
          <p:nvPr>
            <p:extLst>
              <p:ext uri="{D42A27DB-BD31-4B8C-83A1-F6EECF244321}">
                <p14:modId xmlns:p14="http://schemas.microsoft.com/office/powerpoint/2010/main" val="1283708872"/>
              </p:ext>
            </p:extLst>
          </p:nvPr>
        </p:nvGraphicFramePr>
        <p:xfrm>
          <a:off x="1091728" y="2255519"/>
          <a:ext cx="5011426" cy="25734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文本框 7"/>
          <p:cNvSpPr txBox="1"/>
          <p:nvPr/>
        </p:nvSpPr>
        <p:spPr>
          <a:xfrm>
            <a:off x="6433939" y="2587394"/>
            <a:ext cx="4825764" cy="1754326"/>
          </a:xfrm>
          <a:prstGeom prst="rect">
            <a:avLst/>
          </a:prstGeom>
          <a:noFill/>
        </p:spPr>
        <p:txBody>
          <a:bodyPr wrap="square" rtlCol="0">
            <a:spAutoFit/>
          </a:bodyPr>
          <a:lstStyle/>
          <a:p>
            <a:pPr algn="just" hangingPunct="0"/>
            <a:r>
              <a:rPr lang="zh-CN" altLang="en-US" dirty="0">
                <a:latin typeface="微软雅黑" panose="020B0503020204020204" pitchFamily="34" charset="-122"/>
                <a:ea typeface="微软雅黑" panose="020B0503020204020204" pitchFamily="34" charset="-122"/>
              </a:rPr>
              <a:t>1920年秋</a:t>
            </a:r>
            <a:endParaRPr lang="en-US" altLang="zh-CN" dirty="0">
              <a:latin typeface="微软雅黑" panose="020B0503020204020204" pitchFamily="34" charset="-122"/>
              <a:ea typeface="微软雅黑" panose="020B0503020204020204" pitchFamily="34" charset="-122"/>
            </a:endParaRPr>
          </a:p>
          <a:p>
            <a:pPr algn="just" hangingPunct="0"/>
            <a:r>
              <a:rPr lang="zh-CN" altLang="en-US" dirty="0">
                <a:latin typeface="微软雅黑" panose="020B0503020204020204" pitchFamily="34" charset="-122"/>
                <a:ea typeface="微软雅黑" panose="020B0503020204020204" pitchFamily="34" charset="-122"/>
              </a:rPr>
              <a:t>董必武、陈潭秋、包惠僧等成立武汉共产党早期组织。同年秋，毛泽东、何叔衡等在湖南组建共产党早期组织。王尽美、邓恩铭等在山东建立共产党早期组织。同年冬，施存统、周佛海等在日本东京建立旅日共产党早期组织。</a:t>
            </a:r>
            <a:endParaRPr lang="en-US" altLang="zh-CN" dirty="0">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47650" y="549863"/>
            <a:ext cx="1318260" cy="1318260"/>
          </a:xfrm>
          <a:prstGeom prst="rect">
            <a:avLst/>
          </a:prstGeom>
        </p:spPr>
      </p:pic>
      <p:sp>
        <p:nvSpPr>
          <p:cNvPr id="10" name="文本框 9"/>
          <p:cNvSpPr txBox="1"/>
          <p:nvPr/>
        </p:nvSpPr>
        <p:spPr>
          <a:xfrm>
            <a:off x="1683331" y="1069119"/>
            <a:ext cx="3931920" cy="461665"/>
          </a:xfrm>
          <a:prstGeom prst="rect">
            <a:avLst/>
          </a:prstGeom>
          <a:noFill/>
        </p:spPr>
        <p:txBody>
          <a:bodyPr wrap="squar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中国共产党的成立</a:t>
            </a:r>
          </a:p>
        </p:txBody>
      </p:sp>
      <p:cxnSp>
        <p:nvCxnSpPr>
          <p:cNvPr id="12" name="直接连接符 11"/>
          <p:cNvCxnSpPr>
            <a:cxnSpLocks/>
          </p:cNvCxnSpPr>
          <p:nvPr/>
        </p:nvCxnSpPr>
        <p:spPr>
          <a:xfrm>
            <a:off x="6288924" y="1299952"/>
            <a:ext cx="1155" cy="4147445"/>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6316518" y="2453640"/>
            <a:ext cx="5155162"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6316518" y="4553867"/>
            <a:ext cx="5155162"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CA8F87FF-470A-432F-AC8C-937F52369F9D}"/>
              </a:ext>
            </a:extLst>
          </p:cNvPr>
          <p:cNvSpPr txBox="1"/>
          <p:nvPr/>
        </p:nvSpPr>
        <p:spPr>
          <a:xfrm>
            <a:off x="6433939" y="1491072"/>
            <a:ext cx="4825764" cy="1200329"/>
          </a:xfrm>
          <a:prstGeom prst="rect">
            <a:avLst/>
          </a:prstGeom>
          <a:noFill/>
        </p:spPr>
        <p:txBody>
          <a:bodyPr wrap="square" rtlCol="0">
            <a:spAutoFit/>
          </a:bodyPr>
          <a:lstStyle/>
          <a:p>
            <a:pPr algn="just" hangingPunct="0"/>
            <a:r>
              <a:rPr lang="zh-CN" altLang="en-US" dirty="0">
                <a:latin typeface="微软雅黑" panose="020B0503020204020204" pitchFamily="34" charset="-122"/>
                <a:ea typeface="微软雅黑" panose="020B0503020204020204" pitchFamily="34" charset="-122"/>
              </a:rPr>
              <a:t>1920年8月</a:t>
            </a:r>
            <a:endParaRPr lang="en-US" altLang="zh-CN" dirty="0">
              <a:latin typeface="微软雅黑" panose="020B0503020204020204" pitchFamily="34" charset="-122"/>
              <a:ea typeface="微软雅黑" panose="020B0503020204020204" pitchFamily="34" charset="-122"/>
            </a:endParaRPr>
          </a:p>
          <a:p>
            <a:pPr algn="just" hangingPunct="0"/>
            <a:r>
              <a:rPr lang="zh-CN" altLang="en-US" dirty="0">
                <a:latin typeface="微软雅黑" panose="020B0503020204020204" pitchFamily="34" charset="-122"/>
                <a:ea typeface="微软雅黑" panose="020B0503020204020204" pitchFamily="34" charset="-122"/>
              </a:rPr>
              <a:t>上海共产党发起组建立，成为各地建党活动的联络中心。</a:t>
            </a:r>
            <a:endParaRPr lang="en-US" altLang="zh-CN" dirty="0">
              <a:latin typeface="微软雅黑" panose="020B0503020204020204" pitchFamily="34" charset="-122"/>
              <a:ea typeface="微软雅黑" panose="020B0503020204020204" pitchFamily="34" charset="-122"/>
            </a:endParaRPr>
          </a:p>
          <a:p>
            <a:endParaRPr lang="zh-CN" altLang="en-US" dirty="0"/>
          </a:p>
        </p:txBody>
      </p:sp>
      <p:sp>
        <p:nvSpPr>
          <p:cNvPr id="11" name="文本框 10">
            <a:extLst>
              <a:ext uri="{FF2B5EF4-FFF2-40B4-BE49-F238E27FC236}">
                <a16:creationId xmlns:a16="http://schemas.microsoft.com/office/drawing/2014/main" id="{2D8EA4C8-00A8-4B9F-9E62-A75AE8A5D8DE}"/>
              </a:ext>
            </a:extLst>
          </p:cNvPr>
          <p:cNvSpPr txBox="1"/>
          <p:nvPr/>
        </p:nvSpPr>
        <p:spPr>
          <a:xfrm>
            <a:off x="6433939" y="4570761"/>
            <a:ext cx="4825764" cy="923330"/>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1921年春，广州建立共产党小组；同年春，在法国的中国留学生也建立了旅欧共产党小组</a:t>
            </a:r>
          </a:p>
          <a:p>
            <a:endParaRPr lang="zh-CN" altLang="en-US" dirty="0"/>
          </a:p>
        </p:txBody>
      </p:sp>
    </p:spTree>
    <p:extLst>
      <p:ext uri="{BB962C8B-B14F-4D97-AF65-F5344CB8AC3E}">
        <p14:creationId xmlns:p14="http://schemas.microsoft.com/office/powerpoint/2010/main" val="221245500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
                                            <p:txEl>
                                              <p:pRg st="1" end="1"/>
                                            </p:txEl>
                                          </p:spTgt>
                                        </p:tgtEl>
                                        <p:attrNameLst>
                                          <p:attrName>style.visibility</p:attrName>
                                        </p:attrNameLst>
                                      </p:cBhvr>
                                      <p:to>
                                        <p:strVal val="visible"/>
                                      </p:to>
                                    </p:set>
                                    <p:animEffect transition="in" filter="fade">
                                      <p:cBhvr>
                                        <p:cTn id="21" dur="1000"/>
                                        <p:tgtEl>
                                          <p:spTgt spid="8">
                                            <p:txEl>
                                              <p:pRg st="1" end="1"/>
                                            </p:txEl>
                                          </p:spTgt>
                                        </p:tgtEl>
                                      </p:cBhvr>
                                    </p:animEffect>
                                    <p:anim calcmode="lin" valueType="num">
                                      <p:cBhvr>
                                        <p:cTn id="22"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P spid="6"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12" name="矩形 11"/>
          <p:cNvSpPr/>
          <p:nvPr/>
        </p:nvSpPr>
        <p:spPr>
          <a:xfrm>
            <a:off x="5857355" y="1271990"/>
            <a:ext cx="5253988" cy="64468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 name="任意多边形 2"/>
          <p:cNvSpPr/>
          <p:nvPr/>
        </p:nvSpPr>
        <p:spPr>
          <a:xfrm rot="10800000">
            <a:off x="0" y="6046838"/>
            <a:ext cx="12192000" cy="811161"/>
          </a:xfrm>
          <a:custGeom>
            <a:avLst/>
            <a:gdLst>
              <a:gd name="connsiteX0" fmla="*/ 12192000 w 12192000"/>
              <a:gd name="connsiteY0" fmla="*/ 4773075 h 4785360"/>
              <a:gd name="connsiteX1" fmla="*/ 12192000 w 12192000"/>
              <a:gd name="connsiteY1" fmla="*/ 4785360 h 4785360"/>
              <a:gd name="connsiteX2" fmla="*/ 12190841 w 12192000"/>
              <a:gd name="connsiteY2" fmla="*/ 4785360 h 4785360"/>
              <a:gd name="connsiteX3" fmla="*/ 0 w 12192000"/>
              <a:gd name="connsiteY3" fmla="*/ 4773075 h 4785360"/>
              <a:gd name="connsiteX4" fmla="*/ 1159 w 12192000"/>
              <a:gd name="connsiteY4" fmla="*/ 4785360 h 4785360"/>
              <a:gd name="connsiteX5" fmla="*/ 0 w 12192000"/>
              <a:gd name="connsiteY5" fmla="*/ 4785360 h 4785360"/>
              <a:gd name="connsiteX6" fmla="*/ 0 w 12192000"/>
              <a:gd name="connsiteY6" fmla="*/ 0 h 4785360"/>
              <a:gd name="connsiteX7" fmla="*/ 12192000 w 12192000"/>
              <a:gd name="connsiteY7" fmla="*/ 0 h 4785360"/>
              <a:gd name="connsiteX8" fmla="*/ 12192000 w 12192000"/>
              <a:gd name="connsiteY8" fmla="*/ 4773075 h 4785360"/>
              <a:gd name="connsiteX9" fmla="*/ 6096000 w 12192000"/>
              <a:gd name="connsiteY9" fmla="*/ 3139440 h 4785360"/>
              <a:gd name="connsiteX10" fmla="*/ 0 w 12192000"/>
              <a:gd name="connsiteY10" fmla="*/ 4773075 h 4785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4785360">
                <a:moveTo>
                  <a:pt x="12192000" y="4773075"/>
                </a:moveTo>
                <a:lnTo>
                  <a:pt x="12192000" y="4785360"/>
                </a:lnTo>
                <a:lnTo>
                  <a:pt x="12190841" y="4785360"/>
                </a:lnTo>
                <a:close/>
                <a:moveTo>
                  <a:pt x="0" y="4773075"/>
                </a:moveTo>
                <a:lnTo>
                  <a:pt x="1159" y="4785360"/>
                </a:lnTo>
                <a:lnTo>
                  <a:pt x="0" y="4785360"/>
                </a:lnTo>
                <a:close/>
                <a:moveTo>
                  <a:pt x="0" y="0"/>
                </a:moveTo>
                <a:lnTo>
                  <a:pt x="12192000" y="0"/>
                </a:lnTo>
                <a:lnTo>
                  <a:pt x="12192000" y="4773075"/>
                </a:lnTo>
                <a:cubicBezTo>
                  <a:pt x="12192000" y="3870843"/>
                  <a:pt x="9462728" y="3139440"/>
                  <a:pt x="6096000" y="3139440"/>
                </a:cubicBezTo>
                <a:cubicBezTo>
                  <a:pt x="2729272" y="3139440"/>
                  <a:pt x="0" y="3870843"/>
                  <a:pt x="0" y="4773075"/>
                </a:cubicBezTo>
                <a:close/>
              </a:path>
            </a:pathLst>
          </a:custGeom>
          <a:solidFill>
            <a:srgbClr val="A215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7650" y="549863"/>
            <a:ext cx="1318260" cy="1318260"/>
          </a:xfrm>
          <a:prstGeom prst="rect">
            <a:avLst/>
          </a:prstGeom>
        </p:spPr>
      </p:pic>
      <p:sp>
        <p:nvSpPr>
          <p:cNvPr id="6" name="文本框 5"/>
          <p:cNvSpPr txBox="1"/>
          <p:nvPr/>
        </p:nvSpPr>
        <p:spPr>
          <a:xfrm>
            <a:off x="5982046" y="2000593"/>
            <a:ext cx="7239000" cy="2668423"/>
          </a:xfrm>
          <a:prstGeom prst="rect">
            <a:avLst/>
          </a:prstGeom>
          <a:noFill/>
        </p:spPr>
        <p:txBody>
          <a:bodyPr wrap="square" rtlCol="0">
            <a:spAutoFit/>
          </a:bodyPr>
          <a:lstStyle/>
          <a:p>
            <a:endParaRPr lang="en-US" altLang="zh-CN" dirty="0">
              <a:solidFill>
                <a:srgbClr val="C00000"/>
              </a:solidFill>
              <a:latin typeface="微软雅黑" panose="020B0503020204020204" pitchFamily="34" charset="-122"/>
              <a:ea typeface="微软雅黑" panose="020B0503020204020204" pitchFamily="34" charset="-122"/>
            </a:endParaRPr>
          </a:p>
          <a:p>
            <a:pPr algn="just"/>
            <a:r>
              <a:rPr lang="zh-CN" altLang="en-US" dirty="0">
                <a:latin typeface="微软雅黑" panose="020B0503020204020204" pitchFamily="34" charset="-122"/>
                <a:ea typeface="微软雅黑" panose="020B0503020204020204" pitchFamily="34" charset="-122"/>
              </a:rPr>
              <a:t>上海：李达、李汉俊；</a:t>
            </a:r>
            <a:endParaRPr lang="en-US" altLang="zh-CN" dirty="0">
              <a:latin typeface="微软雅黑" panose="020B0503020204020204" pitchFamily="34" charset="-122"/>
              <a:ea typeface="微软雅黑" panose="020B0503020204020204" pitchFamily="34" charset="-122"/>
            </a:endParaRPr>
          </a:p>
          <a:p>
            <a:pPr algn="just">
              <a:lnSpc>
                <a:spcPct val="130000"/>
              </a:lnSpc>
            </a:pPr>
            <a:r>
              <a:rPr lang="zh-CN" altLang="en-US" dirty="0">
                <a:latin typeface="微软雅黑" panose="020B0503020204020204" pitchFamily="34" charset="-122"/>
                <a:ea typeface="微软雅黑" panose="020B0503020204020204" pitchFamily="34" charset="-122"/>
              </a:rPr>
              <a:t>北京：张国焘、刘仁静</a:t>
            </a:r>
            <a:endParaRPr lang="en-US" altLang="zh-CN" dirty="0">
              <a:latin typeface="微软雅黑" panose="020B0503020204020204" pitchFamily="34" charset="-122"/>
              <a:ea typeface="微软雅黑" panose="020B0503020204020204" pitchFamily="34" charset="-122"/>
            </a:endParaRPr>
          </a:p>
          <a:p>
            <a:pPr algn="just"/>
            <a:r>
              <a:rPr lang="zh-CN" altLang="en-US" dirty="0">
                <a:latin typeface="微软雅黑" panose="020B0503020204020204" pitchFamily="34" charset="-122"/>
                <a:ea typeface="微软雅黑" panose="020B0503020204020204" pitchFamily="34" charset="-122"/>
              </a:rPr>
              <a:t>长沙：毛泽东、何叔衡</a:t>
            </a:r>
            <a:endParaRPr lang="en-US" altLang="zh-CN" dirty="0">
              <a:latin typeface="微软雅黑" panose="020B0503020204020204" pitchFamily="34" charset="-122"/>
              <a:ea typeface="微软雅黑" panose="020B0503020204020204" pitchFamily="34" charset="-122"/>
            </a:endParaRPr>
          </a:p>
          <a:p>
            <a:pPr algn="just"/>
            <a:r>
              <a:rPr lang="zh-CN" altLang="en-US" dirty="0">
                <a:latin typeface="微软雅黑" panose="020B0503020204020204" pitchFamily="34" charset="-122"/>
                <a:ea typeface="微软雅黑" panose="020B0503020204020204" pitchFamily="34" charset="-122"/>
              </a:rPr>
              <a:t>武汉：董必武、陈潭秋</a:t>
            </a:r>
            <a:endParaRPr lang="en-US" altLang="zh-CN" dirty="0">
              <a:latin typeface="微软雅黑" panose="020B0503020204020204" pitchFamily="34" charset="-122"/>
              <a:ea typeface="微软雅黑" panose="020B0503020204020204" pitchFamily="34" charset="-122"/>
            </a:endParaRPr>
          </a:p>
          <a:p>
            <a:pPr algn="just"/>
            <a:r>
              <a:rPr lang="zh-CN" altLang="en-US" dirty="0">
                <a:latin typeface="微软雅黑" panose="020B0503020204020204" pitchFamily="34" charset="-122"/>
                <a:ea typeface="微软雅黑" panose="020B0503020204020204" pitchFamily="34" charset="-122"/>
              </a:rPr>
              <a:t>济南：王烬美、邓恩铭</a:t>
            </a:r>
            <a:endParaRPr lang="en-US" altLang="zh-CN" dirty="0">
              <a:latin typeface="微软雅黑" panose="020B0503020204020204" pitchFamily="34" charset="-122"/>
              <a:ea typeface="微软雅黑" panose="020B0503020204020204" pitchFamily="34" charset="-122"/>
            </a:endParaRPr>
          </a:p>
          <a:p>
            <a:pPr algn="just"/>
            <a:r>
              <a:rPr lang="zh-CN" altLang="en-US" dirty="0">
                <a:latin typeface="微软雅黑" panose="020B0503020204020204" pitchFamily="34" charset="-122"/>
                <a:ea typeface="微软雅黑" panose="020B0503020204020204" pitchFamily="34" charset="-122"/>
              </a:rPr>
              <a:t>广州：陈公博</a:t>
            </a:r>
            <a:endParaRPr lang="en-US" altLang="zh-CN" dirty="0">
              <a:latin typeface="微软雅黑" panose="020B0503020204020204" pitchFamily="34" charset="-122"/>
              <a:ea typeface="微软雅黑" panose="020B0503020204020204" pitchFamily="34" charset="-122"/>
            </a:endParaRPr>
          </a:p>
          <a:p>
            <a:pPr algn="just"/>
            <a:r>
              <a:rPr lang="zh-CN" altLang="en-US" dirty="0">
                <a:latin typeface="微软雅黑" panose="020B0503020204020204" pitchFamily="34" charset="-122"/>
                <a:ea typeface="微软雅黑" panose="020B0503020204020204" pitchFamily="34" charset="-122"/>
              </a:rPr>
              <a:t>日本东京：周佛海以及陈独秀委派的代表包惠僧</a:t>
            </a:r>
            <a:endParaRPr lang="en-US" altLang="zh-CN" dirty="0">
              <a:latin typeface="微软雅黑" panose="020B0503020204020204" pitchFamily="34" charset="-122"/>
              <a:ea typeface="微软雅黑" panose="020B0503020204020204" pitchFamily="34" charset="-122"/>
            </a:endParaRPr>
          </a:p>
          <a:p>
            <a:endParaRPr lang="zh-CN" altLang="en-US" dirty="0">
              <a:solidFill>
                <a:srgbClr val="C00000"/>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6524" y="1983453"/>
            <a:ext cx="4343676" cy="3870274"/>
          </a:xfrm>
          <a:prstGeom prst="rect">
            <a:avLst/>
          </a:prstGeom>
        </p:spPr>
      </p:pic>
      <p:sp>
        <p:nvSpPr>
          <p:cNvPr id="8" name="文本框 7"/>
          <p:cNvSpPr txBox="1"/>
          <p:nvPr/>
        </p:nvSpPr>
        <p:spPr>
          <a:xfrm>
            <a:off x="1813560" y="1098513"/>
            <a:ext cx="3143250" cy="461665"/>
          </a:xfrm>
          <a:prstGeom prst="rect">
            <a:avLst/>
          </a:prstGeom>
          <a:noFill/>
        </p:spPr>
        <p:txBody>
          <a:bodyPr wrap="squar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中共一大</a:t>
            </a:r>
          </a:p>
        </p:txBody>
      </p:sp>
      <p:sp>
        <p:nvSpPr>
          <p:cNvPr id="9" name="矩形 8"/>
          <p:cNvSpPr/>
          <p:nvPr/>
        </p:nvSpPr>
        <p:spPr>
          <a:xfrm>
            <a:off x="5857355" y="4566457"/>
            <a:ext cx="5253989" cy="140821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0" name="文本框 9"/>
          <p:cNvSpPr txBox="1"/>
          <p:nvPr/>
        </p:nvSpPr>
        <p:spPr>
          <a:xfrm>
            <a:off x="6542203" y="4585264"/>
            <a:ext cx="5869305" cy="1135054"/>
          </a:xfrm>
          <a:prstGeom prst="rect">
            <a:avLst/>
          </a:prstGeom>
          <a:noFill/>
        </p:spPr>
        <p:txBody>
          <a:bodyPr wrap="square" rtlCol="0">
            <a:spAutoFit/>
          </a:bodyPr>
          <a:lstStyle/>
          <a:p>
            <a:pPr algn="just" hangingPunct="0">
              <a:lnSpc>
                <a:spcPct val="150000"/>
              </a:lnSpc>
            </a:pPr>
            <a:r>
              <a:rPr lang="zh-CN" altLang="en-US" sz="2400" b="1" dirty="0">
                <a:solidFill>
                  <a:schemeClr val="bg2"/>
                </a:solidFill>
                <a:latin typeface="微软雅黑" panose="020B0503020204020204" pitchFamily="34" charset="-122"/>
                <a:ea typeface="微软雅黑" panose="020B0503020204020204" pitchFamily="34" charset="-122"/>
              </a:rPr>
              <a:t>时间：</a:t>
            </a:r>
            <a:r>
              <a:rPr lang="en-US" altLang="zh-CN" sz="2400" b="1" dirty="0">
                <a:solidFill>
                  <a:schemeClr val="bg2"/>
                </a:solidFill>
                <a:latin typeface="微软雅黑" panose="020B0503020204020204" pitchFamily="34" charset="-122"/>
                <a:ea typeface="微软雅黑" panose="020B0503020204020204" pitchFamily="34" charset="-122"/>
              </a:rPr>
              <a:t>1921.7.23-7.31</a:t>
            </a:r>
          </a:p>
          <a:p>
            <a:pPr algn="just" hangingPunct="0">
              <a:lnSpc>
                <a:spcPct val="150000"/>
              </a:lnSpc>
            </a:pPr>
            <a:r>
              <a:rPr lang="zh-CN" altLang="en-US" sz="2400" b="1" dirty="0">
                <a:solidFill>
                  <a:schemeClr val="bg2"/>
                </a:solidFill>
                <a:latin typeface="微软雅黑" panose="020B0503020204020204" pitchFamily="34" charset="-122"/>
                <a:ea typeface="微软雅黑" panose="020B0503020204020204" pitchFamily="34" charset="-122"/>
              </a:rPr>
              <a:t>地点：上海、嘉兴南湖</a:t>
            </a:r>
            <a:endParaRPr lang="en-US" altLang="zh-CN" sz="2400" b="1" dirty="0">
              <a:solidFill>
                <a:schemeClr val="bg2"/>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7408023" y="1370438"/>
            <a:ext cx="7406640"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出席代表：</a:t>
            </a:r>
            <a:r>
              <a:rPr lang="en-US" altLang="zh-CN" sz="2400" b="1" dirty="0">
                <a:solidFill>
                  <a:schemeClr val="bg1"/>
                </a:solidFill>
                <a:latin typeface="微软雅黑" panose="020B0503020204020204" pitchFamily="34" charset="-122"/>
                <a:ea typeface="微软雅黑" panose="020B0503020204020204" pitchFamily="34" charset="-122"/>
              </a:rPr>
              <a:t>13</a:t>
            </a:r>
            <a:r>
              <a:rPr lang="zh-CN" altLang="en-US" sz="2400" b="1" dirty="0">
                <a:solidFill>
                  <a:schemeClr val="bg1"/>
                </a:solidFill>
                <a:latin typeface="微软雅黑" panose="020B0503020204020204" pitchFamily="34" charset="-122"/>
                <a:ea typeface="微软雅黑" panose="020B0503020204020204" pitchFamily="34" charset="-122"/>
              </a:rPr>
              <a:t>人</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0" y="0"/>
            <a:ext cx="12192000" cy="1002180"/>
            <a:chOff x="0" y="0"/>
            <a:chExt cx="12192000" cy="1002180"/>
          </a:xfrm>
        </p:grpSpPr>
        <p:sp>
          <p:nvSpPr>
            <p:cNvPr id="2" name="矩形 1"/>
            <p:cNvSpPr/>
            <p:nvPr/>
          </p:nvSpPr>
          <p:spPr>
            <a:xfrm>
              <a:off x="0" y="0"/>
              <a:ext cx="12192000" cy="66575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rgbClr val="C00000"/>
                  </a:solidFill>
                  <a:latin typeface="微软雅黑" panose="020B0503020204020204" pitchFamily="34" charset="-122"/>
                  <a:ea typeface="微软雅黑" panose="020B0503020204020204" pitchFamily="34" charset="-122"/>
                </a:rPr>
                <a:t>13</a:t>
              </a:r>
              <a:r>
                <a:rPr lang="zh-CN" altLang="en-US" dirty="0">
                  <a:solidFill>
                    <a:srgbClr val="C00000"/>
                  </a:solidFill>
                  <a:latin typeface="微软雅黑" panose="020B0503020204020204" pitchFamily="34" charset="-122"/>
                  <a:ea typeface="微软雅黑" panose="020B0503020204020204" pitchFamily="34" charset="-122"/>
                </a:rPr>
                <a:t>人，</a:t>
              </a:r>
              <a:endParaRPr lang="en-US" altLang="zh-CN" dirty="0">
                <a:solidFill>
                  <a:srgbClr val="C00000"/>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331470" y="109628"/>
              <a:ext cx="7787640" cy="892552"/>
            </a:xfrm>
            <a:prstGeom prst="rect">
              <a:avLst/>
            </a:prstGeom>
            <a:noFill/>
          </p:spPr>
          <p:txBody>
            <a:bodyPr wrap="square" rtlCol="0">
              <a:spAutoFit/>
            </a:bodyPr>
            <a:lstStyle/>
            <a:p>
              <a:r>
                <a:rPr lang="en-US" altLang="zh-CN" sz="2400" b="1" dirty="0">
                  <a:solidFill>
                    <a:srgbClr val="F2F2F2"/>
                  </a:solidFill>
                  <a:latin typeface="微软雅黑" panose="020B0503020204020204" pitchFamily="34" charset="-122"/>
                  <a:ea typeface="微软雅黑" panose="020B0503020204020204" pitchFamily="34" charset="-122"/>
                </a:rPr>
                <a:t>2.1 </a:t>
              </a:r>
              <a:r>
                <a:rPr lang="zh-CN" altLang="en-US" sz="2400" b="1" dirty="0">
                  <a:solidFill>
                    <a:srgbClr val="F2F2F2"/>
                  </a:solidFill>
                  <a:latin typeface="微软雅黑" panose="020B0503020204020204" pitchFamily="34" charset="-122"/>
                  <a:ea typeface="微软雅黑" panose="020B0503020204020204" pitchFamily="34" charset="-122"/>
                </a:rPr>
                <a:t>中国共产党的创立及早年的革命活动时期</a:t>
              </a:r>
            </a:p>
            <a:p>
              <a:endParaRPr lang="zh-CN" altLang="en-US" sz="28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99991099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7650" y="549863"/>
            <a:ext cx="1318260" cy="1318260"/>
          </a:xfrm>
          <a:prstGeom prst="rect">
            <a:avLst/>
          </a:prstGeom>
        </p:spPr>
      </p:pic>
      <p:grpSp>
        <p:nvGrpSpPr>
          <p:cNvPr id="17" name="组合 16"/>
          <p:cNvGrpSpPr/>
          <p:nvPr/>
        </p:nvGrpSpPr>
        <p:grpSpPr>
          <a:xfrm>
            <a:off x="1072424" y="1355112"/>
            <a:ext cx="10103575" cy="4574131"/>
            <a:chOff x="1706880" y="918167"/>
            <a:chExt cx="10103575" cy="4744058"/>
          </a:xfrm>
        </p:grpSpPr>
        <p:grpSp>
          <p:nvGrpSpPr>
            <p:cNvPr id="10" name="组合 9"/>
            <p:cNvGrpSpPr/>
            <p:nvPr/>
          </p:nvGrpSpPr>
          <p:grpSpPr>
            <a:xfrm>
              <a:off x="5214161" y="918167"/>
              <a:ext cx="2581275" cy="4744058"/>
              <a:chOff x="5214163" y="1324613"/>
              <a:chExt cx="2581275" cy="4744058"/>
            </a:xfrm>
          </p:grpSpPr>
          <p:sp>
            <p:nvSpPr>
              <p:cNvPr id="6" name="矩形 5"/>
              <p:cNvSpPr/>
              <p:nvPr/>
            </p:nvSpPr>
            <p:spPr>
              <a:xfrm>
                <a:off x="5214163" y="1324613"/>
                <a:ext cx="2581275" cy="47440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 name="文本框 1"/>
              <p:cNvSpPr txBox="1"/>
              <p:nvPr/>
            </p:nvSpPr>
            <p:spPr>
              <a:xfrm>
                <a:off x="5428474" y="1829262"/>
                <a:ext cx="2152652" cy="4213577"/>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中共一大会通过的党纲共</a:t>
                </a:r>
                <a:r>
                  <a:rPr lang="en-US" altLang="zh-CN" sz="1600" dirty="0">
                    <a:solidFill>
                      <a:schemeClr val="bg1"/>
                    </a:solidFill>
                    <a:latin typeface="微软雅黑" panose="020B0503020204020204" pitchFamily="34" charset="-122"/>
                    <a:ea typeface="微软雅黑" panose="020B0503020204020204" pitchFamily="34" charset="-122"/>
                  </a:rPr>
                  <a:t>15</a:t>
                </a:r>
                <a:r>
                  <a:rPr lang="zh-CN" altLang="en-US" sz="1600" dirty="0">
                    <a:solidFill>
                      <a:schemeClr val="bg1"/>
                    </a:solidFill>
                    <a:latin typeface="微软雅黑" panose="020B0503020204020204" pitchFamily="34" charset="-122"/>
                    <a:ea typeface="微软雅黑" panose="020B0503020204020204" pitchFamily="34" charset="-122"/>
                  </a:rPr>
                  <a:t>条，吸取了国内党小组党纲并参考了俄、英、美共的纲领，规定了党的奋斗目标、民主集中制的组织原则和党的纪律，大会还通过</a:t>
                </a:r>
                <a:r>
                  <a:rPr lang="en-US" altLang="zh-CN" sz="1600" dirty="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关于当前实际工作的决议</a:t>
                </a:r>
                <a:r>
                  <a:rPr lang="en-US" altLang="zh-CN" sz="1600" dirty="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，确定党成立后的中心任务是组织工人阶级，领导工人运动。会议选举陈独秀、张国焘、李达组成中央局，陈独秀为中央局书记。</a:t>
                </a:r>
                <a:endParaRPr lang="en-US" altLang="zh-CN" sz="1600" dirty="0">
                  <a:solidFill>
                    <a:schemeClr val="bg1"/>
                  </a:solidFill>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p:txBody>
          </p:sp>
        </p:grpSp>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66734" y="945737"/>
              <a:ext cx="3643721" cy="2161140"/>
            </a:xfrm>
            <a:prstGeom prst="rect">
              <a:avLst/>
            </a:prstGeom>
          </p:spPr>
        </p:pic>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19260" y="1573145"/>
              <a:ext cx="3145155" cy="1777089"/>
            </a:xfrm>
            <a:prstGeom prst="rect">
              <a:avLst/>
            </a:prstGeom>
          </p:spPr>
        </p:pic>
        <p:grpSp>
          <p:nvGrpSpPr>
            <p:cNvPr id="11" name="组合 10"/>
            <p:cNvGrpSpPr/>
            <p:nvPr/>
          </p:nvGrpSpPr>
          <p:grpSpPr>
            <a:xfrm>
              <a:off x="8139109" y="3424627"/>
              <a:ext cx="3671346" cy="2225040"/>
              <a:chOff x="8139111" y="3794692"/>
              <a:chExt cx="3671346" cy="2225040"/>
            </a:xfrm>
          </p:grpSpPr>
          <p:sp>
            <p:nvSpPr>
              <p:cNvPr id="8" name="矩形 7"/>
              <p:cNvSpPr/>
              <p:nvPr/>
            </p:nvSpPr>
            <p:spPr>
              <a:xfrm>
                <a:off x="8139111" y="3794692"/>
                <a:ext cx="3671346" cy="22250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482965" y="4088656"/>
                <a:ext cx="2983637" cy="1846659"/>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中共一大的召开，标志着中国有了一个完全新式的，以马克思列宁主义为行动指南、以实现共产主义为目标、全国统一的工人阶级政党，自此我国的革命面貌就焕然一新</a:t>
                </a:r>
                <a:r>
                  <a:rPr lang="zh-CN" altLang="en-US" sz="1600" b="1" dirty="0">
                    <a:solidFill>
                      <a:schemeClr val="bg1"/>
                    </a:solidFill>
                    <a:latin typeface="微软雅黑" panose="020B0503020204020204" pitchFamily="34" charset="-122"/>
                    <a:ea typeface="微软雅黑" panose="020B0503020204020204" pitchFamily="34" charset="-122"/>
                  </a:rPr>
                  <a:t>了。 </a:t>
                </a:r>
              </a:p>
              <a:p>
                <a:endParaRPr lang="zh-CN" altLang="en-US" dirty="0">
                  <a:latin typeface="微软雅黑" panose="020B0503020204020204" pitchFamily="34" charset="-122"/>
                  <a:ea typeface="微软雅黑" panose="020B0503020204020204" pitchFamily="34" charset="-122"/>
                </a:endParaRPr>
              </a:p>
            </p:txBody>
          </p:sp>
        </p:grpSp>
        <p:pic>
          <p:nvPicPr>
            <p:cNvPr id="9" name="图片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06880" y="3691894"/>
              <a:ext cx="3157535" cy="1970331"/>
            </a:xfrm>
            <a:prstGeom prst="rect">
              <a:avLst/>
            </a:prstGeom>
          </p:spPr>
        </p:pic>
      </p:grpSp>
      <p:grpSp>
        <p:nvGrpSpPr>
          <p:cNvPr id="13" name="组合 12"/>
          <p:cNvGrpSpPr/>
          <p:nvPr/>
        </p:nvGrpSpPr>
        <p:grpSpPr>
          <a:xfrm>
            <a:off x="0" y="14514"/>
            <a:ext cx="12192000" cy="1012214"/>
            <a:chOff x="0" y="0"/>
            <a:chExt cx="12192000" cy="1012214"/>
          </a:xfrm>
        </p:grpSpPr>
        <p:sp>
          <p:nvSpPr>
            <p:cNvPr id="14" name="矩形 13"/>
            <p:cNvSpPr/>
            <p:nvPr/>
          </p:nvSpPr>
          <p:spPr>
            <a:xfrm>
              <a:off x="0" y="0"/>
              <a:ext cx="12192000" cy="66575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rgbClr val="C00000"/>
                  </a:solidFill>
                  <a:latin typeface="微软雅黑" panose="020B0503020204020204" pitchFamily="34" charset="-122"/>
                  <a:ea typeface="微软雅黑" panose="020B0503020204020204" pitchFamily="34" charset="-122"/>
                </a:rPr>
                <a:t>13</a:t>
              </a:r>
              <a:r>
                <a:rPr lang="zh-CN" altLang="en-US" dirty="0">
                  <a:solidFill>
                    <a:srgbClr val="C00000"/>
                  </a:solidFill>
                  <a:latin typeface="微软雅黑" panose="020B0503020204020204" pitchFamily="34" charset="-122"/>
                  <a:ea typeface="微软雅黑" panose="020B0503020204020204" pitchFamily="34" charset="-122"/>
                </a:rPr>
                <a:t>人，</a:t>
              </a:r>
              <a:endParaRPr lang="en-US" altLang="zh-CN" dirty="0">
                <a:solidFill>
                  <a:srgbClr val="C00000"/>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443863" y="119662"/>
              <a:ext cx="7787640" cy="892552"/>
            </a:xfrm>
            <a:prstGeom prst="rect">
              <a:avLst/>
            </a:prstGeom>
            <a:noFill/>
          </p:spPr>
          <p:txBody>
            <a:bodyPr wrap="square" rtlCol="0">
              <a:spAutoFit/>
            </a:bodyPr>
            <a:lstStyle/>
            <a:p>
              <a:r>
                <a:rPr lang="en-US" altLang="zh-CN" sz="2400" b="1" dirty="0">
                  <a:solidFill>
                    <a:srgbClr val="F2F2F2"/>
                  </a:solidFill>
                  <a:latin typeface="微软雅黑" panose="020B0503020204020204" pitchFamily="34" charset="-122"/>
                  <a:ea typeface="微软雅黑" panose="020B0503020204020204" pitchFamily="34" charset="-122"/>
                </a:rPr>
                <a:t>2.1 </a:t>
              </a:r>
              <a:r>
                <a:rPr lang="zh-CN" altLang="en-US" sz="2400" b="1" dirty="0">
                  <a:solidFill>
                    <a:srgbClr val="F2F2F2"/>
                  </a:solidFill>
                  <a:latin typeface="微软雅黑" panose="020B0503020204020204" pitchFamily="34" charset="-122"/>
                  <a:ea typeface="微软雅黑" panose="020B0503020204020204" pitchFamily="34" charset="-122"/>
                </a:rPr>
                <a:t>中国共产党的创立及早年的革命活动时期</a:t>
              </a:r>
            </a:p>
            <a:p>
              <a:endParaRPr lang="zh-CN" altLang="en-US" sz="2800" dirty="0">
                <a:latin typeface="微软雅黑" panose="020B0503020204020204" pitchFamily="34" charset="-122"/>
                <a:ea typeface="微软雅黑" panose="020B0503020204020204" pitchFamily="34" charset="-122"/>
              </a:endParaRPr>
            </a:p>
          </p:txBody>
        </p:sp>
      </p:grpSp>
      <p:sp>
        <p:nvSpPr>
          <p:cNvPr id="16" name="任意多边形 15"/>
          <p:cNvSpPr/>
          <p:nvPr/>
        </p:nvSpPr>
        <p:spPr>
          <a:xfrm rot="10800000">
            <a:off x="0" y="6046838"/>
            <a:ext cx="12192000" cy="811161"/>
          </a:xfrm>
          <a:custGeom>
            <a:avLst/>
            <a:gdLst>
              <a:gd name="connsiteX0" fmla="*/ 12192000 w 12192000"/>
              <a:gd name="connsiteY0" fmla="*/ 4773075 h 4785360"/>
              <a:gd name="connsiteX1" fmla="*/ 12192000 w 12192000"/>
              <a:gd name="connsiteY1" fmla="*/ 4785360 h 4785360"/>
              <a:gd name="connsiteX2" fmla="*/ 12190841 w 12192000"/>
              <a:gd name="connsiteY2" fmla="*/ 4785360 h 4785360"/>
              <a:gd name="connsiteX3" fmla="*/ 0 w 12192000"/>
              <a:gd name="connsiteY3" fmla="*/ 4773075 h 4785360"/>
              <a:gd name="connsiteX4" fmla="*/ 1159 w 12192000"/>
              <a:gd name="connsiteY4" fmla="*/ 4785360 h 4785360"/>
              <a:gd name="connsiteX5" fmla="*/ 0 w 12192000"/>
              <a:gd name="connsiteY5" fmla="*/ 4785360 h 4785360"/>
              <a:gd name="connsiteX6" fmla="*/ 0 w 12192000"/>
              <a:gd name="connsiteY6" fmla="*/ 0 h 4785360"/>
              <a:gd name="connsiteX7" fmla="*/ 12192000 w 12192000"/>
              <a:gd name="connsiteY7" fmla="*/ 0 h 4785360"/>
              <a:gd name="connsiteX8" fmla="*/ 12192000 w 12192000"/>
              <a:gd name="connsiteY8" fmla="*/ 4773075 h 4785360"/>
              <a:gd name="connsiteX9" fmla="*/ 6096000 w 12192000"/>
              <a:gd name="connsiteY9" fmla="*/ 3139440 h 4785360"/>
              <a:gd name="connsiteX10" fmla="*/ 0 w 12192000"/>
              <a:gd name="connsiteY10" fmla="*/ 4773075 h 4785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4785360">
                <a:moveTo>
                  <a:pt x="12192000" y="4773075"/>
                </a:moveTo>
                <a:lnTo>
                  <a:pt x="12192000" y="4785360"/>
                </a:lnTo>
                <a:lnTo>
                  <a:pt x="12190841" y="4785360"/>
                </a:lnTo>
                <a:close/>
                <a:moveTo>
                  <a:pt x="0" y="4773075"/>
                </a:moveTo>
                <a:lnTo>
                  <a:pt x="1159" y="4785360"/>
                </a:lnTo>
                <a:lnTo>
                  <a:pt x="0" y="4785360"/>
                </a:lnTo>
                <a:close/>
                <a:moveTo>
                  <a:pt x="0" y="0"/>
                </a:moveTo>
                <a:lnTo>
                  <a:pt x="12192000" y="0"/>
                </a:lnTo>
                <a:lnTo>
                  <a:pt x="12192000" y="4773075"/>
                </a:lnTo>
                <a:cubicBezTo>
                  <a:pt x="12192000" y="3870843"/>
                  <a:pt x="9462728" y="3139440"/>
                  <a:pt x="6096000" y="3139440"/>
                </a:cubicBezTo>
                <a:cubicBezTo>
                  <a:pt x="2729272" y="3139440"/>
                  <a:pt x="0" y="3870843"/>
                  <a:pt x="0" y="4773075"/>
                </a:cubicBezTo>
                <a:close/>
              </a:path>
            </a:pathLst>
          </a:custGeom>
          <a:solidFill>
            <a:srgbClr val="A215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9" name="文本框 18"/>
          <p:cNvSpPr txBox="1"/>
          <p:nvPr/>
        </p:nvSpPr>
        <p:spPr>
          <a:xfrm>
            <a:off x="1813560" y="1081703"/>
            <a:ext cx="3143250" cy="461665"/>
          </a:xfrm>
          <a:prstGeom prst="rect">
            <a:avLst/>
          </a:prstGeom>
          <a:noFill/>
        </p:spPr>
        <p:txBody>
          <a:bodyPr wrap="squar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中共一大</a:t>
            </a:r>
          </a:p>
        </p:txBody>
      </p:sp>
    </p:spTree>
    <p:extLst>
      <p:ext uri="{BB962C8B-B14F-4D97-AF65-F5344CB8AC3E}">
        <p14:creationId xmlns:p14="http://schemas.microsoft.com/office/powerpoint/2010/main" val="122622540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11" name="矩形 10"/>
          <p:cNvSpPr/>
          <p:nvPr/>
        </p:nvSpPr>
        <p:spPr>
          <a:xfrm>
            <a:off x="976760" y="1752925"/>
            <a:ext cx="5526406" cy="4281211"/>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nvGrpSpPr>
          <p:cNvPr id="2" name="组合 1"/>
          <p:cNvGrpSpPr/>
          <p:nvPr/>
        </p:nvGrpSpPr>
        <p:grpSpPr>
          <a:xfrm>
            <a:off x="0" y="69926"/>
            <a:ext cx="12192000" cy="5274581"/>
            <a:chOff x="0" y="0"/>
            <a:chExt cx="12192000" cy="5274581"/>
          </a:xfrm>
        </p:grpSpPr>
        <p:sp>
          <p:nvSpPr>
            <p:cNvPr id="3" name="矩形 2"/>
            <p:cNvSpPr/>
            <p:nvPr/>
          </p:nvSpPr>
          <p:spPr>
            <a:xfrm>
              <a:off x="0" y="0"/>
              <a:ext cx="12192000" cy="66575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rgbClr val="C00000"/>
                  </a:solidFill>
                  <a:latin typeface="微软雅黑" panose="020B0503020204020204" pitchFamily="34" charset="-122"/>
                  <a:ea typeface="微软雅黑" panose="020B0503020204020204" pitchFamily="34" charset="-122"/>
                </a:rPr>
                <a:t>13</a:t>
              </a:r>
              <a:r>
                <a:rPr lang="zh-CN" altLang="en-US" dirty="0">
                  <a:solidFill>
                    <a:srgbClr val="C00000"/>
                  </a:solidFill>
                  <a:latin typeface="微软雅黑" panose="020B0503020204020204" pitchFamily="34" charset="-122"/>
                  <a:ea typeface="微软雅黑" panose="020B0503020204020204" pitchFamily="34" charset="-122"/>
                </a:rPr>
                <a:t>人，</a:t>
              </a:r>
              <a:endParaRPr lang="en-US" altLang="zh-CN" dirty="0">
                <a:solidFill>
                  <a:srgbClr val="C0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247650" y="126096"/>
              <a:ext cx="7787640" cy="892552"/>
            </a:xfrm>
            <a:prstGeom prst="rect">
              <a:avLst/>
            </a:prstGeom>
            <a:noFill/>
          </p:spPr>
          <p:txBody>
            <a:bodyPr wrap="square" rtlCol="0">
              <a:spAutoFit/>
            </a:bodyPr>
            <a:lstStyle/>
            <a:p>
              <a:r>
                <a:rPr lang="en-US" altLang="zh-CN" sz="2400" b="1" dirty="0">
                  <a:solidFill>
                    <a:srgbClr val="F2F2F2"/>
                  </a:solidFill>
                  <a:latin typeface="微软雅黑" panose="020B0503020204020204" pitchFamily="34" charset="-122"/>
                  <a:ea typeface="微软雅黑" panose="020B0503020204020204" pitchFamily="34" charset="-122"/>
                </a:rPr>
                <a:t>2.1 </a:t>
              </a:r>
              <a:r>
                <a:rPr lang="zh-CN" altLang="en-US" sz="2400" b="1" dirty="0">
                  <a:solidFill>
                    <a:srgbClr val="F2F2F2"/>
                  </a:solidFill>
                  <a:latin typeface="微软雅黑" panose="020B0503020204020204" pitchFamily="34" charset="-122"/>
                  <a:ea typeface="微软雅黑" panose="020B0503020204020204" pitchFamily="34" charset="-122"/>
                </a:rPr>
                <a:t>中国共产党的创立及早年的革命活动时期</a:t>
              </a:r>
            </a:p>
            <a:p>
              <a:endParaRPr lang="zh-CN" altLang="en-US" sz="2800" dirty="0">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a16="http://schemas.microsoft.com/office/drawing/2014/main" id="{F64C5587-CAAB-495D-ACB8-6B6660CF1ECB}"/>
                </a:ext>
              </a:extLst>
            </p:cNvPr>
            <p:cNvSpPr/>
            <p:nvPr/>
          </p:nvSpPr>
          <p:spPr>
            <a:xfrm>
              <a:off x="2174072" y="2594311"/>
              <a:ext cx="3126740" cy="26802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rgbClr val="C00000"/>
                  </a:solidFill>
                  <a:latin typeface="微软雅黑" panose="020B0503020204020204" pitchFamily="34" charset="-122"/>
                  <a:ea typeface="微软雅黑" panose="020B0503020204020204" pitchFamily="34" charset="-122"/>
                </a:rPr>
                <a:t>13</a:t>
              </a:r>
              <a:r>
                <a:rPr lang="zh-CN" altLang="en-US" dirty="0">
                  <a:solidFill>
                    <a:srgbClr val="C00000"/>
                  </a:solidFill>
                  <a:latin typeface="微软雅黑" panose="020B0503020204020204" pitchFamily="34" charset="-122"/>
                  <a:ea typeface="微软雅黑" panose="020B0503020204020204" pitchFamily="34" charset="-122"/>
                </a:rPr>
                <a:t>人，</a:t>
              </a:r>
              <a:endParaRPr lang="en-US" altLang="zh-CN" dirty="0">
                <a:solidFill>
                  <a:srgbClr val="C00000"/>
                </a:solidFill>
                <a:latin typeface="微软雅黑" panose="020B0503020204020204" pitchFamily="34" charset="-122"/>
                <a:ea typeface="微软雅黑" panose="020B0503020204020204" pitchFamily="34" charset="-122"/>
              </a:endParaRPr>
            </a:p>
          </p:txBody>
        </p:sp>
      </p:grpSp>
      <p:sp>
        <p:nvSpPr>
          <p:cNvPr id="5" name="文本框 4"/>
          <p:cNvSpPr txBox="1"/>
          <p:nvPr/>
        </p:nvSpPr>
        <p:spPr>
          <a:xfrm>
            <a:off x="1657350" y="1054077"/>
            <a:ext cx="3143250" cy="461665"/>
          </a:xfrm>
          <a:prstGeom prst="rect">
            <a:avLst/>
          </a:prstGeom>
          <a:noFill/>
        </p:spPr>
        <p:txBody>
          <a:bodyPr wrap="squar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中共一大的意义</a:t>
            </a:r>
          </a:p>
        </p:txBody>
      </p:sp>
      <p:sp>
        <p:nvSpPr>
          <p:cNvPr id="6" name="任意多边形 5"/>
          <p:cNvSpPr/>
          <p:nvPr/>
        </p:nvSpPr>
        <p:spPr>
          <a:xfrm rot="10800000">
            <a:off x="0" y="6046838"/>
            <a:ext cx="12192000" cy="811161"/>
          </a:xfrm>
          <a:custGeom>
            <a:avLst/>
            <a:gdLst>
              <a:gd name="connsiteX0" fmla="*/ 12192000 w 12192000"/>
              <a:gd name="connsiteY0" fmla="*/ 4773075 h 4785360"/>
              <a:gd name="connsiteX1" fmla="*/ 12192000 w 12192000"/>
              <a:gd name="connsiteY1" fmla="*/ 4785360 h 4785360"/>
              <a:gd name="connsiteX2" fmla="*/ 12190841 w 12192000"/>
              <a:gd name="connsiteY2" fmla="*/ 4785360 h 4785360"/>
              <a:gd name="connsiteX3" fmla="*/ 0 w 12192000"/>
              <a:gd name="connsiteY3" fmla="*/ 4773075 h 4785360"/>
              <a:gd name="connsiteX4" fmla="*/ 1159 w 12192000"/>
              <a:gd name="connsiteY4" fmla="*/ 4785360 h 4785360"/>
              <a:gd name="connsiteX5" fmla="*/ 0 w 12192000"/>
              <a:gd name="connsiteY5" fmla="*/ 4785360 h 4785360"/>
              <a:gd name="connsiteX6" fmla="*/ 0 w 12192000"/>
              <a:gd name="connsiteY6" fmla="*/ 0 h 4785360"/>
              <a:gd name="connsiteX7" fmla="*/ 12192000 w 12192000"/>
              <a:gd name="connsiteY7" fmla="*/ 0 h 4785360"/>
              <a:gd name="connsiteX8" fmla="*/ 12192000 w 12192000"/>
              <a:gd name="connsiteY8" fmla="*/ 4773075 h 4785360"/>
              <a:gd name="connsiteX9" fmla="*/ 6096000 w 12192000"/>
              <a:gd name="connsiteY9" fmla="*/ 3139440 h 4785360"/>
              <a:gd name="connsiteX10" fmla="*/ 0 w 12192000"/>
              <a:gd name="connsiteY10" fmla="*/ 4773075 h 4785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4785360">
                <a:moveTo>
                  <a:pt x="12192000" y="4773075"/>
                </a:moveTo>
                <a:lnTo>
                  <a:pt x="12192000" y="4785360"/>
                </a:lnTo>
                <a:lnTo>
                  <a:pt x="12190841" y="4785360"/>
                </a:lnTo>
                <a:close/>
                <a:moveTo>
                  <a:pt x="0" y="4773075"/>
                </a:moveTo>
                <a:lnTo>
                  <a:pt x="1159" y="4785360"/>
                </a:lnTo>
                <a:lnTo>
                  <a:pt x="0" y="4785360"/>
                </a:lnTo>
                <a:close/>
                <a:moveTo>
                  <a:pt x="0" y="0"/>
                </a:moveTo>
                <a:lnTo>
                  <a:pt x="12192000" y="0"/>
                </a:lnTo>
                <a:lnTo>
                  <a:pt x="12192000" y="4773075"/>
                </a:lnTo>
                <a:cubicBezTo>
                  <a:pt x="12192000" y="3870843"/>
                  <a:pt x="9462728" y="3139440"/>
                  <a:pt x="6096000" y="3139440"/>
                </a:cubicBezTo>
                <a:cubicBezTo>
                  <a:pt x="2729272" y="3139440"/>
                  <a:pt x="0" y="3870843"/>
                  <a:pt x="0" y="4773075"/>
                </a:cubicBezTo>
                <a:close/>
              </a:path>
            </a:pathLst>
          </a:custGeom>
          <a:solidFill>
            <a:srgbClr val="A215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7650" y="549863"/>
            <a:ext cx="1318260" cy="1318260"/>
          </a:xfrm>
          <a:prstGeom prst="rect">
            <a:avLst/>
          </a:prstGeom>
        </p:spPr>
      </p:pic>
      <p:graphicFrame>
        <p:nvGraphicFramePr>
          <p:cNvPr id="9" name="图示 8"/>
          <p:cNvGraphicFramePr/>
          <p:nvPr>
            <p:extLst>
              <p:ext uri="{D42A27DB-BD31-4B8C-83A1-F6EECF244321}">
                <p14:modId xmlns:p14="http://schemas.microsoft.com/office/powerpoint/2010/main" val="688096729"/>
              </p:ext>
            </p:extLst>
          </p:nvPr>
        </p:nvGraphicFramePr>
        <p:xfrm>
          <a:off x="906780" y="1238024"/>
          <a:ext cx="15024968" cy="458371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0" name="文本框 9"/>
          <p:cNvSpPr txBox="1"/>
          <p:nvPr/>
        </p:nvSpPr>
        <p:spPr>
          <a:xfrm>
            <a:off x="2336800" y="2924216"/>
            <a:ext cx="2801284" cy="2308324"/>
          </a:xfrm>
          <a:prstGeom prst="rect">
            <a:avLst/>
          </a:prstGeom>
          <a:noFill/>
        </p:spPr>
        <p:txBody>
          <a:bodyPr wrap="square" rtlCol="0">
            <a:spAutoFit/>
          </a:bodyPr>
          <a:lstStyle/>
          <a:p>
            <a:pPr algn="just"/>
            <a:r>
              <a:rPr lang="zh-CN" altLang="en-US" dirty="0">
                <a:solidFill>
                  <a:schemeClr val="bg1"/>
                </a:solidFill>
                <a:latin typeface="微软雅黑" panose="020B0503020204020204" pitchFamily="34" charset="-122"/>
                <a:ea typeface="微软雅黑" panose="020B0503020204020204" pitchFamily="34" charset="-122"/>
              </a:rPr>
              <a:t>中国共产党的产生是中国社会政治经济发展的必然结果，是近代中国革命的一个转折点，是中国共产主义运动的伟大开端，她的成立具有伟大的意义历史意义。</a:t>
            </a:r>
          </a:p>
          <a:p>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0344170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11" name="矩形 10"/>
          <p:cNvSpPr/>
          <p:nvPr/>
        </p:nvSpPr>
        <p:spPr>
          <a:xfrm>
            <a:off x="6345490" y="1538025"/>
            <a:ext cx="1271987" cy="37597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0" name="矩形 9"/>
          <p:cNvSpPr/>
          <p:nvPr/>
        </p:nvSpPr>
        <p:spPr>
          <a:xfrm>
            <a:off x="1433175" y="4696269"/>
            <a:ext cx="4510425" cy="120237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 name="任意多边形 1"/>
          <p:cNvSpPr/>
          <p:nvPr/>
        </p:nvSpPr>
        <p:spPr>
          <a:xfrm rot="10800000">
            <a:off x="0" y="6046838"/>
            <a:ext cx="12192000" cy="811161"/>
          </a:xfrm>
          <a:custGeom>
            <a:avLst/>
            <a:gdLst>
              <a:gd name="connsiteX0" fmla="*/ 12192000 w 12192000"/>
              <a:gd name="connsiteY0" fmla="*/ 4773075 h 4785360"/>
              <a:gd name="connsiteX1" fmla="*/ 12192000 w 12192000"/>
              <a:gd name="connsiteY1" fmla="*/ 4785360 h 4785360"/>
              <a:gd name="connsiteX2" fmla="*/ 12190841 w 12192000"/>
              <a:gd name="connsiteY2" fmla="*/ 4785360 h 4785360"/>
              <a:gd name="connsiteX3" fmla="*/ 0 w 12192000"/>
              <a:gd name="connsiteY3" fmla="*/ 4773075 h 4785360"/>
              <a:gd name="connsiteX4" fmla="*/ 1159 w 12192000"/>
              <a:gd name="connsiteY4" fmla="*/ 4785360 h 4785360"/>
              <a:gd name="connsiteX5" fmla="*/ 0 w 12192000"/>
              <a:gd name="connsiteY5" fmla="*/ 4785360 h 4785360"/>
              <a:gd name="connsiteX6" fmla="*/ 0 w 12192000"/>
              <a:gd name="connsiteY6" fmla="*/ 0 h 4785360"/>
              <a:gd name="connsiteX7" fmla="*/ 12192000 w 12192000"/>
              <a:gd name="connsiteY7" fmla="*/ 0 h 4785360"/>
              <a:gd name="connsiteX8" fmla="*/ 12192000 w 12192000"/>
              <a:gd name="connsiteY8" fmla="*/ 4773075 h 4785360"/>
              <a:gd name="connsiteX9" fmla="*/ 6096000 w 12192000"/>
              <a:gd name="connsiteY9" fmla="*/ 3139440 h 4785360"/>
              <a:gd name="connsiteX10" fmla="*/ 0 w 12192000"/>
              <a:gd name="connsiteY10" fmla="*/ 4773075 h 4785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4785360">
                <a:moveTo>
                  <a:pt x="12192000" y="4773075"/>
                </a:moveTo>
                <a:lnTo>
                  <a:pt x="12192000" y="4785360"/>
                </a:lnTo>
                <a:lnTo>
                  <a:pt x="12190841" y="4785360"/>
                </a:lnTo>
                <a:close/>
                <a:moveTo>
                  <a:pt x="0" y="4773075"/>
                </a:moveTo>
                <a:lnTo>
                  <a:pt x="1159" y="4785360"/>
                </a:lnTo>
                <a:lnTo>
                  <a:pt x="0" y="4785360"/>
                </a:lnTo>
                <a:close/>
                <a:moveTo>
                  <a:pt x="0" y="0"/>
                </a:moveTo>
                <a:lnTo>
                  <a:pt x="12192000" y="0"/>
                </a:lnTo>
                <a:lnTo>
                  <a:pt x="12192000" y="4773075"/>
                </a:lnTo>
                <a:cubicBezTo>
                  <a:pt x="12192000" y="3870843"/>
                  <a:pt x="9462728" y="3139440"/>
                  <a:pt x="6096000" y="3139440"/>
                </a:cubicBezTo>
                <a:cubicBezTo>
                  <a:pt x="2729272" y="3139440"/>
                  <a:pt x="0" y="3870843"/>
                  <a:pt x="0" y="4773075"/>
                </a:cubicBezTo>
                <a:close/>
              </a:path>
            </a:pathLst>
          </a:custGeom>
          <a:solidFill>
            <a:srgbClr val="A215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7650" y="549863"/>
            <a:ext cx="1318260" cy="1318260"/>
          </a:xfrm>
          <a:prstGeom prst="rect">
            <a:avLst/>
          </a:prstGeom>
        </p:spPr>
      </p:pic>
      <p:grpSp>
        <p:nvGrpSpPr>
          <p:cNvPr id="4" name="组合 3"/>
          <p:cNvGrpSpPr/>
          <p:nvPr/>
        </p:nvGrpSpPr>
        <p:grpSpPr>
          <a:xfrm>
            <a:off x="0" y="0"/>
            <a:ext cx="12192000" cy="1028770"/>
            <a:chOff x="0" y="0"/>
            <a:chExt cx="12192000" cy="1028770"/>
          </a:xfrm>
        </p:grpSpPr>
        <p:sp>
          <p:nvSpPr>
            <p:cNvPr id="5" name="矩形 4"/>
            <p:cNvSpPr/>
            <p:nvPr/>
          </p:nvSpPr>
          <p:spPr>
            <a:xfrm>
              <a:off x="0" y="0"/>
              <a:ext cx="12192000" cy="66575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rgbClr val="C00000"/>
                  </a:solidFill>
                  <a:latin typeface="微软雅黑" panose="020B0503020204020204" pitchFamily="34" charset="-122"/>
                  <a:ea typeface="微软雅黑" panose="020B0503020204020204" pitchFamily="34" charset="-122"/>
                </a:rPr>
                <a:t>13</a:t>
              </a:r>
              <a:r>
                <a:rPr lang="zh-CN" altLang="en-US" dirty="0">
                  <a:solidFill>
                    <a:srgbClr val="C00000"/>
                  </a:solidFill>
                  <a:latin typeface="微软雅黑" panose="020B0503020204020204" pitchFamily="34" charset="-122"/>
                  <a:ea typeface="微软雅黑" panose="020B0503020204020204" pitchFamily="34" charset="-122"/>
                </a:rPr>
                <a:t>人，</a:t>
              </a:r>
              <a:endParaRPr lang="en-US" altLang="zh-CN" dirty="0">
                <a:solidFill>
                  <a:srgbClr val="C00000"/>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47650" y="136218"/>
              <a:ext cx="7787640" cy="892552"/>
            </a:xfrm>
            <a:prstGeom prst="rect">
              <a:avLst/>
            </a:prstGeom>
            <a:noFill/>
          </p:spPr>
          <p:txBody>
            <a:bodyPr wrap="square" rtlCol="0">
              <a:spAutoFit/>
            </a:bodyPr>
            <a:lstStyle/>
            <a:p>
              <a:r>
                <a:rPr lang="en-US" altLang="zh-CN" sz="2400" b="1" dirty="0">
                  <a:solidFill>
                    <a:srgbClr val="F2F2F2"/>
                  </a:solidFill>
                  <a:latin typeface="微软雅黑" panose="020B0503020204020204" pitchFamily="34" charset="-122"/>
                  <a:ea typeface="微软雅黑" panose="020B0503020204020204" pitchFamily="34" charset="-122"/>
                </a:rPr>
                <a:t>2.1 </a:t>
              </a:r>
              <a:r>
                <a:rPr lang="zh-CN" altLang="en-US" sz="2400" b="1" dirty="0">
                  <a:solidFill>
                    <a:srgbClr val="F2F2F2"/>
                  </a:solidFill>
                  <a:latin typeface="微软雅黑" panose="020B0503020204020204" pitchFamily="34" charset="-122"/>
                  <a:ea typeface="微软雅黑" panose="020B0503020204020204" pitchFamily="34" charset="-122"/>
                </a:rPr>
                <a:t>中国共产党的创立及早年的革命活动时期</a:t>
              </a:r>
            </a:p>
            <a:p>
              <a:endParaRPr lang="zh-CN" altLang="en-US" sz="2800" dirty="0">
                <a:latin typeface="微软雅黑" panose="020B0503020204020204" pitchFamily="34" charset="-122"/>
                <a:ea typeface="微软雅黑" panose="020B0503020204020204" pitchFamily="34" charset="-122"/>
              </a:endParaRPr>
            </a:p>
          </p:txBody>
        </p:sp>
      </p:grpSp>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33175" y="1646628"/>
            <a:ext cx="4510425" cy="3049803"/>
          </a:xfrm>
          <a:prstGeom prst="rect">
            <a:avLst/>
          </a:prstGeom>
        </p:spPr>
      </p:pic>
      <p:sp>
        <p:nvSpPr>
          <p:cNvPr id="8" name="文本框 7"/>
          <p:cNvSpPr txBox="1"/>
          <p:nvPr/>
        </p:nvSpPr>
        <p:spPr>
          <a:xfrm>
            <a:off x="1989245" y="4705797"/>
            <a:ext cx="5147187" cy="1477328"/>
          </a:xfrm>
          <a:prstGeom prst="rect">
            <a:avLst/>
          </a:prstGeom>
          <a:noFill/>
          <a:ln>
            <a:noFill/>
          </a:ln>
        </p:spPr>
        <p:txBody>
          <a:bodyPr wrap="square" rtlCol="0">
            <a:spAutoFit/>
          </a:bodyPr>
          <a:lstStyle/>
          <a:p>
            <a:pPr algn="just" hangingPunct="0">
              <a:lnSpc>
                <a:spcPct val="150000"/>
              </a:lnSpc>
            </a:pPr>
            <a:r>
              <a:rPr lang="zh-CN" altLang="en-US" sz="2400" b="1" dirty="0">
                <a:solidFill>
                  <a:schemeClr val="bg1"/>
                </a:solidFill>
                <a:latin typeface="微软雅黑" panose="020B0503020204020204" pitchFamily="34" charset="-122"/>
                <a:ea typeface="微软雅黑" panose="020B0503020204020204" pitchFamily="34" charset="-122"/>
              </a:rPr>
              <a:t>时间：</a:t>
            </a:r>
            <a:r>
              <a:rPr lang="en-US" altLang="zh-CN" sz="2400" b="1" dirty="0">
                <a:solidFill>
                  <a:schemeClr val="bg1"/>
                </a:solidFill>
                <a:latin typeface="微软雅黑" panose="020B0503020204020204" pitchFamily="34" charset="-122"/>
                <a:ea typeface="微软雅黑" panose="020B0503020204020204" pitchFamily="34" charset="-122"/>
              </a:rPr>
              <a:t>1922.7.16-7.23</a:t>
            </a:r>
          </a:p>
          <a:p>
            <a:pPr algn="just" hangingPunct="0">
              <a:lnSpc>
                <a:spcPct val="150000"/>
              </a:lnSpc>
            </a:pPr>
            <a:r>
              <a:rPr lang="zh-CN" altLang="en-US" sz="2400" b="1" dirty="0">
                <a:solidFill>
                  <a:schemeClr val="bg1"/>
                </a:solidFill>
                <a:latin typeface="微软雅黑" panose="020B0503020204020204" pitchFamily="34" charset="-122"/>
                <a:ea typeface="微软雅黑" panose="020B0503020204020204" pitchFamily="34" charset="-122"/>
              </a:rPr>
              <a:t>地点：上海</a:t>
            </a:r>
            <a:endParaRPr lang="en-US" altLang="zh-CN" sz="2400" b="1" dirty="0">
              <a:solidFill>
                <a:schemeClr val="bg1"/>
              </a:solidFill>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p:txBody>
      </p:sp>
      <p:sp>
        <p:nvSpPr>
          <p:cNvPr id="9" name="文本框 8"/>
          <p:cNvSpPr txBox="1"/>
          <p:nvPr/>
        </p:nvSpPr>
        <p:spPr>
          <a:xfrm>
            <a:off x="6492363" y="1593525"/>
            <a:ext cx="4385188" cy="4801314"/>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陈独秀、李达、张国焘、邓中</a:t>
            </a:r>
            <a:endParaRPr lang="en-US" altLang="zh-CN"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夏、蔡和森、张太雷等，代表党员</a:t>
            </a:r>
            <a:r>
              <a:rPr lang="en-US" altLang="zh-CN" dirty="0">
                <a:latin typeface="微软雅黑" panose="020B0503020204020204" pitchFamily="34" charset="-122"/>
                <a:ea typeface="微软雅黑" panose="020B0503020204020204" pitchFamily="34" charset="-122"/>
              </a:rPr>
              <a:t>195</a:t>
            </a:r>
            <a:r>
              <a:rPr lang="zh-CN" altLang="en-US" dirty="0">
                <a:latin typeface="微软雅黑" panose="020B0503020204020204" pitchFamily="34" charset="-122"/>
                <a:ea typeface="微软雅黑" panose="020B0503020204020204" pitchFamily="34" charset="-122"/>
              </a:rPr>
              <a:t>人。</a:t>
            </a:r>
            <a:endParaRPr lang="en-US" altLang="zh-CN" dirty="0">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                进一步讨论和确定党在民主革命阶段的纲领。大会规定了党的最高纲领是实现共产主义；最低纲领是打倒军阀，推翻国际帝国主义的压迫，统一中国为真正的民主共和国，大会还指出了工人阶级、农民阶级、小资产阶级和民族资产阶级是民主革命的动力。</a:t>
            </a:r>
            <a:endParaRPr lang="en-US" altLang="zh-CN" dirty="0">
              <a:latin typeface="微软雅黑" panose="020B0503020204020204" pitchFamily="34" charset="-122"/>
              <a:ea typeface="微软雅黑" panose="020B0503020204020204" pitchFamily="34" charset="-122"/>
            </a:endParaRPr>
          </a:p>
          <a:p>
            <a:endParaRPr lang="zh-CN" altLang="en-US" dirty="0">
              <a:solidFill>
                <a:srgbClr val="C00000"/>
              </a:solidFill>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                党就在中国近代革命史上第一次明确的提出了彻底反帝反封建的民主革命纲领，为中国各族人民的革命斗争指明了方向。制定了第一部</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中国共产党章程</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a:t>
            </a:r>
          </a:p>
          <a:p>
            <a:endParaRPr lang="zh-CN" altLang="en-US" dirty="0">
              <a:latin typeface="微软雅黑" panose="020B0503020204020204" pitchFamily="34" charset="-122"/>
              <a:ea typeface="微软雅黑" panose="020B0503020204020204" pitchFamily="34" charset="-122"/>
            </a:endParaRPr>
          </a:p>
        </p:txBody>
      </p:sp>
      <p:sp>
        <p:nvSpPr>
          <p:cNvPr id="12" name="文本框 11"/>
          <p:cNvSpPr txBox="1"/>
          <p:nvPr/>
        </p:nvSpPr>
        <p:spPr>
          <a:xfrm>
            <a:off x="6345488" y="1540986"/>
            <a:ext cx="158188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出席代表：</a:t>
            </a:r>
            <a:endParaRPr lang="zh-CN" altLang="en-US" dirty="0">
              <a:latin typeface="微软雅黑" panose="020B0503020204020204" pitchFamily="34" charset="-122"/>
              <a:ea typeface="微软雅黑" panose="020B0503020204020204" pitchFamily="34" charset="-122"/>
            </a:endParaRPr>
          </a:p>
        </p:txBody>
      </p:sp>
      <p:grpSp>
        <p:nvGrpSpPr>
          <p:cNvPr id="15" name="组合 14"/>
          <p:cNvGrpSpPr/>
          <p:nvPr/>
        </p:nvGrpSpPr>
        <p:grpSpPr>
          <a:xfrm>
            <a:off x="6345489" y="2374205"/>
            <a:ext cx="1271987" cy="386035"/>
            <a:chOff x="5106624" y="1107746"/>
            <a:chExt cx="1271987" cy="386035"/>
          </a:xfrm>
        </p:grpSpPr>
        <p:sp>
          <p:nvSpPr>
            <p:cNvPr id="14" name="矩形 13"/>
            <p:cNvSpPr/>
            <p:nvPr/>
          </p:nvSpPr>
          <p:spPr>
            <a:xfrm>
              <a:off x="5106624" y="1107746"/>
              <a:ext cx="1271987" cy="37597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3" name="文本框 12"/>
            <p:cNvSpPr txBox="1"/>
            <p:nvPr/>
          </p:nvSpPr>
          <p:spPr>
            <a:xfrm>
              <a:off x="5106625" y="1124449"/>
              <a:ext cx="1238864"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中心议题：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6345488" y="4530937"/>
            <a:ext cx="1271987" cy="386035"/>
            <a:chOff x="5106624" y="1107746"/>
            <a:chExt cx="1271987" cy="386035"/>
          </a:xfrm>
        </p:grpSpPr>
        <p:sp>
          <p:nvSpPr>
            <p:cNvPr id="17" name="矩形 16"/>
            <p:cNvSpPr/>
            <p:nvPr/>
          </p:nvSpPr>
          <p:spPr>
            <a:xfrm>
              <a:off x="5106624" y="1107746"/>
              <a:ext cx="1271987" cy="37597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8" name="文本框 17"/>
            <p:cNvSpPr txBox="1"/>
            <p:nvPr/>
          </p:nvSpPr>
          <p:spPr>
            <a:xfrm>
              <a:off x="5106625" y="1124449"/>
              <a:ext cx="1238864"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历史意义：</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19" name="文本框 18"/>
          <p:cNvSpPr txBox="1"/>
          <p:nvPr/>
        </p:nvSpPr>
        <p:spPr>
          <a:xfrm>
            <a:off x="1767698" y="1036767"/>
            <a:ext cx="3753134" cy="461665"/>
          </a:xfrm>
          <a:prstGeom prst="rect">
            <a:avLst/>
          </a:prstGeom>
          <a:noFill/>
        </p:spPr>
        <p:txBody>
          <a:bodyPr wrap="squar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中共二大</a:t>
            </a:r>
          </a:p>
        </p:txBody>
      </p:sp>
    </p:spTree>
    <p:extLst>
      <p:ext uri="{BB962C8B-B14F-4D97-AF65-F5344CB8AC3E}">
        <p14:creationId xmlns:p14="http://schemas.microsoft.com/office/powerpoint/2010/main" val="2219091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1000"/>
                                        <p:tgtEl>
                                          <p:spTgt spid="16"/>
                                        </p:tgtEl>
                                      </p:cBhvr>
                                    </p:animEffect>
                                    <p:anim calcmode="lin" valueType="num">
                                      <p:cBhvr>
                                        <p:cTn id="32" dur="1000" fill="hold"/>
                                        <p:tgtEl>
                                          <p:spTgt spid="16"/>
                                        </p:tgtEl>
                                        <p:attrNameLst>
                                          <p:attrName>ppt_x</p:attrName>
                                        </p:attrNameLst>
                                      </p:cBhvr>
                                      <p:tavLst>
                                        <p:tav tm="0">
                                          <p:val>
                                            <p:strVal val="#ppt_x"/>
                                          </p:val>
                                        </p:tav>
                                        <p:tav tm="100000">
                                          <p:val>
                                            <p:strVal val="#ppt_x"/>
                                          </p:val>
                                        </p:tav>
                                      </p:tavLst>
                                    </p:anim>
                                    <p:anim calcmode="lin" valueType="num">
                                      <p:cBhvr>
                                        <p:cTn id="3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1000"/>
                                        <p:tgtEl>
                                          <p:spTgt spid="9"/>
                                        </p:tgtEl>
                                      </p:cBhvr>
                                    </p:animEffect>
                                    <p:anim calcmode="lin" valueType="num">
                                      <p:cBhvr>
                                        <p:cTn id="39" dur="1000" fill="hold"/>
                                        <p:tgtEl>
                                          <p:spTgt spid="9"/>
                                        </p:tgtEl>
                                        <p:attrNameLst>
                                          <p:attrName>ppt_x</p:attrName>
                                        </p:attrNameLst>
                                      </p:cBhvr>
                                      <p:tavLst>
                                        <p:tav tm="0">
                                          <p:val>
                                            <p:strVal val="#ppt_x"/>
                                          </p:val>
                                        </p:tav>
                                        <p:tav tm="100000">
                                          <p:val>
                                            <p:strVal val="#ppt_x"/>
                                          </p:val>
                                        </p:tav>
                                      </p:tavLst>
                                    </p:anim>
                                    <p:anim calcmode="lin" valueType="num">
                                      <p:cBhvr>
                                        <p:cTn id="4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13" name="矩形 12"/>
          <p:cNvSpPr/>
          <p:nvPr/>
        </p:nvSpPr>
        <p:spPr>
          <a:xfrm>
            <a:off x="7198424" y="4263744"/>
            <a:ext cx="1364776" cy="6154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 name="任意多边形 1"/>
          <p:cNvSpPr/>
          <p:nvPr/>
        </p:nvSpPr>
        <p:spPr>
          <a:xfrm rot="10800000">
            <a:off x="0" y="6046838"/>
            <a:ext cx="12192000" cy="811161"/>
          </a:xfrm>
          <a:custGeom>
            <a:avLst/>
            <a:gdLst>
              <a:gd name="connsiteX0" fmla="*/ 12192000 w 12192000"/>
              <a:gd name="connsiteY0" fmla="*/ 4773075 h 4785360"/>
              <a:gd name="connsiteX1" fmla="*/ 12192000 w 12192000"/>
              <a:gd name="connsiteY1" fmla="*/ 4785360 h 4785360"/>
              <a:gd name="connsiteX2" fmla="*/ 12190841 w 12192000"/>
              <a:gd name="connsiteY2" fmla="*/ 4785360 h 4785360"/>
              <a:gd name="connsiteX3" fmla="*/ 0 w 12192000"/>
              <a:gd name="connsiteY3" fmla="*/ 4773075 h 4785360"/>
              <a:gd name="connsiteX4" fmla="*/ 1159 w 12192000"/>
              <a:gd name="connsiteY4" fmla="*/ 4785360 h 4785360"/>
              <a:gd name="connsiteX5" fmla="*/ 0 w 12192000"/>
              <a:gd name="connsiteY5" fmla="*/ 4785360 h 4785360"/>
              <a:gd name="connsiteX6" fmla="*/ 0 w 12192000"/>
              <a:gd name="connsiteY6" fmla="*/ 0 h 4785360"/>
              <a:gd name="connsiteX7" fmla="*/ 12192000 w 12192000"/>
              <a:gd name="connsiteY7" fmla="*/ 0 h 4785360"/>
              <a:gd name="connsiteX8" fmla="*/ 12192000 w 12192000"/>
              <a:gd name="connsiteY8" fmla="*/ 4773075 h 4785360"/>
              <a:gd name="connsiteX9" fmla="*/ 6096000 w 12192000"/>
              <a:gd name="connsiteY9" fmla="*/ 3139440 h 4785360"/>
              <a:gd name="connsiteX10" fmla="*/ 0 w 12192000"/>
              <a:gd name="connsiteY10" fmla="*/ 4773075 h 4785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4785360">
                <a:moveTo>
                  <a:pt x="12192000" y="4773075"/>
                </a:moveTo>
                <a:lnTo>
                  <a:pt x="12192000" y="4785360"/>
                </a:lnTo>
                <a:lnTo>
                  <a:pt x="12190841" y="4785360"/>
                </a:lnTo>
                <a:close/>
                <a:moveTo>
                  <a:pt x="0" y="4773075"/>
                </a:moveTo>
                <a:lnTo>
                  <a:pt x="1159" y="4785360"/>
                </a:lnTo>
                <a:lnTo>
                  <a:pt x="0" y="4785360"/>
                </a:lnTo>
                <a:close/>
                <a:moveTo>
                  <a:pt x="0" y="0"/>
                </a:moveTo>
                <a:lnTo>
                  <a:pt x="12192000" y="0"/>
                </a:lnTo>
                <a:lnTo>
                  <a:pt x="12192000" y="4773075"/>
                </a:lnTo>
                <a:cubicBezTo>
                  <a:pt x="12192000" y="3870843"/>
                  <a:pt x="9462728" y="3139440"/>
                  <a:pt x="6096000" y="3139440"/>
                </a:cubicBezTo>
                <a:cubicBezTo>
                  <a:pt x="2729272" y="3139440"/>
                  <a:pt x="0" y="3870843"/>
                  <a:pt x="0" y="4773075"/>
                </a:cubicBezTo>
                <a:close/>
              </a:path>
            </a:pathLst>
          </a:custGeom>
          <a:solidFill>
            <a:srgbClr val="A215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7650" y="549863"/>
            <a:ext cx="1318260" cy="1318260"/>
          </a:xfrm>
          <a:prstGeom prst="rect">
            <a:avLst/>
          </a:prstGeom>
        </p:spPr>
      </p:pic>
      <p:sp>
        <p:nvSpPr>
          <p:cNvPr id="4" name="文本框 3"/>
          <p:cNvSpPr txBox="1"/>
          <p:nvPr/>
        </p:nvSpPr>
        <p:spPr>
          <a:xfrm>
            <a:off x="247650" y="151085"/>
            <a:ext cx="8420668" cy="738664"/>
          </a:xfrm>
          <a:prstGeom prst="rect">
            <a:avLst/>
          </a:prstGeom>
          <a:noFill/>
        </p:spPr>
        <p:txBody>
          <a:bodyPr wrap="squar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2.1 </a:t>
            </a:r>
            <a:r>
              <a:rPr lang="zh-CN" altLang="en-US" sz="2400" b="1" dirty="0">
                <a:solidFill>
                  <a:schemeClr val="bg1"/>
                </a:solidFill>
                <a:latin typeface="微软雅黑" panose="020B0503020204020204" pitchFamily="34" charset="-122"/>
                <a:ea typeface="微软雅黑" panose="020B0503020204020204" pitchFamily="34" charset="-122"/>
              </a:rPr>
              <a:t>中国共产党的创立及早年的革命活动时期</a:t>
            </a:r>
          </a:p>
          <a:p>
            <a:endParaRPr lang="zh-CN" altLang="en-US" dirty="0">
              <a:latin typeface="微软雅黑" panose="020B0503020204020204" pitchFamily="34" charset="-122"/>
              <a:ea typeface="微软雅黑" panose="020B0503020204020204" pitchFamily="34" charset="-122"/>
            </a:endParaRPr>
          </a:p>
        </p:txBody>
      </p:sp>
      <p:sp>
        <p:nvSpPr>
          <p:cNvPr id="5" name="文本框 4"/>
          <p:cNvSpPr txBox="1"/>
          <p:nvPr/>
        </p:nvSpPr>
        <p:spPr>
          <a:xfrm>
            <a:off x="1742127" y="1079791"/>
            <a:ext cx="9389660" cy="738664"/>
          </a:xfrm>
          <a:prstGeom prst="rect">
            <a:avLst/>
          </a:prstGeom>
          <a:noFill/>
        </p:spPr>
        <p:txBody>
          <a:bodyPr wrap="squar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中国工人运动的第一次高潮</a:t>
            </a:r>
          </a:p>
          <a:p>
            <a:endParaRPr lang="zh-CN" altLang="en-US" dirty="0">
              <a:latin typeface="微软雅黑" panose="020B0503020204020204" pitchFamily="34" charset="-122"/>
              <a:ea typeface="微软雅黑" panose="020B0503020204020204" pitchFamily="34" charset="-122"/>
            </a:endParaRPr>
          </a:p>
        </p:txBody>
      </p:sp>
      <p:sp>
        <p:nvSpPr>
          <p:cNvPr id="7" name="Text Box 8"/>
          <p:cNvSpPr txBox="1">
            <a:spLocks noChangeArrowheads="1"/>
          </p:cNvSpPr>
          <p:nvPr/>
        </p:nvSpPr>
        <p:spPr bwMode="auto">
          <a:xfrm>
            <a:off x="4938949" y="1904161"/>
            <a:ext cx="6265863" cy="1785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endParaRPr lang="en-US" altLang="zh-CN" sz="2000" dirty="0">
              <a:latin typeface="微软雅黑" panose="020B0503020204020204" pitchFamily="34" charset="-122"/>
              <a:ea typeface="微软雅黑" panose="020B0503020204020204" pitchFamily="34" charset="-122"/>
            </a:endParaRPr>
          </a:p>
          <a:p>
            <a:pPr algn="just" hangingPunct="0"/>
            <a:r>
              <a:rPr lang="zh-CN" altLang="en-US" dirty="0">
                <a:latin typeface="微软雅黑" panose="020B0503020204020204" pitchFamily="34" charset="-122"/>
                <a:ea typeface="微软雅黑" panose="020B0503020204020204" pitchFamily="34" charset="-122"/>
              </a:rPr>
              <a:t>中国共产党成立后，就把领导工人运动作为党的中心工作，并建立了中国劳动组合书记部，在党的领导下，以</a:t>
            </a:r>
            <a:r>
              <a:rPr lang="en-US" altLang="zh-CN" dirty="0">
                <a:latin typeface="微软雅黑" panose="020B0503020204020204" pitchFamily="34" charset="-122"/>
                <a:ea typeface="微软雅黑" panose="020B0503020204020204" pitchFamily="34" charset="-122"/>
              </a:rPr>
              <a:t>1922</a:t>
            </a:r>
            <a:r>
              <a:rPr lang="zh-CN" altLang="en-US" dirty="0">
                <a:latin typeface="微软雅黑" panose="020B0503020204020204" pitchFamily="34" charset="-122"/>
                <a:ea typeface="微软雅黑" panose="020B0503020204020204" pitchFamily="34" charset="-122"/>
              </a:rPr>
              <a:t>年</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月香港海员罢工为起点，掀起了中国工人运动的第一个高潮，在持续十三个月，罢工斗争达</a:t>
            </a:r>
            <a:r>
              <a:rPr lang="en-US" altLang="zh-CN" dirty="0">
                <a:latin typeface="微软雅黑" panose="020B0503020204020204" pitchFamily="34" charset="-122"/>
                <a:ea typeface="微软雅黑" panose="020B0503020204020204" pitchFamily="34" charset="-122"/>
              </a:rPr>
              <a:t>187</a:t>
            </a:r>
            <a:r>
              <a:rPr lang="zh-CN" altLang="en-US" dirty="0">
                <a:latin typeface="微软雅黑" panose="020B0503020204020204" pitchFamily="34" charset="-122"/>
                <a:ea typeface="微软雅黑" panose="020B0503020204020204" pitchFamily="34" charset="-122"/>
              </a:rPr>
              <a:t>次之多，参加罢工人数</a:t>
            </a:r>
            <a:r>
              <a:rPr lang="en-US" altLang="zh-CN" dirty="0">
                <a:latin typeface="微软雅黑" panose="020B0503020204020204" pitchFamily="34" charset="-122"/>
                <a:ea typeface="微软雅黑" panose="020B0503020204020204" pitchFamily="34" charset="-122"/>
              </a:rPr>
              <a:t>30</a:t>
            </a:r>
            <a:r>
              <a:rPr lang="zh-CN" altLang="en-US" dirty="0">
                <a:latin typeface="微软雅黑" panose="020B0503020204020204" pitchFamily="34" charset="-122"/>
                <a:ea typeface="微软雅黑" panose="020B0503020204020204" pitchFamily="34" charset="-122"/>
              </a:rPr>
              <a:t>万人以上，在这期间，各地先后建立</a:t>
            </a:r>
            <a:r>
              <a:rPr lang="en-US" altLang="zh-CN" dirty="0">
                <a:latin typeface="微软雅黑" panose="020B0503020204020204" pitchFamily="34" charset="-122"/>
                <a:ea typeface="微软雅黑" panose="020B0503020204020204" pitchFamily="34" charset="-122"/>
              </a:rPr>
              <a:t>100</a:t>
            </a:r>
            <a:r>
              <a:rPr lang="zh-CN" altLang="en-US" dirty="0">
                <a:latin typeface="微软雅黑" panose="020B0503020204020204" pitchFamily="34" charset="-122"/>
                <a:ea typeface="微软雅黑" panose="020B0503020204020204" pitchFamily="34" charset="-122"/>
              </a:rPr>
              <a:t>多个工会</a:t>
            </a:r>
            <a:r>
              <a:rPr lang="zh-CN" altLang="en-US" dirty="0">
                <a:solidFill>
                  <a:schemeClr val="bg1"/>
                </a:solidFill>
                <a:latin typeface="微软雅黑" panose="020B0503020204020204" pitchFamily="34" charset="-122"/>
                <a:ea typeface="微软雅黑" panose="020B0503020204020204" pitchFamily="34" charset="-122"/>
              </a:rPr>
              <a:t>。</a:t>
            </a:r>
          </a:p>
        </p:txBody>
      </p:sp>
      <p:sp>
        <p:nvSpPr>
          <p:cNvPr id="8" name="Text Box 8"/>
          <p:cNvSpPr txBox="1">
            <a:spLocks noChangeArrowheads="1"/>
          </p:cNvSpPr>
          <p:nvPr/>
        </p:nvSpPr>
        <p:spPr bwMode="auto">
          <a:xfrm>
            <a:off x="4938949" y="4879145"/>
            <a:ext cx="619283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0" hangingPunct="0"/>
            <a:r>
              <a:rPr lang="zh-CN" altLang="en-US" dirty="0">
                <a:latin typeface="微软雅黑" panose="020B0503020204020204" pitchFamily="34" charset="-122"/>
                <a:ea typeface="微软雅黑" panose="020B0503020204020204" pitchFamily="34" charset="-122"/>
              </a:rPr>
              <a:t>工人运动受到了北洋军阀和帝国主义的色结镇压，尤其是震惊中外的二七惨案，林祥谦、施洋烈士宁死不屈慷慨就义，工人运动也从此转入低潮。</a:t>
            </a:r>
          </a:p>
        </p:txBody>
      </p:sp>
      <p:pic>
        <p:nvPicPr>
          <p:cNvPr id="9" name="图片 8"/>
          <p:cNvPicPr>
            <a:picLocks noChangeAspect="1"/>
          </p:cNvPicPr>
          <p:nvPr/>
        </p:nvPicPr>
        <p:blipFill rotWithShape="1">
          <a:blip r:embed="rId4">
            <a:extLst>
              <a:ext uri="{28A0092B-C50C-407E-A947-70E740481C1C}">
                <a14:useLocalDpi xmlns:a14="http://schemas.microsoft.com/office/drawing/2010/main" val="0"/>
              </a:ext>
            </a:extLst>
          </a:blip>
          <a:srcRect b="10737"/>
          <a:stretch/>
        </p:blipFill>
        <p:spPr>
          <a:xfrm>
            <a:off x="1080655" y="1986535"/>
            <a:ext cx="3177446" cy="1872983"/>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80655" y="4012799"/>
            <a:ext cx="3177446" cy="1880758"/>
          </a:xfrm>
          <a:prstGeom prst="rect">
            <a:avLst/>
          </a:prstGeom>
        </p:spPr>
      </p:pic>
      <p:sp>
        <p:nvSpPr>
          <p:cNvPr id="12" name="文本框 11"/>
          <p:cNvSpPr txBox="1"/>
          <p:nvPr/>
        </p:nvSpPr>
        <p:spPr>
          <a:xfrm>
            <a:off x="7301552" y="4396999"/>
            <a:ext cx="4394579"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二七惨案</a:t>
            </a:r>
          </a:p>
        </p:txBody>
      </p:sp>
      <p:sp>
        <p:nvSpPr>
          <p:cNvPr id="14" name="矩形 13"/>
          <p:cNvSpPr/>
          <p:nvPr/>
        </p:nvSpPr>
        <p:spPr>
          <a:xfrm>
            <a:off x="7198424" y="1581896"/>
            <a:ext cx="1364776" cy="6154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5" name="文本框 14"/>
          <p:cNvSpPr txBox="1"/>
          <p:nvPr/>
        </p:nvSpPr>
        <p:spPr>
          <a:xfrm>
            <a:off x="7204477" y="1693604"/>
            <a:ext cx="2743199"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大规模罢工</a:t>
            </a:r>
          </a:p>
        </p:txBody>
      </p:sp>
    </p:spTree>
    <p:extLst>
      <p:ext uri="{BB962C8B-B14F-4D97-AF65-F5344CB8AC3E}">
        <p14:creationId xmlns:p14="http://schemas.microsoft.com/office/powerpoint/2010/main" val="11667429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1000"/>
                                        <p:tgtEl>
                                          <p:spTgt spid="8"/>
                                        </p:tgtEl>
                                      </p:cBhvr>
                                    </p:animEffect>
                                    <p:anim calcmode="lin" valueType="num">
                                      <p:cBhvr>
                                        <p:cTn id="50" dur="1000" fill="hold"/>
                                        <p:tgtEl>
                                          <p:spTgt spid="8"/>
                                        </p:tgtEl>
                                        <p:attrNameLst>
                                          <p:attrName>ppt_x</p:attrName>
                                        </p:attrNameLst>
                                      </p:cBhvr>
                                      <p:tavLst>
                                        <p:tav tm="0">
                                          <p:val>
                                            <p:strVal val="#ppt_x"/>
                                          </p:val>
                                        </p:tav>
                                        <p:tav tm="100000">
                                          <p:val>
                                            <p:strVal val="#ppt_x"/>
                                          </p:val>
                                        </p:tav>
                                      </p:tavLst>
                                    </p:anim>
                                    <p:anim calcmode="lin" valueType="num">
                                      <p:cBhvr>
                                        <p:cTn id="5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7" grpId="0"/>
      <p:bldP spid="8" grpId="0"/>
      <p:bldP spid="12" grpId="0"/>
      <p:bldP spid="1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9" name="矩形 8"/>
          <p:cNvSpPr/>
          <p:nvPr/>
        </p:nvSpPr>
        <p:spPr>
          <a:xfrm>
            <a:off x="6013238" y="1828021"/>
            <a:ext cx="5349922" cy="95623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6" name="矩形 5"/>
          <p:cNvSpPr/>
          <p:nvPr/>
        </p:nvSpPr>
        <p:spPr>
          <a:xfrm>
            <a:off x="1405720" y="4598789"/>
            <a:ext cx="4232204" cy="138499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 name="文本框 1"/>
          <p:cNvSpPr txBox="1"/>
          <p:nvPr/>
        </p:nvSpPr>
        <p:spPr>
          <a:xfrm>
            <a:off x="1721018" y="1066022"/>
            <a:ext cx="5500047" cy="461665"/>
          </a:xfrm>
          <a:prstGeom prst="rect">
            <a:avLst/>
          </a:prstGeom>
          <a:noFill/>
        </p:spPr>
        <p:txBody>
          <a:bodyPr wrap="squar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中共三大</a:t>
            </a:r>
          </a:p>
        </p:txBody>
      </p:sp>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1322" t="3341" r="1507" b="17881"/>
          <a:stretch/>
        </p:blipFill>
        <p:spPr>
          <a:xfrm>
            <a:off x="1405720" y="1882885"/>
            <a:ext cx="4232204" cy="2715904"/>
          </a:xfrm>
          <a:prstGeom prst="rect">
            <a:avLst/>
          </a:prstGeom>
        </p:spPr>
      </p:pic>
      <p:sp>
        <p:nvSpPr>
          <p:cNvPr id="4" name="文本框 3"/>
          <p:cNvSpPr txBox="1"/>
          <p:nvPr/>
        </p:nvSpPr>
        <p:spPr>
          <a:xfrm>
            <a:off x="5953222" y="3112101"/>
            <a:ext cx="5469954" cy="1477328"/>
          </a:xfrm>
          <a:prstGeom prst="rect">
            <a:avLst/>
          </a:prstGeom>
          <a:noFill/>
        </p:spPr>
        <p:txBody>
          <a:bodyPr wrap="square" rtlCol="0">
            <a:spAutoFit/>
          </a:bodyPr>
          <a:lstStyle/>
          <a:p>
            <a:pPr algn="just" eaLnBrk="0" hangingPunct="0"/>
            <a:r>
              <a:rPr lang="zh-CN" altLang="en-US" dirty="0">
                <a:latin typeface="微软雅黑" panose="020B0503020204020204" pitchFamily="34" charset="-122"/>
                <a:ea typeface="微软雅黑" panose="020B0503020204020204" pitchFamily="34" charset="-122"/>
              </a:rPr>
              <a:t>大会接受共产国际执委会关于在中国实行国共合作的决议，正确地分析了孙中山反对帝国主义和封建军阀的民主主义立场，以及把国民党改造为工人、农民、小资产阶级和资产阶级的民主革命联盟的可能性。党的“三大”</a:t>
            </a:r>
            <a:r>
              <a:rPr lang="zh-CN" altLang="en-US" dirty="0">
                <a:solidFill>
                  <a:schemeClr val="bg1"/>
                </a:solidFill>
                <a:latin typeface="微软雅黑" panose="020B0503020204020204" pitchFamily="34" charset="-122"/>
                <a:ea typeface="微软雅黑" panose="020B0503020204020204" pitchFamily="34" charset="-122"/>
              </a:rPr>
              <a:t>关于实行国共合作的政策是正确的。</a:t>
            </a:r>
          </a:p>
        </p:txBody>
      </p:sp>
      <p:sp>
        <p:nvSpPr>
          <p:cNvPr id="5" name="矩形 16"/>
          <p:cNvSpPr>
            <a:spLocks noChangeArrowheads="1"/>
          </p:cNvSpPr>
          <p:nvPr/>
        </p:nvSpPr>
        <p:spPr bwMode="auto">
          <a:xfrm>
            <a:off x="1721018" y="4708984"/>
            <a:ext cx="4749419" cy="1135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lnSpc>
                <a:spcPct val="150000"/>
              </a:lnSpc>
            </a:pPr>
            <a:r>
              <a:rPr lang="zh-CN" altLang="en-US" sz="2400" b="1" dirty="0">
                <a:solidFill>
                  <a:schemeClr val="bg2"/>
                </a:solidFill>
                <a:latin typeface="微软雅黑" panose="020B0503020204020204" pitchFamily="34" charset="-122"/>
                <a:ea typeface="微软雅黑" panose="020B0503020204020204" pitchFamily="34" charset="-122"/>
              </a:rPr>
              <a:t>时间：</a:t>
            </a:r>
            <a:r>
              <a:rPr lang="en-US" altLang="zh-CN" sz="2400" b="1" dirty="0">
                <a:solidFill>
                  <a:schemeClr val="bg2"/>
                </a:solidFill>
                <a:latin typeface="微软雅黑" panose="020B0503020204020204" pitchFamily="34" charset="-122"/>
                <a:ea typeface="微软雅黑" panose="020B0503020204020204" pitchFamily="34" charset="-122"/>
              </a:rPr>
              <a:t>1923.6.12-6.20</a:t>
            </a:r>
          </a:p>
          <a:p>
            <a:pPr algn="just" hangingPunct="0">
              <a:lnSpc>
                <a:spcPct val="150000"/>
              </a:lnSpc>
            </a:pPr>
            <a:r>
              <a:rPr lang="zh-CN" altLang="en-US" sz="2400" b="1" dirty="0">
                <a:solidFill>
                  <a:schemeClr val="bg2"/>
                </a:solidFill>
                <a:latin typeface="微软雅黑" panose="020B0503020204020204" pitchFamily="34" charset="-122"/>
                <a:ea typeface="微软雅黑" panose="020B0503020204020204" pitchFamily="34" charset="-122"/>
              </a:rPr>
              <a:t>地点：广州</a:t>
            </a:r>
            <a:endParaRPr lang="en-US" altLang="zh-CN" sz="2400" b="1" dirty="0">
              <a:solidFill>
                <a:schemeClr val="bg2"/>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7854985" y="2332401"/>
            <a:ext cx="3903260" cy="369332"/>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国共合作的问题</a:t>
            </a:r>
          </a:p>
        </p:txBody>
      </p:sp>
      <p:sp>
        <p:nvSpPr>
          <p:cNvPr id="8" name="文本框 7"/>
          <p:cNvSpPr txBox="1"/>
          <p:nvPr/>
        </p:nvSpPr>
        <p:spPr>
          <a:xfrm>
            <a:off x="8135463" y="1881480"/>
            <a:ext cx="3151235"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中心议题</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10" name="Rectangle 3"/>
          <p:cNvSpPr>
            <a:spLocks noChangeArrowheads="1"/>
          </p:cNvSpPr>
          <p:nvPr/>
        </p:nvSpPr>
        <p:spPr bwMode="auto">
          <a:xfrm>
            <a:off x="5953222" y="4917274"/>
            <a:ext cx="546995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0" hangingPunct="0"/>
            <a:r>
              <a:rPr lang="zh-CN" altLang="en-US" sz="2000" b="1" dirty="0">
                <a:solidFill>
                  <a:srgbClr val="C00000"/>
                </a:solidFill>
                <a:latin typeface="微软雅黑" panose="020B0503020204020204" pitchFamily="34" charset="-122"/>
                <a:ea typeface="微软雅黑" panose="020B0503020204020204" pitchFamily="34" charset="-122"/>
              </a:rPr>
              <a:t>历史意义：</a:t>
            </a:r>
            <a:r>
              <a:rPr lang="zh-CN" altLang="en-US" sz="2000" dirty="0">
                <a:latin typeface="微软雅黑" panose="020B0503020204020204" pitchFamily="34" charset="-122"/>
                <a:ea typeface="微软雅黑" panose="020B0503020204020204" pitchFamily="34" charset="-122"/>
              </a:rPr>
              <a:t>它对于加速中国革命的步伐，促进反帝反封建的人民大革命的高潮，具有重大的意义。 </a:t>
            </a:r>
          </a:p>
        </p:txBody>
      </p:sp>
      <p:sp>
        <p:nvSpPr>
          <p:cNvPr id="11" name="文本框 10"/>
          <p:cNvSpPr txBox="1"/>
          <p:nvPr/>
        </p:nvSpPr>
        <p:spPr>
          <a:xfrm>
            <a:off x="423081" y="81888"/>
            <a:ext cx="8420668" cy="738664"/>
          </a:xfrm>
          <a:prstGeom prst="rect">
            <a:avLst/>
          </a:prstGeom>
          <a:noFill/>
        </p:spPr>
        <p:txBody>
          <a:bodyPr wrap="squar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2.1 </a:t>
            </a:r>
            <a:r>
              <a:rPr lang="zh-CN" altLang="en-US" sz="2400" b="1" dirty="0">
                <a:solidFill>
                  <a:schemeClr val="bg1"/>
                </a:solidFill>
                <a:latin typeface="微软雅黑" panose="020B0503020204020204" pitchFamily="34" charset="-122"/>
                <a:ea typeface="微软雅黑" panose="020B0503020204020204" pitchFamily="34" charset="-122"/>
              </a:rPr>
              <a:t>中国共产党的创立及早年的革命活动时期</a:t>
            </a:r>
          </a:p>
          <a:p>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8086991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6" grpId="0" animBg="1"/>
      <p:bldP spid="4"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7" name="矩形 6"/>
          <p:cNvSpPr/>
          <p:nvPr/>
        </p:nvSpPr>
        <p:spPr>
          <a:xfrm>
            <a:off x="901700" y="1960279"/>
            <a:ext cx="1718670" cy="6825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 name="文本框 1"/>
          <p:cNvSpPr txBox="1"/>
          <p:nvPr/>
        </p:nvSpPr>
        <p:spPr>
          <a:xfrm>
            <a:off x="382137" y="1053975"/>
            <a:ext cx="5841242" cy="738664"/>
          </a:xfrm>
          <a:prstGeom prst="rect">
            <a:avLst/>
          </a:prstGeom>
          <a:noFill/>
        </p:spPr>
        <p:txBody>
          <a:bodyPr wrap="square" rtlCol="0">
            <a:spAutoFit/>
          </a:bodyPr>
          <a:lstStyle/>
          <a:p>
            <a:pPr algn="ctr"/>
            <a:r>
              <a:rPr lang="zh-CN" altLang="en-US" sz="2400" b="1" dirty="0">
                <a:solidFill>
                  <a:srgbClr val="C00000"/>
                </a:solidFill>
                <a:latin typeface="微软雅黑" panose="020B0503020204020204" pitchFamily="34" charset="-122"/>
                <a:ea typeface="微软雅黑" panose="020B0503020204020204" pitchFamily="34" charset="-122"/>
              </a:rPr>
              <a:t>第一次国共合作的实现</a:t>
            </a:r>
          </a:p>
          <a:p>
            <a:endParaRPr lang="zh-CN" altLang="en-US" dirty="0">
              <a:solidFill>
                <a:srgbClr val="C00000"/>
              </a:solidFill>
              <a:latin typeface="微软雅黑" panose="020B0503020204020204" pitchFamily="34" charset="-122"/>
              <a:ea typeface="微软雅黑" panose="020B0503020204020204" pitchFamily="34" charset="-122"/>
            </a:endParaRPr>
          </a:p>
        </p:txBody>
      </p:sp>
      <p:sp>
        <p:nvSpPr>
          <p:cNvPr id="3" name="Rectangle 2"/>
          <p:cNvSpPr>
            <a:spLocks noChangeArrowheads="1"/>
          </p:cNvSpPr>
          <p:nvPr/>
        </p:nvSpPr>
        <p:spPr bwMode="auto">
          <a:xfrm>
            <a:off x="997234" y="2165798"/>
            <a:ext cx="5268913" cy="27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b="1" dirty="0">
                <a:solidFill>
                  <a:schemeClr val="bg1"/>
                </a:solidFill>
                <a:latin typeface="微软雅黑" panose="020B0503020204020204" pitchFamily="34" charset="-122"/>
                <a:ea typeface="微软雅黑" panose="020B0503020204020204" pitchFamily="34" charset="-122"/>
              </a:rPr>
              <a:t>改组国民党</a:t>
            </a:r>
          </a:p>
        </p:txBody>
      </p:sp>
      <p:sp>
        <p:nvSpPr>
          <p:cNvPr id="4" name="Rectangle 3"/>
          <p:cNvSpPr>
            <a:spLocks noChangeArrowheads="1"/>
          </p:cNvSpPr>
          <p:nvPr/>
        </p:nvSpPr>
        <p:spPr bwMode="auto">
          <a:xfrm>
            <a:off x="791879" y="2810419"/>
            <a:ext cx="4884738"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r>
              <a:rPr lang="zh-CN" altLang="en-US" dirty="0">
                <a:latin typeface="微软雅黑" panose="020B0503020204020204" pitchFamily="34" charset="-122"/>
                <a:ea typeface="微软雅黑" panose="020B0503020204020204" pitchFamily="34" charset="-122"/>
              </a:rPr>
              <a:t>国民党第一次全国代表大会于</a:t>
            </a:r>
            <a:r>
              <a:rPr lang="en-US" altLang="zh-CN" dirty="0">
                <a:latin typeface="微软雅黑" panose="020B0503020204020204" pitchFamily="34" charset="-122"/>
                <a:ea typeface="微软雅黑" panose="020B0503020204020204" pitchFamily="34" charset="-122"/>
              </a:rPr>
              <a:t>1924</a:t>
            </a:r>
            <a:r>
              <a:rPr lang="zh-CN" altLang="en-US" dirty="0">
                <a:latin typeface="微软雅黑" panose="020B0503020204020204" pitchFamily="34" charset="-122"/>
                <a:ea typeface="微软雅黑" panose="020B0503020204020204" pitchFamily="34" charset="-122"/>
              </a:rPr>
              <a:t>年</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月</a:t>
            </a:r>
            <a:r>
              <a:rPr lang="en-US" altLang="zh-CN" dirty="0">
                <a:latin typeface="微软雅黑" panose="020B0503020204020204" pitchFamily="34" charset="-122"/>
                <a:ea typeface="微软雅黑" panose="020B0503020204020204" pitchFamily="34" charset="-122"/>
              </a:rPr>
              <a:t>12</a:t>
            </a:r>
            <a:r>
              <a:rPr lang="zh-CN" altLang="en-US" dirty="0">
                <a:latin typeface="微软雅黑" panose="020B0503020204020204" pitchFamily="34" charset="-122"/>
                <a:ea typeface="微软雅黑" panose="020B0503020204020204" pitchFamily="34" charset="-122"/>
              </a:rPr>
              <a:t>日在广州开幕。共产党人李大钊、毛泽东、谭平山等出席了会议。大会确定了</a:t>
            </a:r>
            <a:r>
              <a:rPr lang="zh-CN" altLang="en-US" b="1" dirty="0">
                <a:solidFill>
                  <a:srgbClr val="C00000"/>
                </a:solidFill>
                <a:latin typeface="微软雅黑" panose="020B0503020204020204" pitchFamily="34" charset="-122"/>
                <a:ea typeface="微软雅黑" panose="020B0503020204020204" pitchFamily="34" charset="-122"/>
              </a:rPr>
              <a:t>联俄、联共、扶助农工</a:t>
            </a:r>
            <a:r>
              <a:rPr lang="zh-CN" altLang="en-US" dirty="0">
                <a:latin typeface="微软雅黑" panose="020B0503020204020204" pitchFamily="34" charset="-122"/>
                <a:ea typeface="微软雅黑" panose="020B0503020204020204" pitchFamily="34" charset="-122"/>
              </a:rPr>
              <a:t>的三大政策，从而把旧三民主义发展为新三民主义，成为国共合作的政治基础。</a:t>
            </a:r>
          </a:p>
        </p:txBody>
      </p:sp>
      <p:sp>
        <p:nvSpPr>
          <p:cNvPr id="6" name="Rectangle 3"/>
          <p:cNvSpPr>
            <a:spLocks noChangeArrowheads="1"/>
          </p:cNvSpPr>
          <p:nvPr/>
        </p:nvSpPr>
        <p:spPr bwMode="auto">
          <a:xfrm>
            <a:off x="779180" y="5308926"/>
            <a:ext cx="48974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r>
              <a:rPr lang="zh-CN" altLang="en-US" b="1" dirty="0">
                <a:latin typeface="微软雅黑" panose="020B0503020204020204" pitchFamily="34" charset="-122"/>
                <a:ea typeface="微软雅黑" panose="020B0503020204020204" pitchFamily="34" charset="-122"/>
              </a:rPr>
              <a:t>标志着以国共合作为核心的各革命阶级的统一战线的正式建立，成为革命高涨的起点。 </a:t>
            </a:r>
          </a:p>
        </p:txBody>
      </p:sp>
      <p:sp>
        <p:nvSpPr>
          <p:cNvPr id="8" name="矩形 7"/>
          <p:cNvSpPr/>
          <p:nvPr/>
        </p:nvSpPr>
        <p:spPr>
          <a:xfrm>
            <a:off x="901699" y="4434981"/>
            <a:ext cx="2401059" cy="6825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9" name="Rectangle 2"/>
          <p:cNvSpPr>
            <a:spLocks noChangeArrowheads="1"/>
          </p:cNvSpPr>
          <p:nvPr/>
        </p:nvSpPr>
        <p:spPr bwMode="auto">
          <a:xfrm>
            <a:off x="997233" y="4640501"/>
            <a:ext cx="5268913" cy="27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b="1" dirty="0">
                <a:solidFill>
                  <a:schemeClr val="bg1"/>
                </a:solidFill>
                <a:latin typeface="微软雅黑" panose="020B0503020204020204" pitchFamily="34" charset="-122"/>
                <a:ea typeface="微软雅黑" panose="020B0503020204020204" pitchFamily="34" charset="-122"/>
              </a:rPr>
              <a:t>国民党一大的意义</a:t>
            </a: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9136" y="1960278"/>
            <a:ext cx="5313954" cy="3976497"/>
          </a:xfrm>
          <a:prstGeom prst="rect">
            <a:avLst/>
          </a:prstGeom>
        </p:spPr>
      </p:pic>
      <p:sp>
        <p:nvSpPr>
          <p:cNvPr id="11" name="TextBox 54"/>
          <p:cNvSpPr txBox="1">
            <a:spLocks noChangeArrowheads="1"/>
          </p:cNvSpPr>
          <p:nvPr/>
        </p:nvSpPr>
        <p:spPr bwMode="auto">
          <a:xfrm>
            <a:off x="309791" y="100437"/>
            <a:ext cx="82327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400" b="1" dirty="0">
                <a:solidFill>
                  <a:schemeClr val="bg1"/>
                </a:solidFill>
                <a:latin typeface="微软雅黑" panose="020B0503020204020204" pitchFamily="34" charset="-122"/>
                <a:ea typeface="微软雅黑" panose="020B0503020204020204" pitchFamily="34" charset="-122"/>
              </a:rPr>
              <a:t>2.2 </a:t>
            </a:r>
            <a:r>
              <a:rPr lang="zh-CN" altLang="en-US" sz="2400" b="1" dirty="0">
                <a:solidFill>
                  <a:schemeClr val="bg1"/>
                </a:solidFill>
                <a:latin typeface="微软雅黑" panose="020B0503020204020204" pitchFamily="34" charset="-122"/>
                <a:ea typeface="微软雅黑" panose="020B0503020204020204" pitchFamily="34" charset="-122"/>
              </a:rPr>
              <a:t>大革命时期</a:t>
            </a:r>
          </a:p>
        </p:txBody>
      </p:sp>
    </p:spTree>
    <p:extLst>
      <p:ext uri="{BB962C8B-B14F-4D97-AF65-F5344CB8AC3E}">
        <p14:creationId xmlns:p14="http://schemas.microsoft.com/office/powerpoint/2010/main" val="146882953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p:bldP spid="6" grpId="0"/>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98206" y="1441896"/>
            <a:ext cx="1281131" cy="1281131"/>
          </a:xfrm>
          <a:prstGeom prst="rect">
            <a:avLst/>
          </a:prstGeom>
        </p:spPr>
      </p:pic>
      <p:grpSp>
        <p:nvGrpSpPr>
          <p:cNvPr id="10" name="组合 9">
            <a:extLst>
              <a:ext uri="{FF2B5EF4-FFF2-40B4-BE49-F238E27FC236}">
                <a16:creationId xmlns:a16="http://schemas.microsoft.com/office/drawing/2014/main" id="{65010019-8DE4-45FF-85FB-DA741636F09F}"/>
              </a:ext>
            </a:extLst>
          </p:cNvPr>
          <p:cNvGrpSpPr/>
          <p:nvPr/>
        </p:nvGrpSpPr>
        <p:grpSpPr>
          <a:xfrm>
            <a:off x="1076506" y="2393994"/>
            <a:ext cx="10001924" cy="4932881"/>
            <a:chOff x="552450" y="4670319"/>
            <a:chExt cx="10462260" cy="6096000"/>
          </a:xfrm>
        </p:grpSpPr>
        <p:graphicFrame>
          <p:nvGraphicFramePr>
            <p:cNvPr id="11" name="图示 10">
              <a:extLst>
                <a:ext uri="{FF2B5EF4-FFF2-40B4-BE49-F238E27FC236}">
                  <a16:creationId xmlns:a16="http://schemas.microsoft.com/office/drawing/2014/main" id="{5C6F069D-1DB7-42C4-929A-9000279EBC6F}"/>
                </a:ext>
              </a:extLst>
            </p:cNvPr>
            <p:cNvGraphicFramePr/>
            <p:nvPr>
              <p:extLst>
                <p:ext uri="{D42A27DB-BD31-4B8C-83A1-F6EECF244321}">
                  <p14:modId xmlns:p14="http://schemas.microsoft.com/office/powerpoint/2010/main" val="2353545440"/>
                </p:ext>
              </p:extLst>
            </p:nvPr>
          </p:nvGraphicFramePr>
          <p:xfrm>
            <a:off x="552450" y="4670319"/>
            <a:ext cx="10462260" cy="6096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3" name="文本框 12">
              <a:extLst>
                <a:ext uri="{FF2B5EF4-FFF2-40B4-BE49-F238E27FC236}">
                  <a16:creationId xmlns:a16="http://schemas.microsoft.com/office/drawing/2014/main" id="{6E0AF4F6-97EF-4843-9DC1-1693C0390BA3}"/>
                </a:ext>
              </a:extLst>
            </p:cNvPr>
            <p:cNvSpPr txBox="1"/>
            <p:nvPr/>
          </p:nvSpPr>
          <p:spPr>
            <a:xfrm>
              <a:off x="890370" y="7929111"/>
              <a:ext cx="1478280" cy="456416"/>
            </a:xfrm>
            <a:prstGeom prst="rect">
              <a:avLst/>
            </a:prstGeom>
            <a:noFill/>
          </p:spPr>
          <p:txBody>
            <a:bodyPr wrap="square" rtlCol="0">
              <a:spAutoFit/>
            </a:bodyPr>
            <a:lstStyle/>
            <a:p>
              <a:pPr algn="ctr"/>
              <a:r>
                <a:rPr lang="en-US" altLang="zh-CN" b="1" dirty="0">
                  <a:latin typeface="微软雅黑" panose="020B0503020204020204" pitchFamily="34" charset="-122"/>
                  <a:ea typeface="微软雅黑" panose="020B0503020204020204" pitchFamily="34" charset="-122"/>
                </a:rPr>
                <a:t>01</a:t>
              </a:r>
              <a:endParaRPr lang="zh-CN" altLang="en-US" b="1" dirty="0">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id="{B7D8FC32-4560-4F8C-BC8B-31D5120E5FF3}"/>
                </a:ext>
              </a:extLst>
            </p:cNvPr>
            <p:cNvSpPr txBox="1"/>
            <p:nvPr/>
          </p:nvSpPr>
          <p:spPr>
            <a:xfrm>
              <a:off x="9017454" y="7929111"/>
              <a:ext cx="1478280" cy="456416"/>
            </a:xfrm>
            <a:prstGeom prst="rect">
              <a:avLst/>
            </a:prstGeom>
            <a:noFill/>
          </p:spPr>
          <p:txBody>
            <a:bodyPr wrap="square" rtlCol="0">
              <a:spAutoFit/>
            </a:bodyPr>
            <a:lstStyle/>
            <a:p>
              <a:pPr algn="ctr"/>
              <a:r>
                <a:rPr lang="en-US" altLang="zh-CN" b="1" dirty="0">
                  <a:latin typeface="微软雅黑" panose="020B0503020204020204" pitchFamily="34" charset="-122"/>
                  <a:ea typeface="微软雅黑" panose="020B0503020204020204" pitchFamily="34" charset="-122"/>
                </a:rPr>
                <a:t>04</a:t>
              </a:r>
              <a:endParaRPr lang="zh-CN" altLang="en-US" b="1" dirty="0">
                <a:latin typeface="微软雅黑" panose="020B0503020204020204" pitchFamily="34" charset="-122"/>
                <a:ea typeface="微软雅黑" panose="020B0503020204020204" pitchFamily="34" charset="-122"/>
              </a:endParaRPr>
            </a:p>
          </p:txBody>
        </p:sp>
        <p:sp>
          <p:nvSpPr>
            <p:cNvPr id="16" name="文本框 15">
              <a:extLst>
                <a:ext uri="{FF2B5EF4-FFF2-40B4-BE49-F238E27FC236}">
                  <a16:creationId xmlns:a16="http://schemas.microsoft.com/office/drawing/2014/main" id="{5B8F0265-E9E1-4354-BB59-549FD7560176}"/>
                </a:ext>
              </a:extLst>
            </p:cNvPr>
            <p:cNvSpPr txBox="1"/>
            <p:nvPr/>
          </p:nvSpPr>
          <p:spPr>
            <a:xfrm>
              <a:off x="6308426" y="7929111"/>
              <a:ext cx="1478280" cy="456416"/>
            </a:xfrm>
            <a:prstGeom prst="rect">
              <a:avLst/>
            </a:prstGeom>
            <a:noFill/>
          </p:spPr>
          <p:txBody>
            <a:bodyPr wrap="square" rtlCol="0">
              <a:spAutoFit/>
            </a:bodyPr>
            <a:lstStyle/>
            <a:p>
              <a:pPr algn="ctr"/>
              <a:r>
                <a:rPr lang="en-US" altLang="zh-CN" b="1" dirty="0">
                  <a:latin typeface="微软雅黑" panose="020B0503020204020204" pitchFamily="34" charset="-122"/>
                  <a:ea typeface="微软雅黑" panose="020B0503020204020204" pitchFamily="34" charset="-122"/>
                </a:rPr>
                <a:t>03</a:t>
              </a:r>
              <a:endParaRPr lang="zh-CN" altLang="en-US" b="1" dirty="0">
                <a:latin typeface="微软雅黑" panose="020B0503020204020204" pitchFamily="34" charset="-122"/>
                <a:ea typeface="微软雅黑" panose="020B0503020204020204" pitchFamily="34" charset="-122"/>
              </a:endParaRPr>
            </a:p>
          </p:txBody>
        </p:sp>
        <p:sp>
          <p:nvSpPr>
            <p:cNvPr id="18" name="文本框 17">
              <a:extLst>
                <a:ext uri="{FF2B5EF4-FFF2-40B4-BE49-F238E27FC236}">
                  <a16:creationId xmlns:a16="http://schemas.microsoft.com/office/drawing/2014/main" id="{9B952BCB-5449-4F90-8429-917FDF3F0015}"/>
                </a:ext>
              </a:extLst>
            </p:cNvPr>
            <p:cNvSpPr txBox="1"/>
            <p:nvPr/>
          </p:nvSpPr>
          <p:spPr>
            <a:xfrm>
              <a:off x="3599398" y="7929111"/>
              <a:ext cx="1478280" cy="456416"/>
            </a:xfrm>
            <a:prstGeom prst="rect">
              <a:avLst/>
            </a:prstGeom>
            <a:noFill/>
          </p:spPr>
          <p:txBody>
            <a:bodyPr wrap="square" rtlCol="0">
              <a:spAutoFit/>
            </a:bodyPr>
            <a:lstStyle/>
            <a:p>
              <a:pPr algn="ctr"/>
              <a:r>
                <a:rPr lang="en-US" altLang="zh-CN" b="1" dirty="0">
                  <a:latin typeface="微软雅黑" panose="020B0503020204020204" pitchFamily="34" charset="-122"/>
                  <a:ea typeface="微软雅黑" panose="020B0503020204020204" pitchFamily="34" charset="-122"/>
                </a:rPr>
                <a:t>02</a:t>
              </a:r>
              <a:endParaRPr lang="zh-CN" altLang="en-US" b="1" dirty="0">
                <a:latin typeface="微软雅黑" panose="020B0503020204020204" pitchFamily="34" charset="-122"/>
                <a:ea typeface="微软雅黑" panose="020B0503020204020204" pitchFamily="34" charset="-122"/>
              </a:endParaRPr>
            </a:p>
          </p:txBody>
        </p:sp>
      </p:grpSp>
      <p:sp>
        <p:nvSpPr>
          <p:cNvPr id="22" name="任意多边形 17">
            <a:extLst>
              <a:ext uri="{FF2B5EF4-FFF2-40B4-BE49-F238E27FC236}">
                <a16:creationId xmlns:a16="http://schemas.microsoft.com/office/drawing/2014/main" id="{2D035103-F9A5-400E-B595-1520E6C4FFFC}"/>
              </a:ext>
            </a:extLst>
          </p:cNvPr>
          <p:cNvSpPr/>
          <p:nvPr/>
        </p:nvSpPr>
        <p:spPr>
          <a:xfrm>
            <a:off x="-37062" y="-11876"/>
            <a:ext cx="12229061" cy="2012651"/>
          </a:xfrm>
          <a:custGeom>
            <a:avLst/>
            <a:gdLst>
              <a:gd name="connsiteX0" fmla="*/ 12192000 w 12192000"/>
              <a:gd name="connsiteY0" fmla="*/ 4773075 h 4785360"/>
              <a:gd name="connsiteX1" fmla="*/ 12192000 w 12192000"/>
              <a:gd name="connsiteY1" fmla="*/ 4785360 h 4785360"/>
              <a:gd name="connsiteX2" fmla="*/ 12190841 w 12192000"/>
              <a:gd name="connsiteY2" fmla="*/ 4785360 h 4785360"/>
              <a:gd name="connsiteX3" fmla="*/ 0 w 12192000"/>
              <a:gd name="connsiteY3" fmla="*/ 4773075 h 4785360"/>
              <a:gd name="connsiteX4" fmla="*/ 1159 w 12192000"/>
              <a:gd name="connsiteY4" fmla="*/ 4785360 h 4785360"/>
              <a:gd name="connsiteX5" fmla="*/ 0 w 12192000"/>
              <a:gd name="connsiteY5" fmla="*/ 4785360 h 4785360"/>
              <a:gd name="connsiteX6" fmla="*/ 0 w 12192000"/>
              <a:gd name="connsiteY6" fmla="*/ 0 h 4785360"/>
              <a:gd name="connsiteX7" fmla="*/ 12192000 w 12192000"/>
              <a:gd name="connsiteY7" fmla="*/ 0 h 4785360"/>
              <a:gd name="connsiteX8" fmla="*/ 12192000 w 12192000"/>
              <a:gd name="connsiteY8" fmla="*/ 4773075 h 4785360"/>
              <a:gd name="connsiteX9" fmla="*/ 6096000 w 12192000"/>
              <a:gd name="connsiteY9" fmla="*/ 3139440 h 4785360"/>
              <a:gd name="connsiteX10" fmla="*/ 0 w 12192000"/>
              <a:gd name="connsiteY10" fmla="*/ 4773075 h 4785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4785360">
                <a:moveTo>
                  <a:pt x="12192000" y="4773075"/>
                </a:moveTo>
                <a:lnTo>
                  <a:pt x="12192000" y="4785360"/>
                </a:lnTo>
                <a:lnTo>
                  <a:pt x="12190841" y="4785360"/>
                </a:lnTo>
                <a:close/>
                <a:moveTo>
                  <a:pt x="0" y="4773075"/>
                </a:moveTo>
                <a:lnTo>
                  <a:pt x="1159" y="4785360"/>
                </a:lnTo>
                <a:lnTo>
                  <a:pt x="0" y="4785360"/>
                </a:lnTo>
                <a:close/>
                <a:moveTo>
                  <a:pt x="0" y="0"/>
                </a:moveTo>
                <a:lnTo>
                  <a:pt x="12192000" y="0"/>
                </a:lnTo>
                <a:lnTo>
                  <a:pt x="12192000" y="4773075"/>
                </a:lnTo>
                <a:cubicBezTo>
                  <a:pt x="12192000" y="3870843"/>
                  <a:pt x="9462728" y="3139440"/>
                  <a:pt x="6096000" y="3139440"/>
                </a:cubicBezTo>
                <a:cubicBezTo>
                  <a:pt x="2729272" y="3139440"/>
                  <a:pt x="0" y="3870843"/>
                  <a:pt x="0" y="4773075"/>
                </a:cubicBezTo>
                <a:close/>
              </a:path>
            </a:pathLst>
          </a:custGeom>
          <a:solidFill>
            <a:srgbClr val="A215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3" name="矩形 22">
            <a:extLst>
              <a:ext uri="{FF2B5EF4-FFF2-40B4-BE49-F238E27FC236}">
                <a16:creationId xmlns:a16="http://schemas.microsoft.com/office/drawing/2014/main" id="{CEAA1415-88EF-4062-88E7-6AB7A2E4FA53}"/>
              </a:ext>
            </a:extLst>
          </p:cNvPr>
          <p:cNvSpPr/>
          <p:nvPr/>
        </p:nvSpPr>
        <p:spPr>
          <a:xfrm>
            <a:off x="0" y="6207760"/>
            <a:ext cx="12192000" cy="650240"/>
          </a:xfrm>
          <a:prstGeom prst="rect">
            <a:avLst/>
          </a:prstGeom>
          <a:solidFill>
            <a:srgbClr val="A215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a16="http://schemas.microsoft.com/office/drawing/2014/main" id="{A28A08A4-B0F5-414B-8801-A7F5985CE972}"/>
              </a:ext>
            </a:extLst>
          </p:cNvPr>
          <p:cNvGrpSpPr/>
          <p:nvPr/>
        </p:nvGrpSpPr>
        <p:grpSpPr>
          <a:xfrm>
            <a:off x="5157304" y="1607556"/>
            <a:ext cx="3441803" cy="1868214"/>
            <a:chOff x="5157304" y="1607556"/>
            <a:chExt cx="3441803" cy="1868214"/>
          </a:xfrm>
        </p:grpSpPr>
        <p:sp>
          <p:nvSpPr>
            <p:cNvPr id="7" name="椭圆 6">
              <a:extLst>
                <a:ext uri="{FF2B5EF4-FFF2-40B4-BE49-F238E27FC236}">
                  <a16:creationId xmlns:a16="http://schemas.microsoft.com/office/drawing/2014/main" id="{001FC45F-D752-4769-8B23-3DC79F6515BB}"/>
                </a:ext>
              </a:extLst>
            </p:cNvPr>
            <p:cNvSpPr/>
            <p:nvPr/>
          </p:nvSpPr>
          <p:spPr>
            <a:xfrm>
              <a:off x="5157304" y="1607556"/>
              <a:ext cx="1933867" cy="186821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a16="http://schemas.microsoft.com/office/drawing/2014/main" id="{84B58764-A644-4943-BB49-4B53C347C882}"/>
                </a:ext>
              </a:extLst>
            </p:cNvPr>
            <p:cNvSpPr txBox="1"/>
            <p:nvPr/>
          </p:nvSpPr>
          <p:spPr>
            <a:xfrm>
              <a:off x="5287870" y="2000775"/>
              <a:ext cx="3311237" cy="1015663"/>
            </a:xfrm>
            <a:prstGeom prst="rect">
              <a:avLst/>
            </a:prstGeom>
            <a:noFill/>
          </p:spPr>
          <p:txBody>
            <a:bodyPr wrap="square" rtlCol="0">
              <a:spAutoFit/>
            </a:bodyPr>
            <a:lstStyle/>
            <a:p>
              <a:r>
                <a:rPr lang="zh-CN" altLang="en-US" sz="6000" dirty="0">
                  <a:solidFill>
                    <a:schemeClr val="bg1"/>
                  </a:solidFill>
                  <a:latin typeface="微软雅黑" panose="020B0503020204020204" pitchFamily="34" charset="-122"/>
                  <a:ea typeface="微软雅黑" panose="020B0503020204020204" pitchFamily="34" charset="-122"/>
                </a:rPr>
                <a:t>目录</a:t>
              </a:r>
            </a:p>
          </p:txBody>
        </p:sp>
      </p:grpSp>
    </p:spTree>
    <p:extLst>
      <p:ext uri="{BB962C8B-B14F-4D97-AF65-F5344CB8AC3E}">
        <p14:creationId xmlns:p14="http://schemas.microsoft.com/office/powerpoint/2010/main" val="132663011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8" name="矩形 7"/>
          <p:cNvSpPr/>
          <p:nvPr/>
        </p:nvSpPr>
        <p:spPr>
          <a:xfrm>
            <a:off x="4895354" y="4328407"/>
            <a:ext cx="1965278" cy="6825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 name="文本框 1"/>
          <p:cNvSpPr txBox="1"/>
          <p:nvPr/>
        </p:nvSpPr>
        <p:spPr>
          <a:xfrm>
            <a:off x="1651379" y="1091821"/>
            <a:ext cx="6823881" cy="738664"/>
          </a:xfrm>
          <a:prstGeom prst="rect">
            <a:avLst/>
          </a:prstGeom>
          <a:noFill/>
        </p:spPr>
        <p:txBody>
          <a:bodyPr wrap="squar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国民革命运动的兴起和高潮</a:t>
            </a:r>
          </a:p>
          <a:p>
            <a:endParaRPr lang="zh-CN" altLang="en-US" dirty="0">
              <a:latin typeface="微软雅黑" panose="020B0503020204020204" pitchFamily="34" charset="-122"/>
              <a:ea typeface="微软雅黑" panose="020B0503020204020204" pitchFamily="34" charset="-122"/>
            </a:endParaRPr>
          </a:p>
        </p:txBody>
      </p:sp>
      <p:sp>
        <p:nvSpPr>
          <p:cNvPr id="4" name="矩形 1"/>
          <p:cNvSpPr>
            <a:spLocks noChangeArrowheads="1"/>
          </p:cNvSpPr>
          <p:nvPr/>
        </p:nvSpPr>
        <p:spPr bwMode="auto">
          <a:xfrm>
            <a:off x="1651378" y="5103634"/>
            <a:ext cx="8690337"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r>
              <a:rPr lang="zh-CN" altLang="en-US" dirty="0">
                <a:latin typeface="微软雅黑" panose="020B0503020204020204" pitchFamily="34" charset="-122"/>
                <a:ea typeface="微软雅黑" panose="020B0503020204020204" pitchFamily="34" charset="-122"/>
              </a:rPr>
              <a:t>广东海陆丰农民运动大发展并组织了农民自卫军，湘区党委派人在湖南衡山、毛泽东在湖南韶山也开展了农民运动。这一切都预示着全国性革命高潮的到来。</a:t>
            </a:r>
            <a:endParaRPr lang="en-US" altLang="zh-CN" dirty="0">
              <a:latin typeface="微软雅黑" panose="020B0503020204020204" pitchFamily="34" charset="-122"/>
              <a:ea typeface="微软雅黑" panose="020B0503020204020204" pitchFamily="34" charset="-122"/>
            </a:endParaRPr>
          </a:p>
          <a:p>
            <a:pPr algn="just" hangingPunct="0"/>
            <a:endParaRPr lang="zh-CN" altLang="en-US" sz="2000" dirty="0">
              <a:solidFill>
                <a:srgbClr val="C00000"/>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51379" y="1892039"/>
            <a:ext cx="3889612" cy="2284176"/>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09731" y="1892039"/>
            <a:ext cx="4131985" cy="2284176"/>
          </a:xfrm>
          <a:prstGeom prst="rect">
            <a:avLst/>
          </a:prstGeom>
        </p:spPr>
      </p:pic>
      <p:sp>
        <p:nvSpPr>
          <p:cNvPr id="7" name="文本框 6"/>
          <p:cNvSpPr txBox="1"/>
          <p:nvPr/>
        </p:nvSpPr>
        <p:spPr>
          <a:xfrm>
            <a:off x="4981432" y="4484991"/>
            <a:ext cx="4203511"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全国性革命高潮</a:t>
            </a:r>
          </a:p>
        </p:txBody>
      </p:sp>
      <p:sp>
        <p:nvSpPr>
          <p:cNvPr id="9" name="TextBox 54"/>
          <p:cNvSpPr txBox="1">
            <a:spLocks noChangeArrowheads="1"/>
          </p:cNvSpPr>
          <p:nvPr/>
        </p:nvSpPr>
        <p:spPr bwMode="auto">
          <a:xfrm>
            <a:off x="242485" y="104236"/>
            <a:ext cx="82327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400" b="1" dirty="0">
                <a:solidFill>
                  <a:schemeClr val="bg1"/>
                </a:solidFill>
                <a:latin typeface="微软雅黑" panose="020B0503020204020204" pitchFamily="34" charset="-122"/>
                <a:ea typeface="微软雅黑" panose="020B0503020204020204" pitchFamily="34" charset="-122"/>
              </a:rPr>
              <a:t>2.2 </a:t>
            </a:r>
            <a:r>
              <a:rPr lang="zh-CN" altLang="en-US" sz="2400" b="1" dirty="0">
                <a:solidFill>
                  <a:schemeClr val="bg1"/>
                </a:solidFill>
                <a:latin typeface="微软雅黑" panose="020B0503020204020204" pitchFamily="34" charset="-122"/>
                <a:ea typeface="微软雅黑" panose="020B0503020204020204" pitchFamily="34" charset="-122"/>
              </a:rPr>
              <a:t>大革命时期</a:t>
            </a:r>
          </a:p>
        </p:txBody>
      </p:sp>
    </p:spTree>
    <p:extLst>
      <p:ext uri="{BB962C8B-B14F-4D97-AF65-F5344CB8AC3E}">
        <p14:creationId xmlns:p14="http://schemas.microsoft.com/office/powerpoint/2010/main" val="54291949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9" name="矩形 8"/>
          <p:cNvSpPr/>
          <p:nvPr/>
        </p:nvSpPr>
        <p:spPr>
          <a:xfrm>
            <a:off x="5502221" y="3732491"/>
            <a:ext cx="1965278" cy="6825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8" name="矩形 7"/>
          <p:cNvSpPr/>
          <p:nvPr/>
        </p:nvSpPr>
        <p:spPr>
          <a:xfrm>
            <a:off x="5502221" y="1947182"/>
            <a:ext cx="1965278" cy="6825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 name="文本框 1"/>
          <p:cNvSpPr txBox="1"/>
          <p:nvPr/>
        </p:nvSpPr>
        <p:spPr>
          <a:xfrm>
            <a:off x="1733057" y="1057405"/>
            <a:ext cx="6564573" cy="738664"/>
          </a:xfrm>
          <a:prstGeom prst="rect">
            <a:avLst/>
          </a:prstGeom>
          <a:noFill/>
        </p:spPr>
        <p:txBody>
          <a:bodyPr wrap="squar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中共四大</a:t>
            </a:r>
          </a:p>
          <a:p>
            <a:endParaRPr lang="zh-CN" altLang="en-US" dirty="0">
              <a:latin typeface="微软雅黑" panose="020B0503020204020204" pitchFamily="34" charset="-122"/>
              <a:ea typeface="微软雅黑" panose="020B0503020204020204" pitchFamily="34" charset="-122"/>
            </a:endParaRPr>
          </a:p>
        </p:txBody>
      </p:sp>
      <p:sp>
        <p:nvSpPr>
          <p:cNvPr id="3" name="Rectangle 3"/>
          <p:cNvSpPr>
            <a:spLocks noChangeArrowheads="1"/>
          </p:cNvSpPr>
          <p:nvPr/>
        </p:nvSpPr>
        <p:spPr bwMode="auto">
          <a:xfrm>
            <a:off x="5446656" y="2652651"/>
            <a:ext cx="5727700" cy="874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lnSpc>
                <a:spcPct val="150000"/>
              </a:lnSpc>
            </a:pPr>
            <a:r>
              <a:rPr lang="zh-CN" altLang="en-US" dirty="0">
                <a:latin typeface="微软雅黑" panose="020B0503020204020204" pitchFamily="34" charset="-122"/>
                <a:ea typeface="微软雅黑" panose="020B0503020204020204" pitchFamily="34" charset="-122"/>
              </a:rPr>
              <a:t>陈独秀、蔡和森、瞿秋白、周恩来、彭述之等</a:t>
            </a:r>
            <a:r>
              <a:rPr lang="en-US" altLang="zh-CN" dirty="0">
                <a:latin typeface="微软雅黑" panose="020B0503020204020204" pitchFamily="34" charset="-122"/>
                <a:ea typeface="微软雅黑" panose="020B0503020204020204" pitchFamily="34" charset="-122"/>
              </a:rPr>
              <a:t>20</a:t>
            </a:r>
            <a:r>
              <a:rPr lang="zh-CN" altLang="en-US" dirty="0">
                <a:latin typeface="微软雅黑" panose="020B0503020204020204" pitchFamily="34" charset="-122"/>
                <a:ea typeface="微软雅黑" panose="020B0503020204020204" pitchFamily="34" charset="-122"/>
              </a:rPr>
              <a:t>人（其中有表决权者</a:t>
            </a:r>
            <a:r>
              <a:rPr lang="en-US" altLang="zh-CN" dirty="0">
                <a:latin typeface="微软雅黑" panose="020B0503020204020204" pitchFamily="34" charset="-122"/>
                <a:ea typeface="微软雅黑" panose="020B0503020204020204" pitchFamily="34" charset="-122"/>
              </a:rPr>
              <a:t>14</a:t>
            </a:r>
            <a:r>
              <a:rPr lang="zh-CN" altLang="en-US" dirty="0">
                <a:latin typeface="微软雅黑" panose="020B0503020204020204" pitchFamily="34" charset="-122"/>
                <a:ea typeface="微软雅黑" panose="020B0503020204020204" pitchFamily="34" charset="-122"/>
              </a:rPr>
              <a:t>人），代表全国</a:t>
            </a:r>
            <a:r>
              <a:rPr lang="en-US" altLang="zh-CN" dirty="0">
                <a:latin typeface="微软雅黑" panose="020B0503020204020204" pitchFamily="34" charset="-122"/>
                <a:ea typeface="微软雅黑" panose="020B0503020204020204" pitchFamily="34" charset="-122"/>
              </a:rPr>
              <a:t>994</a:t>
            </a:r>
            <a:r>
              <a:rPr lang="zh-CN" altLang="en-US" dirty="0">
                <a:latin typeface="微软雅黑" panose="020B0503020204020204" pitchFamily="34" charset="-122"/>
                <a:ea typeface="微软雅黑" panose="020B0503020204020204" pitchFamily="34" charset="-122"/>
              </a:rPr>
              <a:t>名党员。</a:t>
            </a:r>
          </a:p>
        </p:txBody>
      </p:sp>
      <p:sp>
        <p:nvSpPr>
          <p:cNvPr id="4" name="文本框 3"/>
          <p:cNvSpPr txBox="1"/>
          <p:nvPr/>
        </p:nvSpPr>
        <p:spPr>
          <a:xfrm>
            <a:off x="5741276" y="2086534"/>
            <a:ext cx="2402006" cy="646331"/>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出席代表：</a:t>
            </a:r>
            <a:endParaRPr lang="en-US" altLang="zh-CN" b="1" dirty="0">
              <a:solidFill>
                <a:schemeClr val="bg1"/>
              </a:solidFill>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p:txBody>
      </p:sp>
      <p:sp>
        <p:nvSpPr>
          <p:cNvPr id="5" name="Rectangle 3"/>
          <p:cNvSpPr>
            <a:spLocks noChangeArrowheads="1"/>
          </p:cNvSpPr>
          <p:nvPr/>
        </p:nvSpPr>
        <p:spPr bwMode="auto">
          <a:xfrm>
            <a:off x="5446656" y="4544450"/>
            <a:ext cx="5727700" cy="1289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lnSpc>
                <a:spcPct val="150000"/>
              </a:lnSpc>
            </a:pPr>
            <a:r>
              <a:rPr lang="zh-CN" altLang="en-US" dirty="0">
                <a:latin typeface="微软雅黑" panose="020B0503020204020204" pitchFamily="34" charset="-122"/>
                <a:ea typeface="微软雅黑" panose="020B0503020204020204" pitchFamily="34" charset="-122"/>
              </a:rPr>
              <a:t>研究和讨论中国共产党如何加强对日益高涨的革命运动的领导、工人阶级如何参加民族革命运动以及党在组织上和群众工作上如何进行准备的问题。</a:t>
            </a:r>
          </a:p>
        </p:txBody>
      </p:sp>
      <p:sp>
        <p:nvSpPr>
          <p:cNvPr id="6" name="文本框 5"/>
          <p:cNvSpPr txBox="1"/>
          <p:nvPr/>
        </p:nvSpPr>
        <p:spPr>
          <a:xfrm>
            <a:off x="5741276" y="3891276"/>
            <a:ext cx="2906973" cy="646331"/>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中心议题：</a:t>
            </a:r>
            <a:endParaRPr lang="en-US" altLang="zh-CN" b="1" dirty="0">
              <a:solidFill>
                <a:schemeClr val="bg1"/>
              </a:solidFill>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4509" y="1947182"/>
            <a:ext cx="3920836" cy="2597523"/>
          </a:xfrm>
          <a:prstGeom prst="rect">
            <a:avLst/>
          </a:prstGeom>
        </p:spPr>
      </p:pic>
      <p:sp>
        <p:nvSpPr>
          <p:cNvPr id="10" name="矩形 9"/>
          <p:cNvSpPr/>
          <p:nvPr/>
        </p:nvSpPr>
        <p:spPr>
          <a:xfrm>
            <a:off x="1104143" y="4544450"/>
            <a:ext cx="3911201" cy="135221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1" name="矩形 21"/>
          <p:cNvSpPr>
            <a:spLocks noChangeArrowheads="1"/>
          </p:cNvSpPr>
          <p:nvPr/>
        </p:nvSpPr>
        <p:spPr bwMode="auto">
          <a:xfrm>
            <a:off x="1513333" y="4567949"/>
            <a:ext cx="5789566" cy="1135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lnSpc>
                <a:spcPct val="150000"/>
              </a:lnSpc>
            </a:pPr>
            <a:r>
              <a:rPr lang="zh-CN" altLang="en-US" sz="2400" b="1" dirty="0">
                <a:solidFill>
                  <a:schemeClr val="bg2"/>
                </a:solidFill>
                <a:latin typeface="微软雅黑" panose="020B0503020204020204" pitchFamily="34" charset="-122"/>
                <a:ea typeface="微软雅黑" panose="020B0503020204020204" pitchFamily="34" charset="-122"/>
              </a:rPr>
              <a:t>时间：</a:t>
            </a:r>
            <a:r>
              <a:rPr lang="en-US" altLang="zh-CN" sz="2400" b="1" dirty="0">
                <a:solidFill>
                  <a:schemeClr val="bg2"/>
                </a:solidFill>
                <a:latin typeface="微软雅黑" panose="020B0503020204020204" pitchFamily="34" charset="-122"/>
                <a:ea typeface="微软雅黑" panose="020B0503020204020204" pitchFamily="34" charset="-122"/>
              </a:rPr>
              <a:t>1925.1.11-1.22</a:t>
            </a:r>
          </a:p>
          <a:p>
            <a:pPr algn="just" hangingPunct="0">
              <a:lnSpc>
                <a:spcPct val="150000"/>
              </a:lnSpc>
            </a:pPr>
            <a:r>
              <a:rPr lang="zh-CN" altLang="en-US" sz="2400" b="1" dirty="0">
                <a:solidFill>
                  <a:schemeClr val="bg2"/>
                </a:solidFill>
                <a:latin typeface="微软雅黑" panose="020B0503020204020204" pitchFamily="34" charset="-122"/>
                <a:ea typeface="微软雅黑" panose="020B0503020204020204" pitchFamily="34" charset="-122"/>
              </a:rPr>
              <a:t>地点：上海</a:t>
            </a:r>
            <a:endParaRPr lang="en-US" altLang="zh-CN" sz="2400" b="1" dirty="0">
              <a:solidFill>
                <a:schemeClr val="bg2"/>
              </a:solidFill>
              <a:latin typeface="微软雅黑" panose="020B0503020204020204" pitchFamily="34" charset="-122"/>
              <a:ea typeface="微软雅黑" panose="020B0503020204020204" pitchFamily="34" charset="-122"/>
            </a:endParaRPr>
          </a:p>
        </p:txBody>
      </p:sp>
      <p:sp>
        <p:nvSpPr>
          <p:cNvPr id="12" name="TextBox 54"/>
          <p:cNvSpPr txBox="1">
            <a:spLocks noChangeArrowheads="1"/>
          </p:cNvSpPr>
          <p:nvPr/>
        </p:nvSpPr>
        <p:spPr bwMode="auto">
          <a:xfrm>
            <a:off x="291728" y="71345"/>
            <a:ext cx="82327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400" b="1" dirty="0">
                <a:solidFill>
                  <a:schemeClr val="bg1"/>
                </a:solidFill>
                <a:latin typeface="微软雅黑" panose="020B0503020204020204" pitchFamily="34" charset="-122"/>
                <a:ea typeface="微软雅黑" panose="020B0503020204020204" pitchFamily="34" charset="-122"/>
              </a:rPr>
              <a:t>2.2 </a:t>
            </a:r>
            <a:r>
              <a:rPr lang="zh-CN" altLang="en-US" sz="2400" b="1" dirty="0">
                <a:solidFill>
                  <a:schemeClr val="bg1"/>
                </a:solidFill>
                <a:latin typeface="微软雅黑" panose="020B0503020204020204" pitchFamily="34" charset="-122"/>
                <a:ea typeface="微软雅黑" panose="020B0503020204020204" pitchFamily="34" charset="-122"/>
              </a:rPr>
              <a:t>大革命时期</a:t>
            </a:r>
          </a:p>
        </p:txBody>
      </p:sp>
    </p:spTree>
    <p:extLst>
      <p:ext uri="{BB962C8B-B14F-4D97-AF65-F5344CB8AC3E}">
        <p14:creationId xmlns:p14="http://schemas.microsoft.com/office/powerpoint/2010/main" val="69729895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1000"/>
                                        <p:tgtEl>
                                          <p:spTgt spid="5"/>
                                        </p:tgtEl>
                                      </p:cBhvr>
                                    </p:animEffect>
                                    <p:anim calcmode="lin" valueType="num">
                                      <p:cBhvr>
                                        <p:cTn id="43" dur="1000" fill="hold"/>
                                        <p:tgtEl>
                                          <p:spTgt spid="5"/>
                                        </p:tgtEl>
                                        <p:attrNameLst>
                                          <p:attrName>ppt_x</p:attrName>
                                        </p:attrNameLst>
                                      </p:cBhvr>
                                      <p:tavLst>
                                        <p:tav tm="0">
                                          <p:val>
                                            <p:strVal val="#ppt_x"/>
                                          </p:val>
                                        </p:tav>
                                        <p:tav tm="100000">
                                          <p:val>
                                            <p:strVal val="#ppt_x"/>
                                          </p:val>
                                        </p:tav>
                                      </p:tavLst>
                                    </p:anim>
                                    <p:anim calcmode="lin" valueType="num">
                                      <p:cBhvr>
                                        <p:cTn id="4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P spid="3" grpId="0"/>
      <p:bldP spid="5" grpId="0"/>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6" name="矩形 5"/>
          <p:cNvSpPr/>
          <p:nvPr/>
        </p:nvSpPr>
        <p:spPr>
          <a:xfrm>
            <a:off x="1080655" y="4878617"/>
            <a:ext cx="10030690" cy="10169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 name="Rectangle 3"/>
          <p:cNvSpPr>
            <a:spLocks noChangeArrowheads="1"/>
          </p:cNvSpPr>
          <p:nvPr/>
        </p:nvSpPr>
        <p:spPr bwMode="auto">
          <a:xfrm>
            <a:off x="6037939" y="2115301"/>
            <a:ext cx="5073406"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r>
              <a:rPr lang="zh-CN" altLang="en-US" dirty="0">
                <a:latin typeface="微软雅黑" panose="020B0503020204020204" pitchFamily="34" charset="-122"/>
                <a:ea typeface="微软雅黑" panose="020B0503020204020204" pitchFamily="34" charset="-122"/>
              </a:rPr>
              <a:t>大会分析了中国社会各阶级在民族革命运动中的地位，明确地提出了无产阶级领导权和农民同盟军问题。</a:t>
            </a:r>
            <a:endParaRPr lang="en-US" altLang="zh-CN" dirty="0">
              <a:latin typeface="微软雅黑" panose="020B0503020204020204" pitchFamily="34" charset="-122"/>
              <a:ea typeface="微软雅黑" panose="020B0503020204020204" pitchFamily="34" charset="-122"/>
            </a:endParaRPr>
          </a:p>
          <a:p>
            <a:pPr algn="just" hangingPunct="0"/>
            <a:r>
              <a:rPr lang="zh-CN" altLang="en-US" dirty="0">
                <a:latin typeface="微软雅黑" panose="020B0503020204020204" pitchFamily="34" charset="-122"/>
                <a:ea typeface="微软雅黑" panose="020B0503020204020204" pitchFamily="34" charset="-122"/>
              </a:rPr>
              <a:t>大会总结了一年来国共合作的经验教训，制定了</a:t>
            </a:r>
            <a:r>
              <a:rPr lang="zh-CN" altLang="en-US" b="1" dirty="0">
                <a:solidFill>
                  <a:srgbClr val="C00000"/>
                </a:solidFill>
                <a:latin typeface="微软雅黑" panose="020B0503020204020204" pitchFamily="34" charset="-122"/>
                <a:ea typeface="微软雅黑" panose="020B0503020204020204" pitchFamily="34" charset="-122"/>
              </a:rPr>
              <a:t>开展群众运动</a:t>
            </a:r>
            <a:r>
              <a:rPr lang="zh-CN" altLang="en-US" dirty="0">
                <a:latin typeface="微软雅黑" panose="020B0503020204020204" pitchFamily="34" charset="-122"/>
                <a:ea typeface="微软雅黑" panose="020B0503020204020204" pitchFamily="34" charset="-122"/>
              </a:rPr>
              <a:t>的计划，并决定在全国积极建立和加强党的组织，以适应革命发展的需要。</a:t>
            </a:r>
            <a:endParaRPr lang="en-US" altLang="zh-CN" dirty="0">
              <a:latin typeface="微软雅黑" panose="020B0503020204020204" pitchFamily="34" charset="-122"/>
              <a:ea typeface="微软雅黑" panose="020B0503020204020204" pitchFamily="34" charset="-122"/>
            </a:endParaRPr>
          </a:p>
          <a:p>
            <a:pPr algn="just" hangingPunct="0"/>
            <a:r>
              <a:rPr lang="zh-CN" altLang="en-US" dirty="0">
                <a:latin typeface="微软雅黑" panose="020B0503020204020204" pitchFamily="34" charset="-122"/>
                <a:ea typeface="微软雅黑" panose="020B0503020204020204" pitchFamily="34" charset="-122"/>
              </a:rPr>
              <a:t>大会选出新的中央执行委员会，</a:t>
            </a:r>
            <a:r>
              <a:rPr lang="zh-CN" altLang="en-US" b="1" dirty="0">
                <a:solidFill>
                  <a:srgbClr val="C00000"/>
                </a:solidFill>
                <a:latin typeface="微软雅黑" panose="020B0503020204020204" pitchFamily="34" charset="-122"/>
                <a:ea typeface="微软雅黑" panose="020B0503020204020204" pitchFamily="34" charset="-122"/>
              </a:rPr>
              <a:t>陈独秀为总书记</a:t>
            </a:r>
            <a:r>
              <a:rPr lang="zh-CN" altLang="en-US" dirty="0">
                <a:latin typeface="微软雅黑" panose="020B0503020204020204" pitchFamily="34" charset="-122"/>
                <a:ea typeface="微软雅黑" panose="020B0503020204020204" pitchFamily="34" charset="-122"/>
              </a:rPr>
              <a:t>。</a:t>
            </a:r>
          </a:p>
        </p:txBody>
      </p:sp>
      <p:sp>
        <p:nvSpPr>
          <p:cNvPr id="3" name="文本框 2"/>
          <p:cNvSpPr txBox="1"/>
          <p:nvPr/>
        </p:nvSpPr>
        <p:spPr>
          <a:xfrm>
            <a:off x="1674999" y="1091252"/>
            <a:ext cx="6564573" cy="738664"/>
          </a:xfrm>
          <a:prstGeom prst="rect">
            <a:avLst/>
          </a:prstGeom>
          <a:noFill/>
        </p:spPr>
        <p:txBody>
          <a:bodyPr wrap="squar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中共四大</a:t>
            </a:r>
          </a:p>
          <a:p>
            <a:endParaRPr lang="zh-CN" altLang="en-US" dirty="0">
              <a:latin typeface="微软雅黑" panose="020B0503020204020204" pitchFamily="34" charset="-122"/>
              <a:ea typeface="微软雅黑" panose="020B0503020204020204" pitchFamily="34" charset="-122"/>
            </a:endParaRPr>
          </a:p>
        </p:txBody>
      </p:sp>
      <p:sp>
        <p:nvSpPr>
          <p:cNvPr id="4" name="矩形 13"/>
          <p:cNvSpPr>
            <a:spLocks noChangeArrowheads="1"/>
          </p:cNvSpPr>
          <p:nvPr/>
        </p:nvSpPr>
        <p:spPr bwMode="auto">
          <a:xfrm>
            <a:off x="3502038" y="4949865"/>
            <a:ext cx="5818188" cy="874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党的“四大”为革命斗争的新高涨作了思想上和组织上的准备</a:t>
            </a: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0655" y="2029295"/>
            <a:ext cx="4467623" cy="2649943"/>
          </a:xfrm>
          <a:prstGeom prst="rect">
            <a:avLst/>
          </a:prstGeom>
        </p:spPr>
      </p:pic>
      <p:sp>
        <p:nvSpPr>
          <p:cNvPr id="9" name="TextBox 54"/>
          <p:cNvSpPr txBox="1">
            <a:spLocks noChangeArrowheads="1"/>
          </p:cNvSpPr>
          <p:nvPr/>
        </p:nvSpPr>
        <p:spPr bwMode="auto">
          <a:xfrm>
            <a:off x="319437" y="84918"/>
            <a:ext cx="82327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400" b="1" dirty="0">
                <a:solidFill>
                  <a:schemeClr val="bg1"/>
                </a:solidFill>
                <a:latin typeface="微软雅黑" panose="020B0503020204020204" pitchFamily="34" charset="-122"/>
                <a:ea typeface="微软雅黑" panose="020B0503020204020204" pitchFamily="34" charset="-122"/>
              </a:rPr>
              <a:t>2.2 </a:t>
            </a:r>
            <a:r>
              <a:rPr lang="zh-CN" altLang="en-US" sz="2400" b="1" dirty="0">
                <a:solidFill>
                  <a:schemeClr val="bg1"/>
                </a:solidFill>
                <a:latin typeface="微软雅黑" panose="020B0503020204020204" pitchFamily="34" charset="-122"/>
                <a:ea typeface="微软雅黑" panose="020B0503020204020204" pitchFamily="34" charset="-122"/>
              </a:rPr>
              <a:t>大革命时期</a:t>
            </a:r>
          </a:p>
        </p:txBody>
      </p:sp>
    </p:spTree>
    <p:extLst>
      <p:ext uri="{BB962C8B-B14F-4D97-AF65-F5344CB8AC3E}">
        <p14:creationId xmlns:p14="http://schemas.microsoft.com/office/powerpoint/2010/main" val="92772305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文本框 1"/>
          <p:cNvSpPr txBox="1"/>
          <p:nvPr/>
        </p:nvSpPr>
        <p:spPr>
          <a:xfrm>
            <a:off x="1678468" y="1083906"/>
            <a:ext cx="6755642" cy="738664"/>
          </a:xfrm>
          <a:prstGeom prst="rect">
            <a:avLst/>
          </a:prstGeom>
          <a:noFill/>
        </p:spPr>
        <p:txBody>
          <a:bodyPr wrap="squar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国民大革命高潮的到来</a:t>
            </a:r>
          </a:p>
          <a:p>
            <a:endParaRPr lang="zh-CN" altLang="en-US" dirty="0">
              <a:latin typeface="微软雅黑" panose="020B0503020204020204" pitchFamily="34" charset="-122"/>
              <a:ea typeface="微软雅黑" panose="020B0503020204020204" pitchFamily="34" charset="-122"/>
            </a:endParaRPr>
          </a:p>
        </p:txBody>
      </p:sp>
      <p:sp>
        <p:nvSpPr>
          <p:cNvPr id="4" name="矩形 1"/>
          <p:cNvSpPr>
            <a:spLocks noChangeArrowheads="1"/>
          </p:cNvSpPr>
          <p:nvPr/>
        </p:nvSpPr>
        <p:spPr bwMode="auto">
          <a:xfrm>
            <a:off x="1142068" y="2798823"/>
            <a:ext cx="5314149" cy="1800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lnSpc>
                <a:spcPct val="150000"/>
              </a:lnSpc>
            </a:pPr>
            <a:r>
              <a:rPr lang="zh-CN" altLang="en-US" dirty="0">
                <a:latin typeface="微软雅黑" panose="020B0503020204020204" pitchFamily="34" charset="-122"/>
                <a:ea typeface="微软雅黑" panose="020B0503020204020204" pitchFamily="34" charset="-122"/>
              </a:rPr>
              <a:t>广东革命政府进行了统一广东的战争，肃清了广东境内的大小军阀势力，</a:t>
            </a:r>
            <a:r>
              <a:rPr lang="zh-CN" altLang="en-US" dirty="0">
                <a:solidFill>
                  <a:srgbClr val="C00000"/>
                </a:solidFill>
                <a:latin typeface="微软雅黑" panose="020B0503020204020204" pitchFamily="34" charset="-122"/>
                <a:ea typeface="微软雅黑" panose="020B0503020204020204" pitchFamily="34" charset="-122"/>
              </a:rPr>
              <a:t>成立了革命政府</a:t>
            </a:r>
            <a:r>
              <a:rPr lang="zh-CN" altLang="en-US" dirty="0">
                <a:latin typeface="微软雅黑" panose="020B0503020204020204" pitchFamily="34" charset="-122"/>
                <a:ea typeface="微软雅黑" panose="020B0503020204020204" pitchFamily="34" charset="-122"/>
              </a:rPr>
              <a:t>，组建了新型的反帝反封建的国民革命军。</a:t>
            </a:r>
            <a:endParaRPr lang="en-US" altLang="zh-CN" dirty="0">
              <a:latin typeface="微软雅黑" panose="020B0503020204020204" pitchFamily="34" charset="-122"/>
              <a:ea typeface="微软雅黑" panose="020B0503020204020204" pitchFamily="34" charset="-122"/>
            </a:endParaRPr>
          </a:p>
          <a:p>
            <a:pPr algn="just" hangingPunct="0">
              <a:lnSpc>
                <a:spcPct val="150000"/>
              </a:lnSpc>
            </a:pPr>
            <a:endParaRPr lang="zh-CN" altLang="en-US" sz="2000"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70547" y="2001477"/>
            <a:ext cx="4040798" cy="2155697"/>
          </a:xfrm>
          <a:prstGeom prst="rect">
            <a:avLst/>
          </a:prstGeom>
        </p:spPr>
      </p:pic>
      <p:sp>
        <p:nvSpPr>
          <p:cNvPr id="6" name="文本框 5"/>
          <p:cNvSpPr txBox="1"/>
          <p:nvPr/>
        </p:nvSpPr>
        <p:spPr>
          <a:xfrm>
            <a:off x="7025425" y="4626431"/>
            <a:ext cx="4085920" cy="1200329"/>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与此同时，1925年5月爆发的全国规模的</a:t>
            </a:r>
            <a:r>
              <a:rPr lang="zh-CN" altLang="en-US" dirty="0">
                <a:solidFill>
                  <a:srgbClr val="C00000"/>
                </a:solidFill>
                <a:latin typeface="微软雅黑" panose="020B0503020204020204" pitchFamily="34" charset="-122"/>
                <a:ea typeface="微软雅黑" panose="020B0503020204020204" pitchFamily="34" charset="-122"/>
              </a:rPr>
              <a:t>五卅运动</a:t>
            </a:r>
            <a:r>
              <a:rPr lang="zh-CN" altLang="en-US" dirty="0">
                <a:latin typeface="微软雅黑" panose="020B0503020204020204" pitchFamily="34" charset="-122"/>
                <a:ea typeface="微软雅黑" panose="020B0503020204020204" pitchFamily="34" charset="-122"/>
              </a:rPr>
              <a:t>，不仅沉重地打击了外国列强在中国的统治，而且把全国革命运动推向了高潮。</a:t>
            </a:r>
          </a:p>
        </p:txBody>
      </p:sp>
      <p:sp>
        <p:nvSpPr>
          <p:cNvPr id="7" name="文本框 6"/>
          <p:cNvSpPr txBox="1"/>
          <p:nvPr/>
        </p:nvSpPr>
        <p:spPr>
          <a:xfrm>
            <a:off x="1142069" y="5226595"/>
            <a:ext cx="5314149" cy="923330"/>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由于国共两党的共同组织和发动，</a:t>
            </a:r>
            <a:r>
              <a:rPr lang="zh-CN" altLang="en-US" dirty="0">
                <a:solidFill>
                  <a:srgbClr val="C00000"/>
                </a:solidFill>
                <a:latin typeface="微软雅黑" panose="020B0503020204020204" pitchFamily="34" charset="-122"/>
                <a:ea typeface="微软雅黑" panose="020B0503020204020204" pitchFamily="34" charset="-122"/>
              </a:rPr>
              <a:t>反奉倒段群众运动</a:t>
            </a:r>
            <a:r>
              <a:rPr lang="zh-CN" altLang="en-US" dirty="0">
                <a:latin typeface="微软雅黑" panose="020B0503020204020204" pitchFamily="34" charset="-122"/>
                <a:ea typeface="微软雅黑" panose="020B0503020204020204" pitchFamily="34" charset="-122"/>
              </a:rPr>
              <a:t>此起彼伏。</a:t>
            </a:r>
            <a:endParaRPr lang="en-US" altLang="zh-CN" dirty="0">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p:txBody>
      </p:sp>
      <p:grpSp>
        <p:nvGrpSpPr>
          <p:cNvPr id="10" name="组合 9"/>
          <p:cNvGrpSpPr/>
          <p:nvPr/>
        </p:nvGrpSpPr>
        <p:grpSpPr>
          <a:xfrm>
            <a:off x="2778729" y="2057198"/>
            <a:ext cx="2529255" cy="3120401"/>
            <a:chOff x="2984470" y="1781879"/>
            <a:chExt cx="2529255" cy="3120401"/>
          </a:xfrm>
        </p:grpSpPr>
        <p:sp>
          <p:nvSpPr>
            <p:cNvPr id="8" name="矩形 7"/>
            <p:cNvSpPr/>
            <p:nvPr/>
          </p:nvSpPr>
          <p:spPr>
            <a:xfrm>
              <a:off x="2984470" y="4219892"/>
              <a:ext cx="1666033" cy="68238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9" name="文本框 8"/>
            <p:cNvSpPr txBox="1"/>
            <p:nvPr/>
          </p:nvSpPr>
          <p:spPr>
            <a:xfrm>
              <a:off x="3452913" y="4397954"/>
              <a:ext cx="2060812"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北方</a:t>
              </a:r>
            </a:p>
          </p:txBody>
        </p:sp>
        <p:sp>
          <p:nvSpPr>
            <p:cNvPr id="11" name="矩形 10"/>
            <p:cNvSpPr/>
            <p:nvPr/>
          </p:nvSpPr>
          <p:spPr>
            <a:xfrm>
              <a:off x="2984470" y="1781879"/>
              <a:ext cx="1666033" cy="68238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2" name="文本框 11"/>
            <p:cNvSpPr txBox="1"/>
            <p:nvPr/>
          </p:nvSpPr>
          <p:spPr>
            <a:xfrm>
              <a:off x="3452913" y="1914117"/>
              <a:ext cx="2060812"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南方</a:t>
              </a:r>
            </a:p>
          </p:txBody>
        </p:sp>
      </p:grpSp>
      <p:sp>
        <p:nvSpPr>
          <p:cNvPr id="13" name="TextBox 54"/>
          <p:cNvSpPr txBox="1">
            <a:spLocks noChangeArrowheads="1"/>
          </p:cNvSpPr>
          <p:nvPr/>
        </p:nvSpPr>
        <p:spPr bwMode="auto">
          <a:xfrm>
            <a:off x="333292" y="80525"/>
            <a:ext cx="82327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400" b="1" dirty="0">
                <a:solidFill>
                  <a:schemeClr val="bg1"/>
                </a:solidFill>
                <a:latin typeface="微软雅黑" panose="020B0503020204020204" pitchFamily="34" charset="-122"/>
                <a:ea typeface="微软雅黑" panose="020B0503020204020204" pitchFamily="34" charset="-122"/>
              </a:rPr>
              <a:t>2.2 </a:t>
            </a:r>
            <a:r>
              <a:rPr lang="zh-CN" altLang="en-US" sz="2400" b="1" dirty="0">
                <a:solidFill>
                  <a:schemeClr val="bg1"/>
                </a:solidFill>
                <a:latin typeface="微软雅黑" panose="020B0503020204020204" pitchFamily="34" charset="-122"/>
                <a:ea typeface="微软雅黑" panose="020B0503020204020204" pitchFamily="34" charset="-122"/>
              </a:rPr>
              <a:t>大革命时期</a:t>
            </a:r>
          </a:p>
        </p:txBody>
      </p:sp>
    </p:spTree>
    <p:extLst>
      <p:ext uri="{BB962C8B-B14F-4D97-AF65-F5344CB8AC3E}">
        <p14:creationId xmlns:p14="http://schemas.microsoft.com/office/powerpoint/2010/main" val="248820567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文本框 1"/>
          <p:cNvSpPr txBox="1"/>
          <p:nvPr/>
        </p:nvSpPr>
        <p:spPr>
          <a:xfrm>
            <a:off x="1651379" y="1038564"/>
            <a:ext cx="5841242" cy="738664"/>
          </a:xfrm>
          <a:prstGeom prst="rect">
            <a:avLst/>
          </a:prstGeom>
          <a:noFill/>
        </p:spPr>
        <p:txBody>
          <a:bodyPr wrap="squar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国民大革命高潮的中途夭折</a:t>
            </a:r>
          </a:p>
          <a:p>
            <a:endParaRPr lang="zh-CN" altLang="en-US" dirty="0">
              <a:latin typeface="微软雅黑" panose="020B0503020204020204" pitchFamily="34" charset="-122"/>
              <a:ea typeface="微软雅黑" panose="020B0503020204020204" pitchFamily="34" charset="-122"/>
            </a:endParaRPr>
          </a:p>
        </p:txBody>
      </p:sp>
      <p:sp>
        <p:nvSpPr>
          <p:cNvPr id="3" name="矩形 12"/>
          <p:cNvSpPr>
            <a:spLocks noChangeArrowheads="1"/>
          </p:cNvSpPr>
          <p:nvPr/>
        </p:nvSpPr>
        <p:spPr bwMode="auto">
          <a:xfrm>
            <a:off x="8311486" y="3335522"/>
            <a:ext cx="2920621"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0" hangingPunct="0"/>
            <a:r>
              <a:rPr lang="zh-CN" altLang="en-US" dirty="0">
                <a:latin typeface="微软雅黑" panose="020B0503020204020204" pitchFamily="34" charset="-122"/>
                <a:ea typeface="微软雅黑" panose="020B0503020204020204" pitchFamily="34" charset="-122"/>
              </a:rPr>
              <a:t>在1927年，蒋介石和汪精卫先后发动的</a:t>
            </a:r>
            <a:r>
              <a:rPr lang="zh-CN" altLang="en-US" dirty="0">
                <a:solidFill>
                  <a:srgbClr val="C00000"/>
                </a:solidFill>
                <a:latin typeface="微软雅黑" panose="020B0503020204020204" pitchFamily="34" charset="-122"/>
                <a:ea typeface="微软雅黑" panose="020B0503020204020204" pitchFamily="34" charset="-122"/>
              </a:rPr>
              <a:t>四一二和七一五反革命政变</a:t>
            </a:r>
            <a:r>
              <a:rPr lang="zh-CN" altLang="en-US" dirty="0">
                <a:latin typeface="微软雅黑" panose="020B0503020204020204" pitchFamily="34" charset="-122"/>
                <a:ea typeface="微软雅黑" panose="020B0503020204020204" pitchFamily="34" charset="-122"/>
              </a:rPr>
              <a:t>，血腥屠杀共产党人和革命群众，公然背叛革命，这也标志着国共合作因此正式破裂，轰轰烈烈的大革命中途夭折。 </a:t>
            </a:r>
          </a:p>
        </p:txBody>
      </p:sp>
      <p:sp>
        <p:nvSpPr>
          <p:cNvPr id="4" name="文本框 3"/>
          <p:cNvSpPr txBox="1"/>
          <p:nvPr/>
        </p:nvSpPr>
        <p:spPr>
          <a:xfrm>
            <a:off x="1096162" y="3908535"/>
            <a:ext cx="3331059" cy="1754326"/>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戴季陶主义的出现，西山会议派的出现，蒋介石在广州制造的中山舰事件，1926年5月提出所谓《整理党务案》，都预示着国共统一战线开始遭到破坏</a:t>
            </a: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1" y="1932983"/>
            <a:ext cx="3187014" cy="1773841"/>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6162" y="1932983"/>
            <a:ext cx="3171037" cy="1819797"/>
          </a:xfrm>
          <a:prstGeom prst="rect">
            <a:avLst/>
          </a:prstGeom>
        </p:spPr>
      </p:pic>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72000" y="3765468"/>
            <a:ext cx="3187014" cy="1897393"/>
          </a:xfrm>
          <a:prstGeom prst="rect">
            <a:avLst/>
          </a:prstGeom>
        </p:spPr>
      </p:pic>
      <p:grpSp>
        <p:nvGrpSpPr>
          <p:cNvPr id="11" name="组合 10"/>
          <p:cNvGrpSpPr/>
          <p:nvPr/>
        </p:nvGrpSpPr>
        <p:grpSpPr>
          <a:xfrm>
            <a:off x="8807059" y="2310776"/>
            <a:ext cx="2664242" cy="682388"/>
            <a:chOff x="8807059" y="2310776"/>
            <a:chExt cx="2664242" cy="682388"/>
          </a:xfrm>
        </p:grpSpPr>
        <p:sp>
          <p:nvSpPr>
            <p:cNvPr id="9" name="矩形 8"/>
            <p:cNvSpPr/>
            <p:nvPr/>
          </p:nvSpPr>
          <p:spPr>
            <a:xfrm>
              <a:off x="8807059" y="2310776"/>
              <a:ext cx="1666033" cy="68238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8" name="文本框 7"/>
            <p:cNvSpPr txBox="1"/>
            <p:nvPr/>
          </p:nvSpPr>
          <p:spPr>
            <a:xfrm>
              <a:off x="9001056" y="2450571"/>
              <a:ext cx="2470245"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反革命政变</a:t>
              </a:r>
            </a:p>
          </p:txBody>
        </p:sp>
      </p:grpSp>
      <p:sp>
        <p:nvSpPr>
          <p:cNvPr id="10" name="TextBox 54"/>
          <p:cNvSpPr txBox="1">
            <a:spLocks noChangeArrowheads="1"/>
          </p:cNvSpPr>
          <p:nvPr/>
        </p:nvSpPr>
        <p:spPr bwMode="auto">
          <a:xfrm>
            <a:off x="310833" y="90863"/>
            <a:ext cx="82327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400" b="1" dirty="0">
                <a:solidFill>
                  <a:schemeClr val="bg1"/>
                </a:solidFill>
                <a:latin typeface="微软雅黑" panose="020B0503020204020204" pitchFamily="34" charset="-122"/>
                <a:ea typeface="微软雅黑" panose="020B0503020204020204" pitchFamily="34" charset="-122"/>
              </a:rPr>
              <a:t>2.2 </a:t>
            </a:r>
            <a:r>
              <a:rPr lang="zh-CN" altLang="en-US" sz="2400" b="1" dirty="0">
                <a:solidFill>
                  <a:schemeClr val="bg1"/>
                </a:solidFill>
                <a:latin typeface="微软雅黑" panose="020B0503020204020204" pitchFamily="34" charset="-122"/>
                <a:ea typeface="微软雅黑" panose="020B0503020204020204" pitchFamily="34" charset="-122"/>
              </a:rPr>
              <a:t>大革命时期</a:t>
            </a:r>
          </a:p>
        </p:txBody>
      </p:sp>
    </p:spTree>
    <p:extLst>
      <p:ext uri="{BB962C8B-B14F-4D97-AF65-F5344CB8AC3E}">
        <p14:creationId xmlns:p14="http://schemas.microsoft.com/office/powerpoint/2010/main" val="122640913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0" end="0"/>
                                            </p:txEl>
                                          </p:spTgt>
                                        </p:tgtEl>
                                        <p:attrNameLst>
                                          <p:attrName>style.visibility</p:attrName>
                                        </p:attrNameLst>
                                      </p:cBhvr>
                                      <p:to>
                                        <p:strVal val="visible"/>
                                      </p:to>
                                    </p:set>
                                    <p:animEffect transition="in" filter="fade">
                                      <p:cBhvr>
                                        <p:cTn id="42" dur="1000"/>
                                        <p:tgtEl>
                                          <p:spTgt spid="3">
                                            <p:txEl>
                                              <p:pRg st="0" end="0"/>
                                            </p:txEl>
                                          </p:spTgt>
                                        </p:tgtEl>
                                      </p:cBhvr>
                                    </p:animEffect>
                                    <p:anim calcmode="lin" valueType="num">
                                      <p:cBhvr>
                                        <p:cTn id="4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文本框 1"/>
          <p:cNvSpPr txBox="1"/>
          <p:nvPr/>
        </p:nvSpPr>
        <p:spPr>
          <a:xfrm>
            <a:off x="1722232" y="1126917"/>
            <a:ext cx="7942997" cy="738664"/>
          </a:xfrm>
          <a:prstGeom prst="rect">
            <a:avLst/>
          </a:prstGeom>
          <a:noFill/>
        </p:spPr>
        <p:txBody>
          <a:bodyPr wrap="squar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中国共产党第五次全国代表大会</a:t>
            </a:r>
          </a:p>
          <a:p>
            <a:endParaRPr lang="zh-CN" altLang="en-US" dirty="0">
              <a:latin typeface="微软雅黑" panose="020B0503020204020204" pitchFamily="34" charset="-122"/>
              <a:ea typeface="微软雅黑" panose="020B0503020204020204" pitchFamily="34" charset="-122"/>
            </a:endParaRPr>
          </a:p>
        </p:txBody>
      </p:sp>
      <p:sp>
        <p:nvSpPr>
          <p:cNvPr id="3" name="Rectangle 3"/>
          <p:cNvSpPr>
            <a:spLocks noChangeArrowheads="1"/>
          </p:cNvSpPr>
          <p:nvPr/>
        </p:nvSpPr>
        <p:spPr bwMode="auto">
          <a:xfrm>
            <a:off x="5151438" y="1850649"/>
            <a:ext cx="621506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r>
              <a:rPr lang="zh-CN" altLang="en-US" dirty="0">
                <a:latin typeface="微软雅黑" panose="020B0503020204020204" pitchFamily="34" charset="-122"/>
                <a:ea typeface="微软雅黑" panose="020B0503020204020204" pitchFamily="34" charset="-122"/>
              </a:rPr>
              <a:t>陈独秀、瞿秋白、蔡和森、李维汉、毛泽东、张国焘、李立三等</a:t>
            </a:r>
            <a:r>
              <a:rPr lang="en-US" altLang="zh-CN" dirty="0">
                <a:latin typeface="微软雅黑" panose="020B0503020204020204" pitchFamily="34" charset="-122"/>
                <a:ea typeface="微软雅黑" panose="020B0503020204020204" pitchFamily="34" charset="-122"/>
              </a:rPr>
              <a:t>82</a:t>
            </a:r>
            <a:r>
              <a:rPr lang="zh-CN" altLang="en-US" dirty="0">
                <a:latin typeface="微软雅黑" panose="020B0503020204020204" pitchFamily="34" charset="-122"/>
                <a:ea typeface="微软雅黑" panose="020B0503020204020204" pitchFamily="34" charset="-122"/>
              </a:rPr>
              <a:t>人，代表全国</a:t>
            </a:r>
            <a:r>
              <a:rPr lang="en-US" altLang="zh-CN" dirty="0">
                <a:latin typeface="微软雅黑" panose="020B0503020204020204" pitchFamily="34" charset="-122"/>
                <a:ea typeface="微软雅黑" panose="020B0503020204020204" pitchFamily="34" charset="-122"/>
              </a:rPr>
              <a:t>57967</a:t>
            </a:r>
            <a:r>
              <a:rPr lang="zh-CN" altLang="en-US" dirty="0">
                <a:latin typeface="微软雅黑" panose="020B0503020204020204" pitchFamily="34" charset="-122"/>
                <a:ea typeface="微软雅黑" panose="020B0503020204020204" pitchFamily="34" charset="-122"/>
              </a:rPr>
              <a:t>名党员。共产国际代表罗易、鲍罗廷、维经斯基等也出席了大会。</a:t>
            </a:r>
          </a:p>
        </p:txBody>
      </p:sp>
      <p:sp>
        <p:nvSpPr>
          <p:cNvPr id="4" name="矩形 3"/>
          <p:cNvSpPr/>
          <p:nvPr/>
        </p:nvSpPr>
        <p:spPr>
          <a:xfrm>
            <a:off x="5151438" y="3051900"/>
            <a:ext cx="6096000" cy="1477328"/>
          </a:xfrm>
          <a:prstGeom prst="rect">
            <a:avLst/>
          </a:prstGeom>
        </p:spPr>
        <p:txBody>
          <a:bodyPr>
            <a:spAutoFit/>
          </a:bodyPr>
          <a:lstStyle/>
          <a:p>
            <a:pPr algn="just" hangingPunct="0"/>
            <a:r>
              <a:rPr lang="zh-CN" altLang="en-US" dirty="0">
                <a:latin typeface="微软雅黑" panose="020B0503020204020204" pitchFamily="34" charset="-122"/>
                <a:ea typeface="微软雅黑" panose="020B0503020204020204" pitchFamily="34" charset="-122"/>
              </a:rPr>
              <a:t>中共五大是在蒋介石发动反革命政变之后半个月，中国革命处于危急关头召开的。主要任务是纠正陈独秀的机会主义错误，并决定党的重大方针政策。会议虽然对右倾投降主义错误进行了批评，却没有拿出纠正这些错误的任何办法。</a:t>
            </a:r>
          </a:p>
        </p:txBody>
      </p:sp>
      <p:sp>
        <p:nvSpPr>
          <p:cNvPr id="5" name="Rectangle 3"/>
          <p:cNvSpPr>
            <a:spLocks noChangeArrowheads="1"/>
          </p:cNvSpPr>
          <p:nvPr/>
        </p:nvSpPr>
        <p:spPr bwMode="auto">
          <a:xfrm>
            <a:off x="5151438" y="4803775"/>
            <a:ext cx="621506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r>
              <a:rPr lang="zh-CN" altLang="en-US" dirty="0">
                <a:latin typeface="微软雅黑" panose="020B0503020204020204" pitchFamily="34" charset="-122"/>
                <a:ea typeface="微软雅黑" panose="020B0503020204020204" pitchFamily="34" charset="-122"/>
              </a:rPr>
              <a:t>中共五大虽然召开在革命的危急关头，却没有承担起挽救革命的任务。但周恩来、任弼时等一批对陈独秀的右倾错误有所认识、有所抵制的同志，被选进了新的中央委员会，</a:t>
            </a:r>
            <a:r>
              <a:rPr lang="zh-CN" altLang="en-US" dirty="0">
                <a:solidFill>
                  <a:srgbClr val="C00000"/>
                </a:solidFill>
                <a:latin typeface="微软雅黑" panose="020B0503020204020204" pitchFamily="34" charset="-122"/>
                <a:ea typeface="微软雅黑" panose="020B0503020204020204" pitchFamily="34" charset="-122"/>
              </a:rPr>
              <a:t>这为后来纠正陈独秀的右倾错误，提供了组织上的准备。</a:t>
            </a:r>
          </a:p>
        </p:txBody>
      </p:sp>
      <p:grpSp>
        <p:nvGrpSpPr>
          <p:cNvPr id="7" name="组合 6"/>
          <p:cNvGrpSpPr/>
          <p:nvPr/>
        </p:nvGrpSpPr>
        <p:grpSpPr>
          <a:xfrm>
            <a:off x="3786442" y="2190477"/>
            <a:ext cx="1918321" cy="524814"/>
            <a:chOff x="8807059" y="2310776"/>
            <a:chExt cx="2485156" cy="682388"/>
          </a:xfrm>
        </p:grpSpPr>
        <p:sp>
          <p:nvSpPr>
            <p:cNvPr id="8" name="矩形 7"/>
            <p:cNvSpPr/>
            <p:nvPr/>
          </p:nvSpPr>
          <p:spPr>
            <a:xfrm>
              <a:off x="8807059" y="2310776"/>
              <a:ext cx="1666033" cy="68238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9" name="文本框 8"/>
            <p:cNvSpPr txBox="1"/>
            <p:nvPr/>
          </p:nvSpPr>
          <p:spPr>
            <a:xfrm>
              <a:off x="8821971" y="2401523"/>
              <a:ext cx="2470244" cy="369331"/>
            </a:xfrm>
            <a:prstGeom prst="rect">
              <a:avLst/>
            </a:prstGeom>
            <a:noFill/>
          </p:spPr>
          <p:txBody>
            <a:bodyPr wrap="square" rtlCol="0">
              <a:spAutoFit/>
            </a:bodyPr>
            <a:lstStyle/>
            <a:p>
              <a:pPr algn="just" hangingPunct="0"/>
              <a:r>
                <a:rPr lang="zh-CN" altLang="en-US" b="1" dirty="0">
                  <a:solidFill>
                    <a:schemeClr val="bg1"/>
                  </a:solidFill>
                  <a:latin typeface="微软雅黑" panose="020B0503020204020204" pitchFamily="34" charset="-122"/>
                  <a:ea typeface="微软雅黑" panose="020B0503020204020204" pitchFamily="34" charset="-122"/>
                </a:rPr>
                <a:t>出席代表：</a:t>
              </a:r>
              <a:endParaRPr lang="en-US" altLang="zh-CN" b="1" dirty="0">
                <a:solidFill>
                  <a:schemeClr val="bg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3775410" y="5050198"/>
            <a:ext cx="1918321" cy="524814"/>
            <a:chOff x="8807059" y="2310776"/>
            <a:chExt cx="2485156" cy="682388"/>
          </a:xfrm>
        </p:grpSpPr>
        <p:sp>
          <p:nvSpPr>
            <p:cNvPr id="11" name="矩形 10"/>
            <p:cNvSpPr/>
            <p:nvPr/>
          </p:nvSpPr>
          <p:spPr>
            <a:xfrm>
              <a:off x="8807059" y="2310776"/>
              <a:ext cx="1666033" cy="68238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2" name="文本框 11"/>
            <p:cNvSpPr txBox="1"/>
            <p:nvPr/>
          </p:nvSpPr>
          <p:spPr>
            <a:xfrm>
              <a:off x="8821971" y="2401523"/>
              <a:ext cx="2470244" cy="480223"/>
            </a:xfrm>
            <a:prstGeom prst="rect">
              <a:avLst/>
            </a:prstGeom>
            <a:noFill/>
          </p:spPr>
          <p:txBody>
            <a:bodyPr wrap="square" rtlCol="0">
              <a:spAutoFit/>
            </a:bodyPr>
            <a:lstStyle/>
            <a:p>
              <a:pPr algn="just" hangingPunct="0"/>
              <a:r>
                <a:rPr lang="zh-CN" altLang="en-US" b="1" dirty="0">
                  <a:solidFill>
                    <a:schemeClr val="bg1"/>
                  </a:solidFill>
                  <a:latin typeface="微软雅黑" panose="020B0503020204020204" pitchFamily="34" charset="-122"/>
                  <a:ea typeface="微软雅黑" panose="020B0503020204020204" pitchFamily="34" charset="-122"/>
                </a:rPr>
                <a:t>历史意义：</a:t>
              </a:r>
              <a:endParaRPr lang="en-US" altLang="zh-CN" b="1" dirty="0">
                <a:solidFill>
                  <a:schemeClr val="bg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3786442" y="3474991"/>
            <a:ext cx="1907289" cy="524814"/>
            <a:chOff x="8847105" y="2322249"/>
            <a:chExt cx="2470864" cy="682388"/>
          </a:xfrm>
        </p:grpSpPr>
        <p:sp>
          <p:nvSpPr>
            <p:cNvPr id="14" name="矩形 13"/>
            <p:cNvSpPr/>
            <p:nvPr/>
          </p:nvSpPr>
          <p:spPr>
            <a:xfrm>
              <a:off x="8847105" y="2322249"/>
              <a:ext cx="1666033" cy="68238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5" name="文本框 14"/>
            <p:cNvSpPr txBox="1"/>
            <p:nvPr/>
          </p:nvSpPr>
          <p:spPr>
            <a:xfrm>
              <a:off x="8847725" y="2419008"/>
              <a:ext cx="2470244" cy="480223"/>
            </a:xfrm>
            <a:prstGeom prst="rect">
              <a:avLst/>
            </a:prstGeom>
            <a:noFill/>
          </p:spPr>
          <p:txBody>
            <a:bodyPr wrap="square" rtlCol="0">
              <a:spAutoFit/>
            </a:bodyPr>
            <a:lstStyle/>
            <a:p>
              <a:pPr algn="just" hangingPunct="0"/>
              <a:r>
                <a:rPr lang="zh-CN" altLang="en-US" b="1" dirty="0">
                  <a:solidFill>
                    <a:schemeClr val="bg1"/>
                  </a:solidFill>
                  <a:latin typeface="微软雅黑" panose="020B0503020204020204" pitchFamily="34" charset="-122"/>
                  <a:ea typeface="微软雅黑" panose="020B0503020204020204" pitchFamily="34" charset="-122"/>
                </a:rPr>
                <a:t>中心议题：</a:t>
              </a:r>
              <a:endParaRPr lang="en-US" altLang="zh-CN" b="1" dirty="0">
                <a:solidFill>
                  <a:schemeClr val="bg1"/>
                </a:solidFill>
                <a:latin typeface="微软雅黑" panose="020B0503020204020204" pitchFamily="34" charset="-122"/>
                <a:ea typeface="微软雅黑" panose="020B0503020204020204" pitchFamily="34" charset="-122"/>
              </a:endParaRPr>
            </a:p>
          </p:txBody>
        </p:sp>
      </p:grpSp>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7471" y="2004541"/>
            <a:ext cx="2426231" cy="2524688"/>
          </a:xfrm>
          <a:prstGeom prst="rect">
            <a:avLst/>
          </a:prstGeom>
        </p:spPr>
      </p:pic>
      <p:grpSp>
        <p:nvGrpSpPr>
          <p:cNvPr id="17" name="组合 16"/>
          <p:cNvGrpSpPr/>
          <p:nvPr/>
        </p:nvGrpSpPr>
        <p:grpSpPr>
          <a:xfrm>
            <a:off x="917473" y="4529226"/>
            <a:ext cx="3605469" cy="1045785"/>
            <a:chOff x="8807058" y="2310776"/>
            <a:chExt cx="2470244" cy="682388"/>
          </a:xfrm>
        </p:grpSpPr>
        <p:sp>
          <p:nvSpPr>
            <p:cNvPr id="18" name="矩形 17"/>
            <p:cNvSpPr/>
            <p:nvPr/>
          </p:nvSpPr>
          <p:spPr>
            <a:xfrm>
              <a:off x="8807059" y="2310776"/>
              <a:ext cx="1666033" cy="68238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9" name="文本框 18"/>
            <p:cNvSpPr txBox="1"/>
            <p:nvPr/>
          </p:nvSpPr>
          <p:spPr>
            <a:xfrm>
              <a:off x="8807058" y="2329135"/>
              <a:ext cx="2470244" cy="570562"/>
            </a:xfrm>
            <a:prstGeom prst="rect">
              <a:avLst/>
            </a:prstGeom>
            <a:noFill/>
          </p:spPr>
          <p:txBody>
            <a:bodyPr wrap="square" rtlCol="0">
              <a:spAutoFit/>
            </a:bodyPr>
            <a:lstStyle/>
            <a:p>
              <a:pPr algn="just" hangingPunct="0">
                <a:lnSpc>
                  <a:spcPct val="150000"/>
                </a:lnSpc>
              </a:pPr>
              <a:r>
                <a:rPr lang="zh-CN" altLang="en-US" b="1" dirty="0">
                  <a:solidFill>
                    <a:schemeClr val="bg2"/>
                  </a:solidFill>
                  <a:latin typeface="微软雅黑" panose="020B0503020204020204" pitchFamily="34" charset="-122"/>
                  <a:ea typeface="微软雅黑" panose="020B0503020204020204" pitchFamily="34" charset="-122"/>
                </a:rPr>
                <a:t>时间：</a:t>
              </a:r>
              <a:r>
                <a:rPr lang="en-US" altLang="zh-CN" b="1" dirty="0">
                  <a:solidFill>
                    <a:schemeClr val="bg2"/>
                  </a:solidFill>
                  <a:latin typeface="微软雅黑" panose="020B0503020204020204" pitchFamily="34" charset="-122"/>
                  <a:ea typeface="微软雅黑" panose="020B0503020204020204" pitchFamily="34" charset="-122"/>
                </a:rPr>
                <a:t>1927.4.27-5.9</a:t>
              </a:r>
            </a:p>
            <a:p>
              <a:pPr algn="just" hangingPunct="0">
                <a:lnSpc>
                  <a:spcPct val="150000"/>
                </a:lnSpc>
              </a:pPr>
              <a:r>
                <a:rPr lang="zh-CN" altLang="en-US" b="1" dirty="0">
                  <a:solidFill>
                    <a:schemeClr val="bg2"/>
                  </a:solidFill>
                  <a:latin typeface="微软雅黑" panose="020B0503020204020204" pitchFamily="34" charset="-122"/>
                  <a:ea typeface="微软雅黑" panose="020B0503020204020204" pitchFamily="34" charset="-122"/>
                </a:rPr>
                <a:t>地点：武汉</a:t>
              </a:r>
              <a:endParaRPr lang="en-US" altLang="zh-CN" b="1" dirty="0">
                <a:solidFill>
                  <a:schemeClr val="bg2"/>
                </a:solidFill>
                <a:latin typeface="微软雅黑" panose="020B0503020204020204" pitchFamily="34" charset="-122"/>
                <a:ea typeface="微软雅黑" panose="020B0503020204020204" pitchFamily="34" charset="-122"/>
              </a:endParaRPr>
            </a:p>
          </p:txBody>
        </p:sp>
      </p:grpSp>
      <p:sp>
        <p:nvSpPr>
          <p:cNvPr id="20" name="TextBox 54"/>
          <p:cNvSpPr txBox="1">
            <a:spLocks noChangeArrowheads="1"/>
          </p:cNvSpPr>
          <p:nvPr/>
        </p:nvSpPr>
        <p:spPr bwMode="auto">
          <a:xfrm>
            <a:off x="313069" y="78403"/>
            <a:ext cx="82327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400" b="1" dirty="0">
                <a:solidFill>
                  <a:schemeClr val="bg1"/>
                </a:solidFill>
                <a:latin typeface="微软雅黑" panose="020B0503020204020204" pitchFamily="34" charset="-122"/>
                <a:ea typeface="微软雅黑" panose="020B0503020204020204" pitchFamily="34" charset="-122"/>
              </a:rPr>
              <a:t>2.2 </a:t>
            </a:r>
            <a:r>
              <a:rPr lang="zh-CN" altLang="en-US" sz="2400" b="1" dirty="0">
                <a:solidFill>
                  <a:schemeClr val="bg1"/>
                </a:solidFill>
                <a:latin typeface="微软雅黑" panose="020B0503020204020204" pitchFamily="34" charset="-122"/>
                <a:ea typeface="微软雅黑" panose="020B0503020204020204" pitchFamily="34" charset="-122"/>
              </a:rPr>
              <a:t>大革命时期</a:t>
            </a:r>
          </a:p>
        </p:txBody>
      </p:sp>
    </p:spTree>
    <p:extLst>
      <p:ext uri="{BB962C8B-B14F-4D97-AF65-F5344CB8AC3E}">
        <p14:creationId xmlns:p14="http://schemas.microsoft.com/office/powerpoint/2010/main" val="281124633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1000"/>
                                        <p:tgtEl>
                                          <p:spTgt spid="4"/>
                                        </p:tgtEl>
                                      </p:cBhvr>
                                    </p:animEffect>
                                    <p:anim calcmode="lin" valueType="num">
                                      <p:cBhvr>
                                        <p:cTn id="43" dur="1000" fill="hold"/>
                                        <p:tgtEl>
                                          <p:spTgt spid="4"/>
                                        </p:tgtEl>
                                        <p:attrNameLst>
                                          <p:attrName>ppt_x</p:attrName>
                                        </p:attrNameLst>
                                      </p:cBhvr>
                                      <p:tavLst>
                                        <p:tav tm="0">
                                          <p:val>
                                            <p:strVal val="#ppt_x"/>
                                          </p:val>
                                        </p:tav>
                                        <p:tav tm="100000">
                                          <p:val>
                                            <p:strVal val="#ppt_x"/>
                                          </p:val>
                                        </p:tav>
                                      </p:tavLst>
                                    </p:anim>
                                    <p:anim calcmode="lin" valueType="num">
                                      <p:cBhvr>
                                        <p:cTn id="4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1000"/>
                                        <p:tgtEl>
                                          <p:spTgt spid="10"/>
                                        </p:tgtEl>
                                      </p:cBhvr>
                                    </p:animEffect>
                                    <p:anim calcmode="lin" valueType="num">
                                      <p:cBhvr>
                                        <p:cTn id="50" dur="1000" fill="hold"/>
                                        <p:tgtEl>
                                          <p:spTgt spid="10"/>
                                        </p:tgtEl>
                                        <p:attrNameLst>
                                          <p:attrName>ppt_x</p:attrName>
                                        </p:attrNameLst>
                                      </p:cBhvr>
                                      <p:tavLst>
                                        <p:tav tm="0">
                                          <p:val>
                                            <p:strVal val="#ppt_x"/>
                                          </p:val>
                                        </p:tav>
                                        <p:tav tm="100000">
                                          <p:val>
                                            <p:strVal val="#ppt_x"/>
                                          </p:val>
                                        </p:tav>
                                      </p:tavLst>
                                    </p:anim>
                                    <p:anim calcmode="lin" valueType="num">
                                      <p:cBhvr>
                                        <p:cTn id="5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5"/>
                                        </p:tgtEl>
                                        <p:attrNameLst>
                                          <p:attrName>style.visibility</p:attrName>
                                        </p:attrNameLst>
                                      </p:cBhvr>
                                      <p:to>
                                        <p:strVal val="visible"/>
                                      </p:to>
                                    </p:set>
                                    <p:animEffect transition="in" filter="fade">
                                      <p:cBhvr>
                                        <p:cTn id="56" dur="1000"/>
                                        <p:tgtEl>
                                          <p:spTgt spid="5"/>
                                        </p:tgtEl>
                                      </p:cBhvr>
                                    </p:animEffect>
                                    <p:anim calcmode="lin" valueType="num">
                                      <p:cBhvr>
                                        <p:cTn id="57" dur="1000" fill="hold"/>
                                        <p:tgtEl>
                                          <p:spTgt spid="5"/>
                                        </p:tgtEl>
                                        <p:attrNameLst>
                                          <p:attrName>ppt_x</p:attrName>
                                        </p:attrNameLst>
                                      </p:cBhvr>
                                      <p:tavLst>
                                        <p:tav tm="0">
                                          <p:val>
                                            <p:strVal val="#ppt_x"/>
                                          </p:val>
                                        </p:tav>
                                        <p:tav tm="100000">
                                          <p:val>
                                            <p:strVal val="#ppt_x"/>
                                          </p:val>
                                        </p:tav>
                                      </p:tavLst>
                                    </p:anim>
                                    <p:anim calcmode="lin" valueType="num">
                                      <p:cBhvr>
                                        <p:cTn id="5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文本框 1"/>
          <p:cNvSpPr txBox="1"/>
          <p:nvPr/>
        </p:nvSpPr>
        <p:spPr>
          <a:xfrm>
            <a:off x="1642635" y="1076334"/>
            <a:ext cx="8338782" cy="738664"/>
          </a:xfrm>
          <a:prstGeom prst="rect">
            <a:avLst/>
          </a:prstGeom>
          <a:noFill/>
        </p:spPr>
        <p:txBody>
          <a:bodyPr wrap="squar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南昌起义与八七会议</a:t>
            </a:r>
          </a:p>
          <a:p>
            <a:endParaRPr lang="zh-CN" altLang="en-US" dirty="0">
              <a:latin typeface="微软雅黑" panose="020B0503020204020204" pitchFamily="34" charset="-122"/>
              <a:ea typeface="微软雅黑" panose="020B0503020204020204" pitchFamily="34" charset="-122"/>
            </a:endParaRPr>
          </a:p>
        </p:txBody>
      </p:sp>
      <p:sp>
        <p:nvSpPr>
          <p:cNvPr id="3" name="TextBox 54"/>
          <p:cNvSpPr txBox="1">
            <a:spLocks noChangeArrowheads="1"/>
          </p:cNvSpPr>
          <p:nvPr/>
        </p:nvSpPr>
        <p:spPr bwMode="auto">
          <a:xfrm>
            <a:off x="284904" y="77087"/>
            <a:ext cx="75136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400" b="1" dirty="0">
                <a:solidFill>
                  <a:schemeClr val="bg1"/>
                </a:solidFill>
                <a:latin typeface="微软雅黑" panose="020B0503020204020204" pitchFamily="34" charset="-122"/>
                <a:ea typeface="微软雅黑" panose="020B0503020204020204" pitchFamily="34" charset="-122"/>
              </a:rPr>
              <a:t>2.3 </a:t>
            </a:r>
            <a:r>
              <a:rPr lang="zh-CN" altLang="en-US" sz="2400" b="1" dirty="0">
                <a:solidFill>
                  <a:schemeClr val="bg1"/>
                </a:solidFill>
                <a:latin typeface="微软雅黑" panose="020B0503020204020204" pitchFamily="34" charset="-122"/>
                <a:ea typeface="微软雅黑" panose="020B0503020204020204" pitchFamily="34" charset="-122"/>
              </a:rPr>
              <a:t>土地革命时期</a:t>
            </a:r>
          </a:p>
        </p:txBody>
      </p:sp>
      <p:sp>
        <p:nvSpPr>
          <p:cNvPr id="4" name="矩形 7"/>
          <p:cNvSpPr>
            <a:spLocks noChangeArrowheads="1"/>
          </p:cNvSpPr>
          <p:nvPr/>
        </p:nvSpPr>
        <p:spPr bwMode="auto">
          <a:xfrm>
            <a:off x="983672" y="5294409"/>
            <a:ext cx="1014152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0" hangingPunct="0"/>
            <a:r>
              <a:rPr lang="zh-CN" altLang="en-US" dirty="0">
                <a:latin typeface="微软雅黑" panose="020B0503020204020204" pitchFamily="34" charset="-122"/>
                <a:ea typeface="微软雅黑" panose="020B0503020204020204" pitchFamily="34" charset="-122"/>
              </a:rPr>
              <a:t>1927年8月至1928年底。党主要是发动和领导各地武装起义，</a:t>
            </a:r>
            <a:r>
              <a:rPr lang="zh-CN" altLang="en-US" dirty="0">
                <a:solidFill>
                  <a:srgbClr val="C00000"/>
                </a:solidFill>
                <a:latin typeface="微软雅黑" panose="020B0503020204020204" pitchFamily="34" charset="-122"/>
                <a:ea typeface="微软雅黑" panose="020B0503020204020204" pitchFamily="34" charset="-122"/>
              </a:rPr>
              <a:t>创建工农红军和农村根据地</a:t>
            </a:r>
            <a:r>
              <a:rPr lang="zh-CN" altLang="en-US" dirty="0">
                <a:latin typeface="微软雅黑" panose="020B0503020204020204" pitchFamily="34" charset="-122"/>
                <a:ea typeface="微软雅黑" panose="020B0503020204020204" pitchFamily="34" charset="-122"/>
              </a:rPr>
              <a:t>，革命力量得到了初步的恢复和发展。</a:t>
            </a: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4656" y="1861549"/>
            <a:ext cx="4547999" cy="2630278"/>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85709" y="1861549"/>
            <a:ext cx="4239490" cy="2630278"/>
          </a:xfrm>
          <a:prstGeom prst="rect">
            <a:avLst/>
          </a:prstGeom>
        </p:spPr>
      </p:pic>
      <p:grpSp>
        <p:nvGrpSpPr>
          <p:cNvPr id="7" name="组合 6"/>
          <p:cNvGrpSpPr/>
          <p:nvPr/>
        </p:nvGrpSpPr>
        <p:grpSpPr>
          <a:xfrm>
            <a:off x="2755692" y="4676492"/>
            <a:ext cx="1958572" cy="524814"/>
            <a:chOff x="8196639" y="2611087"/>
            <a:chExt cx="2537301" cy="682388"/>
          </a:xfrm>
        </p:grpSpPr>
        <p:sp>
          <p:nvSpPr>
            <p:cNvPr id="8" name="矩形 7"/>
            <p:cNvSpPr/>
            <p:nvPr/>
          </p:nvSpPr>
          <p:spPr>
            <a:xfrm>
              <a:off x="8196639" y="2611087"/>
              <a:ext cx="1666033" cy="68238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9" name="文本框 8"/>
            <p:cNvSpPr txBox="1"/>
            <p:nvPr/>
          </p:nvSpPr>
          <p:spPr>
            <a:xfrm>
              <a:off x="8263696" y="2712171"/>
              <a:ext cx="2470244" cy="480223"/>
            </a:xfrm>
            <a:prstGeom prst="rect">
              <a:avLst/>
            </a:prstGeom>
            <a:noFill/>
          </p:spPr>
          <p:txBody>
            <a:bodyPr wrap="square" rtlCol="0">
              <a:spAutoFit/>
            </a:bodyPr>
            <a:lstStyle/>
            <a:p>
              <a:pPr algn="just" hangingPunct="0"/>
              <a:r>
                <a:rPr lang="zh-CN" altLang="en-US" b="1" dirty="0">
                  <a:solidFill>
                    <a:schemeClr val="bg1"/>
                  </a:solidFill>
                  <a:latin typeface="微软雅黑" panose="020B0503020204020204" pitchFamily="34" charset="-122"/>
                  <a:ea typeface="微软雅黑" panose="020B0503020204020204" pitchFamily="34" charset="-122"/>
                </a:rPr>
                <a:t>南昌起义</a:t>
              </a:r>
              <a:endParaRPr lang="en-US" altLang="zh-CN" b="1" dirty="0">
                <a:solidFill>
                  <a:schemeClr val="bg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7952036" y="4693301"/>
            <a:ext cx="2811437" cy="524814"/>
            <a:chOff x="8807059" y="2310776"/>
            <a:chExt cx="2559225" cy="682388"/>
          </a:xfrm>
        </p:grpSpPr>
        <p:sp>
          <p:nvSpPr>
            <p:cNvPr id="11" name="矩形 10"/>
            <p:cNvSpPr/>
            <p:nvPr/>
          </p:nvSpPr>
          <p:spPr>
            <a:xfrm>
              <a:off x="8807059" y="2310776"/>
              <a:ext cx="1666033" cy="68238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2" name="文本框 11"/>
            <p:cNvSpPr txBox="1"/>
            <p:nvPr/>
          </p:nvSpPr>
          <p:spPr>
            <a:xfrm>
              <a:off x="8896040" y="2411859"/>
              <a:ext cx="2470244" cy="480223"/>
            </a:xfrm>
            <a:prstGeom prst="rect">
              <a:avLst/>
            </a:prstGeom>
            <a:noFill/>
          </p:spPr>
          <p:txBody>
            <a:bodyPr wrap="square" rtlCol="0">
              <a:spAutoFit/>
            </a:bodyPr>
            <a:lstStyle/>
            <a:p>
              <a:pPr algn="just" hangingPunct="0"/>
              <a:r>
                <a:rPr lang="zh-CN" altLang="en-US" b="1" dirty="0">
                  <a:solidFill>
                    <a:schemeClr val="bg1"/>
                  </a:solidFill>
                  <a:latin typeface="微软雅黑" panose="020B0503020204020204" pitchFamily="34" charset="-122"/>
                  <a:ea typeface="微软雅黑" panose="020B0503020204020204" pitchFamily="34" charset="-122"/>
                </a:rPr>
                <a:t>八七会议旧址</a:t>
              </a:r>
              <a:endParaRPr lang="en-US" altLang="zh-CN"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01453987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1000"/>
                                        <p:tgtEl>
                                          <p:spTgt spid="4"/>
                                        </p:tgtEl>
                                      </p:cBhvr>
                                    </p:animEffect>
                                    <p:anim calcmode="lin" valueType="num">
                                      <p:cBhvr>
                                        <p:cTn id="36" dur="1000" fill="hold"/>
                                        <p:tgtEl>
                                          <p:spTgt spid="4"/>
                                        </p:tgtEl>
                                        <p:attrNameLst>
                                          <p:attrName>ppt_x</p:attrName>
                                        </p:attrNameLst>
                                      </p:cBhvr>
                                      <p:tavLst>
                                        <p:tav tm="0">
                                          <p:val>
                                            <p:strVal val="#ppt_x"/>
                                          </p:val>
                                        </p:tav>
                                        <p:tav tm="100000">
                                          <p:val>
                                            <p:strVal val="#ppt_x"/>
                                          </p:val>
                                        </p:tav>
                                      </p:tavLst>
                                    </p:anim>
                                    <p:anim calcmode="lin" valueType="num">
                                      <p:cBhvr>
                                        <p:cTn id="3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14" name="圆角矩形标注 13"/>
          <p:cNvSpPr/>
          <p:nvPr/>
        </p:nvSpPr>
        <p:spPr>
          <a:xfrm>
            <a:off x="2268715" y="5132210"/>
            <a:ext cx="1187356" cy="829905"/>
          </a:xfrm>
          <a:prstGeom prst="wedgeRoundRectCallout">
            <a:avLst/>
          </a:prstGeom>
          <a:solidFill>
            <a:srgbClr val="A215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 name="TextBox 54"/>
          <p:cNvSpPr txBox="1">
            <a:spLocks noChangeArrowheads="1"/>
          </p:cNvSpPr>
          <p:nvPr/>
        </p:nvSpPr>
        <p:spPr bwMode="auto">
          <a:xfrm>
            <a:off x="298759" y="81346"/>
            <a:ext cx="75136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400" b="1" dirty="0">
                <a:solidFill>
                  <a:schemeClr val="bg1"/>
                </a:solidFill>
                <a:latin typeface="微软雅黑" panose="020B0503020204020204" pitchFamily="34" charset="-122"/>
                <a:ea typeface="微软雅黑" panose="020B0503020204020204" pitchFamily="34" charset="-122"/>
              </a:rPr>
              <a:t>2.3 </a:t>
            </a:r>
            <a:r>
              <a:rPr lang="zh-CN" altLang="en-US" sz="2400" b="1" dirty="0">
                <a:solidFill>
                  <a:schemeClr val="bg1"/>
                </a:solidFill>
                <a:latin typeface="微软雅黑" panose="020B0503020204020204" pitchFamily="34" charset="-122"/>
                <a:ea typeface="微软雅黑" panose="020B0503020204020204" pitchFamily="34" charset="-122"/>
              </a:rPr>
              <a:t>土地革命时期</a:t>
            </a:r>
          </a:p>
        </p:txBody>
      </p:sp>
      <p:sp>
        <p:nvSpPr>
          <p:cNvPr id="3" name="Rectangle 3"/>
          <p:cNvSpPr>
            <a:spLocks noChangeArrowheads="1"/>
          </p:cNvSpPr>
          <p:nvPr/>
        </p:nvSpPr>
        <p:spPr bwMode="auto">
          <a:xfrm>
            <a:off x="4311504" y="2013627"/>
            <a:ext cx="689941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indent="0" algn="just" hangingPunct="0"/>
            <a:r>
              <a:rPr lang="zh-CN" altLang="en-US" dirty="0">
                <a:latin typeface="微软雅黑" panose="020B0503020204020204" pitchFamily="34" charset="-122"/>
                <a:ea typeface="微软雅黑" panose="020B0503020204020204" pitchFamily="34" charset="-122"/>
              </a:rPr>
              <a:t>八七会议总结了大革命失败的经验教训，结束了陈独秀右倾投降主义在中央的统治，撤销了陈独秀总书记的职务，</a:t>
            </a:r>
            <a:r>
              <a:rPr lang="zh-CN" altLang="en-US" dirty="0">
                <a:solidFill>
                  <a:srgbClr val="C00000"/>
                </a:solidFill>
                <a:latin typeface="微软雅黑" panose="020B0503020204020204" pitchFamily="34" charset="-122"/>
                <a:ea typeface="微软雅黑" panose="020B0503020204020204" pitchFamily="34" charset="-122"/>
              </a:rPr>
              <a:t>选举了临时中央政治局。</a:t>
            </a:r>
          </a:p>
        </p:txBody>
      </p:sp>
      <p:sp>
        <p:nvSpPr>
          <p:cNvPr id="4" name="Rectangle 3"/>
          <p:cNvSpPr>
            <a:spLocks noChangeArrowheads="1"/>
          </p:cNvSpPr>
          <p:nvPr/>
        </p:nvSpPr>
        <p:spPr bwMode="auto">
          <a:xfrm>
            <a:off x="2356748" y="5316263"/>
            <a:ext cx="85018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0" hangingPunct="0"/>
            <a:r>
              <a:rPr lang="zh-CN" altLang="en-US" sz="2400" b="1" dirty="0">
                <a:solidFill>
                  <a:schemeClr val="bg1"/>
                </a:solidFill>
                <a:latin typeface="微软雅黑" panose="020B0503020204020204" pitchFamily="34" charset="-122"/>
                <a:ea typeface="微软雅黑" panose="020B0503020204020204" pitchFamily="34" charset="-122"/>
              </a:rPr>
              <a:t>意义</a:t>
            </a:r>
            <a:r>
              <a:rPr lang="zh-CN" altLang="en-US" sz="2400" dirty="0">
                <a:solidFill>
                  <a:schemeClr val="bg1"/>
                </a:solidFill>
                <a:latin typeface="微软雅黑" panose="020B0503020204020204" pitchFamily="34" charset="-122"/>
                <a:ea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rPr>
              <a:t>给处于思想混乱和组织涣散的中国共产党指明了方向</a:t>
            </a:r>
          </a:p>
        </p:txBody>
      </p:sp>
      <p:sp>
        <p:nvSpPr>
          <p:cNvPr id="5" name="Rectangle 3"/>
          <p:cNvSpPr>
            <a:spLocks noChangeArrowheads="1"/>
          </p:cNvSpPr>
          <p:nvPr/>
        </p:nvSpPr>
        <p:spPr bwMode="auto">
          <a:xfrm>
            <a:off x="4311504" y="3127174"/>
            <a:ext cx="689941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indent="0" algn="just" hangingPunct="0"/>
            <a:r>
              <a:rPr lang="zh-CN" altLang="en-US" dirty="0">
                <a:latin typeface="微软雅黑" panose="020B0503020204020204" pitchFamily="34" charset="-122"/>
                <a:ea typeface="微软雅黑" panose="020B0503020204020204" pitchFamily="34" charset="-122"/>
              </a:rPr>
              <a:t>确定了土地革命和武装反抗国民党反动派的总方针，并把发动农民举行</a:t>
            </a:r>
            <a:r>
              <a:rPr lang="zh-CN" altLang="en-US" dirty="0">
                <a:solidFill>
                  <a:srgbClr val="C00000"/>
                </a:solidFill>
                <a:latin typeface="微软雅黑" panose="020B0503020204020204" pitchFamily="34" charset="-122"/>
                <a:ea typeface="微软雅黑" panose="020B0503020204020204" pitchFamily="34" charset="-122"/>
              </a:rPr>
              <a:t>秋收起义</a:t>
            </a:r>
            <a:r>
              <a:rPr lang="zh-CN" altLang="en-US" dirty="0">
                <a:latin typeface="微软雅黑" panose="020B0503020204020204" pitchFamily="34" charset="-122"/>
                <a:ea typeface="微软雅黑" panose="020B0503020204020204" pitchFamily="34" charset="-122"/>
              </a:rPr>
              <a:t>作为当前党的最主要的任务。</a:t>
            </a:r>
          </a:p>
        </p:txBody>
      </p:sp>
      <p:sp>
        <p:nvSpPr>
          <p:cNvPr id="6" name="Rectangle 3"/>
          <p:cNvSpPr>
            <a:spLocks noChangeArrowheads="1"/>
          </p:cNvSpPr>
          <p:nvPr/>
        </p:nvSpPr>
        <p:spPr bwMode="auto">
          <a:xfrm>
            <a:off x="4311504" y="4110658"/>
            <a:ext cx="689941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indent="0" algn="just" hangingPunct="0"/>
            <a:r>
              <a:rPr lang="zh-CN" altLang="en-US" dirty="0">
                <a:latin typeface="微软雅黑" panose="020B0503020204020204" pitchFamily="34" charset="-122"/>
                <a:ea typeface="微软雅黑" panose="020B0503020204020204" pitchFamily="34" charset="-122"/>
              </a:rPr>
              <a:t>毛泽东出席了这次会议，并提出了著名的“</a:t>
            </a:r>
            <a:r>
              <a:rPr lang="zh-CN" altLang="en-US" dirty="0">
                <a:solidFill>
                  <a:srgbClr val="C00000"/>
                </a:solidFill>
                <a:latin typeface="微软雅黑" panose="020B0503020204020204" pitchFamily="34" charset="-122"/>
                <a:ea typeface="微软雅黑" panose="020B0503020204020204" pitchFamily="34" charset="-122"/>
              </a:rPr>
              <a:t>枪杆子里出政权”的论断。</a:t>
            </a:r>
          </a:p>
        </p:txBody>
      </p:sp>
      <p:sp>
        <p:nvSpPr>
          <p:cNvPr id="7" name="文本框 6"/>
          <p:cNvSpPr txBox="1"/>
          <p:nvPr/>
        </p:nvSpPr>
        <p:spPr>
          <a:xfrm>
            <a:off x="1706177" y="1057027"/>
            <a:ext cx="8338782" cy="738664"/>
          </a:xfrm>
          <a:prstGeom prst="rect">
            <a:avLst/>
          </a:prstGeom>
          <a:noFill/>
        </p:spPr>
        <p:txBody>
          <a:bodyPr wrap="squar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南昌起义与八七会议</a:t>
            </a:r>
          </a:p>
          <a:p>
            <a:endParaRPr lang="zh-CN" altLang="en-US" dirty="0">
              <a:latin typeface="微软雅黑" panose="020B0503020204020204" pitchFamily="34" charset="-122"/>
              <a:ea typeface="微软雅黑" panose="020B0503020204020204" pitchFamily="34" charset="-122"/>
            </a:endParaRPr>
          </a:p>
        </p:txBody>
      </p:sp>
      <p:grpSp>
        <p:nvGrpSpPr>
          <p:cNvPr id="10" name="组合 9"/>
          <p:cNvGrpSpPr/>
          <p:nvPr/>
        </p:nvGrpSpPr>
        <p:grpSpPr>
          <a:xfrm>
            <a:off x="969818" y="2012895"/>
            <a:ext cx="2879216" cy="2768110"/>
            <a:chOff x="8751390" y="2310776"/>
            <a:chExt cx="1777371" cy="682388"/>
          </a:xfrm>
        </p:grpSpPr>
        <p:sp>
          <p:nvSpPr>
            <p:cNvPr id="11" name="矩形 10"/>
            <p:cNvSpPr/>
            <p:nvPr/>
          </p:nvSpPr>
          <p:spPr>
            <a:xfrm>
              <a:off x="8807059" y="2310776"/>
              <a:ext cx="1666033" cy="68238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2" name="文本框 11"/>
            <p:cNvSpPr txBox="1"/>
            <p:nvPr/>
          </p:nvSpPr>
          <p:spPr>
            <a:xfrm>
              <a:off x="8751390" y="2499631"/>
              <a:ext cx="1777371" cy="280728"/>
            </a:xfrm>
            <a:prstGeom prst="rect">
              <a:avLst/>
            </a:prstGeom>
            <a:noFill/>
          </p:spPr>
          <p:txBody>
            <a:bodyPr wrap="square" rtlCol="0">
              <a:spAutoFit/>
            </a:bodyPr>
            <a:lstStyle/>
            <a:p>
              <a:pPr algn="ctr" eaLnBrk="0" hangingPunct="0"/>
              <a:r>
                <a:rPr lang="zh-CN" altLang="en-US" sz="2400" b="1" dirty="0">
                  <a:solidFill>
                    <a:schemeClr val="bg1"/>
                  </a:solidFill>
                  <a:latin typeface="微软雅黑" panose="020B0503020204020204" pitchFamily="34" charset="-122"/>
                  <a:ea typeface="微软雅黑" panose="020B0503020204020204" pitchFamily="34" charset="-122"/>
                </a:rPr>
                <a:t>八七会议的</a:t>
              </a:r>
              <a:endParaRPr lang="en-US" altLang="zh-CN" sz="2400" b="1" dirty="0">
                <a:solidFill>
                  <a:schemeClr val="bg1"/>
                </a:solidFill>
                <a:latin typeface="微软雅黑" panose="020B0503020204020204" pitchFamily="34" charset="-122"/>
                <a:ea typeface="微软雅黑" panose="020B0503020204020204" pitchFamily="34" charset="-122"/>
              </a:endParaRPr>
            </a:p>
            <a:p>
              <a:pPr algn="ctr" eaLnBrk="0" hangingPunct="0"/>
              <a:r>
                <a:rPr lang="zh-CN" altLang="en-US" sz="4400" b="1" dirty="0">
                  <a:solidFill>
                    <a:schemeClr val="bg1"/>
                  </a:solidFill>
                  <a:latin typeface="微软雅黑" panose="020B0503020204020204" pitchFamily="34" charset="-122"/>
                  <a:ea typeface="微软雅黑" panose="020B0503020204020204" pitchFamily="34" charset="-122"/>
                </a:rPr>
                <a:t>历史意义</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grpSp>
      <p:sp>
        <p:nvSpPr>
          <p:cNvPr id="13" name="直角三角形 12"/>
          <p:cNvSpPr/>
          <p:nvPr/>
        </p:nvSpPr>
        <p:spPr>
          <a:xfrm>
            <a:off x="3758854" y="2012895"/>
            <a:ext cx="219143" cy="217852"/>
          </a:xfrm>
          <a:prstGeom prst="rtTriangle">
            <a:avLst/>
          </a:prstGeom>
          <a:solidFill>
            <a:srgbClr val="A215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cxnSp>
        <p:nvCxnSpPr>
          <p:cNvPr id="9" name="直接连接符 8">
            <a:extLst>
              <a:ext uri="{FF2B5EF4-FFF2-40B4-BE49-F238E27FC236}">
                <a16:creationId xmlns:a16="http://schemas.microsoft.com/office/drawing/2014/main" id="{FA279068-121F-427D-9D5A-06E20B481F92}"/>
              </a:ext>
            </a:extLst>
          </p:cNvPr>
          <p:cNvCxnSpPr/>
          <p:nvPr/>
        </p:nvCxnSpPr>
        <p:spPr>
          <a:xfrm>
            <a:off x="4433455" y="2936957"/>
            <a:ext cx="6677890"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713E9936-B0A2-4EBA-8182-2ED22435466C}"/>
              </a:ext>
            </a:extLst>
          </p:cNvPr>
          <p:cNvCxnSpPr/>
          <p:nvPr/>
        </p:nvCxnSpPr>
        <p:spPr>
          <a:xfrm>
            <a:off x="4422268" y="3773505"/>
            <a:ext cx="6677890"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069DC08C-A70A-459F-974F-6DAFC664F307}"/>
              </a:ext>
            </a:extLst>
          </p:cNvPr>
          <p:cNvCxnSpPr/>
          <p:nvPr/>
        </p:nvCxnSpPr>
        <p:spPr>
          <a:xfrm>
            <a:off x="4422268" y="4788913"/>
            <a:ext cx="6677890"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706712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000"/>
                                        <p:tgtEl>
                                          <p:spTgt spid="14"/>
                                        </p:tgtEl>
                                      </p:cBhvr>
                                    </p:animEffect>
                                    <p:anim calcmode="lin" valueType="num">
                                      <p:cBhvr>
                                        <p:cTn id="36" dur="1000" fill="hold"/>
                                        <p:tgtEl>
                                          <p:spTgt spid="14"/>
                                        </p:tgtEl>
                                        <p:attrNameLst>
                                          <p:attrName>ppt_x</p:attrName>
                                        </p:attrNameLst>
                                      </p:cBhvr>
                                      <p:tavLst>
                                        <p:tav tm="0">
                                          <p:val>
                                            <p:strVal val="#ppt_x"/>
                                          </p:val>
                                        </p:tav>
                                        <p:tav tm="100000">
                                          <p:val>
                                            <p:strVal val="#ppt_x"/>
                                          </p:val>
                                        </p:tav>
                                      </p:tavLst>
                                    </p:anim>
                                    <p:anim calcmode="lin" valueType="num">
                                      <p:cBhvr>
                                        <p:cTn id="3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1000"/>
                                        <p:tgtEl>
                                          <p:spTgt spid="4"/>
                                        </p:tgtEl>
                                      </p:cBhvr>
                                    </p:animEffect>
                                    <p:anim calcmode="lin" valueType="num">
                                      <p:cBhvr>
                                        <p:cTn id="43" dur="1000" fill="hold"/>
                                        <p:tgtEl>
                                          <p:spTgt spid="4"/>
                                        </p:tgtEl>
                                        <p:attrNameLst>
                                          <p:attrName>ppt_x</p:attrName>
                                        </p:attrNameLst>
                                      </p:cBhvr>
                                      <p:tavLst>
                                        <p:tav tm="0">
                                          <p:val>
                                            <p:strVal val="#ppt_x"/>
                                          </p:val>
                                        </p:tav>
                                        <p:tav tm="100000">
                                          <p:val>
                                            <p:strVal val="#ppt_x"/>
                                          </p:val>
                                        </p:tav>
                                      </p:tavLst>
                                    </p:anim>
                                    <p:anim calcmode="lin" valueType="num">
                                      <p:cBhvr>
                                        <p:cTn id="4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3" grpId="0"/>
      <p:bldP spid="4" grpId="0"/>
      <p:bldP spid="5" grpId="0"/>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3" name="Rectangle 2"/>
          <p:cNvSpPr>
            <a:spLocks noChangeArrowheads="1"/>
          </p:cNvSpPr>
          <p:nvPr/>
        </p:nvSpPr>
        <p:spPr bwMode="auto">
          <a:xfrm>
            <a:off x="1146714" y="1118628"/>
            <a:ext cx="5526087" cy="30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sz="2400" b="1" dirty="0">
                <a:solidFill>
                  <a:srgbClr val="C00000"/>
                </a:solidFill>
                <a:latin typeface="微软雅黑" panose="020B0503020204020204" pitchFamily="34" charset="-122"/>
                <a:ea typeface="微软雅黑" panose="020B0503020204020204" pitchFamily="34" charset="-122"/>
              </a:rPr>
              <a:t>中国共产党第六次全国代表大会</a:t>
            </a:r>
          </a:p>
        </p:txBody>
      </p:sp>
      <p:sp>
        <p:nvSpPr>
          <p:cNvPr id="16" name="Rectangle 3"/>
          <p:cNvSpPr>
            <a:spLocks noChangeArrowheads="1"/>
          </p:cNvSpPr>
          <p:nvPr/>
        </p:nvSpPr>
        <p:spPr bwMode="auto">
          <a:xfrm>
            <a:off x="5039841" y="1582860"/>
            <a:ext cx="6129338"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0" hangingPunct="0"/>
            <a:r>
              <a:rPr lang="zh-CN" altLang="en-US" b="1" dirty="0">
                <a:solidFill>
                  <a:srgbClr val="C00000"/>
                </a:solidFill>
                <a:latin typeface="微软雅黑" panose="020B0503020204020204" pitchFamily="34" charset="-122"/>
                <a:ea typeface="微软雅黑" panose="020B0503020204020204" pitchFamily="34" charset="-122"/>
              </a:rPr>
              <a:t>出席代表：</a:t>
            </a:r>
            <a:r>
              <a:rPr lang="zh-CN" altLang="en-US" dirty="0">
                <a:latin typeface="微软雅黑" panose="020B0503020204020204" pitchFamily="34" charset="-122"/>
                <a:ea typeface="微软雅黑" panose="020B0503020204020204" pitchFamily="34" charset="-122"/>
              </a:rPr>
              <a:t>出席这次大会的各地代表</a:t>
            </a:r>
            <a:r>
              <a:rPr lang="en-US" altLang="zh-CN" dirty="0">
                <a:latin typeface="微软雅黑" panose="020B0503020204020204" pitchFamily="34" charset="-122"/>
                <a:ea typeface="微软雅黑" panose="020B0503020204020204" pitchFamily="34" charset="-122"/>
              </a:rPr>
              <a:t>142</a:t>
            </a:r>
            <a:r>
              <a:rPr lang="zh-CN" altLang="en-US" dirty="0">
                <a:latin typeface="微软雅黑" panose="020B0503020204020204" pitchFamily="34" charset="-122"/>
                <a:ea typeface="微软雅黑" panose="020B0503020204020204" pitchFamily="34" charset="-122"/>
              </a:rPr>
              <a:t>人（其中有表决权者</a:t>
            </a:r>
            <a:r>
              <a:rPr lang="en-US" altLang="zh-CN" dirty="0">
                <a:latin typeface="微软雅黑" panose="020B0503020204020204" pitchFamily="34" charset="-122"/>
                <a:ea typeface="微软雅黑" panose="020B0503020204020204" pitchFamily="34" charset="-122"/>
              </a:rPr>
              <a:t>84</a:t>
            </a:r>
            <a:r>
              <a:rPr lang="zh-CN" altLang="en-US" dirty="0">
                <a:latin typeface="微软雅黑" panose="020B0503020204020204" pitchFamily="34" charset="-122"/>
                <a:ea typeface="微软雅黑" panose="020B0503020204020204" pitchFamily="34" charset="-122"/>
              </a:rPr>
              <a:t>人），代表全国党员</a:t>
            </a:r>
            <a:r>
              <a:rPr lang="en-US" altLang="zh-CN" dirty="0">
                <a:latin typeface="微软雅黑" panose="020B0503020204020204" pitchFamily="34" charset="-122"/>
                <a:ea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rPr>
              <a:t>万多人。共产国际负责人布哈林和国际东方部负责人米夫也参加了大会。此外，参加开幕大会的还有少共国际、赤色职工国际的代表以及意大利、苏联等国共产党的代表。</a:t>
            </a:r>
          </a:p>
          <a:p>
            <a:pPr algn="just" eaLnBrk="0" hangingPunct="0"/>
            <a:endParaRPr lang="zh-CN" altLang="en-US" dirty="0">
              <a:latin typeface="微软雅黑" panose="020B0503020204020204" pitchFamily="34" charset="-122"/>
              <a:ea typeface="微软雅黑" panose="020B0503020204020204" pitchFamily="34" charset="-122"/>
            </a:endParaRPr>
          </a:p>
          <a:p>
            <a:pPr algn="just" eaLnBrk="0" hangingPunct="0"/>
            <a:r>
              <a:rPr lang="zh-CN" altLang="en-US" b="1" dirty="0">
                <a:solidFill>
                  <a:srgbClr val="C00000"/>
                </a:solidFill>
                <a:latin typeface="微软雅黑" panose="020B0503020204020204" pitchFamily="34" charset="-122"/>
                <a:ea typeface="微软雅黑" panose="020B0503020204020204" pitchFamily="34" charset="-122"/>
              </a:rPr>
              <a:t>主要内容：</a:t>
            </a:r>
            <a:r>
              <a:rPr lang="zh-CN" altLang="en-US" dirty="0">
                <a:latin typeface="微软雅黑" panose="020B0503020204020204" pitchFamily="34" charset="-122"/>
                <a:ea typeface="微软雅黑" panose="020B0503020204020204" pitchFamily="34" charset="-122"/>
              </a:rPr>
              <a:t>大会指出了中国的社会性质仍然是半殖民地半封建社会；中国现阶段革命性质是资产阶级民主革命；政治形势是处于两个革命高潮之间的低潮；党的总任务不是进攻，而是争取群众，准备暴动；大会制定了反对帝国主义封建主义、实行土地革命、建立工农民主专政的革命纲领，并批评了左、右倾机会主义，特别是盲动主义的错误。</a:t>
            </a:r>
            <a:endParaRPr lang="en-US" altLang="zh-CN" dirty="0">
              <a:latin typeface="微软雅黑" panose="020B0503020204020204" pitchFamily="34" charset="-122"/>
              <a:ea typeface="微软雅黑" panose="020B0503020204020204" pitchFamily="34" charset="-122"/>
            </a:endParaRPr>
          </a:p>
          <a:p>
            <a:pPr algn="just" eaLnBrk="0" hangingPunct="0"/>
            <a:endParaRPr lang="zh-CN" altLang="en-US" dirty="0">
              <a:solidFill>
                <a:srgbClr val="C00000"/>
              </a:solidFill>
              <a:latin typeface="微软雅黑" panose="020B0503020204020204" pitchFamily="34" charset="-122"/>
              <a:ea typeface="微软雅黑" panose="020B0503020204020204" pitchFamily="34" charset="-122"/>
            </a:endParaRPr>
          </a:p>
          <a:p>
            <a:pPr algn="just" eaLnBrk="0" hangingPunct="0"/>
            <a:r>
              <a:rPr lang="zh-CN" altLang="en-US" b="1" dirty="0">
                <a:solidFill>
                  <a:srgbClr val="C00000"/>
                </a:solidFill>
                <a:latin typeface="微软雅黑" panose="020B0503020204020204" pitchFamily="34" charset="-122"/>
                <a:ea typeface="微软雅黑" panose="020B0503020204020204" pitchFamily="34" charset="-122"/>
              </a:rPr>
              <a:t>基本意义：</a:t>
            </a:r>
            <a:r>
              <a:rPr lang="zh-CN" altLang="en-US" dirty="0">
                <a:latin typeface="微软雅黑" panose="020B0503020204020204" pitchFamily="34" charset="-122"/>
                <a:ea typeface="微软雅黑" panose="020B0503020204020204" pitchFamily="34" charset="-122"/>
              </a:rPr>
              <a:t>党的六大路线基本上是正确的，对后来中国革命的发展起了积极作用。但大会对中国革命的长期性和农村革命根据地的重要意义等问题认识不足。</a:t>
            </a:r>
          </a:p>
        </p:txBody>
      </p:sp>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2218" y="1995055"/>
            <a:ext cx="3634543" cy="2928115"/>
          </a:xfrm>
          <a:prstGeom prst="rect">
            <a:avLst/>
          </a:prstGeom>
        </p:spPr>
      </p:pic>
      <p:sp>
        <p:nvSpPr>
          <p:cNvPr id="19" name="矩形 18"/>
          <p:cNvSpPr/>
          <p:nvPr/>
        </p:nvSpPr>
        <p:spPr>
          <a:xfrm>
            <a:off x="1122218" y="4923170"/>
            <a:ext cx="3634542" cy="1184065"/>
          </a:xfrm>
          <a:prstGeom prst="rect">
            <a:avLst/>
          </a:prstGeom>
          <a:solidFill>
            <a:srgbClr val="A215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0" name="矩形 28"/>
          <p:cNvSpPr>
            <a:spLocks noChangeArrowheads="1"/>
          </p:cNvSpPr>
          <p:nvPr/>
        </p:nvSpPr>
        <p:spPr bwMode="auto">
          <a:xfrm>
            <a:off x="1274025" y="4941995"/>
            <a:ext cx="3909011" cy="1135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lnSpc>
                <a:spcPct val="150000"/>
              </a:lnSpc>
            </a:pPr>
            <a:r>
              <a:rPr lang="zh-CN" altLang="en-US" sz="2400" b="1" dirty="0">
                <a:solidFill>
                  <a:schemeClr val="bg2"/>
                </a:solidFill>
                <a:latin typeface="微软雅黑" panose="020B0503020204020204" pitchFamily="34" charset="-122"/>
                <a:ea typeface="微软雅黑" panose="020B0503020204020204" pitchFamily="34" charset="-122"/>
              </a:rPr>
              <a:t>时间：</a:t>
            </a:r>
            <a:r>
              <a:rPr lang="en-US" altLang="zh-CN" sz="2400" b="1" dirty="0">
                <a:solidFill>
                  <a:schemeClr val="bg2"/>
                </a:solidFill>
                <a:latin typeface="微软雅黑" panose="020B0503020204020204" pitchFamily="34" charset="-122"/>
                <a:ea typeface="微软雅黑" panose="020B0503020204020204" pitchFamily="34" charset="-122"/>
              </a:rPr>
              <a:t>1928.6.18.-7.11</a:t>
            </a:r>
          </a:p>
          <a:p>
            <a:pPr algn="just" hangingPunct="0">
              <a:lnSpc>
                <a:spcPct val="150000"/>
              </a:lnSpc>
            </a:pPr>
            <a:r>
              <a:rPr lang="zh-CN" altLang="en-US" sz="2400" b="1" dirty="0">
                <a:solidFill>
                  <a:schemeClr val="bg2"/>
                </a:solidFill>
                <a:latin typeface="微软雅黑" panose="020B0503020204020204" pitchFamily="34" charset="-122"/>
                <a:ea typeface="微软雅黑" panose="020B0503020204020204" pitchFamily="34" charset="-122"/>
              </a:rPr>
              <a:t>地点：莫斯科</a:t>
            </a:r>
            <a:endParaRPr lang="en-US" altLang="zh-CN" sz="2400" b="1" dirty="0">
              <a:solidFill>
                <a:schemeClr val="bg2"/>
              </a:solidFill>
              <a:latin typeface="微软雅黑" panose="020B0503020204020204" pitchFamily="34" charset="-122"/>
              <a:ea typeface="微软雅黑" panose="020B0503020204020204" pitchFamily="34" charset="-122"/>
            </a:endParaRPr>
          </a:p>
        </p:txBody>
      </p:sp>
      <p:sp>
        <p:nvSpPr>
          <p:cNvPr id="21" name="TextBox 54"/>
          <p:cNvSpPr txBox="1">
            <a:spLocks noChangeArrowheads="1"/>
          </p:cNvSpPr>
          <p:nvPr/>
        </p:nvSpPr>
        <p:spPr bwMode="auto">
          <a:xfrm>
            <a:off x="294010" y="53550"/>
            <a:ext cx="82327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400" b="1" dirty="0">
                <a:solidFill>
                  <a:schemeClr val="bg1"/>
                </a:solidFill>
                <a:latin typeface="微软雅黑" panose="020B0503020204020204" pitchFamily="34" charset="-122"/>
                <a:ea typeface="方正特雅宋_GBK" pitchFamily="2" charset="-122"/>
              </a:rPr>
              <a:t>2.3 </a:t>
            </a:r>
            <a:r>
              <a:rPr lang="zh-CN" altLang="en-US" sz="2400" b="1" dirty="0">
                <a:solidFill>
                  <a:schemeClr val="bg1"/>
                </a:solidFill>
                <a:latin typeface="微软雅黑" panose="020B0503020204020204" pitchFamily="34" charset="-122"/>
                <a:ea typeface="方正特雅宋_GBK" pitchFamily="2" charset="-122"/>
              </a:rPr>
              <a:t>土地革命时期</a:t>
            </a:r>
          </a:p>
        </p:txBody>
      </p:sp>
    </p:spTree>
    <p:extLst>
      <p:ext uri="{BB962C8B-B14F-4D97-AF65-F5344CB8AC3E}">
        <p14:creationId xmlns:p14="http://schemas.microsoft.com/office/powerpoint/2010/main" val="388650322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1000"/>
                                        <p:tgtEl>
                                          <p:spTgt spid="19"/>
                                        </p:tgtEl>
                                      </p:cBhvr>
                                    </p:animEffect>
                                    <p:anim calcmode="lin" valueType="num">
                                      <p:cBhvr>
                                        <p:cTn id="15" dur="1000" fill="hold"/>
                                        <p:tgtEl>
                                          <p:spTgt spid="19"/>
                                        </p:tgtEl>
                                        <p:attrNameLst>
                                          <p:attrName>ppt_x</p:attrName>
                                        </p:attrNameLst>
                                      </p:cBhvr>
                                      <p:tavLst>
                                        <p:tav tm="0">
                                          <p:val>
                                            <p:strVal val="#ppt_x"/>
                                          </p:val>
                                        </p:tav>
                                        <p:tav tm="100000">
                                          <p:val>
                                            <p:strVal val="#ppt_x"/>
                                          </p:val>
                                        </p:tav>
                                      </p:tavLst>
                                    </p:anim>
                                    <p:anim calcmode="lin" valueType="num">
                                      <p:cBhvr>
                                        <p:cTn id="1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Rectangle 2"/>
          <p:cNvSpPr>
            <a:spLocks noChangeArrowheads="1"/>
          </p:cNvSpPr>
          <p:nvPr/>
        </p:nvSpPr>
        <p:spPr bwMode="auto">
          <a:xfrm>
            <a:off x="346577" y="1149271"/>
            <a:ext cx="5526087" cy="30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sz="2400" b="1" dirty="0">
                <a:solidFill>
                  <a:srgbClr val="C00000"/>
                </a:solidFill>
                <a:latin typeface="微软雅黑" panose="020B0503020204020204" pitchFamily="34" charset="-122"/>
                <a:ea typeface="微软雅黑" panose="020B0503020204020204" pitchFamily="34" charset="-122"/>
              </a:rPr>
              <a:t>星星之火  可以燎原</a:t>
            </a:r>
          </a:p>
        </p:txBody>
      </p:sp>
      <p:sp>
        <p:nvSpPr>
          <p:cNvPr id="3" name="矩形 7"/>
          <p:cNvSpPr>
            <a:spLocks noChangeArrowheads="1"/>
          </p:cNvSpPr>
          <p:nvPr/>
        </p:nvSpPr>
        <p:spPr bwMode="auto">
          <a:xfrm>
            <a:off x="6590719" y="4652248"/>
            <a:ext cx="387203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0" hangingPunct="0"/>
            <a:r>
              <a:rPr lang="zh-CN" altLang="en-US" dirty="0">
                <a:latin typeface="微软雅黑" panose="020B0503020204020204" pitchFamily="34" charset="-122"/>
                <a:ea typeface="微软雅黑" panose="020B0503020204020204" pitchFamily="34" charset="-122"/>
              </a:rPr>
              <a:t>1929年1月到1931年9月，各地工农红军和农村革命根据地有了很大发展，具有中国特色的</a:t>
            </a:r>
            <a:r>
              <a:rPr lang="zh-CN" altLang="en-US" dirty="0">
                <a:solidFill>
                  <a:srgbClr val="C00000"/>
                </a:solidFill>
                <a:latin typeface="微软雅黑" panose="020B0503020204020204" pitchFamily="34" charset="-122"/>
                <a:ea typeface="微软雅黑" panose="020B0503020204020204" pitchFamily="34" charset="-122"/>
              </a:rPr>
              <a:t>农村包围城市</a:t>
            </a:r>
            <a:r>
              <a:rPr lang="zh-CN" altLang="en-US" dirty="0">
                <a:latin typeface="微软雅黑" panose="020B0503020204020204" pitchFamily="34" charset="-122"/>
                <a:ea typeface="微软雅黑" panose="020B0503020204020204" pitchFamily="34" charset="-122"/>
              </a:rPr>
              <a:t>，武装夺取政权的革命道路基本形成。</a:t>
            </a:r>
          </a:p>
        </p:txBody>
      </p:sp>
      <p:sp>
        <p:nvSpPr>
          <p:cNvPr id="4" name="矩形 3"/>
          <p:cNvSpPr/>
          <p:nvPr/>
        </p:nvSpPr>
        <p:spPr>
          <a:xfrm>
            <a:off x="1036909" y="3978819"/>
            <a:ext cx="4546473" cy="2031325"/>
          </a:xfrm>
          <a:prstGeom prst="rect">
            <a:avLst/>
          </a:prstGeom>
        </p:spPr>
        <p:txBody>
          <a:bodyPr wrap="square">
            <a:spAutoFit/>
          </a:bodyPr>
          <a:lstStyle/>
          <a:p>
            <a:pPr algn="just" eaLnBrk="0" hangingPunct="0"/>
            <a:r>
              <a:rPr lang="zh-CN" altLang="en-US" dirty="0">
                <a:latin typeface="微软雅黑" panose="020B0503020204020204" pitchFamily="34" charset="-122"/>
                <a:ea typeface="微软雅黑" panose="020B0503020204020204" pitchFamily="34" charset="-122"/>
              </a:rPr>
              <a:t>在创建井冈山革命根据地，特别是在红四军转战赣南、闽西的实践中，毛泽东逐渐形成了农村包围城市的理论，它是马克思列宁主义的普遍真理同中国革命具体实践相结合的典范，是对马克思列宁主义关于武装夺取政权的理论的重大发展，</a:t>
            </a:r>
            <a:r>
              <a:rPr lang="zh-CN" altLang="en-US" dirty="0">
                <a:solidFill>
                  <a:srgbClr val="C00000"/>
                </a:solidFill>
                <a:latin typeface="微软雅黑" panose="020B0503020204020204" pitchFamily="34" charset="-122"/>
                <a:ea typeface="微软雅黑" panose="020B0503020204020204" pitchFamily="34" charset="-122"/>
              </a:rPr>
              <a:t>标志着毛泽东思想的初步形成。</a:t>
            </a:r>
          </a:p>
        </p:txBody>
      </p:sp>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b="16046"/>
          <a:stretch/>
        </p:blipFill>
        <p:spPr>
          <a:xfrm>
            <a:off x="6524765" y="1641455"/>
            <a:ext cx="4377000" cy="2640474"/>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12814" y="1955600"/>
            <a:ext cx="3786274" cy="1807380"/>
          </a:xfrm>
          <a:prstGeom prst="rect">
            <a:avLst/>
          </a:prstGeom>
        </p:spPr>
      </p:pic>
      <p:cxnSp>
        <p:nvCxnSpPr>
          <p:cNvPr id="8" name="直接连接符 7"/>
          <p:cNvCxnSpPr>
            <a:cxnSpLocks/>
          </p:cNvCxnSpPr>
          <p:nvPr/>
        </p:nvCxnSpPr>
        <p:spPr>
          <a:xfrm>
            <a:off x="1052945" y="3904088"/>
            <a:ext cx="5471820"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cxnSpLocks/>
          </p:cNvCxnSpPr>
          <p:nvPr/>
        </p:nvCxnSpPr>
        <p:spPr>
          <a:xfrm>
            <a:off x="5935560" y="4512039"/>
            <a:ext cx="4966205"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flipV="1">
            <a:off x="5935560" y="1641455"/>
            <a:ext cx="18687" cy="4211122"/>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
        <p:nvSpPr>
          <p:cNvPr id="19" name="TextBox 54"/>
          <p:cNvSpPr txBox="1">
            <a:spLocks noChangeArrowheads="1"/>
          </p:cNvSpPr>
          <p:nvPr/>
        </p:nvSpPr>
        <p:spPr bwMode="auto">
          <a:xfrm>
            <a:off x="346577" y="86752"/>
            <a:ext cx="82327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400" b="1" dirty="0">
                <a:solidFill>
                  <a:schemeClr val="bg1"/>
                </a:solidFill>
                <a:latin typeface="微软雅黑" panose="020B0503020204020204" pitchFamily="34" charset="-122"/>
                <a:ea typeface="方正特雅宋_GBK" pitchFamily="2" charset="-122"/>
              </a:rPr>
              <a:t>2.3 </a:t>
            </a:r>
            <a:r>
              <a:rPr lang="zh-CN" altLang="en-US" sz="2400" b="1" dirty="0">
                <a:solidFill>
                  <a:schemeClr val="bg1"/>
                </a:solidFill>
                <a:latin typeface="微软雅黑" panose="020B0503020204020204" pitchFamily="34" charset="-122"/>
                <a:ea typeface="方正特雅宋_GBK" pitchFamily="2" charset="-122"/>
              </a:rPr>
              <a:t>土地革命时期</a:t>
            </a:r>
          </a:p>
        </p:txBody>
      </p:sp>
    </p:spTree>
    <p:extLst>
      <p:ext uri="{BB962C8B-B14F-4D97-AF65-F5344CB8AC3E}">
        <p14:creationId xmlns:p14="http://schemas.microsoft.com/office/powerpoint/2010/main" val="163426616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9" name="矩形 8"/>
          <p:cNvSpPr/>
          <p:nvPr/>
        </p:nvSpPr>
        <p:spPr>
          <a:xfrm>
            <a:off x="0" y="1"/>
            <a:ext cx="12192000" cy="6502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 name="文本框 1"/>
          <p:cNvSpPr txBox="1"/>
          <p:nvPr/>
        </p:nvSpPr>
        <p:spPr>
          <a:xfrm>
            <a:off x="1747520" y="3291658"/>
            <a:ext cx="9022080" cy="707886"/>
          </a:xfrm>
          <a:prstGeom prst="rect">
            <a:avLst/>
          </a:prstGeom>
          <a:noFill/>
        </p:spPr>
        <p:txBody>
          <a:bodyPr wrap="square" rtlCol="0">
            <a:spAutoFit/>
          </a:bodyPr>
          <a:lstStyle/>
          <a:p>
            <a:pPr algn="ctr"/>
            <a:r>
              <a:rPr lang="zh-CN" altLang="en-US" sz="4000" b="1" dirty="0">
                <a:latin typeface="微软雅黑" panose="020B0503020204020204" pitchFamily="34" charset="-122"/>
                <a:ea typeface="微软雅黑" panose="020B0503020204020204" pitchFamily="34" charset="-122"/>
              </a:rPr>
              <a:t>党史发展脉络和学习意义</a:t>
            </a:r>
          </a:p>
        </p:txBody>
      </p:sp>
      <p:sp>
        <p:nvSpPr>
          <p:cNvPr id="5" name="任意多边形 4"/>
          <p:cNvSpPr/>
          <p:nvPr/>
        </p:nvSpPr>
        <p:spPr>
          <a:xfrm rot="10800000">
            <a:off x="0" y="6046838"/>
            <a:ext cx="12192000" cy="811161"/>
          </a:xfrm>
          <a:custGeom>
            <a:avLst/>
            <a:gdLst>
              <a:gd name="connsiteX0" fmla="*/ 12192000 w 12192000"/>
              <a:gd name="connsiteY0" fmla="*/ 4773075 h 4785360"/>
              <a:gd name="connsiteX1" fmla="*/ 12192000 w 12192000"/>
              <a:gd name="connsiteY1" fmla="*/ 4785360 h 4785360"/>
              <a:gd name="connsiteX2" fmla="*/ 12190841 w 12192000"/>
              <a:gd name="connsiteY2" fmla="*/ 4785360 h 4785360"/>
              <a:gd name="connsiteX3" fmla="*/ 0 w 12192000"/>
              <a:gd name="connsiteY3" fmla="*/ 4773075 h 4785360"/>
              <a:gd name="connsiteX4" fmla="*/ 1159 w 12192000"/>
              <a:gd name="connsiteY4" fmla="*/ 4785360 h 4785360"/>
              <a:gd name="connsiteX5" fmla="*/ 0 w 12192000"/>
              <a:gd name="connsiteY5" fmla="*/ 4785360 h 4785360"/>
              <a:gd name="connsiteX6" fmla="*/ 0 w 12192000"/>
              <a:gd name="connsiteY6" fmla="*/ 0 h 4785360"/>
              <a:gd name="connsiteX7" fmla="*/ 12192000 w 12192000"/>
              <a:gd name="connsiteY7" fmla="*/ 0 h 4785360"/>
              <a:gd name="connsiteX8" fmla="*/ 12192000 w 12192000"/>
              <a:gd name="connsiteY8" fmla="*/ 4773075 h 4785360"/>
              <a:gd name="connsiteX9" fmla="*/ 6096000 w 12192000"/>
              <a:gd name="connsiteY9" fmla="*/ 3139440 h 4785360"/>
              <a:gd name="connsiteX10" fmla="*/ 0 w 12192000"/>
              <a:gd name="connsiteY10" fmla="*/ 4773075 h 4785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4785360">
                <a:moveTo>
                  <a:pt x="12192000" y="4773075"/>
                </a:moveTo>
                <a:lnTo>
                  <a:pt x="12192000" y="4785360"/>
                </a:lnTo>
                <a:lnTo>
                  <a:pt x="12190841" y="4785360"/>
                </a:lnTo>
                <a:close/>
                <a:moveTo>
                  <a:pt x="0" y="4773075"/>
                </a:moveTo>
                <a:lnTo>
                  <a:pt x="1159" y="4785360"/>
                </a:lnTo>
                <a:lnTo>
                  <a:pt x="0" y="4785360"/>
                </a:lnTo>
                <a:close/>
                <a:moveTo>
                  <a:pt x="0" y="0"/>
                </a:moveTo>
                <a:lnTo>
                  <a:pt x="12192000" y="0"/>
                </a:lnTo>
                <a:lnTo>
                  <a:pt x="12192000" y="4773075"/>
                </a:lnTo>
                <a:cubicBezTo>
                  <a:pt x="12192000" y="3870843"/>
                  <a:pt x="9462728" y="3139440"/>
                  <a:pt x="6096000" y="3139440"/>
                </a:cubicBezTo>
                <a:cubicBezTo>
                  <a:pt x="2729272" y="3139440"/>
                  <a:pt x="0" y="3870843"/>
                  <a:pt x="0" y="4773075"/>
                </a:cubicBezTo>
                <a:close/>
              </a:path>
            </a:pathLst>
          </a:custGeom>
          <a:solidFill>
            <a:srgbClr val="A215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nvGrpSpPr>
          <p:cNvPr id="6" name="组合 5"/>
          <p:cNvGrpSpPr/>
          <p:nvPr/>
        </p:nvGrpSpPr>
        <p:grpSpPr>
          <a:xfrm>
            <a:off x="0" y="4356767"/>
            <a:ext cx="12192000" cy="1783080"/>
            <a:chOff x="0" y="498262"/>
            <a:chExt cx="12192000" cy="1783080"/>
          </a:xfrm>
        </p:grpSpPr>
        <p:sp>
          <p:nvSpPr>
            <p:cNvPr id="3" name="椭圆 2"/>
            <p:cNvSpPr/>
            <p:nvPr/>
          </p:nvSpPr>
          <p:spPr>
            <a:xfrm>
              <a:off x="5204460" y="498262"/>
              <a:ext cx="1783080" cy="178308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 name="文本框 3"/>
            <p:cNvSpPr txBox="1"/>
            <p:nvPr/>
          </p:nvSpPr>
          <p:spPr>
            <a:xfrm>
              <a:off x="5471160" y="728082"/>
              <a:ext cx="1889760" cy="1323439"/>
            </a:xfrm>
            <a:prstGeom prst="rect">
              <a:avLst/>
            </a:prstGeom>
            <a:noFill/>
          </p:spPr>
          <p:txBody>
            <a:bodyPr wrap="square" rtlCol="0">
              <a:spAutoFit/>
            </a:bodyPr>
            <a:lstStyle/>
            <a:p>
              <a:r>
                <a:rPr lang="en-US" altLang="zh-CN" sz="8000" dirty="0">
                  <a:solidFill>
                    <a:schemeClr val="bg1"/>
                  </a:solidFill>
                  <a:latin typeface="微软雅黑" panose="020B0503020204020204" pitchFamily="34" charset="-122"/>
                  <a:ea typeface="微软雅黑" panose="020B0503020204020204" pitchFamily="34" charset="-122"/>
                </a:rPr>
                <a:t>01</a:t>
              </a:r>
              <a:endParaRPr lang="zh-CN" altLang="en-US" sz="8000" dirty="0">
                <a:solidFill>
                  <a:schemeClr val="bg1"/>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0" y="1432560"/>
              <a:ext cx="5204460" cy="0"/>
            </a:xfrm>
            <a:prstGeom prst="line">
              <a:avLst/>
            </a:prstGeom>
            <a:ln w="4762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6987540" y="1417320"/>
              <a:ext cx="5204460" cy="0"/>
            </a:xfrm>
            <a:prstGeom prst="line">
              <a:avLst/>
            </a:prstGeom>
            <a:ln w="47625">
              <a:solidFill>
                <a:srgbClr val="C00000"/>
              </a:solidFill>
            </a:ln>
          </p:spPr>
          <p:style>
            <a:lnRef idx="1">
              <a:schemeClr val="accent1"/>
            </a:lnRef>
            <a:fillRef idx="0">
              <a:schemeClr val="accent1"/>
            </a:fillRef>
            <a:effectRef idx="0">
              <a:schemeClr val="accent1"/>
            </a:effectRef>
            <a:fontRef idx="minor">
              <a:schemeClr val="tx1"/>
            </a:fontRef>
          </p:style>
        </p:cxnSp>
      </p:grpSp>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82540" y="995147"/>
            <a:ext cx="1905000" cy="1905000"/>
          </a:xfrm>
          <a:prstGeom prst="rect">
            <a:avLst/>
          </a:prstGeom>
        </p:spPr>
      </p:pic>
    </p:spTree>
    <p:extLst>
      <p:ext uri="{BB962C8B-B14F-4D97-AF65-F5344CB8AC3E}">
        <p14:creationId xmlns:p14="http://schemas.microsoft.com/office/powerpoint/2010/main" val="407726472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矩形 1"/>
          <p:cNvSpPr/>
          <p:nvPr/>
        </p:nvSpPr>
        <p:spPr>
          <a:xfrm>
            <a:off x="1701798" y="1081525"/>
            <a:ext cx="3877985" cy="461665"/>
          </a:xfrm>
          <a:prstGeom prst="rect">
            <a:avLst/>
          </a:prstGeom>
        </p:spPr>
        <p:txBody>
          <a:bodyPr wrap="none">
            <a:spAutoFit/>
          </a:bodyPr>
          <a:lstStyle/>
          <a:p>
            <a:pPr algn="ctr" eaLnBrk="0" hangingPunct="0"/>
            <a:r>
              <a:rPr lang="zh-CN" altLang="en-US" sz="2400" b="1" dirty="0">
                <a:solidFill>
                  <a:srgbClr val="C00000"/>
                </a:solidFill>
                <a:latin typeface="微软雅黑" panose="020B0503020204020204" pitchFamily="34" charset="-122"/>
                <a:ea typeface="微软雅黑" panose="020B0503020204020204" pitchFamily="34" charset="-122"/>
              </a:rPr>
              <a:t>第五次反围剿的失败和长征</a:t>
            </a:r>
          </a:p>
        </p:txBody>
      </p:sp>
      <p:sp>
        <p:nvSpPr>
          <p:cNvPr id="4" name="Rectangle 3"/>
          <p:cNvSpPr>
            <a:spLocks noChangeArrowheads="1"/>
          </p:cNvSpPr>
          <p:nvPr/>
        </p:nvSpPr>
        <p:spPr bwMode="auto">
          <a:xfrm>
            <a:off x="5228131" y="2015957"/>
            <a:ext cx="5883213"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indent="0" algn="just" hangingPunct="0">
              <a:lnSpc>
                <a:spcPct val="150000"/>
              </a:lnSpc>
            </a:pPr>
            <a:r>
              <a:rPr lang="zh-CN" altLang="en-US" dirty="0">
                <a:latin typeface="微软雅黑" panose="020B0503020204020204" pitchFamily="34" charset="-122"/>
                <a:ea typeface="微软雅黑" panose="020B0503020204020204" pitchFamily="34" charset="-122"/>
              </a:rPr>
              <a:t>从</a:t>
            </a:r>
            <a:r>
              <a:rPr lang="en-US" altLang="zh-CN" dirty="0">
                <a:latin typeface="微软雅黑" panose="020B0503020204020204" pitchFamily="34" charset="-122"/>
                <a:ea typeface="微软雅黑" panose="020B0503020204020204" pitchFamily="34" charset="-122"/>
              </a:rPr>
              <a:t>1930</a:t>
            </a:r>
            <a:r>
              <a:rPr lang="zh-CN" altLang="en-US" dirty="0">
                <a:latin typeface="微软雅黑" panose="020B0503020204020204" pitchFamily="34" charset="-122"/>
                <a:ea typeface="微软雅黑" panose="020B0503020204020204" pitchFamily="34" charset="-122"/>
              </a:rPr>
              <a:t>年底到</a:t>
            </a:r>
            <a:r>
              <a:rPr lang="en-US" altLang="zh-CN" dirty="0">
                <a:latin typeface="微软雅黑" panose="020B0503020204020204" pitchFamily="34" charset="-122"/>
                <a:ea typeface="微软雅黑" panose="020B0503020204020204" pitchFamily="34" charset="-122"/>
              </a:rPr>
              <a:t>1932</a:t>
            </a:r>
            <a:r>
              <a:rPr lang="zh-CN" altLang="en-US" dirty="0">
                <a:latin typeface="微软雅黑" panose="020B0503020204020204" pitchFamily="34" charset="-122"/>
                <a:ea typeface="微软雅黑" panose="020B0503020204020204" pitchFamily="34" charset="-122"/>
              </a:rPr>
              <a:t>年冬，毛泽东、朱德、陈诚以灵活的作战方针</a:t>
            </a:r>
            <a:r>
              <a:rPr lang="zh-CN" altLang="en-US" dirty="0">
                <a:solidFill>
                  <a:srgbClr val="C00000"/>
                </a:solidFill>
                <a:latin typeface="微软雅黑" panose="020B0503020204020204" pitchFamily="34" charset="-122"/>
                <a:ea typeface="微软雅黑" panose="020B0503020204020204" pitchFamily="34" charset="-122"/>
              </a:rPr>
              <a:t>粉碎了国民党的四次围剿 </a:t>
            </a:r>
            <a:r>
              <a:rPr lang="zh-CN" altLang="en-US" dirty="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a:p>
            <a:pPr marL="0" indent="0" algn="just" hangingPunct="0">
              <a:lnSpc>
                <a:spcPct val="150000"/>
              </a:lnSpc>
            </a:pPr>
            <a:endParaRPr lang="en-US" altLang="zh-CN" dirty="0">
              <a:solidFill>
                <a:srgbClr val="C00000"/>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7521" y="2015957"/>
            <a:ext cx="3969194" cy="2715768"/>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95855" y="3092498"/>
            <a:ext cx="2594927" cy="1669485"/>
          </a:xfrm>
          <a:prstGeom prst="rect">
            <a:avLst/>
          </a:prstGeom>
        </p:spPr>
      </p:pic>
      <p:sp>
        <p:nvSpPr>
          <p:cNvPr id="8" name="文本框 7"/>
          <p:cNvSpPr txBox="1"/>
          <p:nvPr/>
        </p:nvSpPr>
        <p:spPr>
          <a:xfrm>
            <a:off x="1037521" y="4951319"/>
            <a:ext cx="10073823" cy="1477328"/>
          </a:xfrm>
          <a:prstGeom prst="rect">
            <a:avLst/>
          </a:prstGeom>
          <a:noFill/>
        </p:spPr>
        <p:txBody>
          <a:bodyPr wrap="square" rtlCol="0">
            <a:spAutoFit/>
          </a:bodyPr>
          <a:lstStyle/>
          <a:p>
            <a:pPr algn="just"/>
            <a:r>
              <a:rPr lang="en-US" altLang="zh-CN" dirty="0">
                <a:latin typeface="微软雅黑" panose="020B0503020204020204" pitchFamily="34" charset="-122"/>
                <a:ea typeface="微软雅黑" panose="020B0503020204020204" pitchFamily="34" charset="-122"/>
              </a:rPr>
              <a:t>1933</a:t>
            </a:r>
            <a:r>
              <a:rPr lang="zh-CN" altLang="en-US" dirty="0">
                <a:latin typeface="微软雅黑" panose="020B0503020204020204" pitchFamily="34" charset="-122"/>
                <a:ea typeface="微软雅黑" panose="020B0503020204020204" pitchFamily="34" charset="-122"/>
              </a:rPr>
              <a:t>年</a:t>
            </a:r>
            <a:r>
              <a:rPr lang="en-US" altLang="zh-CN" dirty="0">
                <a:latin typeface="微软雅黑" panose="020B0503020204020204" pitchFamily="34" charset="-122"/>
                <a:ea typeface="微软雅黑" panose="020B0503020204020204" pitchFamily="34" charset="-122"/>
              </a:rPr>
              <a:t>9</a:t>
            </a:r>
            <a:r>
              <a:rPr lang="zh-CN" altLang="en-US" dirty="0">
                <a:latin typeface="微软雅黑" panose="020B0503020204020204" pitchFamily="34" charset="-122"/>
                <a:ea typeface="微软雅黑" panose="020B0503020204020204" pitchFamily="34" charset="-122"/>
              </a:rPr>
              <a:t>月，</a:t>
            </a:r>
            <a:r>
              <a:rPr lang="zh-CN" altLang="en-US" dirty="0">
                <a:solidFill>
                  <a:srgbClr val="C00000"/>
                </a:solidFill>
                <a:latin typeface="微软雅黑" panose="020B0503020204020204" pitchFamily="34" charset="-122"/>
                <a:ea typeface="微软雅黑" panose="020B0503020204020204" pitchFamily="34" charset="-122"/>
              </a:rPr>
              <a:t>蒋介石对革命根据地发动了第五次军事围剿</a:t>
            </a:r>
            <a:r>
              <a:rPr lang="zh-CN" altLang="en-US" dirty="0">
                <a:latin typeface="微软雅黑" panose="020B0503020204020204" pitchFamily="34" charset="-122"/>
                <a:ea typeface="微软雅黑" panose="020B0503020204020204" pitchFamily="34" charset="-122"/>
              </a:rPr>
              <a:t>。这时，王明“左”倾机会主义在红军中占据了统治地位，拒不接受毛泽东的正确建议，用阵地战代替游击战和运动战，用所谓“正规”战争代替人民战争，使红军完全陷于被动地位。经过一年苦战，终未取得反“围剿”的胜利。最后于1934年10月仓促命令中央领导机关和红军主力退出根据地，</a:t>
            </a:r>
            <a:r>
              <a:rPr lang="zh-CN" altLang="en-US" dirty="0">
                <a:solidFill>
                  <a:srgbClr val="C00000"/>
                </a:solidFill>
                <a:latin typeface="微软雅黑" panose="020B0503020204020204" pitchFamily="34" charset="-122"/>
                <a:ea typeface="微软雅黑" panose="020B0503020204020204" pitchFamily="34" charset="-122"/>
              </a:rPr>
              <a:t>开始长征。</a:t>
            </a:r>
          </a:p>
          <a:p>
            <a:endParaRPr lang="zh-CN" altLang="en-US" dirty="0">
              <a:latin typeface="微软雅黑" panose="020B0503020204020204" pitchFamily="34" charset="-122"/>
              <a:ea typeface="微软雅黑" panose="020B0503020204020204" pitchFamily="34" charset="-122"/>
            </a:endParaRPr>
          </a:p>
        </p:txBody>
      </p:sp>
      <p:pic>
        <p:nvPicPr>
          <p:cNvPr id="13" name="图片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28132" y="3092498"/>
            <a:ext cx="2756907" cy="1639227"/>
          </a:xfrm>
          <a:prstGeom prst="rect">
            <a:avLst/>
          </a:prstGeom>
        </p:spPr>
      </p:pic>
      <p:sp>
        <p:nvSpPr>
          <p:cNvPr id="14" name="TextBox 54"/>
          <p:cNvSpPr txBox="1">
            <a:spLocks noChangeArrowheads="1"/>
          </p:cNvSpPr>
          <p:nvPr/>
        </p:nvSpPr>
        <p:spPr bwMode="auto">
          <a:xfrm>
            <a:off x="365492" y="84884"/>
            <a:ext cx="82327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400" b="1" dirty="0">
                <a:solidFill>
                  <a:schemeClr val="bg1"/>
                </a:solidFill>
                <a:latin typeface="微软雅黑" panose="020B0503020204020204" pitchFamily="34" charset="-122"/>
                <a:ea typeface="方正特雅宋_GBK" pitchFamily="2" charset="-122"/>
              </a:rPr>
              <a:t>2.3 </a:t>
            </a:r>
            <a:r>
              <a:rPr lang="zh-CN" altLang="en-US" sz="2400" b="1" dirty="0">
                <a:solidFill>
                  <a:schemeClr val="bg1"/>
                </a:solidFill>
                <a:latin typeface="微软雅黑" panose="020B0503020204020204" pitchFamily="34" charset="-122"/>
                <a:ea typeface="方正特雅宋_GBK" pitchFamily="2" charset="-122"/>
              </a:rPr>
              <a:t>土地革命时期</a:t>
            </a:r>
          </a:p>
        </p:txBody>
      </p:sp>
    </p:spTree>
    <p:extLst>
      <p:ext uri="{BB962C8B-B14F-4D97-AF65-F5344CB8AC3E}">
        <p14:creationId xmlns:p14="http://schemas.microsoft.com/office/powerpoint/2010/main" val="116182629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id="{795E12C7-2856-4D15-9EEA-00814224A9FD}"/>
              </a:ext>
            </a:extLst>
          </p:cNvPr>
          <p:cNvSpPr/>
          <p:nvPr/>
        </p:nvSpPr>
        <p:spPr>
          <a:xfrm>
            <a:off x="1039092" y="3879273"/>
            <a:ext cx="4128653" cy="1923902"/>
          </a:xfrm>
          <a:prstGeom prst="rect">
            <a:avLst/>
          </a:prstGeom>
          <a:solidFill>
            <a:srgbClr val="A215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 name="矩形 1">
            <a:extLst>
              <a:ext uri="{FF2B5EF4-FFF2-40B4-BE49-F238E27FC236}">
                <a16:creationId xmlns:a16="http://schemas.microsoft.com/office/drawing/2014/main" id="{7E2BCD30-3E51-4292-911A-31D9D9A5AED7}"/>
              </a:ext>
            </a:extLst>
          </p:cNvPr>
          <p:cNvSpPr/>
          <p:nvPr/>
        </p:nvSpPr>
        <p:spPr>
          <a:xfrm>
            <a:off x="1052944" y="1049478"/>
            <a:ext cx="4114801" cy="461665"/>
          </a:xfrm>
          <a:prstGeom prst="rect">
            <a:avLst/>
          </a:prstGeom>
        </p:spPr>
        <p:txBody>
          <a:bodyPr wrap="square">
            <a:spAutoFit/>
          </a:bodyPr>
          <a:lstStyle/>
          <a:p>
            <a:pPr algn="ctr" eaLnBrk="0" hangingPunct="0"/>
            <a:r>
              <a:rPr lang="zh-CN" altLang="en-US" sz="2400" b="1" dirty="0">
                <a:solidFill>
                  <a:srgbClr val="C00000"/>
                </a:solidFill>
                <a:latin typeface="微软雅黑" panose="020B0503020204020204" pitchFamily="34" charset="-122"/>
                <a:ea typeface="微软雅黑" panose="020B0503020204020204" pitchFamily="34" charset="-122"/>
              </a:rPr>
              <a:t>遵义会议和长征胜利</a:t>
            </a:r>
          </a:p>
        </p:txBody>
      </p:sp>
      <p:sp>
        <p:nvSpPr>
          <p:cNvPr id="3" name="矩形 8">
            <a:extLst>
              <a:ext uri="{FF2B5EF4-FFF2-40B4-BE49-F238E27FC236}">
                <a16:creationId xmlns:a16="http://schemas.microsoft.com/office/drawing/2014/main" id="{2E09A528-5991-4709-BE2B-A97F402A9536}"/>
              </a:ext>
            </a:extLst>
          </p:cNvPr>
          <p:cNvSpPr>
            <a:spLocks noChangeArrowheads="1"/>
          </p:cNvSpPr>
          <p:nvPr/>
        </p:nvSpPr>
        <p:spPr bwMode="auto">
          <a:xfrm>
            <a:off x="1039092" y="1955948"/>
            <a:ext cx="4128653"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r>
              <a:rPr lang="zh-CN" altLang="en-US" dirty="0">
                <a:latin typeface="微软雅黑" panose="020B0503020204020204" pitchFamily="34" charset="-122"/>
                <a:ea typeface="微软雅黑" panose="020B0503020204020204" pitchFamily="34" charset="-122"/>
              </a:rPr>
              <a:t>1935年1月在贵州遵义召开的独立自主地解决中国革命问题的一次极其重要的扩大会议。是在红军第五次反“围剿”失败和长征初期严重受挫的情况下，为了纠正王明“左”倾领导在军事指挥上的错误而召开的。</a:t>
            </a:r>
            <a:endParaRPr lang="zh-CN" altLang="en-US" dirty="0">
              <a:solidFill>
                <a:srgbClr val="C00000"/>
              </a:solidFill>
              <a:latin typeface="微软雅黑" panose="020B0503020204020204" pitchFamily="34" charset="-122"/>
              <a:ea typeface="微软雅黑" panose="020B0503020204020204" pitchFamily="34" charset="-122"/>
            </a:endParaRPr>
          </a:p>
        </p:txBody>
      </p:sp>
      <p:pic>
        <p:nvPicPr>
          <p:cNvPr id="7" name="图片 6">
            <a:extLst>
              <a:ext uri="{FF2B5EF4-FFF2-40B4-BE49-F238E27FC236}">
                <a16:creationId xmlns:a16="http://schemas.microsoft.com/office/drawing/2014/main" id="{8840514B-6064-470C-A59A-41FD8124FC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98933" y="3982194"/>
            <a:ext cx="2881745" cy="1820982"/>
          </a:xfrm>
          <a:prstGeom prst="rect">
            <a:avLst/>
          </a:prstGeom>
        </p:spPr>
      </p:pic>
      <p:pic>
        <p:nvPicPr>
          <p:cNvPr id="9" name="图片 8">
            <a:extLst>
              <a:ext uri="{FF2B5EF4-FFF2-40B4-BE49-F238E27FC236}">
                <a16:creationId xmlns:a16="http://schemas.microsoft.com/office/drawing/2014/main" id="{F7354746-E826-4094-9070-E0ECD3CE8A13}"/>
              </a:ext>
            </a:extLst>
          </p:cNvPr>
          <p:cNvPicPr>
            <a:picLocks noChangeAspect="1"/>
          </p:cNvPicPr>
          <p:nvPr/>
        </p:nvPicPr>
        <p:blipFill>
          <a:blip r:embed="rId4">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5498933" y="1955949"/>
            <a:ext cx="2834109" cy="1754326"/>
          </a:xfrm>
          <a:prstGeom prst="rect">
            <a:avLst/>
          </a:prstGeom>
        </p:spPr>
      </p:pic>
      <p:sp>
        <p:nvSpPr>
          <p:cNvPr id="10" name="矩形 13">
            <a:extLst>
              <a:ext uri="{FF2B5EF4-FFF2-40B4-BE49-F238E27FC236}">
                <a16:creationId xmlns:a16="http://schemas.microsoft.com/office/drawing/2014/main" id="{B1892B23-DFFF-4054-B66C-87D2AA913D4C}"/>
              </a:ext>
            </a:extLst>
          </p:cNvPr>
          <p:cNvSpPr>
            <a:spLocks noChangeArrowheads="1"/>
          </p:cNvSpPr>
          <p:nvPr/>
        </p:nvSpPr>
        <p:spPr bwMode="auto">
          <a:xfrm>
            <a:off x="8631118" y="4015522"/>
            <a:ext cx="2363985"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0" hangingPunct="0"/>
            <a:r>
              <a:rPr lang="zh-CN" altLang="en-US" dirty="0">
                <a:latin typeface="微软雅黑" panose="020B0503020204020204" pitchFamily="34" charset="-122"/>
                <a:ea typeface="微软雅黑" panose="020B0503020204020204" pitchFamily="34" charset="-122"/>
              </a:rPr>
              <a:t>1936年10月，红二、四方面军到达甘肃会宁地区，同红一方面军会师。</a:t>
            </a:r>
            <a:r>
              <a:rPr lang="zh-CN" altLang="en-US" b="1" dirty="0">
                <a:solidFill>
                  <a:srgbClr val="C00000"/>
                </a:solidFill>
                <a:latin typeface="微软雅黑" panose="020B0503020204020204" pitchFamily="34" charset="-122"/>
                <a:ea typeface="微软雅黑" panose="020B0503020204020204" pitchFamily="34" charset="-122"/>
              </a:rPr>
              <a:t>红军三大主力会师，标志着长征的胜利结束。</a:t>
            </a:r>
          </a:p>
        </p:txBody>
      </p:sp>
      <p:sp>
        <p:nvSpPr>
          <p:cNvPr id="11" name="文本框 10">
            <a:extLst>
              <a:ext uri="{FF2B5EF4-FFF2-40B4-BE49-F238E27FC236}">
                <a16:creationId xmlns:a16="http://schemas.microsoft.com/office/drawing/2014/main" id="{112DA767-6782-4C6F-A3FC-C5D4435A5450}"/>
              </a:ext>
            </a:extLst>
          </p:cNvPr>
          <p:cNvSpPr txBox="1"/>
          <p:nvPr/>
        </p:nvSpPr>
        <p:spPr>
          <a:xfrm>
            <a:off x="1343891" y="3988133"/>
            <a:ext cx="3823854" cy="1754326"/>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这次会议开始确立实际以毛泽东为代表的马克思主义的正确路线在中共中央的领导地位，挽救了党、挽救了红军、挽救了革命，是党的历史上一个生死攸关的转折点，标志着中国共产党从幼稚走向成熟。</a:t>
            </a:r>
          </a:p>
        </p:txBody>
      </p:sp>
      <p:pic>
        <p:nvPicPr>
          <p:cNvPr id="13" name="图片 12">
            <a:extLst>
              <a:ext uri="{FF2B5EF4-FFF2-40B4-BE49-F238E27FC236}">
                <a16:creationId xmlns:a16="http://schemas.microsoft.com/office/drawing/2014/main" id="{2378F53E-5758-4B45-A815-BB360CD27E66}"/>
              </a:ext>
            </a:extLst>
          </p:cNvPr>
          <p:cNvPicPr>
            <a:picLocks noChangeAspect="1"/>
          </p:cNvPicPr>
          <p:nvPr/>
        </p:nvPicPr>
        <p:blipFill>
          <a:blip r:embed="rId6">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tretch>
            <a:fillRect/>
          </a:stretch>
        </p:blipFill>
        <p:spPr>
          <a:xfrm>
            <a:off x="8518482" y="1955948"/>
            <a:ext cx="2589259" cy="1754326"/>
          </a:xfrm>
          <a:prstGeom prst="rect">
            <a:avLst/>
          </a:prstGeom>
        </p:spPr>
      </p:pic>
      <p:sp>
        <p:nvSpPr>
          <p:cNvPr id="12" name="TextBox 54">
            <a:extLst>
              <a:ext uri="{FF2B5EF4-FFF2-40B4-BE49-F238E27FC236}">
                <a16:creationId xmlns:a16="http://schemas.microsoft.com/office/drawing/2014/main" id="{EFD7F2B1-DB04-400B-9431-FE0F56EF10D9}"/>
              </a:ext>
            </a:extLst>
          </p:cNvPr>
          <p:cNvSpPr txBox="1">
            <a:spLocks noChangeArrowheads="1"/>
          </p:cNvSpPr>
          <p:nvPr/>
        </p:nvSpPr>
        <p:spPr bwMode="auto">
          <a:xfrm>
            <a:off x="285707" y="80798"/>
            <a:ext cx="82327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400" b="1" dirty="0">
                <a:solidFill>
                  <a:schemeClr val="bg1"/>
                </a:solidFill>
                <a:latin typeface="微软雅黑" panose="020B0503020204020204" pitchFamily="34" charset="-122"/>
                <a:ea typeface="方正特雅宋_GBK" pitchFamily="2" charset="-122"/>
              </a:rPr>
              <a:t>2.3 </a:t>
            </a:r>
            <a:r>
              <a:rPr lang="zh-CN" altLang="en-US" sz="2400" b="1" dirty="0">
                <a:solidFill>
                  <a:schemeClr val="bg1"/>
                </a:solidFill>
                <a:latin typeface="微软雅黑" panose="020B0503020204020204" pitchFamily="34" charset="-122"/>
                <a:ea typeface="方正特雅宋_GBK" pitchFamily="2" charset="-122"/>
              </a:rPr>
              <a:t>土地革命时期</a:t>
            </a:r>
          </a:p>
        </p:txBody>
      </p:sp>
    </p:spTree>
    <p:extLst>
      <p:ext uri="{BB962C8B-B14F-4D97-AF65-F5344CB8AC3E}">
        <p14:creationId xmlns:p14="http://schemas.microsoft.com/office/powerpoint/2010/main" val="24529213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id="{845F6AC3-025C-45BC-BD77-72E706E4C396}"/>
              </a:ext>
            </a:extLst>
          </p:cNvPr>
          <p:cNvSpPr/>
          <p:nvPr/>
        </p:nvSpPr>
        <p:spPr>
          <a:xfrm>
            <a:off x="8426745" y="2770179"/>
            <a:ext cx="2726163" cy="466492"/>
          </a:xfrm>
          <a:prstGeom prst="rect">
            <a:avLst/>
          </a:prstGeom>
          <a:solidFill>
            <a:srgbClr val="A215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id="{E995F89B-2DC9-41D4-A701-C56D40334780}"/>
              </a:ext>
            </a:extLst>
          </p:cNvPr>
          <p:cNvSpPr/>
          <p:nvPr/>
        </p:nvSpPr>
        <p:spPr>
          <a:xfrm>
            <a:off x="6084095" y="1332327"/>
            <a:ext cx="2688434" cy="443241"/>
          </a:xfrm>
          <a:prstGeom prst="rect">
            <a:avLst/>
          </a:prstGeom>
          <a:solidFill>
            <a:srgbClr val="A215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a16="http://schemas.microsoft.com/office/drawing/2014/main" id="{6FBF72F7-A354-4C30-9EF5-5AB3AED10705}"/>
              </a:ext>
            </a:extLst>
          </p:cNvPr>
          <p:cNvSpPr/>
          <p:nvPr/>
        </p:nvSpPr>
        <p:spPr>
          <a:xfrm>
            <a:off x="3530706" y="3111593"/>
            <a:ext cx="2262187" cy="443241"/>
          </a:xfrm>
          <a:prstGeom prst="rect">
            <a:avLst/>
          </a:prstGeom>
          <a:solidFill>
            <a:srgbClr val="A215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1" name="矩形 10">
            <a:extLst>
              <a:ext uri="{FF2B5EF4-FFF2-40B4-BE49-F238E27FC236}">
                <a16:creationId xmlns:a16="http://schemas.microsoft.com/office/drawing/2014/main" id="{5E030898-20C8-4E55-9523-A9EF2D991DD2}"/>
              </a:ext>
            </a:extLst>
          </p:cNvPr>
          <p:cNvSpPr/>
          <p:nvPr/>
        </p:nvSpPr>
        <p:spPr>
          <a:xfrm>
            <a:off x="1118895" y="1997320"/>
            <a:ext cx="3055433" cy="560695"/>
          </a:xfrm>
          <a:prstGeom prst="rect">
            <a:avLst/>
          </a:prstGeom>
          <a:solidFill>
            <a:srgbClr val="A215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 name="矩形 1">
            <a:extLst>
              <a:ext uri="{FF2B5EF4-FFF2-40B4-BE49-F238E27FC236}">
                <a16:creationId xmlns:a16="http://schemas.microsoft.com/office/drawing/2014/main" id="{00AA00F8-74F8-4882-BE07-BB756C075C8C}"/>
              </a:ext>
            </a:extLst>
          </p:cNvPr>
          <p:cNvSpPr/>
          <p:nvPr/>
        </p:nvSpPr>
        <p:spPr>
          <a:xfrm>
            <a:off x="1698339" y="1072207"/>
            <a:ext cx="2339103" cy="461665"/>
          </a:xfrm>
          <a:prstGeom prst="rect">
            <a:avLst/>
          </a:prstGeom>
        </p:spPr>
        <p:txBody>
          <a:bodyPr wrap="none">
            <a:spAutoFit/>
          </a:bodyPr>
          <a:lstStyle/>
          <a:p>
            <a:pPr algn="ctr" eaLnBrk="0" hangingPunct="0"/>
            <a:r>
              <a:rPr lang="zh-CN" altLang="en-US" sz="2400" b="1" dirty="0">
                <a:solidFill>
                  <a:srgbClr val="C00000"/>
                </a:solidFill>
                <a:latin typeface="微软雅黑" panose="020B0503020204020204" pitchFamily="34" charset="-122"/>
                <a:ea typeface="微软雅黑" panose="020B0503020204020204" pitchFamily="34" charset="-122"/>
              </a:rPr>
              <a:t>长征的伟大意义</a:t>
            </a:r>
          </a:p>
        </p:txBody>
      </p:sp>
      <p:sp>
        <p:nvSpPr>
          <p:cNvPr id="3" name="TextBox 19">
            <a:extLst>
              <a:ext uri="{FF2B5EF4-FFF2-40B4-BE49-F238E27FC236}">
                <a16:creationId xmlns:a16="http://schemas.microsoft.com/office/drawing/2014/main" id="{9A28CAA5-3DC6-4A86-BA3E-6FB5EF97E65D}"/>
              </a:ext>
            </a:extLst>
          </p:cNvPr>
          <p:cNvSpPr txBox="1">
            <a:spLocks noChangeArrowheads="1"/>
          </p:cNvSpPr>
          <p:nvPr/>
        </p:nvSpPr>
        <p:spPr bwMode="auto">
          <a:xfrm>
            <a:off x="1048631" y="3021463"/>
            <a:ext cx="2109907"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0" hangingPunct="0"/>
            <a:r>
              <a:rPr lang="zh-CN" altLang="en-US" dirty="0">
                <a:solidFill>
                  <a:srgbClr val="000000"/>
                </a:solidFill>
                <a:latin typeface="微软雅黑" panose="020B0503020204020204" pitchFamily="34" charset="-122"/>
                <a:ea typeface="微软雅黑" panose="020B0503020204020204" pitchFamily="34" charset="-122"/>
              </a:rPr>
              <a:t>在两年多的时间里，粉碎了国民党几十万军队的围追堵截，克服了重重艰难险阻，纵横十四省，胜利完成了战略大转移</a:t>
            </a:r>
            <a:r>
              <a:rPr lang="zh-CN" altLang="en-US" sz="1600" dirty="0">
                <a:solidFill>
                  <a:srgbClr val="000000"/>
                </a:solidFill>
                <a:latin typeface="微软雅黑" panose="020B0503020204020204" pitchFamily="34" charset="-122"/>
                <a:ea typeface="微软雅黑" panose="020B0503020204020204" pitchFamily="34" charset="-122"/>
              </a:rPr>
              <a:t>。</a:t>
            </a:r>
          </a:p>
        </p:txBody>
      </p:sp>
      <p:sp>
        <p:nvSpPr>
          <p:cNvPr id="4" name="TextBox 20">
            <a:extLst>
              <a:ext uri="{FF2B5EF4-FFF2-40B4-BE49-F238E27FC236}">
                <a16:creationId xmlns:a16="http://schemas.microsoft.com/office/drawing/2014/main" id="{1E802306-E21D-485C-9190-0206C4F50691}"/>
              </a:ext>
            </a:extLst>
          </p:cNvPr>
          <p:cNvSpPr txBox="1">
            <a:spLocks noChangeArrowheads="1"/>
          </p:cNvSpPr>
          <p:nvPr/>
        </p:nvSpPr>
        <p:spPr bwMode="auto">
          <a:xfrm>
            <a:off x="3509174" y="3773652"/>
            <a:ext cx="2247355"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0" hangingPunct="0"/>
            <a:r>
              <a:rPr lang="zh-CN" altLang="en-US" dirty="0">
                <a:solidFill>
                  <a:srgbClr val="000000"/>
                </a:solidFill>
                <a:latin typeface="微软雅黑" panose="020B0503020204020204" pitchFamily="34" charset="-122"/>
                <a:ea typeface="微软雅黑" panose="020B0503020204020204" pitchFamily="34" charset="-122"/>
              </a:rPr>
              <a:t>红军由长征开始时的</a:t>
            </a:r>
            <a:r>
              <a:rPr lang="en-US" altLang="zh-CN" dirty="0">
                <a:solidFill>
                  <a:srgbClr val="000000"/>
                </a:solidFill>
                <a:latin typeface="微软雅黑" panose="020B0503020204020204" pitchFamily="34" charset="-122"/>
                <a:ea typeface="微软雅黑" panose="020B0503020204020204" pitchFamily="34" charset="-122"/>
              </a:rPr>
              <a:t>30</a:t>
            </a:r>
            <a:r>
              <a:rPr lang="zh-CN" altLang="en-US" dirty="0">
                <a:solidFill>
                  <a:srgbClr val="000000"/>
                </a:solidFill>
                <a:latin typeface="微软雅黑" panose="020B0503020204020204" pitchFamily="34" charset="-122"/>
                <a:ea typeface="微软雅黑" panose="020B0503020204020204" pitchFamily="34" charset="-122"/>
              </a:rPr>
              <a:t>万人，最后到达陕北不足三万人。经过千锤百炼保存下来党和红军的精华，构成了以后领导抗日战争和解放战争的主干。</a:t>
            </a:r>
          </a:p>
        </p:txBody>
      </p:sp>
      <p:sp>
        <p:nvSpPr>
          <p:cNvPr id="5" name="TextBox 22">
            <a:extLst>
              <a:ext uri="{FF2B5EF4-FFF2-40B4-BE49-F238E27FC236}">
                <a16:creationId xmlns:a16="http://schemas.microsoft.com/office/drawing/2014/main" id="{F7B485CD-DC2E-4109-BAE4-34653E9BADB4}"/>
              </a:ext>
            </a:extLst>
          </p:cNvPr>
          <p:cNvSpPr txBox="1">
            <a:spLocks noChangeArrowheads="1"/>
          </p:cNvSpPr>
          <p:nvPr/>
        </p:nvSpPr>
        <p:spPr bwMode="auto">
          <a:xfrm>
            <a:off x="6066842" y="2647757"/>
            <a:ext cx="2211420"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0" hangingPunct="0"/>
            <a:r>
              <a:rPr lang="zh-CN" altLang="en-US" dirty="0">
                <a:solidFill>
                  <a:srgbClr val="000000"/>
                </a:solidFill>
                <a:latin typeface="微软雅黑" panose="020B0503020204020204" pitchFamily="34" charset="-122"/>
                <a:ea typeface="微软雅黑" panose="020B0503020204020204" pitchFamily="34" charset="-122"/>
              </a:rPr>
              <a:t>在革命危急关头，召开了遵义会议，确立了毛泽东在红军和党中央的领导地位。这次会议是党走向成熟的重要标志，为日后的胜利确立了条件。</a:t>
            </a:r>
          </a:p>
        </p:txBody>
      </p:sp>
      <p:sp>
        <p:nvSpPr>
          <p:cNvPr id="6" name="TextBox 23">
            <a:extLst>
              <a:ext uri="{FF2B5EF4-FFF2-40B4-BE49-F238E27FC236}">
                <a16:creationId xmlns:a16="http://schemas.microsoft.com/office/drawing/2014/main" id="{37FE1DA0-BF9E-429E-90DC-6BE969CEC7D1}"/>
              </a:ext>
            </a:extLst>
          </p:cNvPr>
          <p:cNvSpPr txBox="1">
            <a:spLocks noChangeArrowheads="1"/>
          </p:cNvSpPr>
          <p:nvPr/>
        </p:nvSpPr>
        <p:spPr bwMode="auto">
          <a:xfrm>
            <a:off x="8493791" y="3528612"/>
            <a:ext cx="2554642"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r>
              <a:rPr lang="zh-CN" altLang="en-US" dirty="0">
                <a:solidFill>
                  <a:srgbClr val="000000"/>
                </a:solidFill>
                <a:latin typeface="微软雅黑" panose="020B0503020204020204" pitchFamily="34" charset="-122"/>
                <a:ea typeface="微软雅黑" panose="020B0503020204020204" pitchFamily="34" charset="-122"/>
              </a:rPr>
              <a:t>中央红军走了11个省，三个方面军共走了14个省，向沿途各省的人民进行革命宣传，播下的革命种子，为后来开展革命斗争创造了有利条件。</a:t>
            </a:r>
          </a:p>
        </p:txBody>
      </p:sp>
      <p:sp>
        <p:nvSpPr>
          <p:cNvPr id="7" name="矩形 32">
            <a:extLst>
              <a:ext uri="{FF2B5EF4-FFF2-40B4-BE49-F238E27FC236}">
                <a16:creationId xmlns:a16="http://schemas.microsoft.com/office/drawing/2014/main" id="{17C4BA56-7105-4502-AE05-670347C75E30}"/>
              </a:ext>
            </a:extLst>
          </p:cNvPr>
          <p:cNvSpPr>
            <a:spLocks noChangeArrowheads="1"/>
          </p:cNvSpPr>
          <p:nvPr/>
        </p:nvSpPr>
        <p:spPr bwMode="auto">
          <a:xfrm>
            <a:off x="1210453" y="2093001"/>
            <a:ext cx="295465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b="1" dirty="0">
                <a:solidFill>
                  <a:schemeClr val="bg1"/>
                </a:solidFill>
                <a:latin typeface="微软雅黑" panose="020B0503020204020204" pitchFamily="34" charset="-122"/>
                <a:ea typeface="微软雅黑" panose="020B0503020204020204" pitchFamily="34" charset="-122"/>
              </a:rPr>
              <a:t>长征的胜利挽救了中国革命</a:t>
            </a:r>
            <a:endParaRPr lang="zh-CN" altLang="en-US" b="1" dirty="0">
              <a:latin typeface="微软雅黑" panose="020B0503020204020204" pitchFamily="34" charset="-122"/>
              <a:ea typeface="微软雅黑" panose="020B0503020204020204" pitchFamily="34" charset="-122"/>
            </a:endParaRPr>
          </a:p>
        </p:txBody>
      </p:sp>
      <p:sp>
        <p:nvSpPr>
          <p:cNvPr id="8" name="矩形 33">
            <a:extLst>
              <a:ext uri="{FF2B5EF4-FFF2-40B4-BE49-F238E27FC236}">
                <a16:creationId xmlns:a16="http://schemas.microsoft.com/office/drawing/2014/main" id="{4544A7AE-0CFF-48F2-8B97-8F984E964080}"/>
              </a:ext>
            </a:extLst>
          </p:cNvPr>
          <p:cNvSpPr>
            <a:spLocks noChangeArrowheads="1"/>
          </p:cNvSpPr>
          <p:nvPr/>
        </p:nvSpPr>
        <p:spPr bwMode="auto">
          <a:xfrm>
            <a:off x="3546592" y="3158725"/>
            <a:ext cx="22621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b="1" dirty="0">
                <a:solidFill>
                  <a:schemeClr val="bg1"/>
                </a:solidFill>
                <a:latin typeface="微软雅黑" panose="020B0503020204020204" pitchFamily="34" charset="-122"/>
                <a:ea typeface="微软雅黑" panose="020B0503020204020204" pitchFamily="34" charset="-122"/>
              </a:rPr>
              <a:t>长征锤炼了革命队伍</a:t>
            </a:r>
          </a:p>
        </p:txBody>
      </p:sp>
      <p:sp>
        <p:nvSpPr>
          <p:cNvPr id="9" name="矩形 34">
            <a:extLst>
              <a:ext uri="{FF2B5EF4-FFF2-40B4-BE49-F238E27FC236}">
                <a16:creationId xmlns:a16="http://schemas.microsoft.com/office/drawing/2014/main" id="{FBB64870-0C17-4E20-A8C1-EF5C211AB6A4}"/>
              </a:ext>
            </a:extLst>
          </p:cNvPr>
          <p:cNvSpPr>
            <a:spLocks noChangeArrowheads="1"/>
          </p:cNvSpPr>
          <p:nvPr/>
        </p:nvSpPr>
        <p:spPr bwMode="auto">
          <a:xfrm>
            <a:off x="6068725" y="1357717"/>
            <a:ext cx="283310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b="1" dirty="0">
                <a:solidFill>
                  <a:schemeClr val="bg1"/>
                </a:solidFill>
                <a:latin typeface="微软雅黑" panose="020B0503020204020204" pitchFamily="34" charset="-122"/>
                <a:ea typeface="微软雅黑" panose="020B0503020204020204" pitchFamily="34" charset="-122"/>
              </a:rPr>
              <a:t>确立了毛泽东的领导地位</a:t>
            </a:r>
          </a:p>
        </p:txBody>
      </p:sp>
      <p:sp>
        <p:nvSpPr>
          <p:cNvPr id="10" name="矩形 35">
            <a:extLst>
              <a:ext uri="{FF2B5EF4-FFF2-40B4-BE49-F238E27FC236}">
                <a16:creationId xmlns:a16="http://schemas.microsoft.com/office/drawing/2014/main" id="{77A02C39-3247-47D8-AFF2-7A587E6CE310}"/>
              </a:ext>
            </a:extLst>
          </p:cNvPr>
          <p:cNvSpPr>
            <a:spLocks noChangeArrowheads="1"/>
          </p:cNvSpPr>
          <p:nvPr/>
        </p:nvSpPr>
        <p:spPr bwMode="auto">
          <a:xfrm>
            <a:off x="8409037" y="2826324"/>
            <a:ext cx="27241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b="1" dirty="0">
                <a:solidFill>
                  <a:schemeClr val="bg1"/>
                </a:solidFill>
                <a:latin typeface="微软雅黑" panose="020B0503020204020204" pitchFamily="34" charset="-122"/>
                <a:ea typeface="微软雅黑" panose="020B0503020204020204" pitchFamily="34" charset="-122"/>
              </a:rPr>
              <a:t>长征是宣传队，是播种机</a:t>
            </a:r>
          </a:p>
        </p:txBody>
      </p:sp>
      <p:cxnSp>
        <p:nvCxnSpPr>
          <p:cNvPr id="26" name="直接连接符 25">
            <a:extLst>
              <a:ext uri="{FF2B5EF4-FFF2-40B4-BE49-F238E27FC236}">
                <a16:creationId xmlns:a16="http://schemas.microsoft.com/office/drawing/2014/main" id="{7F0D9519-45EA-4276-A4DC-A13D5F6EAA1B}"/>
              </a:ext>
            </a:extLst>
          </p:cNvPr>
          <p:cNvCxnSpPr>
            <a:cxnSpLocks/>
            <a:endCxn id="8" idx="0"/>
          </p:cNvCxnSpPr>
          <p:nvPr/>
        </p:nvCxnSpPr>
        <p:spPr>
          <a:xfrm>
            <a:off x="2414895" y="2541936"/>
            <a:ext cx="2262791" cy="616789"/>
          </a:xfrm>
          <a:prstGeom prst="line">
            <a:avLst/>
          </a:prstGeom>
          <a:ln>
            <a:solidFill>
              <a:srgbClr val="A21512"/>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EED58FA0-3DEE-40F0-90FE-D12227B25FF4}"/>
              </a:ext>
            </a:extLst>
          </p:cNvPr>
          <p:cNvCxnSpPr>
            <a:cxnSpLocks/>
          </p:cNvCxnSpPr>
          <p:nvPr/>
        </p:nvCxnSpPr>
        <p:spPr>
          <a:xfrm flipH="1">
            <a:off x="4516760" y="1800958"/>
            <a:ext cx="2618526" cy="1299071"/>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75C7E9A8-ADF4-40CB-9886-E2199750A946}"/>
              </a:ext>
            </a:extLst>
          </p:cNvPr>
          <p:cNvCxnSpPr>
            <a:cxnSpLocks/>
          </p:cNvCxnSpPr>
          <p:nvPr/>
        </p:nvCxnSpPr>
        <p:spPr>
          <a:xfrm>
            <a:off x="7150656" y="1790009"/>
            <a:ext cx="2516762" cy="99426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8" name="TextBox 54">
            <a:extLst>
              <a:ext uri="{FF2B5EF4-FFF2-40B4-BE49-F238E27FC236}">
                <a16:creationId xmlns:a16="http://schemas.microsoft.com/office/drawing/2014/main" id="{99104019-5CD6-4F25-86D0-56AED9F6D665}"/>
              </a:ext>
            </a:extLst>
          </p:cNvPr>
          <p:cNvSpPr txBox="1">
            <a:spLocks noChangeArrowheads="1"/>
          </p:cNvSpPr>
          <p:nvPr/>
        </p:nvSpPr>
        <p:spPr bwMode="auto">
          <a:xfrm>
            <a:off x="365492" y="84884"/>
            <a:ext cx="82327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400" b="1" dirty="0">
                <a:solidFill>
                  <a:schemeClr val="bg1"/>
                </a:solidFill>
                <a:latin typeface="微软雅黑" panose="020B0503020204020204" pitchFamily="34" charset="-122"/>
                <a:ea typeface="方正特雅宋_GBK" pitchFamily="2" charset="-122"/>
              </a:rPr>
              <a:t>2.3 </a:t>
            </a:r>
            <a:r>
              <a:rPr lang="zh-CN" altLang="en-US" sz="2400" b="1" dirty="0">
                <a:solidFill>
                  <a:schemeClr val="bg1"/>
                </a:solidFill>
                <a:latin typeface="微软雅黑" panose="020B0503020204020204" pitchFamily="34" charset="-122"/>
                <a:ea typeface="方正特雅宋_GBK" pitchFamily="2" charset="-122"/>
              </a:rPr>
              <a:t>土地革命时期</a:t>
            </a:r>
          </a:p>
        </p:txBody>
      </p:sp>
    </p:spTree>
    <p:extLst>
      <p:ext uri="{BB962C8B-B14F-4D97-AF65-F5344CB8AC3E}">
        <p14:creationId xmlns:p14="http://schemas.microsoft.com/office/powerpoint/2010/main" val="122167625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5">
                                            <p:txEl>
                                              <p:pRg st="0" end="0"/>
                                            </p:txEl>
                                          </p:spTgt>
                                        </p:tgtEl>
                                        <p:attrNameLst>
                                          <p:attrName>style.visibility</p:attrName>
                                        </p:attrNameLst>
                                      </p:cBhvr>
                                      <p:to>
                                        <p:strVal val="visible"/>
                                      </p:to>
                                    </p:set>
                                    <p:animEffect transition="in" filter="fade">
                                      <p:cBhvr>
                                        <p:cTn id="35" dur="1000"/>
                                        <p:tgtEl>
                                          <p:spTgt spid="5">
                                            <p:txEl>
                                              <p:pRg st="0" end="0"/>
                                            </p:txEl>
                                          </p:spTgt>
                                        </p:tgtEl>
                                      </p:cBhvr>
                                    </p:animEffect>
                                    <p:anim calcmode="lin" valueType="num">
                                      <p:cBhvr>
                                        <p:cTn id="36"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37"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6"/>
                                        </p:tgtEl>
                                        <p:attrNameLst>
                                          <p:attrName>style.visibility</p:attrName>
                                        </p:attrNameLst>
                                      </p:cBhvr>
                                      <p:to>
                                        <p:strVal val="visible"/>
                                      </p:to>
                                    </p:set>
                                    <p:animEffect transition="in" filter="fade">
                                      <p:cBhvr>
                                        <p:cTn id="56" dur="1000"/>
                                        <p:tgtEl>
                                          <p:spTgt spid="6"/>
                                        </p:tgtEl>
                                      </p:cBhvr>
                                    </p:animEffect>
                                    <p:anim calcmode="lin" valueType="num">
                                      <p:cBhvr>
                                        <p:cTn id="57" dur="1000" fill="hold"/>
                                        <p:tgtEl>
                                          <p:spTgt spid="6"/>
                                        </p:tgtEl>
                                        <p:attrNameLst>
                                          <p:attrName>ppt_x</p:attrName>
                                        </p:attrNameLst>
                                      </p:cBhvr>
                                      <p:tavLst>
                                        <p:tav tm="0">
                                          <p:val>
                                            <p:strVal val="#ppt_x"/>
                                          </p:val>
                                        </p:tav>
                                        <p:tav tm="100000">
                                          <p:val>
                                            <p:strVal val="#ppt_x"/>
                                          </p:val>
                                        </p:tav>
                                      </p:tavLst>
                                    </p:anim>
                                    <p:anim calcmode="lin" valueType="num">
                                      <p:cBhvr>
                                        <p:cTn id="5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3" grpId="0" animBg="1"/>
      <p:bldP spid="11" grpId="0" animBg="1"/>
      <p:bldP spid="3" grpId="0"/>
      <p:bldP spid="4" grpId="0"/>
      <p:bldP spid="6" grpId="0"/>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B5442F7F-D580-4A70-A26A-1E0110F67B5D}"/>
              </a:ext>
            </a:extLst>
          </p:cNvPr>
          <p:cNvSpPr/>
          <p:nvPr/>
        </p:nvSpPr>
        <p:spPr>
          <a:xfrm>
            <a:off x="1663189" y="1064568"/>
            <a:ext cx="3877985" cy="461665"/>
          </a:xfrm>
          <a:prstGeom prst="rect">
            <a:avLst/>
          </a:prstGeom>
        </p:spPr>
        <p:txBody>
          <a:bodyPr wrap="none">
            <a:spAutoFit/>
          </a:bodyPr>
          <a:lstStyle/>
          <a:p>
            <a:pPr lvl="0" algn="ctr" eaLnBrk="0" fontAlgn="base" hangingPunct="0">
              <a:spcBef>
                <a:spcPct val="0"/>
              </a:spcBef>
              <a:spcAft>
                <a:spcPct val="0"/>
              </a:spcAft>
            </a:pPr>
            <a:r>
              <a:rPr lang="zh-CN" altLang="en-US" sz="2400" b="1" dirty="0">
                <a:solidFill>
                  <a:srgbClr val="C00000"/>
                </a:solidFill>
                <a:latin typeface="微软雅黑" panose="020B0503020204020204" pitchFamily="34" charset="-122"/>
                <a:ea typeface="微软雅黑" panose="020B0503020204020204" pitchFamily="34" charset="-122"/>
              </a:rPr>
              <a:t>党的抗日民族统一战线政策</a:t>
            </a:r>
          </a:p>
        </p:txBody>
      </p:sp>
      <p:graphicFrame>
        <p:nvGraphicFramePr>
          <p:cNvPr id="4" name="图示 3">
            <a:extLst>
              <a:ext uri="{FF2B5EF4-FFF2-40B4-BE49-F238E27FC236}">
                <a16:creationId xmlns:a16="http://schemas.microsoft.com/office/drawing/2014/main" id="{87ABD41A-03DD-4063-A611-898B7DA780D4}"/>
              </a:ext>
            </a:extLst>
          </p:cNvPr>
          <p:cNvGraphicFramePr/>
          <p:nvPr>
            <p:extLst>
              <p:ext uri="{D42A27DB-BD31-4B8C-83A1-F6EECF244321}">
                <p14:modId xmlns:p14="http://schemas.microsoft.com/office/powerpoint/2010/main" val="3876813719"/>
              </p:ext>
            </p:extLst>
          </p:nvPr>
        </p:nvGraphicFramePr>
        <p:xfrm>
          <a:off x="4156364" y="2757055"/>
          <a:ext cx="6220692" cy="297872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矩形 39">
            <a:extLst>
              <a:ext uri="{FF2B5EF4-FFF2-40B4-BE49-F238E27FC236}">
                <a16:creationId xmlns:a16="http://schemas.microsoft.com/office/drawing/2014/main" id="{57A65C0A-4F1A-49A9-847C-D079840BB9AA}"/>
              </a:ext>
            </a:extLst>
          </p:cNvPr>
          <p:cNvSpPr>
            <a:spLocks noChangeArrowheads="1"/>
          </p:cNvSpPr>
          <p:nvPr/>
        </p:nvSpPr>
        <p:spPr bwMode="auto">
          <a:xfrm>
            <a:off x="7736348" y="2099823"/>
            <a:ext cx="3491114"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indent="0" algn="just" eaLnBrk="0" fontAlgn="base" hangingPunct="0">
              <a:spcBef>
                <a:spcPct val="0"/>
              </a:spcBef>
              <a:spcAft>
                <a:spcPct val="0"/>
              </a:spcAft>
            </a:pPr>
            <a:r>
              <a:rPr lang="en-US" altLang="zh-CN" b="1" dirty="0">
                <a:latin typeface="微软雅黑" panose="020B0503020204020204" pitchFamily="34" charset="-122"/>
                <a:ea typeface="微软雅黑" panose="020B0503020204020204" pitchFamily="34" charset="-122"/>
              </a:rPr>
              <a:t>1931</a:t>
            </a:r>
            <a:r>
              <a:rPr lang="zh-CN" altLang="en-US" b="1" dirty="0">
                <a:latin typeface="微软雅黑" panose="020B0503020204020204" pitchFamily="34" charset="-122"/>
                <a:ea typeface="微软雅黑" panose="020B0503020204020204" pitchFamily="34" charset="-122"/>
              </a:rPr>
              <a:t>年，侵华日军发动九一八事变后</a:t>
            </a:r>
            <a:r>
              <a:rPr lang="zh-CN" altLang="en-US" dirty="0">
                <a:solidFill>
                  <a:srgbClr val="5A5A5A"/>
                </a:solidFill>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完全侵占中国东北，并成立伪满洲国，此后陆续在华北、上海等地挑起战争冲突，国民政府则采取妥协政策避免冲突扩大。</a:t>
            </a:r>
            <a:endParaRPr lang="en-US" altLang="zh-CN" dirty="0">
              <a:latin typeface="微软雅黑" panose="020B0503020204020204" pitchFamily="34" charset="-122"/>
              <a:ea typeface="微软雅黑" panose="020B0503020204020204" pitchFamily="34" charset="-122"/>
            </a:endParaRPr>
          </a:p>
        </p:txBody>
      </p:sp>
      <p:sp>
        <p:nvSpPr>
          <p:cNvPr id="7" name="矩形 39">
            <a:extLst>
              <a:ext uri="{FF2B5EF4-FFF2-40B4-BE49-F238E27FC236}">
                <a16:creationId xmlns:a16="http://schemas.microsoft.com/office/drawing/2014/main" id="{46F3BE70-F82F-42E4-A29C-38D4DD49A3B0}"/>
              </a:ext>
            </a:extLst>
          </p:cNvPr>
          <p:cNvSpPr>
            <a:spLocks noChangeArrowheads="1"/>
          </p:cNvSpPr>
          <p:nvPr/>
        </p:nvSpPr>
        <p:spPr bwMode="auto">
          <a:xfrm>
            <a:off x="4080279" y="4301173"/>
            <a:ext cx="4829725"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indent="0" algn="just" eaLnBrk="0" fontAlgn="base" hangingPunct="0">
              <a:spcBef>
                <a:spcPct val="0"/>
              </a:spcBef>
              <a:spcAft>
                <a:spcPct val="0"/>
              </a:spcAft>
            </a:pPr>
            <a:r>
              <a:rPr lang="en-US" altLang="zh-CN" b="1" dirty="0">
                <a:latin typeface="微软雅黑" panose="020B0503020204020204" pitchFamily="34" charset="-122"/>
                <a:ea typeface="微软雅黑" panose="020B0503020204020204" pitchFamily="34" charset="-122"/>
              </a:rPr>
              <a:t>1937</a:t>
            </a:r>
            <a:r>
              <a:rPr lang="zh-CN" altLang="en-US" b="1" dirty="0">
                <a:latin typeface="微软雅黑" panose="020B0503020204020204" pitchFamily="34" charset="-122"/>
                <a:ea typeface="微软雅黑" panose="020B0503020204020204" pitchFamily="34" charset="-122"/>
              </a:rPr>
              <a:t>年</a:t>
            </a:r>
            <a:r>
              <a:rPr lang="en-US" altLang="zh-CN" b="1" dirty="0">
                <a:latin typeface="微软雅黑" panose="020B0503020204020204" pitchFamily="34" charset="-122"/>
                <a:ea typeface="微软雅黑" panose="020B0503020204020204" pitchFamily="34" charset="-122"/>
              </a:rPr>
              <a:t>7</a:t>
            </a:r>
            <a:r>
              <a:rPr lang="zh-CN" altLang="en-US" b="1" dirty="0">
                <a:latin typeface="微软雅黑" panose="020B0503020204020204" pitchFamily="34" charset="-122"/>
                <a:ea typeface="微软雅黑" panose="020B0503020204020204" pitchFamily="34" charset="-122"/>
              </a:rPr>
              <a:t>月</a:t>
            </a:r>
            <a:r>
              <a:rPr lang="en-US" altLang="zh-CN" b="1" dirty="0">
                <a:latin typeface="微软雅黑" panose="020B0503020204020204" pitchFamily="34" charset="-122"/>
                <a:ea typeface="微软雅黑" panose="020B0503020204020204" pitchFamily="34" charset="-122"/>
              </a:rPr>
              <a:t>7</a:t>
            </a:r>
            <a:r>
              <a:rPr lang="zh-CN" altLang="en-US" b="1" dirty="0">
                <a:latin typeface="微软雅黑" panose="020B0503020204020204" pitchFamily="34" charset="-122"/>
                <a:ea typeface="微软雅黑" panose="020B0503020204020204" pitchFamily="34" charset="-122"/>
              </a:rPr>
              <a:t>日，日军在北平附近挑起卢沟桥事变，中日战争全面爆发</a:t>
            </a:r>
            <a:r>
              <a:rPr lang="zh-CN" altLang="en-US" b="1" dirty="0">
                <a:solidFill>
                  <a:srgbClr val="5A5A5A"/>
                </a:solidFill>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抗日战争时期是中国共产党领导的民族革命战争，它的主要打击对象是日本帝国主义和汉奸卖国贼。中国共产党在抗日战争中采用抗日民族统一战线的政策，团结了一切可能团结的力量共同抗日。</a:t>
            </a:r>
          </a:p>
        </p:txBody>
      </p:sp>
      <p:pic>
        <p:nvPicPr>
          <p:cNvPr id="9" name="图片 8">
            <a:extLst>
              <a:ext uri="{FF2B5EF4-FFF2-40B4-BE49-F238E27FC236}">
                <a16:creationId xmlns:a16="http://schemas.microsoft.com/office/drawing/2014/main" id="{94F34FAF-B4A1-4DB8-A379-57A5350E893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494383" y="1972517"/>
            <a:ext cx="2903946" cy="1854710"/>
          </a:xfrm>
          <a:prstGeom prst="rect">
            <a:avLst/>
          </a:prstGeom>
        </p:spPr>
      </p:pic>
      <p:pic>
        <p:nvPicPr>
          <p:cNvPr id="11" name="图片 10">
            <a:extLst>
              <a:ext uri="{FF2B5EF4-FFF2-40B4-BE49-F238E27FC236}">
                <a16:creationId xmlns:a16="http://schemas.microsoft.com/office/drawing/2014/main" id="{2369FE04-E63A-4050-AFE7-0FAEC7C9869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54591" y="4162673"/>
            <a:ext cx="2930236" cy="1863836"/>
          </a:xfrm>
          <a:prstGeom prst="rect">
            <a:avLst/>
          </a:prstGeom>
        </p:spPr>
      </p:pic>
      <p:sp>
        <p:nvSpPr>
          <p:cNvPr id="12" name="矩形 11">
            <a:extLst>
              <a:ext uri="{FF2B5EF4-FFF2-40B4-BE49-F238E27FC236}">
                <a16:creationId xmlns:a16="http://schemas.microsoft.com/office/drawing/2014/main" id="{A92C491B-8D18-451E-87C6-1BDA6F9F60DE}"/>
              </a:ext>
            </a:extLst>
          </p:cNvPr>
          <p:cNvSpPr/>
          <p:nvPr/>
        </p:nvSpPr>
        <p:spPr>
          <a:xfrm>
            <a:off x="1054590" y="1978835"/>
            <a:ext cx="3204035" cy="1809081"/>
          </a:xfrm>
          <a:prstGeom prst="rect">
            <a:avLst/>
          </a:prstGeom>
          <a:solidFill>
            <a:srgbClr val="A215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id="{570F5818-9CAB-4E87-BDFF-BAAAF63116B1}"/>
              </a:ext>
            </a:extLst>
          </p:cNvPr>
          <p:cNvSpPr/>
          <p:nvPr/>
        </p:nvSpPr>
        <p:spPr>
          <a:xfrm>
            <a:off x="8986089" y="4246418"/>
            <a:ext cx="2241373" cy="1809081"/>
          </a:xfrm>
          <a:prstGeom prst="rect">
            <a:avLst/>
          </a:prstGeom>
          <a:solidFill>
            <a:srgbClr val="A215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id="{0FBA2319-B1F4-4B6D-804F-B9D343203E9E}"/>
              </a:ext>
            </a:extLst>
          </p:cNvPr>
          <p:cNvSpPr txBox="1"/>
          <p:nvPr/>
        </p:nvSpPr>
        <p:spPr>
          <a:xfrm>
            <a:off x="1738861" y="2526222"/>
            <a:ext cx="2341418"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九一八事变</a:t>
            </a:r>
          </a:p>
        </p:txBody>
      </p:sp>
      <p:sp>
        <p:nvSpPr>
          <p:cNvPr id="15" name="文本框 14">
            <a:extLst>
              <a:ext uri="{FF2B5EF4-FFF2-40B4-BE49-F238E27FC236}">
                <a16:creationId xmlns:a16="http://schemas.microsoft.com/office/drawing/2014/main" id="{174C3E94-49A3-459C-88FB-3C0EBC0E20CE}"/>
              </a:ext>
            </a:extLst>
          </p:cNvPr>
          <p:cNvSpPr txBox="1"/>
          <p:nvPr/>
        </p:nvSpPr>
        <p:spPr>
          <a:xfrm>
            <a:off x="9377884" y="4863758"/>
            <a:ext cx="2341418"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七七事变</a:t>
            </a:r>
          </a:p>
        </p:txBody>
      </p:sp>
      <p:sp>
        <p:nvSpPr>
          <p:cNvPr id="16" name="TextBox 54">
            <a:extLst>
              <a:ext uri="{FF2B5EF4-FFF2-40B4-BE49-F238E27FC236}">
                <a16:creationId xmlns:a16="http://schemas.microsoft.com/office/drawing/2014/main" id="{32ECDB72-C174-4104-B507-5A7276AA0D4E}"/>
              </a:ext>
            </a:extLst>
          </p:cNvPr>
          <p:cNvSpPr txBox="1">
            <a:spLocks noChangeArrowheads="1"/>
          </p:cNvSpPr>
          <p:nvPr/>
        </p:nvSpPr>
        <p:spPr bwMode="auto">
          <a:xfrm>
            <a:off x="377995" y="66747"/>
            <a:ext cx="82327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400" b="1" dirty="0">
                <a:solidFill>
                  <a:schemeClr val="bg1"/>
                </a:solidFill>
                <a:latin typeface="微软雅黑" panose="020B0503020204020204" pitchFamily="34" charset="-122"/>
                <a:ea typeface="方正特雅宋_GBK" pitchFamily="2" charset="-122"/>
              </a:rPr>
              <a:t>2.4 </a:t>
            </a:r>
            <a:r>
              <a:rPr lang="zh-CN" altLang="en-US" sz="2400" b="1" dirty="0">
                <a:solidFill>
                  <a:schemeClr val="bg1"/>
                </a:solidFill>
                <a:latin typeface="微软雅黑" panose="020B0503020204020204" pitchFamily="34" charset="-122"/>
                <a:ea typeface="方正特雅宋_GBK" pitchFamily="2" charset="-122"/>
              </a:rPr>
              <a:t>抗日战争时期</a:t>
            </a:r>
          </a:p>
        </p:txBody>
      </p:sp>
    </p:spTree>
    <p:extLst>
      <p:ext uri="{BB962C8B-B14F-4D97-AF65-F5344CB8AC3E}">
        <p14:creationId xmlns:p14="http://schemas.microsoft.com/office/powerpoint/2010/main" val="21122188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
                                            <p:txEl>
                                              <p:pRg st="0" end="0"/>
                                            </p:txEl>
                                          </p:spTgt>
                                        </p:tgtEl>
                                        <p:attrNameLst>
                                          <p:attrName>style.visibility</p:attrName>
                                        </p:attrNameLst>
                                      </p:cBhvr>
                                      <p:to>
                                        <p:strVal val="visible"/>
                                      </p:to>
                                    </p:set>
                                    <p:animEffect transition="in" filter="fade">
                                      <p:cBhvr>
                                        <p:cTn id="35" dur="1000"/>
                                        <p:tgtEl>
                                          <p:spTgt spid="7">
                                            <p:txEl>
                                              <p:pRg st="0" end="0"/>
                                            </p:txEl>
                                          </p:spTgt>
                                        </p:tgtEl>
                                      </p:cBhvr>
                                    </p:animEffect>
                                    <p:anim calcmode="lin" valueType="num">
                                      <p:cBhvr>
                                        <p:cTn id="36"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37"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animBg="1"/>
      <p:bldP spid="14"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F0408C4A-7D91-47B3-A8F5-BAE908EC8240}"/>
              </a:ext>
            </a:extLst>
          </p:cNvPr>
          <p:cNvSpPr/>
          <p:nvPr/>
        </p:nvSpPr>
        <p:spPr>
          <a:xfrm>
            <a:off x="1104451" y="3321374"/>
            <a:ext cx="5062579" cy="2313635"/>
          </a:xfrm>
          <a:prstGeom prst="rect">
            <a:avLst/>
          </a:prstGeom>
          <a:solidFill>
            <a:srgbClr val="A215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 name="矩形 1">
            <a:extLst>
              <a:ext uri="{FF2B5EF4-FFF2-40B4-BE49-F238E27FC236}">
                <a16:creationId xmlns:a16="http://schemas.microsoft.com/office/drawing/2014/main" id="{D9F53AD3-BE58-4C66-A590-1C8807F55F70}"/>
              </a:ext>
            </a:extLst>
          </p:cNvPr>
          <p:cNvSpPr/>
          <p:nvPr/>
        </p:nvSpPr>
        <p:spPr>
          <a:xfrm>
            <a:off x="1680020" y="1050145"/>
            <a:ext cx="3262432" cy="461665"/>
          </a:xfrm>
          <a:prstGeom prst="rect">
            <a:avLst/>
          </a:prstGeom>
        </p:spPr>
        <p:txBody>
          <a:bodyPr wrap="none">
            <a:spAutoFit/>
          </a:bodyPr>
          <a:lstStyle/>
          <a:p>
            <a:pPr lvl="0" algn="ctr" eaLnBrk="0" fontAlgn="base" hangingPunct="0">
              <a:spcBef>
                <a:spcPct val="0"/>
              </a:spcBef>
              <a:spcAft>
                <a:spcPct val="0"/>
              </a:spcAft>
            </a:pPr>
            <a:r>
              <a:rPr lang="zh-CN" altLang="en-US" sz="2400" b="1" dirty="0">
                <a:solidFill>
                  <a:srgbClr val="C00000"/>
                </a:solidFill>
                <a:latin typeface="微软雅黑" panose="020B0503020204020204" pitchFamily="34" charset="-122"/>
                <a:ea typeface="微软雅黑" panose="020B0503020204020204" pitchFamily="34" charset="-122"/>
              </a:rPr>
              <a:t>全民族抗战高潮的兴起</a:t>
            </a:r>
          </a:p>
        </p:txBody>
      </p:sp>
      <p:sp>
        <p:nvSpPr>
          <p:cNvPr id="3" name="内容占位符 2">
            <a:extLst>
              <a:ext uri="{FF2B5EF4-FFF2-40B4-BE49-F238E27FC236}">
                <a16:creationId xmlns:a16="http://schemas.microsoft.com/office/drawing/2014/main" id="{69358A96-A29F-4C04-897E-9DE677C058FE}"/>
              </a:ext>
            </a:extLst>
          </p:cNvPr>
          <p:cNvSpPr>
            <a:spLocks noGrp="1" noChangeArrowheads="1"/>
          </p:cNvSpPr>
          <p:nvPr/>
        </p:nvSpPr>
        <p:spPr bwMode="auto">
          <a:xfrm>
            <a:off x="1104451" y="1972431"/>
            <a:ext cx="501925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0" fontAlgn="base" hangingPunct="0">
              <a:spcBef>
                <a:spcPct val="0"/>
              </a:spcBef>
              <a:spcAft>
                <a:spcPct val="0"/>
              </a:spcAft>
              <a:buFont typeface="Arial" panose="020B0604020202020204" pitchFamily="34" charset="0"/>
              <a:buNone/>
            </a:pPr>
            <a:r>
              <a:rPr lang="zh-CN" altLang="en-US" dirty="0">
                <a:solidFill>
                  <a:srgbClr val="5A5A5A"/>
                </a:solidFill>
                <a:latin typeface="微软雅黑" panose="020B0503020204020204" pitchFamily="34" charset="-122"/>
                <a:ea typeface="微软雅黑" panose="020B0503020204020204" pitchFamily="34" charset="-122"/>
              </a:rPr>
              <a:t>在抗战初期，国民党正面战场是抗日的主要战场，国民党抗战还是比较积极的。 从</a:t>
            </a:r>
            <a:r>
              <a:rPr lang="en-US" altLang="zh-CN" dirty="0">
                <a:solidFill>
                  <a:srgbClr val="5A5A5A"/>
                </a:solidFill>
                <a:latin typeface="微软雅黑" panose="020B0503020204020204" pitchFamily="34" charset="-122"/>
                <a:ea typeface="微软雅黑" panose="020B0503020204020204" pitchFamily="34" charset="-122"/>
              </a:rPr>
              <a:t>1937</a:t>
            </a:r>
            <a:r>
              <a:rPr lang="zh-CN" altLang="en-US" dirty="0">
                <a:solidFill>
                  <a:srgbClr val="5A5A5A"/>
                </a:solidFill>
                <a:latin typeface="微软雅黑" panose="020B0503020204020204" pitchFamily="34" charset="-122"/>
                <a:ea typeface="微软雅黑" panose="020B0503020204020204" pitchFamily="34" charset="-122"/>
              </a:rPr>
              <a:t>年</a:t>
            </a:r>
            <a:r>
              <a:rPr lang="en-US" altLang="zh-CN" dirty="0">
                <a:solidFill>
                  <a:srgbClr val="5A5A5A"/>
                </a:solidFill>
                <a:latin typeface="微软雅黑" panose="020B0503020204020204" pitchFamily="34" charset="-122"/>
                <a:ea typeface="微软雅黑" panose="020B0503020204020204" pitchFamily="34" charset="-122"/>
              </a:rPr>
              <a:t>7</a:t>
            </a:r>
            <a:r>
              <a:rPr lang="zh-CN" altLang="en-US" dirty="0">
                <a:solidFill>
                  <a:srgbClr val="5A5A5A"/>
                </a:solidFill>
                <a:latin typeface="微软雅黑" panose="020B0503020204020204" pitchFamily="34" charset="-122"/>
                <a:ea typeface="微软雅黑" panose="020B0503020204020204" pitchFamily="34" charset="-122"/>
              </a:rPr>
              <a:t>月到</a:t>
            </a:r>
            <a:r>
              <a:rPr lang="en-US" altLang="zh-CN" dirty="0">
                <a:solidFill>
                  <a:srgbClr val="5A5A5A"/>
                </a:solidFill>
                <a:latin typeface="微软雅黑" panose="020B0503020204020204" pitchFamily="34" charset="-122"/>
                <a:ea typeface="微软雅黑" panose="020B0503020204020204" pitchFamily="34" charset="-122"/>
              </a:rPr>
              <a:t>1938</a:t>
            </a:r>
            <a:r>
              <a:rPr lang="zh-CN" altLang="en-US" dirty="0">
                <a:solidFill>
                  <a:srgbClr val="5A5A5A"/>
                </a:solidFill>
                <a:latin typeface="微软雅黑" panose="020B0503020204020204" pitchFamily="34" charset="-122"/>
                <a:ea typeface="微软雅黑" panose="020B0503020204020204" pitchFamily="34" charset="-122"/>
              </a:rPr>
              <a:t>年</a:t>
            </a:r>
            <a:r>
              <a:rPr lang="en-US" altLang="zh-CN" dirty="0">
                <a:solidFill>
                  <a:srgbClr val="5A5A5A"/>
                </a:solidFill>
                <a:latin typeface="微软雅黑" panose="020B0503020204020204" pitchFamily="34" charset="-122"/>
                <a:ea typeface="微软雅黑" panose="020B0503020204020204" pitchFamily="34" charset="-122"/>
              </a:rPr>
              <a:t>10</a:t>
            </a:r>
            <a:r>
              <a:rPr lang="zh-CN" altLang="en-US" dirty="0">
                <a:solidFill>
                  <a:srgbClr val="5A5A5A"/>
                </a:solidFill>
                <a:latin typeface="微软雅黑" panose="020B0503020204020204" pitchFamily="34" charset="-122"/>
                <a:ea typeface="微软雅黑" panose="020B0503020204020204" pitchFamily="34" charset="-122"/>
              </a:rPr>
              <a:t>月底，</a:t>
            </a:r>
            <a:r>
              <a:rPr lang="zh-CN" altLang="en-US" dirty="0">
                <a:solidFill>
                  <a:srgbClr val="C00000"/>
                </a:solidFill>
                <a:latin typeface="微软雅黑" panose="020B0503020204020204" pitchFamily="34" charset="-122"/>
                <a:ea typeface="微软雅黑" panose="020B0503020204020204" pitchFamily="34" charset="-122"/>
              </a:rPr>
              <a:t>国民党正面战场组织了忻口、淞沪、徐州和武汉四次大会战以及许多战役。</a:t>
            </a:r>
          </a:p>
        </p:txBody>
      </p:sp>
      <p:sp>
        <p:nvSpPr>
          <p:cNvPr id="4" name="内容占位符 2">
            <a:extLst>
              <a:ext uri="{FF2B5EF4-FFF2-40B4-BE49-F238E27FC236}">
                <a16:creationId xmlns:a16="http://schemas.microsoft.com/office/drawing/2014/main" id="{2DFBE22A-D3E9-463A-82D9-31C41BCF5A6A}"/>
              </a:ext>
            </a:extLst>
          </p:cNvPr>
          <p:cNvSpPr>
            <a:spLocks noGrp="1" noChangeArrowheads="1"/>
          </p:cNvSpPr>
          <p:nvPr/>
        </p:nvSpPr>
        <p:spPr bwMode="auto">
          <a:xfrm>
            <a:off x="1363795" y="3391430"/>
            <a:ext cx="450056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0" fontAlgn="base" hangingPunct="0">
              <a:spcBef>
                <a:spcPct val="0"/>
              </a:spcBef>
              <a:spcAft>
                <a:spcPct val="0"/>
              </a:spcAft>
              <a:buFont typeface="Arial" panose="020B0604020202020204" pitchFamily="34" charset="0"/>
              <a:buNone/>
            </a:pPr>
            <a:r>
              <a:rPr lang="zh-CN" altLang="en-US" dirty="0">
                <a:solidFill>
                  <a:schemeClr val="bg1"/>
                </a:solidFill>
                <a:latin typeface="微软雅黑" panose="020B0503020204020204" pitchFamily="34" charset="-122"/>
                <a:ea typeface="微软雅黑" panose="020B0503020204020204" pitchFamily="34" charset="-122"/>
              </a:rPr>
              <a:t>抗战初期的国民党军队，抗击了</a:t>
            </a:r>
            <a:r>
              <a:rPr lang="en-US" altLang="zh-CN" dirty="0">
                <a:solidFill>
                  <a:schemeClr val="bg1"/>
                </a:solidFill>
                <a:latin typeface="微软雅黑" panose="020B0503020204020204" pitchFamily="34" charset="-122"/>
                <a:ea typeface="微软雅黑" panose="020B0503020204020204" pitchFamily="34" charset="-122"/>
              </a:rPr>
              <a:t>2/3</a:t>
            </a:r>
            <a:r>
              <a:rPr lang="zh-CN" altLang="en-US" dirty="0">
                <a:solidFill>
                  <a:schemeClr val="bg1"/>
                </a:solidFill>
                <a:latin typeface="微软雅黑" panose="020B0503020204020204" pitchFamily="34" charset="-122"/>
                <a:ea typeface="微软雅黑" panose="020B0503020204020204" pitchFamily="34" charset="-122"/>
              </a:rPr>
              <a:t>以上的侵华日军。</a:t>
            </a:r>
          </a:p>
        </p:txBody>
      </p:sp>
      <p:sp>
        <p:nvSpPr>
          <p:cNvPr id="5" name="内容占位符 2">
            <a:extLst>
              <a:ext uri="{FF2B5EF4-FFF2-40B4-BE49-F238E27FC236}">
                <a16:creationId xmlns:a16="http://schemas.microsoft.com/office/drawing/2014/main" id="{356B3943-D1C6-4A66-AF9A-2E9EF6A16160}"/>
              </a:ext>
            </a:extLst>
          </p:cNvPr>
          <p:cNvSpPr>
            <a:spLocks noGrp="1" noChangeArrowheads="1"/>
          </p:cNvSpPr>
          <p:nvPr/>
        </p:nvSpPr>
        <p:spPr bwMode="auto">
          <a:xfrm>
            <a:off x="1363796" y="4024664"/>
            <a:ext cx="450056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0" fontAlgn="base" hangingPunct="0">
              <a:spcBef>
                <a:spcPct val="0"/>
              </a:spcBef>
              <a:spcAft>
                <a:spcPct val="0"/>
              </a:spcAft>
              <a:buFont typeface="Arial" panose="020B0604020202020204" pitchFamily="34" charset="0"/>
              <a:buNone/>
            </a:pPr>
            <a:r>
              <a:rPr lang="zh-CN" altLang="en-US" dirty="0">
                <a:solidFill>
                  <a:schemeClr val="bg1"/>
                </a:solidFill>
                <a:latin typeface="微软雅黑" panose="020B0503020204020204" pitchFamily="34" charset="-122"/>
                <a:ea typeface="微软雅黑" panose="020B0503020204020204" pitchFamily="34" charset="-122"/>
              </a:rPr>
              <a:t>国民党军事上实施以空间换取时间的持久战略方针，打破了日本帝国主义“三个月灭亡中国”的狂妄计划。</a:t>
            </a:r>
          </a:p>
        </p:txBody>
      </p:sp>
      <p:sp>
        <p:nvSpPr>
          <p:cNvPr id="6" name="内容占位符 2">
            <a:extLst>
              <a:ext uri="{FF2B5EF4-FFF2-40B4-BE49-F238E27FC236}">
                <a16:creationId xmlns:a16="http://schemas.microsoft.com/office/drawing/2014/main" id="{CD5ED9B7-E076-478C-B99D-0180C8D72F8C}"/>
              </a:ext>
            </a:extLst>
          </p:cNvPr>
          <p:cNvSpPr>
            <a:spLocks noGrp="1" noChangeArrowheads="1"/>
          </p:cNvSpPr>
          <p:nvPr/>
        </p:nvSpPr>
        <p:spPr bwMode="auto">
          <a:xfrm>
            <a:off x="1385458" y="4945906"/>
            <a:ext cx="450056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0" fontAlgn="base" hangingPunct="0">
              <a:spcBef>
                <a:spcPct val="0"/>
              </a:spcBef>
              <a:spcAft>
                <a:spcPct val="0"/>
              </a:spcAft>
              <a:buFont typeface="Arial" panose="020B0604020202020204" pitchFamily="34" charset="0"/>
              <a:buNone/>
            </a:pPr>
            <a:r>
              <a:rPr lang="zh-CN" altLang="en-US" dirty="0">
                <a:solidFill>
                  <a:schemeClr val="bg1"/>
                </a:solidFill>
                <a:latin typeface="微软雅黑" panose="020B0503020204020204" pitchFamily="34" charset="-122"/>
                <a:ea typeface="微软雅黑" panose="020B0503020204020204" pitchFamily="34" charset="-122"/>
              </a:rPr>
              <a:t>客观上也掩护了八路军、新四军深入敌后开辟抗日根据地，进行游击战。      </a:t>
            </a:r>
          </a:p>
          <a:p>
            <a:pPr algn="just" eaLnBrk="0" fontAlgn="base" hangingPunct="0">
              <a:spcBef>
                <a:spcPct val="0"/>
              </a:spcBef>
              <a:spcAft>
                <a:spcPct val="0"/>
              </a:spcAft>
              <a:buFont typeface="Arial" panose="020B0604020202020204" pitchFamily="34" charset="0"/>
              <a:buNone/>
            </a:pPr>
            <a:endParaRPr lang="zh-CN" altLang="en-US" dirty="0">
              <a:solidFill>
                <a:srgbClr val="5A5A5A"/>
              </a:solidFill>
              <a:latin typeface="微软雅黑" panose="020B0503020204020204" pitchFamily="34" charset="-122"/>
              <a:ea typeface="微软雅黑" panose="020B0503020204020204" pitchFamily="34" charset="-122"/>
            </a:endParaRPr>
          </a:p>
        </p:txBody>
      </p:sp>
      <p:pic>
        <p:nvPicPr>
          <p:cNvPr id="11" name="图片 10">
            <a:extLst>
              <a:ext uri="{FF2B5EF4-FFF2-40B4-BE49-F238E27FC236}">
                <a16:creationId xmlns:a16="http://schemas.microsoft.com/office/drawing/2014/main" id="{00A381A7-7733-41C3-AF46-98AB9C66B8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37117" y="3801568"/>
            <a:ext cx="2257353" cy="1341003"/>
          </a:xfrm>
          <a:prstGeom prst="rect">
            <a:avLst/>
          </a:prstGeom>
        </p:spPr>
      </p:pic>
      <p:pic>
        <p:nvPicPr>
          <p:cNvPr id="13" name="图片 12">
            <a:extLst>
              <a:ext uri="{FF2B5EF4-FFF2-40B4-BE49-F238E27FC236}">
                <a16:creationId xmlns:a16="http://schemas.microsoft.com/office/drawing/2014/main" id="{A1076BF2-019F-42FF-9F9E-FEE4201733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05452" y="1770666"/>
            <a:ext cx="2189018" cy="1341003"/>
          </a:xfrm>
          <a:prstGeom prst="rect">
            <a:avLst/>
          </a:prstGeom>
        </p:spPr>
      </p:pic>
      <p:pic>
        <p:nvPicPr>
          <p:cNvPr id="15" name="图片 14">
            <a:extLst>
              <a:ext uri="{FF2B5EF4-FFF2-40B4-BE49-F238E27FC236}">
                <a16:creationId xmlns:a16="http://schemas.microsoft.com/office/drawing/2014/main" id="{75034664-FA4B-4F7F-B0B7-016BDBE765A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70070" y="1784431"/>
            <a:ext cx="2189018" cy="1313475"/>
          </a:xfrm>
          <a:prstGeom prst="rect">
            <a:avLst/>
          </a:prstGeom>
        </p:spPr>
      </p:pic>
      <p:sp>
        <p:nvSpPr>
          <p:cNvPr id="17" name="文本框 16">
            <a:extLst>
              <a:ext uri="{FF2B5EF4-FFF2-40B4-BE49-F238E27FC236}">
                <a16:creationId xmlns:a16="http://schemas.microsoft.com/office/drawing/2014/main" id="{7F5E96AC-6ACA-435F-8A6C-F4F568998DC8}"/>
              </a:ext>
            </a:extLst>
          </p:cNvPr>
          <p:cNvSpPr txBox="1"/>
          <p:nvPr/>
        </p:nvSpPr>
        <p:spPr>
          <a:xfrm>
            <a:off x="6470069" y="3184525"/>
            <a:ext cx="1991699" cy="369332"/>
          </a:xfrm>
          <a:prstGeom prst="rect">
            <a:avLst/>
          </a:prstGeom>
          <a:noFill/>
        </p:spPr>
        <p:txBody>
          <a:bodyPr wrap="square" rtlCol="0">
            <a:spAutoFit/>
          </a:bodyPr>
          <a:lstStyle/>
          <a:p>
            <a:pPr algn="ctr" eaLnBrk="0" hangingPunct="0"/>
            <a:r>
              <a:rPr lang="zh-CN" altLang="en-US" b="1" dirty="0">
                <a:solidFill>
                  <a:srgbClr val="C00000"/>
                </a:solidFill>
                <a:latin typeface="微软雅黑" panose="020B0503020204020204" pitchFamily="34" charset="-122"/>
                <a:ea typeface="微软雅黑" panose="020B0503020204020204" pitchFamily="34" charset="-122"/>
              </a:rPr>
              <a:t>忻口会战</a:t>
            </a:r>
          </a:p>
        </p:txBody>
      </p:sp>
      <p:sp>
        <p:nvSpPr>
          <p:cNvPr id="18" name="文本框 17">
            <a:extLst>
              <a:ext uri="{FF2B5EF4-FFF2-40B4-BE49-F238E27FC236}">
                <a16:creationId xmlns:a16="http://schemas.microsoft.com/office/drawing/2014/main" id="{E6F62044-A394-43C1-819A-34A5D0CEE00C}"/>
              </a:ext>
            </a:extLst>
          </p:cNvPr>
          <p:cNvSpPr txBox="1"/>
          <p:nvPr/>
        </p:nvSpPr>
        <p:spPr>
          <a:xfrm>
            <a:off x="8936374" y="5187105"/>
            <a:ext cx="1991699" cy="369332"/>
          </a:xfrm>
          <a:prstGeom prst="rect">
            <a:avLst/>
          </a:prstGeom>
          <a:noFill/>
        </p:spPr>
        <p:txBody>
          <a:bodyPr wrap="square" rtlCol="0">
            <a:spAutoFit/>
          </a:bodyPr>
          <a:lstStyle/>
          <a:p>
            <a:pPr algn="ctr" eaLnBrk="0" hangingPunct="0"/>
            <a:r>
              <a:rPr lang="zh-CN" altLang="en-US" b="1" dirty="0">
                <a:solidFill>
                  <a:srgbClr val="C00000"/>
                </a:solidFill>
                <a:latin typeface="微软雅黑" panose="020B0503020204020204" pitchFamily="34" charset="-122"/>
                <a:ea typeface="微软雅黑" panose="020B0503020204020204" pitchFamily="34" charset="-122"/>
              </a:rPr>
              <a:t>武汉会战</a:t>
            </a:r>
          </a:p>
        </p:txBody>
      </p:sp>
      <p:sp>
        <p:nvSpPr>
          <p:cNvPr id="19" name="文本框 18">
            <a:extLst>
              <a:ext uri="{FF2B5EF4-FFF2-40B4-BE49-F238E27FC236}">
                <a16:creationId xmlns:a16="http://schemas.microsoft.com/office/drawing/2014/main" id="{595BCD4F-C3B1-4B67-AD70-0E420EF1E3B9}"/>
              </a:ext>
            </a:extLst>
          </p:cNvPr>
          <p:cNvSpPr txBox="1"/>
          <p:nvPr/>
        </p:nvSpPr>
        <p:spPr>
          <a:xfrm>
            <a:off x="9005452" y="3155044"/>
            <a:ext cx="1991699" cy="369332"/>
          </a:xfrm>
          <a:prstGeom prst="rect">
            <a:avLst/>
          </a:prstGeom>
          <a:noFill/>
        </p:spPr>
        <p:txBody>
          <a:bodyPr wrap="square" rtlCol="0">
            <a:spAutoFit/>
          </a:bodyPr>
          <a:lstStyle/>
          <a:p>
            <a:pPr algn="ctr" eaLnBrk="0" hangingPunct="0"/>
            <a:r>
              <a:rPr lang="zh-CN" altLang="en-US" b="1" dirty="0">
                <a:solidFill>
                  <a:srgbClr val="C00000"/>
                </a:solidFill>
                <a:latin typeface="微软雅黑" panose="020B0503020204020204" pitchFamily="34" charset="-122"/>
                <a:ea typeface="微软雅黑" panose="020B0503020204020204" pitchFamily="34" charset="-122"/>
              </a:rPr>
              <a:t>淞沪会战</a:t>
            </a:r>
          </a:p>
        </p:txBody>
      </p:sp>
      <p:pic>
        <p:nvPicPr>
          <p:cNvPr id="22" name="图片 21">
            <a:extLst>
              <a:ext uri="{FF2B5EF4-FFF2-40B4-BE49-F238E27FC236}">
                <a16:creationId xmlns:a16="http://schemas.microsoft.com/office/drawing/2014/main" id="{BE7757F4-745D-4A41-BBF3-1772EA28A52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70068" y="3829096"/>
            <a:ext cx="2110274" cy="1313475"/>
          </a:xfrm>
          <a:prstGeom prst="rect">
            <a:avLst/>
          </a:prstGeom>
        </p:spPr>
      </p:pic>
      <p:sp>
        <p:nvSpPr>
          <p:cNvPr id="23" name="文本框 22">
            <a:extLst>
              <a:ext uri="{FF2B5EF4-FFF2-40B4-BE49-F238E27FC236}">
                <a16:creationId xmlns:a16="http://schemas.microsoft.com/office/drawing/2014/main" id="{3F33B0C8-6CCF-4BDB-86B6-66832DF21F80}"/>
              </a:ext>
            </a:extLst>
          </p:cNvPr>
          <p:cNvSpPr txBox="1"/>
          <p:nvPr/>
        </p:nvSpPr>
        <p:spPr>
          <a:xfrm>
            <a:off x="6470068" y="5250871"/>
            <a:ext cx="1991699" cy="369332"/>
          </a:xfrm>
          <a:prstGeom prst="rect">
            <a:avLst/>
          </a:prstGeom>
          <a:noFill/>
        </p:spPr>
        <p:txBody>
          <a:bodyPr wrap="square" rtlCol="0">
            <a:spAutoFit/>
          </a:bodyPr>
          <a:lstStyle/>
          <a:p>
            <a:pPr algn="ctr" eaLnBrk="0" hangingPunct="0"/>
            <a:r>
              <a:rPr lang="zh-CN" altLang="en-US" b="1" dirty="0">
                <a:solidFill>
                  <a:srgbClr val="C00000"/>
                </a:solidFill>
                <a:latin typeface="微软雅黑" panose="020B0503020204020204" pitchFamily="34" charset="-122"/>
                <a:ea typeface="微软雅黑" panose="020B0503020204020204" pitchFamily="34" charset="-122"/>
              </a:rPr>
              <a:t>徐州会战</a:t>
            </a:r>
          </a:p>
        </p:txBody>
      </p:sp>
      <p:sp>
        <p:nvSpPr>
          <p:cNvPr id="16" name="TextBox 54">
            <a:extLst>
              <a:ext uri="{FF2B5EF4-FFF2-40B4-BE49-F238E27FC236}">
                <a16:creationId xmlns:a16="http://schemas.microsoft.com/office/drawing/2014/main" id="{B4A1417D-B3C1-4C0A-9A73-C414CBCFFA3A}"/>
              </a:ext>
            </a:extLst>
          </p:cNvPr>
          <p:cNvSpPr txBox="1">
            <a:spLocks noChangeArrowheads="1"/>
          </p:cNvSpPr>
          <p:nvPr/>
        </p:nvSpPr>
        <p:spPr bwMode="auto">
          <a:xfrm>
            <a:off x="426313" y="100428"/>
            <a:ext cx="82327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400" b="1" dirty="0">
                <a:solidFill>
                  <a:schemeClr val="bg1"/>
                </a:solidFill>
                <a:latin typeface="微软雅黑" panose="020B0503020204020204" pitchFamily="34" charset="-122"/>
                <a:ea typeface="方正特雅宋_GBK" pitchFamily="2" charset="-122"/>
              </a:rPr>
              <a:t>2.4 </a:t>
            </a:r>
            <a:r>
              <a:rPr lang="zh-CN" altLang="en-US" sz="2400" b="1" dirty="0">
                <a:solidFill>
                  <a:schemeClr val="bg1"/>
                </a:solidFill>
                <a:latin typeface="微软雅黑" panose="020B0503020204020204" pitchFamily="34" charset="-122"/>
                <a:ea typeface="方正特雅宋_GBK" pitchFamily="2" charset="-122"/>
              </a:rPr>
              <a:t>抗日战争时期</a:t>
            </a:r>
          </a:p>
        </p:txBody>
      </p:sp>
    </p:spTree>
    <p:extLst>
      <p:ext uri="{BB962C8B-B14F-4D97-AF65-F5344CB8AC3E}">
        <p14:creationId xmlns:p14="http://schemas.microsoft.com/office/powerpoint/2010/main" val="315242047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1000"/>
                                        <p:tgtEl>
                                          <p:spTgt spid="22"/>
                                        </p:tgtEl>
                                      </p:cBhvr>
                                    </p:animEffect>
                                    <p:anim calcmode="lin" valueType="num">
                                      <p:cBhvr>
                                        <p:cTn id="50" dur="1000" fill="hold"/>
                                        <p:tgtEl>
                                          <p:spTgt spid="22"/>
                                        </p:tgtEl>
                                        <p:attrNameLst>
                                          <p:attrName>ppt_x</p:attrName>
                                        </p:attrNameLst>
                                      </p:cBhvr>
                                      <p:tavLst>
                                        <p:tav tm="0">
                                          <p:val>
                                            <p:strVal val="#ppt_x"/>
                                          </p:val>
                                        </p:tav>
                                        <p:tav tm="100000">
                                          <p:val>
                                            <p:strVal val="#ppt_x"/>
                                          </p:val>
                                        </p:tav>
                                      </p:tavLst>
                                    </p:anim>
                                    <p:anim calcmode="lin" valueType="num">
                                      <p:cBhvr>
                                        <p:cTn id="5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1000"/>
                                        <p:tgtEl>
                                          <p:spTgt spid="23"/>
                                        </p:tgtEl>
                                      </p:cBhvr>
                                    </p:animEffect>
                                    <p:anim calcmode="lin" valueType="num">
                                      <p:cBhvr>
                                        <p:cTn id="57" dur="1000" fill="hold"/>
                                        <p:tgtEl>
                                          <p:spTgt spid="23"/>
                                        </p:tgtEl>
                                        <p:attrNameLst>
                                          <p:attrName>ppt_x</p:attrName>
                                        </p:attrNameLst>
                                      </p:cBhvr>
                                      <p:tavLst>
                                        <p:tav tm="0">
                                          <p:val>
                                            <p:strVal val="#ppt_x"/>
                                          </p:val>
                                        </p:tav>
                                        <p:tav tm="100000">
                                          <p:val>
                                            <p:strVal val="#ppt_x"/>
                                          </p:val>
                                        </p:tav>
                                      </p:tavLst>
                                    </p:anim>
                                    <p:anim calcmode="lin" valueType="num">
                                      <p:cBhvr>
                                        <p:cTn id="5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1000"/>
                                        <p:tgtEl>
                                          <p:spTgt spid="11"/>
                                        </p:tgtEl>
                                      </p:cBhvr>
                                    </p:animEffect>
                                    <p:anim calcmode="lin" valueType="num">
                                      <p:cBhvr>
                                        <p:cTn id="64" dur="1000" fill="hold"/>
                                        <p:tgtEl>
                                          <p:spTgt spid="11"/>
                                        </p:tgtEl>
                                        <p:attrNameLst>
                                          <p:attrName>ppt_x</p:attrName>
                                        </p:attrNameLst>
                                      </p:cBhvr>
                                      <p:tavLst>
                                        <p:tav tm="0">
                                          <p:val>
                                            <p:strVal val="#ppt_x"/>
                                          </p:val>
                                        </p:tav>
                                        <p:tav tm="100000">
                                          <p:val>
                                            <p:strVal val="#ppt_x"/>
                                          </p:val>
                                        </p:tav>
                                      </p:tavLst>
                                    </p:anim>
                                    <p:anim calcmode="lin" valueType="num">
                                      <p:cBhvr>
                                        <p:cTn id="6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p:stCondLst>
                                    <p:cond delay="0"/>
                                  </p:stCondLst>
                                  <p:childTnLst>
                                    <p:set>
                                      <p:cBhvr>
                                        <p:cTn id="69" dur="1" fill="hold">
                                          <p:stCondLst>
                                            <p:cond delay="0"/>
                                          </p:stCondLst>
                                        </p:cTn>
                                        <p:tgtEl>
                                          <p:spTgt spid="18">
                                            <p:txEl>
                                              <p:pRg st="0" end="0"/>
                                            </p:txEl>
                                          </p:spTgt>
                                        </p:tgtEl>
                                        <p:attrNameLst>
                                          <p:attrName>style.visibility</p:attrName>
                                        </p:attrNameLst>
                                      </p:cBhvr>
                                      <p:to>
                                        <p:strVal val="visible"/>
                                      </p:to>
                                    </p:set>
                                    <p:animEffect transition="in" filter="fade">
                                      <p:cBhvr>
                                        <p:cTn id="70" dur="1000"/>
                                        <p:tgtEl>
                                          <p:spTgt spid="18">
                                            <p:txEl>
                                              <p:pRg st="0" end="0"/>
                                            </p:txEl>
                                          </p:spTgt>
                                        </p:tgtEl>
                                      </p:cBhvr>
                                    </p:animEffect>
                                    <p:anim calcmode="lin" valueType="num">
                                      <p:cBhvr>
                                        <p:cTn id="71" dur="100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72" dur="1000" fill="hold"/>
                                        <p:tgtEl>
                                          <p:spTgt spid="1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p:bldP spid="17" grpId="0"/>
      <p:bldP spid="19" grpId="0"/>
      <p:bldP spid="23"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7603FF72-246A-40CE-B332-B92D770E010B}"/>
              </a:ext>
            </a:extLst>
          </p:cNvPr>
          <p:cNvSpPr/>
          <p:nvPr/>
        </p:nvSpPr>
        <p:spPr>
          <a:xfrm>
            <a:off x="1066800" y="4547902"/>
            <a:ext cx="7398329" cy="1298716"/>
          </a:xfrm>
          <a:prstGeom prst="rect">
            <a:avLst/>
          </a:prstGeom>
          <a:solidFill>
            <a:srgbClr val="A215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5BEE5811-59E2-4E53-B631-5332C0FEEFCB}"/>
              </a:ext>
            </a:extLst>
          </p:cNvPr>
          <p:cNvSpPr/>
          <p:nvPr/>
        </p:nvSpPr>
        <p:spPr>
          <a:xfrm>
            <a:off x="1066800" y="2094573"/>
            <a:ext cx="6289963" cy="1140355"/>
          </a:xfrm>
          <a:prstGeom prst="rect">
            <a:avLst/>
          </a:prstGeom>
          <a:solidFill>
            <a:srgbClr val="A215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 name="TextBox 54">
            <a:extLst>
              <a:ext uri="{FF2B5EF4-FFF2-40B4-BE49-F238E27FC236}">
                <a16:creationId xmlns:a16="http://schemas.microsoft.com/office/drawing/2014/main" id="{E81B07FA-FDB9-4BD5-8FBE-38C9B5815209}"/>
              </a:ext>
            </a:extLst>
          </p:cNvPr>
          <p:cNvSpPr txBox="1">
            <a:spLocks noChangeArrowheads="1"/>
          </p:cNvSpPr>
          <p:nvPr/>
        </p:nvSpPr>
        <p:spPr bwMode="auto">
          <a:xfrm>
            <a:off x="346409" y="70085"/>
            <a:ext cx="82327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400" b="1" dirty="0">
                <a:solidFill>
                  <a:schemeClr val="bg1"/>
                </a:solidFill>
                <a:latin typeface="微软雅黑" panose="020B0503020204020204" pitchFamily="34" charset="-122"/>
                <a:ea typeface="方正特雅宋_GBK" pitchFamily="2" charset="-122"/>
              </a:rPr>
              <a:t>2.4 </a:t>
            </a:r>
            <a:r>
              <a:rPr lang="zh-CN" altLang="en-US" sz="2400" b="1" dirty="0">
                <a:solidFill>
                  <a:schemeClr val="bg1"/>
                </a:solidFill>
                <a:latin typeface="微软雅黑" panose="020B0503020204020204" pitchFamily="34" charset="-122"/>
                <a:ea typeface="方正特雅宋_GBK" pitchFamily="2" charset="-122"/>
              </a:rPr>
              <a:t>抗日战争时期</a:t>
            </a:r>
          </a:p>
        </p:txBody>
      </p:sp>
      <p:sp>
        <p:nvSpPr>
          <p:cNvPr id="5" name="Rectangle 2">
            <a:extLst>
              <a:ext uri="{FF2B5EF4-FFF2-40B4-BE49-F238E27FC236}">
                <a16:creationId xmlns:a16="http://schemas.microsoft.com/office/drawing/2014/main" id="{541224FC-CA29-49AB-BC1B-B76EF7342D1E}"/>
              </a:ext>
            </a:extLst>
          </p:cNvPr>
          <p:cNvSpPr>
            <a:spLocks noChangeArrowheads="1"/>
          </p:cNvSpPr>
          <p:nvPr/>
        </p:nvSpPr>
        <p:spPr bwMode="auto">
          <a:xfrm>
            <a:off x="398175" y="1152505"/>
            <a:ext cx="5526087" cy="30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sz="2400" b="1" dirty="0">
                <a:solidFill>
                  <a:srgbClr val="C00000"/>
                </a:solidFill>
                <a:latin typeface="微软雅黑" panose="020B0503020204020204" pitchFamily="34" charset="-122"/>
                <a:ea typeface="微软雅黑" panose="020B0503020204020204" pitchFamily="34" charset="-122"/>
              </a:rPr>
              <a:t>抗日战争的中流砥柱</a:t>
            </a:r>
          </a:p>
        </p:txBody>
      </p:sp>
      <p:sp>
        <p:nvSpPr>
          <p:cNvPr id="6" name="矩形 8">
            <a:extLst>
              <a:ext uri="{FF2B5EF4-FFF2-40B4-BE49-F238E27FC236}">
                <a16:creationId xmlns:a16="http://schemas.microsoft.com/office/drawing/2014/main" id="{5E64B574-ACDE-42C5-9049-D29EDA111974}"/>
              </a:ext>
            </a:extLst>
          </p:cNvPr>
          <p:cNvSpPr>
            <a:spLocks noChangeArrowheads="1"/>
          </p:cNvSpPr>
          <p:nvPr/>
        </p:nvSpPr>
        <p:spPr bwMode="auto">
          <a:xfrm>
            <a:off x="1693142" y="1581468"/>
            <a:ext cx="74152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0" hangingPunct="0"/>
            <a:r>
              <a:rPr lang="zh-CN" altLang="en-US" dirty="0">
                <a:latin typeface="微软雅黑" panose="020B0503020204020204" pitchFamily="34" charset="-122"/>
                <a:ea typeface="微软雅黑" panose="020B0503020204020204" pitchFamily="34" charset="-122"/>
              </a:rPr>
              <a:t>中国共产党在抗日战争中发挥了中流砥柱作用，主要是表现为三个方面。</a:t>
            </a:r>
          </a:p>
        </p:txBody>
      </p:sp>
      <p:sp>
        <p:nvSpPr>
          <p:cNvPr id="7" name="矩形 15">
            <a:extLst>
              <a:ext uri="{FF2B5EF4-FFF2-40B4-BE49-F238E27FC236}">
                <a16:creationId xmlns:a16="http://schemas.microsoft.com/office/drawing/2014/main" id="{C7CF6C89-CC65-4DFB-9106-B17CEB8B5934}"/>
              </a:ext>
            </a:extLst>
          </p:cNvPr>
          <p:cNvSpPr>
            <a:spLocks noChangeArrowheads="1"/>
          </p:cNvSpPr>
          <p:nvPr/>
        </p:nvSpPr>
        <p:spPr bwMode="auto">
          <a:xfrm>
            <a:off x="1449243" y="2227197"/>
            <a:ext cx="552507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0" hangingPunct="0"/>
            <a:r>
              <a:rPr lang="zh-CN" altLang="en-US" b="1" dirty="0">
                <a:solidFill>
                  <a:schemeClr val="bg1"/>
                </a:solidFill>
                <a:latin typeface="微软雅黑" panose="020B0503020204020204" pitchFamily="34" charset="-122"/>
                <a:ea typeface="微软雅黑" panose="020B0503020204020204" pitchFamily="34" charset="-122"/>
              </a:rPr>
              <a:t>积极倡导建立和维护抗日民族统一战线</a:t>
            </a:r>
            <a:r>
              <a:rPr lang="zh-CN" altLang="en-US" dirty="0">
                <a:solidFill>
                  <a:schemeClr val="bg1"/>
                </a:solidFill>
                <a:latin typeface="微软雅黑" panose="020B0503020204020204" pitchFamily="34" charset="-122"/>
                <a:ea typeface="微软雅黑" panose="020B0503020204020204" pitchFamily="34" charset="-122"/>
              </a:rPr>
              <a:t>，最大限度地动员了全国的军队和民众，是打败日本侵略者的决定因素。</a:t>
            </a:r>
          </a:p>
        </p:txBody>
      </p:sp>
      <p:sp>
        <p:nvSpPr>
          <p:cNvPr id="8" name="矩形 9">
            <a:extLst>
              <a:ext uri="{FF2B5EF4-FFF2-40B4-BE49-F238E27FC236}">
                <a16:creationId xmlns:a16="http://schemas.microsoft.com/office/drawing/2014/main" id="{0EA55361-0F8A-46C4-8000-D3761EE99DCF}"/>
              </a:ext>
            </a:extLst>
          </p:cNvPr>
          <p:cNvSpPr>
            <a:spLocks noChangeArrowheads="1"/>
          </p:cNvSpPr>
          <p:nvPr/>
        </p:nvSpPr>
        <p:spPr bwMode="auto">
          <a:xfrm>
            <a:off x="1066800" y="3374012"/>
            <a:ext cx="637547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0" hangingPunct="0"/>
            <a:r>
              <a:rPr lang="zh-CN" altLang="en-US" b="1" dirty="0">
                <a:latin typeface="微软雅黑" panose="020B0503020204020204" pitchFamily="34" charset="-122"/>
                <a:ea typeface="微软雅黑" panose="020B0503020204020204" pitchFamily="34" charset="-122"/>
              </a:rPr>
              <a:t>坚持和发展敌后抗日游击战争，并逐渐上升为抗战的主战场。</a:t>
            </a:r>
            <a:r>
              <a:rPr lang="zh-CN" altLang="en-US" dirty="0">
                <a:latin typeface="微软雅黑" panose="020B0503020204020204" pitchFamily="34" charset="-122"/>
                <a:ea typeface="微软雅黑" panose="020B0503020204020204" pitchFamily="34" charset="-122"/>
              </a:rPr>
              <a:t>游击战争在中国抗日战争中具有重要的战略地位，是抵抗日本侵略者有效和重要的形式。</a:t>
            </a:r>
          </a:p>
        </p:txBody>
      </p:sp>
      <p:sp>
        <p:nvSpPr>
          <p:cNvPr id="9" name="矩形 10">
            <a:extLst>
              <a:ext uri="{FF2B5EF4-FFF2-40B4-BE49-F238E27FC236}">
                <a16:creationId xmlns:a16="http://schemas.microsoft.com/office/drawing/2014/main" id="{9885A8B2-16EA-43BB-8AFF-9342446CE2BC}"/>
              </a:ext>
            </a:extLst>
          </p:cNvPr>
          <p:cNvSpPr>
            <a:spLocks noChangeArrowheads="1"/>
          </p:cNvSpPr>
          <p:nvPr/>
        </p:nvSpPr>
        <p:spPr bwMode="auto">
          <a:xfrm>
            <a:off x="1379970" y="4704281"/>
            <a:ext cx="6771987"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fontAlgn="base" hangingPunct="0">
              <a:spcBef>
                <a:spcPct val="0"/>
              </a:spcBef>
              <a:spcAft>
                <a:spcPct val="0"/>
              </a:spcAft>
              <a:buFont typeface="Arial" panose="020B0604020202020204" pitchFamily="34" charset="0"/>
              <a:buNone/>
            </a:pPr>
            <a:r>
              <a:rPr lang="zh-CN" altLang="en-US" b="1" dirty="0">
                <a:solidFill>
                  <a:schemeClr val="bg1"/>
                </a:solidFill>
                <a:latin typeface="微软雅黑" panose="020B0503020204020204" pitchFamily="34" charset="-122"/>
                <a:ea typeface="微软雅黑" panose="020B0503020204020204" pitchFamily="34" charset="-122"/>
              </a:rPr>
              <a:t>中国共产党不断加强自身建设，成为全国人民的新希望。</a:t>
            </a:r>
            <a:r>
              <a:rPr lang="zh-CN" altLang="en-US" dirty="0">
                <a:solidFill>
                  <a:schemeClr val="bg1"/>
                </a:solidFill>
                <a:latin typeface="微软雅黑" panose="020B0503020204020204" pitchFamily="34" charset="-122"/>
                <a:ea typeface="微软雅黑" panose="020B0503020204020204" pitchFamily="34" charset="-122"/>
              </a:rPr>
              <a:t>抗战爆发时，经过16年艰苦卓绝斗争的考验，已经能够独立分析解决中国的具体问题；并拥有一一大批忠诚的、革命经验丰富的骨干。</a:t>
            </a:r>
          </a:p>
        </p:txBody>
      </p:sp>
      <p:pic>
        <p:nvPicPr>
          <p:cNvPr id="14" name="图片 13">
            <a:extLst>
              <a:ext uri="{FF2B5EF4-FFF2-40B4-BE49-F238E27FC236}">
                <a16:creationId xmlns:a16="http://schemas.microsoft.com/office/drawing/2014/main" id="{3AF343BB-272C-4B34-B6E7-BBE8EA84A60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79184" y="4297342"/>
            <a:ext cx="2647858" cy="1750528"/>
          </a:xfrm>
          <a:prstGeom prst="rect">
            <a:avLst/>
          </a:prstGeom>
        </p:spPr>
      </p:pic>
      <p:pic>
        <p:nvPicPr>
          <p:cNvPr id="16" name="图片 15">
            <a:extLst>
              <a:ext uri="{FF2B5EF4-FFF2-40B4-BE49-F238E27FC236}">
                <a16:creationId xmlns:a16="http://schemas.microsoft.com/office/drawing/2014/main" id="{9FA9DD70-F840-4581-93F4-B405F63D131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92290" y="2015949"/>
            <a:ext cx="3634751" cy="2070890"/>
          </a:xfrm>
          <a:prstGeom prst="rect">
            <a:avLst/>
          </a:prstGeom>
        </p:spPr>
      </p:pic>
    </p:spTree>
    <p:extLst>
      <p:ext uri="{BB962C8B-B14F-4D97-AF65-F5344CB8AC3E}">
        <p14:creationId xmlns:p14="http://schemas.microsoft.com/office/powerpoint/2010/main" val="65225833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1000"/>
                                        <p:tgtEl>
                                          <p:spTgt spid="16"/>
                                        </p:tgtEl>
                                      </p:cBhvr>
                                    </p:animEffect>
                                    <p:anim calcmode="lin" valueType="num">
                                      <p:cBhvr>
                                        <p:cTn id="36" dur="1000" fill="hold"/>
                                        <p:tgtEl>
                                          <p:spTgt spid="16"/>
                                        </p:tgtEl>
                                        <p:attrNameLst>
                                          <p:attrName>ppt_x</p:attrName>
                                        </p:attrNameLst>
                                      </p:cBhvr>
                                      <p:tavLst>
                                        <p:tav tm="0">
                                          <p:val>
                                            <p:strVal val="#ppt_x"/>
                                          </p:val>
                                        </p:tav>
                                        <p:tav tm="100000">
                                          <p:val>
                                            <p:strVal val="#ppt_x"/>
                                          </p:val>
                                        </p:tav>
                                      </p:tavLst>
                                    </p:anim>
                                    <p:anim calcmode="lin" valueType="num">
                                      <p:cBhvr>
                                        <p:cTn id="3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1000"/>
                                        <p:tgtEl>
                                          <p:spTgt spid="14"/>
                                        </p:tgtEl>
                                      </p:cBhvr>
                                    </p:animEffect>
                                    <p:anim calcmode="lin" valueType="num">
                                      <p:cBhvr>
                                        <p:cTn id="43" dur="1000" fill="hold"/>
                                        <p:tgtEl>
                                          <p:spTgt spid="14"/>
                                        </p:tgtEl>
                                        <p:attrNameLst>
                                          <p:attrName>ppt_x</p:attrName>
                                        </p:attrNameLst>
                                      </p:cBhvr>
                                      <p:tavLst>
                                        <p:tav tm="0">
                                          <p:val>
                                            <p:strVal val="#ppt_x"/>
                                          </p:val>
                                        </p:tav>
                                        <p:tav tm="100000">
                                          <p:val>
                                            <p:strVal val="#ppt_x"/>
                                          </p:val>
                                        </p:tav>
                                      </p:tavLst>
                                    </p:anim>
                                    <p:anim calcmode="lin" valueType="num">
                                      <p:cBhvr>
                                        <p:cTn id="4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0" grpId="0" animBg="1"/>
      <p:bldP spid="6" grpId="0"/>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2B49B856-0DB7-492B-87D2-2A617DF1E76A}"/>
              </a:ext>
            </a:extLst>
          </p:cNvPr>
          <p:cNvSpPr/>
          <p:nvPr/>
        </p:nvSpPr>
        <p:spPr>
          <a:xfrm>
            <a:off x="1052945" y="4098689"/>
            <a:ext cx="3590781" cy="1577903"/>
          </a:xfrm>
          <a:prstGeom prst="rect">
            <a:avLst/>
          </a:prstGeom>
          <a:solidFill>
            <a:srgbClr val="A215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 name="Rectangle 2">
            <a:extLst>
              <a:ext uri="{FF2B5EF4-FFF2-40B4-BE49-F238E27FC236}">
                <a16:creationId xmlns:a16="http://schemas.microsoft.com/office/drawing/2014/main" id="{69A8B01F-EA32-4F76-BE4A-7F405E439F52}"/>
              </a:ext>
            </a:extLst>
          </p:cNvPr>
          <p:cNvSpPr>
            <a:spLocks noChangeArrowheads="1"/>
          </p:cNvSpPr>
          <p:nvPr/>
        </p:nvSpPr>
        <p:spPr bwMode="auto">
          <a:xfrm>
            <a:off x="1160174" y="1147901"/>
            <a:ext cx="5526087" cy="30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sz="2400" b="1" dirty="0">
                <a:solidFill>
                  <a:srgbClr val="C00000"/>
                </a:solidFill>
                <a:latin typeface="微软雅黑" panose="020B0503020204020204" pitchFamily="34" charset="-122"/>
                <a:ea typeface="微软雅黑" panose="020B0503020204020204" pitchFamily="34" charset="-122"/>
              </a:rPr>
              <a:t>中国共产党第七次全国代表大会</a:t>
            </a:r>
          </a:p>
        </p:txBody>
      </p:sp>
      <p:sp>
        <p:nvSpPr>
          <p:cNvPr id="3" name="Rectangle 3">
            <a:extLst>
              <a:ext uri="{FF2B5EF4-FFF2-40B4-BE49-F238E27FC236}">
                <a16:creationId xmlns:a16="http://schemas.microsoft.com/office/drawing/2014/main" id="{E0CCFC8F-2748-4387-A77E-88842B746DD3}"/>
              </a:ext>
            </a:extLst>
          </p:cNvPr>
          <p:cNvSpPr>
            <a:spLocks noChangeArrowheads="1"/>
          </p:cNvSpPr>
          <p:nvPr/>
        </p:nvSpPr>
        <p:spPr bwMode="auto">
          <a:xfrm>
            <a:off x="4743044" y="1706275"/>
            <a:ext cx="6536893"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endParaRPr lang="en-US" altLang="zh-CN" dirty="0">
              <a:solidFill>
                <a:srgbClr val="C00000"/>
              </a:solidFill>
              <a:latin typeface="微软雅黑" panose="020B0503020204020204" pitchFamily="34" charset="-122"/>
              <a:ea typeface="微软雅黑" panose="020B0503020204020204" pitchFamily="34" charset="-122"/>
            </a:endParaRPr>
          </a:p>
          <a:p>
            <a:pPr algn="just" hangingPunct="0"/>
            <a:r>
              <a:rPr lang="zh-CN" altLang="en-US" b="1" dirty="0">
                <a:solidFill>
                  <a:srgbClr val="C00000"/>
                </a:solidFill>
                <a:latin typeface="微软雅黑" panose="020B0503020204020204" pitchFamily="34" charset="-122"/>
                <a:ea typeface="微软雅黑" panose="020B0503020204020204" pitchFamily="34" charset="-122"/>
              </a:rPr>
              <a:t>主要内容：</a:t>
            </a:r>
            <a:r>
              <a:rPr lang="zh-CN" altLang="en-US" dirty="0">
                <a:latin typeface="微软雅黑" panose="020B0503020204020204" pitchFamily="34" charset="-122"/>
                <a:ea typeface="微软雅黑" panose="020B0503020204020204" pitchFamily="34" charset="-122"/>
              </a:rPr>
              <a:t>毛泽东</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论联合政府</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、朱德</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论解放区战场</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、刘少奇</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关于修改党章的报告</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、周恩来</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论统一战线</a:t>
            </a:r>
            <a:r>
              <a:rPr lang="en-US" altLang="zh-CN" dirty="0">
                <a:latin typeface="微软雅黑" panose="020B0503020204020204" pitchFamily="34" charset="-122"/>
                <a:ea typeface="微软雅黑" panose="020B0503020204020204" pitchFamily="34" charset="-122"/>
              </a:rPr>
              <a:t>》</a:t>
            </a:r>
          </a:p>
          <a:p>
            <a:pPr algn="just" hangingPunct="0"/>
            <a:endParaRPr lang="en-US" altLang="zh-CN" dirty="0">
              <a:solidFill>
                <a:srgbClr val="C00000"/>
              </a:solidFill>
              <a:latin typeface="微软雅黑" panose="020B0503020204020204" pitchFamily="34" charset="-122"/>
              <a:ea typeface="微软雅黑" panose="020B0503020204020204" pitchFamily="34" charset="-122"/>
            </a:endParaRPr>
          </a:p>
          <a:p>
            <a:pPr algn="just" hangingPunct="0"/>
            <a:r>
              <a:rPr lang="zh-CN" altLang="en-US" dirty="0">
                <a:latin typeface="微软雅黑" panose="020B0503020204020204" pitchFamily="34" charset="-122"/>
                <a:ea typeface="微软雅黑" panose="020B0503020204020204" pitchFamily="34" charset="-122"/>
              </a:rPr>
              <a:t>大会总结了民主革命二十多年曲折发展的历史经验，制定了党的路线，即放手发动群众，壮大人民力量，在我党的领导下，打败日本侵略者，解放全国人民，建立一个新民主主义的中国。大会通过了新党章，规定以马克思列宁主义的理论与中国革命的实践之统一的思想</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毛泽东思想，作为我们党的一切工作的指针。</a:t>
            </a:r>
            <a:endParaRPr lang="en-US" altLang="zh-CN" dirty="0">
              <a:latin typeface="微软雅黑" panose="020B0503020204020204" pitchFamily="34" charset="-122"/>
              <a:ea typeface="微软雅黑" panose="020B0503020204020204" pitchFamily="34" charset="-122"/>
            </a:endParaRPr>
          </a:p>
          <a:p>
            <a:pPr algn="just" hangingPunct="0"/>
            <a:endParaRPr lang="zh-CN" altLang="en-US" dirty="0">
              <a:solidFill>
                <a:srgbClr val="C00000"/>
              </a:solidFill>
              <a:latin typeface="微软雅黑" panose="020B0503020204020204" pitchFamily="34" charset="-122"/>
              <a:ea typeface="微软雅黑" panose="020B0503020204020204" pitchFamily="34" charset="-122"/>
            </a:endParaRPr>
          </a:p>
          <a:p>
            <a:pPr algn="just" hangingPunct="0"/>
            <a:r>
              <a:rPr lang="zh-CN" altLang="en-US" b="1" dirty="0">
                <a:solidFill>
                  <a:srgbClr val="C00000"/>
                </a:solidFill>
                <a:latin typeface="微软雅黑" panose="020B0503020204020204" pitchFamily="34" charset="-122"/>
                <a:ea typeface="微软雅黑" panose="020B0503020204020204" pitchFamily="34" charset="-122"/>
              </a:rPr>
              <a:t>历史意义：</a:t>
            </a:r>
            <a:r>
              <a:rPr lang="zh-CN" altLang="en-US" dirty="0">
                <a:latin typeface="微软雅黑" panose="020B0503020204020204" pitchFamily="34" charset="-122"/>
                <a:ea typeface="微软雅黑" panose="020B0503020204020204" pitchFamily="34" charset="-122"/>
              </a:rPr>
              <a:t>是一次团结的大会、胜利的大会，它实现了全党在马克思列宁主义、毛泽东思想和党的路线的基础上的团结，为抗日战争和民主革命的胜利做了充分的准备。 </a:t>
            </a:r>
          </a:p>
        </p:txBody>
      </p:sp>
      <p:sp>
        <p:nvSpPr>
          <p:cNvPr id="6" name="矩形 27">
            <a:extLst>
              <a:ext uri="{FF2B5EF4-FFF2-40B4-BE49-F238E27FC236}">
                <a16:creationId xmlns:a16="http://schemas.microsoft.com/office/drawing/2014/main" id="{144B6686-1A59-43B4-BA67-FDD5F4D7457E}"/>
              </a:ext>
            </a:extLst>
          </p:cNvPr>
          <p:cNvSpPr>
            <a:spLocks noChangeArrowheads="1"/>
          </p:cNvSpPr>
          <p:nvPr/>
        </p:nvSpPr>
        <p:spPr bwMode="auto">
          <a:xfrm>
            <a:off x="1160174" y="4221103"/>
            <a:ext cx="440632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lnSpc>
                <a:spcPct val="150000"/>
              </a:lnSpc>
            </a:pPr>
            <a:r>
              <a:rPr lang="zh-CN" altLang="en-US" sz="2400" b="1" dirty="0">
                <a:solidFill>
                  <a:schemeClr val="bg2"/>
                </a:solidFill>
                <a:latin typeface="微软雅黑" panose="020B0503020204020204" pitchFamily="34" charset="-122"/>
                <a:ea typeface="微软雅黑" panose="020B0503020204020204" pitchFamily="34" charset="-122"/>
              </a:rPr>
              <a:t>时间：</a:t>
            </a:r>
            <a:r>
              <a:rPr lang="en-US" altLang="zh-CN" sz="2400" b="1" dirty="0">
                <a:solidFill>
                  <a:schemeClr val="bg2"/>
                </a:solidFill>
                <a:latin typeface="微软雅黑" panose="020B0503020204020204" pitchFamily="34" charset="-122"/>
                <a:ea typeface="微软雅黑" panose="020B0503020204020204" pitchFamily="34" charset="-122"/>
              </a:rPr>
              <a:t>1945.4.23-6.11</a:t>
            </a:r>
          </a:p>
          <a:p>
            <a:pPr algn="just" hangingPunct="0">
              <a:lnSpc>
                <a:spcPct val="150000"/>
              </a:lnSpc>
            </a:pPr>
            <a:r>
              <a:rPr lang="zh-CN" altLang="en-US" sz="2400" b="1" dirty="0">
                <a:solidFill>
                  <a:schemeClr val="bg2"/>
                </a:solidFill>
                <a:latin typeface="微软雅黑" panose="020B0503020204020204" pitchFamily="34" charset="-122"/>
                <a:ea typeface="微软雅黑" panose="020B0503020204020204" pitchFamily="34" charset="-122"/>
              </a:rPr>
              <a:t>地点：延安</a:t>
            </a:r>
            <a:endParaRPr lang="en-US" altLang="zh-CN" sz="2400" b="1" dirty="0">
              <a:solidFill>
                <a:schemeClr val="bg2"/>
              </a:solidFill>
              <a:latin typeface="微软雅黑" panose="020B0503020204020204" pitchFamily="34" charset="-122"/>
              <a:ea typeface="微软雅黑" panose="020B0503020204020204" pitchFamily="34" charset="-122"/>
            </a:endParaRPr>
          </a:p>
        </p:txBody>
      </p:sp>
      <p:pic>
        <p:nvPicPr>
          <p:cNvPr id="8" name="图片 7">
            <a:extLst>
              <a:ext uri="{FF2B5EF4-FFF2-40B4-BE49-F238E27FC236}">
                <a16:creationId xmlns:a16="http://schemas.microsoft.com/office/drawing/2014/main" id="{55F50546-0905-484A-844F-1A7D548D58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2945" y="2008910"/>
            <a:ext cx="3590781" cy="2089780"/>
          </a:xfrm>
          <a:prstGeom prst="rect">
            <a:avLst/>
          </a:prstGeom>
        </p:spPr>
      </p:pic>
      <p:sp>
        <p:nvSpPr>
          <p:cNvPr id="7" name="TextBox 54">
            <a:extLst>
              <a:ext uri="{FF2B5EF4-FFF2-40B4-BE49-F238E27FC236}">
                <a16:creationId xmlns:a16="http://schemas.microsoft.com/office/drawing/2014/main" id="{773D4AF1-2AC0-487B-B3F8-34AB2EEF5AE2}"/>
              </a:ext>
            </a:extLst>
          </p:cNvPr>
          <p:cNvSpPr txBox="1">
            <a:spLocks noChangeArrowheads="1"/>
          </p:cNvSpPr>
          <p:nvPr/>
        </p:nvSpPr>
        <p:spPr bwMode="auto">
          <a:xfrm>
            <a:off x="346409" y="70085"/>
            <a:ext cx="82327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400" b="1" dirty="0">
                <a:solidFill>
                  <a:schemeClr val="bg1"/>
                </a:solidFill>
                <a:latin typeface="微软雅黑" panose="020B0503020204020204" pitchFamily="34" charset="-122"/>
                <a:ea typeface="方正特雅宋_GBK" pitchFamily="2" charset="-122"/>
              </a:rPr>
              <a:t>2.4 </a:t>
            </a:r>
            <a:r>
              <a:rPr lang="zh-CN" altLang="en-US" sz="2400" b="1" dirty="0">
                <a:solidFill>
                  <a:schemeClr val="bg1"/>
                </a:solidFill>
                <a:latin typeface="微软雅黑" panose="020B0503020204020204" pitchFamily="34" charset="-122"/>
                <a:ea typeface="方正特雅宋_GBK" pitchFamily="2" charset="-122"/>
              </a:rPr>
              <a:t>抗日战争时期</a:t>
            </a:r>
          </a:p>
        </p:txBody>
      </p:sp>
    </p:spTree>
    <p:extLst>
      <p:ext uri="{BB962C8B-B14F-4D97-AF65-F5344CB8AC3E}">
        <p14:creationId xmlns:p14="http://schemas.microsoft.com/office/powerpoint/2010/main" val="91491224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842CD6FE-9B5A-427C-B45F-F77712C5AE0D}"/>
              </a:ext>
            </a:extLst>
          </p:cNvPr>
          <p:cNvSpPr/>
          <p:nvPr/>
        </p:nvSpPr>
        <p:spPr>
          <a:xfrm>
            <a:off x="6516976" y="2046643"/>
            <a:ext cx="4843752" cy="3821606"/>
          </a:xfrm>
          <a:prstGeom prst="rect">
            <a:avLst/>
          </a:prstGeom>
          <a:solidFill>
            <a:srgbClr val="C00000">
              <a:alpha val="5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w="111125">
                <a:solidFill>
                  <a:srgbClr val="A21512"/>
                </a:solidFill>
              </a:ln>
              <a:latin typeface="微软雅黑" panose="020B0503020204020204" pitchFamily="34" charset="-122"/>
              <a:ea typeface="微软雅黑" panose="020B0503020204020204" pitchFamily="34" charset="-122"/>
            </a:endParaRPr>
          </a:p>
        </p:txBody>
      </p:sp>
      <p:sp>
        <p:nvSpPr>
          <p:cNvPr id="2" name="Rectangle 3">
            <a:extLst>
              <a:ext uri="{FF2B5EF4-FFF2-40B4-BE49-F238E27FC236}">
                <a16:creationId xmlns:a16="http://schemas.microsoft.com/office/drawing/2014/main" id="{17AC837F-7168-46ED-BCA2-A8EEB98DA737}"/>
              </a:ext>
            </a:extLst>
          </p:cNvPr>
          <p:cNvSpPr>
            <a:spLocks noChangeArrowheads="1"/>
          </p:cNvSpPr>
          <p:nvPr/>
        </p:nvSpPr>
        <p:spPr bwMode="auto">
          <a:xfrm>
            <a:off x="6516976" y="2185189"/>
            <a:ext cx="4705206" cy="3683060"/>
          </a:xfrm>
          <a:prstGeom prst="rect">
            <a:avLst/>
          </a:prstGeom>
          <a:noFill/>
          <a:ln>
            <a:noFill/>
          </a:ln>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indent="0" algn="just" eaLnBrk="0" fontAlgn="base" hangingPunct="0">
              <a:lnSpc>
                <a:spcPts val="2800"/>
              </a:lnSpc>
              <a:spcBef>
                <a:spcPct val="0"/>
              </a:spcBef>
              <a:spcAft>
                <a:spcPct val="0"/>
              </a:spcAft>
            </a:pPr>
            <a:r>
              <a:rPr lang="zh-CN" altLang="en-US" dirty="0">
                <a:solidFill>
                  <a:schemeClr val="bg1"/>
                </a:solidFill>
                <a:latin typeface="微软雅黑" panose="020B0503020204020204" pitchFamily="34" charset="-122"/>
                <a:ea typeface="微软雅黑" panose="020B0503020204020204" pitchFamily="34" charset="-122"/>
              </a:rPr>
              <a:t>它是中国人民一百多年来反对外敌侵略，第一次取得完全胜利的民族解放战争。中国的抗战，是世界反法西斯战争的一个重要组成部分。</a:t>
            </a:r>
          </a:p>
          <a:p>
            <a:pPr marL="0" indent="0" algn="just" eaLnBrk="0" fontAlgn="base" hangingPunct="0">
              <a:lnSpc>
                <a:spcPts val="2800"/>
              </a:lnSpc>
              <a:spcBef>
                <a:spcPct val="0"/>
              </a:spcBef>
              <a:spcAft>
                <a:spcPct val="0"/>
              </a:spcAft>
            </a:pPr>
            <a:r>
              <a:rPr lang="zh-CN" altLang="en-US" dirty="0">
                <a:solidFill>
                  <a:schemeClr val="bg1"/>
                </a:solidFill>
                <a:latin typeface="微软雅黑" panose="020B0503020204020204" pitchFamily="34" charset="-122"/>
                <a:ea typeface="微软雅黑" panose="020B0503020204020204" pitchFamily="34" charset="-122"/>
              </a:rPr>
              <a:t>抗日战争时期是中国共产党成熟时期，中国人民革命力量得到空前大发展，为民主革命在全国胜利奠定了基础。</a:t>
            </a:r>
          </a:p>
          <a:p>
            <a:pPr marL="0" indent="0" algn="just" eaLnBrk="0" fontAlgn="base" hangingPunct="0">
              <a:lnSpc>
                <a:spcPts val="2800"/>
              </a:lnSpc>
              <a:spcBef>
                <a:spcPct val="0"/>
              </a:spcBef>
              <a:spcAft>
                <a:spcPct val="0"/>
              </a:spcAft>
            </a:pPr>
            <a:r>
              <a:rPr lang="zh-CN" altLang="en-US" dirty="0">
                <a:solidFill>
                  <a:schemeClr val="bg1"/>
                </a:solidFill>
                <a:latin typeface="微软雅黑" panose="020B0503020204020204" pitchFamily="34" charset="-122"/>
                <a:ea typeface="微软雅黑" panose="020B0503020204020204" pitchFamily="34" charset="-122"/>
              </a:rPr>
              <a:t>中国的抗战，促进了亚洲和世界各国人民民族解放运动的发展，为他们提供了宝贵的斗争经验。</a:t>
            </a:r>
          </a:p>
        </p:txBody>
      </p:sp>
      <p:pic>
        <p:nvPicPr>
          <p:cNvPr id="4" name="图片 3">
            <a:extLst>
              <a:ext uri="{FF2B5EF4-FFF2-40B4-BE49-F238E27FC236}">
                <a16:creationId xmlns:a16="http://schemas.microsoft.com/office/drawing/2014/main" id="{34416D39-425A-4DC0-8B11-529FAE5036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5236" y="2853119"/>
            <a:ext cx="5107509" cy="2976127"/>
          </a:xfrm>
          <a:prstGeom prst="rect">
            <a:avLst/>
          </a:prstGeom>
        </p:spPr>
      </p:pic>
      <p:grpSp>
        <p:nvGrpSpPr>
          <p:cNvPr id="3" name="组合 2">
            <a:extLst>
              <a:ext uri="{FF2B5EF4-FFF2-40B4-BE49-F238E27FC236}">
                <a16:creationId xmlns:a16="http://schemas.microsoft.com/office/drawing/2014/main" id="{155886AA-773D-4498-BDD4-A6E63820E588}"/>
              </a:ext>
            </a:extLst>
          </p:cNvPr>
          <p:cNvGrpSpPr/>
          <p:nvPr/>
        </p:nvGrpSpPr>
        <p:grpSpPr>
          <a:xfrm>
            <a:off x="1025237" y="2046643"/>
            <a:ext cx="6567056" cy="550206"/>
            <a:chOff x="6782088" y="1720739"/>
            <a:chExt cx="5368044" cy="550206"/>
          </a:xfrm>
        </p:grpSpPr>
        <p:sp>
          <p:nvSpPr>
            <p:cNvPr id="7" name="矩形 6">
              <a:extLst>
                <a:ext uri="{FF2B5EF4-FFF2-40B4-BE49-F238E27FC236}">
                  <a16:creationId xmlns:a16="http://schemas.microsoft.com/office/drawing/2014/main" id="{984A66BA-BE4B-4936-B6B5-66A0C7E03BF8}"/>
                </a:ext>
              </a:extLst>
            </p:cNvPr>
            <p:cNvSpPr/>
            <p:nvPr/>
          </p:nvSpPr>
          <p:spPr>
            <a:xfrm>
              <a:off x="6782088" y="1720739"/>
              <a:ext cx="4174981" cy="550206"/>
            </a:xfrm>
            <a:prstGeom prst="rect">
              <a:avLst/>
            </a:prstGeom>
            <a:solidFill>
              <a:srgbClr val="A215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 name="Rectangle 2">
              <a:extLst>
                <a:ext uri="{FF2B5EF4-FFF2-40B4-BE49-F238E27FC236}">
                  <a16:creationId xmlns:a16="http://schemas.microsoft.com/office/drawing/2014/main" id="{C76BC3C4-740C-4B52-A887-6511534E5581}"/>
                </a:ext>
              </a:extLst>
            </p:cNvPr>
            <p:cNvSpPr>
              <a:spLocks noChangeArrowheads="1"/>
            </p:cNvSpPr>
            <p:nvPr/>
          </p:nvSpPr>
          <p:spPr bwMode="auto">
            <a:xfrm>
              <a:off x="7651157" y="1844235"/>
              <a:ext cx="4498975" cy="30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buFont typeface="Arial" panose="020B0604020202020204" pitchFamily="34" charset="0"/>
                <a:buNone/>
              </a:pPr>
              <a:r>
                <a:rPr lang="zh-CN" altLang="en-US" b="1" dirty="0">
                  <a:solidFill>
                    <a:schemeClr val="bg1"/>
                  </a:solidFill>
                  <a:latin typeface="微软雅黑" panose="020B0503020204020204" pitchFamily="34" charset="-122"/>
                  <a:ea typeface="微软雅黑" panose="020B0503020204020204" pitchFamily="34" charset="-122"/>
                </a:rPr>
                <a:t>抗日战争取得胜利的历史意义</a:t>
              </a:r>
            </a:p>
          </p:txBody>
        </p:sp>
      </p:grpSp>
      <p:sp>
        <p:nvSpPr>
          <p:cNvPr id="6" name="文本框 5">
            <a:extLst>
              <a:ext uri="{FF2B5EF4-FFF2-40B4-BE49-F238E27FC236}">
                <a16:creationId xmlns:a16="http://schemas.microsoft.com/office/drawing/2014/main" id="{C734E949-F21F-40BC-A9EF-4D6CB14016BD}"/>
              </a:ext>
            </a:extLst>
          </p:cNvPr>
          <p:cNvSpPr txBox="1"/>
          <p:nvPr/>
        </p:nvSpPr>
        <p:spPr>
          <a:xfrm>
            <a:off x="1773382" y="1031042"/>
            <a:ext cx="4140921" cy="461665"/>
          </a:xfrm>
          <a:prstGeom prst="rect">
            <a:avLst/>
          </a:prstGeom>
          <a:noFill/>
        </p:spPr>
        <p:txBody>
          <a:bodyPr wrap="squar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抗战的胜利</a:t>
            </a:r>
          </a:p>
        </p:txBody>
      </p:sp>
      <p:sp>
        <p:nvSpPr>
          <p:cNvPr id="9" name="TextBox 54">
            <a:extLst>
              <a:ext uri="{FF2B5EF4-FFF2-40B4-BE49-F238E27FC236}">
                <a16:creationId xmlns:a16="http://schemas.microsoft.com/office/drawing/2014/main" id="{A4DCD805-6F3E-4EF8-8C7F-EAB381E871B6}"/>
              </a:ext>
            </a:extLst>
          </p:cNvPr>
          <p:cNvSpPr txBox="1">
            <a:spLocks noChangeArrowheads="1"/>
          </p:cNvSpPr>
          <p:nvPr/>
        </p:nvSpPr>
        <p:spPr bwMode="auto">
          <a:xfrm>
            <a:off x="346409" y="70085"/>
            <a:ext cx="82327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400" b="1" dirty="0">
                <a:solidFill>
                  <a:schemeClr val="bg1"/>
                </a:solidFill>
                <a:latin typeface="微软雅黑" panose="020B0503020204020204" pitchFamily="34" charset="-122"/>
                <a:ea typeface="方正特雅宋_GBK" pitchFamily="2" charset="-122"/>
              </a:rPr>
              <a:t>2.4 </a:t>
            </a:r>
            <a:r>
              <a:rPr lang="zh-CN" altLang="en-US" sz="2400" b="1" dirty="0">
                <a:solidFill>
                  <a:schemeClr val="bg1"/>
                </a:solidFill>
                <a:latin typeface="微软雅黑" panose="020B0503020204020204" pitchFamily="34" charset="-122"/>
                <a:ea typeface="方正特雅宋_GBK" pitchFamily="2" charset="-122"/>
              </a:rPr>
              <a:t>抗日战争时期</a:t>
            </a:r>
          </a:p>
        </p:txBody>
      </p:sp>
    </p:spTree>
    <p:extLst>
      <p:ext uri="{BB962C8B-B14F-4D97-AF65-F5344CB8AC3E}">
        <p14:creationId xmlns:p14="http://schemas.microsoft.com/office/powerpoint/2010/main" val="103964713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17BF836C-1201-4913-B3E8-30CFF59CF57C}"/>
              </a:ext>
            </a:extLst>
          </p:cNvPr>
          <p:cNvSpPr>
            <a:spLocks noChangeArrowheads="1"/>
          </p:cNvSpPr>
          <p:nvPr/>
        </p:nvSpPr>
        <p:spPr bwMode="auto">
          <a:xfrm>
            <a:off x="-225280" y="1149482"/>
            <a:ext cx="5526087" cy="30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b="1" dirty="0">
                <a:solidFill>
                  <a:srgbClr val="C00000"/>
                </a:solidFill>
                <a:latin typeface="微软雅黑" panose="020B0503020204020204" pitchFamily="34" charset="-122"/>
              </a:rPr>
              <a:t>解放战争</a:t>
            </a:r>
          </a:p>
        </p:txBody>
      </p:sp>
      <p:sp>
        <p:nvSpPr>
          <p:cNvPr id="3" name="矩形 10">
            <a:extLst>
              <a:ext uri="{FF2B5EF4-FFF2-40B4-BE49-F238E27FC236}">
                <a16:creationId xmlns:a16="http://schemas.microsoft.com/office/drawing/2014/main" id="{D0149DAF-AD35-48B1-ABC8-B804FB9D4EF7}"/>
              </a:ext>
            </a:extLst>
          </p:cNvPr>
          <p:cNvSpPr>
            <a:spLocks noChangeArrowheads="1"/>
          </p:cNvSpPr>
          <p:nvPr/>
        </p:nvSpPr>
        <p:spPr bwMode="auto">
          <a:xfrm>
            <a:off x="1019174" y="1902957"/>
            <a:ext cx="102407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1800" dirty="0">
                <a:solidFill>
                  <a:schemeClr val="tx1"/>
                </a:solidFill>
                <a:latin typeface="微软雅黑" panose="020B0503020204020204" pitchFamily="34" charset="-122"/>
              </a:rPr>
              <a:t>第三次国内革命战争时期是中国民主革命最后取得全国胜利，毛泽东思想进一步取得全面发展的时期。这个时期中国共产党的历史，</a:t>
            </a:r>
            <a:r>
              <a:rPr lang="zh-CN" altLang="en-US" sz="1800" b="1" dirty="0">
                <a:solidFill>
                  <a:schemeClr val="tx1"/>
                </a:solidFill>
                <a:latin typeface="微软雅黑" panose="020B0503020204020204" pitchFamily="34" charset="-122"/>
              </a:rPr>
              <a:t>可以分为四个阶段：</a:t>
            </a:r>
          </a:p>
        </p:txBody>
      </p:sp>
      <p:graphicFrame>
        <p:nvGraphicFramePr>
          <p:cNvPr id="16" name="图示 15">
            <a:extLst>
              <a:ext uri="{FF2B5EF4-FFF2-40B4-BE49-F238E27FC236}">
                <a16:creationId xmlns:a16="http://schemas.microsoft.com/office/drawing/2014/main" id="{5D56A09C-8056-417D-99D7-6DE9C9A006A6}"/>
              </a:ext>
            </a:extLst>
          </p:cNvPr>
          <p:cNvGraphicFramePr/>
          <p:nvPr>
            <p:extLst>
              <p:ext uri="{D42A27DB-BD31-4B8C-83A1-F6EECF244321}">
                <p14:modId xmlns:p14="http://schemas.microsoft.com/office/powerpoint/2010/main" val="4169447874"/>
              </p:ext>
            </p:extLst>
          </p:nvPr>
        </p:nvGraphicFramePr>
        <p:xfrm>
          <a:off x="611866" y="2804804"/>
          <a:ext cx="5929994" cy="30803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矩形 18">
            <a:extLst>
              <a:ext uri="{FF2B5EF4-FFF2-40B4-BE49-F238E27FC236}">
                <a16:creationId xmlns:a16="http://schemas.microsoft.com/office/drawing/2014/main" id="{1AA5F99A-22DC-4E3F-A0FF-550104E7BFCF}"/>
              </a:ext>
            </a:extLst>
          </p:cNvPr>
          <p:cNvSpPr>
            <a:spLocks noChangeArrowheads="1"/>
          </p:cNvSpPr>
          <p:nvPr/>
        </p:nvSpPr>
        <p:spPr bwMode="auto">
          <a:xfrm>
            <a:off x="1646464" y="3417227"/>
            <a:ext cx="4216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endParaRPr lang="zh-CN" altLang="en-US" dirty="0">
              <a:solidFill>
                <a:schemeClr val="tx1"/>
              </a:solidFill>
              <a:latin typeface="微软雅黑" panose="020B0503020204020204" pitchFamily="34" charset="-122"/>
            </a:endParaRPr>
          </a:p>
        </p:txBody>
      </p:sp>
      <p:sp>
        <p:nvSpPr>
          <p:cNvPr id="8" name="矩形 28">
            <a:extLst>
              <a:ext uri="{FF2B5EF4-FFF2-40B4-BE49-F238E27FC236}">
                <a16:creationId xmlns:a16="http://schemas.microsoft.com/office/drawing/2014/main" id="{6BCFCC84-E587-44FD-9F3B-6BDA7AE511D5}"/>
              </a:ext>
            </a:extLst>
          </p:cNvPr>
          <p:cNvSpPr>
            <a:spLocks noChangeArrowheads="1"/>
          </p:cNvSpPr>
          <p:nvPr/>
        </p:nvSpPr>
        <p:spPr bwMode="auto">
          <a:xfrm>
            <a:off x="1646464" y="3944874"/>
            <a:ext cx="42164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endParaRPr lang="zh-CN" altLang="en-US" dirty="0">
              <a:solidFill>
                <a:schemeClr val="tx1"/>
              </a:solidFill>
              <a:latin typeface="微软雅黑" panose="020B0503020204020204" pitchFamily="34" charset="-122"/>
            </a:endParaRPr>
          </a:p>
        </p:txBody>
      </p:sp>
      <p:sp>
        <p:nvSpPr>
          <p:cNvPr id="9" name="矩形 32">
            <a:extLst>
              <a:ext uri="{FF2B5EF4-FFF2-40B4-BE49-F238E27FC236}">
                <a16:creationId xmlns:a16="http://schemas.microsoft.com/office/drawing/2014/main" id="{A23715FE-11CD-454E-8537-0D21F06C3AC6}"/>
              </a:ext>
            </a:extLst>
          </p:cNvPr>
          <p:cNvSpPr>
            <a:spLocks noChangeArrowheads="1"/>
          </p:cNvSpPr>
          <p:nvPr/>
        </p:nvSpPr>
        <p:spPr bwMode="auto">
          <a:xfrm>
            <a:off x="1646464" y="4856015"/>
            <a:ext cx="42164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endParaRPr lang="zh-CN" altLang="en-US" dirty="0">
              <a:solidFill>
                <a:schemeClr val="bg1"/>
              </a:solidFill>
              <a:latin typeface="微软雅黑" panose="020B0503020204020204" pitchFamily="34" charset="-122"/>
            </a:endParaRPr>
          </a:p>
        </p:txBody>
      </p:sp>
      <p:pic>
        <p:nvPicPr>
          <p:cNvPr id="18" name="图片 17">
            <a:extLst>
              <a:ext uri="{FF2B5EF4-FFF2-40B4-BE49-F238E27FC236}">
                <a16:creationId xmlns:a16="http://schemas.microsoft.com/office/drawing/2014/main" id="{1F1F7DA4-FF57-4277-A2E7-1CCE0818168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39543" y="2782145"/>
            <a:ext cx="4992913" cy="2903220"/>
          </a:xfrm>
          <a:prstGeom prst="rect">
            <a:avLst/>
          </a:prstGeom>
        </p:spPr>
      </p:pic>
      <p:sp>
        <p:nvSpPr>
          <p:cNvPr id="10" name="TextBox 54">
            <a:extLst>
              <a:ext uri="{FF2B5EF4-FFF2-40B4-BE49-F238E27FC236}">
                <a16:creationId xmlns:a16="http://schemas.microsoft.com/office/drawing/2014/main" id="{C44D0CEC-3FF7-4296-A6E3-773C09D2C505}"/>
              </a:ext>
            </a:extLst>
          </p:cNvPr>
          <p:cNvSpPr txBox="1">
            <a:spLocks noChangeArrowheads="1"/>
          </p:cNvSpPr>
          <p:nvPr/>
        </p:nvSpPr>
        <p:spPr bwMode="auto">
          <a:xfrm>
            <a:off x="346409" y="70085"/>
            <a:ext cx="82327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400" b="1" dirty="0">
                <a:solidFill>
                  <a:schemeClr val="bg1"/>
                </a:solidFill>
                <a:latin typeface="微软雅黑" panose="020B0503020204020204" pitchFamily="34" charset="-122"/>
                <a:ea typeface="方正特雅宋_GBK" pitchFamily="2" charset="-122"/>
              </a:rPr>
              <a:t>2.4 </a:t>
            </a:r>
            <a:r>
              <a:rPr lang="zh-CN" altLang="en-US" sz="2400" b="1" dirty="0">
                <a:solidFill>
                  <a:schemeClr val="bg1"/>
                </a:solidFill>
                <a:latin typeface="微软雅黑" panose="020B0503020204020204" pitchFamily="34" charset="-122"/>
                <a:ea typeface="方正特雅宋_GBK" pitchFamily="2" charset="-122"/>
              </a:rPr>
              <a:t>解放战争时期</a:t>
            </a:r>
          </a:p>
        </p:txBody>
      </p:sp>
    </p:spTree>
    <p:extLst>
      <p:ext uri="{BB962C8B-B14F-4D97-AF65-F5344CB8AC3E}">
        <p14:creationId xmlns:p14="http://schemas.microsoft.com/office/powerpoint/2010/main" val="419287325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Graphic spid="16" grpId="0">
        <p:bldAsOne/>
      </p:bldGraphic>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BC9085B-2F9D-45C2-8478-5817FBEA25EC}"/>
              </a:ext>
            </a:extLst>
          </p:cNvPr>
          <p:cNvSpPr/>
          <p:nvPr/>
        </p:nvSpPr>
        <p:spPr>
          <a:xfrm>
            <a:off x="1704025" y="1044089"/>
            <a:ext cx="3570208" cy="461665"/>
          </a:xfrm>
          <a:prstGeom prst="rect">
            <a:avLst/>
          </a:prstGeom>
        </p:spPr>
        <p:txBody>
          <a:bodyPr wrap="none">
            <a:spAutoFit/>
          </a:bodyPr>
          <a:lstStyle/>
          <a:p>
            <a:pPr algn="ctr">
              <a:spcBef>
                <a:spcPct val="0"/>
              </a:spcBef>
              <a:buFontTx/>
              <a:buNone/>
            </a:pPr>
            <a:r>
              <a:rPr lang="zh-CN" altLang="en-US" sz="2400" b="1" dirty="0">
                <a:solidFill>
                  <a:srgbClr val="C00000"/>
                </a:solidFill>
                <a:latin typeface="微软雅黑" panose="020B0503020204020204" pitchFamily="34" charset="-122"/>
                <a:ea typeface="微软雅黑" panose="020B0503020204020204" pitchFamily="34" charset="-122"/>
              </a:rPr>
              <a:t>三大战役和土地制度改革</a:t>
            </a:r>
          </a:p>
        </p:txBody>
      </p:sp>
      <p:pic>
        <p:nvPicPr>
          <p:cNvPr id="4" name="图片 3">
            <a:extLst>
              <a:ext uri="{FF2B5EF4-FFF2-40B4-BE49-F238E27FC236}">
                <a16:creationId xmlns:a16="http://schemas.microsoft.com/office/drawing/2014/main" id="{5AF3B15D-9FC9-42FA-9C40-100EC4B048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4058" y="1955883"/>
            <a:ext cx="2864800" cy="1746405"/>
          </a:xfrm>
          <a:prstGeom prst="rect">
            <a:avLst/>
          </a:prstGeom>
        </p:spPr>
      </p:pic>
      <p:pic>
        <p:nvPicPr>
          <p:cNvPr id="6" name="图片 5">
            <a:extLst>
              <a:ext uri="{FF2B5EF4-FFF2-40B4-BE49-F238E27FC236}">
                <a16:creationId xmlns:a16="http://schemas.microsoft.com/office/drawing/2014/main" id="{4D52D5B9-63C3-4F06-A710-E2A74E1599E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11111" y="1955884"/>
            <a:ext cx="2920898" cy="1746404"/>
          </a:xfrm>
          <a:prstGeom prst="rect">
            <a:avLst/>
          </a:prstGeom>
        </p:spPr>
      </p:pic>
      <p:pic>
        <p:nvPicPr>
          <p:cNvPr id="8" name="图片 7">
            <a:extLst>
              <a:ext uri="{FF2B5EF4-FFF2-40B4-BE49-F238E27FC236}">
                <a16:creationId xmlns:a16="http://schemas.microsoft.com/office/drawing/2014/main" id="{5D49D262-C47F-4BAB-874C-96804D96AD97}"/>
              </a:ext>
            </a:extLst>
          </p:cNvPr>
          <p:cNvPicPr>
            <a:picLocks noChangeAspect="1"/>
          </p:cNvPicPr>
          <p:nvPr/>
        </p:nvPicPr>
        <p:blipFill>
          <a:blip r:embed="rId5" cstate="print">
            <a:extLst>
              <a:ext uri="{BEBA8EAE-BF5A-486C-A8C5-ECC9F3942E4B}">
                <a14:imgProps xmlns:a14="http://schemas.microsoft.com/office/drawing/2010/main">
                  <a14:imgLayer r:embed="rId6">
                    <a14:imgEffect>
                      <a14:saturation sat="0"/>
                    </a14:imgEffect>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8236877" y="1955883"/>
            <a:ext cx="2943741" cy="3890958"/>
          </a:xfrm>
          <a:prstGeom prst="rect">
            <a:avLst/>
          </a:prstGeom>
        </p:spPr>
      </p:pic>
      <p:sp>
        <p:nvSpPr>
          <p:cNvPr id="9" name="矩形 8">
            <a:extLst>
              <a:ext uri="{FF2B5EF4-FFF2-40B4-BE49-F238E27FC236}">
                <a16:creationId xmlns:a16="http://schemas.microsoft.com/office/drawing/2014/main" id="{77E88FA5-C71B-44C6-AF39-7D1FDD66ECCD}"/>
              </a:ext>
            </a:extLst>
          </p:cNvPr>
          <p:cNvSpPr>
            <a:spLocks noChangeArrowheads="1"/>
          </p:cNvSpPr>
          <p:nvPr/>
        </p:nvSpPr>
        <p:spPr bwMode="auto">
          <a:xfrm>
            <a:off x="957944" y="3815516"/>
            <a:ext cx="6923313"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indent="0" algn="just" eaLnBrk="0" fontAlgn="base" hangingPunct="0">
              <a:spcBef>
                <a:spcPct val="0"/>
              </a:spcBef>
              <a:spcAft>
                <a:spcPct val="0"/>
              </a:spcAft>
              <a:buNone/>
            </a:pPr>
            <a:r>
              <a:rPr lang="en-US" altLang="zh-CN" sz="1800" dirty="0">
                <a:solidFill>
                  <a:srgbClr val="5A5A5A"/>
                </a:solidFill>
                <a:latin typeface="微软雅黑" panose="020B0503020204020204" pitchFamily="34" charset="-122"/>
              </a:rPr>
              <a:t>1947</a:t>
            </a:r>
            <a:r>
              <a:rPr lang="zh-CN" altLang="en-US" sz="1800" dirty="0">
                <a:solidFill>
                  <a:srgbClr val="5A5A5A"/>
                </a:solidFill>
                <a:latin typeface="微软雅黑" panose="020B0503020204020204" pitchFamily="34" charset="-122"/>
              </a:rPr>
              <a:t>年</a:t>
            </a:r>
            <a:r>
              <a:rPr lang="en-US" altLang="zh-CN" sz="1800" dirty="0">
                <a:solidFill>
                  <a:srgbClr val="5A5A5A"/>
                </a:solidFill>
                <a:latin typeface="微软雅黑" panose="020B0503020204020204" pitchFamily="34" charset="-122"/>
              </a:rPr>
              <a:t>6</a:t>
            </a:r>
            <a:r>
              <a:rPr lang="zh-CN" altLang="en-US" sz="1800" dirty="0">
                <a:solidFill>
                  <a:srgbClr val="5A5A5A"/>
                </a:solidFill>
                <a:latin typeface="微软雅黑" panose="020B0503020204020204" pitchFamily="34" charset="-122"/>
              </a:rPr>
              <a:t>月底，刘邓大军千里跃进大别山，陈谢兵团挺进豫陕鄂边区，陈、粟华东解放军进攻豫皖苏地区。三军成品字阵势，驰骋中原。</a:t>
            </a:r>
            <a:r>
              <a:rPr lang="zh-CN" altLang="en-US" sz="1800" dirty="0">
                <a:solidFill>
                  <a:srgbClr val="C00000"/>
                </a:solidFill>
                <a:latin typeface="微软雅黑" panose="020B0503020204020204" pitchFamily="34" charset="-122"/>
              </a:rPr>
              <a:t>人民解放战争进入反攻阶段。</a:t>
            </a:r>
            <a:endParaRPr lang="en-US" altLang="zh-CN" sz="1800" dirty="0">
              <a:solidFill>
                <a:srgbClr val="C00000"/>
              </a:solidFill>
              <a:latin typeface="微软雅黑" panose="020B0503020204020204" pitchFamily="34" charset="-122"/>
            </a:endParaRPr>
          </a:p>
          <a:p>
            <a:pPr algn="just" eaLnBrk="0" fontAlgn="base" hangingPunct="0">
              <a:spcBef>
                <a:spcPct val="0"/>
              </a:spcBef>
              <a:spcAft>
                <a:spcPct val="0"/>
              </a:spcAft>
              <a:buFont typeface="Wingdings" panose="05000000000000000000" pitchFamily="2" charset="2"/>
              <a:buChar char="n"/>
            </a:pPr>
            <a:endParaRPr lang="en-US" altLang="zh-CN" sz="1800" dirty="0">
              <a:solidFill>
                <a:srgbClr val="5A5A5A"/>
              </a:solidFill>
              <a:latin typeface="微软雅黑" panose="020B0503020204020204" pitchFamily="34" charset="-122"/>
            </a:endParaRPr>
          </a:p>
          <a:p>
            <a:pPr marL="0" indent="0" algn="just" eaLnBrk="0" fontAlgn="base" hangingPunct="0">
              <a:spcBef>
                <a:spcPct val="0"/>
              </a:spcBef>
              <a:spcAft>
                <a:spcPct val="0"/>
              </a:spcAft>
              <a:buNone/>
            </a:pPr>
            <a:r>
              <a:rPr lang="zh-CN" altLang="en-US" sz="1800" dirty="0">
                <a:solidFill>
                  <a:srgbClr val="5A5A5A"/>
                </a:solidFill>
                <a:latin typeface="微软雅黑" panose="020B0503020204020204" pitchFamily="34" charset="-122"/>
              </a:rPr>
              <a:t>同时，中国共产党制定和通过了</a:t>
            </a:r>
            <a:r>
              <a:rPr lang="en-US" altLang="zh-CN" sz="1800" dirty="0">
                <a:solidFill>
                  <a:srgbClr val="C00000"/>
                </a:solidFill>
                <a:latin typeface="微软雅黑" panose="020B0503020204020204" pitchFamily="34" charset="-122"/>
              </a:rPr>
              <a:t>《</a:t>
            </a:r>
            <a:r>
              <a:rPr lang="zh-CN" altLang="en-US" sz="1800" dirty="0">
                <a:solidFill>
                  <a:srgbClr val="C00000"/>
                </a:solidFill>
                <a:latin typeface="微软雅黑" panose="020B0503020204020204" pitchFamily="34" charset="-122"/>
              </a:rPr>
              <a:t>中国土地法大纲</a:t>
            </a:r>
            <a:r>
              <a:rPr lang="en-US" altLang="zh-CN" sz="1800" dirty="0">
                <a:solidFill>
                  <a:srgbClr val="C00000"/>
                </a:solidFill>
                <a:latin typeface="微软雅黑" panose="020B0503020204020204" pitchFamily="34" charset="-122"/>
              </a:rPr>
              <a:t>》</a:t>
            </a:r>
            <a:r>
              <a:rPr lang="zh-CN" altLang="en-US" sz="1800" dirty="0">
                <a:solidFill>
                  <a:srgbClr val="5A5A5A"/>
                </a:solidFill>
                <a:latin typeface="微软雅黑" panose="020B0503020204020204" pitchFamily="34" charset="-122"/>
              </a:rPr>
              <a:t>，它旗帜鲜明地规定废除封建性及半封建性剥削的土地制度，实现耕者有其田的土地制度。一年后，解放区近</a:t>
            </a:r>
            <a:r>
              <a:rPr lang="en-US" altLang="zh-CN" sz="1800" dirty="0">
                <a:solidFill>
                  <a:srgbClr val="5A5A5A"/>
                </a:solidFill>
                <a:latin typeface="微软雅黑" panose="020B0503020204020204" pitchFamily="34" charset="-122"/>
              </a:rPr>
              <a:t>9000</a:t>
            </a:r>
            <a:r>
              <a:rPr lang="zh-CN" altLang="en-US" sz="1800" dirty="0">
                <a:solidFill>
                  <a:srgbClr val="5A5A5A"/>
                </a:solidFill>
                <a:latin typeface="微软雅黑" panose="020B0503020204020204" pitchFamily="34" charset="-122"/>
              </a:rPr>
              <a:t>万农民分得了土地。 </a:t>
            </a:r>
          </a:p>
        </p:txBody>
      </p:sp>
      <p:sp>
        <p:nvSpPr>
          <p:cNvPr id="7" name="TextBox 54">
            <a:extLst>
              <a:ext uri="{FF2B5EF4-FFF2-40B4-BE49-F238E27FC236}">
                <a16:creationId xmlns:a16="http://schemas.microsoft.com/office/drawing/2014/main" id="{04938D65-99CB-42F2-A936-6D460CC6357B}"/>
              </a:ext>
            </a:extLst>
          </p:cNvPr>
          <p:cNvSpPr txBox="1">
            <a:spLocks noChangeArrowheads="1"/>
          </p:cNvSpPr>
          <p:nvPr/>
        </p:nvSpPr>
        <p:spPr bwMode="auto">
          <a:xfrm>
            <a:off x="346409" y="70085"/>
            <a:ext cx="82327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400" b="1" dirty="0">
                <a:solidFill>
                  <a:schemeClr val="bg1"/>
                </a:solidFill>
                <a:latin typeface="微软雅黑" panose="020B0503020204020204" pitchFamily="34" charset="-122"/>
                <a:ea typeface="方正特雅宋_GBK" pitchFamily="2" charset="-122"/>
              </a:rPr>
              <a:t>2.4 </a:t>
            </a:r>
            <a:r>
              <a:rPr lang="zh-CN" altLang="en-US" sz="2400" b="1" dirty="0">
                <a:solidFill>
                  <a:schemeClr val="bg1"/>
                </a:solidFill>
                <a:latin typeface="微软雅黑" panose="020B0503020204020204" pitchFamily="34" charset="-122"/>
                <a:ea typeface="方正特雅宋_GBK" pitchFamily="2" charset="-122"/>
              </a:rPr>
              <a:t>解放战争时期</a:t>
            </a:r>
          </a:p>
        </p:txBody>
      </p:sp>
    </p:spTree>
    <p:extLst>
      <p:ext uri="{BB962C8B-B14F-4D97-AF65-F5344CB8AC3E}">
        <p14:creationId xmlns:p14="http://schemas.microsoft.com/office/powerpoint/2010/main" val="68539793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grpSp>
        <p:nvGrpSpPr>
          <p:cNvPr id="7" name="组合 6"/>
          <p:cNvGrpSpPr/>
          <p:nvPr/>
        </p:nvGrpSpPr>
        <p:grpSpPr>
          <a:xfrm>
            <a:off x="0" y="36979"/>
            <a:ext cx="12192000" cy="650240"/>
            <a:chOff x="0" y="-56490"/>
            <a:chExt cx="12192000" cy="650240"/>
          </a:xfrm>
        </p:grpSpPr>
        <p:sp>
          <p:nvSpPr>
            <p:cNvPr id="18" name="矩形 17"/>
            <p:cNvSpPr/>
            <p:nvPr/>
          </p:nvSpPr>
          <p:spPr>
            <a:xfrm>
              <a:off x="0" y="-56490"/>
              <a:ext cx="12192000" cy="6502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 name="文本框 1"/>
            <p:cNvSpPr txBox="1"/>
            <p:nvPr/>
          </p:nvSpPr>
          <p:spPr>
            <a:xfrm>
              <a:off x="335280" y="25113"/>
              <a:ext cx="5760720" cy="461665"/>
            </a:xfrm>
            <a:prstGeom prst="rect">
              <a:avLst/>
            </a:prstGeom>
            <a:noFill/>
          </p:spPr>
          <p:txBody>
            <a:bodyPr wrap="squar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1.1</a:t>
              </a:r>
              <a:r>
                <a:rPr lang="en-US" altLang="zh-CN" sz="2400" b="1" dirty="0">
                  <a:solidFill>
                    <a:schemeClr val="bg1"/>
                  </a:solidFill>
                  <a:latin typeface="方正特雅宋_GBK" pitchFamily="2" charset="-122"/>
                  <a:ea typeface="方正特雅宋_GBK" pitchFamily="2" charset="-122"/>
                </a:rPr>
                <a:t> </a:t>
              </a:r>
              <a:r>
                <a:rPr lang="zh-CN" altLang="en-US" sz="2400" b="1" dirty="0">
                  <a:solidFill>
                    <a:schemeClr val="bg1"/>
                  </a:solidFill>
                  <a:latin typeface="微软雅黑" panose="020B0503020204020204" pitchFamily="34" charset="-122"/>
                  <a:ea typeface="微软雅黑" panose="020B0503020204020204" pitchFamily="34" charset="-122"/>
                </a:rPr>
                <a:t>党史的发展脉络</a:t>
              </a:r>
            </a:p>
          </p:txBody>
        </p:sp>
      </p:grpSp>
      <p:cxnSp>
        <p:nvCxnSpPr>
          <p:cNvPr id="6" name="直接连接符 5"/>
          <p:cNvCxnSpPr/>
          <p:nvPr/>
        </p:nvCxnSpPr>
        <p:spPr>
          <a:xfrm>
            <a:off x="1303020" y="3657600"/>
            <a:ext cx="9860280" cy="0"/>
          </a:xfrm>
          <a:prstGeom prst="line">
            <a:avLst/>
          </a:prstGeom>
          <a:ln w="25400">
            <a:solidFill>
              <a:srgbClr val="A21512"/>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819400" y="3676890"/>
            <a:ext cx="0" cy="746760"/>
          </a:xfrm>
          <a:prstGeom prst="line">
            <a:avLst/>
          </a:prstGeom>
          <a:ln w="28575">
            <a:solidFill>
              <a:srgbClr val="A21512"/>
            </a:solidFill>
            <a:prstDash val="sysDot"/>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1127760" y="4562593"/>
            <a:ext cx="3752850" cy="1200329"/>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在陈独秀、李大钊领导下创立了中国共产党，翻开了中国革命的新篇章。</a:t>
            </a:r>
          </a:p>
          <a:p>
            <a:endParaRPr lang="zh-CN" altLang="en-US" dirty="0">
              <a:latin typeface="微软雅黑" panose="020B0503020204020204" pitchFamily="34" charset="-122"/>
              <a:ea typeface="微软雅黑" panose="020B0503020204020204" pitchFamily="34" charset="-122"/>
            </a:endParaRPr>
          </a:p>
        </p:txBody>
      </p:sp>
      <p:sp>
        <p:nvSpPr>
          <p:cNvPr id="10" name="文本框 9"/>
          <p:cNvSpPr txBox="1"/>
          <p:nvPr/>
        </p:nvSpPr>
        <p:spPr>
          <a:xfrm>
            <a:off x="2453640" y="2980934"/>
            <a:ext cx="2049780" cy="369332"/>
          </a:xfrm>
          <a:prstGeom prst="rect">
            <a:avLst/>
          </a:prstGeom>
          <a:noFill/>
        </p:spPr>
        <p:txBody>
          <a:bodyPr wrap="square" rtlCol="0">
            <a:spAutoFit/>
          </a:bodyPr>
          <a:lstStyle/>
          <a:p>
            <a:r>
              <a:rPr lang="en-US" altLang="zh-CN" dirty="0">
                <a:latin typeface="微软雅黑" panose="020B0503020204020204" pitchFamily="34" charset="-122"/>
                <a:ea typeface="微软雅黑" panose="020B0503020204020204" pitchFamily="34" charset="-122"/>
              </a:rPr>
              <a:t>1921</a:t>
            </a:r>
            <a:r>
              <a:rPr lang="zh-CN" altLang="en-US" dirty="0">
                <a:latin typeface="微软雅黑" panose="020B0503020204020204" pitchFamily="34" charset="-122"/>
                <a:ea typeface="微软雅黑" panose="020B0503020204020204" pitchFamily="34" charset="-122"/>
              </a:rPr>
              <a:t>年</a:t>
            </a:r>
          </a:p>
        </p:txBody>
      </p:sp>
      <p:cxnSp>
        <p:nvCxnSpPr>
          <p:cNvPr id="11" name="直接连接符 10"/>
          <p:cNvCxnSpPr/>
          <p:nvPr/>
        </p:nvCxnSpPr>
        <p:spPr>
          <a:xfrm>
            <a:off x="4941570" y="2910840"/>
            <a:ext cx="0" cy="746760"/>
          </a:xfrm>
          <a:prstGeom prst="line">
            <a:avLst/>
          </a:prstGeom>
          <a:ln w="28575">
            <a:solidFill>
              <a:srgbClr val="A21512"/>
            </a:solidFill>
            <a:prstDash val="sysDot"/>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4503420" y="3990886"/>
            <a:ext cx="2049780" cy="369332"/>
          </a:xfrm>
          <a:prstGeom prst="rect">
            <a:avLst/>
          </a:prstGeom>
          <a:noFill/>
        </p:spPr>
        <p:txBody>
          <a:bodyPr wrap="square" rtlCol="0">
            <a:spAutoFit/>
          </a:bodyPr>
          <a:lstStyle/>
          <a:p>
            <a:r>
              <a:rPr lang="en-US" altLang="zh-CN" dirty="0">
                <a:latin typeface="微软雅黑" panose="020B0503020204020204" pitchFamily="34" charset="-122"/>
                <a:ea typeface="微软雅黑" panose="020B0503020204020204" pitchFamily="34" charset="-122"/>
              </a:rPr>
              <a:t>1935</a:t>
            </a:r>
            <a:r>
              <a:rPr lang="zh-CN" altLang="en-US" dirty="0">
                <a:latin typeface="微软雅黑" panose="020B0503020204020204" pitchFamily="34" charset="-122"/>
                <a:ea typeface="微软雅黑" panose="020B0503020204020204" pitchFamily="34" charset="-122"/>
              </a:rPr>
              <a:t>年</a:t>
            </a:r>
          </a:p>
        </p:txBody>
      </p:sp>
      <p:sp>
        <p:nvSpPr>
          <p:cNvPr id="13" name="文本框 12"/>
          <p:cNvSpPr txBox="1"/>
          <p:nvPr/>
        </p:nvSpPr>
        <p:spPr>
          <a:xfrm>
            <a:off x="3352800" y="1687683"/>
            <a:ext cx="3840480" cy="1200329"/>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遵义会议确立以毛泽东在中共中央的领导地位，是中共历史上一个生死攸关的转折点，标志着中国共产党从幼稚走向成熟。</a:t>
            </a:r>
          </a:p>
        </p:txBody>
      </p:sp>
      <p:cxnSp>
        <p:nvCxnSpPr>
          <p:cNvPr id="14" name="直接连接符 13"/>
          <p:cNvCxnSpPr/>
          <p:nvPr/>
        </p:nvCxnSpPr>
        <p:spPr>
          <a:xfrm>
            <a:off x="9250680" y="3657600"/>
            <a:ext cx="0" cy="746760"/>
          </a:xfrm>
          <a:prstGeom prst="line">
            <a:avLst/>
          </a:prstGeom>
          <a:ln w="28575">
            <a:solidFill>
              <a:srgbClr val="A21512"/>
            </a:solidFill>
            <a:prstDash val="sysDot"/>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8854440" y="3013759"/>
            <a:ext cx="2049780" cy="369332"/>
          </a:xfrm>
          <a:prstGeom prst="rect">
            <a:avLst/>
          </a:prstGeom>
          <a:noFill/>
        </p:spPr>
        <p:txBody>
          <a:bodyPr wrap="square" rtlCol="0">
            <a:spAutoFit/>
          </a:bodyPr>
          <a:lstStyle/>
          <a:p>
            <a:r>
              <a:rPr lang="en-US" altLang="zh-CN" dirty="0">
                <a:latin typeface="微软雅黑" panose="020B0503020204020204" pitchFamily="34" charset="-122"/>
                <a:ea typeface="微软雅黑" panose="020B0503020204020204" pitchFamily="34" charset="-122"/>
              </a:rPr>
              <a:t>1992</a:t>
            </a:r>
            <a:r>
              <a:rPr lang="zh-CN" altLang="en-US" dirty="0">
                <a:latin typeface="微软雅黑" panose="020B0503020204020204" pitchFamily="34" charset="-122"/>
                <a:ea typeface="微软雅黑" panose="020B0503020204020204" pitchFamily="34" charset="-122"/>
              </a:rPr>
              <a:t>年</a:t>
            </a:r>
          </a:p>
        </p:txBody>
      </p:sp>
      <p:sp>
        <p:nvSpPr>
          <p:cNvPr id="16" name="文本框 15"/>
          <p:cNvSpPr txBox="1"/>
          <p:nvPr/>
        </p:nvSpPr>
        <p:spPr>
          <a:xfrm>
            <a:off x="7295197" y="4562592"/>
            <a:ext cx="3910965" cy="1200329"/>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南方谈话标志着中国特色社会主义理论体系基本成形。（即邓小平理论，三个代表重要思想和科学发展观等）。</a:t>
            </a:r>
          </a:p>
          <a:p>
            <a:endParaRPr lang="zh-CN" altLang="en-US" dirty="0">
              <a:latin typeface="微软雅黑" panose="020B0503020204020204" pitchFamily="34" charset="-122"/>
              <a:ea typeface="微软雅黑" panose="020B0503020204020204" pitchFamily="34" charset="-122"/>
            </a:endParaRPr>
          </a:p>
        </p:txBody>
      </p:sp>
      <p:sp>
        <p:nvSpPr>
          <p:cNvPr id="17" name="任意多边形 16"/>
          <p:cNvSpPr/>
          <p:nvPr/>
        </p:nvSpPr>
        <p:spPr>
          <a:xfrm rot="10800000">
            <a:off x="0" y="6046838"/>
            <a:ext cx="12192000" cy="811161"/>
          </a:xfrm>
          <a:custGeom>
            <a:avLst/>
            <a:gdLst>
              <a:gd name="connsiteX0" fmla="*/ 12192000 w 12192000"/>
              <a:gd name="connsiteY0" fmla="*/ 4773075 h 4785360"/>
              <a:gd name="connsiteX1" fmla="*/ 12192000 w 12192000"/>
              <a:gd name="connsiteY1" fmla="*/ 4785360 h 4785360"/>
              <a:gd name="connsiteX2" fmla="*/ 12190841 w 12192000"/>
              <a:gd name="connsiteY2" fmla="*/ 4785360 h 4785360"/>
              <a:gd name="connsiteX3" fmla="*/ 0 w 12192000"/>
              <a:gd name="connsiteY3" fmla="*/ 4773075 h 4785360"/>
              <a:gd name="connsiteX4" fmla="*/ 1159 w 12192000"/>
              <a:gd name="connsiteY4" fmla="*/ 4785360 h 4785360"/>
              <a:gd name="connsiteX5" fmla="*/ 0 w 12192000"/>
              <a:gd name="connsiteY5" fmla="*/ 4785360 h 4785360"/>
              <a:gd name="connsiteX6" fmla="*/ 0 w 12192000"/>
              <a:gd name="connsiteY6" fmla="*/ 0 h 4785360"/>
              <a:gd name="connsiteX7" fmla="*/ 12192000 w 12192000"/>
              <a:gd name="connsiteY7" fmla="*/ 0 h 4785360"/>
              <a:gd name="connsiteX8" fmla="*/ 12192000 w 12192000"/>
              <a:gd name="connsiteY8" fmla="*/ 4773075 h 4785360"/>
              <a:gd name="connsiteX9" fmla="*/ 6096000 w 12192000"/>
              <a:gd name="connsiteY9" fmla="*/ 3139440 h 4785360"/>
              <a:gd name="connsiteX10" fmla="*/ 0 w 12192000"/>
              <a:gd name="connsiteY10" fmla="*/ 4773075 h 4785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4785360">
                <a:moveTo>
                  <a:pt x="12192000" y="4773075"/>
                </a:moveTo>
                <a:lnTo>
                  <a:pt x="12192000" y="4785360"/>
                </a:lnTo>
                <a:lnTo>
                  <a:pt x="12190841" y="4785360"/>
                </a:lnTo>
                <a:close/>
                <a:moveTo>
                  <a:pt x="0" y="4773075"/>
                </a:moveTo>
                <a:lnTo>
                  <a:pt x="1159" y="4785360"/>
                </a:lnTo>
                <a:lnTo>
                  <a:pt x="0" y="4785360"/>
                </a:lnTo>
                <a:close/>
                <a:moveTo>
                  <a:pt x="0" y="0"/>
                </a:moveTo>
                <a:lnTo>
                  <a:pt x="12192000" y="0"/>
                </a:lnTo>
                <a:lnTo>
                  <a:pt x="12192000" y="4773075"/>
                </a:lnTo>
                <a:cubicBezTo>
                  <a:pt x="12192000" y="3870843"/>
                  <a:pt x="9462728" y="3139440"/>
                  <a:pt x="6096000" y="3139440"/>
                </a:cubicBezTo>
                <a:cubicBezTo>
                  <a:pt x="2729272" y="3139440"/>
                  <a:pt x="0" y="3870843"/>
                  <a:pt x="0" y="4773075"/>
                </a:cubicBezTo>
                <a:close/>
              </a:path>
            </a:pathLst>
          </a:custGeom>
          <a:solidFill>
            <a:srgbClr val="A215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28902" y="3274054"/>
            <a:ext cx="325754" cy="325754"/>
          </a:xfrm>
          <a:prstGeom prst="rect">
            <a:avLst/>
          </a:prstGeom>
        </p:spPr>
      </p:pic>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17733" y="3665131"/>
            <a:ext cx="325754" cy="325754"/>
          </a:xfrm>
          <a:prstGeom prst="rect">
            <a:avLst/>
          </a:prstGeom>
        </p:spPr>
      </p:pic>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87803" y="3267839"/>
            <a:ext cx="325754" cy="325754"/>
          </a:xfrm>
          <a:prstGeom prst="rect">
            <a:avLst/>
          </a:prstGeom>
        </p:spPr>
      </p:pic>
      <p:sp>
        <p:nvSpPr>
          <p:cNvPr id="3" name="椭圆 2">
            <a:extLst>
              <a:ext uri="{FF2B5EF4-FFF2-40B4-BE49-F238E27FC236}">
                <a16:creationId xmlns:a16="http://schemas.microsoft.com/office/drawing/2014/main" id="{1D19FFB6-A90D-4E3B-9ADF-9B7A7C72099C}"/>
              </a:ext>
            </a:extLst>
          </p:cNvPr>
          <p:cNvSpPr/>
          <p:nvPr/>
        </p:nvSpPr>
        <p:spPr>
          <a:xfrm>
            <a:off x="1096143" y="3562076"/>
            <a:ext cx="191047" cy="191047"/>
          </a:xfrm>
          <a:prstGeom prst="ellipse">
            <a:avLst/>
          </a:prstGeom>
          <a:solidFill>
            <a:srgbClr val="A215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778F877D-9EA2-4AD9-9966-A76E910306B1}"/>
              </a:ext>
            </a:extLst>
          </p:cNvPr>
          <p:cNvSpPr/>
          <p:nvPr/>
        </p:nvSpPr>
        <p:spPr>
          <a:xfrm>
            <a:off x="10991620" y="3553656"/>
            <a:ext cx="191047" cy="191047"/>
          </a:xfrm>
          <a:prstGeom prst="ellipse">
            <a:avLst/>
          </a:prstGeom>
          <a:solidFill>
            <a:srgbClr val="A215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4597881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P spid="16"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376299C0-4B1A-4DD5-8274-65110F76C1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24538" y="1899940"/>
            <a:ext cx="8391213" cy="3752901"/>
          </a:xfrm>
          <a:prstGeom prst="rect">
            <a:avLst/>
          </a:prstGeom>
        </p:spPr>
      </p:pic>
      <p:sp>
        <p:nvSpPr>
          <p:cNvPr id="17" name="矩形 16">
            <a:extLst>
              <a:ext uri="{FF2B5EF4-FFF2-40B4-BE49-F238E27FC236}">
                <a16:creationId xmlns:a16="http://schemas.microsoft.com/office/drawing/2014/main" id="{B274A263-46F8-4FAE-B09B-9D193E14E0E8}"/>
              </a:ext>
            </a:extLst>
          </p:cNvPr>
          <p:cNvSpPr/>
          <p:nvPr/>
        </p:nvSpPr>
        <p:spPr>
          <a:xfrm>
            <a:off x="2724538" y="1867189"/>
            <a:ext cx="8434872" cy="3785652"/>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 name="矩形 1">
            <a:extLst>
              <a:ext uri="{FF2B5EF4-FFF2-40B4-BE49-F238E27FC236}">
                <a16:creationId xmlns:a16="http://schemas.microsoft.com/office/drawing/2014/main" id="{10ACB911-575E-4136-8501-26C1FC8ED8C2}"/>
              </a:ext>
            </a:extLst>
          </p:cNvPr>
          <p:cNvSpPr/>
          <p:nvPr/>
        </p:nvSpPr>
        <p:spPr>
          <a:xfrm>
            <a:off x="1711034" y="1087073"/>
            <a:ext cx="3902029" cy="461665"/>
          </a:xfrm>
          <a:prstGeom prst="rect">
            <a:avLst/>
          </a:prstGeom>
        </p:spPr>
        <p:txBody>
          <a:bodyPr wrap="none">
            <a:spAutoFit/>
          </a:bodyPr>
          <a:lstStyle/>
          <a:p>
            <a:pPr algn="ctr">
              <a:spcBef>
                <a:spcPct val="0"/>
              </a:spcBef>
              <a:buFontTx/>
              <a:buNone/>
            </a:pPr>
            <a:r>
              <a:rPr lang="zh-CN" altLang="en-US" sz="2400" b="1" dirty="0">
                <a:solidFill>
                  <a:srgbClr val="C00000"/>
                </a:solidFill>
                <a:latin typeface="微软雅黑" panose="020B0503020204020204" pitchFamily="34" charset="-122"/>
                <a:ea typeface="微软雅黑" panose="020B0503020204020204" pitchFamily="34" charset="-122"/>
              </a:rPr>
              <a:t>西柏坡</a:t>
            </a:r>
            <a:r>
              <a:rPr lang="en-US" altLang="zh-CN" sz="2400" b="1" dirty="0">
                <a:solidFill>
                  <a:srgbClr val="C00000"/>
                </a:solidFill>
                <a:latin typeface="微软雅黑" panose="020B0503020204020204" pitchFamily="34" charset="-122"/>
                <a:ea typeface="微软雅黑" panose="020B0503020204020204" pitchFamily="34" charset="-122"/>
              </a:rPr>
              <a:t>—</a:t>
            </a:r>
            <a:r>
              <a:rPr lang="zh-CN" altLang="en-US" sz="2400" b="1" dirty="0">
                <a:solidFill>
                  <a:srgbClr val="C00000"/>
                </a:solidFill>
                <a:latin typeface="微软雅黑" panose="020B0503020204020204" pitchFamily="34" charset="-122"/>
                <a:ea typeface="微软雅黑" panose="020B0503020204020204" pitchFamily="34" charset="-122"/>
              </a:rPr>
              <a:t>中共七届二中全会</a:t>
            </a:r>
          </a:p>
        </p:txBody>
      </p:sp>
      <p:sp>
        <p:nvSpPr>
          <p:cNvPr id="3" name="矩形 7">
            <a:extLst>
              <a:ext uri="{FF2B5EF4-FFF2-40B4-BE49-F238E27FC236}">
                <a16:creationId xmlns:a16="http://schemas.microsoft.com/office/drawing/2014/main" id="{EA0DE077-A27C-4ACF-B4E2-AE833CC7CFD5}"/>
              </a:ext>
            </a:extLst>
          </p:cNvPr>
          <p:cNvSpPr>
            <a:spLocks noChangeArrowheads="1"/>
          </p:cNvSpPr>
          <p:nvPr/>
        </p:nvSpPr>
        <p:spPr bwMode="auto">
          <a:xfrm>
            <a:off x="2917312" y="1867189"/>
            <a:ext cx="8005663" cy="3662541"/>
          </a:xfrm>
          <a:prstGeom prst="rect">
            <a:avLst/>
          </a:prstGeom>
          <a:noFill/>
          <a:ln>
            <a:noFill/>
          </a:ln>
        </p:spPr>
        <p:txBody>
          <a:bodyPr wrap="squar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a:spcBef>
                <a:spcPct val="0"/>
              </a:spcBef>
              <a:buFontTx/>
              <a:buNone/>
            </a:pPr>
            <a:endParaRPr lang="en-US" altLang="zh-CN" sz="1600" b="1" dirty="0">
              <a:solidFill>
                <a:schemeClr val="bg1"/>
              </a:solidFill>
              <a:latin typeface="微软雅黑" panose="020B0503020204020204" pitchFamily="34" charset="-122"/>
            </a:endParaRPr>
          </a:p>
          <a:p>
            <a:pPr algn="just" eaLnBrk="1">
              <a:spcBef>
                <a:spcPct val="0"/>
              </a:spcBef>
              <a:buFontTx/>
              <a:buNone/>
            </a:pPr>
            <a:r>
              <a:rPr lang="zh-CN" altLang="en-US" sz="1800" dirty="0">
                <a:solidFill>
                  <a:schemeClr val="bg1"/>
                </a:solidFill>
                <a:latin typeface="微软雅黑" panose="020B0503020204020204" pitchFamily="34" charset="-122"/>
              </a:rPr>
              <a:t>出席这次全会的有中央委员</a:t>
            </a:r>
            <a:r>
              <a:rPr lang="en-US" altLang="zh-CN" sz="1800" dirty="0">
                <a:solidFill>
                  <a:schemeClr val="bg1"/>
                </a:solidFill>
                <a:latin typeface="微软雅黑" panose="020B0503020204020204" pitchFamily="34" charset="-122"/>
              </a:rPr>
              <a:t>34</a:t>
            </a:r>
            <a:r>
              <a:rPr lang="zh-CN" altLang="en-US" sz="1800" dirty="0">
                <a:solidFill>
                  <a:schemeClr val="bg1"/>
                </a:solidFill>
                <a:latin typeface="微软雅黑" panose="020B0503020204020204" pitchFamily="34" charset="-122"/>
              </a:rPr>
              <a:t>人，候补中央委员</a:t>
            </a:r>
            <a:r>
              <a:rPr lang="en-US" altLang="zh-CN" sz="1800" dirty="0">
                <a:solidFill>
                  <a:schemeClr val="bg1"/>
                </a:solidFill>
                <a:latin typeface="微软雅黑" panose="020B0503020204020204" pitchFamily="34" charset="-122"/>
              </a:rPr>
              <a:t>19</a:t>
            </a:r>
            <a:r>
              <a:rPr lang="zh-CN" altLang="en-US" sz="1800" dirty="0">
                <a:solidFill>
                  <a:schemeClr val="bg1"/>
                </a:solidFill>
                <a:latin typeface="微软雅黑" panose="020B0503020204020204" pitchFamily="34" charset="-122"/>
              </a:rPr>
              <a:t>人；列席会议的</a:t>
            </a:r>
            <a:r>
              <a:rPr lang="en-US" altLang="zh-CN" sz="1800" dirty="0">
                <a:solidFill>
                  <a:schemeClr val="bg1"/>
                </a:solidFill>
                <a:latin typeface="微软雅黑" panose="020B0503020204020204" pitchFamily="34" charset="-122"/>
              </a:rPr>
              <a:t>11</a:t>
            </a:r>
            <a:r>
              <a:rPr lang="zh-CN" altLang="en-US" sz="1800" dirty="0">
                <a:solidFill>
                  <a:schemeClr val="bg1"/>
                </a:solidFill>
                <a:latin typeface="微软雅黑" panose="020B0503020204020204" pitchFamily="34" charset="-122"/>
              </a:rPr>
              <a:t>人，由毛泽东、刘少奇、周恩来、朱德、任弼时组成的主席团主持了此次会议。</a:t>
            </a:r>
          </a:p>
          <a:p>
            <a:pPr algn="just" eaLnBrk="1">
              <a:spcBef>
                <a:spcPct val="0"/>
              </a:spcBef>
              <a:buFontTx/>
              <a:buNone/>
            </a:pPr>
            <a:endParaRPr lang="zh-CN" altLang="en-US" sz="1800" dirty="0">
              <a:solidFill>
                <a:schemeClr val="bg1"/>
              </a:solidFill>
              <a:latin typeface="微软雅黑" panose="020B0503020204020204" pitchFamily="34" charset="-122"/>
            </a:endParaRPr>
          </a:p>
          <a:p>
            <a:pPr algn="just" eaLnBrk="1">
              <a:spcBef>
                <a:spcPct val="0"/>
              </a:spcBef>
              <a:buFontTx/>
              <a:buNone/>
            </a:pPr>
            <a:r>
              <a:rPr lang="zh-CN" altLang="en-US" sz="1800" dirty="0">
                <a:solidFill>
                  <a:schemeClr val="bg1"/>
                </a:solidFill>
                <a:latin typeface="微软雅黑" panose="020B0503020204020204" pitchFamily="34" charset="-122"/>
              </a:rPr>
              <a:t>毛泽东在会上作出了重要报告，指出了促进革命迅速取得全国胜利的各项方针；提出了全国胜利的局面下党的工作重心必须由乡村转移到城市，以恢复和发展生产为工作的中心。此次会议还强调了要加强党的思想建设，防止资产阶级思想侵蚀党的队伍，有预见性地提出了防止“糖衣炮弹”进攻的重大问题，并进一步提出了“两个务必”的重要思想。（务必使同志们继续保持谦虚、谨慎、不骄、不燥的作风，务必使同志们继续保持艰苦奋斗的作风。）</a:t>
            </a:r>
            <a:endParaRPr lang="en-US" altLang="zh-CN" sz="1800" dirty="0">
              <a:solidFill>
                <a:schemeClr val="bg1"/>
              </a:solidFill>
              <a:latin typeface="微软雅黑" panose="020B0503020204020204" pitchFamily="34" charset="-122"/>
            </a:endParaRPr>
          </a:p>
          <a:p>
            <a:pPr algn="just" eaLnBrk="1">
              <a:spcBef>
                <a:spcPct val="0"/>
              </a:spcBef>
              <a:buFontTx/>
              <a:buNone/>
            </a:pPr>
            <a:endParaRPr lang="zh-CN" altLang="en-US" sz="1800" dirty="0">
              <a:solidFill>
                <a:schemeClr val="bg1"/>
              </a:solidFill>
              <a:latin typeface="微软雅黑" panose="020B0503020204020204" pitchFamily="34" charset="-122"/>
            </a:endParaRPr>
          </a:p>
          <a:p>
            <a:pPr algn="just" eaLnBrk="1">
              <a:spcBef>
                <a:spcPct val="0"/>
              </a:spcBef>
              <a:buFontTx/>
              <a:buNone/>
            </a:pPr>
            <a:r>
              <a:rPr lang="zh-CN" altLang="en-US" sz="1800" dirty="0">
                <a:solidFill>
                  <a:schemeClr val="bg1"/>
                </a:solidFill>
                <a:latin typeface="微软雅黑" panose="020B0503020204020204" pitchFamily="34" charset="-122"/>
              </a:rPr>
              <a:t>这次会议为迅速取得民主革命在全国的胜利，以及民主革命向社会主义革命转做了充分的准备，具有重大历史意义。</a:t>
            </a:r>
          </a:p>
        </p:txBody>
      </p:sp>
      <p:grpSp>
        <p:nvGrpSpPr>
          <p:cNvPr id="8" name="组合 7">
            <a:extLst>
              <a:ext uri="{FF2B5EF4-FFF2-40B4-BE49-F238E27FC236}">
                <a16:creationId xmlns:a16="http://schemas.microsoft.com/office/drawing/2014/main" id="{EBFF0EA5-16D0-4CD7-8F42-60C62EC7FA3A}"/>
              </a:ext>
            </a:extLst>
          </p:cNvPr>
          <p:cNvGrpSpPr/>
          <p:nvPr/>
        </p:nvGrpSpPr>
        <p:grpSpPr>
          <a:xfrm>
            <a:off x="1083390" y="1978560"/>
            <a:ext cx="2327563" cy="624895"/>
            <a:chOff x="1737293" y="2171868"/>
            <a:chExt cx="2327563" cy="624895"/>
          </a:xfrm>
        </p:grpSpPr>
        <p:sp>
          <p:nvSpPr>
            <p:cNvPr id="7" name="矩形 6">
              <a:extLst>
                <a:ext uri="{FF2B5EF4-FFF2-40B4-BE49-F238E27FC236}">
                  <a16:creationId xmlns:a16="http://schemas.microsoft.com/office/drawing/2014/main" id="{E726FB19-C3F8-4560-9C63-B81AE2AD339D}"/>
                </a:ext>
              </a:extLst>
            </p:cNvPr>
            <p:cNvSpPr/>
            <p:nvPr/>
          </p:nvSpPr>
          <p:spPr>
            <a:xfrm>
              <a:off x="1737293" y="2171868"/>
              <a:ext cx="1255289" cy="62489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 name="文本框 3">
              <a:extLst>
                <a:ext uri="{FF2B5EF4-FFF2-40B4-BE49-F238E27FC236}">
                  <a16:creationId xmlns:a16="http://schemas.microsoft.com/office/drawing/2014/main" id="{5E1B0F18-A0C8-4953-BBED-0ACFDE6AAAA3}"/>
                </a:ext>
              </a:extLst>
            </p:cNvPr>
            <p:cNvSpPr txBox="1"/>
            <p:nvPr/>
          </p:nvSpPr>
          <p:spPr>
            <a:xfrm>
              <a:off x="1737293" y="2299649"/>
              <a:ext cx="2327563" cy="369332"/>
            </a:xfrm>
            <a:prstGeom prst="rect">
              <a:avLst/>
            </a:prstGeom>
            <a:noFill/>
          </p:spPr>
          <p:txBody>
            <a:bodyPr wrap="square" rtlCol="0">
              <a:spAutoFit/>
            </a:bodyPr>
            <a:lstStyle/>
            <a:p>
              <a:pPr algn="just">
                <a:spcBef>
                  <a:spcPct val="0"/>
                </a:spcBef>
              </a:pPr>
              <a:r>
                <a:rPr lang="zh-CN" altLang="en-US" b="1" dirty="0">
                  <a:solidFill>
                    <a:schemeClr val="bg1"/>
                  </a:solidFill>
                  <a:latin typeface="微软雅黑" panose="020B0503020204020204" pitchFamily="34" charset="-122"/>
                  <a:ea typeface="微软雅黑" panose="020B0503020204020204" pitchFamily="34" charset="-122"/>
                </a:rPr>
                <a:t>主要内容：</a:t>
              </a:r>
              <a:endParaRPr lang="en-US" altLang="zh-CN" b="1" dirty="0">
                <a:solidFill>
                  <a:schemeClr val="bg1"/>
                </a:solidFill>
                <a:latin typeface="微软雅黑" panose="020B0503020204020204" pitchFamily="34" charset="-122"/>
                <a:ea typeface="微软雅黑" panose="020B0503020204020204" pitchFamily="34" charset="-122"/>
              </a:endParaRPr>
            </a:p>
          </p:txBody>
        </p:sp>
      </p:grpSp>
      <p:grpSp>
        <p:nvGrpSpPr>
          <p:cNvPr id="9" name="组合 8">
            <a:extLst>
              <a:ext uri="{FF2B5EF4-FFF2-40B4-BE49-F238E27FC236}">
                <a16:creationId xmlns:a16="http://schemas.microsoft.com/office/drawing/2014/main" id="{409BCCD4-95C3-46CD-B0A0-A5ABCF51B7AB}"/>
              </a:ext>
            </a:extLst>
          </p:cNvPr>
          <p:cNvGrpSpPr/>
          <p:nvPr/>
        </p:nvGrpSpPr>
        <p:grpSpPr>
          <a:xfrm>
            <a:off x="1083392" y="3480317"/>
            <a:ext cx="2327563" cy="624895"/>
            <a:chOff x="1737293" y="2171868"/>
            <a:chExt cx="2327563" cy="624895"/>
          </a:xfrm>
        </p:grpSpPr>
        <p:sp>
          <p:nvSpPr>
            <p:cNvPr id="10" name="矩形 9">
              <a:extLst>
                <a:ext uri="{FF2B5EF4-FFF2-40B4-BE49-F238E27FC236}">
                  <a16:creationId xmlns:a16="http://schemas.microsoft.com/office/drawing/2014/main" id="{F9EDC6BA-7993-4088-BE82-287DB11F98DA}"/>
                </a:ext>
              </a:extLst>
            </p:cNvPr>
            <p:cNvSpPr/>
            <p:nvPr/>
          </p:nvSpPr>
          <p:spPr>
            <a:xfrm>
              <a:off x="1737293" y="2171868"/>
              <a:ext cx="1255289" cy="62489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1" name="文本框 10">
              <a:extLst>
                <a:ext uri="{FF2B5EF4-FFF2-40B4-BE49-F238E27FC236}">
                  <a16:creationId xmlns:a16="http://schemas.microsoft.com/office/drawing/2014/main" id="{CA0F7601-16D3-4732-985F-9FAAC675924C}"/>
                </a:ext>
              </a:extLst>
            </p:cNvPr>
            <p:cNvSpPr txBox="1"/>
            <p:nvPr/>
          </p:nvSpPr>
          <p:spPr>
            <a:xfrm>
              <a:off x="1737293" y="2299649"/>
              <a:ext cx="2327563" cy="369332"/>
            </a:xfrm>
            <a:prstGeom prst="rect">
              <a:avLst/>
            </a:prstGeom>
            <a:noFill/>
          </p:spPr>
          <p:txBody>
            <a:bodyPr wrap="square" rtlCol="0">
              <a:spAutoFit/>
            </a:bodyPr>
            <a:lstStyle/>
            <a:p>
              <a:pPr algn="just">
                <a:spcBef>
                  <a:spcPct val="0"/>
                </a:spcBef>
              </a:pPr>
              <a:r>
                <a:rPr lang="zh-CN" altLang="en-US" b="1" dirty="0">
                  <a:solidFill>
                    <a:schemeClr val="bg1"/>
                  </a:solidFill>
                  <a:latin typeface="微软雅黑" panose="020B0503020204020204" pitchFamily="34" charset="-122"/>
                  <a:ea typeface="微软雅黑" panose="020B0503020204020204" pitchFamily="34" charset="-122"/>
                </a:rPr>
                <a:t>出席代表：</a:t>
              </a:r>
              <a:endParaRPr lang="en-US" altLang="zh-CN" b="1" dirty="0">
                <a:solidFill>
                  <a:schemeClr val="bg1"/>
                </a:solidFill>
                <a:latin typeface="微软雅黑" panose="020B0503020204020204" pitchFamily="34" charset="-122"/>
                <a:ea typeface="微软雅黑" panose="020B0503020204020204" pitchFamily="34" charset="-122"/>
              </a:endParaRPr>
            </a:p>
          </p:txBody>
        </p:sp>
      </p:grpSp>
      <p:grpSp>
        <p:nvGrpSpPr>
          <p:cNvPr id="12" name="组合 11">
            <a:extLst>
              <a:ext uri="{FF2B5EF4-FFF2-40B4-BE49-F238E27FC236}">
                <a16:creationId xmlns:a16="http://schemas.microsoft.com/office/drawing/2014/main" id="{BFC7C478-A5FC-4D00-8AD4-E8B81E1A2DBD}"/>
              </a:ext>
            </a:extLst>
          </p:cNvPr>
          <p:cNvGrpSpPr/>
          <p:nvPr/>
        </p:nvGrpSpPr>
        <p:grpSpPr>
          <a:xfrm>
            <a:off x="1083391" y="4948217"/>
            <a:ext cx="2327563" cy="624895"/>
            <a:chOff x="1737293" y="2171868"/>
            <a:chExt cx="2327563" cy="624895"/>
          </a:xfrm>
        </p:grpSpPr>
        <p:sp>
          <p:nvSpPr>
            <p:cNvPr id="13" name="矩形 12">
              <a:extLst>
                <a:ext uri="{FF2B5EF4-FFF2-40B4-BE49-F238E27FC236}">
                  <a16:creationId xmlns:a16="http://schemas.microsoft.com/office/drawing/2014/main" id="{DC98C638-E09B-4DC7-A243-87E267135B12}"/>
                </a:ext>
              </a:extLst>
            </p:cNvPr>
            <p:cNvSpPr/>
            <p:nvPr/>
          </p:nvSpPr>
          <p:spPr>
            <a:xfrm>
              <a:off x="1737293" y="2171868"/>
              <a:ext cx="1255289" cy="62489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id="{49597AE1-F661-4AEC-8F5A-7F5C62583863}"/>
                </a:ext>
              </a:extLst>
            </p:cNvPr>
            <p:cNvSpPr txBox="1"/>
            <p:nvPr/>
          </p:nvSpPr>
          <p:spPr>
            <a:xfrm>
              <a:off x="1737293" y="2299649"/>
              <a:ext cx="2327563" cy="369332"/>
            </a:xfrm>
            <a:prstGeom prst="rect">
              <a:avLst/>
            </a:prstGeom>
            <a:noFill/>
          </p:spPr>
          <p:txBody>
            <a:bodyPr wrap="square" rtlCol="0">
              <a:spAutoFit/>
            </a:bodyPr>
            <a:lstStyle/>
            <a:p>
              <a:pPr algn="just">
                <a:spcBef>
                  <a:spcPct val="0"/>
                </a:spcBef>
              </a:pPr>
              <a:r>
                <a:rPr lang="zh-CN" altLang="en-US" b="1" dirty="0">
                  <a:solidFill>
                    <a:schemeClr val="bg1"/>
                  </a:solidFill>
                  <a:latin typeface="微软雅黑" panose="020B0503020204020204" pitchFamily="34" charset="-122"/>
                  <a:ea typeface="微软雅黑" panose="020B0503020204020204" pitchFamily="34" charset="-122"/>
                </a:rPr>
                <a:t>主要内容：</a:t>
              </a:r>
              <a:endParaRPr lang="en-US" altLang="zh-CN" b="1" dirty="0">
                <a:latin typeface="微软雅黑" panose="020B0503020204020204" pitchFamily="34" charset="-122"/>
                <a:ea typeface="微软雅黑" panose="020B0503020204020204" pitchFamily="34" charset="-122"/>
              </a:endParaRPr>
            </a:p>
          </p:txBody>
        </p:sp>
      </p:grpSp>
      <p:sp>
        <p:nvSpPr>
          <p:cNvPr id="15" name="TextBox 54">
            <a:extLst>
              <a:ext uri="{FF2B5EF4-FFF2-40B4-BE49-F238E27FC236}">
                <a16:creationId xmlns:a16="http://schemas.microsoft.com/office/drawing/2014/main" id="{54C0002B-4B32-43FA-9DE0-90D83058CE4E}"/>
              </a:ext>
            </a:extLst>
          </p:cNvPr>
          <p:cNvSpPr txBox="1">
            <a:spLocks noChangeArrowheads="1"/>
          </p:cNvSpPr>
          <p:nvPr/>
        </p:nvSpPr>
        <p:spPr bwMode="auto">
          <a:xfrm>
            <a:off x="346409" y="70085"/>
            <a:ext cx="82327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400" b="1" dirty="0">
                <a:solidFill>
                  <a:schemeClr val="bg1"/>
                </a:solidFill>
                <a:latin typeface="微软雅黑" panose="020B0503020204020204" pitchFamily="34" charset="-122"/>
                <a:ea typeface="方正特雅宋_GBK" pitchFamily="2" charset="-122"/>
              </a:rPr>
              <a:t>2.4 </a:t>
            </a:r>
            <a:r>
              <a:rPr lang="zh-CN" altLang="en-US" sz="2400" b="1" dirty="0">
                <a:solidFill>
                  <a:schemeClr val="bg1"/>
                </a:solidFill>
                <a:latin typeface="微软雅黑" panose="020B0503020204020204" pitchFamily="34" charset="-122"/>
                <a:ea typeface="方正特雅宋_GBK" pitchFamily="2" charset="-122"/>
              </a:rPr>
              <a:t>解放战争时期</a:t>
            </a:r>
          </a:p>
        </p:txBody>
      </p:sp>
    </p:spTree>
    <p:extLst>
      <p:ext uri="{BB962C8B-B14F-4D97-AF65-F5344CB8AC3E}">
        <p14:creationId xmlns:p14="http://schemas.microsoft.com/office/powerpoint/2010/main" val="331753103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3C40F70B-4C8A-4206-A563-9DF6DE955CAE}"/>
              </a:ext>
            </a:extLst>
          </p:cNvPr>
          <p:cNvSpPr/>
          <p:nvPr/>
        </p:nvSpPr>
        <p:spPr>
          <a:xfrm>
            <a:off x="1035012" y="5017221"/>
            <a:ext cx="10117898" cy="81561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 name="Rectangle 3">
            <a:extLst>
              <a:ext uri="{FF2B5EF4-FFF2-40B4-BE49-F238E27FC236}">
                <a16:creationId xmlns:a16="http://schemas.microsoft.com/office/drawing/2014/main" id="{2D996D34-6A98-41C8-BB29-2B4E7C07760F}"/>
              </a:ext>
            </a:extLst>
          </p:cNvPr>
          <p:cNvSpPr>
            <a:spLocks noChangeArrowheads="1"/>
          </p:cNvSpPr>
          <p:nvPr/>
        </p:nvSpPr>
        <p:spPr bwMode="auto">
          <a:xfrm>
            <a:off x="1035011" y="5071083"/>
            <a:ext cx="1011789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1800" dirty="0">
                <a:solidFill>
                  <a:schemeClr val="bg1"/>
                </a:solidFill>
                <a:latin typeface="微软雅黑" panose="020B0503020204020204" pitchFamily="34" charset="-122"/>
              </a:rPr>
              <a:t>1949年10月1日中华人民共和国成立,标志着新民主主义革命胜利,实现了从半殖民地半封建社会到民族独立、人民当家作主新社会历史性转变。</a:t>
            </a:r>
          </a:p>
        </p:txBody>
      </p:sp>
      <p:pic>
        <p:nvPicPr>
          <p:cNvPr id="4" name="图片 3">
            <a:extLst>
              <a:ext uri="{FF2B5EF4-FFF2-40B4-BE49-F238E27FC236}">
                <a16:creationId xmlns:a16="http://schemas.microsoft.com/office/drawing/2014/main" id="{0D6DB864-1ECD-4DE1-A455-DC2AAF92EC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94764" y="1970391"/>
            <a:ext cx="4558145" cy="2789094"/>
          </a:xfrm>
          <a:prstGeom prst="rect">
            <a:avLst/>
          </a:prstGeom>
        </p:spPr>
      </p:pic>
      <p:pic>
        <p:nvPicPr>
          <p:cNvPr id="6" name="图片 5">
            <a:extLst>
              <a:ext uri="{FF2B5EF4-FFF2-40B4-BE49-F238E27FC236}">
                <a16:creationId xmlns:a16="http://schemas.microsoft.com/office/drawing/2014/main" id="{C7B0797E-8D37-4881-B43B-06D39B5B022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5011" y="1970391"/>
            <a:ext cx="5047134" cy="2789094"/>
          </a:xfrm>
          <a:prstGeom prst="rect">
            <a:avLst/>
          </a:prstGeom>
        </p:spPr>
      </p:pic>
      <p:sp>
        <p:nvSpPr>
          <p:cNvPr id="7" name="Rectangle 2">
            <a:extLst>
              <a:ext uri="{FF2B5EF4-FFF2-40B4-BE49-F238E27FC236}">
                <a16:creationId xmlns:a16="http://schemas.microsoft.com/office/drawing/2014/main" id="{D2D62F29-EE72-4AA4-8E5F-2514288AD9D0}"/>
              </a:ext>
            </a:extLst>
          </p:cNvPr>
          <p:cNvSpPr>
            <a:spLocks noChangeArrowheads="1"/>
          </p:cNvSpPr>
          <p:nvPr/>
        </p:nvSpPr>
        <p:spPr bwMode="auto">
          <a:xfrm>
            <a:off x="1744996" y="1086913"/>
            <a:ext cx="54356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buFontTx/>
              <a:buNone/>
            </a:pPr>
            <a:r>
              <a:rPr lang="zh-CN" altLang="en-US" sz="2400" b="1" dirty="0">
                <a:solidFill>
                  <a:srgbClr val="C00000"/>
                </a:solidFill>
                <a:latin typeface="微软雅黑" panose="020B0503020204020204" pitchFamily="34" charset="-122"/>
              </a:rPr>
              <a:t>中国人民从此站起来了！</a:t>
            </a:r>
          </a:p>
        </p:txBody>
      </p:sp>
      <p:sp>
        <p:nvSpPr>
          <p:cNvPr id="9" name="TextBox 54">
            <a:extLst>
              <a:ext uri="{FF2B5EF4-FFF2-40B4-BE49-F238E27FC236}">
                <a16:creationId xmlns:a16="http://schemas.microsoft.com/office/drawing/2014/main" id="{1048FF4C-C293-4775-843A-41B53B8A6DB2}"/>
              </a:ext>
            </a:extLst>
          </p:cNvPr>
          <p:cNvSpPr txBox="1">
            <a:spLocks noChangeArrowheads="1"/>
          </p:cNvSpPr>
          <p:nvPr/>
        </p:nvSpPr>
        <p:spPr bwMode="auto">
          <a:xfrm>
            <a:off x="346409" y="70085"/>
            <a:ext cx="82327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400" b="1" dirty="0">
                <a:solidFill>
                  <a:schemeClr val="bg1"/>
                </a:solidFill>
                <a:latin typeface="微软雅黑" panose="020B0503020204020204" pitchFamily="34" charset="-122"/>
                <a:ea typeface="方正特雅宋_GBK" pitchFamily="2" charset="-122"/>
              </a:rPr>
              <a:t>2.4 </a:t>
            </a:r>
            <a:r>
              <a:rPr lang="zh-CN" altLang="en-US" sz="2400" b="1" dirty="0">
                <a:solidFill>
                  <a:schemeClr val="bg1"/>
                </a:solidFill>
                <a:latin typeface="微软雅黑" panose="020B0503020204020204" pitchFamily="34" charset="-122"/>
                <a:ea typeface="方正特雅宋_GBK" pitchFamily="2" charset="-122"/>
              </a:rPr>
              <a:t>解放战争时期</a:t>
            </a:r>
          </a:p>
        </p:txBody>
      </p:sp>
    </p:spTree>
    <p:extLst>
      <p:ext uri="{BB962C8B-B14F-4D97-AF65-F5344CB8AC3E}">
        <p14:creationId xmlns:p14="http://schemas.microsoft.com/office/powerpoint/2010/main" val="295340339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9" name="矩形 8"/>
          <p:cNvSpPr/>
          <p:nvPr/>
        </p:nvSpPr>
        <p:spPr>
          <a:xfrm>
            <a:off x="0" y="1"/>
            <a:ext cx="12192000" cy="6502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 name="文本框 1"/>
          <p:cNvSpPr txBox="1"/>
          <p:nvPr/>
        </p:nvSpPr>
        <p:spPr>
          <a:xfrm>
            <a:off x="1747520" y="3291658"/>
            <a:ext cx="9022080" cy="707886"/>
          </a:xfrm>
          <a:prstGeom prst="rect">
            <a:avLst/>
          </a:prstGeom>
          <a:noFill/>
        </p:spPr>
        <p:txBody>
          <a:bodyPr wrap="square" rtlCol="0">
            <a:spAutoFit/>
          </a:bodyPr>
          <a:lstStyle/>
          <a:p>
            <a:pPr algn="ctr">
              <a:spcBef>
                <a:spcPct val="0"/>
              </a:spcBef>
              <a:buFontTx/>
              <a:buNone/>
            </a:pPr>
            <a:r>
              <a:rPr lang="zh-CN" altLang="en-US" sz="4000" dirty="0">
                <a:latin typeface="方正特雅宋_GBK" pitchFamily="2" charset="-122"/>
                <a:ea typeface="方正特雅宋_GBK" pitchFamily="2" charset="-122"/>
              </a:rPr>
              <a:t>社会主义革命和建设时期</a:t>
            </a:r>
          </a:p>
        </p:txBody>
      </p:sp>
      <p:sp>
        <p:nvSpPr>
          <p:cNvPr id="5" name="任意多边形 4"/>
          <p:cNvSpPr/>
          <p:nvPr/>
        </p:nvSpPr>
        <p:spPr>
          <a:xfrm rot="10800000">
            <a:off x="0" y="6046838"/>
            <a:ext cx="12192000" cy="811161"/>
          </a:xfrm>
          <a:custGeom>
            <a:avLst/>
            <a:gdLst>
              <a:gd name="connsiteX0" fmla="*/ 12192000 w 12192000"/>
              <a:gd name="connsiteY0" fmla="*/ 4773075 h 4785360"/>
              <a:gd name="connsiteX1" fmla="*/ 12192000 w 12192000"/>
              <a:gd name="connsiteY1" fmla="*/ 4785360 h 4785360"/>
              <a:gd name="connsiteX2" fmla="*/ 12190841 w 12192000"/>
              <a:gd name="connsiteY2" fmla="*/ 4785360 h 4785360"/>
              <a:gd name="connsiteX3" fmla="*/ 0 w 12192000"/>
              <a:gd name="connsiteY3" fmla="*/ 4773075 h 4785360"/>
              <a:gd name="connsiteX4" fmla="*/ 1159 w 12192000"/>
              <a:gd name="connsiteY4" fmla="*/ 4785360 h 4785360"/>
              <a:gd name="connsiteX5" fmla="*/ 0 w 12192000"/>
              <a:gd name="connsiteY5" fmla="*/ 4785360 h 4785360"/>
              <a:gd name="connsiteX6" fmla="*/ 0 w 12192000"/>
              <a:gd name="connsiteY6" fmla="*/ 0 h 4785360"/>
              <a:gd name="connsiteX7" fmla="*/ 12192000 w 12192000"/>
              <a:gd name="connsiteY7" fmla="*/ 0 h 4785360"/>
              <a:gd name="connsiteX8" fmla="*/ 12192000 w 12192000"/>
              <a:gd name="connsiteY8" fmla="*/ 4773075 h 4785360"/>
              <a:gd name="connsiteX9" fmla="*/ 6096000 w 12192000"/>
              <a:gd name="connsiteY9" fmla="*/ 3139440 h 4785360"/>
              <a:gd name="connsiteX10" fmla="*/ 0 w 12192000"/>
              <a:gd name="connsiteY10" fmla="*/ 4773075 h 4785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4785360">
                <a:moveTo>
                  <a:pt x="12192000" y="4773075"/>
                </a:moveTo>
                <a:lnTo>
                  <a:pt x="12192000" y="4785360"/>
                </a:lnTo>
                <a:lnTo>
                  <a:pt x="12190841" y="4785360"/>
                </a:lnTo>
                <a:close/>
                <a:moveTo>
                  <a:pt x="0" y="4773075"/>
                </a:moveTo>
                <a:lnTo>
                  <a:pt x="1159" y="4785360"/>
                </a:lnTo>
                <a:lnTo>
                  <a:pt x="0" y="4785360"/>
                </a:lnTo>
                <a:close/>
                <a:moveTo>
                  <a:pt x="0" y="0"/>
                </a:moveTo>
                <a:lnTo>
                  <a:pt x="12192000" y="0"/>
                </a:lnTo>
                <a:lnTo>
                  <a:pt x="12192000" y="4773075"/>
                </a:lnTo>
                <a:cubicBezTo>
                  <a:pt x="12192000" y="3870843"/>
                  <a:pt x="9462728" y="3139440"/>
                  <a:pt x="6096000" y="3139440"/>
                </a:cubicBezTo>
                <a:cubicBezTo>
                  <a:pt x="2729272" y="3139440"/>
                  <a:pt x="0" y="3870843"/>
                  <a:pt x="0" y="4773075"/>
                </a:cubicBezTo>
                <a:close/>
              </a:path>
            </a:pathLst>
          </a:custGeom>
          <a:solidFill>
            <a:srgbClr val="A215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nvGrpSpPr>
          <p:cNvPr id="6" name="组合 5"/>
          <p:cNvGrpSpPr/>
          <p:nvPr/>
        </p:nvGrpSpPr>
        <p:grpSpPr>
          <a:xfrm>
            <a:off x="0" y="4356767"/>
            <a:ext cx="12192000" cy="1783080"/>
            <a:chOff x="0" y="498262"/>
            <a:chExt cx="12192000" cy="1783080"/>
          </a:xfrm>
        </p:grpSpPr>
        <p:sp>
          <p:nvSpPr>
            <p:cNvPr id="3" name="椭圆 2"/>
            <p:cNvSpPr/>
            <p:nvPr/>
          </p:nvSpPr>
          <p:spPr>
            <a:xfrm>
              <a:off x="5204460" y="498262"/>
              <a:ext cx="1783080" cy="178308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 name="文本框 3"/>
            <p:cNvSpPr txBox="1"/>
            <p:nvPr/>
          </p:nvSpPr>
          <p:spPr>
            <a:xfrm>
              <a:off x="5471160" y="728082"/>
              <a:ext cx="1889760" cy="1323439"/>
            </a:xfrm>
            <a:prstGeom prst="rect">
              <a:avLst/>
            </a:prstGeom>
            <a:noFill/>
          </p:spPr>
          <p:txBody>
            <a:bodyPr wrap="square" rtlCol="0">
              <a:spAutoFit/>
            </a:bodyPr>
            <a:lstStyle/>
            <a:p>
              <a:r>
                <a:rPr lang="en-US" altLang="zh-CN" sz="8000" dirty="0">
                  <a:solidFill>
                    <a:schemeClr val="bg1"/>
                  </a:solidFill>
                  <a:latin typeface="微软雅黑" panose="020B0503020204020204" pitchFamily="34" charset="-122"/>
                  <a:ea typeface="微软雅黑" panose="020B0503020204020204" pitchFamily="34" charset="-122"/>
                </a:rPr>
                <a:t>03</a:t>
              </a:r>
              <a:endParaRPr lang="zh-CN" altLang="en-US" sz="8000" dirty="0">
                <a:solidFill>
                  <a:schemeClr val="bg1"/>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0" y="1432560"/>
              <a:ext cx="5204460" cy="0"/>
            </a:xfrm>
            <a:prstGeom prst="line">
              <a:avLst/>
            </a:prstGeom>
            <a:ln w="4762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6987540" y="1417320"/>
              <a:ext cx="5204460" cy="0"/>
            </a:xfrm>
            <a:prstGeom prst="line">
              <a:avLst/>
            </a:prstGeom>
            <a:ln w="47625">
              <a:solidFill>
                <a:srgbClr val="C00000"/>
              </a:solidFill>
            </a:ln>
          </p:spPr>
          <p:style>
            <a:lnRef idx="1">
              <a:schemeClr val="accent1"/>
            </a:lnRef>
            <a:fillRef idx="0">
              <a:schemeClr val="accent1"/>
            </a:fillRef>
            <a:effectRef idx="0">
              <a:schemeClr val="accent1"/>
            </a:effectRef>
            <a:fontRef idx="minor">
              <a:schemeClr val="tx1"/>
            </a:fontRef>
          </p:style>
        </p:cxnSp>
      </p:grpSp>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82540" y="995147"/>
            <a:ext cx="1905000" cy="1905000"/>
          </a:xfrm>
          <a:prstGeom prst="rect">
            <a:avLst/>
          </a:prstGeom>
        </p:spPr>
      </p:pic>
    </p:spTree>
    <p:extLst>
      <p:ext uri="{BB962C8B-B14F-4D97-AF65-F5344CB8AC3E}">
        <p14:creationId xmlns:p14="http://schemas.microsoft.com/office/powerpoint/2010/main" val="287328586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Effect transition="in" filter="fade">
                                      <p:cBhvr>
                                        <p:cTn id="14" dur="1000"/>
                                        <p:tgtEl>
                                          <p:spTgt spid="2">
                                            <p:txEl>
                                              <p:pRg st="0" end="0"/>
                                            </p:txEl>
                                          </p:spTgt>
                                        </p:tgtEl>
                                      </p:cBhvr>
                                    </p:animEffect>
                                    <p:anim calcmode="lin" valueType="num">
                                      <p:cBhvr>
                                        <p:cTn id="15"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id="{70B82E6B-A35C-4E88-BBAA-2DB838BEE97C}"/>
              </a:ext>
            </a:extLst>
          </p:cNvPr>
          <p:cNvSpPr/>
          <p:nvPr/>
        </p:nvSpPr>
        <p:spPr>
          <a:xfrm>
            <a:off x="926189" y="4639791"/>
            <a:ext cx="6645149" cy="10762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id="{16234F51-C309-43C7-AEE5-6933B448E919}"/>
              </a:ext>
            </a:extLst>
          </p:cNvPr>
          <p:cNvSpPr/>
          <p:nvPr/>
        </p:nvSpPr>
        <p:spPr>
          <a:xfrm>
            <a:off x="1646587" y="1119987"/>
            <a:ext cx="2969082" cy="461665"/>
          </a:xfrm>
          <a:prstGeom prst="rect">
            <a:avLst/>
          </a:prstGeom>
        </p:spPr>
        <p:txBody>
          <a:bodyPr wrap="none">
            <a:spAutoFit/>
          </a:bodyPr>
          <a:lstStyle/>
          <a:p>
            <a:pPr lvl="0" algn="ctr" eaLnBrk="0" fontAlgn="base" hangingPunct="0">
              <a:spcBef>
                <a:spcPct val="0"/>
              </a:spcBef>
              <a:spcAft>
                <a:spcPct val="0"/>
              </a:spcAft>
            </a:pPr>
            <a:r>
              <a:rPr lang="zh-CN" altLang="en-US" sz="2400" b="1" dirty="0">
                <a:solidFill>
                  <a:srgbClr val="C00000"/>
                </a:solidFill>
                <a:latin typeface="微软雅黑" panose="020B0503020204020204" pitchFamily="34" charset="-122"/>
                <a:ea typeface="微软雅黑" panose="020B0503020204020204" pitchFamily="34" charset="-122"/>
              </a:rPr>
              <a:t>社会主义制度的建立</a:t>
            </a:r>
          </a:p>
        </p:txBody>
      </p:sp>
      <p:sp>
        <p:nvSpPr>
          <p:cNvPr id="5" name="Rectangle 3">
            <a:extLst>
              <a:ext uri="{FF2B5EF4-FFF2-40B4-BE49-F238E27FC236}">
                <a16:creationId xmlns:a16="http://schemas.microsoft.com/office/drawing/2014/main" id="{9423739A-A8F1-4F3F-B99E-6C5BEEE0A356}"/>
              </a:ext>
            </a:extLst>
          </p:cNvPr>
          <p:cNvSpPr>
            <a:spLocks noChangeArrowheads="1"/>
          </p:cNvSpPr>
          <p:nvPr/>
        </p:nvSpPr>
        <p:spPr bwMode="auto">
          <a:xfrm>
            <a:off x="981824" y="4722871"/>
            <a:ext cx="652681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indent="0" algn="just" fontAlgn="base" hangingPunct="0">
              <a:spcBef>
                <a:spcPct val="0"/>
              </a:spcBef>
              <a:spcAft>
                <a:spcPct val="0"/>
              </a:spcAft>
              <a:buNone/>
            </a:pPr>
            <a:r>
              <a:rPr lang="zh-CN" altLang="en-US" sz="1800" dirty="0">
                <a:solidFill>
                  <a:schemeClr val="bg1"/>
                </a:solidFill>
                <a:latin typeface="微软雅黑" panose="020B0503020204020204" pitchFamily="34" charset="-122"/>
              </a:rPr>
              <a:t>新中国成立后的头几年里，党的主要任务是肃清国民党残余军队和土匪和反革命势力，和平解放西藏、抗美援朝保家卫国、土地改革、三反五反，稳定物价统一财经。</a:t>
            </a:r>
            <a:endParaRPr lang="en-US" altLang="zh-CN" sz="1800" dirty="0">
              <a:solidFill>
                <a:schemeClr val="bg1"/>
              </a:solidFill>
              <a:latin typeface="微软雅黑" panose="020B0503020204020204" pitchFamily="34" charset="-122"/>
            </a:endParaRPr>
          </a:p>
          <a:p>
            <a:pPr marL="0" indent="0" algn="just" fontAlgn="base" hangingPunct="0">
              <a:spcBef>
                <a:spcPct val="0"/>
              </a:spcBef>
              <a:spcAft>
                <a:spcPct val="0"/>
              </a:spcAft>
              <a:buNone/>
            </a:pPr>
            <a:endParaRPr lang="en-US" altLang="zh-CN" sz="1800" dirty="0">
              <a:solidFill>
                <a:srgbClr val="5A5A5A"/>
              </a:solidFill>
              <a:latin typeface="微软雅黑" panose="020B0503020204020204" pitchFamily="34" charset="-122"/>
            </a:endParaRPr>
          </a:p>
        </p:txBody>
      </p:sp>
      <p:pic>
        <p:nvPicPr>
          <p:cNvPr id="9" name="图片 8">
            <a:extLst>
              <a:ext uri="{FF2B5EF4-FFF2-40B4-BE49-F238E27FC236}">
                <a16:creationId xmlns:a16="http://schemas.microsoft.com/office/drawing/2014/main" id="{71A55FDB-97EE-485A-B62E-C50FEE2A69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3915" y="2012544"/>
            <a:ext cx="3224849" cy="2116111"/>
          </a:xfrm>
          <a:prstGeom prst="rect">
            <a:avLst/>
          </a:prstGeom>
        </p:spPr>
      </p:pic>
      <p:pic>
        <p:nvPicPr>
          <p:cNvPr id="11" name="图片 10">
            <a:extLst>
              <a:ext uri="{FF2B5EF4-FFF2-40B4-BE49-F238E27FC236}">
                <a16:creationId xmlns:a16="http://schemas.microsoft.com/office/drawing/2014/main" id="{19E0FB84-FF49-498D-B938-219F547F06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13961" y="2012544"/>
            <a:ext cx="4156365" cy="3781409"/>
          </a:xfrm>
          <a:prstGeom prst="rect">
            <a:avLst/>
          </a:prstGeom>
        </p:spPr>
      </p:pic>
      <p:pic>
        <p:nvPicPr>
          <p:cNvPr id="7" name="图片 6">
            <a:extLst>
              <a:ext uri="{FF2B5EF4-FFF2-40B4-BE49-F238E27FC236}">
                <a16:creationId xmlns:a16="http://schemas.microsoft.com/office/drawing/2014/main" id="{DCADF25F-407B-4046-858C-A8F3C624568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12001" y="1974888"/>
            <a:ext cx="3149563" cy="2153767"/>
          </a:xfrm>
          <a:prstGeom prst="rect">
            <a:avLst/>
          </a:prstGeom>
        </p:spPr>
      </p:pic>
      <p:sp>
        <p:nvSpPr>
          <p:cNvPr id="13" name="矩形 12">
            <a:extLst>
              <a:ext uri="{FF2B5EF4-FFF2-40B4-BE49-F238E27FC236}">
                <a16:creationId xmlns:a16="http://schemas.microsoft.com/office/drawing/2014/main" id="{06CCAFA4-A518-4A7F-BB08-8B0E62D6E143}"/>
              </a:ext>
            </a:extLst>
          </p:cNvPr>
          <p:cNvSpPr/>
          <p:nvPr/>
        </p:nvSpPr>
        <p:spPr>
          <a:xfrm>
            <a:off x="8075694" y="3526271"/>
            <a:ext cx="3632897" cy="2227040"/>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75522DB8-D005-4F6D-8FD0-C5C00CA90D25}"/>
              </a:ext>
            </a:extLst>
          </p:cNvPr>
          <p:cNvSpPr txBox="1"/>
          <p:nvPr/>
        </p:nvSpPr>
        <p:spPr>
          <a:xfrm>
            <a:off x="8424612" y="3614876"/>
            <a:ext cx="2935059" cy="2308324"/>
          </a:xfrm>
          <a:prstGeom prst="rect">
            <a:avLst/>
          </a:prstGeom>
          <a:noFill/>
        </p:spPr>
        <p:txBody>
          <a:bodyPr wrap="squar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1953</a:t>
            </a:r>
            <a:r>
              <a:rPr lang="zh-CN" altLang="en-US" dirty="0">
                <a:solidFill>
                  <a:schemeClr val="bg1"/>
                </a:solidFill>
                <a:latin typeface="微软雅黑" panose="020B0503020204020204" pitchFamily="34" charset="-122"/>
                <a:ea typeface="微软雅黑" panose="020B0503020204020204" pitchFamily="34" charset="-122"/>
              </a:rPr>
              <a:t>年党中央提出过渡时期总路线和总任务，要在一个相当长的时期内，逐步实现国家的社会主义工业化，逐步实现国家对农业、工业和资本主义工商业的社会主义改造。 </a:t>
            </a:r>
          </a:p>
          <a:p>
            <a:endParaRPr lang="zh-CN" altLang="en-US" dirty="0">
              <a:latin typeface="微软雅黑" panose="020B0503020204020204" pitchFamily="34" charset="-122"/>
              <a:ea typeface="微软雅黑" panose="020B0503020204020204" pitchFamily="34" charset="-122"/>
            </a:endParaRPr>
          </a:p>
        </p:txBody>
      </p:sp>
      <p:sp>
        <p:nvSpPr>
          <p:cNvPr id="10" name="TextBox 54">
            <a:extLst>
              <a:ext uri="{FF2B5EF4-FFF2-40B4-BE49-F238E27FC236}">
                <a16:creationId xmlns:a16="http://schemas.microsoft.com/office/drawing/2014/main" id="{61C662EF-C81B-4C37-BDF8-ED941211A35E}"/>
              </a:ext>
            </a:extLst>
          </p:cNvPr>
          <p:cNvSpPr txBox="1"/>
          <p:nvPr/>
        </p:nvSpPr>
        <p:spPr>
          <a:xfrm>
            <a:off x="191837" y="41565"/>
            <a:ext cx="8232775" cy="523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zh-CN"/>
            </a:defPPr>
            <a:lvl1pPr marL="0" indent="0" algn="ctr">
              <a:buFontTx/>
              <a:buNone/>
              <a:defRPr sz="2800" b="0">
                <a:solidFill>
                  <a:schemeClr val="bg2"/>
                </a:solidFill>
                <a:latin typeface="方正特雅宋_GBK" pitchFamily="2" charset="-122"/>
                <a:ea typeface="方正特雅宋_GBK" pitchFamily="2" charset="-122"/>
                <a:cs typeface="+mj-cs"/>
              </a:defRPr>
            </a:lvl1pPr>
            <a:lvl2pPr marL="742950" indent="-285750">
              <a:spcBef>
                <a:spcPct val="20000"/>
              </a:spcBef>
              <a:buChar char="–"/>
              <a:defRPr sz="2000">
                <a:latin typeface="+mn-lt"/>
                <a:ea typeface="仿宋_GB2312" pitchFamily="49" charset="-122"/>
              </a:defRPr>
            </a:lvl2pPr>
            <a:lvl3pPr marL="1143000" indent="-228600">
              <a:spcBef>
                <a:spcPct val="20000"/>
              </a:spcBef>
              <a:buChar char="•"/>
              <a:defRPr sz="2400">
                <a:latin typeface="+mn-lt"/>
              </a:defRPr>
            </a:lvl3pPr>
            <a:lvl4pPr marL="1600200" indent="-228600">
              <a:spcBef>
                <a:spcPct val="20000"/>
              </a:spcBef>
              <a:buChar char="–"/>
              <a:defRPr sz="2000">
                <a:latin typeface="+mn-lt"/>
              </a:defRPr>
            </a:lvl4pPr>
            <a:lvl5pPr marL="2057400" indent="-22860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defRPr/>
            </a:pPr>
            <a:r>
              <a:rPr lang="en-US" altLang="zh-CN" b="1" dirty="0">
                <a:solidFill>
                  <a:schemeClr val="bg1"/>
                </a:solidFill>
                <a:latin typeface="微软雅黑" panose="020B0503020204020204" pitchFamily="34" charset="-122"/>
                <a:sym typeface="+mn-ea"/>
              </a:rPr>
              <a:t> </a:t>
            </a:r>
            <a:r>
              <a:rPr lang="en-US" altLang="zh-CN" sz="2400" b="1" dirty="0">
                <a:solidFill>
                  <a:schemeClr val="bg1"/>
                </a:solidFill>
                <a:latin typeface="微软雅黑" panose="020B0503020204020204" pitchFamily="34" charset="-122"/>
                <a:sym typeface="+mn-ea"/>
              </a:rPr>
              <a:t>3.1</a:t>
            </a:r>
            <a:r>
              <a:rPr lang="zh-CN" altLang="en-US" sz="2400" b="1" noProof="1">
                <a:solidFill>
                  <a:schemeClr val="bg1"/>
                </a:solidFill>
                <a:latin typeface="+mn-ea"/>
                <a:sym typeface="+mn-ea"/>
              </a:rPr>
              <a:t>基本完成社会主义改造时期</a:t>
            </a:r>
          </a:p>
        </p:txBody>
      </p:sp>
    </p:spTree>
    <p:extLst>
      <p:ext uri="{BB962C8B-B14F-4D97-AF65-F5344CB8AC3E}">
        <p14:creationId xmlns:p14="http://schemas.microsoft.com/office/powerpoint/2010/main" val="260517545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AB02863-97F2-4C1C-A531-1522E6D2CE35}"/>
              </a:ext>
            </a:extLst>
          </p:cNvPr>
          <p:cNvSpPr/>
          <p:nvPr/>
        </p:nvSpPr>
        <p:spPr>
          <a:xfrm>
            <a:off x="1612124" y="1016767"/>
            <a:ext cx="5753498" cy="461665"/>
          </a:xfrm>
          <a:prstGeom prst="rect">
            <a:avLst/>
          </a:prstGeom>
        </p:spPr>
        <p:txBody>
          <a:bodyPr wrap="none">
            <a:spAutoFit/>
          </a:bodyPr>
          <a:lstStyle/>
          <a:p>
            <a:pPr lvl="0" algn="ctr" eaLnBrk="0" fontAlgn="base" hangingPunct="0">
              <a:spcBef>
                <a:spcPct val="0"/>
              </a:spcBef>
              <a:spcAft>
                <a:spcPct val="0"/>
              </a:spcAft>
            </a:pPr>
            <a:r>
              <a:rPr lang="zh-CN" altLang="en-US" sz="2400" b="1" dirty="0">
                <a:solidFill>
                  <a:srgbClr val="C00000"/>
                </a:solidFill>
                <a:latin typeface="微软雅黑" panose="020B0503020204020204" pitchFamily="34" charset="-122"/>
                <a:ea typeface="微软雅黑" panose="020B0503020204020204" pitchFamily="34" charset="-122"/>
              </a:rPr>
              <a:t>第一届全国人民代表大会（宪法的制定）</a:t>
            </a:r>
          </a:p>
        </p:txBody>
      </p:sp>
      <p:sp>
        <p:nvSpPr>
          <p:cNvPr id="3" name="矩形 21">
            <a:extLst>
              <a:ext uri="{FF2B5EF4-FFF2-40B4-BE49-F238E27FC236}">
                <a16:creationId xmlns:a16="http://schemas.microsoft.com/office/drawing/2014/main" id="{8DD48934-CB6C-48E7-B868-72E84D93CCFD}"/>
              </a:ext>
            </a:extLst>
          </p:cNvPr>
          <p:cNvSpPr>
            <a:spLocks noChangeArrowheads="1"/>
          </p:cNvSpPr>
          <p:nvPr/>
        </p:nvSpPr>
        <p:spPr bwMode="auto">
          <a:xfrm>
            <a:off x="7752794" y="1848683"/>
            <a:ext cx="2804370" cy="424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fontAlgn="base" hangingPunct="0">
              <a:lnSpc>
                <a:spcPct val="150000"/>
              </a:lnSpc>
              <a:spcBef>
                <a:spcPct val="0"/>
              </a:spcBef>
              <a:spcAft>
                <a:spcPct val="0"/>
              </a:spcAft>
              <a:buFontTx/>
              <a:buNone/>
            </a:pPr>
            <a:r>
              <a:rPr lang="zh-CN" altLang="en-US" sz="1800" dirty="0">
                <a:solidFill>
                  <a:srgbClr val="5A5A5A"/>
                </a:solidFill>
                <a:latin typeface="微软雅黑" panose="020B0503020204020204" pitchFamily="34" charset="-122"/>
              </a:rPr>
              <a:t>随着经济建设的发展，新中国民主政治建设也加紧进行。1954年秋，第一届全国人民代表大会在北京举行，制定了</a:t>
            </a:r>
            <a:r>
              <a:rPr lang="zh-CN" altLang="en-US" sz="1800" dirty="0">
                <a:solidFill>
                  <a:srgbClr val="C00000"/>
                </a:solidFill>
                <a:latin typeface="微软雅黑" panose="020B0503020204020204" pitchFamily="34" charset="-122"/>
              </a:rPr>
              <a:t>《中华人民共和国宪法》，这部宪法是第一部社会主义类型宪法</a:t>
            </a:r>
            <a:r>
              <a:rPr lang="zh-CN" altLang="en-US" sz="1800" dirty="0">
                <a:solidFill>
                  <a:srgbClr val="5A5A5A"/>
                </a:solidFill>
                <a:latin typeface="微软雅黑" panose="020B0503020204020204" pitchFamily="34" charset="-122"/>
              </a:rPr>
              <a:t>，是中国人民革命胜利的经验总结，是建设社会主义的保证。</a:t>
            </a:r>
          </a:p>
        </p:txBody>
      </p:sp>
      <p:pic>
        <p:nvPicPr>
          <p:cNvPr id="5" name="图片 4">
            <a:extLst>
              <a:ext uri="{FF2B5EF4-FFF2-40B4-BE49-F238E27FC236}">
                <a16:creationId xmlns:a16="http://schemas.microsoft.com/office/drawing/2014/main" id="{D19F330B-0B23-4D7E-9809-764D9C0238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7441" y="1912424"/>
            <a:ext cx="6429018" cy="4183576"/>
          </a:xfrm>
          <a:prstGeom prst="rect">
            <a:avLst/>
          </a:prstGeom>
        </p:spPr>
      </p:pic>
      <p:sp>
        <p:nvSpPr>
          <p:cNvPr id="6" name="TextBox 54">
            <a:extLst>
              <a:ext uri="{FF2B5EF4-FFF2-40B4-BE49-F238E27FC236}">
                <a16:creationId xmlns:a16="http://schemas.microsoft.com/office/drawing/2014/main" id="{531DA63D-0C50-41CC-AEB5-326A76754F48}"/>
              </a:ext>
            </a:extLst>
          </p:cNvPr>
          <p:cNvSpPr txBox="1"/>
          <p:nvPr/>
        </p:nvSpPr>
        <p:spPr>
          <a:xfrm>
            <a:off x="248669" y="58900"/>
            <a:ext cx="8232775" cy="523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zh-CN"/>
            </a:defPPr>
            <a:lvl1pPr marL="0" indent="0" algn="ctr">
              <a:buFontTx/>
              <a:buNone/>
              <a:defRPr sz="2800" b="0">
                <a:solidFill>
                  <a:schemeClr val="bg2"/>
                </a:solidFill>
                <a:latin typeface="方正特雅宋_GBK" pitchFamily="2" charset="-122"/>
                <a:ea typeface="方正特雅宋_GBK" pitchFamily="2" charset="-122"/>
                <a:cs typeface="+mj-cs"/>
              </a:defRPr>
            </a:lvl1pPr>
            <a:lvl2pPr marL="742950" indent="-285750">
              <a:spcBef>
                <a:spcPct val="20000"/>
              </a:spcBef>
              <a:buChar char="–"/>
              <a:defRPr sz="2000">
                <a:latin typeface="+mn-lt"/>
                <a:ea typeface="仿宋_GB2312" pitchFamily="49" charset="-122"/>
              </a:defRPr>
            </a:lvl2pPr>
            <a:lvl3pPr marL="1143000" indent="-228600">
              <a:spcBef>
                <a:spcPct val="20000"/>
              </a:spcBef>
              <a:buChar char="•"/>
              <a:defRPr sz="2400">
                <a:latin typeface="+mn-lt"/>
              </a:defRPr>
            </a:lvl3pPr>
            <a:lvl4pPr marL="1600200" indent="-228600">
              <a:spcBef>
                <a:spcPct val="20000"/>
              </a:spcBef>
              <a:buChar char="–"/>
              <a:defRPr sz="2000">
                <a:latin typeface="+mn-lt"/>
              </a:defRPr>
            </a:lvl4pPr>
            <a:lvl5pPr marL="2057400" indent="-22860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defRPr/>
            </a:pPr>
            <a:r>
              <a:rPr lang="en-US" altLang="zh-CN" b="1" dirty="0">
                <a:solidFill>
                  <a:schemeClr val="bg1"/>
                </a:solidFill>
                <a:latin typeface="微软雅黑" panose="020B0503020204020204" pitchFamily="34" charset="-122"/>
                <a:sym typeface="+mn-ea"/>
              </a:rPr>
              <a:t> </a:t>
            </a:r>
            <a:r>
              <a:rPr lang="en-US" altLang="zh-CN" sz="2400" b="1" dirty="0">
                <a:solidFill>
                  <a:schemeClr val="bg1"/>
                </a:solidFill>
                <a:latin typeface="微软雅黑" panose="020B0503020204020204" pitchFamily="34" charset="-122"/>
                <a:sym typeface="+mn-ea"/>
              </a:rPr>
              <a:t>3.1</a:t>
            </a:r>
            <a:r>
              <a:rPr lang="zh-CN" altLang="en-US" sz="2400" b="1" noProof="1">
                <a:solidFill>
                  <a:schemeClr val="bg1"/>
                </a:solidFill>
                <a:latin typeface="+mn-ea"/>
                <a:sym typeface="+mn-ea"/>
              </a:rPr>
              <a:t>基本完成社会主义改造时期</a:t>
            </a:r>
          </a:p>
        </p:txBody>
      </p:sp>
    </p:spTree>
    <p:extLst>
      <p:ext uri="{BB962C8B-B14F-4D97-AF65-F5344CB8AC3E}">
        <p14:creationId xmlns:p14="http://schemas.microsoft.com/office/powerpoint/2010/main" val="330661754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C1A12778-6434-4CB4-8E1A-F93D7126B604}"/>
              </a:ext>
            </a:extLst>
          </p:cNvPr>
          <p:cNvSpPr/>
          <p:nvPr/>
        </p:nvSpPr>
        <p:spPr>
          <a:xfrm>
            <a:off x="5357416" y="2008909"/>
            <a:ext cx="1787236" cy="3657600"/>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 name="文本框 2">
            <a:extLst>
              <a:ext uri="{FF2B5EF4-FFF2-40B4-BE49-F238E27FC236}">
                <a16:creationId xmlns:a16="http://schemas.microsoft.com/office/drawing/2014/main" id="{5F296E2F-AA6F-4780-AA42-78EFB46C1D5D}"/>
              </a:ext>
            </a:extLst>
          </p:cNvPr>
          <p:cNvSpPr txBox="1"/>
          <p:nvPr/>
        </p:nvSpPr>
        <p:spPr>
          <a:xfrm>
            <a:off x="1634835" y="1080655"/>
            <a:ext cx="4835237" cy="738664"/>
          </a:xfrm>
          <a:prstGeom prst="rect">
            <a:avLst/>
          </a:prstGeom>
          <a:noFill/>
        </p:spPr>
        <p:txBody>
          <a:bodyPr wrap="squar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社会主义建设在探索中曲折发展</a:t>
            </a:r>
          </a:p>
          <a:p>
            <a:endParaRPr lang="zh-CN" altLang="en-US" dirty="0">
              <a:latin typeface="微软雅黑" panose="020B0503020204020204" pitchFamily="34" charset="-122"/>
              <a:ea typeface="微软雅黑" panose="020B0503020204020204" pitchFamily="34" charset="-122"/>
            </a:endParaRPr>
          </a:p>
        </p:txBody>
      </p:sp>
      <p:sp>
        <p:nvSpPr>
          <p:cNvPr id="4" name="Rectangle 3">
            <a:extLst>
              <a:ext uri="{FF2B5EF4-FFF2-40B4-BE49-F238E27FC236}">
                <a16:creationId xmlns:a16="http://schemas.microsoft.com/office/drawing/2014/main" id="{F286764F-0BC0-4953-8564-6B103F3E7C92}"/>
              </a:ext>
            </a:extLst>
          </p:cNvPr>
          <p:cNvSpPr>
            <a:spLocks noChangeArrowheads="1"/>
          </p:cNvSpPr>
          <p:nvPr/>
        </p:nvSpPr>
        <p:spPr bwMode="auto">
          <a:xfrm>
            <a:off x="5357415" y="2250189"/>
            <a:ext cx="1787237"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fontAlgn="base" hangingPunct="0">
              <a:spcBef>
                <a:spcPct val="0"/>
              </a:spcBef>
              <a:spcAft>
                <a:spcPct val="0"/>
              </a:spcAft>
              <a:buFontTx/>
              <a:buNone/>
            </a:pPr>
            <a:r>
              <a:rPr lang="zh-CN" altLang="en-US" sz="1800" dirty="0">
                <a:solidFill>
                  <a:schemeClr val="bg1"/>
                </a:solidFill>
                <a:latin typeface="微软雅黑" panose="020B0503020204020204" pitchFamily="34" charset="-122"/>
              </a:rPr>
              <a:t>社会主义改造基本完成之后，从</a:t>
            </a:r>
            <a:r>
              <a:rPr lang="en-US" altLang="zh-CN" sz="1800" dirty="0">
                <a:solidFill>
                  <a:schemeClr val="bg1"/>
                </a:solidFill>
                <a:latin typeface="微软雅黑" panose="020B0503020204020204" pitchFamily="34" charset="-122"/>
              </a:rPr>
              <a:t>1956</a:t>
            </a:r>
            <a:r>
              <a:rPr lang="zh-CN" altLang="en-US" sz="1800" dirty="0">
                <a:solidFill>
                  <a:schemeClr val="bg1"/>
                </a:solidFill>
                <a:latin typeface="微软雅黑" panose="020B0503020204020204" pitchFamily="34" charset="-122"/>
              </a:rPr>
              <a:t>年到</a:t>
            </a:r>
            <a:r>
              <a:rPr lang="en-US" altLang="zh-CN" sz="1800" dirty="0">
                <a:solidFill>
                  <a:schemeClr val="bg1"/>
                </a:solidFill>
                <a:latin typeface="微软雅黑" panose="020B0503020204020204" pitchFamily="34" charset="-122"/>
              </a:rPr>
              <a:t>1966</a:t>
            </a:r>
            <a:r>
              <a:rPr lang="zh-CN" altLang="en-US" sz="1800" dirty="0">
                <a:solidFill>
                  <a:schemeClr val="bg1"/>
                </a:solidFill>
                <a:latin typeface="微软雅黑" panose="020B0503020204020204" pitchFamily="34" charset="-122"/>
              </a:rPr>
              <a:t>年，新中国进入了全面建设社会主义时期，在这个时期内，中国共产党开始探索适合中国实际的建设社会道路并取得了重要的成果 。</a:t>
            </a:r>
          </a:p>
        </p:txBody>
      </p:sp>
      <p:pic>
        <p:nvPicPr>
          <p:cNvPr id="6" name="图片 5">
            <a:extLst>
              <a:ext uri="{FF2B5EF4-FFF2-40B4-BE49-F238E27FC236}">
                <a16:creationId xmlns:a16="http://schemas.microsoft.com/office/drawing/2014/main" id="{F3FCBC95-0A33-4F84-8844-ABA44A7F16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42909" y="2008909"/>
            <a:ext cx="3823855" cy="3657600"/>
          </a:xfrm>
          <a:prstGeom prst="rect">
            <a:avLst/>
          </a:prstGeom>
        </p:spPr>
      </p:pic>
      <p:pic>
        <p:nvPicPr>
          <p:cNvPr id="8" name="图片 7">
            <a:extLst>
              <a:ext uri="{FF2B5EF4-FFF2-40B4-BE49-F238E27FC236}">
                <a16:creationId xmlns:a16="http://schemas.microsoft.com/office/drawing/2014/main" id="{DB75B217-3780-4198-9A16-A6E50458C8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6320" y="2008909"/>
            <a:ext cx="4132838" cy="3657600"/>
          </a:xfrm>
          <a:prstGeom prst="rect">
            <a:avLst/>
          </a:prstGeom>
        </p:spPr>
      </p:pic>
      <p:sp>
        <p:nvSpPr>
          <p:cNvPr id="7" name="TextBox 54">
            <a:extLst>
              <a:ext uri="{FF2B5EF4-FFF2-40B4-BE49-F238E27FC236}">
                <a16:creationId xmlns:a16="http://schemas.microsoft.com/office/drawing/2014/main" id="{3F67888C-19D0-472D-A603-4D76F6F68017}"/>
              </a:ext>
            </a:extLst>
          </p:cNvPr>
          <p:cNvSpPr txBox="1">
            <a:spLocks noChangeArrowheads="1"/>
          </p:cNvSpPr>
          <p:nvPr/>
        </p:nvSpPr>
        <p:spPr bwMode="auto">
          <a:xfrm>
            <a:off x="310138" y="79408"/>
            <a:ext cx="82327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b="1" dirty="0">
                <a:solidFill>
                  <a:schemeClr val="bg1"/>
                </a:solidFill>
                <a:latin typeface="微软雅黑" panose="020B0503020204020204" pitchFamily="34" charset="-122"/>
                <a:ea typeface="方正特雅宋_GBK" pitchFamily="2" charset="-122"/>
              </a:rPr>
              <a:t>3.2 </a:t>
            </a:r>
            <a:r>
              <a:rPr lang="zh-CN" altLang="en-US" sz="2400" b="1" dirty="0">
                <a:solidFill>
                  <a:schemeClr val="bg1"/>
                </a:solidFill>
                <a:latin typeface="微软雅黑" panose="020B0503020204020204" pitchFamily="34" charset="-122"/>
                <a:ea typeface="方正特雅宋_GBK" pitchFamily="2" charset="-122"/>
              </a:rPr>
              <a:t>基本完成社会主义改造时期</a:t>
            </a:r>
          </a:p>
        </p:txBody>
      </p:sp>
    </p:spTree>
    <p:extLst>
      <p:ext uri="{BB962C8B-B14F-4D97-AF65-F5344CB8AC3E}">
        <p14:creationId xmlns:p14="http://schemas.microsoft.com/office/powerpoint/2010/main" val="259058575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1AC00DA2-3F76-4A4F-8E8B-A399766451A1}"/>
              </a:ext>
            </a:extLst>
          </p:cNvPr>
          <p:cNvSpPr/>
          <p:nvPr/>
        </p:nvSpPr>
        <p:spPr>
          <a:xfrm>
            <a:off x="6741100" y="1508356"/>
            <a:ext cx="1032163" cy="388288"/>
          </a:xfrm>
          <a:prstGeom prst="rect">
            <a:avLst/>
          </a:prstGeom>
          <a:solidFill>
            <a:srgbClr val="C00000">
              <a:alpha val="9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 name="文本框 1">
            <a:extLst>
              <a:ext uri="{FF2B5EF4-FFF2-40B4-BE49-F238E27FC236}">
                <a16:creationId xmlns:a16="http://schemas.microsoft.com/office/drawing/2014/main" id="{E6E3B5B8-C0D8-4E9E-BB8E-6523D5173989}"/>
              </a:ext>
            </a:extLst>
          </p:cNvPr>
          <p:cNvSpPr txBox="1"/>
          <p:nvPr/>
        </p:nvSpPr>
        <p:spPr>
          <a:xfrm>
            <a:off x="1620982" y="1052946"/>
            <a:ext cx="5250873" cy="738664"/>
          </a:xfrm>
          <a:prstGeom prst="rect">
            <a:avLst/>
          </a:prstGeom>
          <a:noFill/>
        </p:spPr>
        <p:txBody>
          <a:bodyPr wrap="squar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中国共产党第八次全国代表大会</a:t>
            </a:r>
          </a:p>
          <a:p>
            <a:endParaRPr lang="zh-CN" altLang="en-US"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3BF3E114-19BB-4114-9293-0E3B25E0BB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2182" y="2002559"/>
            <a:ext cx="2927928" cy="2597150"/>
          </a:xfrm>
          <a:prstGeom prst="rect">
            <a:avLst/>
          </a:prstGeom>
        </p:spPr>
      </p:pic>
      <p:sp>
        <p:nvSpPr>
          <p:cNvPr id="5" name="矩形 4">
            <a:extLst>
              <a:ext uri="{FF2B5EF4-FFF2-40B4-BE49-F238E27FC236}">
                <a16:creationId xmlns:a16="http://schemas.microsoft.com/office/drawing/2014/main" id="{1D5DD648-76CC-4E6B-A36B-9020779B6B4B}"/>
              </a:ext>
            </a:extLst>
          </p:cNvPr>
          <p:cNvSpPr/>
          <p:nvPr/>
        </p:nvSpPr>
        <p:spPr>
          <a:xfrm>
            <a:off x="1062181" y="4599709"/>
            <a:ext cx="2927930" cy="1219200"/>
          </a:xfrm>
          <a:prstGeom prst="rect">
            <a:avLst/>
          </a:prstGeom>
          <a:solidFill>
            <a:srgbClr val="C00000">
              <a:alpha val="9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6" name="矩形 14">
            <a:extLst>
              <a:ext uri="{FF2B5EF4-FFF2-40B4-BE49-F238E27FC236}">
                <a16:creationId xmlns:a16="http://schemas.microsoft.com/office/drawing/2014/main" id="{01B53386-AD15-4E87-861B-DE54DEED2878}"/>
              </a:ext>
            </a:extLst>
          </p:cNvPr>
          <p:cNvSpPr>
            <a:spLocks noChangeArrowheads="1"/>
          </p:cNvSpPr>
          <p:nvPr/>
        </p:nvSpPr>
        <p:spPr bwMode="auto">
          <a:xfrm>
            <a:off x="1316759" y="4701309"/>
            <a:ext cx="4184650" cy="961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a:lnSpc>
                <a:spcPct val="150000"/>
              </a:lnSpc>
              <a:spcBef>
                <a:spcPct val="0"/>
              </a:spcBef>
              <a:buFontTx/>
              <a:buNone/>
            </a:pPr>
            <a:r>
              <a:rPr lang="zh-CN" altLang="en-US" b="1" dirty="0">
                <a:solidFill>
                  <a:schemeClr val="bg2"/>
                </a:solidFill>
                <a:latin typeface="微软雅黑" panose="020B0503020204020204" pitchFamily="34" charset="-122"/>
              </a:rPr>
              <a:t>时间</a:t>
            </a:r>
            <a:r>
              <a:rPr lang="zh-CN" altLang="en-US" dirty="0">
                <a:solidFill>
                  <a:schemeClr val="bg2"/>
                </a:solidFill>
                <a:latin typeface="微软雅黑" panose="020B0503020204020204" pitchFamily="34" charset="-122"/>
              </a:rPr>
              <a:t>：</a:t>
            </a:r>
            <a:r>
              <a:rPr lang="en-US" altLang="zh-CN" dirty="0">
                <a:solidFill>
                  <a:schemeClr val="bg2"/>
                </a:solidFill>
                <a:latin typeface="微软雅黑" panose="020B0503020204020204" pitchFamily="34" charset="-122"/>
              </a:rPr>
              <a:t>1956.9.15-27</a:t>
            </a:r>
          </a:p>
          <a:p>
            <a:pPr algn="just" eaLnBrk="1">
              <a:lnSpc>
                <a:spcPct val="150000"/>
              </a:lnSpc>
              <a:spcBef>
                <a:spcPct val="0"/>
              </a:spcBef>
              <a:buFontTx/>
              <a:buNone/>
            </a:pPr>
            <a:r>
              <a:rPr lang="zh-CN" altLang="en-US" b="1" dirty="0">
                <a:solidFill>
                  <a:schemeClr val="bg2"/>
                </a:solidFill>
                <a:latin typeface="微软雅黑" panose="020B0503020204020204" pitchFamily="34" charset="-122"/>
              </a:rPr>
              <a:t>地点：北京</a:t>
            </a:r>
            <a:endParaRPr lang="en-US" altLang="zh-CN" dirty="0">
              <a:solidFill>
                <a:schemeClr val="bg2"/>
              </a:solidFill>
              <a:latin typeface="微软雅黑" panose="020B0503020204020204" pitchFamily="34" charset="-122"/>
            </a:endParaRPr>
          </a:p>
        </p:txBody>
      </p:sp>
      <p:sp>
        <p:nvSpPr>
          <p:cNvPr id="7" name="矩形 1">
            <a:extLst>
              <a:ext uri="{FF2B5EF4-FFF2-40B4-BE49-F238E27FC236}">
                <a16:creationId xmlns:a16="http://schemas.microsoft.com/office/drawing/2014/main" id="{BE469E56-8966-4514-9946-2AC0A732077B}"/>
              </a:ext>
            </a:extLst>
          </p:cNvPr>
          <p:cNvSpPr>
            <a:spLocks noChangeArrowheads="1"/>
          </p:cNvSpPr>
          <p:nvPr/>
        </p:nvSpPr>
        <p:spPr bwMode="auto">
          <a:xfrm>
            <a:off x="4128655" y="1981540"/>
            <a:ext cx="78139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fontAlgn="base" hangingPunct="0">
              <a:spcBef>
                <a:spcPct val="0"/>
              </a:spcBef>
              <a:spcAft>
                <a:spcPct val="0"/>
              </a:spcAft>
              <a:buFontTx/>
              <a:buNone/>
            </a:pPr>
            <a:r>
              <a:rPr lang="zh-CN" altLang="en-US" sz="1800" dirty="0">
                <a:solidFill>
                  <a:schemeClr val="tx1"/>
                </a:solidFill>
                <a:latin typeface="微软雅黑" panose="020B0503020204020204" pitchFamily="34" charset="-122"/>
              </a:rPr>
              <a:t>大会的正式代表1026人， 候补代表107人， 代表全国1073万名党员。</a:t>
            </a:r>
          </a:p>
        </p:txBody>
      </p:sp>
      <p:sp>
        <p:nvSpPr>
          <p:cNvPr id="8" name="文本框 7">
            <a:extLst>
              <a:ext uri="{FF2B5EF4-FFF2-40B4-BE49-F238E27FC236}">
                <a16:creationId xmlns:a16="http://schemas.microsoft.com/office/drawing/2014/main" id="{E6DA3FF6-E4AB-433D-8F65-90D00D3E5762}"/>
              </a:ext>
            </a:extLst>
          </p:cNvPr>
          <p:cNvSpPr txBox="1"/>
          <p:nvPr/>
        </p:nvSpPr>
        <p:spPr>
          <a:xfrm>
            <a:off x="6702172" y="1504785"/>
            <a:ext cx="2258291"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出席代表</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0" name="矩形 7">
            <a:extLst>
              <a:ext uri="{FF2B5EF4-FFF2-40B4-BE49-F238E27FC236}">
                <a16:creationId xmlns:a16="http://schemas.microsoft.com/office/drawing/2014/main" id="{0F758D38-BF36-45FB-9888-766B63A3066C}"/>
              </a:ext>
            </a:extLst>
          </p:cNvPr>
          <p:cNvSpPr>
            <a:spLocks noChangeArrowheads="1"/>
          </p:cNvSpPr>
          <p:nvPr/>
        </p:nvSpPr>
        <p:spPr bwMode="auto">
          <a:xfrm>
            <a:off x="4128655" y="2894448"/>
            <a:ext cx="6991348"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a:spcBef>
                <a:spcPct val="0"/>
              </a:spcBef>
              <a:buFontTx/>
              <a:buNone/>
            </a:pPr>
            <a:r>
              <a:rPr lang="zh-CN" altLang="en-US" sz="1800" dirty="0">
                <a:solidFill>
                  <a:schemeClr val="tx1"/>
                </a:solidFill>
                <a:latin typeface="微软雅黑" panose="020B0503020204020204" pitchFamily="34" charset="-122"/>
              </a:rPr>
              <a:t>中共八大是建国召开的第一次全国代表大会，提出了党和国家人民当前的主要任务，就是集中力量把国家尽快地从落后的农业国变为先进的工业国。同时，还着重提出了执政党的建设问题，要坚持党的民主集中制和集体领导制度，反对个人崇拜，发展党内民主和人民民主，加强党和群众的联系。</a:t>
            </a:r>
          </a:p>
        </p:txBody>
      </p:sp>
      <p:sp>
        <p:nvSpPr>
          <p:cNvPr id="15" name="矩形 8">
            <a:extLst>
              <a:ext uri="{FF2B5EF4-FFF2-40B4-BE49-F238E27FC236}">
                <a16:creationId xmlns:a16="http://schemas.microsoft.com/office/drawing/2014/main" id="{0CE7FAAC-46BF-427E-A147-808304CF1068}"/>
              </a:ext>
            </a:extLst>
          </p:cNvPr>
          <p:cNvSpPr>
            <a:spLocks noChangeArrowheads="1"/>
          </p:cNvSpPr>
          <p:nvPr/>
        </p:nvSpPr>
        <p:spPr bwMode="auto">
          <a:xfrm>
            <a:off x="4100121" y="4861207"/>
            <a:ext cx="699134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fontAlgn="base" hangingPunct="0">
              <a:spcBef>
                <a:spcPct val="0"/>
              </a:spcBef>
              <a:spcAft>
                <a:spcPct val="0"/>
              </a:spcAft>
              <a:buFontTx/>
              <a:buNone/>
            </a:pPr>
            <a:r>
              <a:rPr lang="zh-CN" altLang="en-US" sz="1800" dirty="0">
                <a:solidFill>
                  <a:schemeClr val="tx1"/>
                </a:solidFill>
                <a:latin typeface="微软雅黑" panose="020B0503020204020204" pitchFamily="34" charset="-122"/>
              </a:rPr>
              <a:t>“八大”是我党历史上具有深远意义的一次大会，正确地分析了形势，适时地提出把党的工作重心从革命转移到建设上来，制定了党在政治上、思想上、组织上以及经济上的一系列正确方针</a:t>
            </a:r>
            <a:r>
              <a:rPr lang="zh-CN" altLang="en-US" sz="1800" dirty="0">
                <a:solidFill>
                  <a:srgbClr val="7F7F7F"/>
                </a:solidFill>
                <a:latin typeface="微软雅黑" panose="020B0503020204020204" pitchFamily="34" charset="-122"/>
              </a:rPr>
              <a:t>。</a:t>
            </a:r>
          </a:p>
        </p:txBody>
      </p:sp>
      <p:sp>
        <p:nvSpPr>
          <p:cNvPr id="17" name="矩形 16">
            <a:extLst>
              <a:ext uri="{FF2B5EF4-FFF2-40B4-BE49-F238E27FC236}">
                <a16:creationId xmlns:a16="http://schemas.microsoft.com/office/drawing/2014/main" id="{74E455DF-9D02-42D5-B14A-E9E81E80678E}"/>
              </a:ext>
            </a:extLst>
          </p:cNvPr>
          <p:cNvSpPr/>
          <p:nvPr/>
        </p:nvSpPr>
        <p:spPr>
          <a:xfrm>
            <a:off x="6741099" y="2435768"/>
            <a:ext cx="1032163" cy="388288"/>
          </a:xfrm>
          <a:prstGeom prst="rect">
            <a:avLst/>
          </a:prstGeom>
          <a:solidFill>
            <a:srgbClr val="C00000">
              <a:alpha val="9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8" name="矩形 17">
            <a:extLst>
              <a:ext uri="{FF2B5EF4-FFF2-40B4-BE49-F238E27FC236}">
                <a16:creationId xmlns:a16="http://schemas.microsoft.com/office/drawing/2014/main" id="{73C6A50F-6406-4B51-9748-CE5AF645CC1A}"/>
              </a:ext>
            </a:extLst>
          </p:cNvPr>
          <p:cNvSpPr/>
          <p:nvPr/>
        </p:nvSpPr>
        <p:spPr>
          <a:xfrm>
            <a:off x="6741099" y="4422006"/>
            <a:ext cx="1032163" cy="388288"/>
          </a:xfrm>
          <a:prstGeom prst="rect">
            <a:avLst/>
          </a:prstGeom>
          <a:solidFill>
            <a:srgbClr val="C00000">
              <a:alpha val="9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968DE22B-26CE-4E7F-90D7-946394FA26B1}"/>
              </a:ext>
            </a:extLst>
          </p:cNvPr>
          <p:cNvSpPr txBox="1"/>
          <p:nvPr/>
        </p:nvSpPr>
        <p:spPr>
          <a:xfrm>
            <a:off x="6702172" y="2428309"/>
            <a:ext cx="26185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主要内容</a:t>
            </a:r>
          </a:p>
        </p:txBody>
      </p:sp>
      <p:sp>
        <p:nvSpPr>
          <p:cNvPr id="19" name="文本框 18">
            <a:extLst>
              <a:ext uri="{FF2B5EF4-FFF2-40B4-BE49-F238E27FC236}">
                <a16:creationId xmlns:a16="http://schemas.microsoft.com/office/drawing/2014/main" id="{472D7C38-A62C-4FDB-84B2-F5E533C3AEAA}"/>
              </a:ext>
            </a:extLst>
          </p:cNvPr>
          <p:cNvSpPr txBox="1"/>
          <p:nvPr/>
        </p:nvSpPr>
        <p:spPr>
          <a:xfrm>
            <a:off x="6727244" y="4411926"/>
            <a:ext cx="2258291"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历史意义</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6" name="TextBox 54">
            <a:extLst>
              <a:ext uri="{FF2B5EF4-FFF2-40B4-BE49-F238E27FC236}">
                <a16:creationId xmlns:a16="http://schemas.microsoft.com/office/drawing/2014/main" id="{471A74A2-B45C-4921-B2ED-ACCE163E2E05}"/>
              </a:ext>
            </a:extLst>
          </p:cNvPr>
          <p:cNvSpPr txBox="1">
            <a:spLocks noChangeArrowheads="1"/>
          </p:cNvSpPr>
          <p:nvPr/>
        </p:nvSpPr>
        <p:spPr bwMode="auto">
          <a:xfrm>
            <a:off x="368445" y="102367"/>
            <a:ext cx="82327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b="1" dirty="0">
                <a:solidFill>
                  <a:schemeClr val="bg1"/>
                </a:solidFill>
                <a:latin typeface="微软雅黑" panose="020B0503020204020204" pitchFamily="34" charset="-122"/>
                <a:ea typeface="方正特雅宋_GBK" pitchFamily="2" charset="-122"/>
              </a:rPr>
              <a:t>3.2 </a:t>
            </a:r>
            <a:r>
              <a:rPr lang="zh-CN" altLang="en-US" sz="2400" b="1" dirty="0">
                <a:solidFill>
                  <a:schemeClr val="bg1"/>
                </a:solidFill>
                <a:latin typeface="微软雅黑" panose="020B0503020204020204" pitchFamily="34" charset="-122"/>
                <a:ea typeface="方正特雅宋_GBK" pitchFamily="2" charset="-122"/>
              </a:rPr>
              <a:t>开始全面建设社会主义时期</a:t>
            </a:r>
          </a:p>
        </p:txBody>
      </p:sp>
    </p:spTree>
    <p:extLst>
      <p:ext uri="{BB962C8B-B14F-4D97-AF65-F5344CB8AC3E}">
        <p14:creationId xmlns:p14="http://schemas.microsoft.com/office/powerpoint/2010/main" val="252875475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1000"/>
                                        <p:tgtEl>
                                          <p:spTgt spid="19"/>
                                        </p:tgtEl>
                                      </p:cBhvr>
                                    </p:animEffect>
                                    <p:anim calcmode="lin" valueType="num">
                                      <p:cBhvr>
                                        <p:cTn id="50" dur="1000" fill="hold"/>
                                        <p:tgtEl>
                                          <p:spTgt spid="19"/>
                                        </p:tgtEl>
                                        <p:attrNameLst>
                                          <p:attrName>ppt_x</p:attrName>
                                        </p:attrNameLst>
                                      </p:cBhvr>
                                      <p:tavLst>
                                        <p:tav tm="0">
                                          <p:val>
                                            <p:strVal val="#ppt_x"/>
                                          </p:val>
                                        </p:tav>
                                        <p:tav tm="100000">
                                          <p:val>
                                            <p:strVal val="#ppt_x"/>
                                          </p:val>
                                        </p:tav>
                                      </p:tavLst>
                                    </p:anim>
                                    <p:anim calcmode="lin" valueType="num">
                                      <p:cBhvr>
                                        <p:cTn id="5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15">
                                            <p:txEl>
                                              <p:pRg st="0" end="0"/>
                                            </p:txEl>
                                          </p:spTgt>
                                        </p:tgtEl>
                                        <p:attrNameLst>
                                          <p:attrName>style.visibility</p:attrName>
                                        </p:attrNameLst>
                                      </p:cBhvr>
                                      <p:to>
                                        <p:strVal val="visible"/>
                                      </p:to>
                                    </p:set>
                                    <p:animEffect transition="in" filter="fade">
                                      <p:cBhvr>
                                        <p:cTn id="56" dur="1000"/>
                                        <p:tgtEl>
                                          <p:spTgt spid="15">
                                            <p:txEl>
                                              <p:pRg st="0" end="0"/>
                                            </p:txEl>
                                          </p:spTgt>
                                        </p:tgtEl>
                                      </p:cBhvr>
                                    </p:animEffect>
                                    <p:anim calcmode="lin" valueType="num">
                                      <p:cBhvr>
                                        <p:cTn id="57" dur="10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58" dur="10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P spid="12" grpId="0"/>
      <p:bldP spid="19" grpId="0"/>
    </p:bld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3C7E5292-543E-4B3A-84B5-0B38120737BB}"/>
              </a:ext>
            </a:extLst>
          </p:cNvPr>
          <p:cNvSpPr>
            <a:spLocks noChangeArrowheads="1"/>
          </p:cNvSpPr>
          <p:nvPr/>
        </p:nvSpPr>
        <p:spPr bwMode="auto">
          <a:xfrm>
            <a:off x="-264205" y="1171575"/>
            <a:ext cx="5526087" cy="30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0" fontAlgn="base" hangingPunct="0">
              <a:spcBef>
                <a:spcPct val="0"/>
              </a:spcBef>
              <a:spcAft>
                <a:spcPct val="0"/>
              </a:spcAft>
              <a:buFontTx/>
              <a:buNone/>
            </a:pPr>
            <a:r>
              <a:rPr lang="zh-CN" altLang="en-US" sz="2400" b="1" dirty="0">
                <a:solidFill>
                  <a:srgbClr val="C00000"/>
                </a:solidFill>
                <a:latin typeface="微软雅黑" panose="020B0503020204020204" pitchFamily="34" charset="-122"/>
              </a:rPr>
              <a:t>文化大革命</a:t>
            </a:r>
          </a:p>
        </p:txBody>
      </p:sp>
      <p:sp>
        <p:nvSpPr>
          <p:cNvPr id="3" name="矩形 5">
            <a:extLst>
              <a:ext uri="{FF2B5EF4-FFF2-40B4-BE49-F238E27FC236}">
                <a16:creationId xmlns:a16="http://schemas.microsoft.com/office/drawing/2014/main" id="{679BDE32-EEC5-4CA4-A85A-B7D3B4918F1F}"/>
              </a:ext>
            </a:extLst>
          </p:cNvPr>
          <p:cNvSpPr>
            <a:spLocks noChangeArrowheads="1"/>
          </p:cNvSpPr>
          <p:nvPr/>
        </p:nvSpPr>
        <p:spPr bwMode="auto">
          <a:xfrm>
            <a:off x="5309748" y="2037902"/>
            <a:ext cx="1622391"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fontAlgn="base" hangingPunct="0">
              <a:spcBef>
                <a:spcPct val="0"/>
              </a:spcBef>
              <a:spcAft>
                <a:spcPct val="0"/>
              </a:spcAft>
              <a:buFontTx/>
              <a:buNone/>
            </a:pPr>
            <a:r>
              <a:rPr lang="zh-CN" altLang="en-US" sz="1800" dirty="0">
                <a:solidFill>
                  <a:schemeClr val="tx1"/>
                </a:solidFill>
                <a:latin typeface="微软雅黑" panose="020B0503020204020204" pitchFamily="34" charset="-122"/>
              </a:rPr>
              <a:t>文化大革命是党史上的一个</a:t>
            </a:r>
            <a:r>
              <a:rPr lang="zh-CN" altLang="en-US" sz="1800" b="1" dirty="0">
                <a:solidFill>
                  <a:srgbClr val="C00000"/>
                </a:solidFill>
                <a:latin typeface="微软雅黑" panose="020B0503020204020204" pitchFamily="34" charset="-122"/>
              </a:rPr>
              <a:t>特殊时期</a:t>
            </a:r>
            <a:r>
              <a:rPr lang="zh-CN" altLang="en-US" sz="1800" dirty="0">
                <a:solidFill>
                  <a:schemeClr val="tx1"/>
                </a:solidFill>
                <a:latin typeface="微软雅黑" panose="020B0503020204020204" pitchFamily="34" charset="-122"/>
              </a:rPr>
              <a:t>。其主要特点是</a:t>
            </a:r>
            <a:r>
              <a:rPr lang="zh-CN" altLang="en-US" sz="1800" dirty="0">
                <a:solidFill>
                  <a:srgbClr val="7F7F7F"/>
                </a:solidFill>
                <a:latin typeface="微软雅黑" panose="020B0503020204020204" pitchFamily="34" charset="-122"/>
              </a:rPr>
              <a:t>：</a:t>
            </a:r>
            <a:r>
              <a:rPr lang="zh-CN" altLang="en-US" sz="1800" dirty="0">
                <a:solidFill>
                  <a:schemeClr val="tx1"/>
                </a:solidFill>
                <a:latin typeface="微软雅黑" panose="020B0503020204020204" pitchFamily="34" charset="-122"/>
              </a:rPr>
              <a:t>全局性的“左”倾严重错误始终占支配地位。</a:t>
            </a:r>
            <a:endParaRPr lang="en-US" altLang="zh-CN" sz="1800" dirty="0">
              <a:solidFill>
                <a:schemeClr val="tx1"/>
              </a:solidFill>
              <a:latin typeface="微软雅黑" panose="020B0503020204020204" pitchFamily="34" charset="-122"/>
            </a:endParaRPr>
          </a:p>
        </p:txBody>
      </p:sp>
      <p:sp>
        <p:nvSpPr>
          <p:cNvPr id="4" name="矩形 10">
            <a:extLst>
              <a:ext uri="{FF2B5EF4-FFF2-40B4-BE49-F238E27FC236}">
                <a16:creationId xmlns:a16="http://schemas.microsoft.com/office/drawing/2014/main" id="{B95BA297-3E40-4ACB-86B2-CC7C898FB275}"/>
              </a:ext>
            </a:extLst>
          </p:cNvPr>
          <p:cNvSpPr>
            <a:spLocks noChangeArrowheads="1"/>
          </p:cNvSpPr>
          <p:nvPr/>
        </p:nvSpPr>
        <p:spPr bwMode="auto">
          <a:xfrm>
            <a:off x="1070872" y="5257750"/>
            <a:ext cx="1013415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fontAlgn="base" hangingPunct="0">
              <a:spcBef>
                <a:spcPct val="0"/>
              </a:spcBef>
              <a:spcAft>
                <a:spcPct val="0"/>
              </a:spcAft>
              <a:buFontTx/>
              <a:buNone/>
            </a:pPr>
            <a:r>
              <a:rPr lang="zh-CN" altLang="en-US" sz="1800" b="1" dirty="0">
                <a:solidFill>
                  <a:srgbClr val="C00000"/>
                </a:solidFill>
                <a:latin typeface="微软雅黑" panose="020B0503020204020204" pitchFamily="34" charset="-122"/>
              </a:rPr>
              <a:t>总之，文化大革命是一场由党内的最高领导者发动的，被林彪、江青反革命集团所利用的，给党和人民事业带来深重灾难的一场内乱。</a:t>
            </a:r>
          </a:p>
        </p:txBody>
      </p:sp>
      <p:pic>
        <p:nvPicPr>
          <p:cNvPr id="6" name="图片 5">
            <a:extLst>
              <a:ext uri="{FF2B5EF4-FFF2-40B4-BE49-F238E27FC236}">
                <a16:creationId xmlns:a16="http://schemas.microsoft.com/office/drawing/2014/main" id="{D971B7C3-C256-4BD6-8CAC-5C5ACA7D72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0872" y="1966643"/>
            <a:ext cx="4052671" cy="2856729"/>
          </a:xfrm>
          <a:prstGeom prst="rect">
            <a:avLst/>
          </a:prstGeom>
        </p:spPr>
      </p:pic>
      <p:sp>
        <p:nvSpPr>
          <p:cNvPr id="9" name="文本框 8">
            <a:extLst>
              <a:ext uri="{FF2B5EF4-FFF2-40B4-BE49-F238E27FC236}">
                <a16:creationId xmlns:a16="http://schemas.microsoft.com/office/drawing/2014/main" id="{FC234905-2076-4A50-B7CB-33E686A3535C}"/>
              </a:ext>
            </a:extLst>
          </p:cNvPr>
          <p:cNvSpPr txBox="1"/>
          <p:nvPr/>
        </p:nvSpPr>
        <p:spPr>
          <a:xfrm>
            <a:off x="7189216" y="1841430"/>
            <a:ext cx="3873121" cy="3416320"/>
          </a:xfrm>
          <a:prstGeom prst="rect">
            <a:avLst/>
          </a:prstGeom>
          <a:noFill/>
        </p:spPr>
        <p:txBody>
          <a:bodyPr wrap="square" rtlCol="0">
            <a:spAutoFit/>
          </a:bodyPr>
          <a:lstStyle/>
          <a:p>
            <a:pPr algn="just" fontAlgn="base" hangingPunct="0">
              <a:spcBef>
                <a:spcPct val="0"/>
              </a:spcBef>
              <a:spcAft>
                <a:spcPct val="0"/>
              </a:spcAft>
              <a:buFontTx/>
              <a:buNone/>
            </a:pPr>
            <a:r>
              <a:rPr lang="zh-CN" altLang="en-US" b="1" dirty="0">
                <a:latin typeface="微软雅黑" panose="020B0503020204020204" pitchFamily="34" charset="-122"/>
                <a:ea typeface="微软雅黑" panose="020B0503020204020204" pitchFamily="34" charset="-122"/>
              </a:rPr>
              <a:t>一方面</a:t>
            </a:r>
            <a:r>
              <a:rPr lang="zh-CN" altLang="en-US" dirty="0">
                <a:latin typeface="微软雅黑" panose="020B0503020204020204" pitchFamily="34" charset="-122"/>
                <a:ea typeface="微软雅黑" panose="020B0503020204020204" pitchFamily="34" charset="-122"/>
              </a:rPr>
              <a:t>，是1957年以来，党内关于社会主义社会阶级斗争问题上的“左”倾思潮恶性发展的结果。</a:t>
            </a:r>
            <a:endParaRPr lang="en-US" altLang="zh-CN" dirty="0">
              <a:latin typeface="微软雅黑" panose="020B0503020204020204" pitchFamily="34" charset="-122"/>
              <a:ea typeface="微软雅黑" panose="020B0503020204020204" pitchFamily="34" charset="-122"/>
            </a:endParaRPr>
          </a:p>
          <a:p>
            <a:pPr algn="just" fontAlgn="base" hangingPunct="0">
              <a:spcBef>
                <a:spcPct val="0"/>
              </a:spcBef>
              <a:spcAft>
                <a:spcPct val="0"/>
              </a:spcAft>
              <a:buFontTx/>
              <a:buNone/>
            </a:pPr>
            <a:endParaRPr lang="en-US" altLang="zh-CN" b="1" dirty="0">
              <a:latin typeface="微软雅黑" panose="020B0503020204020204" pitchFamily="34" charset="-122"/>
              <a:ea typeface="微软雅黑" panose="020B0503020204020204" pitchFamily="34" charset="-122"/>
            </a:endParaRPr>
          </a:p>
          <a:p>
            <a:pPr algn="just" fontAlgn="base" hangingPunct="0">
              <a:spcBef>
                <a:spcPct val="0"/>
              </a:spcBef>
              <a:spcAft>
                <a:spcPct val="0"/>
              </a:spcAft>
              <a:buFontTx/>
              <a:buNone/>
            </a:pPr>
            <a:r>
              <a:rPr lang="zh-CN" altLang="en-US" b="1" dirty="0">
                <a:latin typeface="微软雅黑" panose="020B0503020204020204" pitchFamily="34" charset="-122"/>
                <a:ea typeface="微软雅黑" panose="020B0503020204020204" pitchFamily="34" charset="-122"/>
              </a:rPr>
              <a:t>另一方面</a:t>
            </a:r>
            <a:r>
              <a:rPr lang="zh-CN" altLang="en-US" dirty="0">
                <a:latin typeface="微软雅黑" panose="020B0503020204020204" pitchFamily="34" charset="-122"/>
                <a:ea typeface="微软雅黑" panose="020B0503020204020204" pitchFamily="34" charset="-122"/>
              </a:rPr>
              <a:t>，主要是毛泽东对当时的国内，国际形势分析的错误。在这一阶段，一大批党和国家领导人惨遭批斗、打击，一大批知识分子挨整，全国各地都建立起了革委会。全国“斗”、“批”、“改”运动普遍掀。全国陷入混乱。</a:t>
            </a:r>
            <a:endParaRPr lang="en-US" altLang="zh-CN" dirty="0">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p:txBody>
      </p:sp>
      <p:cxnSp>
        <p:nvCxnSpPr>
          <p:cNvPr id="11" name="直接连接符 10">
            <a:extLst>
              <a:ext uri="{FF2B5EF4-FFF2-40B4-BE49-F238E27FC236}">
                <a16:creationId xmlns:a16="http://schemas.microsoft.com/office/drawing/2014/main" id="{24BF2450-9FD6-42F2-9241-C2F461FEF0CA}"/>
              </a:ext>
            </a:extLst>
          </p:cNvPr>
          <p:cNvCxnSpPr>
            <a:cxnSpLocks/>
          </p:cNvCxnSpPr>
          <p:nvPr/>
        </p:nvCxnSpPr>
        <p:spPr>
          <a:xfrm>
            <a:off x="7025242" y="2830285"/>
            <a:ext cx="4140406"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DC928B6C-39EA-499A-8E56-5450FE07BCA7}"/>
              </a:ext>
            </a:extLst>
          </p:cNvPr>
          <p:cNvCxnSpPr>
            <a:cxnSpLocks/>
          </p:cNvCxnSpPr>
          <p:nvPr/>
        </p:nvCxnSpPr>
        <p:spPr>
          <a:xfrm flipV="1">
            <a:off x="7005960" y="1759610"/>
            <a:ext cx="0" cy="3270793"/>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E1BE63A9-25B0-45D6-ACBC-92F7336EAE42}"/>
              </a:ext>
            </a:extLst>
          </p:cNvPr>
          <p:cNvCxnSpPr>
            <a:cxnSpLocks/>
          </p:cNvCxnSpPr>
          <p:nvPr/>
        </p:nvCxnSpPr>
        <p:spPr>
          <a:xfrm>
            <a:off x="7015707" y="5030406"/>
            <a:ext cx="4171492"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70346E90-164C-444D-8D2D-E9B147654510}"/>
              </a:ext>
            </a:extLst>
          </p:cNvPr>
          <p:cNvCxnSpPr>
            <a:cxnSpLocks/>
          </p:cNvCxnSpPr>
          <p:nvPr/>
        </p:nvCxnSpPr>
        <p:spPr>
          <a:xfrm>
            <a:off x="5123543" y="4305994"/>
            <a:ext cx="1901699" cy="1"/>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DE6A0904-2793-409B-8130-69AF7F8B4F1D}"/>
              </a:ext>
            </a:extLst>
          </p:cNvPr>
          <p:cNvCxnSpPr>
            <a:cxnSpLocks/>
          </p:cNvCxnSpPr>
          <p:nvPr/>
        </p:nvCxnSpPr>
        <p:spPr>
          <a:xfrm>
            <a:off x="5142824" y="2037903"/>
            <a:ext cx="1843855"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F4C50932-D084-4381-8513-B7356BD07E66}"/>
              </a:ext>
            </a:extLst>
          </p:cNvPr>
          <p:cNvCxnSpPr>
            <a:cxnSpLocks/>
          </p:cNvCxnSpPr>
          <p:nvPr/>
        </p:nvCxnSpPr>
        <p:spPr>
          <a:xfrm>
            <a:off x="6986679" y="1759612"/>
            <a:ext cx="4189744" cy="30617"/>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FBD46FEF-26B4-47AC-9FC5-46A8452B49AF}"/>
              </a:ext>
            </a:extLst>
          </p:cNvPr>
          <p:cNvCxnSpPr>
            <a:cxnSpLocks/>
          </p:cNvCxnSpPr>
          <p:nvPr/>
        </p:nvCxnSpPr>
        <p:spPr>
          <a:xfrm flipH="1" flipV="1">
            <a:off x="11165648" y="1801441"/>
            <a:ext cx="21551" cy="3244813"/>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
        <p:nvSpPr>
          <p:cNvPr id="20" name="TextBox 54">
            <a:extLst>
              <a:ext uri="{FF2B5EF4-FFF2-40B4-BE49-F238E27FC236}">
                <a16:creationId xmlns:a16="http://schemas.microsoft.com/office/drawing/2014/main" id="{D0E66062-5E7C-4D94-AF7C-A52F01AB46B2}"/>
              </a:ext>
            </a:extLst>
          </p:cNvPr>
          <p:cNvSpPr txBox="1">
            <a:spLocks noChangeArrowheads="1"/>
          </p:cNvSpPr>
          <p:nvPr/>
        </p:nvSpPr>
        <p:spPr bwMode="auto">
          <a:xfrm>
            <a:off x="380320" y="67147"/>
            <a:ext cx="82327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b="1" dirty="0">
                <a:solidFill>
                  <a:schemeClr val="bg1"/>
                </a:solidFill>
                <a:latin typeface="微软雅黑" panose="020B0503020204020204" pitchFamily="34" charset="-122"/>
                <a:ea typeface="方正特雅宋_GBK" pitchFamily="2" charset="-122"/>
                <a:sym typeface="+mn-ea"/>
              </a:rPr>
              <a:t>3.3 </a:t>
            </a:r>
            <a:r>
              <a:rPr lang="zh-CN" altLang="en-US" sz="2400" b="1" noProof="1">
                <a:solidFill>
                  <a:schemeClr val="bg1"/>
                </a:solidFill>
                <a:latin typeface="微软雅黑" panose="020B0503020204020204" pitchFamily="34" charset="-122"/>
                <a:ea typeface="方正特雅宋_GBK" pitchFamily="2" charset="-122"/>
                <a:sym typeface="+mn-ea"/>
              </a:rPr>
              <a:t>文化大革命</a:t>
            </a:r>
            <a:r>
              <a:rPr lang="zh-CN" altLang="en-US" sz="2400" b="1" dirty="0">
                <a:solidFill>
                  <a:schemeClr val="bg1"/>
                </a:solidFill>
                <a:latin typeface="微软雅黑" panose="020B0503020204020204" pitchFamily="34" charset="-122"/>
                <a:ea typeface="方正特雅宋_GBK" pitchFamily="2" charset="-122"/>
                <a:sym typeface="+mn-ea"/>
              </a:rPr>
              <a:t>时期</a:t>
            </a:r>
          </a:p>
        </p:txBody>
      </p:sp>
    </p:spTree>
    <p:extLst>
      <p:ext uri="{BB962C8B-B14F-4D97-AF65-F5344CB8AC3E}">
        <p14:creationId xmlns:p14="http://schemas.microsoft.com/office/powerpoint/2010/main" val="93497571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animEffect transition="in" filter="fade">
                                      <p:cBhvr>
                                        <p:cTn id="21" dur="1000"/>
                                        <p:tgtEl>
                                          <p:spTgt spid="9">
                                            <p:txEl>
                                              <p:pRg st="0" end="0"/>
                                            </p:txEl>
                                          </p:spTgt>
                                        </p:tgtEl>
                                      </p:cBhvr>
                                    </p:animEffect>
                                    <p:anim calcmode="lin" valueType="num">
                                      <p:cBhvr>
                                        <p:cTn id="22"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9">
                                            <p:txEl>
                                              <p:pRg st="2" end="2"/>
                                            </p:txEl>
                                          </p:spTgt>
                                        </p:tgtEl>
                                        <p:attrNameLst>
                                          <p:attrName>style.visibility</p:attrName>
                                        </p:attrNameLst>
                                      </p:cBhvr>
                                      <p:to>
                                        <p:strVal val="visible"/>
                                      </p:to>
                                    </p:set>
                                    <p:animEffect transition="in" filter="fade">
                                      <p:cBhvr>
                                        <p:cTn id="28" dur="1000"/>
                                        <p:tgtEl>
                                          <p:spTgt spid="9">
                                            <p:txEl>
                                              <p:pRg st="2" end="2"/>
                                            </p:txEl>
                                          </p:spTgt>
                                        </p:tgtEl>
                                      </p:cBhvr>
                                    </p:animEffect>
                                    <p:anim calcmode="lin" valueType="num">
                                      <p:cBhvr>
                                        <p:cTn id="29"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1000"/>
                                        <p:tgtEl>
                                          <p:spTgt spid="4"/>
                                        </p:tgtEl>
                                      </p:cBhvr>
                                    </p:animEffect>
                                    <p:anim calcmode="lin" valueType="num">
                                      <p:cBhvr>
                                        <p:cTn id="36" dur="1000" fill="hold"/>
                                        <p:tgtEl>
                                          <p:spTgt spid="4"/>
                                        </p:tgtEl>
                                        <p:attrNameLst>
                                          <p:attrName>ppt_x</p:attrName>
                                        </p:attrNameLst>
                                      </p:cBhvr>
                                      <p:tavLst>
                                        <p:tav tm="0">
                                          <p:val>
                                            <p:strVal val="#ppt_x"/>
                                          </p:val>
                                        </p:tav>
                                        <p:tav tm="100000">
                                          <p:val>
                                            <p:strVal val="#ppt_x"/>
                                          </p:val>
                                        </p:tav>
                                      </p:tavLst>
                                    </p:anim>
                                    <p:anim calcmode="lin" valueType="num">
                                      <p:cBhvr>
                                        <p:cTn id="3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EBA09C6-48EE-4BB8-A317-44780270EDFA}"/>
              </a:ext>
            </a:extLst>
          </p:cNvPr>
          <p:cNvSpPr/>
          <p:nvPr/>
        </p:nvSpPr>
        <p:spPr>
          <a:xfrm>
            <a:off x="1136649" y="4412343"/>
            <a:ext cx="2982848" cy="1262743"/>
          </a:xfrm>
          <a:prstGeom prst="rect">
            <a:avLst/>
          </a:prstGeom>
          <a:solidFill>
            <a:srgbClr val="C00000">
              <a:alpha val="9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 name="矩形 1">
            <a:extLst>
              <a:ext uri="{FF2B5EF4-FFF2-40B4-BE49-F238E27FC236}">
                <a16:creationId xmlns:a16="http://schemas.microsoft.com/office/drawing/2014/main" id="{5831C0D0-B00E-4E70-A677-2B5E940526CD}"/>
              </a:ext>
            </a:extLst>
          </p:cNvPr>
          <p:cNvSpPr>
            <a:spLocks noChangeArrowheads="1"/>
          </p:cNvSpPr>
          <p:nvPr/>
        </p:nvSpPr>
        <p:spPr bwMode="auto">
          <a:xfrm>
            <a:off x="4397033" y="4351647"/>
            <a:ext cx="6793481"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fontAlgn="base" hangingPunct="0">
              <a:spcBef>
                <a:spcPct val="0"/>
              </a:spcBef>
              <a:spcAft>
                <a:spcPct val="0"/>
              </a:spcAft>
              <a:buFont typeface="Wingdings" panose="05000000000000000000" pitchFamily="2" charset="2"/>
              <a:buChar char="n"/>
            </a:pPr>
            <a:endParaRPr lang="zh-CN" altLang="en-US" sz="1600" dirty="0">
              <a:solidFill>
                <a:srgbClr val="5A5A5A"/>
              </a:solidFill>
              <a:latin typeface="微软雅黑" panose="020B0503020204020204" pitchFamily="34" charset="-122"/>
            </a:endParaRPr>
          </a:p>
          <a:p>
            <a:pPr marL="0" indent="0" algn="just" fontAlgn="base" hangingPunct="0">
              <a:spcBef>
                <a:spcPct val="0"/>
              </a:spcBef>
              <a:spcAft>
                <a:spcPct val="0"/>
              </a:spcAft>
              <a:buNone/>
            </a:pPr>
            <a:r>
              <a:rPr lang="zh-CN" altLang="en-US" sz="1800" dirty="0">
                <a:solidFill>
                  <a:srgbClr val="5A5A5A"/>
                </a:solidFill>
                <a:latin typeface="微软雅黑" panose="020B0503020204020204" pitchFamily="34" charset="-122"/>
              </a:rPr>
              <a:t>九大自始至终被强烈的个人崇拜和“左”倾狂热气氛所笼罩。它中加了林彪、江青等人在党中央的地位，使“文化大革命”的错误理论和实践更加合法化。实践证明，九大的思想上、政治上和组织上的指导方针都是错误的。</a:t>
            </a:r>
          </a:p>
        </p:txBody>
      </p:sp>
      <p:pic>
        <p:nvPicPr>
          <p:cNvPr id="6" name="图片 5">
            <a:extLst>
              <a:ext uri="{FF2B5EF4-FFF2-40B4-BE49-F238E27FC236}">
                <a16:creationId xmlns:a16="http://schemas.microsoft.com/office/drawing/2014/main" id="{AB2BA4AB-F839-467B-97BC-666C43458276}"/>
              </a:ext>
            </a:extLst>
          </p:cNvPr>
          <p:cNvPicPr>
            <a:picLocks noChangeAspect="1"/>
          </p:cNvPicPr>
          <p:nvPr/>
        </p:nvPicPr>
        <p:blipFill rotWithShape="1">
          <a:blip r:embed="rId3">
            <a:extLst>
              <a:ext uri="{28A0092B-C50C-407E-A947-70E740481C1C}">
                <a14:useLocalDpi xmlns:a14="http://schemas.microsoft.com/office/drawing/2010/main" val="0"/>
              </a:ext>
            </a:extLst>
          </a:blip>
          <a:srcRect r="37100" b="14088"/>
          <a:stretch/>
        </p:blipFill>
        <p:spPr>
          <a:xfrm>
            <a:off x="1136649" y="2061029"/>
            <a:ext cx="2970893" cy="2351314"/>
          </a:xfrm>
          <a:prstGeom prst="rect">
            <a:avLst/>
          </a:prstGeom>
        </p:spPr>
      </p:pic>
      <p:sp>
        <p:nvSpPr>
          <p:cNvPr id="9" name="矩形 14">
            <a:extLst>
              <a:ext uri="{FF2B5EF4-FFF2-40B4-BE49-F238E27FC236}">
                <a16:creationId xmlns:a16="http://schemas.microsoft.com/office/drawing/2014/main" id="{2255E17B-F0DE-4930-AAA9-5959B3C27F4A}"/>
              </a:ext>
            </a:extLst>
          </p:cNvPr>
          <p:cNvSpPr>
            <a:spLocks noChangeArrowheads="1"/>
          </p:cNvSpPr>
          <p:nvPr/>
        </p:nvSpPr>
        <p:spPr bwMode="auto">
          <a:xfrm>
            <a:off x="1254345" y="4476187"/>
            <a:ext cx="3736975" cy="1135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fontAlgn="base" hangingPunct="0">
              <a:lnSpc>
                <a:spcPct val="150000"/>
              </a:lnSpc>
              <a:spcBef>
                <a:spcPct val="0"/>
              </a:spcBef>
              <a:spcAft>
                <a:spcPct val="0"/>
              </a:spcAft>
              <a:buFontTx/>
              <a:buNone/>
            </a:pPr>
            <a:r>
              <a:rPr lang="zh-CN" altLang="en-US" sz="2400" b="1" dirty="0">
                <a:solidFill>
                  <a:schemeClr val="bg1"/>
                </a:solidFill>
                <a:latin typeface="微软雅黑" panose="020B0503020204020204" pitchFamily="34" charset="-122"/>
              </a:rPr>
              <a:t>时间：</a:t>
            </a:r>
            <a:r>
              <a:rPr lang="en-US" altLang="zh-CN" sz="2400" b="1" dirty="0">
                <a:solidFill>
                  <a:schemeClr val="bg1"/>
                </a:solidFill>
                <a:latin typeface="微软雅黑" panose="020B0503020204020204" pitchFamily="34" charset="-122"/>
              </a:rPr>
              <a:t>1969.6.1-24</a:t>
            </a:r>
          </a:p>
          <a:p>
            <a:pPr algn="just" fontAlgn="base" hangingPunct="0">
              <a:lnSpc>
                <a:spcPct val="150000"/>
              </a:lnSpc>
              <a:spcBef>
                <a:spcPct val="0"/>
              </a:spcBef>
              <a:spcAft>
                <a:spcPct val="0"/>
              </a:spcAft>
              <a:buFontTx/>
              <a:buNone/>
            </a:pPr>
            <a:r>
              <a:rPr lang="zh-CN" altLang="en-US" sz="2400" b="1" dirty="0">
                <a:solidFill>
                  <a:schemeClr val="bg1"/>
                </a:solidFill>
                <a:latin typeface="微软雅黑" panose="020B0503020204020204" pitchFamily="34" charset="-122"/>
              </a:rPr>
              <a:t>地点：北京</a:t>
            </a:r>
            <a:endParaRPr lang="en-US" altLang="zh-CN" sz="2400" b="1" dirty="0">
              <a:solidFill>
                <a:schemeClr val="bg1"/>
              </a:solidFill>
              <a:latin typeface="微软雅黑" panose="020B0503020204020204" pitchFamily="34" charset="-122"/>
            </a:endParaRPr>
          </a:p>
        </p:txBody>
      </p:sp>
      <p:sp>
        <p:nvSpPr>
          <p:cNvPr id="11" name="文本框 10">
            <a:extLst>
              <a:ext uri="{FF2B5EF4-FFF2-40B4-BE49-F238E27FC236}">
                <a16:creationId xmlns:a16="http://schemas.microsoft.com/office/drawing/2014/main" id="{1F966046-B111-46D5-8583-AE317832AC6C}"/>
              </a:ext>
            </a:extLst>
          </p:cNvPr>
          <p:cNvSpPr txBox="1"/>
          <p:nvPr/>
        </p:nvSpPr>
        <p:spPr>
          <a:xfrm>
            <a:off x="4397033" y="2597321"/>
            <a:ext cx="6851538" cy="1754326"/>
          </a:xfrm>
          <a:prstGeom prst="rect">
            <a:avLst/>
          </a:prstGeom>
          <a:noFill/>
        </p:spPr>
        <p:txBody>
          <a:bodyPr wrap="square" rtlCol="0">
            <a:spAutoFit/>
          </a:bodyPr>
          <a:lstStyle/>
          <a:p>
            <a:r>
              <a:rPr lang="zh-CN" altLang="en-US" dirty="0">
                <a:solidFill>
                  <a:srgbClr val="5A5A5A"/>
                </a:solidFill>
                <a:latin typeface="微软雅黑" panose="020B0503020204020204" pitchFamily="34" charset="-122"/>
                <a:ea typeface="微软雅黑" panose="020B0503020204020204" pitchFamily="34" charset="-122"/>
              </a:rPr>
              <a:t>大会通过了政治报告和党章修正草案，九大通过的新党章，错误地把“无产阶级专政下继续革命的理论”和林彪“是毛泽东同志的亲密战友和接班人”写进了总纲；对毛泽东思想作了歪曲的阐述；砍掉了原党章中党员权利一节，取消了党员的预备期，取消了中央书记处，取消了中央监察委员会等机构。</a:t>
            </a:r>
            <a:endParaRPr lang="en-US" altLang="zh-CN" dirty="0">
              <a:solidFill>
                <a:srgbClr val="5A5A5A"/>
              </a:solidFill>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E1480FEB-3E21-4685-8CB5-9BEFF93CF059}"/>
              </a:ext>
            </a:extLst>
          </p:cNvPr>
          <p:cNvSpPr txBox="1"/>
          <p:nvPr/>
        </p:nvSpPr>
        <p:spPr>
          <a:xfrm>
            <a:off x="1668348" y="1057163"/>
            <a:ext cx="5573485" cy="738664"/>
          </a:xfrm>
          <a:prstGeom prst="rect">
            <a:avLst/>
          </a:prstGeom>
          <a:noFill/>
        </p:spPr>
        <p:txBody>
          <a:bodyPr wrap="squar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中国共产党第九次全国代表大会</a:t>
            </a:r>
          </a:p>
          <a:p>
            <a:endParaRPr lang="zh-CN" altLang="en-US" dirty="0">
              <a:latin typeface="微软雅黑" panose="020B0503020204020204" pitchFamily="34" charset="-122"/>
              <a:ea typeface="微软雅黑" panose="020B0503020204020204" pitchFamily="34" charset="-122"/>
            </a:endParaRPr>
          </a:p>
        </p:txBody>
      </p:sp>
      <p:grpSp>
        <p:nvGrpSpPr>
          <p:cNvPr id="15" name="组合 14">
            <a:extLst>
              <a:ext uri="{FF2B5EF4-FFF2-40B4-BE49-F238E27FC236}">
                <a16:creationId xmlns:a16="http://schemas.microsoft.com/office/drawing/2014/main" id="{D99E37F4-977E-434B-9F34-EF3CA4E3A96F}"/>
              </a:ext>
            </a:extLst>
          </p:cNvPr>
          <p:cNvGrpSpPr/>
          <p:nvPr/>
        </p:nvGrpSpPr>
        <p:grpSpPr>
          <a:xfrm>
            <a:off x="7100922" y="1999027"/>
            <a:ext cx="1766509" cy="457200"/>
            <a:chOff x="7100922" y="1999027"/>
            <a:chExt cx="1766509" cy="457200"/>
          </a:xfrm>
        </p:grpSpPr>
        <p:sp>
          <p:nvSpPr>
            <p:cNvPr id="13" name="矩形 12">
              <a:extLst>
                <a:ext uri="{FF2B5EF4-FFF2-40B4-BE49-F238E27FC236}">
                  <a16:creationId xmlns:a16="http://schemas.microsoft.com/office/drawing/2014/main" id="{B075E5FE-652E-4CD8-89BD-F1A71BB47365}"/>
                </a:ext>
              </a:extLst>
            </p:cNvPr>
            <p:cNvSpPr/>
            <p:nvPr/>
          </p:nvSpPr>
          <p:spPr>
            <a:xfrm>
              <a:off x="7100922" y="1999027"/>
              <a:ext cx="1079997" cy="457200"/>
            </a:xfrm>
            <a:prstGeom prst="rect">
              <a:avLst/>
            </a:prstGeom>
            <a:solidFill>
              <a:srgbClr val="C00000">
                <a:alpha val="9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id="{4A212920-3F44-43BE-B957-96B9772DDFAB}"/>
                </a:ext>
              </a:extLst>
            </p:cNvPr>
            <p:cNvSpPr txBox="1"/>
            <p:nvPr/>
          </p:nvSpPr>
          <p:spPr>
            <a:xfrm>
              <a:off x="7314403" y="2049198"/>
              <a:ext cx="155302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内容</a:t>
              </a:r>
            </a:p>
          </p:txBody>
        </p:sp>
      </p:grpSp>
      <p:grpSp>
        <p:nvGrpSpPr>
          <p:cNvPr id="16" name="组合 15">
            <a:extLst>
              <a:ext uri="{FF2B5EF4-FFF2-40B4-BE49-F238E27FC236}">
                <a16:creationId xmlns:a16="http://schemas.microsoft.com/office/drawing/2014/main" id="{6B7922E9-C7B1-48A5-A16B-50133A92C27C}"/>
              </a:ext>
            </a:extLst>
          </p:cNvPr>
          <p:cNvGrpSpPr/>
          <p:nvPr/>
        </p:nvGrpSpPr>
        <p:grpSpPr>
          <a:xfrm>
            <a:off x="7100922" y="4080415"/>
            <a:ext cx="1766509" cy="457200"/>
            <a:chOff x="7100922" y="1999027"/>
            <a:chExt cx="1766509" cy="457200"/>
          </a:xfrm>
        </p:grpSpPr>
        <p:sp>
          <p:nvSpPr>
            <p:cNvPr id="17" name="矩形 16">
              <a:extLst>
                <a:ext uri="{FF2B5EF4-FFF2-40B4-BE49-F238E27FC236}">
                  <a16:creationId xmlns:a16="http://schemas.microsoft.com/office/drawing/2014/main" id="{3830C5DB-6318-47BD-97AB-306A6A3536B1}"/>
                </a:ext>
              </a:extLst>
            </p:cNvPr>
            <p:cNvSpPr/>
            <p:nvPr/>
          </p:nvSpPr>
          <p:spPr>
            <a:xfrm>
              <a:off x="7100922" y="1999027"/>
              <a:ext cx="1079997" cy="457200"/>
            </a:xfrm>
            <a:prstGeom prst="rect">
              <a:avLst/>
            </a:prstGeom>
            <a:solidFill>
              <a:srgbClr val="C00000">
                <a:alpha val="9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8" name="文本框 17">
              <a:extLst>
                <a:ext uri="{FF2B5EF4-FFF2-40B4-BE49-F238E27FC236}">
                  <a16:creationId xmlns:a16="http://schemas.microsoft.com/office/drawing/2014/main" id="{E8E8F579-D0DF-4FC7-8155-A5CD22AC3A8C}"/>
                </a:ext>
              </a:extLst>
            </p:cNvPr>
            <p:cNvSpPr txBox="1"/>
            <p:nvPr/>
          </p:nvSpPr>
          <p:spPr>
            <a:xfrm>
              <a:off x="7314403" y="2049198"/>
              <a:ext cx="155302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结果</a:t>
              </a:r>
            </a:p>
          </p:txBody>
        </p:sp>
      </p:grpSp>
      <p:sp>
        <p:nvSpPr>
          <p:cNvPr id="20" name="TextBox 54">
            <a:extLst>
              <a:ext uri="{FF2B5EF4-FFF2-40B4-BE49-F238E27FC236}">
                <a16:creationId xmlns:a16="http://schemas.microsoft.com/office/drawing/2014/main" id="{CF097F48-0E11-478B-B38E-3DBD883F036B}"/>
              </a:ext>
            </a:extLst>
          </p:cNvPr>
          <p:cNvSpPr txBox="1">
            <a:spLocks noChangeArrowheads="1"/>
          </p:cNvSpPr>
          <p:nvPr/>
        </p:nvSpPr>
        <p:spPr bwMode="auto">
          <a:xfrm>
            <a:off x="338702" y="99560"/>
            <a:ext cx="82327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b="1" dirty="0">
                <a:solidFill>
                  <a:schemeClr val="bg1"/>
                </a:solidFill>
                <a:latin typeface="微软雅黑" panose="020B0503020204020204" pitchFamily="34" charset="-122"/>
                <a:ea typeface="方正特雅宋_GBK" pitchFamily="2" charset="-122"/>
                <a:sym typeface="+mn-ea"/>
              </a:rPr>
              <a:t>3.3 </a:t>
            </a:r>
            <a:r>
              <a:rPr lang="zh-CN" altLang="en-US" sz="2400" b="1" noProof="1">
                <a:solidFill>
                  <a:schemeClr val="bg1"/>
                </a:solidFill>
                <a:latin typeface="微软雅黑" panose="020B0503020204020204" pitchFamily="34" charset="-122"/>
                <a:ea typeface="方正特雅宋_GBK" pitchFamily="2" charset="-122"/>
                <a:sym typeface="+mn-ea"/>
              </a:rPr>
              <a:t>文化大革命</a:t>
            </a:r>
            <a:r>
              <a:rPr lang="zh-CN" altLang="en-US" sz="2400" b="1" dirty="0">
                <a:solidFill>
                  <a:schemeClr val="bg1"/>
                </a:solidFill>
                <a:latin typeface="微软雅黑" panose="020B0503020204020204" pitchFamily="34" charset="-122"/>
                <a:ea typeface="方正特雅宋_GBK" pitchFamily="2" charset="-122"/>
                <a:sym typeface="+mn-ea"/>
              </a:rPr>
              <a:t>时期</a:t>
            </a:r>
          </a:p>
        </p:txBody>
      </p:sp>
    </p:spTree>
    <p:extLst>
      <p:ext uri="{BB962C8B-B14F-4D97-AF65-F5344CB8AC3E}">
        <p14:creationId xmlns:p14="http://schemas.microsoft.com/office/powerpoint/2010/main" val="167989890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1">
                                            <p:txEl>
                                              <p:pRg st="0" end="0"/>
                                            </p:txEl>
                                          </p:spTgt>
                                        </p:tgtEl>
                                        <p:attrNameLst>
                                          <p:attrName>style.visibility</p:attrName>
                                        </p:attrNameLst>
                                      </p:cBhvr>
                                      <p:to>
                                        <p:strVal val="visible"/>
                                      </p:to>
                                    </p:set>
                                    <p:animEffect transition="in" filter="fade">
                                      <p:cBhvr>
                                        <p:cTn id="28" dur="1000"/>
                                        <p:tgtEl>
                                          <p:spTgt spid="11">
                                            <p:txEl>
                                              <p:pRg st="0" end="0"/>
                                            </p:txEl>
                                          </p:spTgt>
                                        </p:tgtEl>
                                      </p:cBhvr>
                                    </p:animEffect>
                                    <p:anim calcmode="lin" valueType="num">
                                      <p:cBhvr>
                                        <p:cTn id="29"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1000"/>
                                        <p:tgtEl>
                                          <p:spTgt spid="16"/>
                                        </p:tgtEl>
                                      </p:cBhvr>
                                    </p:animEffect>
                                    <p:anim calcmode="lin" valueType="num">
                                      <p:cBhvr>
                                        <p:cTn id="36" dur="1000" fill="hold"/>
                                        <p:tgtEl>
                                          <p:spTgt spid="16"/>
                                        </p:tgtEl>
                                        <p:attrNameLst>
                                          <p:attrName>ppt_x</p:attrName>
                                        </p:attrNameLst>
                                      </p:cBhvr>
                                      <p:tavLst>
                                        <p:tav tm="0">
                                          <p:val>
                                            <p:strVal val="#ppt_x"/>
                                          </p:val>
                                        </p:tav>
                                        <p:tav tm="100000">
                                          <p:val>
                                            <p:strVal val="#ppt_x"/>
                                          </p:val>
                                        </p:tav>
                                      </p:tavLst>
                                    </p:anim>
                                    <p:anim calcmode="lin" valueType="num">
                                      <p:cBhvr>
                                        <p:cTn id="3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2">
                                            <p:txEl>
                                              <p:pRg st="1" end="1"/>
                                            </p:txEl>
                                          </p:spTgt>
                                        </p:tgtEl>
                                        <p:attrNameLst>
                                          <p:attrName>style.visibility</p:attrName>
                                        </p:attrNameLst>
                                      </p:cBhvr>
                                      <p:to>
                                        <p:strVal val="visible"/>
                                      </p:to>
                                    </p:set>
                                    <p:animEffect transition="in" filter="fade">
                                      <p:cBhvr>
                                        <p:cTn id="42" dur="1000"/>
                                        <p:tgtEl>
                                          <p:spTgt spid="2">
                                            <p:txEl>
                                              <p:pRg st="1" end="1"/>
                                            </p:txEl>
                                          </p:spTgt>
                                        </p:tgtEl>
                                      </p:cBhvr>
                                    </p:animEffect>
                                    <p:anim calcmode="lin" valueType="num">
                                      <p:cBhvr>
                                        <p:cTn id="43"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44"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EBA09C6-48EE-4BB8-A317-44780270EDFA}"/>
              </a:ext>
            </a:extLst>
          </p:cNvPr>
          <p:cNvSpPr/>
          <p:nvPr/>
        </p:nvSpPr>
        <p:spPr>
          <a:xfrm>
            <a:off x="1136649" y="4641490"/>
            <a:ext cx="3116696" cy="1262743"/>
          </a:xfrm>
          <a:prstGeom prst="rect">
            <a:avLst/>
          </a:prstGeom>
          <a:solidFill>
            <a:srgbClr val="C00000">
              <a:alpha val="9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9" name="矩形 14">
            <a:extLst>
              <a:ext uri="{FF2B5EF4-FFF2-40B4-BE49-F238E27FC236}">
                <a16:creationId xmlns:a16="http://schemas.microsoft.com/office/drawing/2014/main" id="{2255E17B-F0DE-4930-AAA9-5959B3C27F4A}"/>
              </a:ext>
            </a:extLst>
          </p:cNvPr>
          <p:cNvSpPr>
            <a:spLocks noChangeArrowheads="1"/>
          </p:cNvSpPr>
          <p:nvPr/>
        </p:nvSpPr>
        <p:spPr bwMode="auto">
          <a:xfrm>
            <a:off x="1136649" y="4730641"/>
            <a:ext cx="373697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fontAlgn="base" hangingPunct="0">
              <a:lnSpc>
                <a:spcPct val="150000"/>
              </a:lnSpc>
              <a:spcBef>
                <a:spcPct val="0"/>
              </a:spcBef>
              <a:spcAft>
                <a:spcPct val="0"/>
              </a:spcAft>
              <a:buFontTx/>
              <a:buNone/>
            </a:pPr>
            <a:r>
              <a:rPr lang="zh-CN" altLang="en-US" sz="2400" b="1" dirty="0">
                <a:solidFill>
                  <a:schemeClr val="bg1"/>
                </a:solidFill>
                <a:latin typeface="微软雅黑" panose="020B0503020204020204" pitchFamily="34" charset="-122"/>
              </a:rPr>
              <a:t>时间：</a:t>
            </a:r>
            <a:r>
              <a:rPr lang="en-US" altLang="zh-CN" sz="2400" b="1" dirty="0">
                <a:solidFill>
                  <a:schemeClr val="bg1"/>
                </a:solidFill>
                <a:latin typeface="微软雅黑" panose="020B0503020204020204" pitchFamily="34" charset="-122"/>
              </a:rPr>
              <a:t>1973.8.24.-28</a:t>
            </a:r>
          </a:p>
          <a:p>
            <a:pPr algn="just" fontAlgn="base" hangingPunct="0">
              <a:lnSpc>
                <a:spcPct val="150000"/>
              </a:lnSpc>
              <a:spcBef>
                <a:spcPct val="0"/>
              </a:spcBef>
              <a:spcAft>
                <a:spcPct val="0"/>
              </a:spcAft>
              <a:buFontTx/>
              <a:buNone/>
            </a:pPr>
            <a:r>
              <a:rPr lang="zh-CN" altLang="en-US" sz="2400" b="1" dirty="0">
                <a:solidFill>
                  <a:schemeClr val="bg1"/>
                </a:solidFill>
                <a:latin typeface="微软雅黑" panose="020B0503020204020204" pitchFamily="34" charset="-122"/>
              </a:rPr>
              <a:t>地点：北京</a:t>
            </a:r>
            <a:endParaRPr lang="en-US" altLang="zh-CN" sz="2400" b="1" dirty="0">
              <a:solidFill>
                <a:schemeClr val="bg1"/>
              </a:solidFill>
              <a:latin typeface="微软雅黑" panose="020B0503020204020204" pitchFamily="34" charset="-122"/>
            </a:endParaRPr>
          </a:p>
        </p:txBody>
      </p:sp>
      <p:sp>
        <p:nvSpPr>
          <p:cNvPr id="12" name="文本框 11">
            <a:extLst>
              <a:ext uri="{FF2B5EF4-FFF2-40B4-BE49-F238E27FC236}">
                <a16:creationId xmlns:a16="http://schemas.microsoft.com/office/drawing/2014/main" id="{E1480FEB-3E21-4685-8CB5-9BEFF93CF059}"/>
              </a:ext>
            </a:extLst>
          </p:cNvPr>
          <p:cNvSpPr txBox="1"/>
          <p:nvPr/>
        </p:nvSpPr>
        <p:spPr>
          <a:xfrm>
            <a:off x="1698089" y="1070465"/>
            <a:ext cx="5573485" cy="738664"/>
          </a:xfrm>
          <a:prstGeom prst="rect">
            <a:avLst/>
          </a:prstGeom>
          <a:noFill/>
        </p:spPr>
        <p:txBody>
          <a:bodyPr wrap="squar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中国共产党第十次全国代表大会</a:t>
            </a:r>
          </a:p>
          <a:p>
            <a:endParaRPr lang="zh-CN" altLang="en-US" dirty="0">
              <a:latin typeface="微软雅黑" panose="020B0503020204020204" pitchFamily="34" charset="-122"/>
              <a:ea typeface="微软雅黑" panose="020B0503020204020204" pitchFamily="34" charset="-122"/>
            </a:endParaRPr>
          </a:p>
        </p:txBody>
      </p:sp>
      <p:sp>
        <p:nvSpPr>
          <p:cNvPr id="19" name="矩形 1">
            <a:extLst>
              <a:ext uri="{FF2B5EF4-FFF2-40B4-BE49-F238E27FC236}">
                <a16:creationId xmlns:a16="http://schemas.microsoft.com/office/drawing/2014/main" id="{1981FF5C-EF45-408C-992A-7419318D7671}"/>
              </a:ext>
            </a:extLst>
          </p:cNvPr>
          <p:cNvSpPr>
            <a:spLocks noChangeArrowheads="1"/>
          </p:cNvSpPr>
          <p:nvPr/>
        </p:nvSpPr>
        <p:spPr bwMode="auto">
          <a:xfrm>
            <a:off x="4873624" y="2174197"/>
            <a:ext cx="6140739"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indent="0" algn="just" fontAlgn="base" hangingPunct="0">
              <a:spcBef>
                <a:spcPct val="0"/>
              </a:spcBef>
              <a:spcAft>
                <a:spcPct val="0"/>
              </a:spcAft>
              <a:buNone/>
            </a:pPr>
            <a:r>
              <a:rPr lang="zh-CN" altLang="en-US" sz="1600" dirty="0">
                <a:solidFill>
                  <a:srgbClr val="5A5A5A"/>
                </a:solidFill>
                <a:latin typeface="微软雅黑" panose="020B0503020204020204" pitchFamily="34" charset="-122"/>
              </a:rPr>
              <a:t>大会是在粉碎林彪反革命集团后，周恩来主持中央日常工作，全国各方面形势有了好转的情况下召开的。会上宣布，中央政治局决定王洪文到中央工作，并同华国锋、吴德一起列席政治局会议。会议决定成立由王洪文负责的党章修改小组提出党章修改草案。</a:t>
            </a:r>
            <a:endParaRPr lang="en-US" altLang="zh-CN" sz="1600" dirty="0">
              <a:solidFill>
                <a:srgbClr val="5A5A5A"/>
              </a:solidFill>
              <a:latin typeface="微软雅黑" panose="020B0503020204020204" pitchFamily="34" charset="-122"/>
            </a:endParaRPr>
          </a:p>
          <a:p>
            <a:pPr algn="just" fontAlgn="base" hangingPunct="0">
              <a:spcBef>
                <a:spcPct val="0"/>
              </a:spcBef>
              <a:spcAft>
                <a:spcPct val="0"/>
              </a:spcAft>
              <a:buFont typeface="Wingdings" panose="05000000000000000000" pitchFamily="2" charset="2"/>
              <a:buChar char="n"/>
            </a:pPr>
            <a:endParaRPr lang="zh-CN" altLang="en-US" sz="1600" dirty="0">
              <a:solidFill>
                <a:srgbClr val="5A5A5A"/>
              </a:solidFill>
              <a:latin typeface="微软雅黑" panose="020B0503020204020204" pitchFamily="34" charset="-122"/>
            </a:endParaRPr>
          </a:p>
          <a:p>
            <a:pPr marL="0" indent="0" algn="just" fontAlgn="base" hangingPunct="0">
              <a:spcBef>
                <a:spcPct val="0"/>
              </a:spcBef>
              <a:spcAft>
                <a:spcPct val="0"/>
              </a:spcAft>
              <a:buNone/>
            </a:pPr>
            <a:r>
              <a:rPr lang="zh-CN" altLang="en-US" sz="1600" dirty="0">
                <a:solidFill>
                  <a:srgbClr val="5A5A5A"/>
                </a:solidFill>
                <a:latin typeface="微软雅黑" panose="020B0503020204020204" pitchFamily="34" charset="-122"/>
              </a:rPr>
              <a:t>十大党章在“左”倾错误方面的新发展，主要是充实所谓两条路线斗争经验的内容，把“批判修正主义列为加强党的思想建设的长期任务”；片面提出“反潮流”原则，要求党员要具有反潮流的精神等。</a:t>
            </a:r>
            <a:endParaRPr lang="en-US" altLang="zh-CN" sz="1600" dirty="0">
              <a:solidFill>
                <a:srgbClr val="5A5A5A"/>
              </a:solidFill>
              <a:latin typeface="微软雅黑" panose="020B0503020204020204" pitchFamily="34" charset="-122"/>
            </a:endParaRPr>
          </a:p>
          <a:p>
            <a:pPr algn="just" fontAlgn="base" hangingPunct="0">
              <a:spcBef>
                <a:spcPct val="0"/>
              </a:spcBef>
              <a:spcAft>
                <a:spcPct val="0"/>
              </a:spcAft>
              <a:buFont typeface="Wingdings" panose="05000000000000000000" pitchFamily="2" charset="2"/>
              <a:buChar char="n"/>
            </a:pPr>
            <a:endParaRPr lang="zh-CN" altLang="en-US" sz="1600" dirty="0">
              <a:solidFill>
                <a:srgbClr val="5A5A5A"/>
              </a:solidFill>
              <a:latin typeface="微软雅黑" panose="020B0503020204020204" pitchFamily="34" charset="-122"/>
            </a:endParaRPr>
          </a:p>
          <a:p>
            <a:pPr marL="0" indent="0" algn="just" fontAlgn="base" hangingPunct="0">
              <a:spcBef>
                <a:spcPct val="0"/>
              </a:spcBef>
              <a:spcAft>
                <a:spcPct val="0"/>
              </a:spcAft>
              <a:buNone/>
            </a:pPr>
            <a:r>
              <a:rPr lang="zh-CN" altLang="en-US" sz="1600" dirty="0">
                <a:solidFill>
                  <a:srgbClr val="5A5A5A"/>
                </a:solidFill>
                <a:latin typeface="微软雅黑" panose="020B0503020204020204" pitchFamily="34" charset="-122"/>
              </a:rPr>
              <a:t>一些在“文化大革命”中遭到打击，被排斥在九届中央委员会之外的老干部入选中央委员。虽然江青集团的骨干分子更多地进入新的中央委员会，但一批众望所归的老同志入选，反映了党内健康力量的增强。 </a:t>
            </a:r>
          </a:p>
        </p:txBody>
      </p:sp>
      <p:pic>
        <p:nvPicPr>
          <p:cNvPr id="4" name="图片 3">
            <a:extLst>
              <a:ext uri="{FF2B5EF4-FFF2-40B4-BE49-F238E27FC236}">
                <a16:creationId xmlns:a16="http://schemas.microsoft.com/office/drawing/2014/main" id="{32484233-7CA1-421B-B651-E8311E4C47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3005" y="2007942"/>
            <a:ext cx="3116696" cy="2633548"/>
          </a:xfrm>
          <a:prstGeom prst="rect">
            <a:avLst/>
          </a:prstGeom>
        </p:spPr>
      </p:pic>
      <p:cxnSp>
        <p:nvCxnSpPr>
          <p:cNvPr id="7" name="直接连接符 6">
            <a:extLst>
              <a:ext uri="{FF2B5EF4-FFF2-40B4-BE49-F238E27FC236}">
                <a16:creationId xmlns:a16="http://schemas.microsoft.com/office/drawing/2014/main" id="{F9C8E933-C3F7-4DDF-A8F2-AA2290913796}"/>
              </a:ext>
            </a:extLst>
          </p:cNvPr>
          <p:cNvCxnSpPr/>
          <p:nvPr/>
        </p:nvCxnSpPr>
        <p:spPr>
          <a:xfrm>
            <a:off x="4937557" y="3310487"/>
            <a:ext cx="6012872"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B3EB02FA-9584-487C-A315-D33ADCA535FA}"/>
              </a:ext>
            </a:extLst>
          </p:cNvPr>
          <p:cNvCxnSpPr/>
          <p:nvPr/>
        </p:nvCxnSpPr>
        <p:spPr>
          <a:xfrm>
            <a:off x="4937557" y="4529687"/>
            <a:ext cx="6012872"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C31663C4-D6DF-407F-A7B7-497AB5837A9A}"/>
              </a:ext>
            </a:extLst>
          </p:cNvPr>
          <p:cNvCxnSpPr/>
          <p:nvPr/>
        </p:nvCxnSpPr>
        <p:spPr>
          <a:xfrm>
            <a:off x="4937557" y="5748887"/>
            <a:ext cx="6012872"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01EB39BD-D3ED-47C3-9791-C943BC9E0065}"/>
              </a:ext>
            </a:extLst>
          </p:cNvPr>
          <p:cNvCxnSpPr/>
          <p:nvPr/>
        </p:nvCxnSpPr>
        <p:spPr>
          <a:xfrm>
            <a:off x="4987636" y="2062394"/>
            <a:ext cx="6012872"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
        <p:nvSpPr>
          <p:cNvPr id="14" name="TextBox 54">
            <a:extLst>
              <a:ext uri="{FF2B5EF4-FFF2-40B4-BE49-F238E27FC236}">
                <a16:creationId xmlns:a16="http://schemas.microsoft.com/office/drawing/2014/main" id="{C56DAA3E-A09F-4418-8A5C-3F0302FFE525}"/>
              </a:ext>
            </a:extLst>
          </p:cNvPr>
          <p:cNvSpPr txBox="1">
            <a:spLocks noChangeArrowheads="1"/>
          </p:cNvSpPr>
          <p:nvPr/>
        </p:nvSpPr>
        <p:spPr bwMode="auto">
          <a:xfrm>
            <a:off x="338702" y="99560"/>
            <a:ext cx="82327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b="1" dirty="0">
                <a:solidFill>
                  <a:schemeClr val="bg1"/>
                </a:solidFill>
                <a:latin typeface="微软雅黑" panose="020B0503020204020204" pitchFamily="34" charset="-122"/>
                <a:ea typeface="方正特雅宋_GBK" pitchFamily="2" charset="-122"/>
                <a:sym typeface="+mn-ea"/>
              </a:rPr>
              <a:t>3.3 </a:t>
            </a:r>
            <a:r>
              <a:rPr lang="zh-CN" altLang="en-US" sz="2400" b="1" noProof="1">
                <a:solidFill>
                  <a:schemeClr val="bg1"/>
                </a:solidFill>
                <a:latin typeface="微软雅黑" panose="020B0503020204020204" pitchFamily="34" charset="-122"/>
                <a:ea typeface="方正特雅宋_GBK" pitchFamily="2" charset="-122"/>
                <a:sym typeface="+mn-ea"/>
              </a:rPr>
              <a:t>文化大革命</a:t>
            </a:r>
            <a:r>
              <a:rPr lang="zh-CN" altLang="en-US" sz="2400" b="1" dirty="0">
                <a:solidFill>
                  <a:schemeClr val="bg1"/>
                </a:solidFill>
                <a:latin typeface="微软雅黑" panose="020B0503020204020204" pitchFamily="34" charset="-122"/>
                <a:ea typeface="方正特雅宋_GBK" pitchFamily="2" charset="-122"/>
                <a:sym typeface="+mn-ea"/>
              </a:rPr>
              <a:t>时期</a:t>
            </a:r>
          </a:p>
        </p:txBody>
      </p:sp>
    </p:spTree>
    <p:extLst>
      <p:ext uri="{BB962C8B-B14F-4D97-AF65-F5344CB8AC3E}">
        <p14:creationId xmlns:p14="http://schemas.microsoft.com/office/powerpoint/2010/main" val="306421050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1000"/>
                                        <p:tgtEl>
                                          <p:spTgt spid="19"/>
                                        </p:tgtEl>
                                      </p:cBhvr>
                                    </p:animEffect>
                                    <p:anim calcmode="lin" valueType="num">
                                      <p:cBhvr>
                                        <p:cTn id="22" dur="1000" fill="hold"/>
                                        <p:tgtEl>
                                          <p:spTgt spid="19"/>
                                        </p:tgtEl>
                                        <p:attrNameLst>
                                          <p:attrName>ppt_x</p:attrName>
                                        </p:attrNameLst>
                                      </p:cBhvr>
                                      <p:tavLst>
                                        <p:tav tm="0">
                                          <p:val>
                                            <p:strVal val="#ppt_x"/>
                                          </p:val>
                                        </p:tav>
                                        <p:tav tm="100000">
                                          <p:val>
                                            <p:strVal val="#ppt_x"/>
                                          </p:val>
                                        </p:tav>
                                      </p:tavLst>
                                    </p:anim>
                                    <p:anim calcmode="lin" valueType="num">
                                      <p:cBhvr>
                                        <p:cTn id="2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5" name="圆角矩形 24"/>
          <p:cNvSpPr/>
          <p:nvPr/>
        </p:nvSpPr>
        <p:spPr>
          <a:xfrm>
            <a:off x="6863336" y="2008526"/>
            <a:ext cx="2301240" cy="777240"/>
          </a:xfrm>
          <a:prstGeom prst="roundRect">
            <a:avLst/>
          </a:prstGeom>
          <a:solidFill>
            <a:srgbClr val="C00000">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4" name="圆角矩形 23"/>
          <p:cNvSpPr/>
          <p:nvPr/>
        </p:nvSpPr>
        <p:spPr>
          <a:xfrm>
            <a:off x="2204103" y="1815367"/>
            <a:ext cx="2301240" cy="77724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3" name="圆角矩形 22"/>
          <p:cNvSpPr/>
          <p:nvPr/>
        </p:nvSpPr>
        <p:spPr>
          <a:xfrm>
            <a:off x="7217271" y="1857121"/>
            <a:ext cx="2301240" cy="77724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 name="圆角矩形 4"/>
          <p:cNvSpPr/>
          <p:nvPr/>
        </p:nvSpPr>
        <p:spPr>
          <a:xfrm>
            <a:off x="2664888" y="1982208"/>
            <a:ext cx="2301240" cy="777240"/>
          </a:xfrm>
          <a:prstGeom prst="roundRect">
            <a:avLst/>
          </a:prstGeom>
          <a:solidFill>
            <a:srgbClr val="C00000">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3" name="矩形 12"/>
          <p:cNvSpPr/>
          <p:nvPr/>
        </p:nvSpPr>
        <p:spPr>
          <a:xfrm>
            <a:off x="0" y="1"/>
            <a:ext cx="12192000" cy="6502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 name="文本框 1"/>
          <p:cNvSpPr txBox="1"/>
          <p:nvPr/>
        </p:nvSpPr>
        <p:spPr>
          <a:xfrm>
            <a:off x="306251" y="116006"/>
            <a:ext cx="4922520" cy="461665"/>
          </a:xfrm>
          <a:prstGeom prst="rect">
            <a:avLst/>
          </a:prstGeom>
          <a:noFill/>
        </p:spPr>
        <p:txBody>
          <a:bodyPr wrap="squar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1.1</a:t>
            </a:r>
            <a:r>
              <a:rPr lang="en-US" altLang="zh-CN" sz="2400" b="1" dirty="0">
                <a:solidFill>
                  <a:schemeClr val="bg1"/>
                </a:solidFill>
                <a:latin typeface="方正特雅宋_GBK" pitchFamily="2" charset="-122"/>
                <a:ea typeface="方正特雅宋_GBK" pitchFamily="2" charset="-122"/>
              </a:rPr>
              <a:t> </a:t>
            </a:r>
            <a:r>
              <a:rPr lang="zh-CN" altLang="en-US" sz="2400" b="1" dirty="0">
                <a:solidFill>
                  <a:schemeClr val="bg1"/>
                </a:solidFill>
                <a:latin typeface="微软雅黑" panose="020B0503020204020204" pitchFamily="34" charset="-122"/>
                <a:ea typeface="微软雅黑" panose="020B0503020204020204" pitchFamily="34" charset="-122"/>
              </a:rPr>
              <a:t>党史时间脉络</a:t>
            </a:r>
          </a:p>
        </p:txBody>
      </p:sp>
      <p:grpSp>
        <p:nvGrpSpPr>
          <p:cNvPr id="3" name="组合 2"/>
          <p:cNvGrpSpPr/>
          <p:nvPr/>
        </p:nvGrpSpPr>
        <p:grpSpPr>
          <a:xfrm>
            <a:off x="1028807" y="3219097"/>
            <a:ext cx="4735773" cy="2520757"/>
            <a:chOff x="1285162" y="2620371"/>
            <a:chExt cx="4735773" cy="2520757"/>
          </a:xfrm>
        </p:grpSpPr>
        <p:sp>
          <p:nvSpPr>
            <p:cNvPr id="7" name="文本框 6"/>
            <p:cNvSpPr txBox="1"/>
            <p:nvPr/>
          </p:nvSpPr>
          <p:spPr>
            <a:xfrm>
              <a:off x="1285162" y="2620371"/>
              <a:ext cx="4735773" cy="646331"/>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马克思主义传入中国，在陈独秀、李大钊领导下创立了中国共产党。</a:t>
              </a:r>
            </a:p>
          </p:txBody>
        </p:sp>
        <p:sp>
          <p:nvSpPr>
            <p:cNvPr id="8" name="文本框 7"/>
            <p:cNvSpPr txBox="1"/>
            <p:nvPr/>
          </p:nvSpPr>
          <p:spPr>
            <a:xfrm>
              <a:off x="1285162" y="3557584"/>
              <a:ext cx="4735773" cy="646331"/>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马克思主义中的中国化，在毛泽东领导下创立了毛泽东思想。</a:t>
              </a:r>
            </a:p>
          </p:txBody>
        </p:sp>
        <p:sp>
          <p:nvSpPr>
            <p:cNvPr id="9" name="文本框 8"/>
            <p:cNvSpPr txBox="1"/>
            <p:nvPr/>
          </p:nvSpPr>
          <p:spPr>
            <a:xfrm>
              <a:off x="1285162" y="4494797"/>
              <a:ext cx="4460545" cy="646331"/>
            </a:xfrm>
            <a:prstGeom prst="rect">
              <a:avLst/>
            </a:prstGeom>
            <a:noFill/>
          </p:spPr>
          <p:txBody>
            <a:bodyPr wrap="square" rtlCol="0">
              <a:spAutoFit/>
            </a:bodyPr>
            <a:lstStyle/>
            <a:p>
              <a:pPr algn="just" hangingPunct="0"/>
              <a:r>
                <a:rPr lang="zh-CN" altLang="en-US" dirty="0">
                  <a:latin typeface="微软雅黑" panose="020B0503020204020204" pitchFamily="34" charset="-122"/>
                  <a:ea typeface="微软雅黑" panose="020B0503020204020204" pitchFamily="34" charset="-122"/>
                </a:rPr>
                <a:t>马克思主义的时代化，在邓小平领导下创立了中国特色社会主义理论体系。</a:t>
              </a:r>
            </a:p>
          </p:txBody>
        </p:sp>
      </p:grpSp>
      <p:grpSp>
        <p:nvGrpSpPr>
          <p:cNvPr id="4" name="组合 3"/>
          <p:cNvGrpSpPr/>
          <p:nvPr/>
        </p:nvGrpSpPr>
        <p:grpSpPr>
          <a:xfrm>
            <a:off x="6421495" y="3216477"/>
            <a:ext cx="4747151" cy="2588995"/>
            <a:chOff x="6355300" y="2586251"/>
            <a:chExt cx="4747151" cy="2588995"/>
          </a:xfrm>
        </p:grpSpPr>
        <p:sp>
          <p:nvSpPr>
            <p:cNvPr id="10" name="文本框 9"/>
            <p:cNvSpPr txBox="1"/>
            <p:nvPr/>
          </p:nvSpPr>
          <p:spPr>
            <a:xfrm>
              <a:off x="6355300" y="4528915"/>
              <a:ext cx="4735773" cy="646331"/>
            </a:xfrm>
            <a:prstGeom prst="rect">
              <a:avLst/>
            </a:prstGeom>
            <a:noFill/>
          </p:spPr>
          <p:txBody>
            <a:bodyPr wrap="square" rtlCol="0">
              <a:spAutoFit/>
            </a:bodyPr>
            <a:lstStyle/>
            <a:p>
              <a:pPr algn="just" hangingPunct="0"/>
              <a:r>
                <a:rPr lang="zh-CN" altLang="en-US" dirty="0">
                  <a:latin typeface="微软雅黑" panose="020B0503020204020204" pitchFamily="34" charset="-122"/>
                  <a:ea typeface="微软雅黑" panose="020B0503020204020204" pitchFamily="34" charset="-122"/>
                </a:rPr>
                <a:t>中国特色社会主义道路是中国必由之路（</a:t>
              </a:r>
              <a:r>
                <a:rPr lang="en-US" altLang="zh-CN" dirty="0">
                  <a:latin typeface="微软雅黑" panose="020B0503020204020204" pitchFamily="34" charset="-122"/>
                  <a:ea typeface="微软雅黑" panose="020B0503020204020204" pitchFamily="34" charset="-122"/>
                </a:rPr>
                <a:t>1978.12</a:t>
              </a:r>
              <a:r>
                <a:rPr lang="zh-CN" altLang="en-US" dirty="0">
                  <a:latin typeface="微软雅黑" panose="020B0503020204020204" pitchFamily="34" charset="-122"/>
                  <a:ea typeface="微软雅黑" panose="020B0503020204020204" pitchFamily="34" charset="-122"/>
                </a:rPr>
                <a:t>至今）。</a:t>
              </a:r>
            </a:p>
          </p:txBody>
        </p:sp>
        <p:sp>
          <p:nvSpPr>
            <p:cNvPr id="11" name="文本框 10"/>
            <p:cNvSpPr txBox="1"/>
            <p:nvPr/>
          </p:nvSpPr>
          <p:spPr>
            <a:xfrm>
              <a:off x="6366678" y="3557583"/>
              <a:ext cx="4735773" cy="646331"/>
            </a:xfrm>
            <a:prstGeom prst="rect">
              <a:avLst/>
            </a:prstGeom>
            <a:noFill/>
          </p:spPr>
          <p:txBody>
            <a:bodyPr wrap="square" rtlCol="0">
              <a:spAutoFit/>
            </a:bodyPr>
            <a:lstStyle/>
            <a:p>
              <a:pPr algn="just" hangingPunct="0"/>
              <a:r>
                <a:rPr lang="zh-CN" altLang="en-US" dirty="0">
                  <a:latin typeface="微软雅黑" panose="020B0503020204020204" pitchFamily="34" charset="-122"/>
                  <a:ea typeface="微软雅黑" panose="020B0503020204020204" pitchFamily="34" charset="-122"/>
                </a:rPr>
                <a:t>只有共产党才能发展中国（</a:t>
              </a:r>
              <a:r>
                <a:rPr lang="en-US" altLang="zh-CN" dirty="0">
                  <a:latin typeface="微软雅黑" panose="020B0503020204020204" pitchFamily="34" charset="-122"/>
                  <a:ea typeface="微软雅黑" panose="020B0503020204020204" pitchFamily="34" charset="-122"/>
                </a:rPr>
                <a:t>1949.10-1978.12</a:t>
              </a:r>
              <a:r>
                <a:rPr lang="zh-CN" altLang="en-US" dirty="0">
                  <a:latin typeface="微软雅黑" panose="020B0503020204020204" pitchFamily="34" charset="-122"/>
                  <a:ea typeface="微软雅黑" panose="020B0503020204020204" pitchFamily="34" charset="-122"/>
                </a:rPr>
                <a:t>）。</a:t>
              </a:r>
            </a:p>
          </p:txBody>
        </p:sp>
        <p:sp>
          <p:nvSpPr>
            <p:cNvPr id="12" name="文本框 11"/>
            <p:cNvSpPr txBox="1"/>
            <p:nvPr/>
          </p:nvSpPr>
          <p:spPr>
            <a:xfrm>
              <a:off x="6366677" y="2586251"/>
              <a:ext cx="4735773" cy="646331"/>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没有共产党就没有新中国（</a:t>
              </a:r>
              <a:r>
                <a:rPr lang="en-US" altLang="zh-CN" dirty="0">
                  <a:latin typeface="微软雅黑" panose="020B0503020204020204" pitchFamily="34" charset="-122"/>
                  <a:ea typeface="微软雅黑" panose="020B0503020204020204" pitchFamily="34" charset="-122"/>
                </a:rPr>
                <a:t>1919.5-1949.10</a:t>
              </a:r>
              <a:r>
                <a:rPr lang="zh-CN" altLang="en-US" dirty="0">
                  <a:latin typeface="微软雅黑" panose="020B0503020204020204" pitchFamily="34" charset="-122"/>
                  <a:ea typeface="微软雅黑" panose="020B0503020204020204" pitchFamily="34" charset="-122"/>
                </a:rPr>
                <a:t>）</a:t>
              </a:r>
            </a:p>
            <a:p>
              <a:r>
                <a:rPr lang="zh-CN" altLang="en-US" dirty="0">
                  <a:latin typeface="微软雅黑" panose="020B0503020204020204" pitchFamily="34" charset="-122"/>
                  <a:ea typeface="微软雅黑" panose="020B0503020204020204" pitchFamily="34" charset="-122"/>
                </a:rPr>
                <a:t>。</a:t>
              </a:r>
            </a:p>
          </p:txBody>
        </p:sp>
      </p:grpSp>
      <p:cxnSp>
        <p:nvCxnSpPr>
          <p:cNvPr id="14" name="直接连接符 13"/>
          <p:cNvCxnSpPr/>
          <p:nvPr/>
        </p:nvCxnSpPr>
        <p:spPr>
          <a:xfrm>
            <a:off x="5947894" y="887711"/>
            <a:ext cx="0" cy="5303861"/>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cxnSpLocks/>
          </p:cNvCxnSpPr>
          <p:nvPr/>
        </p:nvCxnSpPr>
        <p:spPr>
          <a:xfrm>
            <a:off x="1028807" y="2938699"/>
            <a:ext cx="10128461"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1228886" y="2006582"/>
            <a:ext cx="4084320" cy="646331"/>
          </a:xfrm>
          <a:prstGeom prst="rect">
            <a:avLst/>
          </a:prstGeom>
          <a:noFill/>
        </p:spPr>
        <p:txBody>
          <a:bodyPr wrap="squar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理论发展角度</a:t>
            </a:r>
          </a:p>
          <a:p>
            <a:endParaRPr lang="zh-CN" altLang="en-US" dirty="0">
              <a:latin typeface="微软雅黑" panose="020B0503020204020204" pitchFamily="34" charset="-122"/>
              <a:ea typeface="微软雅黑" panose="020B0503020204020204" pitchFamily="34" charset="-122"/>
            </a:endParaRPr>
          </a:p>
        </p:txBody>
      </p:sp>
      <p:sp>
        <p:nvSpPr>
          <p:cNvPr id="22" name="文本框 21"/>
          <p:cNvSpPr txBox="1"/>
          <p:nvPr/>
        </p:nvSpPr>
        <p:spPr>
          <a:xfrm>
            <a:off x="6288423" y="2014591"/>
            <a:ext cx="4084320" cy="646331"/>
          </a:xfrm>
          <a:prstGeom prst="rect">
            <a:avLst/>
          </a:prstGeom>
          <a:noFill/>
        </p:spPr>
        <p:txBody>
          <a:bodyPr wrap="square" rtlCol="0">
            <a:spAutoFit/>
          </a:bodyPr>
          <a:lstStyle/>
          <a:p>
            <a:pPr algn="ctr" eaLnBrk="0" hangingPunct="0"/>
            <a:r>
              <a:rPr lang="zh-CN" altLang="en-US" b="1" dirty="0">
                <a:solidFill>
                  <a:schemeClr val="bg1"/>
                </a:solidFill>
                <a:latin typeface="微软雅黑" panose="020B0503020204020204" pitchFamily="34" charset="-122"/>
                <a:ea typeface="微软雅黑" panose="020B0503020204020204" pitchFamily="34" charset="-122"/>
              </a:rPr>
              <a:t>时间发展角度</a:t>
            </a:r>
          </a:p>
          <a:p>
            <a:endParaRPr lang="zh-CN" altLang="en-US" dirty="0">
              <a:latin typeface="微软雅黑" panose="020B0503020204020204" pitchFamily="34" charset="-122"/>
              <a:ea typeface="微软雅黑" panose="020B0503020204020204" pitchFamily="34" charset="-122"/>
            </a:endParaRPr>
          </a:p>
        </p:txBody>
      </p:sp>
      <p:sp>
        <p:nvSpPr>
          <p:cNvPr id="17" name="任意多边形 16"/>
          <p:cNvSpPr/>
          <p:nvPr/>
        </p:nvSpPr>
        <p:spPr>
          <a:xfrm rot="10800000">
            <a:off x="0" y="6020252"/>
            <a:ext cx="12192000" cy="811161"/>
          </a:xfrm>
          <a:custGeom>
            <a:avLst/>
            <a:gdLst>
              <a:gd name="connsiteX0" fmla="*/ 12192000 w 12192000"/>
              <a:gd name="connsiteY0" fmla="*/ 4773075 h 4785360"/>
              <a:gd name="connsiteX1" fmla="*/ 12192000 w 12192000"/>
              <a:gd name="connsiteY1" fmla="*/ 4785360 h 4785360"/>
              <a:gd name="connsiteX2" fmla="*/ 12190841 w 12192000"/>
              <a:gd name="connsiteY2" fmla="*/ 4785360 h 4785360"/>
              <a:gd name="connsiteX3" fmla="*/ 0 w 12192000"/>
              <a:gd name="connsiteY3" fmla="*/ 4773075 h 4785360"/>
              <a:gd name="connsiteX4" fmla="*/ 1159 w 12192000"/>
              <a:gd name="connsiteY4" fmla="*/ 4785360 h 4785360"/>
              <a:gd name="connsiteX5" fmla="*/ 0 w 12192000"/>
              <a:gd name="connsiteY5" fmla="*/ 4785360 h 4785360"/>
              <a:gd name="connsiteX6" fmla="*/ 0 w 12192000"/>
              <a:gd name="connsiteY6" fmla="*/ 0 h 4785360"/>
              <a:gd name="connsiteX7" fmla="*/ 12192000 w 12192000"/>
              <a:gd name="connsiteY7" fmla="*/ 0 h 4785360"/>
              <a:gd name="connsiteX8" fmla="*/ 12192000 w 12192000"/>
              <a:gd name="connsiteY8" fmla="*/ 4773075 h 4785360"/>
              <a:gd name="connsiteX9" fmla="*/ 6096000 w 12192000"/>
              <a:gd name="connsiteY9" fmla="*/ 3139440 h 4785360"/>
              <a:gd name="connsiteX10" fmla="*/ 0 w 12192000"/>
              <a:gd name="connsiteY10" fmla="*/ 4773075 h 4785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4785360">
                <a:moveTo>
                  <a:pt x="12192000" y="4773075"/>
                </a:moveTo>
                <a:lnTo>
                  <a:pt x="12192000" y="4785360"/>
                </a:lnTo>
                <a:lnTo>
                  <a:pt x="12190841" y="4785360"/>
                </a:lnTo>
                <a:close/>
                <a:moveTo>
                  <a:pt x="0" y="4773075"/>
                </a:moveTo>
                <a:lnTo>
                  <a:pt x="1159" y="4785360"/>
                </a:lnTo>
                <a:lnTo>
                  <a:pt x="0" y="4785360"/>
                </a:lnTo>
                <a:close/>
                <a:moveTo>
                  <a:pt x="0" y="0"/>
                </a:moveTo>
                <a:lnTo>
                  <a:pt x="12192000" y="0"/>
                </a:lnTo>
                <a:lnTo>
                  <a:pt x="12192000" y="4773075"/>
                </a:lnTo>
                <a:cubicBezTo>
                  <a:pt x="12192000" y="3870843"/>
                  <a:pt x="9462728" y="3139440"/>
                  <a:pt x="6096000" y="3139440"/>
                </a:cubicBezTo>
                <a:cubicBezTo>
                  <a:pt x="2729272" y="3139440"/>
                  <a:pt x="0" y="3870843"/>
                  <a:pt x="0" y="4773075"/>
                </a:cubicBezTo>
                <a:close/>
              </a:path>
            </a:pathLst>
          </a:custGeom>
          <a:solidFill>
            <a:srgbClr val="A215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5897139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9" name="矩形 8"/>
          <p:cNvSpPr/>
          <p:nvPr/>
        </p:nvSpPr>
        <p:spPr>
          <a:xfrm>
            <a:off x="0" y="1"/>
            <a:ext cx="12192000" cy="6502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 name="文本框 1"/>
          <p:cNvSpPr txBox="1"/>
          <p:nvPr/>
        </p:nvSpPr>
        <p:spPr>
          <a:xfrm>
            <a:off x="1747520" y="3291658"/>
            <a:ext cx="9022080" cy="707886"/>
          </a:xfrm>
          <a:prstGeom prst="rect">
            <a:avLst/>
          </a:prstGeom>
          <a:noFill/>
        </p:spPr>
        <p:txBody>
          <a:bodyPr wrap="square" rtlCol="0">
            <a:spAutoFit/>
          </a:bodyPr>
          <a:lstStyle/>
          <a:p>
            <a:pPr algn="ctr">
              <a:spcBef>
                <a:spcPct val="0"/>
              </a:spcBef>
              <a:buFontTx/>
              <a:buNone/>
            </a:pPr>
            <a:r>
              <a:rPr lang="zh-CN" altLang="en-US" sz="4000" dirty="0">
                <a:latin typeface="方正特雅宋_GBK" pitchFamily="2" charset="-122"/>
                <a:ea typeface="方正特雅宋_GBK" pitchFamily="2" charset="-122"/>
              </a:rPr>
              <a:t>改革开放和社会主义现代化建设时期</a:t>
            </a:r>
          </a:p>
        </p:txBody>
      </p:sp>
      <p:sp>
        <p:nvSpPr>
          <p:cNvPr id="5" name="任意多边形 4"/>
          <p:cNvSpPr/>
          <p:nvPr/>
        </p:nvSpPr>
        <p:spPr>
          <a:xfrm rot="10800000">
            <a:off x="0" y="6046838"/>
            <a:ext cx="12192000" cy="811161"/>
          </a:xfrm>
          <a:custGeom>
            <a:avLst/>
            <a:gdLst>
              <a:gd name="connsiteX0" fmla="*/ 12192000 w 12192000"/>
              <a:gd name="connsiteY0" fmla="*/ 4773075 h 4785360"/>
              <a:gd name="connsiteX1" fmla="*/ 12192000 w 12192000"/>
              <a:gd name="connsiteY1" fmla="*/ 4785360 h 4785360"/>
              <a:gd name="connsiteX2" fmla="*/ 12190841 w 12192000"/>
              <a:gd name="connsiteY2" fmla="*/ 4785360 h 4785360"/>
              <a:gd name="connsiteX3" fmla="*/ 0 w 12192000"/>
              <a:gd name="connsiteY3" fmla="*/ 4773075 h 4785360"/>
              <a:gd name="connsiteX4" fmla="*/ 1159 w 12192000"/>
              <a:gd name="connsiteY4" fmla="*/ 4785360 h 4785360"/>
              <a:gd name="connsiteX5" fmla="*/ 0 w 12192000"/>
              <a:gd name="connsiteY5" fmla="*/ 4785360 h 4785360"/>
              <a:gd name="connsiteX6" fmla="*/ 0 w 12192000"/>
              <a:gd name="connsiteY6" fmla="*/ 0 h 4785360"/>
              <a:gd name="connsiteX7" fmla="*/ 12192000 w 12192000"/>
              <a:gd name="connsiteY7" fmla="*/ 0 h 4785360"/>
              <a:gd name="connsiteX8" fmla="*/ 12192000 w 12192000"/>
              <a:gd name="connsiteY8" fmla="*/ 4773075 h 4785360"/>
              <a:gd name="connsiteX9" fmla="*/ 6096000 w 12192000"/>
              <a:gd name="connsiteY9" fmla="*/ 3139440 h 4785360"/>
              <a:gd name="connsiteX10" fmla="*/ 0 w 12192000"/>
              <a:gd name="connsiteY10" fmla="*/ 4773075 h 4785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4785360">
                <a:moveTo>
                  <a:pt x="12192000" y="4773075"/>
                </a:moveTo>
                <a:lnTo>
                  <a:pt x="12192000" y="4785360"/>
                </a:lnTo>
                <a:lnTo>
                  <a:pt x="12190841" y="4785360"/>
                </a:lnTo>
                <a:close/>
                <a:moveTo>
                  <a:pt x="0" y="4773075"/>
                </a:moveTo>
                <a:lnTo>
                  <a:pt x="1159" y="4785360"/>
                </a:lnTo>
                <a:lnTo>
                  <a:pt x="0" y="4785360"/>
                </a:lnTo>
                <a:close/>
                <a:moveTo>
                  <a:pt x="0" y="0"/>
                </a:moveTo>
                <a:lnTo>
                  <a:pt x="12192000" y="0"/>
                </a:lnTo>
                <a:lnTo>
                  <a:pt x="12192000" y="4773075"/>
                </a:lnTo>
                <a:cubicBezTo>
                  <a:pt x="12192000" y="3870843"/>
                  <a:pt x="9462728" y="3139440"/>
                  <a:pt x="6096000" y="3139440"/>
                </a:cubicBezTo>
                <a:cubicBezTo>
                  <a:pt x="2729272" y="3139440"/>
                  <a:pt x="0" y="3870843"/>
                  <a:pt x="0" y="4773075"/>
                </a:cubicBezTo>
                <a:close/>
              </a:path>
            </a:pathLst>
          </a:custGeom>
          <a:solidFill>
            <a:srgbClr val="A215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nvGrpSpPr>
          <p:cNvPr id="6" name="组合 5"/>
          <p:cNvGrpSpPr/>
          <p:nvPr/>
        </p:nvGrpSpPr>
        <p:grpSpPr>
          <a:xfrm>
            <a:off x="0" y="4356767"/>
            <a:ext cx="12192000" cy="1783080"/>
            <a:chOff x="0" y="498262"/>
            <a:chExt cx="12192000" cy="1783080"/>
          </a:xfrm>
        </p:grpSpPr>
        <p:sp>
          <p:nvSpPr>
            <p:cNvPr id="3" name="椭圆 2"/>
            <p:cNvSpPr/>
            <p:nvPr/>
          </p:nvSpPr>
          <p:spPr>
            <a:xfrm>
              <a:off x="5204460" y="498262"/>
              <a:ext cx="1783080" cy="178308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 name="文本框 3"/>
            <p:cNvSpPr txBox="1"/>
            <p:nvPr/>
          </p:nvSpPr>
          <p:spPr>
            <a:xfrm>
              <a:off x="5427617" y="728082"/>
              <a:ext cx="1889760" cy="1323439"/>
            </a:xfrm>
            <a:prstGeom prst="rect">
              <a:avLst/>
            </a:prstGeom>
            <a:noFill/>
          </p:spPr>
          <p:txBody>
            <a:bodyPr wrap="square" rtlCol="0">
              <a:spAutoFit/>
            </a:bodyPr>
            <a:lstStyle/>
            <a:p>
              <a:r>
                <a:rPr lang="en-US" altLang="zh-CN" sz="8000" b="1" dirty="0">
                  <a:solidFill>
                    <a:schemeClr val="bg1"/>
                  </a:solidFill>
                  <a:latin typeface="微软雅黑" panose="020B0503020204020204" pitchFamily="34" charset="-122"/>
                  <a:ea typeface="微软雅黑" panose="020B0503020204020204" pitchFamily="34" charset="-122"/>
                </a:rPr>
                <a:t>04</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0" y="1432560"/>
              <a:ext cx="5204460" cy="0"/>
            </a:xfrm>
            <a:prstGeom prst="line">
              <a:avLst/>
            </a:prstGeom>
            <a:ln w="4762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6987540" y="1417320"/>
              <a:ext cx="5204460" cy="0"/>
            </a:xfrm>
            <a:prstGeom prst="line">
              <a:avLst/>
            </a:prstGeom>
            <a:ln w="47625">
              <a:solidFill>
                <a:srgbClr val="C00000"/>
              </a:solidFill>
            </a:ln>
          </p:spPr>
          <p:style>
            <a:lnRef idx="1">
              <a:schemeClr val="accent1"/>
            </a:lnRef>
            <a:fillRef idx="0">
              <a:schemeClr val="accent1"/>
            </a:fillRef>
            <a:effectRef idx="0">
              <a:schemeClr val="accent1"/>
            </a:effectRef>
            <a:fontRef idx="minor">
              <a:schemeClr val="tx1"/>
            </a:fontRef>
          </p:style>
        </p:cxnSp>
      </p:grpSp>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82540" y="995147"/>
            <a:ext cx="1905000" cy="1905000"/>
          </a:xfrm>
          <a:prstGeom prst="rect">
            <a:avLst/>
          </a:prstGeom>
        </p:spPr>
      </p:pic>
    </p:spTree>
    <p:extLst>
      <p:ext uri="{BB962C8B-B14F-4D97-AF65-F5344CB8AC3E}">
        <p14:creationId xmlns:p14="http://schemas.microsoft.com/office/powerpoint/2010/main" val="119019596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4" name="TextBox 54">
            <a:extLst>
              <a:ext uri="{FF2B5EF4-FFF2-40B4-BE49-F238E27FC236}">
                <a16:creationId xmlns:a16="http://schemas.microsoft.com/office/drawing/2014/main" id="{8728052E-DCDA-4775-B7E3-70C03D05AB6A}"/>
              </a:ext>
            </a:extLst>
          </p:cNvPr>
          <p:cNvSpPr txBox="1">
            <a:spLocks noChangeArrowheads="1"/>
          </p:cNvSpPr>
          <p:nvPr/>
        </p:nvSpPr>
        <p:spPr bwMode="auto">
          <a:xfrm>
            <a:off x="340735" y="69275"/>
            <a:ext cx="82327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buFontTx/>
              <a:buNone/>
            </a:pPr>
            <a:r>
              <a:rPr lang="en-US" altLang="zh-CN" sz="2400" b="1" dirty="0">
                <a:solidFill>
                  <a:schemeClr val="bg1"/>
                </a:solidFill>
                <a:latin typeface="微软雅黑" panose="020B0503020204020204" pitchFamily="34" charset="-122"/>
                <a:sym typeface="+mn-ea"/>
              </a:rPr>
              <a:t>4.1 </a:t>
            </a:r>
            <a:r>
              <a:rPr lang="zh-CN" altLang="en-US" sz="2400" b="1" dirty="0">
                <a:solidFill>
                  <a:schemeClr val="bg1"/>
                </a:solidFill>
                <a:latin typeface="微软雅黑" panose="020B0503020204020204" pitchFamily="34" charset="-122"/>
                <a:sym typeface="+mn-ea"/>
              </a:rPr>
              <a:t>本时期党史阶段划分</a:t>
            </a:r>
          </a:p>
        </p:txBody>
      </p:sp>
      <p:sp>
        <p:nvSpPr>
          <p:cNvPr id="5" name="矩形 13">
            <a:extLst>
              <a:ext uri="{FF2B5EF4-FFF2-40B4-BE49-F238E27FC236}">
                <a16:creationId xmlns:a16="http://schemas.microsoft.com/office/drawing/2014/main" id="{9F863E2A-018A-4FB6-B885-7A100217CA26}"/>
              </a:ext>
            </a:extLst>
          </p:cNvPr>
          <p:cNvSpPr>
            <a:spLocks noChangeArrowheads="1"/>
          </p:cNvSpPr>
          <p:nvPr/>
        </p:nvSpPr>
        <p:spPr bwMode="auto">
          <a:xfrm>
            <a:off x="1640950" y="1208423"/>
            <a:ext cx="9432925" cy="874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0" fontAlgn="base" hangingPunct="0">
              <a:lnSpc>
                <a:spcPct val="150000"/>
              </a:lnSpc>
              <a:spcBef>
                <a:spcPct val="0"/>
              </a:spcBef>
              <a:spcAft>
                <a:spcPct val="0"/>
              </a:spcAft>
              <a:buFontTx/>
              <a:buNone/>
            </a:pPr>
            <a:r>
              <a:rPr lang="zh-CN" altLang="en-US" sz="1800" dirty="0">
                <a:solidFill>
                  <a:srgbClr val="5A5A5A"/>
                </a:solidFill>
                <a:latin typeface="微软雅黑" panose="020B0503020204020204" pitchFamily="34" charset="-122"/>
              </a:rPr>
              <a:t>从1978年十一届三中全会以来，以1992年邓小平南方谈话和党的十四大为界线而分为</a:t>
            </a:r>
            <a:r>
              <a:rPr lang="zh-CN" altLang="en-US" sz="1800" b="1" dirty="0">
                <a:solidFill>
                  <a:srgbClr val="C00000"/>
                </a:solidFill>
                <a:latin typeface="微软雅黑" panose="020B0503020204020204" pitchFamily="34" charset="-122"/>
              </a:rPr>
              <a:t>前后两个大的历史阶段</a:t>
            </a:r>
            <a:r>
              <a:rPr lang="zh-CN" altLang="en-US" sz="1800" dirty="0">
                <a:solidFill>
                  <a:srgbClr val="5A5A5A"/>
                </a:solidFill>
                <a:latin typeface="微软雅黑" panose="020B0503020204020204" pitchFamily="34" charset="-122"/>
              </a:rPr>
              <a:t>。</a:t>
            </a:r>
          </a:p>
        </p:txBody>
      </p:sp>
      <p:pic>
        <p:nvPicPr>
          <p:cNvPr id="7" name="图片 6">
            <a:extLst>
              <a:ext uri="{FF2B5EF4-FFF2-40B4-BE49-F238E27FC236}">
                <a16:creationId xmlns:a16="http://schemas.microsoft.com/office/drawing/2014/main" id="{8970FC25-1C3F-4AE4-A2DA-CB8C8F35DD5A}"/>
              </a:ext>
            </a:extLst>
          </p:cNvPr>
          <p:cNvPicPr>
            <a:picLocks noChangeAspect="1"/>
          </p:cNvPicPr>
          <p:nvPr/>
        </p:nvPicPr>
        <p:blipFill>
          <a:blip r:embed="rId3">
            <a:grayscl/>
            <a:extLst>
              <a:ext uri="{28A0092B-C50C-407E-A947-70E740481C1C}">
                <a14:useLocalDpi xmlns:a14="http://schemas.microsoft.com/office/drawing/2010/main" val="0"/>
              </a:ext>
            </a:extLst>
          </a:blip>
          <a:stretch>
            <a:fillRect/>
          </a:stretch>
        </p:blipFill>
        <p:spPr>
          <a:xfrm>
            <a:off x="1066800" y="2348314"/>
            <a:ext cx="4322617" cy="2804162"/>
          </a:xfrm>
          <a:prstGeom prst="rect">
            <a:avLst/>
          </a:prstGeom>
        </p:spPr>
      </p:pic>
      <p:pic>
        <p:nvPicPr>
          <p:cNvPr id="9" name="图片 8">
            <a:extLst>
              <a:ext uri="{FF2B5EF4-FFF2-40B4-BE49-F238E27FC236}">
                <a16:creationId xmlns:a16="http://schemas.microsoft.com/office/drawing/2014/main" id="{B283780A-4AD8-4480-BA8A-A4B65FD26FE9}"/>
              </a:ext>
            </a:extLst>
          </p:cNvPr>
          <p:cNvPicPr>
            <a:picLocks noChangeAspect="1"/>
          </p:cNvPicPr>
          <p:nvPr/>
        </p:nvPicPr>
        <p:blipFill>
          <a:blip r:embed="rId4">
            <a:grayscl/>
            <a:extLst>
              <a:ext uri="{28A0092B-C50C-407E-A947-70E740481C1C}">
                <a14:useLocalDpi xmlns:a14="http://schemas.microsoft.com/office/drawing/2010/main" val="0"/>
              </a:ext>
            </a:extLst>
          </a:blip>
          <a:stretch>
            <a:fillRect/>
          </a:stretch>
        </p:blipFill>
        <p:spPr>
          <a:xfrm>
            <a:off x="6285474" y="2357352"/>
            <a:ext cx="4825475" cy="2809059"/>
          </a:xfrm>
          <a:prstGeom prst="rect">
            <a:avLst/>
          </a:prstGeom>
        </p:spPr>
      </p:pic>
      <p:sp>
        <p:nvSpPr>
          <p:cNvPr id="10" name="矩形 5">
            <a:extLst>
              <a:ext uri="{FF2B5EF4-FFF2-40B4-BE49-F238E27FC236}">
                <a16:creationId xmlns:a16="http://schemas.microsoft.com/office/drawing/2014/main" id="{F900C136-6C85-4505-9B55-FB55B941ED14}"/>
              </a:ext>
            </a:extLst>
          </p:cNvPr>
          <p:cNvSpPr>
            <a:spLocks noChangeArrowheads="1"/>
          </p:cNvSpPr>
          <p:nvPr/>
        </p:nvSpPr>
        <p:spPr bwMode="auto">
          <a:xfrm>
            <a:off x="1640950" y="5524085"/>
            <a:ext cx="334822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0" fontAlgn="base" hangingPunct="0">
              <a:spcBef>
                <a:spcPct val="0"/>
              </a:spcBef>
              <a:spcAft>
                <a:spcPct val="0"/>
              </a:spcAft>
              <a:buFontTx/>
              <a:buNone/>
            </a:pPr>
            <a:r>
              <a:rPr lang="zh-CN" altLang="en-US" sz="1600" b="1" dirty="0">
                <a:solidFill>
                  <a:schemeClr val="tx1"/>
                </a:solidFill>
                <a:latin typeface="微软雅黑" panose="020B0503020204020204" pitchFamily="34" charset="-122"/>
              </a:rPr>
              <a:t>拨乱反正与改革开放和现代化建设逐步展开的阶段</a:t>
            </a:r>
          </a:p>
        </p:txBody>
      </p:sp>
      <p:sp>
        <p:nvSpPr>
          <p:cNvPr id="11" name="矩形 5">
            <a:extLst>
              <a:ext uri="{FF2B5EF4-FFF2-40B4-BE49-F238E27FC236}">
                <a16:creationId xmlns:a16="http://schemas.microsoft.com/office/drawing/2014/main" id="{B01EE4A0-0F1F-4DD9-B7CC-D15FCE1737E7}"/>
              </a:ext>
            </a:extLst>
          </p:cNvPr>
          <p:cNvSpPr>
            <a:spLocks noChangeArrowheads="1"/>
          </p:cNvSpPr>
          <p:nvPr/>
        </p:nvSpPr>
        <p:spPr bwMode="auto">
          <a:xfrm>
            <a:off x="6899395" y="5647195"/>
            <a:ext cx="33482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1600" b="1" dirty="0">
                <a:solidFill>
                  <a:schemeClr val="tx1"/>
                </a:solidFill>
                <a:latin typeface="微软雅黑" panose="020B0503020204020204" pitchFamily="34" charset="-122"/>
              </a:rPr>
              <a:t>改革开放和现代化建设的新阶段</a:t>
            </a:r>
          </a:p>
        </p:txBody>
      </p:sp>
      <p:sp>
        <p:nvSpPr>
          <p:cNvPr id="12" name="矩形 10">
            <a:extLst>
              <a:ext uri="{FF2B5EF4-FFF2-40B4-BE49-F238E27FC236}">
                <a16:creationId xmlns:a16="http://schemas.microsoft.com/office/drawing/2014/main" id="{FA70C0AA-0F61-4D32-92ED-EACA97FE0644}"/>
              </a:ext>
            </a:extLst>
          </p:cNvPr>
          <p:cNvSpPr>
            <a:spLocks noChangeArrowheads="1"/>
          </p:cNvSpPr>
          <p:nvPr/>
        </p:nvSpPr>
        <p:spPr bwMode="auto">
          <a:xfrm>
            <a:off x="1835076" y="5169003"/>
            <a:ext cx="27860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0" fontAlgn="base" hangingPunct="0">
              <a:spcBef>
                <a:spcPct val="0"/>
              </a:spcBef>
              <a:spcAft>
                <a:spcPct val="0"/>
              </a:spcAft>
              <a:buFontTx/>
              <a:buNone/>
            </a:pPr>
            <a:r>
              <a:rPr lang="zh-CN" altLang="en-US" sz="1600" b="1" dirty="0">
                <a:solidFill>
                  <a:schemeClr val="tx1"/>
                </a:solidFill>
                <a:latin typeface="微软雅黑" panose="020B0503020204020204" pitchFamily="34" charset="-122"/>
              </a:rPr>
              <a:t>（19</a:t>
            </a:r>
            <a:r>
              <a:rPr lang="en-US" altLang="zh-CN" sz="1600" b="1" dirty="0">
                <a:solidFill>
                  <a:schemeClr val="tx1"/>
                </a:solidFill>
                <a:latin typeface="微软雅黑" panose="020B0503020204020204" pitchFamily="34" charset="-122"/>
              </a:rPr>
              <a:t>78</a:t>
            </a:r>
            <a:r>
              <a:rPr lang="zh-CN" altLang="en-US" sz="1600" b="1" dirty="0">
                <a:solidFill>
                  <a:schemeClr val="tx1"/>
                </a:solidFill>
                <a:latin typeface="微软雅黑" panose="020B0503020204020204" pitchFamily="34" charset="-122"/>
              </a:rPr>
              <a:t>年－19</a:t>
            </a:r>
            <a:r>
              <a:rPr lang="en-US" altLang="zh-CN" sz="1600" b="1" dirty="0">
                <a:solidFill>
                  <a:schemeClr val="tx1"/>
                </a:solidFill>
                <a:latin typeface="微软雅黑" panose="020B0503020204020204" pitchFamily="34" charset="-122"/>
              </a:rPr>
              <a:t>91</a:t>
            </a:r>
            <a:r>
              <a:rPr lang="zh-CN" altLang="en-US" sz="1600" b="1" dirty="0">
                <a:solidFill>
                  <a:schemeClr val="tx1"/>
                </a:solidFill>
                <a:latin typeface="微软雅黑" panose="020B0503020204020204" pitchFamily="34" charset="-122"/>
              </a:rPr>
              <a:t>年）</a:t>
            </a:r>
          </a:p>
        </p:txBody>
      </p:sp>
      <p:sp>
        <p:nvSpPr>
          <p:cNvPr id="13" name="矩形 12">
            <a:extLst>
              <a:ext uri="{FF2B5EF4-FFF2-40B4-BE49-F238E27FC236}">
                <a16:creationId xmlns:a16="http://schemas.microsoft.com/office/drawing/2014/main" id="{3DABE237-4F56-419A-902F-66E50A754EAE}"/>
              </a:ext>
            </a:extLst>
          </p:cNvPr>
          <p:cNvSpPr>
            <a:spLocks noChangeArrowheads="1"/>
          </p:cNvSpPr>
          <p:nvPr/>
        </p:nvSpPr>
        <p:spPr bwMode="auto">
          <a:xfrm>
            <a:off x="7526552" y="5186789"/>
            <a:ext cx="20939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0" fontAlgn="base" hangingPunct="0">
              <a:spcBef>
                <a:spcPct val="0"/>
              </a:spcBef>
              <a:spcAft>
                <a:spcPct val="0"/>
              </a:spcAft>
              <a:buFontTx/>
              <a:buNone/>
            </a:pPr>
            <a:r>
              <a:rPr lang="zh-CN" altLang="en-US" sz="1600" b="1" dirty="0">
                <a:solidFill>
                  <a:schemeClr val="tx1"/>
                </a:solidFill>
                <a:latin typeface="微软雅黑" panose="020B0503020204020204" pitchFamily="34" charset="-122"/>
              </a:rPr>
              <a:t>（19</a:t>
            </a:r>
            <a:r>
              <a:rPr lang="en-US" altLang="zh-CN" sz="1600" b="1" dirty="0">
                <a:solidFill>
                  <a:schemeClr val="tx1"/>
                </a:solidFill>
                <a:latin typeface="微软雅黑" panose="020B0503020204020204" pitchFamily="34" charset="-122"/>
              </a:rPr>
              <a:t>92</a:t>
            </a:r>
            <a:r>
              <a:rPr lang="zh-CN" altLang="en-US" sz="1600" b="1" dirty="0">
                <a:solidFill>
                  <a:schemeClr val="tx1"/>
                </a:solidFill>
                <a:latin typeface="微软雅黑" panose="020B0503020204020204" pitchFamily="34" charset="-122"/>
              </a:rPr>
              <a:t>年至今）</a:t>
            </a:r>
          </a:p>
        </p:txBody>
      </p:sp>
      <p:grpSp>
        <p:nvGrpSpPr>
          <p:cNvPr id="19" name="组合 18">
            <a:extLst>
              <a:ext uri="{FF2B5EF4-FFF2-40B4-BE49-F238E27FC236}">
                <a16:creationId xmlns:a16="http://schemas.microsoft.com/office/drawing/2014/main" id="{8A9EB4CA-9CC9-48BE-B988-CD1096EB48AB}"/>
              </a:ext>
            </a:extLst>
          </p:cNvPr>
          <p:cNvGrpSpPr/>
          <p:nvPr/>
        </p:nvGrpSpPr>
        <p:grpSpPr>
          <a:xfrm>
            <a:off x="1805660" y="1935256"/>
            <a:ext cx="2786063" cy="521095"/>
            <a:chOff x="2157086" y="2369900"/>
            <a:chExt cx="2786063" cy="521095"/>
          </a:xfrm>
        </p:grpSpPr>
        <p:sp>
          <p:nvSpPr>
            <p:cNvPr id="14" name="矩形 13">
              <a:extLst>
                <a:ext uri="{FF2B5EF4-FFF2-40B4-BE49-F238E27FC236}">
                  <a16:creationId xmlns:a16="http://schemas.microsoft.com/office/drawing/2014/main" id="{C4C32FE9-4804-43CD-855B-D5A98A6D2C70}"/>
                </a:ext>
              </a:extLst>
            </p:cNvPr>
            <p:cNvSpPr/>
            <p:nvPr/>
          </p:nvSpPr>
          <p:spPr>
            <a:xfrm>
              <a:off x="2643114" y="2369900"/>
              <a:ext cx="1814008" cy="521095"/>
            </a:xfrm>
            <a:prstGeom prst="rect">
              <a:avLst/>
            </a:prstGeom>
            <a:solidFill>
              <a:srgbClr val="C00000">
                <a:alpha val="9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6" name="矩形 10">
              <a:extLst>
                <a:ext uri="{FF2B5EF4-FFF2-40B4-BE49-F238E27FC236}">
                  <a16:creationId xmlns:a16="http://schemas.microsoft.com/office/drawing/2014/main" id="{339D418F-2B7A-4EB2-A9A8-951FB7D9193D}"/>
                </a:ext>
              </a:extLst>
            </p:cNvPr>
            <p:cNvSpPr>
              <a:spLocks noChangeArrowheads="1"/>
            </p:cNvSpPr>
            <p:nvPr/>
          </p:nvSpPr>
          <p:spPr bwMode="auto">
            <a:xfrm>
              <a:off x="2157086" y="2445781"/>
              <a:ext cx="27860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0" fontAlgn="base" hangingPunct="0">
                <a:spcBef>
                  <a:spcPct val="0"/>
                </a:spcBef>
                <a:spcAft>
                  <a:spcPct val="0"/>
                </a:spcAft>
                <a:buFontTx/>
                <a:buNone/>
              </a:pPr>
              <a:r>
                <a:rPr lang="zh-CN" altLang="en-US" sz="1800" b="1" dirty="0">
                  <a:solidFill>
                    <a:schemeClr val="bg1"/>
                  </a:solidFill>
                  <a:latin typeface="微软雅黑" panose="020B0503020204020204" pitchFamily="34" charset="-122"/>
                </a:rPr>
                <a:t>阶段一</a:t>
              </a:r>
            </a:p>
          </p:txBody>
        </p:sp>
      </p:grpSp>
      <p:grpSp>
        <p:nvGrpSpPr>
          <p:cNvPr id="20" name="组合 19">
            <a:extLst>
              <a:ext uri="{FF2B5EF4-FFF2-40B4-BE49-F238E27FC236}">
                <a16:creationId xmlns:a16="http://schemas.microsoft.com/office/drawing/2014/main" id="{5E28BBBE-CBE2-47EF-A717-C8E7B73A4117}"/>
              </a:ext>
            </a:extLst>
          </p:cNvPr>
          <p:cNvGrpSpPr/>
          <p:nvPr/>
        </p:nvGrpSpPr>
        <p:grpSpPr>
          <a:xfrm>
            <a:off x="7293628" y="1932319"/>
            <a:ext cx="2786063" cy="521095"/>
            <a:chOff x="2157086" y="2369900"/>
            <a:chExt cx="2786063" cy="521095"/>
          </a:xfrm>
        </p:grpSpPr>
        <p:sp>
          <p:nvSpPr>
            <p:cNvPr id="21" name="矩形 20">
              <a:extLst>
                <a:ext uri="{FF2B5EF4-FFF2-40B4-BE49-F238E27FC236}">
                  <a16:creationId xmlns:a16="http://schemas.microsoft.com/office/drawing/2014/main" id="{05C080D3-328A-403E-87CA-D2F6AA359FDE}"/>
                </a:ext>
              </a:extLst>
            </p:cNvPr>
            <p:cNvSpPr/>
            <p:nvPr/>
          </p:nvSpPr>
          <p:spPr>
            <a:xfrm>
              <a:off x="2643114" y="2369900"/>
              <a:ext cx="1814008" cy="521095"/>
            </a:xfrm>
            <a:prstGeom prst="rect">
              <a:avLst/>
            </a:prstGeom>
            <a:solidFill>
              <a:srgbClr val="C00000">
                <a:alpha val="9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2" name="矩形 10">
              <a:extLst>
                <a:ext uri="{FF2B5EF4-FFF2-40B4-BE49-F238E27FC236}">
                  <a16:creationId xmlns:a16="http://schemas.microsoft.com/office/drawing/2014/main" id="{1644CAEC-3465-4B46-B715-062631B47AAF}"/>
                </a:ext>
              </a:extLst>
            </p:cNvPr>
            <p:cNvSpPr>
              <a:spLocks noChangeArrowheads="1"/>
            </p:cNvSpPr>
            <p:nvPr/>
          </p:nvSpPr>
          <p:spPr bwMode="auto">
            <a:xfrm>
              <a:off x="2157086" y="2445781"/>
              <a:ext cx="27860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0" fontAlgn="base" hangingPunct="0">
                <a:spcBef>
                  <a:spcPct val="0"/>
                </a:spcBef>
                <a:spcAft>
                  <a:spcPct val="0"/>
                </a:spcAft>
                <a:buFontTx/>
                <a:buNone/>
              </a:pPr>
              <a:r>
                <a:rPr lang="zh-CN" altLang="en-US" sz="1800" b="1" dirty="0">
                  <a:solidFill>
                    <a:schemeClr val="bg1"/>
                  </a:solidFill>
                  <a:latin typeface="微软雅黑" panose="020B0503020204020204" pitchFamily="34" charset="-122"/>
                </a:rPr>
                <a:t>阶段二</a:t>
              </a:r>
            </a:p>
          </p:txBody>
        </p:sp>
      </p:grpSp>
    </p:spTree>
    <p:extLst>
      <p:ext uri="{BB962C8B-B14F-4D97-AF65-F5344CB8AC3E}">
        <p14:creationId xmlns:p14="http://schemas.microsoft.com/office/powerpoint/2010/main" val="41799220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1000"/>
                                        <p:tgtEl>
                                          <p:spTgt spid="19"/>
                                        </p:tgtEl>
                                      </p:cBhvr>
                                    </p:animEffect>
                                    <p:anim calcmode="lin" valueType="num">
                                      <p:cBhvr>
                                        <p:cTn id="15" dur="1000" fill="hold"/>
                                        <p:tgtEl>
                                          <p:spTgt spid="19"/>
                                        </p:tgtEl>
                                        <p:attrNameLst>
                                          <p:attrName>ppt_x</p:attrName>
                                        </p:attrNameLst>
                                      </p:cBhvr>
                                      <p:tavLst>
                                        <p:tav tm="0">
                                          <p:val>
                                            <p:strVal val="#ppt_x"/>
                                          </p:val>
                                        </p:tav>
                                        <p:tav tm="100000">
                                          <p:val>
                                            <p:strVal val="#ppt_x"/>
                                          </p:val>
                                        </p:tav>
                                      </p:tavLst>
                                    </p:anim>
                                    <p:anim calcmode="lin" valueType="num">
                                      <p:cBhvr>
                                        <p:cTn id="1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0">
                                            <p:txEl>
                                              <p:pRg st="0" end="0"/>
                                            </p:txEl>
                                          </p:spTgt>
                                        </p:tgtEl>
                                        <p:attrNameLst>
                                          <p:attrName>style.visibility</p:attrName>
                                        </p:attrNameLst>
                                      </p:cBhvr>
                                      <p:to>
                                        <p:strVal val="visible"/>
                                      </p:to>
                                    </p:set>
                                    <p:animEffect transition="in" filter="fade">
                                      <p:cBhvr>
                                        <p:cTn id="35" dur="1000"/>
                                        <p:tgtEl>
                                          <p:spTgt spid="10">
                                            <p:txEl>
                                              <p:pRg st="0" end="0"/>
                                            </p:txEl>
                                          </p:spTgt>
                                        </p:tgtEl>
                                      </p:cBhvr>
                                    </p:animEffect>
                                    <p:anim calcmode="lin" valueType="num">
                                      <p:cBhvr>
                                        <p:cTn id="36"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37"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1000"/>
                                        <p:tgtEl>
                                          <p:spTgt spid="20"/>
                                        </p:tgtEl>
                                      </p:cBhvr>
                                    </p:animEffect>
                                    <p:anim calcmode="lin" valueType="num">
                                      <p:cBhvr>
                                        <p:cTn id="43" dur="1000" fill="hold"/>
                                        <p:tgtEl>
                                          <p:spTgt spid="20"/>
                                        </p:tgtEl>
                                        <p:attrNameLst>
                                          <p:attrName>ppt_x</p:attrName>
                                        </p:attrNameLst>
                                      </p:cBhvr>
                                      <p:tavLst>
                                        <p:tav tm="0">
                                          <p:val>
                                            <p:strVal val="#ppt_x"/>
                                          </p:val>
                                        </p:tav>
                                        <p:tav tm="100000">
                                          <p:val>
                                            <p:strVal val="#ppt_x"/>
                                          </p:val>
                                        </p:tav>
                                      </p:tavLst>
                                    </p:anim>
                                    <p:anim calcmode="lin" valueType="num">
                                      <p:cBhvr>
                                        <p:cTn id="4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1000"/>
                                        <p:tgtEl>
                                          <p:spTgt spid="9"/>
                                        </p:tgtEl>
                                      </p:cBhvr>
                                    </p:animEffect>
                                    <p:anim calcmode="lin" valueType="num">
                                      <p:cBhvr>
                                        <p:cTn id="50" dur="1000" fill="hold"/>
                                        <p:tgtEl>
                                          <p:spTgt spid="9"/>
                                        </p:tgtEl>
                                        <p:attrNameLst>
                                          <p:attrName>ppt_x</p:attrName>
                                        </p:attrNameLst>
                                      </p:cBhvr>
                                      <p:tavLst>
                                        <p:tav tm="0">
                                          <p:val>
                                            <p:strVal val="#ppt_x"/>
                                          </p:val>
                                        </p:tav>
                                        <p:tav tm="100000">
                                          <p:val>
                                            <p:strVal val="#ppt_x"/>
                                          </p:val>
                                        </p:tav>
                                      </p:tavLst>
                                    </p:anim>
                                    <p:anim calcmode="lin" valueType="num">
                                      <p:cBhvr>
                                        <p:cTn id="5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13">
                                            <p:txEl>
                                              <p:pRg st="0" end="0"/>
                                            </p:txEl>
                                          </p:spTgt>
                                        </p:tgtEl>
                                        <p:attrNameLst>
                                          <p:attrName>style.visibility</p:attrName>
                                        </p:attrNameLst>
                                      </p:cBhvr>
                                      <p:to>
                                        <p:strVal val="visible"/>
                                      </p:to>
                                    </p:set>
                                    <p:animEffect transition="in" filter="fade">
                                      <p:cBhvr>
                                        <p:cTn id="56" dur="1000"/>
                                        <p:tgtEl>
                                          <p:spTgt spid="13">
                                            <p:txEl>
                                              <p:pRg st="0" end="0"/>
                                            </p:txEl>
                                          </p:spTgt>
                                        </p:tgtEl>
                                      </p:cBhvr>
                                    </p:animEffect>
                                    <p:anim calcmode="lin" valueType="num">
                                      <p:cBhvr>
                                        <p:cTn id="57" dur="10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58" dur="100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1000"/>
                                        <p:tgtEl>
                                          <p:spTgt spid="11"/>
                                        </p:tgtEl>
                                      </p:cBhvr>
                                    </p:animEffect>
                                    <p:anim calcmode="lin" valueType="num">
                                      <p:cBhvr>
                                        <p:cTn id="64" dur="1000" fill="hold"/>
                                        <p:tgtEl>
                                          <p:spTgt spid="11"/>
                                        </p:tgtEl>
                                        <p:attrNameLst>
                                          <p:attrName>ppt_x</p:attrName>
                                        </p:attrNameLst>
                                      </p:cBhvr>
                                      <p:tavLst>
                                        <p:tav tm="0">
                                          <p:val>
                                            <p:strVal val="#ppt_x"/>
                                          </p:val>
                                        </p:tav>
                                        <p:tav tm="100000">
                                          <p:val>
                                            <p:strVal val="#ppt_x"/>
                                          </p:val>
                                        </p:tav>
                                      </p:tavLst>
                                    </p:anim>
                                    <p:anim calcmode="lin" valueType="num">
                                      <p:cBhvr>
                                        <p:cTn id="6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P spid="12" grpId="0"/>
    </p:bld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990FDE67-AC20-4817-8B8A-0177C5E863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4169" y="1973943"/>
            <a:ext cx="3593945" cy="3860800"/>
          </a:xfrm>
          <a:prstGeom prst="rect">
            <a:avLst/>
          </a:prstGeom>
        </p:spPr>
      </p:pic>
      <p:sp>
        <p:nvSpPr>
          <p:cNvPr id="6" name="矩形 5">
            <a:extLst>
              <a:ext uri="{FF2B5EF4-FFF2-40B4-BE49-F238E27FC236}">
                <a16:creationId xmlns:a16="http://schemas.microsoft.com/office/drawing/2014/main" id="{05A2D8E7-AEE8-4B60-AA6C-F477907C2A79}"/>
              </a:ext>
            </a:extLst>
          </p:cNvPr>
          <p:cNvSpPr/>
          <p:nvPr/>
        </p:nvSpPr>
        <p:spPr>
          <a:xfrm>
            <a:off x="1094169" y="2899555"/>
            <a:ext cx="10044888" cy="1180862"/>
          </a:xfrm>
          <a:prstGeom prst="rect">
            <a:avLst/>
          </a:prstGeom>
          <a:solidFill>
            <a:srgbClr val="A2151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 name="矩形 1">
            <a:extLst>
              <a:ext uri="{FF2B5EF4-FFF2-40B4-BE49-F238E27FC236}">
                <a16:creationId xmlns:a16="http://schemas.microsoft.com/office/drawing/2014/main" id="{52EA2D61-7383-475B-BF6C-28F6FE9A3094}"/>
              </a:ext>
            </a:extLst>
          </p:cNvPr>
          <p:cNvSpPr/>
          <p:nvPr/>
        </p:nvSpPr>
        <p:spPr>
          <a:xfrm>
            <a:off x="1577430" y="1119986"/>
            <a:ext cx="4825360" cy="461665"/>
          </a:xfrm>
          <a:prstGeom prst="rect">
            <a:avLst/>
          </a:prstGeom>
        </p:spPr>
        <p:txBody>
          <a:bodyPr wrap="none">
            <a:spAutoFit/>
          </a:bodyPr>
          <a:lstStyle/>
          <a:p>
            <a:pPr lvl="0" algn="ctr" eaLnBrk="0" fontAlgn="base" hangingPunct="0">
              <a:spcBef>
                <a:spcPct val="0"/>
              </a:spcBef>
              <a:spcAft>
                <a:spcPct val="0"/>
              </a:spcAft>
            </a:pPr>
            <a:r>
              <a:rPr lang="zh-CN" altLang="en-US" sz="2400" b="1" dirty="0">
                <a:solidFill>
                  <a:srgbClr val="C00000"/>
                </a:solidFill>
                <a:latin typeface="微软雅黑" panose="020B0503020204020204" pitchFamily="34" charset="-122"/>
                <a:ea typeface="微软雅黑" panose="020B0503020204020204" pitchFamily="34" charset="-122"/>
              </a:rPr>
              <a:t>中国共产党第十一次全国代表大会</a:t>
            </a:r>
          </a:p>
        </p:txBody>
      </p:sp>
      <p:sp>
        <p:nvSpPr>
          <p:cNvPr id="3" name="矩形 9">
            <a:extLst>
              <a:ext uri="{FF2B5EF4-FFF2-40B4-BE49-F238E27FC236}">
                <a16:creationId xmlns:a16="http://schemas.microsoft.com/office/drawing/2014/main" id="{438AE5C1-C1E2-4C73-AFFE-A13F380EA433}"/>
              </a:ext>
            </a:extLst>
          </p:cNvPr>
          <p:cNvSpPr>
            <a:spLocks noChangeArrowheads="1"/>
          </p:cNvSpPr>
          <p:nvPr/>
        </p:nvSpPr>
        <p:spPr bwMode="auto">
          <a:xfrm>
            <a:off x="4978299" y="1919614"/>
            <a:ext cx="6160758" cy="2400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indent="0" algn="just" eaLnBrk="1">
              <a:spcBef>
                <a:spcPct val="0"/>
              </a:spcBef>
              <a:buNone/>
            </a:pPr>
            <a:r>
              <a:rPr lang="zh-CN" altLang="en-US" sz="1800" dirty="0">
                <a:solidFill>
                  <a:schemeClr val="tx1"/>
                </a:solidFill>
                <a:latin typeface="微软雅黑" panose="020B0503020204020204" pitchFamily="34" charset="-122"/>
              </a:rPr>
              <a:t>大会总结了同“四人帮”的斗争，宣告“文化大革命”已经结束，重申在本世纪内把我国建设成为社会主义现代化强国是新时期中国共产党的根本任务。</a:t>
            </a:r>
            <a:endParaRPr lang="en-US" altLang="zh-CN" sz="1800" dirty="0">
              <a:solidFill>
                <a:schemeClr val="tx1"/>
              </a:solidFill>
              <a:latin typeface="微软雅黑" panose="020B0503020204020204" pitchFamily="34" charset="-122"/>
            </a:endParaRPr>
          </a:p>
          <a:p>
            <a:pPr algn="just" eaLnBrk="1">
              <a:spcBef>
                <a:spcPct val="0"/>
              </a:spcBef>
              <a:buFont typeface="Wingdings" panose="05000000000000000000" pitchFamily="2" charset="2"/>
              <a:buChar char="n"/>
            </a:pPr>
            <a:endParaRPr lang="en-US" altLang="zh-CN" sz="1600" dirty="0">
              <a:solidFill>
                <a:schemeClr val="tx1"/>
              </a:solidFill>
              <a:latin typeface="微软雅黑" panose="020B0503020204020204" pitchFamily="34" charset="-122"/>
            </a:endParaRPr>
          </a:p>
          <a:p>
            <a:pPr marL="0" indent="0" algn="just" eaLnBrk="1">
              <a:spcBef>
                <a:spcPct val="0"/>
              </a:spcBef>
              <a:buNone/>
            </a:pPr>
            <a:endParaRPr lang="en-US" altLang="zh-CN" sz="1600" dirty="0">
              <a:solidFill>
                <a:schemeClr val="tx1"/>
              </a:solidFill>
              <a:latin typeface="微软雅黑" panose="020B0503020204020204" pitchFamily="34" charset="-122"/>
            </a:endParaRPr>
          </a:p>
          <a:p>
            <a:pPr marL="0" indent="0" algn="just" eaLnBrk="1">
              <a:spcBef>
                <a:spcPct val="0"/>
              </a:spcBef>
              <a:buNone/>
            </a:pPr>
            <a:endParaRPr lang="en-US" altLang="zh-CN" sz="1600" dirty="0">
              <a:solidFill>
                <a:schemeClr val="tx1"/>
              </a:solidFill>
              <a:latin typeface="微软雅黑" panose="020B0503020204020204" pitchFamily="34" charset="-122"/>
            </a:endParaRPr>
          </a:p>
          <a:p>
            <a:pPr marL="0" indent="0" algn="just" eaLnBrk="1">
              <a:spcBef>
                <a:spcPct val="0"/>
              </a:spcBef>
              <a:buNone/>
            </a:pPr>
            <a:endParaRPr lang="en-US" altLang="zh-CN" sz="1600" dirty="0">
              <a:solidFill>
                <a:schemeClr val="tx1"/>
              </a:solidFill>
              <a:latin typeface="微软雅黑" panose="020B0503020204020204" pitchFamily="34" charset="-122"/>
            </a:endParaRPr>
          </a:p>
          <a:p>
            <a:pPr marL="0" indent="0" algn="just" eaLnBrk="1">
              <a:spcBef>
                <a:spcPct val="0"/>
              </a:spcBef>
              <a:buNone/>
            </a:pPr>
            <a:endParaRPr lang="en-US" altLang="zh-CN" sz="1600" dirty="0">
              <a:solidFill>
                <a:schemeClr val="tx1"/>
              </a:solidFill>
              <a:latin typeface="微软雅黑" panose="020B0503020204020204" pitchFamily="34" charset="-122"/>
            </a:endParaRPr>
          </a:p>
          <a:p>
            <a:pPr marL="0" indent="0" algn="just" eaLnBrk="1">
              <a:spcBef>
                <a:spcPct val="0"/>
              </a:spcBef>
              <a:buNone/>
            </a:pPr>
            <a:endParaRPr lang="zh-CN" altLang="en-US" sz="1600" b="1" dirty="0">
              <a:solidFill>
                <a:schemeClr val="bg1"/>
              </a:solidFill>
              <a:latin typeface="微软雅黑" panose="020B0503020204020204" pitchFamily="34" charset="-122"/>
            </a:endParaRPr>
          </a:p>
        </p:txBody>
      </p:sp>
      <p:sp>
        <p:nvSpPr>
          <p:cNvPr id="11" name="矩形 8">
            <a:extLst>
              <a:ext uri="{FF2B5EF4-FFF2-40B4-BE49-F238E27FC236}">
                <a16:creationId xmlns:a16="http://schemas.microsoft.com/office/drawing/2014/main" id="{A9DC5370-EC5C-4E4A-A7B9-EFDAEE18ADD2}"/>
              </a:ext>
            </a:extLst>
          </p:cNvPr>
          <p:cNvSpPr>
            <a:spLocks noChangeArrowheads="1"/>
          </p:cNvSpPr>
          <p:nvPr/>
        </p:nvSpPr>
        <p:spPr bwMode="auto">
          <a:xfrm>
            <a:off x="1577430" y="3119943"/>
            <a:ext cx="9201406" cy="581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a:lnSpc>
                <a:spcPct val="150000"/>
              </a:lnSpc>
              <a:spcBef>
                <a:spcPct val="0"/>
              </a:spcBef>
              <a:buFontTx/>
              <a:buNone/>
            </a:pPr>
            <a:r>
              <a:rPr lang="zh-CN" altLang="en-US" sz="2400" b="1" dirty="0">
                <a:solidFill>
                  <a:schemeClr val="bg1"/>
                </a:solidFill>
                <a:latin typeface="微软雅黑" panose="020B0503020204020204" pitchFamily="34" charset="-122"/>
              </a:rPr>
              <a:t>时间：</a:t>
            </a:r>
            <a:r>
              <a:rPr lang="en-US" altLang="zh-CN" sz="2400" b="1" dirty="0">
                <a:solidFill>
                  <a:schemeClr val="bg1"/>
                </a:solidFill>
                <a:latin typeface="微软雅黑" panose="020B0503020204020204" pitchFamily="34" charset="-122"/>
              </a:rPr>
              <a:t>1977.8.12-18                                           </a:t>
            </a:r>
            <a:r>
              <a:rPr lang="zh-CN" altLang="en-US" sz="2400" b="1" dirty="0">
                <a:solidFill>
                  <a:schemeClr val="bg1"/>
                </a:solidFill>
                <a:latin typeface="微软雅黑" panose="020B0503020204020204" pitchFamily="34" charset="-122"/>
              </a:rPr>
              <a:t>地点：北京</a:t>
            </a:r>
            <a:endParaRPr lang="en-US" altLang="zh-CN" sz="2400" b="1" dirty="0">
              <a:solidFill>
                <a:schemeClr val="bg1"/>
              </a:solidFill>
              <a:latin typeface="微软雅黑" panose="020B0503020204020204" pitchFamily="34" charset="-122"/>
            </a:endParaRPr>
          </a:p>
        </p:txBody>
      </p:sp>
      <p:sp>
        <p:nvSpPr>
          <p:cNvPr id="12" name="文本框 11">
            <a:extLst>
              <a:ext uri="{FF2B5EF4-FFF2-40B4-BE49-F238E27FC236}">
                <a16:creationId xmlns:a16="http://schemas.microsoft.com/office/drawing/2014/main" id="{B2EB14E7-6416-4880-B5E0-52D7F53FB367}"/>
              </a:ext>
            </a:extLst>
          </p:cNvPr>
          <p:cNvSpPr txBox="1"/>
          <p:nvPr/>
        </p:nvSpPr>
        <p:spPr>
          <a:xfrm>
            <a:off x="4978299" y="4162111"/>
            <a:ext cx="6160758" cy="1754326"/>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由于当时历史条件的限制和华国锋的错误影响，大会没有够够纠正“文化大革命”的错误理论、政策和口号，错误判定“四人帮”推行的一是种所谓“极右的派”，并继续说像“文化大革命”这种性质的政治大革命还要进行多次等等，</a:t>
            </a:r>
            <a:r>
              <a:rPr lang="zh-CN" altLang="en-US" b="1" dirty="0">
                <a:solidFill>
                  <a:srgbClr val="C00000"/>
                </a:solidFill>
                <a:latin typeface="微软雅黑" panose="020B0503020204020204" pitchFamily="34" charset="-122"/>
                <a:ea typeface="微软雅黑" panose="020B0503020204020204" pitchFamily="34" charset="-122"/>
              </a:rPr>
              <a:t>因而这次大会未来完成从理论上和中国共产党的指导方针上根本拨乱反正的任务</a:t>
            </a:r>
            <a:endParaRPr lang="zh-CN" altLang="en-US" dirty="0">
              <a:solidFill>
                <a:srgbClr val="C00000"/>
              </a:solidFill>
              <a:latin typeface="微软雅黑" panose="020B0503020204020204" pitchFamily="34" charset="-122"/>
              <a:ea typeface="微软雅黑" panose="020B0503020204020204" pitchFamily="34" charset="-122"/>
            </a:endParaRPr>
          </a:p>
        </p:txBody>
      </p:sp>
      <p:sp>
        <p:nvSpPr>
          <p:cNvPr id="8" name="TextBox 54">
            <a:extLst>
              <a:ext uri="{FF2B5EF4-FFF2-40B4-BE49-F238E27FC236}">
                <a16:creationId xmlns:a16="http://schemas.microsoft.com/office/drawing/2014/main" id="{8281876D-A1EA-4248-B3C1-8ED0E7676502}"/>
              </a:ext>
            </a:extLst>
          </p:cNvPr>
          <p:cNvSpPr txBox="1"/>
          <p:nvPr/>
        </p:nvSpPr>
        <p:spPr>
          <a:xfrm>
            <a:off x="321368" y="77835"/>
            <a:ext cx="9313862" cy="523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zh-CN"/>
            </a:defPPr>
            <a:lvl1pPr marL="0" indent="0" algn="ctr">
              <a:buFontTx/>
              <a:buNone/>
              <a:defRPr sz="2800" b="0">
                <a:solidFill>
                  <a:schemeClr val="bg2"/>
                </a:solidFill>
                <a:latin typeface="方正特雅宋_GBK" pitchFamily="2" charset="-122"/>
                <a:ea typeface="方正特雅宋_GBK" pitchFamily="2" charset="-122"/>
                <a:cs typeface="+mj-cs"/>
              </a:defRPr>
            </a:lvl1pPr>
            <a:lvl2pPr marL="742950" indent="-285750">
              <a:spcBef>
                <a:spcPct val="20000"/>
              </a:spcBef>
              <a:buChar char="–"/>
              <a:defRPr sz="2000">
                <a:latin typeface="+mn-lt"/>
                <a:ea typeface="仿宋_GB2312" pitchFamily="49" charset="-122"/>
              </a:defRPr>
            </a:lvl2pPr>
            <a:lvl3pPr marL="1143000" indent="-228600">
              <a:spcBef>
                <a:spcPct val="20000"/>
              </a:spcBef>
              <a:buChar char="•"/>
              <a:defRPr sz="2400">
                <a:latin typeface="+mn-lt"/>
              </a:defRPr>
            </a:lvl3pPr>
            <a:lvl4pPr marL="1600200" indent="-228600">
              <a:spcBef>
                <a:spcPct val="20000"/>
              </a:spcBef>
              <a:buChar char="–"/>
              <a:defRPr sz="2000">
                <a:latin typeface="+mn-lt"/>
              </a:defRPr>
            </a:lvl4pPr>
            <a:lvl5pPr marL="2057400" indent="-22860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defRPr/>
            </a:pPr>
            <a:r>
              <a:rPr lang="en-US" altLang="zh-CN" sz="2400" b="1" dirty="0">
                <a:solidFill>
                  <a:schemeClr val="bg1"/>
                </a:solidFill>
                <a:latin typeface="微软雅黑" panose="020B0503020204020204" pitchFamily="34" charset="-122"/>
                <a:sym typeface="+mn-ea"/>
              </a:rPr>
              <a:t>4.2 </a:t>
            </a:r>
            <a:r>
              <a:rPr lang="zh-CN" altLang="en-US" sz="2400" b="1" noProof="1">
                <a:solidFill>
                  <a:schemeClr val="bg1"/>
                </a:solidFill>
                <a:latin typeface="+mn-ea"/>
                <a:sym typeface="+mn-ea"/>
              </a:rPr>
              <a:t>拨乱反正与改革开放时期</a:t>
            </a:r>
          </a:p>
        </p:txBody>
      </p:sp>
    </p:spTree>
    <p:extLst>
      <p:ext uri="{BB962C8B-B14F-4D97-AF65-F5344CB8AC3E}">
        <p14:creationId xmlns:p14="http://schemas.microsoft.com/office/powerpoint/2010/main" val="157608468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0" end="0"/>
                                            </p:txEl>
                                          </p:spTgt>
                                        </p:tgtEl>
                                        <p:attrNameLst>
                                          <p:attrName>style.visibility</p:attrName>
                                        </p:attrNameLst>
                                      </p:cBhvr>
                                      <p:to>
                                        <p:strVal val="visible"/>
                                      </p:to>
                                    </p:set>
                                    <p:animEffect transition="in" filter="fade">
                                      <p:cBhvr>
                                        <p:cTn id="28" dur="1000"/>
                                        <p:tgtEl>
                                          <p:spTgt spid="3">
                                            <p:txEl>
                                              <p:pRg st="0" end="0"/>
                                            </p:txEl>
                                          </p:spTgt>
                                        </p:tgtEl>
                                      </p:cBhvr>
                                    </p:animEffect>
                                    <p:anim calcmode="lin" valueType="num">
                                      <p:cBhvr>
                                        <p:cTn id="29"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2" grpId="0"/>
    </p:bld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id="{F23B574E-DDBE-48A7-BF7C-F44AD4A21B85}"/>
              </a:ext>
            </a:extLst>
          </p:cNvPr>
          <p:cNvSpPr/>
          <p:nvPr/>
        </p:nvSpPr>
        <p:spPr>
          <a:xfrm>
            <a:off x="5939661" y="5394475"/>
            <a:ext cx="3163384" cy="521095"/>
          </a:xfrm>
          <a:prstGeom prst="rect">
            <a:avLst/>
          </a:prstGeom>
          <a:solidFill>
            <a:srgbClr val="C00000">
              <a:alpha val="9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 name="矩形 14">
            <a:extLst>
              <a:ext uri="{FF2B5EF4-FFF2-40B4-BE49-F238E27FC236}">
                <a16:creationId xmlns:a16="http://schemas.microsoft.com/office/drawing/2014/main" id="{566FBB4A-D51D-43D9-ADC0-50BEF46D11D3}"/>
              </a:ext>
            </a:extLst>
          </p:cNvPr>
          <p:cNvSpPr>
            <a:spLocks noChangeArrowheads="1"/>
          </p:cNvSpPr>
          <p:nvPr/>
        </p:nvSpPr>
        <p:spPr bwMode="auto">
          <a:xfrm>
            <a:off x="3728298" y="2843996"/>
            <a:ext cx="7426361"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endParaRPr lang="zh-CN" altLang="en-US" sz="1800" dirty="0">
              <a:solidFill>
                <a:srgbClr val="C00000"/>
              </a:solidFill>
              <a:latin typeface="微软雅黑" panose="020B0503020204020204" pitchFamily="34" charset="-122"/>
            </a:endParaRPr>
          </a:p>
          <a:p>
            <a:pPr algn="just">
              <a:spcBef>
                <a:spcPct val="0"/>
              </a:spcBef>
              <a:buFontTx/>
              <a:buNone/>
            </a:pPr>
            <a:r>
              <a:rPr lang="zh-CN" altLang="en-US" sz="1800" dirty="0">
                <a:solidFill>
                  <a:schemeClr val="tx1"/>
                </a:solidFill>
                <a:latin typeface="微软雅黑" panose="020B0503020204020204" pitchFamily="34" charset="-122"/>
              </a:rPr>
              <a:t>1、端正了党的思想路线。重新确立了解放思想、实事求是的思想路线</a:t>
            </a:r>
            <a:endParaRPr lang="en-US" altLang="zh-CN" sz="1800" dirty="0">
              <a:solidFill>
                <a:schemeClr val="tx1"/>
              </a:solidFill>
              <a:latin typeface="微软雅黑" panose="020B0503020204020204" pitchFamily="34" charset="-122"/>
            </a:endParaRPr>
          </a:p>
          <a:p>
            <a:pPr algn="just">
              <a:spcBef>
                <a:spcPct val="0"/>
              </a:spcBef>
              <a:buFontTx/>
              <a:buNone/>
            </a:pPr>
            <a:endParaRPr lang="zh-CN" altLang="en-US" sz="1800" dirty="0">
              <a:solidFill>
                <a:schemeClr val="tx1"/>
              </a:solidFill>
              <a:latin typeface="微软雅黑" panose="020B0503020204020204" pitchFamily="34" charset="-122"/>
            </a:endParaRPr>
          </a:p>
          <a:p>
            <a:pPr algn="just">
              <a:spcBef>
                <a:spcPct val="0"/>
              </a:spcBef>
              <a:buFontTx/>
              <a:buNone/>
            </a:pPr>
            <a:r>
              <a:rPr lang="zh-CN" altLang="en-US" sz="1800" dirty="0">
                <a:solidFill>
                  <a:schemeClr val="tx1"/>
                </a:solidFill>
                <a:latin typeface="微软雅黑" panose="020B0503020204020204" pitchFamily="34" charset="-122"/>
              </a:rPr>
              <a:t>2、端正了党的政治路线，把工作重点从阶级斗争为纲转到以经济建设为中心</a:t>
            </a:r>
          </a:p>
          <a:p>
            <a:pPr algn="just">
              <a:spcBef>
                <a:spcPct val="0"/>
              </a:spcBef>
              <a:buFontTx/>
              <a:buNone/>
            </a:pPr>
            <a:r>
              <a:rPr lang="zh-CN" altLang="en-US" sz="1800" dirty="0">
                <a:solidFill>
                  <a:schemeClr val="tx1"/>
                </a:solidFill>
                <a:latin typeface="微软雅黑" panose="020B0503020204020204" pitchFamily="34" charset="-122"/>
              </a:rPr>
              <a:t>3、端正了党的组织路线，开始确立了以邓小平为核心的第二代中央领导集体</a:t>
            </a:r>
            <a:endParaRPr lang="en-US" altLang="zh-CN" sz="1800" dirty="0">
              <a:solidFill>
                <a:schemeClr val="tx1"/>
              </a:solidFill>
              <a:latin typeface="微软雅黑" panose="020B0503020204020204" pitchFamily="34" charset="-122"/>
            </a:endParaRPr>
          </a:p>
          <a:p>
            <a:pPr algn="just">
              <a:spcBef>
                <a:spcPct val="0"/>
              </a:spcBef>
              <a:buFontTx/>
              <a:buNone/>
            </a:pPr>
            <a:endParaRPr lang="zh-CN" altLang="en-US" sz="1800" dirty="0">
              <a:solidFill>
                <a:srgbClr val="C00000"/>
              </a:solidFill>
              <a:latin typeface="微软雅黑" panose="020B0503020204020204" pitchFamily="34" charset="-122"/>
            </a:endParaRPr>
          </a:p>
        </p:txBody>
      </p:sp>
      <p:sp>
        <p:nvSpPr>
          <p:cNvPr id="3" name="Rectangle 3">
            <a:extLst>
              <a:ext uri="{FF2B5EF4-FFF2-40B4-BE49-F238E27FC236}">
                <a16:creationId xmlns:a16="http://schemas.microsoft.com/office/drawing/2014/main" id="{414020A4-7296-4F34-AE76-916B840A1F55}"/>
              </a:ext>
            </a:extLst>
          </p:cNvPr>
          <p:cNvSpPr>
            <a:spLocks noChangeArrowheads="1"/>
          </p:cNvSpPr>
          <p:nvPr/>
        </p:nvSpPr>
        <p:spPr bwMode="auto">
          <a:xfrm>
            <a:off x="1645517" y="1596833"/>
            <a:ext cx="947968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en-US" altLang="zh-CN" sz="1800" dirty="0">
                <a:solidFill>
                  <a:schemeClr val="tx1"/>
                </a:solidFill>
                <a:latin typeface="微软雅黑" panose="020B0503020204020204" pitchFamily="34" charset="-122"/>
              </a:rPr>
              <a:t>1978</a:t>
            </a:r>
            <a:r>
              <a:rPr lang="zh-CN" altLang="en-US" sz="1800" dirty="0">
                <a:solidFill>
                  <a:schemeClr val="tx1"/>
                </a:solidFill>
                <a:latin typeface="微软雅黑" panose="020B0503020204020204" pitchFamily="34" charset="-122"/>
              </a:rPr>
              <a:t>年底，中共中央在北京召开了十一届三中全会，从此，中国进入社会主义现代化建设的新时期，全会作出了把党和国家的工作重心转移到经济建设上来，实行改革开放的伟大决策。</a:t>
            </a:r>
            <a:endParaRPr lang="zh-CN" altLang="en-US" sz="1800" dirty="0">
              <a:solidFill>
                <a:srgbClr val="C00000"/>
              </a:solidFill>
              <a:latin typeface="微软雅黑" panose="020B0503020204020204" pitchFamily="34" charset="-122"/>
            </a:endParaRPr>
          </a:p>
        </p:txBody>
      </p:sp>
      <p:sp>
        <p:nvSpPr>
          <p:cNvPr id="4" name="Rectangle 2">
            <a:extLst>
              <a:ext uri="{FF2B5EF4-FFF2-40B4-BE49-F238E27FC236}">
                <a16:creationId xmlns:a16="http://schemas.microsoft.com/office/drawing/2014/main" id="{AEFBE8D0-5AC0-42E4-BBE9-9C99E713EE01}"/>
              </a:ext>
            </a:extLst>
          </p:cNvPr>
          <p:cNvSpPr>
            <a:spLocks noChangeArrowheads="1"/>
          </p:cNvSpPr>
          <p:nvPr/>
        </p:nvSpPr>
        <p:spPr bwMode="auto">
          <a:xfrm>
            <a:off x="1645516" y="1205995"/>
            <a:ext cx="5795963" cy="30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b="1" dirty="0">
                <a:solidFill>
                  <a:srgbClr val="C00000"/>
                </a:solidFill>
                <a:latin typeface="微软雅黑" panose="020B0503020204020204" pitchFamily="34" charset="-122"/>
              </a:rPr>
              <a:t>伟大的历史转折</a:t>
            </a:r>
            <a:r>
              <a:rPr lang="en-US" altLang="zh-CN" sz="2400" b="1" dirty="0">
                <a:solidFill>
                  <a:srgbClr val="C00000"/>
                </a:solidFill>
                <a:latin typeface="微软雅黑" panose="020B0503020204020204" pitchFamily="34" charset="-122"/>
              </a:rPr>
              <a:t>—</a:t>
            </a:r>
            <a:r>
              <a:rPr lang="zh-CN" altLang="en-US" sz="2400" b="1" dirty="0">
                <a:solidFill>
                  <a:srgbClr val="C00000"/>
                </a:solidFill>
                <a:latin typeface="微软雅黑" panose="020B0503020204020204" pitchFamily="34" charset="-122"/>
              </a:rPr>
              <a:t>党的十一届三中全会</a:t>
            </a:r>
          </a:p>
        </p:txBody>
      </p:sp>
      <p:pic>
        <p:nvPicPr>
          <p:cNvPr id="8" name="图片 7">
            <a:extLst>
              <a:ext uri="{FF2B5EF4-FFF2-40B4-BE49-F238E27FC236}">
                <a16:creationId xmlns:a16="http://schemas.microsoft.com/office/drawing/2014/main" id="{4554C3E3-6C22-45E2-BA33-9B12B37A80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8755" y="2557979"/>
            <a:ext cx="2340264" cy="1554993"/>
          </a:xfrm>
          <a:prstGeom prst="rect">
            <a:avLst/>
          </a:prstGeom>
        </p:spPr>
      </p:pic>
      <p:pic>
        <p:nvPicPr>
          <p:cNvPr id="10" name="图片 9">
            <a:extLst>
              <a:ext uri="{FF2B5EF4-FFF2-40B4-BE49-F238E27FC236}">
                <a16:creationId xmlns:a16="http://schemas.microsoft.com/office/drawing/2014/main" id="{35CD801B-7C90-4290-8BF5-880AE90F0A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8755" y="4365016"/>
            <a:ext cx="2344594" cy="1615165"/>
          </a:xfrm>
          <a:prstGeom prst="rect">
            <a:avLst/>
          </a:prstGeom>
        </p:spPr>
      </p:pic>
      <p:grpSp>
        <p:nvGrpSpPr>
          <p:cNvPr id="17" name="组合 16">
            <a:extLst>
              <a:ext uri="{FF2B5EF4-FFF2-40B4-BE49-F238E27FC236}">
                <a16:creationId xmlns:a16="http://schemas.microsoft.com/office/drawing/2014/main" id="{834C6BB7-91BE-42C4-92C7-9A839BA57B27}"/>
              </a:ext>
            </a:extLst>
          </p:cNvPr>
          <p:cNvGrpSpPr/>
          <p:nvPr/>
        </p:nvGrpSpPr>
        <p:grpSpPr>
          <a:xfrm>
            <a:off x="6479664" y="2530484"/>
            <a:ext cx="2894013" cy="717688"/>
            <a:chOff x="6345383" y="2604494"/>
            <a:chExt cx="2894013" cy="717688"/>
          </a:xfrm>
        </p:grpSpPr>
        <p:sp>
          <p:nvSpPr>
            <p:cNvPr id="13" name="矩形 12">
              <a:extLst>
                <a:ext uri="{FF2B5EF4-FFF2-40B4-BE49-F238E27FC236}">
                  <a16:creationId xmlns:a16="http://schemas.microsoft.com/office/drawing/2014/main" id="{AAD07EC4-464C-4784-ACB9-DC1B6DC01FA3}"/>
                </a:ext>
              </a:extLst>
            </p:cNvPr>
            <p:cNvSpPr/>
            <p:nvPr/>
          </p:nvSpPr>
          <p:spPr>
            <a:xfrm>
              <a:off x="6345383" y="2604494"/>
              <a:ext cx="1814008" cy="521095"/>
            </a:xfrm>
            <a:prstGeom prst="rect">
              <a:avLst/>
            </a:prstGeom>
            <a:solidFill>
              <a:srgbClr val="C00000">
                <a:alpha val="9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1" name="文本框 10">
              <a:extLst>
                <a:ext uri="{FF2B5EF4-FFF2-40B4-BE49-F238E27FC236}">
                  <a16:creationId xmlns:a16="http://schemas.microsoft.com/office/drawing/2014/main" id="{CBDF1DFD-014E-49C0-9263-FCF266D661A5}"/>
                </a:ext>
              </a:extLst>
            </p:cNvPr>
            <p:cNvSpPr txBox="1"/>
            <p:nvPr/>
          </p:nvSpPr>
          <p:spPr>
            <a:xfrm>
              <a:off x="6385359" y="2675851"/>
              <a:ext cx="2854037" cy="646331"/>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端正了三条路线</a:t>
              </a:r>
              <a:r>
                <a:rPr lang="zh-CN" altLang="en-US" dirty="0">
                  <a:solidFill>
                    <a:schemeClr val="bg1"/>
                  </a:solidFill>
                  <a:latin typeface="微软雅黑" panose="020B0503020204020204" pitchFamily="34" charset="-122"/>
                  <a:ea typeface="微软雅黑" panose="020B0503020204020204" pitchFamily="34" charset="-122"/>
                </a:rPr>
                <a:t>：</a:t>
              </a:r>
              <a:endParaRPr lang="en-US" altLang="zh-CN" dirty="0">
                <a:solidFill>
                  <a:schemeClr val="bg1"/>
                </a:solidFill>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p:txBody>
        </p:sp>
      </p:grpSp>
      <p:sp>
        <p:nvSpPr>
          <p:cNvPr id="14" name="文本框 13">
            <a:extLst>
              <a:ext uri="{FF2B5EF4-FFF2-40B4-BE49-F238E27FC236}">
                <a16:creationId xmlns:a16="http://schemas.microsoft.com/office/drawing/2014/main" id="{1907D637-9A0A-476E-85FB-6AED380476D8}"/>
              </a:ext>
            </a:extLst>
          </p:cNvPr>
          <p:cNvSpPr txBox="1"/>
          <p:nvPr/>
        </p:nvSpPr>
        <p:spPr>
          <a:xfrm>
            <a:off x="6084695" y="5465832"/>
            <a:ext cx="3505994" cy="923330"/>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确立了一个方针：改革开放</a:t>
            </a:r>
          </a:p>
          <a:p>
            <a:endParaRPr lang="zh-CN" altLang="en-US" dirty="0">
              <a:solidFill>
                <a:schemeClr val="bg1"/>
              </a:solidFill>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p:txBody>
      </p:sp>
      <p:sp>
        <p:nvSpPr>
          <p:cNvPr id="18" name="TextBox 54">
            <a:extLst>
              <a:ext uri="{FF2B5EF4-FFF2-40B4-BE49-F238E27FC236}">
                <a16:creationId xmlns:a16="http://schemas.microsoft.com/office/drawing/2014/main" id="{EB1A4C80-0B00-46EF-9863-E972881A6F8B}"/>
              </a:ext>
            </a:extLst>
          </p:cNvPr>
          <p:cNvSpPr txBox="1"/>
          <p:nvPr/>
        </p:nvSpPr>
        <p:spPr>
          <a:xfrm>
            <a:off x="310387" y="59195"/>
            <a:ext cx="9313862" cy="523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zh-CN"/>
            </a:defPPr>
            <a:lvl1pPr marL="0" indent="0" algn="ctr">
              <a:buFontTx/>
              <a:buNone/>
              <a:defRPr sz="2800" b="0">
                <a:solidFill>
                  <a:schemeClr val="bg2"/>
                </a:solidFill>
                <a:latin typeface="方正特雅宋_GBK" pitchFamily="2" charset="-122"/>
                <a:ea typeface="方正特雅宋_GBK" pitchFamily="2" charset="-122"/>
                <a:cs typeface="+mj-cs"/>
              </a:defRPr>
            </a:lvl1pPr>
            <a:lvl2pPr marL="742950" indent="-285750">
              <a:spcBef>
                <a:spcPct val="20000"/>
              </a:spcBef>
              <a:buChar char="–"/>
              <a:defRPr sz="2000">
                <a:latin typeface="+mn-lt"/>
                <a:ea typeface="仿宋_GB2312" pitchFamily="49" charset="-122"/>
              </a:defRPr>
            </a:lvl2pPr>
            <a:lvl3pPr marL="1143000" indent="-228600">
              <a:spcBef>
                <a:spcPct val="20000"/>
              </a:spcBef>
              <a:buChar char="•"/>
              <a:defRPr sz="2400">
                <a:latin typeface="+mn-lt"/>
              </a:defRPr>
            </a:lvl3pPr>
            <a:lvl4pPr marL="1600200" indent="-228600">
              <a:spcBef>
                <a:spcPct val="20000"/>
              </a:spcBef>
              <a:buChar char="–"/>
              <a:defRPr sz="2000">
                <a:latin typeface="+mn-lt"/>
              </a:defRPr>
            </a:lvl4pPr>
            <a:lvl5pPr marL="2057400" indent="-22860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defRPr/>
            </a:pPr>
            <a:r>
              <a:rPr lang="en-US" altLang="zh-CN" sz="2400" b="1" dirty="0">
                <a:solidFill>
                  <a:schemeClr val="bg1"/>
                </a:solidFill>
                <a:latin typeface="微软雅黑" panose="020B0503020204020204" pitchFamily="34" charset="-122"/>
                <a:sym typeface="+mn-ea"/>
              </a:rPr>
              <a:t>4.3 </a:t>
            </a:r>
            <a:r>
              <a:rPr lang="zh-CN" altLang="en-US" sz="2400" b="1" noProof="1">
                <a:solidFill>
                  <a:schemeClr val="bg1"/>
                </a:solidFill>
                <a:latin typeface="+mn-ea"/>
                <a:sym typeface="+mn-ea"/>
              </a:rPr>
              <a:t>改革开放和现代化建设的新阶段</a:t>
            </a:r>
          </a:p>
        </p:txBody>
      </p:sp>
    </p:spTree>
    <p:extLst>
      <p:ext uri="{BB962C8B-B14F-4D97-AF65-F5344CB8AC3E}">
        <p14:creationId xmlns:p14="http://schemas.microsoft.com/office/powerpoint/2010/main" val="347098018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anim calcmode="lin" valueType="num">
                                      <p:cBhvr>
                                        <p:cTn id="36" dur="1000" fill="hold"/>
                                        <p:tgtEl>
                                          <p:spTgt spid="17"/>
                                        </p:tgtEl>
                                        <p:attrNameLst>
                                          <p:attrName>ppt_x</p:attrName>
                                        </p:attrNameLst>
                                      </p:cBhvr>
                                      <p:tavLst>
                                        <p:tav tm="0">
                                          <p:val>
                                            <p:strVal val="#ppt_x"/>
                                          </p:val>
                                        </p:tav>
                                        <p:tav tm="100000">
                                          <p:val>
                                            <p:strVal val="#ppt_x"/>
                                          </p:val>
                                        </p:tav>
                                      </p:tavLst>
                                    </p:anim>
                                    <p:anim calcmode="lin" valueType="num">
                                      <p:cBhvr>
                                        <p:cTn id="3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fade">
                                      <p:cBhvr>
                                        <p:cTn id="42" dur="1000"/>
                                        <p:tgtEl>
                                          <p:spTgt spid="2"/>
                                        </p:tgtEl>
                                      </p:cBhvr>
                                    </p:animEffect>
                                    <p:anim calcmode="lin" valueType="num">
                                      <p:cBhvr>
                                        <p:cTn id="43" dur="1000" fill="hold"/>
                                        <p:tgtEl>
                                          <p:spTgt spid="2"/>
                                        </p:tgtEl>
                                        <p:attrNameLst>
                                          <p:attrName>ppt_x</p:attrName>
                                        </p:attrNameLst>
                                      </p:cBhvr>
                                      <p:tavLst>
                                        <p:tav tm="0">
                                          <p:val>
                                            <p:strVal val="#ppt_x"/>
                                          </p:val>
                                        </p:tav>
                                        <p:tav tm="100000">
                                          <p:val>
                                            <p:strVal val="#ppt_x"/>
                                          </p:val>
                                        </p:tav>
                                      </p:tavLst>
                                    </p:anim>
                                    <p:anim calcmode="lin" valueType="num">
                                      <p:cBhvr>
                                        <p:cTn id="4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4">
                                            <p:txEl>
                                              <p:pRg st="0" end="0"/>
                                            </p:txEl>
                                          </p:spTgt>
                                        </p:tgtEl>
                                        <p:attrNameLst>
                                          <p:attrName>style.visibility</p:attrName>
                                        </p:attrNameLst>
                                      </p:cBhvr>
                                      <p:to>
                                        <p:strVal val="visible"/>
                                      </p:to>
                                    </p:set>
                                    <p:animEffect transition="in" filter="fade">
                                      <p:cBhvr>
                                        <p:cTn id="49" dur="1000"/>
                                        <p:tgtEl>
                                          <p:spTgt spid="14">
                                            <p:txEl>
                                              <p:pRg st="0" end="0"/>
                                            </p:txEl>
                                          </p:spTgt>
                                        </p:tgtEl>
                                      </p:cBhvr>
                                    </p:animEffect>
                                    <p:anim calcmode="lin" valueType="num">
                                      <p:cBhvr>
                                        <p:cTn id="50" dur="10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51" dur="1000" fill="hold"/>
                                        <p:tgtEl>
                                          <p:spTgt spid="1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1000"/>
                                        <p:tgtEl>
                                          <p:spTgt spid="15"/>
                                        </p:tgtEl>
                                      </p:cBhvr>
                                    </p:animEffect>
                                    <p:anim calcmode="lin" valueType="num">
                                      <p:cBhvr>
                                        <p:cTn id="57" dur="1000" fill="hold"/>
                                        <p:tgtEl>
                                          <p:spTgt spid="15"/>
                                        </p:tgtEl>
                                        <p:attrNameLst>
                                          <p:attrName>ppt_x</p:attrName>
                                        </p:attrNameLst>
                                      </p:cBhvr>
                                      <p:tavLst>
                                        <p:tav tm="0">
                                          <p:val>
                                            <p:strVal val="#ppt_x"/>
                                          </p:val>
                                        </p:tav>
                                        <p:tav tm="100000">
                                          <p:val>
                                            <p:strVal val="#ppt_x"/>
                                          </p:val>
                                        </p:tav>
                                      </p:tavLst>
                                    </p:anim>
                                    <p:anim calcmode="lin" valueType="num">
                                      <p:cBhvr>
                                        <p:cTn id="5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 grpId="0"/>
      <p:bldP spid="4" grpId="0"/>
    </p:bld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4AD23ED3-6234-4280-9F1A-C6657C221A36}"/>
              </a:ext>
            </a:extLst>
          </p:cNvPr>
          <p:cNvSpPr/>
          <p:nvPr/>
        </p:nvSpPr>
        <p:spPr>
          <a:xfrm>
            <a:off x="1625862" y="1106132"/>
            <a:ext cx="3897221" cy="461665"/>
          </a:xfrm>
          <a:prstGeom prst="rect">
            <a:avLst/>
          </a:prstGeom>
        </p:spPr>
        <p:txBody>
          <a:bodyPr wrap="none">
            <a:spAutoFit/>
          </a:bodyPr>
          <a:lstStyle/>
          <a:p>
            <a:pPr lvl="0" algn="ctr" eaLnBrk="0" fontAlgn="base" hangingPunct="0">
              <a:spcBef>
                <a:spcPct val="0"/>
              </a:spcBef>
              <a:spcAft>
                <a:spcPct val="0"/>
              </a:spcAft>
            </a:pPr>
            <a:r>
              <a:rPr lang="zh-CN" altLang="en-US" sz="2400" b="1" dirty="0">
                <a:solidFill>
                  <a:srgbClr val="C00000"/>
                </a:solidFill>
                <a:latin typeface="微软雅黑" panose="020B0503020204020204" pitchFamily="34" charset="-122"/>
                <a:ea typeface="微软雅黑" panose="020B0503020204020204" pitchFamily="34" charset="-122"/>
              </a:rPr>
              <a:t>全面改革和对外开放的发展</a:t>
            </a:r>
          </a:p>
        </p:txBody>
      </p:sp>
      <p:sp>
        <p:nvSpPr>
          <p:cNvPr id="3" name="矩形 22">
            <a:extLst>
              <a:ext uri="{FF2B5EF4-FFF2-40B4-BE49-F238E27FC236}">
                <a16:creationId xmlns:a16="http://schemas.microsoft.com/office/drawing/2014/main" id="{B3AE3608-0FC5-4534-A096-0D28A079838D}"/>
              </a:ext>
            </a:extLst>
          </p:cNvPr>
          <p:cNvSpPr>
            <a:spLocks noChangeArrowheads="1"/>
          </p:cNvSpPr>
          <p:nvPr/>
        </p:nvSpPr>
        <p:spPr bwMode="auto">
          <a:xfrm>
            <a:off x="5704114" y="1208897"/>
            <a:ext cx="5467736"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indent="0" algn="just" fontAlgn="base" hangingPunct="0">
              <a:spcBef>
                <a:spcPct val="0"/>
              </a:spcBef>
              <a:spcAft>
                <a:spcPct val="0"/>
              </a:spcAft>
              <a:buNone/>
            </a:pPr>
            <a:r>
              <a:rPr lang="zh-CN" altLang="en-US" sz="1800" dirty="0">
                <a:solidFill>
                  <a:schemeClr val="tx1"/>
                </a:solidFill>
                <a:latin typeface="微软雅黑" panose="020B0503020204020204" pitchFamily="34" charset="-122"/>
              </a:rPr>
              <a:t>十一届三中全会以后，经济体制改革逐步开展，这是在坚持社会主义制度的前提下，改革生产关系中适应生产力发展的一系列环节，解放和发展生产力，此外，中国也迈出了对外开放的步伐。</a:t>
            </a:r>
            <a:endParaRPr lang="en-US" altLang="zh-CN" sz="1800" dirty="0">
              <a:solidFill>
                <a:schemeClr val="tx1"/>
              </a:solidFill>
              <a:latin typeface="微软雅黑" panose="020B0503020204020204" pitchFamily="34" charset="-122"/>
            </a:endParaRPr>
          </a:p>
          <a:p>
            <a:pPr algn="just" fontAlgn="base" hangingPunct="0">
              <a:spcBef>
                <a:spcPct val="0"/>
              </a:spcBef>
              <a:spcAft>
                <a:spcPct val="0"/>
              </a:spcAft>
              <a:buFont typeface="Wingdings" panose="05000000000000000000" pitchFamily="2" charset="2"/>
              <a:buChar char="n"/>
            </a:pPr>
            <a:endParaRPr lang="en-US" altLang="zh-CN" sz="1600" dirty="0">
              <a:solidFill>
                <a:schemeClr val="tx1"/>
              </a:solidFill>
              <a:latin typeface="微软雅黑" panose="020B0503020204020204" pitchFamily="34" charset="-122"/>
            </a:endParaRPr>
          </a:p>
        </p:txBody>
      </p:sp>
      <p:pic>
        <p:nvPicPr>
          <p:cNvPr id="7" name="图片 6">
            <a:extLst>
              <a:ext uri="{FF2B5EF4-FFF2-40B4-BE49-F238E27FC236}">
                <a16:creationId xmlns:a16="http://schemas.microsoft.com/office/drawing/2014/main" id="{0E31EA87-B2ED-40B5-BB06-A0A6457E3B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2407" y="1909763"/>
            <a:ext cx="4585593" cy="3687659"/>
          </a:xfrm>
          <a:prstGeom prst="rect">
            <a:avLst/>
          </a:prstGeom>
        </p:spPr>
      </p:pic>
      <p:sp>
        <p:nvSpPr>
          <p:cNvPr id="8" name="文本框 7">
            <a:extLst>
              <a:ext uri="{FF2B5EF4-FFF2-40B4-BE49-F238E27FC236}">
                <a16:creationId xmlns:a16="http://schemas.microsoft.com/office/drawing/2014/main" id="{F33039AC-0419-49D6-9836-382E422518DC}"/>
              </a:ext>
            </a:extLst>
          </p:cNvPr>
          <p:cNvSpPr txBox="1"/>
          <p:nvPr/>
        </p:nvSpPr>
        <p:spPr>
          <a:xfrm>
            <a:off x="5704114" y="3057309"/>
            <a:ext cx="3251201" cy="286232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改革开放是决定当代中国命运的关键抉择，是发展中国特色社会主义，实现中华民族伟大复兴的必经之路；只有社会主义才能救中国，只有改革开放才能发展中国，改革开放是我国的强国之路，是国家发展进步的活力源泉，我们要毫不动摇地坚持改革开放。</a:t>
            </a:r>
          </a:p>
          <a:p>
            <a:endParaRPr lang="zh-CN" altLang="en-US" dirty="0">
              <a:latin typeface="微软雅黑" panose="020B0503020204020204" pitchFamily="34" charset="-122"/>
              <a:ea typeface="微软雅黑" panose="020B0503020204020204" pitchFamily="34" charset="-122"/>
            </a:endParaRPr>
          </a:p>
        </p:txBody>
      </p:sp>
      <p:pic>
        <p:nvPicPr>
          <p:cNvPr id="10" name="图片 9">
            <a:extLst>
              <a:ext uri="{FF2B5EF4-FFF2-40B4-BE49-F238E27FC236}">
                <a16:creationId xmlns:a16="http://schemas.microsoft.com/office/drawing/2014/main" id="{22A00D52-AAB4-4EB2-A8E5-90B404E2861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71429" y="3704822"/>
            <a:ext cx="2100421" cy="1827682"/>
          </a:xfrm>
          <a:prstGeom prst="rect">
            <a:avLst/>
          </a:prstGeom>
        </p:spPr>
      </p:pic>
      <p:grpSp>
        <p:nvGrpSpPr>
          <p:cNvPr id="11" name="组合 10">
            <a:extLst>
              <a:ext uri="{FF2B5EF4-FFF2-40B4-BE49-F238E27FC236}">
                <a16:creationId xmlns:a16="http://schemas.microsoft.com/office/drawing/2014/main" id="{1AC285A7-C7FB-4D3E-82C2-210AAD89B989}"/>
              </a:ext>
            </a:extLst>
          </p:cNvPr>
          <p:cNvGrpSpPr/>
          <p:nvPr/>
        </p:nvGrpSpPr>
        <p:grpSpPr>
          <a:xfrm>
            <a:off x="9357842" y="2461173"/>
            <a:ext cx="3016905" cy="997998"/>
            <a:chOff x="6426062" y="2676686"/>
            <a:chExt cx="3016905" cy="521095"/>
          </a:xfrm>
        </p:grpSpPr>
        <p:sp>
          <p:nvSpPr>
            <p:cNvPr id="12" name="矩形 11">
              <a:extLst>
                <a:ext uri="{FF2B5EF4-FFF2-40B4-BE49-F238E27FC236}">
                  <a16:creationId xmlns:a16="http://schemas.microsoft.com/office/drawing/2014/main" id="{F3C2A583-F592-4CE8-B37F-362B7CCBAF7F}"/>
                </a:ext>
              </a:extLst>
            </p:cNvPr>
            <p:cNvSpPr/>
            <p:nvPr/>
          </p:nvSpPr>
          <p:spPr>
            <a:xfrm>
              <a:off x="6426062" y="2676686"/>
              <a:ext cx="1814008" cy="521095"/>
            </a:xfrm>
            <a:prstGeom prst="rect">
              <a:avLst/>
            </a:prstGeom>
            <a:solidFill>
              <a:srgbClr val="C00000">
                <a:alpha val="9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22AF2A6A-AA85-4AFC-8CE6-CC0D31F82E0B}"/>
                </a:ext>
              </a:extLst>
            </p:cNvPr>
            <p:cNvSpPr txBox="1"/>
            <p:nvPr/>
          </p:nvSpPr>
          <p:spPr>
            <a:xfrm>
              <a:off x="6588930" y="2819215"/>
              <a:ext cx="2854037" cy="337475"/>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坚持改革开放</a:t>
              </a:r>
              <a:endParaRPr lang="en-US" altLang="zh-CN" b="1" dirty="0">
                <a:solidFill>
                  <a:schemeClr val="bg1"/>
                </a:solidFill>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p:txBody>
        </p:sp>
      </p:grpSp>
      <p:sp>
        <p:nvSpPr>
          <p:cNvPr id="14" name="TextBox 54">
            <a:extLst>
              <a:ext uri="{FF2B5EF4-FFF2-40B4-BE49-F238E27FC236}">
                <a16:creationId xmlns:a16="http://schemas.microsoft.com/office/drawing/2014/main" id="{C65CFAA2-177D-4390-A7EC-AE40C7178646}"/>
              </a:ext>
            </a:extLst>
          </p:cNvPr>
          <p:cNvSpPr txBox="1"/>
          <p:nvPr/>
        </p:nvSpPr>
        <p:spPr>
          <a:xfrm>
            <a:off x="310387" y="59195"/>
            <a:ext cx="9313862" cy="523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zh-CN"/>
            </a:defPPr>
            <a:lvl1pPr marL="0" indent="0" algn="ctr">
              <a:buFontTx/>
              <a:buNone/>
              <a:defRPr sz="2800" b="0">
                <a:solidFill>
                  <a:schemeClr val="bg2"/>
                </a:solidFill>
                <a:latin typeface="方正特雅宋_GBK" pitchFamily="2" charset="-122"/>
                <a:ea typeface="方正特雅宋_GBK" pitchFamily="2" charset="-122"/>
                <a:cs typeface="+mj-cs"/>
              </a:defRPr>
            </a:lvl1pPr>
            <a:lvl2pPr marL="742950" indent="-285750">
              <a:spcBef>
                <a:spcPct val="20000"/>
              </a:spcBef>
              <a:buChar char="–"/>
              <a:defRPr sz="2000">
                <a:latin typeface="+mn-lt"/>
                <a:ea typeface="仿宋_GB2312" pitchFamily="49" charset="-122"/>
              </a:defRPr>
            </a:lvl2pPr>
            <a:lvl3pPr marL="1143000" indent="-228600">
              <a:spcBef>
                <a:spcPct val="20000"/>
              </a:spcBef>
              <a:buChar char="•"/>
              <a:defRPr sz="2400">
                <a:latin typeface="+mn-lt"/>
              </a:defRPr>
            </a:lvl3pPr>
            <a:lvl4pPr marL="1600200" indent="-228600">
              <a:spcBef>
                <a:spcPct val="20000"/>
              </a:spcBef>
              <a:buChar char="–"/>
              <a:defRPr sz="2000">
                <a:latin typeface="+mn-lt"/>
              </a:defRPr>
            </a:lvl4pPr>
            <a:lvl5pPr marL="2057400" indent="-22860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defRPr/>
            </a:pPr>
            <a:r>
              <a:rPr lang="en-US" altLang="zh-CN" sz="2400" b="1" dirty="0">
                <a:solidFill>
                  <a:schemeClr val="bg1"/>
                </a:solidFill>
                <a:latin typeface="微软雅黑" panose="020B0503020204020204" pitchFamily="34" charset="-122"/>
                <a:sym typeface="+mn-ea"/>
              </a:rPr>
              <a:t>4.3 </a:t>
            </a:r>
            <a:r>
              <a:rPr lang="zh-CN" altLang="en-US" sz="2400" b="1" noProof="1">
                <a:solidFill>
                  <a:schemeClr val="bg1"/>
                </a:solidFill>
                <a:latin typeface="+mn-ea"/>
                <a:sym typeface="+mn-ea"/>
              </a:rPr>
              <a:t>改革开放和现代化建设的新阶段</a:t>
            </a:r>
          </a:p>
        </p:txBody>
      </p:sp>
    </p:spTree>
    <p:extLst>
      <p:ext uri="{BB962C8B-B14F-4D97-AF65-F5344CB8AC3E}">
        <p14:creationId xmlns:p14="http://schemas.microsoft.com/office/powerpoint/2010/main" val="54198990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8" grpId="0"/>
    </p:bld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矩形 19">
            <a:extLst>
              <a:ext uri="{FF2B5EF4-FFF2-40B4-BE49-F238E27FC236}">
                <a16:creationId xmlns:a16="http://schemas.microsoft.com/office/drawing/2014/main" id="{835AD95A-6745-4EAC-B294-BB617AF076B2}"/>
              </a:ext>
            </a:extLst>
          </p:cNvPr>
          <p:cNvSpPr>
            <a:spLocks noChangeArrowheads="1"/>
          </p:cNvSpPr>
          <p:nvPr/>
        </p:nvSpPr>
        <p:spPr bwMode="auto">
          <a:xfrm>
            <a:off x="1002785" y="2015477"/>
            <a:ext cx="586909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a:spcBef>
                <a:spcPct val="0"/>
              </a:spcBef>
              <a:buFontTx/>
              <a:buNone/>
            </a:pPr>
            <a:r>
              <a:rPr lang="zh-CN" altLang="en-US" sz="1800" b="1" dirty="0">
                <a:solidFill>
                  <a:srgbClr val="C00000"/>
                </a:solidFill>
                <a:latin typeface="微软雅黑" panose="020B0503020204020204" pitchFamily="34" charset="-122"/>
              </a:rPr>
              <a:t>邓小平在大会开幕词中明确提出：</a:t>
            </a:r>
            <a:endParaRPr lang="en-US" altLang="zh-CN" sz="1800" b="1" dirty="0">
              <a:solidFill>
                <a:srgbClr val="C00000"/>
              </a:solidFill>
              <a:latin typeface="微软雅黑" panose="020B0503020204020204" pitchFamily="34" charset="-122"/>
            </a:endParaRPr>
          </a:p>
          <a:p>
            <a:pPr algn="just" eaLnBrk="1">
              <a:spcBef>
                <a:spcPct val="0"/>
              </a:spcBef>
              <a:buFontTx/>
              <a:buNone/>
            </a:pPr>
            <a:endParaRPr lang="en-US" altLang="zh-CN" sz="1800" b="1" dirty="0">
              <a:solidFill>
                <a:srgbClr val="C00000"/>
              </a:solidFill>
              <a:latin typeface="微软雅黑" panose="020B0503020204020204" pitchFamily="34" charset="-122"/>
            </a:endParaRPr>
          </a:p>
          <a:p>
            <a:pPr algn="just" eaLnBrk="1">
              <a:spcBef>
                <a:spcPct val="0"/>
              </a:spcBef>
              <a:buFontTx/>
              <a:buNone/>
            </a:pPr>
            <a:r>
              <a:rPr lang="zh-CN" altLang="en-US" sz="1800" dirty="0">
                <a:solidFill>
                  <a:schemeClr val="tx1"/>
                </a:solidFill>
                <a:latin typeface="微软雅黑" panose="020B0503020204020204" pitchFamily="34" charset="-122"/>
              </a:rPr>
              <a:t>“把马克思主义的普遍真理同我国的具体实际结合起来，走自己的道路，建设有中国特色的社会主义”</a:t>
            </a:r>
            <a:r>
              <a:rPr lang="zh-CN" altLang="en-US" sz="1600" dirty="0">
                <a:solidFill>
                  <a:schemeClr val="tx1"/>
                </a:solidFill>
                <a:latin typeface="微软雅黑" panose="020B0503020204020204" pitchFamily="34" charset="-122"/>
              </a:rPr>
              <a:t>。</a:t>
            </a:r>
            <a:endParaRPr lang="en-US" altLang="zh-CN" sz="1600" dirty="0">
              <a:solidFill>
                <a:schemeClr val="tx1"/>
              </a:solidFill>
              <a:latin typeface="微软雅黑" panose="020B0503020204020204" pitchFamily="34" charset="-122"/>
            </a:endParaRPr>
          </a:p>
        </p:txBody>
      </p:sp>
      <p:sp>
        <p:nvSpPr>
          <p:cNvPr id="3" name="矩形 23">
            <a:extLst>
              <a:ext uri="{FF2B5EF4-FFF2-40B4-BE49-F238E27FC236}">
                <a16:creationId xmlns:a16="http://schemas.microsoft.com/office/drawing/2014/main" id="{F0B435E4-9730-4D9A-8A55-5691428F9E72}"/>
              </a:ext>
            </a:extLst>
          </p:cNvPr>
          <p:cNvSpPr>
            <a:spLocks noChangeArrowheads="1"/>
          </p:cNvSpPr>
          <p:nvPr/>
        </p:nvSpPr>
        <p:spPr bwMode="auto">
          <a:xfrm>
            <a:off x="1002785" y="3426204"/>
            <a:ext cx="52070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a:spcBef>
                <a:spcPct val="0"/>
              </a:spcBef>
              <a:buFontTx/>
              <a:buNone/>
            </a:pPr>
            <a:r>
              <a:rPr lang="zh-CN" altLang="en-US" sz="1800" b="1" dirty="0">
                <a:solidFill>
                  <a:srgbClr val="C00000"/>
                </a:solidFill>
                <a:latin typeface="微软雅黑" panose="020B0503020204020204" pitchFamily="34" charset="-122"/>
              </a:rPr>
              <a:t>确定在新的历史时期的总任务是：</a:t>
            </a:r>
            <a:endParaRPr lang="en-US" altLang="zh-CN" sz="1800" b="1" dirty="0">
              <a:solidFill>
                <a:srgbClr val="C00000"/>
              </a:solidFill>
              <a:latin typeface="微软雅黑" panose="020B0503020204020204" pitchFamily="34" charset="-122"/>
            </a:endParaRPr>
          </a:p>
          <a:p>
            <a:pPr algn="just" eaLnBrk="1">
              <a:spcBef>
                <a:spcPct val="0"/>
              </a:spcBef>
              <a:buFontTx/>
              <a:buNone/>
            </a:pPr>
            <a:endParaRPr lang="en-US" altLang="zh-CN" sz="1800" b="1" dirty="0">
              <a:solidFill>
                <a:srgbClr val="C00000"/>
              </a:solidFill>
              <a:latin typeface="微软雅黑" panose="020B0503020204020204" pitchFamily="34" charset="-122"/>
            </a:endParaRPr>
          </a:p>
          <a:p>
            <a:pPr algn="just" eaLnBrk="1">
              <a:spcBef>
                <a:spcPct val="0"/>
              </a:spcBef>
              <a:buFontTx/>
              <a:buNone/>
            </a:pPr>
            <a:r>
              <a:rPr lang="zh-CN" altLang="en-US" sz="1600" dirty="0">
                <a:solidFill>
                  <a:schemeClr val="tx1"/>
                </a:solidFill>
                <a:latin typeface="微软雅黑" panose="020B0503020204020204" pitchFamily="34" charset="-122"/>
              </a:rPr>
              <a:t>团结全国各族人民，自力更生，艰苦奋斗，逐步实现工业、农业、国防和科学技术的现代化，把我国建设成为高度文明，高度民主的社会主义国家。</a:t>
            </a:r>
          </a:p>
        </p:txBody>
      </p:sp>
      <p:sp>
        <p:nvSpPr>
          <p:cNvPr id="4" name="矩形 3">
            <a:extLst>
              <a:ext uri="{FF2B5EF4-FFF2-40B4-BE49-F238E27FC236}">
                <a16:creationId xmlns:a16="http://schemas.microsoft.com/office/drawing/2014/main" id="{A0FA2425-89C6-4AC5-95AA-6739E2064553}"/>
              </a:ext>
            </a:extLst>
          </p:cNvPr>
          <p:cNvSpPr/>
          <p:nvPr/>
        </p:nvSpPr>
        <p:spPr>
          <a:xfrm>
            <a:off x="1560933" y="1068441"/>
            <a:ext cx="4825360" cy="461665"/>
          </a:xfrm>
          <a:prstGeom prst="rect">
            <a:avLst/>
          </a:prstGeom>
        </p:spPr>
        <p:txBody>
          <a:bodyPr wrap="none">
            <a:spAutoFit/>
          </a:bodyPr>
          <a:lstStyle/>
          <a:p>
            <a:pPr lvl="0" algn="ctr" eaLnBrk="0" fontAlgn="base" hangingPunct="0">
              <a:spcBef>
                <a:spcPct val="0"/>
              </a:spcBef>
              <a:spcAft>
                <a:spcPct val="0"/>
              </a:spcAft>
            </a:pPr>
            <a:r>
              <a:rPr lang="zh-CN" altLang="en-US" sz="2400" b="1" dirty="0">
                <a:solidFill>
                  <a:srgbClr val="C00000"/>
                </a:solidFill>
                <a:latin typeface="微软雅黑" panose="020B0503020204020204" pitchFamily="34" charset="-122"/>
                <a:ea typeface="微软雅黑" panose="020B0503020204020204" pitchFamily="34" charset="-122"/>
              </a:rPr>
              <a:t>中国共产党第十二次全国代表大会</a:t>
            </a:r>
          </a:p>
        </p:txBody>
      </p:sp>
      <p:pic>
        <p:nvPicPr>
          <p:cNvPr id="6" name="图片 5">
            <a:extLst>
              <a:ext uri="{FF2B5EF4-FFF2-40B4-BE49-F238E27FC236}">
                <a16:creationId xmlns:a16="http://schemas.microsoft.com/office/drawing/2014/main" id="{6D6AAB62-8A5F-446F-BCAF-489AD1FEB385}"/>
              </a:ext>
            </a:extLst>
          </p:cNvPr>
          <p:cNvPicPr>
            <a:picLocks noChangeAspect="1"/>
          </p:cNvPicPr>
          <p:nvPr/>
        </p:nvPicPr>
        <p:blipFill>
          <a:blip r:embed="rId3">
            <a:grayscl/>
            <a:extLst>
              <a:ext uri="{28A0092B-C50C-407E-A947-70E740481C1C}">
                <a14:useLocalDpi xmlns:a14="http://schemas.microsoft.com/office/drawing/2010/main" val="0"/>
              </a:ext>
            </a:extLst>
          </a:blip>
          <a:stretch>
            <a:fillRect/>
          </a:stretch>
        </p:blipFill>
        <p:spPr>
          <a:xfrm>
            <a:off x="6871876" y="1973985"/>
            <a:ext cx="4338884" cy="2539958"/>
          </a:xfrm>
          <a:prstGeom prst="rect">
            <a:avLst/>
          </a:prstGeom>
        </p:spPr>
      </p:pic>
      <p:grpSp>
        <p:nvGrpSpPr>
          <p:cNvPr id="7" name="组合 6">
            <a:extLst>
              <a:ext uri="{FF2B5EF4-FFF2-40B4-BE49-F238E27FC236}">
                <a16:creationId xmlns:a16="http://schemas.microsoft.com/office/drawing/2014/main" id="{68A4150A-577D-4DEC-9FEE-8E41D6CD4E38}"/>
              </a:ext>
            </a:extLst>
          </p:cNvPr>
          <p:cNvGrpSpPr/>
          <p:nvPr/>
        </p:nvGrpSpPr>
        <p:grpSpPr>
          <a:xfrm>
            <a:off x="1002785" y="4969898"/>
            <a:ext cx="14566427" cy="811230"/>
            <a:chOff x="6426062" y="2827661"/>
            <a:chExt cx="2881939" cy="423577"/>
          </a:xfrm>
        </p:grpSpPr>
        <p:sp>
          <p:nvSpPr>
            <p:cNvPr id="8" name="矩形 7">
              <a:extLst>
                <a:ext uri="{FF2B5EF4-FFF2-40B4-BE49-F238E27FC236}">
                  <a16:creationId xmlns:a16="http://schemas.microsoft.com/office/drawing/2014/main" id="{BF554E60-010A-4F78-99F2-3EAB917548D5}"/>
                </a:ext>
              </a:extLst>
            </p:cNvPr>
            <p:cNvSpPr/>
            <p:nvPr/>
          </p:nvSpPr>
          <p:spPr>
            <a:xfrm>
              <a:off x="6426062" y="2827661"/>
              <a:ext cx="220857" cy="327609"/>
            </a:xfrm>
            <a:prstGeom prst="rect">
              <a:avLst/>
            </a:prstGeom>
            <a:solidFill>
              <a:srgbClr val="C00000">
                <a:alpha val="9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2734832E-B5C0-4BB0-BEC0-C9D34D42BFFF}"/>
                </a:ext>
              </a:extLst>
            </p:cNvPr>
            <p:cNvSpPr txBox="1"/>
            <p:nvPr/>
          </p:nvSpPr>
          <p:spPr>
            <a:xfrm>
              <a:off x="6453964" y="2865552"/>
              <a:ext cx="2854037" cy="385686"/>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时间</a:t>
              </a:r>
              <a:endParaRPr lang="en-US" altLang="zh-CN" sz="2400" b="1" dirty="0">
                <a:solidFill>
                  <a:schemeClr val="bg1"/>
                </a:solidFill>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p:txBody>
        </p:sp>
      </p:grpSp>
      <p:sp>
        <p:nvSpPr>
          <p:cNvPr id="10" name="文本框 9">
            <a:extLst>
              <a:ext uri="{FF2B5EF4-FFF2-40B4-BE49-F238E27FC236}">
                <a16:creationId xmlns:a16="http://schemas.microsoft.com/office/drawing/2014/main" id="{1A6913FA-63C8-4A45-8B0B-A34F58663ED0}"/>
              </a:ext>
            </a:extLst>
          </p:cNvPr>
          <p:cNvSpPr txBox="1"/>
          <p:nvPr/>
        </p:nvSpPr>
        <p:spPr>
          <a:xfrm>
            <a:off x="2354721" y="5032146"/>
            <a:ext cx="2815771" cy="738664"/>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1982.9.1-11</a:t>
            </a:r>
          </a:p>
          <a:p>
            <a:endParaRPr lang="zh-CN" altLang="en-US" dirty="0">
              <a:latin typeface="微软雅黑" panose="020B0503020204020204" pitchFamily="34" charset="-122"/>
              <a:ea typeface="微软雅黑" panose="020B0503020204020204" pitchFamily="34" charset="-122"/>
            </a:endParaRPr>
          </a:p>
        </p:txBody>
      </p:sp>
      <p:grpSp>
        <p:nvGrpSpPr>
          <p:cNvPr id="11" name="组合 10">
            <a:extLst>
              <a:ext uri="{FF2B5EF4-FFF2-40B4-BE49-F238E27FC236}">
                <a16:creationId xmlns:a16="http://schemas.microsoft.com/office/drawing/2014/main" id="{06218205-F24D-416A-B4D7-E0DEA865CF7E}"/>
              </a:ext>
            </a:extLst>
          </p:cNvPr>
          <p:cNvGrpSpPr/>
          <p:nvPr/>
        </p:nvGrpSpPr>
        <p:grpSpPr>
          <a:xfrm>
            <a:off x="6871876" y="4981059"/>
            <a:ext cx="14566427" cy="811230"/>
            <a:chOff x="6426062" y="2827661"/>
            <a:chExt cx="2881939" cy="423577"/>
          </a:xfrm>
        </p:grpSpPr>
        <p:sp>
          <p:nvSpPr>
            <p:cNvPr id="12" name="矩形 11">
              <a:extLst>
                <a:ext uri="{FF2B5EF4-FFF2-40B4-BE49-F238E27FC236}">
                  <a16:creationId xmlns:a16="http://schemas.microsoft.com/office/drawing/2014/main" id="{730A71A6-4CD4-4600-AA1E-68775BE8E96C}"/>
                </a:ext>
              </a:extLst>
            </p:cNvPr>
            <p:cNvSpPr/>
            <p:nvPr/>
          </p:nvSpPr>
          <p:spPr>
            <a:xfrm>
              <a:off x="6426062" y="2827661"/>
              <a:ext cx="220857" cy="327609"/>
            </a:xfrm>
            <a:prstGeom prst="rect">
              <a:avLst/>
            </a:prstGeom>
            <a:solidFill>
              <a:srgbClr val="C00000">
                <a:alpha val="9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B60CF6E8-AD16-4DA2-B0EC-6019F03F08F6}"/>
                </a:ext>
              </a:extLst>
            </p:cNvPr>
            <p:cNvSpPr txBox="1"/>
            <p:nvPr/>
          </p:nvSpPr>
          <p:spPr>
            <a:xfrm>
              <a:off x="6453964" y="2865552"/>
              <a:ext cx="2854037" cy="385686"/>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地点</a:t>
              </a:r>
              <a:endParaRPr lang="en-US" altLang="zh-CN" sz="2400" b="1" dirty="0">
                <a:solidFill>
                  <a:schemeClr val="bg1"/>
                </a:solidFill>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p:txBody>
        </p:sp>
      </p:grpSp>
      <p:sp>
        <p:nvSpPr>
          <p:cNvPr id="14" name="文本框 13">
            <a:extLst>
              <a:ext uri="{FF2B5EF4-FFF2-40B4-BE49-F238E27FC236}">
                <a16:creationId xmlns:a16="http://schemas.microsoft.com/office/drawing/2014/main" id="{7134FAF4-7824-4EFC-80EB-A02FD181032A}"/>
              </a:ext>
            </a:extLst>
          </p:cNvPr>
          <p:cNvSpPr txBox="1"/>
          <p:nvPr/>
        </p:nvSpPr>
        <p:spPr>
          <a:xfrm>
            <a:off x="8129199" y="5052781"/>
            <a:ext cx="2815771" cy="461665"/>
          </a:xfrm>
          <a:prstGeom prst="rect">
            <a:avLst/>
          </a:prstGeom>
          <a:noFill/>
        </p:spPr>
        <p:txBody>
          <a:bodyPr wrap="square" rtlCol="0">
            <a:spAutoFit/>
          </a:bodyPr>
          <a:lstStyle/>
          <a:p>
            <a:r>
              <a:rPr lang="zh-CN" altLang="en-US" sz="2400" b="1" dirty="0">
                <a:latin typeface="微软雅黑" panose="020B0503020204020204" pitchFamily="34" charset="-122"/>
                <a:ea typeface="微软雅黑" panose="020B0503020204020204" pitchFamily="34" charset="-122"/>
              </a:rPr>
              <a:t>北京</a:t>
            </a:r>
          </a:p>
        </p:txBody>
      </p:sp>
      <p:sp>
        <p:nvSpPr>
          <p:cNvPr id="15" name="TextBox 54">
            <a:extLst>
              <a:ext uri="{FF2B5EF4-FFF2-40B4-BE49-F238E27FC236}">
                <a16:creationId xmlns:a16="http://schemas.microsoft.com/office/drawing/2014/main" id="{D6750B34-F69A-449C-B7ED-6379B35368E1}"/>
              </a:ext>
            </a:extLst>
          </p:cNvPr>
          <p:cNvSpPr txBox="1"/>
          <p:nvPr/>
        </p:nvSpPr>
        <p:spPr>
          <a:xfrm>
            <a:off x="310387" y="59195"/>
            <a:ext cx="9313862" cy="523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zh-CN"/>
            </a:defPPr>
            <a:lvl1pPr marL="0" indent="0" algn="ctr">
              <a:buFontTx/>
              <a:buNone/>
              <a:defRPr sz="2800" b="0">
                <a:solidFill>
                  <a:schemeClr val="bg2"/>
                </a:solidFill>
                <a:latin typeface="方正特雅宋_GBK" pitchFamily="2" charset="-122"/>
                <a:ea typeface="方正特雅宋_GBK" pitchFamily="2" charset="-122"/>
                <a:cs typeface="+mj-cs"/>
              </a:defRPr>
            </a:lvl1pPr>
            <a:lvl2pPr marL="742950" indent="-285750">
              <a:spcBef>
                <a:spcPct val="20000"/>
              </a:spcBef>
              <a:buChar char="–"/>
              <a:defRPr sz="2000">
                <a:latin typeface="+mn-lt"/>
                <a:ea typeface="仿宋_GB2312" pitchFamily="49" charset="-122"/>
              </a:defRPr>
            </a:lvl2pPr>
            <a:lvl3pPr marL="1143000" indent="-228600">
              <a:spcBef>
                <a:spcPct val="20000"/>
              </a:spcBef>
              <a:buChar char="•"/>
              <a:defRPr sz="2400">
                <a:latin typeface="+mn-lt"/>
              </a:defRPr>
            </a:lvl3pPr>
            <a:lvl4pPr marL="1600200" indent="-228600">
              <a:spcBef>
                <a:spcPct val="20000"/>
              </a:spcBef>
              <a:buChar char="–"/>
              <a:defRPr sz="2000">
                <a:latin typeface="+mn-lt"/>
              </a:defRPr>
            </a:lvl4pPr>
            <a:lvl5pPr marL="2057400" indent="-22860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defRPr/>
            </a:pPr>
            <a:r>
              <a:rPr lang="en-US" altLang="zh-CN" sz="2400" b="1" dirty="0">
                <a:solidFill>
                  <a:schemeClr val="bg1"/>
                </a:solidFill>
                <a:latin typeface="微软雅黑" panose="020B0503020204020204" pitchFamily="34" charset="-122"/>
                <a:sym typeface="+mn-ea"/>
              </a:rPr>
              <a:t>4.3 </a:t>
            </a:r>
            <a:r>
              <a:rPr lang="zh-CN" altLang="en-US" sz="2400" b="1" noProof="1">
                <a:solidFill>
                  <a:schemeClr val="bg1"/>
                </a:solidFill>
                <a:latin typeface="+mn-ea"/>
                <a:sym typeface="+mn-ea"/>
              </a:rPr>
              <a:t>改革开放和现代化建设的新阶段</a:t>
            </a:r>
          </a:p>
        </p:txBody>
      </p:sp>
    </p:spTree>
    <p:extLst>
      <p:ext uri="{BB962C8B-B14F-4D97-AF65-F5344CB8AC3E}">
        <p14:creationId xmlns:p14="http://schemas.microsoft.com/office/powerpoint/2010/main" val="244380200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000"/>
                                        <p:tgtEl>
                                          <p:spTgt spid="14"/>
                                        </p:tgtEl>
                                      </p:cBhvr>
                                    </p:animEffect>
                                    <p:anim calcmode="lin" valueType="num">
                                      <p:cBhvr>
                                        <p:cTn id="36" dur="1000" fill="hold"/>
                                        <p:tgtEl>
                                          <p:spTgt spid="14"/>
                                        </p:tgtEl>
                                        <p:attrNameLst>
                                          <p:attrName>ppt_x</p:attrName>
                                        </p:attrNameLst>
                                      </p:cBhvr>
                                      <p:tavLst>
                                        <p:tav tm="0">
                                          <p:val>
                                            <p:strVal val="#ppt_x"/>
                                          </p:val>
                                        </p:tav>
                                        <p:tav tm="100000">
                                          <p:val>
                                            <p:strVal val="#ppt_x"/>
                                          </p:val>
                                        </p:tav>
                                      </p:tavLst>
                                    </p:anim>
                                    <p:anim calcmode="lin" valueType="num">
                                      <p:cBhvr>
                                        <p:cTn id="3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fade">
                                      <p:cBhvr>
                                        <p:cTn id="42" dur="1000"/>
                                        <p:tgtEl>
                                          <p:spTgt spid="2"/>
                                        </p:tgtEl>
                                      </p:cBhvr>
                                    </p:animEffect>
                                    <p:anim calcmode="lin" valueType="num">
                                      <p:cBhvr>
                                        <p:cTn id="43" dur="1000" fill="hold"/>
                                        <p:tgtEl>
                                          <p:spTgt spid="2"/>
                                        </p:tgtEl>
                                        <p:attrNameLst>
                                          <p:attrName>ppt_x</p:attrName>
                                        </p:attrNameLst>
                                      </p:cBhvr>
                                      <p:tavLst>
                                        <p:tav tm="0">
                                          <p:val>
                                            <p:strVal val="#ppt_x"/>
                                          </p:val>
                                        </p:tav>
                                        <p:tav tm="100000">
                                          <p:val>
                                            <p:strVal val="#ppt_x"/>
                                          </p:val>
                                        </p:tav>
                                      </p:tavLst>
                                    </p:anim>
                                    <p:anim calcmode="lin" valueType="num">
                                      <p:cBhvr>
                                        <p:cTn id="4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
                                            <p:txEl>
                                              <p:pRg st="2" end="2"/>
                                            </p:txEl>
                                          </p:spTgt>
                                        </p:tgtEl>
                                        <p:attrNameLst>
                                          <p:attrName>style.visibility</p:attrName>
                                        </p:attrNameLst>
                                      </p:cBhvr>
                                      <p:to>
                                        <p:strVal val="visible"/>
                                      </p:to>
                                    </p:set>
                                    <p:animEffect transition="in" filter="fade">
                                      <p:cBhvr>
                                        <p:cTn id="49" dur="1000"/>
                                        <p:tgtEl>
                                          <p:spTgt spid="3">
                                            <p:txEl>
                                              <p:pRg st="2" end="2"/>
                                            </p:txEl>
                                          </p:spTgt>
                                        </p:tgtEl>
                                      </p:cBhvr>
                                    </p:animEffect>
                                    <p:anim calcmode="lin" valueType="num">
                                      <p:cBhvr>
                                        <p:cTn id="5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6"/>
                                        </p:tgtEl>
                                        <p:attrNameLst>
                                          <p:attrName>style.visibility</p:attrName>
                                        </p:attrNameLst>
                                      </p:cBhvr>
                                      <p:to>
                                        <p:strVal val="visible"/>
                                      </p:to>
                                    </p:set>
                                    <p:animEffect transition="in" filter="fade">
                                      <p:cBhvr>
                                        <p:cTn id="56" dur="1000"/>
                                        <p:tgtEl>
                                          <p:spTgt spid="6"/>
                                        </p:tgtEl>
                                      </p:cBhvr>
                                    </p:animEffect>
                                    <p:anim calcmode="lin" valueType="num">
                                      <p:cBhvr>
                                        <p:cTn id="57" dur="1000" fill="hold"/>
                                        <p:tgtEl>
                                          <p:spTgt spid="6"/>
                                        </p:tgtEl>
                                        <p:attrNameLst>
                                          <p:attrName>ppt_x</p:attrName>
                                        </p:attrNameLst>
                                      </p:cBhvr>
                                      <p:tavLst>
                                        <p:tav tm="0">
                                          <p:val>
                                            <p:strVal val="#ppt_x"/>
                                          </p:val>
                                        </p:tav>
                                        <p:tav tm="100000">
                                          <p:val>
                                            <p:strVal val="#ppt_x"/>
                                          </p:val>
                                        </p:tav>
                                      </p:tavLst>
                                    </p:anim>
                                    <p:anim calcmode="lin" valueType="num">
                                      <p:cBhvr>
                                        <p:cTn id="5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10" grpId="0"/>
      <p:bldP spid="14" grpId="0"/>
    </p:bld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CCAAA8A1-FE31-451D-AFC2-CCCE1FEE4DBD}"/>
              </a:ext>
            </a:extLst>
          </p:cNvPr>
          <p:cNvSpPr/>
          <p:nvPr/>
        </p:nvSpPr>
        <p:spPr>
          <a:xfrm>
            <a:off x="6082144" y="2019471"/>
            <a:ext cx="5093855" cy="1058292"/>
          </a:xfrm>
          <a:prstGeom prst="rect">
            <a:avLst/>
          </a:prstGeom>
          <a:solidFill>
            <a:srgbClr val="C00000">
              <a:alpha val="9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 name="矩形 2">
            <a:extLst>
              <a:ext uri="{FF2B5EF4-FFF2-40B4-BE49-F238E27FC236}">
                <a16:creationId xmlns:a16="http://schemas.microsoft.com/office/drawing/2014/main" id="{C2FE94D8-6600-4D66-AC8E-CB91E4163C11}"/>
              </a:ext>
            </a:extLst>
          </p:cNvPr>
          <p:cNvSpPr>
            <a:spLocks noChangeArrowheads="1"/>
          </p:cNvSpPr>
          <p:nvPr/>
        </p:nvSpPr>
        <p:spPr bwMode="auto">
          <a:xfrm>
            <a:off x="7352630" y="3173129"/>
            <a:ext cx="3737739" cy="317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indent="0" algn="just" eaLnBrk="1">
              <a:spcBef>
                <a:spcPct val="0"/>
              </a:spcBef>
              <a:buNone/>
            </a:pPr>
            <a:r>
              <a:rPr lang="zh-CN" altLang="en-US" sz="1800" dirty="0">
                <a:solidFill>
                  <a:schemeClr val="tx1"/>
                </a:solidFill>
                <a:latin typeface="微软雅黑" panose="020B0503020204020204" pitchFamily="34" charset="-122"/>
              </a:rPr>
              <a:t>加快和深化改革，邓小平主持大会开幕式，赵紫阳受十二届中央委员会委托作了题为《沿着中国特色的社会主义道路前进》的报告。</a:t>
            </a:r>
            <a:endParaRPr lang="en-US" altLang="zh-CN" sz="1800" dirty="0">
              <a:solidFill>
                <a:schemeClr val="tx1"/>
              </a:solidFill>
              <a:latin typeface="微软雅黑" panose="020B0503020204020204" pitchFamily="34" charset="-122"/>
            </a:endParaRPr>
          </a:p>
          <a:p>
            <a:pPr marL="0" indent="0" algn="just" eaLnBrk="1">
              <a:spcBef>
                <a:spcPct val="0"/>
              </a:spcBef>
              <a:buNone/>
            </a:pPr>
            <a:r>
              <a:rPr lang="zh-CN" altLang="en-US" sz="1800" dirty="0">
                <a:solidFill>
                  <a:schemeClr val="tx1"/>
                </a:solidFill>
                <a:latin typeface="微软雅黑" panose="020B0503020204020204" pitchFamily="34" charset="-122"/>
              </a:rPr>
              <a:t>报告阐述了社会主义初级阶段理论，提出了党在社会主义初级阶段的</a:t>
            </a:r>
            <a:r>
              <a:rPr lang="zh-CN" altLang="en-US" sz="1800" b="1" dirty="0">
                <a:solidFill>
                  <a:srgbClr val="C00000"/>
                </a:solidFill>
                <a:latin typeface="微软雅黑" panose="020B0503020204020204" pitchFamily="34" charset="-122"/>
              </a:rPr>
              <a:t>“一个中心，两个基本点</a:t>
            </a:r>
            <a:r>
              <a:rPr lang="zh-CN" altLang="en-US" sz="1800" dirty="0">
                <a:solidFill>
                  <a:schemeClr val="tx1"/>
                </a:solidFill>
                <a:latin typeface="微软雅黑" panose="020B0503020204020204" pitchFamily="34" charset="-122"/>
              </a:rPr>
              <a:t>”的基本路线，制定了到下世纪中叶分三步走、实现现代化的发展战略，并提出了政治体制改革的任务。</a:t>
            </a:r>
            <a:endParaRPr lang="en-US" altLang="zh-CN" sz="1800" dirty="0">
              <a:solidFill>
                <a:schemeClr val="tx1"/>
              </a:solidFill>
              <a:latin typeface="微软雅黑" panose="020B0503020204020204" pitchFamily="34" charset="-122"/>
            </a:endParaRPr>
          </a:p>
          <a:p>
            <a:pPr algn="just" eaLnBrk="1">
              <a:spcBef>
                <a:spcPct val="0"/>
              </a:spcBef>
              <a:buFont typeface="Wingdings" panose="05000000000000000000" pitchFamily="2" charset="2"/>
              <a:buChar char="n"/>
            </a:pPr>
            <a:endParaRPr lang="zh-CN" altLang="en-US" dirty="0">
              <a:solidFill>
                <a:schemeClr val="tx1"/>
              </a:solidFill>
              <a:latin typeface="微软雅黑" panose="020B0503020204020204" pitchFamily="34" charset="-122"/>
            </a:endParaRPr>
          </a:p>
        </p:txBody>
      </p:sp>
      <p:sp>
        <p:nvSpPr>
          <p:cNvPr id="3" name="矩形 2">
            <a:extLst>
              <a:ext uri="{FF2B5EF4-FFF2-40B4-BE49-F238E27FC236}">
                <a16:creationId xmlns:a16="http://schemas.microsoft.com/office/drawing/2014/main" id="{24DA1DC6-A131-409E-ADD5-08B05D971122}"/>
              </a:ext>
            </a:extLst>
          </p:cNvPr>
          <p:cNvSpPr/>
          <p:nvPr/>
        </p:nvSpPr>
        <p:spPr>
          <a:xfrm>
            <a:off x="1608088" y="1104221"/>
            <a:ext cx="4825360" cy="461665"/>
          </a:xfrm>
          <a:prstGeom prst="rect">
            <a:avLst/>
          </a:prstGeom>
        </p:spPr>
        <p:txBody>
          <a:bodyPr wrap="none">
            <a:spAutoFit/>
          </a:bodyPr>
          <a:lstStyle/>
          <a:p>
            <a:pPr lvl="0" algn="ctr" eaLnBrk="0" fontAlgn="base" hangingPunct="0">
              <a:spcBef>
                <a:spcPct val="0"/>
              </a:spcBef>
              <a:spcAft>
                <a:spcPct val="0"/>
              </a:spcAft>
            </a:pPr>
            <a:r>
              <a:rPr lang="zh-CN" altLang="en-US" sz="2400" b="1" dirty="0">
                <a:solidFill>
                  <a:srgbClr val="C00000"/>
                </a:solidFill>
                <a:latin typeface="微软雅黑" panose="020B0503020204020204" pitchFamily="34" charset="-122"/>
                <a:ea typeface="微软雅黑" panose="020B0503020204020204" pitchFamily="34" charset="-122"/>
              </a:rPr>
              <a:t>中国共产党第十三次全国代表大会</a:t>
            </a:r>
          </a:p>
        </p:txBody>
      </p:sp>
      <p:sp>
        <p:nvSpPr>
          <p:cNvPr id="4" name="矩形 3">
            <a:extLst>
              <a:ext uri="{FF2B5EF4-FFF2-40B4-BE49-F238E27FC236}">
                <a16:creationId xmlns:a16="http://schemas.microsoft.com/office/drawing/2014/main" id="{BCDC829D-198C-459D-B684-0216DBA4AA14}"/>
              </a:ext>
            </a:extLst>
          </p:cNvPr>
          <p:cNvSpPr/>
          <p:nvPr/>
        </p:nvSpPr>
        <p:spPr>
          <a:xfrm rot="5400000">
            <a:off x="5151957" y="3854556"/>
            <a:ext cx="3045230" cy="1184855"/>
          </a:xfrm>
          <a:prstGeom prst="rect">
            <a:avLst/>
          </a:prstGeom>
          <a:solidFill>
            <a:srgbClr val="C00000">
              <a:alpha val="9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pic>
        <p:nvPicPr>
          <p:cNvPr id="8" name="图片 7">
            <a:extLst>
              <a:ext uri="{FF2B5EF4-FFF2-40B4-BE49-F238E27FC236}">
                <a16:creationId xmlns:a16="http://schemas.microsoft.com/office/drawing/2014/main" id="{59C48159-08BD-4F61-B408-AB27B72D0DBE}"/>
              </a:ext>
            </a:extLst>
          </p:cNvPr>
          <p:cNvPicPr>
            <a:picLocks noChangeAspect="1"/>
          </p:cNvPicPr>
          <p:nvPr/>
        </p:nvPicPr>
        <p:blipFill>
          <a:blip r:embed="rId3">
            <a:grayscl/>
            <a:extLst>
              <a:ext uri="{28A0092B-C50C-407E-A947-70E740481C1C}">
                <a14:useLocalDpi xmlns:a14="http://schemas.microsoft.com/office/drawing/2010/main" val="0"/>
              </a:ext>
            </a:extLst>
          </a:blip>
          <a:stretch>
            <a:fillRect/>
          </a:stretch>
        </p:blipFill>
        <p:spPr>
          <a:xfrm>
            <a:off x="969817" y="2019471"/>
            <a:ext cx="4970753" cy="3931386"/>
          </a:xfrm>
          <a:prstGeom prst="rect">
            <a:avLst/>
          </a:prstGeom>
        </p:spPr>
      </p:pic>
      <p:sp>
        <p:nvSpPr>
          <p:cNvPr id="9" name="矩形 9">
            <a:extLst>
              <a:ext uri="{FF2B5EF4-FFF2-40B4-BE49-F238E27FC236}">
                <a16:creationId xmlns:a16="http://schemas.microsoft.com/office/drawing/2014/main" id="{CB60EB65-6D2D-490C-BB0F-FB9FCE65B23E}"/>
              </a:ext>
            </a:extLst>
          </p:cNvPr>
          <p:cNvSpPr>
            <a:spLocks noChangeArrowheads="1"/>
          </p:cNvSpPr>
          <p:nvPr/>
        </p:nvSpPr>
        <p:spPr bwMode="auto">
          <a:xfrm>
            <a:off x="6433448" y="2041841"/>
            <a:ext cx="6982691"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a:lnSpc>
                <a:spcPct val="150000"/>
              </a:lnSpc>
              <a:spcBef>
                <a:spcPct val="0"/>
              </a:spcBef>
              <a:buFontTx/>
              <a:buNone/>
            </a:pPr>
            <a:r>
              <a:rPr lang="zh-CN" altLang="en-US" b="1" dirty="0">
                <a:solidFill>
                  <a:schemeClr val="bg1"/>
                </a:solidFill>
                <a:latin typeface="微软雅黑" panose="020B0503020204020204" pitchFamily="34" charset="-122"/>
              </a:rPr>
              <a:t>时间：</a:t>
            </a:r>
            <a:r>
              <a:rPr lang="en-US" altLang="zh-CN" b="1" dirty="0">
                <a:solidFill>
                  <a:schemeClr val="bg1"/>
                </a:solidFill>
                <a:latin typeface="微软雅黑" panose="020B0503020204020204" pitchFamily="34" charset="-122"/>
              </a:rPr>
              <a:t>1987.10.25-11.1</a:t>
            </a:r>
          </a:p>
          <a:p>
            <a:pPr algn="just" eaLnBrk="1">
              <a:lnSpc>
                <a:spcPct val="150000"/>
              </a:lnSpc>
              <a:spcBef>
                <a:spcPct val="0"/>
              </a:spcBef>
              <a:buFontTx/>
              <a:buNone/>
            </a:pPr>
            <a:r>
              <a:rPr lang="zh-CN" altLang="en-US" b="1" dirty="0">
                <a:solidFill>
                  <a:schemeClr val="bg1"/>
                </a:solidFill>
                <a:latin typeface="微软雅黑" panose="020B0503020204020204" pitchFamily="34" charset="-122"/>
              </a:rPr>
              <a:t>地点：北京</a:t>
            </a:r>
            <a:endParaRPr lang="en-US" altLang="zh-CN" b="1" dirty="0">
              <a:solidFill>
                <a:schemeClr val="bg1"/>
              </a:solidFill>
              <a:latin typeface="微软雅黑" panose="020B0503020204020204" pitchFamily="34" charset="-122"/>
            </a:endParaRPr>
          </a:p>
        </p:txBody>
      </p:sp>
      <p:sp>
        <p:nvSpPr>
          <p:cNvPr id="13" name="文本框 12">
            <a:extLst>
              <a:ext uri="{FF2B5EF4-FFF2-40B4-BE49-F238E27FC236}">
                <a16:creationId xmlns:a16="http://schemas.microsoft.com/office/drawing/2014/main" id="{FCCEA934-6229-4558-8F31-7FF203534F42}"/>
              </a:ext>
            </a:extLst>
          </p:cNvPr>
          <p:cNvSpPr txBox="1"/>
          <p:nvPr/>
        </p:nvSpPr>
        <p:spPr>
          <a:xfrm>
            <a:off x="6433448" y="3568008"/>
            <a:ext cx="553998" cy="2380343"/>
          </a:xfrm>
          <a:prstGeom prst="rect">
            <a:avLst/>
          </a:prstGeom>
          <a:noFill/>
        </p:spPr>
        <p:txBody>
          <a:bodyPr vert="eaVert"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会议主题</a:t>
            </a:r>
          </a:p>
        </p:txBody>
      </p:sp>
      <p:sp>
        <p:nvSpPr>
          <p:cNvPr id="10" name="TextBox 54">
            <a:extLst>
              <a:ext uri="{FF2B5EF4-FFF2-40B4-BE49-F238E27FC236}">
                <a16:creationId xmlns:a16="http://schemas.microsoft.com/office/drawing/2014/main" id="{1AF88DC9-54F1-45AA-BFF3-A2E9111A4AF7}"/>
              </a:ext>
            </a:extLst>
          </p:cNvPr>
          <p:cNvSpPr txBox="1"/>
          <p:nvPr/>
        </p:nvSpPr>
        <p:spPr>
          <a:xfrm>
            <a:off x="310387" y="59195"/>
            <a:ext cx="9313862" cy="523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zh-CN"/>
            </a:defPPr>
            <a:lvl1pPr marL="0" indent="0" algn="ctr">
              <a:buFontTx/>
              <a:buNone/>
              <a:defRPr sz="2800" b="0">
                <a:solidFill>
                  <a:schemeClr val="bg2"/>
                </a:solidFill>
                <a:latin typeface="方正特雅宋_GBK" pitchFamily="2" charset="-122"/>
                <a:ea typeface="方正特雅宋_GBK" pitchFamily="2" charset="-122"/>
                <a:cs typeface="+mj-cs"/>
              </a:defRPr>
            </a:lvl1pPr>
            <a:lvl2pPr marL="742950" indent="-285750">
              <a:spcBef>
                <a:spcPct val="20000"/>
              </a:spcBef>
              <a:buChar char="–"/>
              <a:defRPr sz="2000">
                <a:latin typeface="+mn-lt"/>
                <a:ea typeface="仿宋_GB2312" pitchFamily="49" charset="-122"/>
              </a:defRPr>
            </a:lvl2pPr>
            <a:lvl3pPr marL="1143000" indent="-228600">
              <a:spcBef>
                <a:spcPct val="20000"/>
              </a:spcBef>
              <a:buChar char="•"/>
              <a:defRPr sz="2400">
                <a:latin typeface="+mn-lt"/>
              </a:defRPr>
            </a:lvl3pPr>
            <a:lvl4pPr marL="1600200" indent="-228600">
              <a:spcBef>
                <a:spcPct val="20000"/>
              </a:spcBef>
              <a:buChar char="–"/>
              <a:defRPr sz="2000">
                <a:latin typeface="+mn-lt"/>
              </a:defRPr>
            </a:lvl4pPr>
            <a:lvl5pPr marL="2057400" indent="-22860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defRPr/>
            </a:pPr>
            <a:r>
              <a:rPr lang="en-US" altLang="zh-CN" sz="2400" b="1" dirty="0">
                <a:solidFill>
                  <a:schemeClr val="bg1"/>
                </a:solidFill>
                <a:latin typeface="微软雅黑" panose="020B0503020204020204" pitchFamily="34" charset="-122"/>
                <a:sym typeface="+mn-ea"/>
              </a:rPr>
              <a:t>4.3 </a:t>
            </a:r>
            <a:r>
              <a:rPr lang="zh-CN" altLang="en-US" sz="2400" b="1" noProof="1">
                <a:solidFill>
                  <a:schemeClr val="bg1"/>
                </a:solidFill>
                <a:latin typeface="+mn-ea"/>
                <a:sym typeface="+mn-ea"/>
              </a:rPr>
              <a:t>改革开放和现代化建设的新阶段</a:t>
            </a:r>
          </a:p>
        </p:txBody>
      </p:sp>
    </p:spTree>
    <p:extLst>
      <p:ext uri="{BB962C8B-B14F-4D97-AF65-F5344CB8AC3E}">
        <p14:creationId xmlns:p14="http://schemas.microsoft.com/office/powerpoint/2010/main" val="36356139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1000"/>
                                        <p:tgtEl>
                                          <p:spTgt spid="2"/>
                                        </p:tgtEl>
                                      </p:cBhvr>
                                    </p:animEffect>
                                    <p:anim calcmode="lin" valueType="num">
                                      <p:cBhvr>
                                        <p:cTn id="36" dur="1000" fill="hold"/>
                                        <p:tgtEl>
                                          <p:spTgt spid="2"/>
                                        </p:tgtEl>
                                        <p:attrNameLst>
                                          <p:attrName>ppt_x</p:attrName>
                                        </p:attrNameLst>
                                      </p:cBhvr>
                                      <p:tavLst>
                                        <p:tav tm="0">
                                          <p:val>
                                            <p:strVal val="#ppt_x"/>
                                          </p:val>
                                        </p:tav>
                                        <p:tav tm="100000">
                                          <p:val>
                                            <p:strVal val="#ppt_x"/>
                                          </p:val>
                                        </p:tav>
                                      </p:tavLst>
                                    </p:anim>
                                    <p:anim calcmode="lin" valueType="num">
                                      <p:cBhvr>
                                        <p:cTn id="3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9" grpId="0"/>
    </p:bld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2AEF445-145E-4A8D-9ED8-DE59911394F9}"/>
              </a:ext>
            </a:extLst>
          </p:cNvPr>
          <p:cNvSpPr>
            <a:spLocks noChangeArrowheads="1"/>
          </p:cNvSpPr>
          <p:nvPr/>
        </p:nvSpPr>
        <p:spPr bwMode="auto">
          <a:xfrm>
            <a:off x="7131979" y="1813073"/>
            <a:ext cx="3941619"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a:spcBef>
                <a:spcPct val="0"/>
              </a:spcBef>
              <a:buFontTx/>
              <a:buNone/>
            </a:pPr>
            <a:r>
              <a:rPr lang="zh-CN" altLang="en-US" sz="1600" dirty="0">
                <a:solidFill>
                  <a:schemeClr val="tx2"/>
                </a:solidFill>
                <a:latin typeface="微软雅黑" panose="020B0503020204020204" pitchFamily="34" charset="-122"/>
              </a:rPr>
              <a:t>这次代表大会的主要任务是，以邓小平同志建设有中国特色社会主义的理论为指导，认真总结十一届三中全会以来14年的实践经验，确定今后一个时期的战略部部署，动员全党同志和全国各族人民，进一步解放思想，把握有利时机，</a:t>
            </a:r>
            <a:r>
              <a:rPr lang="zh-CN" altLang="en-US" sz="1600" dirty="0">
                <a:solidFill>
                  <a:srgbClr val="C00000"/>
                </a:solidFill>
                <a:latin typeface="微软雅黑" panose="020B0503020204020204" pitchFamily="34" charset="-122"/>
              </a:rPr>
              <a:t>加快改革开放和现代化建设步伐，夺取有中国特色社会主义事业的更大胜利。</a:t>
            </a:r>
          </a:p>
        </p:txBody>
      </p:sp>
      <p:sp>
        <p:nvSpPr>
          <p:cNvPr id="3" name="Rectangle 3">
            <a:extLst>
              <a:ext uri="{FF2B5EF4-FFF2-40B4-BE49-F238E27FC236}">
                <a16:creationId xmlns:a16="http://schemas.microsoft.com/office/drawing/2014/main" id="{FF94EF5D-E31A-40FC-AB6B-CB02836A7389}"/>
              </a:ext>
            </a:extLst>
          </p:cNvPr>
          <p:cNvSpPr>
            <a:spLocks noChangeArrowheads="1"/>
          </p:cNvSpPr>
          <p:nvPr/>
        </p:nvSpPr>
        <p:spPr bwMode="auto">
          <a:xfrm>
            <a:off x="7096637" y="3898866"/>
            <a:ext cx="4038601" cy="16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a:spcBef>
                <a:spcPct val="0"/>
              </a:spcBef>
              <a:buFontTx/>
              <a:buNone/>
            </a:pPr>
            <a:r>
              <a:rPr lang="en-US" altLang="zh-CN" sz="1600" dirty="0">
                <a:solidFill>
                  <a:schemeClr val="tx2"/>
                </a:solidFill>
                <a:latin typeface="微软雅黑" panose="020B0503020204020204" pitchFamily="34" charset="-122"/>
              </a:rPr>
              <a:t>1992</a:t>
            </a:r>
            <a:r>
              <a:rPr lang="zh-CN" altLang="en-US" sz="1600" dirty="0">
                <a:solidFill>
                  <a:schemeClr val="tx2"/>
                </a:solidFill>
                <a:latin typeface="微软雅黑" panose="020B0503020204020204" pitchFamily="34" charset="-122"/>
              </a:rPr>
              <a:t>年，以邓小平南方谈话和中共十四大为标志，中国的改革开放和现代化建设进入到了一个历史的新阶段。南方谈话为建设中国特色社会主义理论贡献了新的重要论点，党的十四大明确了经济体制改革的目标是</a:t>
            </a:r>
            <a:r>
              <a:rPr lang="zh-CN" altLang="en-US" sz="1600" dirty="0">
                <a:solidFill>
                  <a:srgbClr val="C00000"/>
                </a:solidFill>
                <a:latin typeface="微软雅黑" panose="020B0503020204020204" pitchFamily="34" charset="-122"/>
              </a:rPr>
              <a:t>建立社会主义市场经济体制</a:t>
            </a:r>
            <a:r>
              <a:rPr lang="zh-CN" altLang="en-US" sz="1800" dirty="0">
                <a:solidFill>
                  <a:srgbClr val="C00000"/>
                </a:solidFill>
                <a:latin typeface="微软雅黑" panose="020B0503020204020204" pitchFamily="34" charset="-122"/>
              </a:rPr>
              <a:t>。</a:t>
            </a:r>
          </a:p>
        </p:txBody>
      </p:sp>
      <p:sp>
        <p:nvSpPr>
          <p:cNvPr id="4" name="矩形 3">
            <a:extLst>
              <a:ext uri="{FF2B5EF4-FFF2-40B4-BE49-F238E27FC236}">
                <a16:creationId xmlns:a16="http://schemas.microsoft.com/office/drawing/2014/main" id="{EF900CCD-991A-4758-87EE-7A769E1B4012}"/>
              </a:ext>
            </a:extLst>
          </p:cNvPr>
          <p:cNvSpPr/>
          <p:nvPr/>
        </p:nvSpPr>
        <p:spPr>
          <a:xfrm>
            <a:off x="1643238" y="1056381"/>
            <a:ext cx="4825360" cy="461665"/>
          </a:xfrm>
          <a:prstGeom prst="rect">
            <a:avLst/>
          </a:prstGeom>
        </p:spPr>
        <p:txBody>
          <a:bodyPr wrap="none">
            <a:spAutoFit/>
          </a:bodyPr>
          <a:lstStyle/>
          <a:p>
            <a:pPr lvl="0" algn="ctr" eaLnBrk="0" fontAlgn="base" hangingPunct="0">
              <a:spcBef>
                <a:spcPct val="0"/>
              </a:spcBef>
              <a:spcAft>
                <a:spcPct val="0"/>
              </a:spcAft>
            </a:pPr>
            <a:r>
              <a:rPr lang="zh-CN" altLang="en-US" sz="2400" b="1" dirty="0">
                <a:solidFill>
                  <a:srgbClr val="C00000"/>
                </a:solidFill>
                <a:latin typeface="微软雅黑" panose="020B0503020204020204" pitchFamily="34" charset="-122"/>
                <a:ea typeface="微软雅黑" panose="020B0503020204020204" pitchFamily="34" charset="-122"/>
              </a:rPr>
              <a:t>中国共产党第十四次全国代表大会</a:t>
            </a:r>
          </a:p>
        </p:txBody>
      </p:sp>
      <p:pic>
        <p:nvPicPr>
          <p:cNvPr id="6" name="图片 5">
            <a:extLst>
              <a:ext uri="{FF2B5EF4-FFF2-40B4-BE49-F238E27FC236}">
                <a16:creationId xmlns:a16="http://schemas.microsoft.com/office/drawing/2014/main" id="{3FF7FE8C-ED03-4971-A788-AA3259FB8ECC}"/>
              </a:ext>
            </a:extLst>
          </p:cNvPr>
          <p:cNvPicPr>
            <a:picLocks noChangeAspect="1"/>
          </p:cNvPicPr>
          <p:nvPr/>
        </p:nvPicPr>
        <p:blipFill>
          <a:blip r:embed="rId3">
            <a:grayscl/>
            <a:extLst>
              <a:ext uri="{28A0092B-C50C-407E-A947-70E740481C1C}">
                <a14:useLocalDpi xmlns:a14="http://schemas.microsoft.com/office/drawing/2010/main" val="0"/>
              </a:ext>
            </a:extLst>
          </a:blip>
          <a:stretch>
            <a:fillRect/>
          </a:stretch>
        </p:blipFill>
        <p:spPr>
          <a:xfrm>
            <a:off x="1059872" y="2068007"/>
            <a:ext cx="5742710" cy="3958720"/>
          </a:xfrm>
          <a:prstGeom prst="rect">
            <a:avLst/>
          </a:prstGeom>
        </p:spPr>
      </p:pic>
      <p:sp>
        <p:nvSpPr>
          <p:cNvPr id="11" name="矩形 10">
            <a:extLst>
              <a:ext uri="{FF2B5EF4-FFF2-40B4-BE49-F238E27FC236}">
                <a16:creationId xmlns:a16="http://schemas.microsoft.com/office/drawing/2014/main" id="{304F3AF6-C89F-4400-951D-3EACE8308A23}"/>
              </a:ext>
            </a:extLst>
          </p:cNvPr>
          <p:cNvSpPr/>
          <p:nvPr/>
        </p:nvSpPr>
        <p:spPr>
          <a:xfrm>
            <a:off x="1055427" y="5116803"/>
            <a:ext cx="4104411" cy="894207"/>
          </a:xfrm>
          <a:prstGeom prst="rect">
            <a:avLst/>
          </a:prstGeom>
          <a:solidFill>
            <a:srgbClr val="C00000">
              <a:alpha val="9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id="{3369B3DF-C2C5-4848-B10D-8C4B94F822C6}"/>
              </a:ext>
            </a:extLst>
          </p:cNvPr>
          <p:cNvSpPr>
            <a:spLocks noChangeArrowheads="1"/>
          </p:cNvSpPr>
          <p:nvPr/>
        </p:nvSpPr>
        <p:spPr bwMode="auto">
          <a:xfrm>
            <a:off x="1518547" y="5148407"/>
            <a:ext cx="356951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a:spcBef>
                <a:spcPct val="0"/>
              </a:spcBef>
              <a:buFontTx/>
              <a:buNone/>
            </a:pPr>
            <a:r>
              <a:rPr lang="zh-CN" altLang="en-US" sz="2400" b="1" dirty="0">
                <a:solidFill>
                  <a:schemeClr val="bg2"/>
                </a:solidFill>
                <a:latin typeface="微软雅黑" panose="020B0503020204020204" pitchFamily="34" charset="-122"/>
              </a:rPr>
              <a:t>时间：</a:t>
            </a:r>
            <a:r>
              <a:rPr lang="en-US" altLang="zh-CN" sz="2400" b="1" dirty="0">
                <a:solidFill>
                  <a:schemeClr val="bg2"/>
                </a:solidFill>
                <a:latin typeface="微软雅黑" panose="020B0503020204020204" pitchFamily="34" charset="-122"/>
              </a:rPr>
              <a:t>1992.10.12-18</a:t>
            </a:r>
          </a:p>
          <a:p>
            <a:pPr algn="just" eaLnBrk="1">
              <a:spcBef>
                <a:spcPct val="0"/>
              </a:spcBef>
              <a:buFontTx/>
              <a:buNone/>
            </a:pPr>
            <a:r>
              <a:rPr lang="zh-CN" altLang="en-US" sz="2400" b="1" dirty="0">
                <a:solidFill>
                  <a:schemeClr val="bg2"/>
                </a:solidFill>
                <a:latin typeface="微软雅黑" panose="020B0503020204020204" pitchFamily="34" charset="-122"/>
              </a:rPr>
              <a:t>地点：北京</a:t>
            </a:r>
            <a:endParaRPr lang="en-US" altLang="zh-CN" sz="2400" b="1" dirty="0">
              <a:solidFill>
                <a:schemeClr val="bg2"/>
              </a:solidFill>
              <a:latin typeface="微软雅黑" panose="020B0503020204020204" pitchFamily="34" charset="-122"/>
            </a:endParaRPr>
          </a:p>
        </p:txBody>
      </p:sp>
      <p:grpSp>
        <p:nvGrpSpPr>
          <p:cNvPr id="21" name="组合 20">
            <a:extLst>
              <a:ext uri="{FF2B5EF4-FFF2-40B4-BE49-F238E27FC236}">
                <a16:creationId xmlns:a16="http://schemas.microsoft.com/office/drawing/2014/main" id="{6B065DEA-A409-4954-B8A3-761F96F02D1D}"/>
              </a:ext>
            </a:extLst>
          </p:cNvPr>
          <p:cNvGrpSpPr/>
          <p:nvPr/>
        </p:nvGrpSpPr>
        <p:grpSpPr>
          <a:xfrm>
            <a:off x="7038232" y="1438844"/>
            <a:ext cx="4090431" cy="4666722"/>
            <a:chOff x="7062478" y="1287458"/>
            <a:chExt cx="4090431" cy="4666722"/>
          </a:xfrm>
        </p:grpSpPr>
        <p:cxnSp>
          <p:nvCxnSpPr>
            <p:cNvPr id="8" name="直接连接符 7">
              <a:extLst>
                <a:ext uri="{FF2B5EF4-FFF2-40B4-BE49-F238E27FC236}">
                  <a16:creationId xmlns:a16="http://schemas.microsoft.com/office/drawing/2014/main" id="{FC6C97DC-D38D-4EE4-A953-E1BF70C5042C}"/>
                </a:ext>
              </a:extLst>
            </p:cNvPr>
            <p:cNvCxnSpPr>
              <a:cxnSpLocks/>
            </p:cNvCxnSpPr>
            <p:nvPr/>
          </p:nvCxnSpPr>
          <p:spPr>
            <a:xfrm>
              <a:off x="7076208" y="1287458"/>
              <a:ext cx="0" cy="4630272"/>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12541AB8-6D2E-4078-AAC6-3191BB77A827}"/>
                </a:ext>
              </a:extLst>
            </p:cNvPr>
            <p:cNvCxnSpPr>
              <a:cxnSpLocks/>
            </p:cNvCxnSpPr>
            <p:nvPr/>
          </p:nvCxnSpPr>
          <p:spPr>
            <a:xfrm>
              <a:off x="11152909" y="1287458"/>
              <a:ext cx="0" cy="4630272"/>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9" name="直角三角形 18">
              <a:extLst>
                <a:ext uri="{FF2B5EF4-FFF2-40B4-BE49-F238E27FC236}">
                  <a16:creationId xmlns:a16="http://schemas.microsoft.com/office/drawing/2014/main" id="{53155171-B83A-45DB-B031-EBF1D610D0FD}"/>
                </a:ext>
              </a:extLst>
            </p:cNvPr>
            <p:cNvSpPr/>
            <p:nvPr/>
          </p:nvSpPr>
          <p:spPr>
            <a:xfrm rot="16200000">
              <a:off x="8711182" y="3524927"/>
              <a:ext cx="780549" cy="4077957"/>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sp>
        <p:nvSpPr>
          <p:cNvPr id="22" name="矩形 21">
            <a:extLst>
              <a:ext uri="{FF2B5EF4-FFF2-40B4-BE49-F238E27FC236}">
                <a16:creationId xmlns:a16="http://schemas.microsoft.com/office/drawing/2014/main" id="{60E139E1-A820-4336-861C-5BA118109AE5}"/>
              </a:ext>
            </a:extLst>
          </p:cNvPr>
          <p:cNvSpPr/>
          <p:nvPr/>
        </p:nvSpPr>
        <p:spPr>
          <a:xfrm>
            <a:off x="7051962" y="1422961"/>
            <a:ext cx="4104286" cy="190170"/>
          </a:xfrm>
          <a:prstGeom prst="rect">
            <a:avLst/>
          </a:prstGeom>
          <a:solidFill>
            <a:srgbClr val="C00000">
              <a:alpha val="9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4" name="TextBox 54">
            <a:extLst>
              <a:ext uri="{FF2B5EF4-FFF2-40B4-BE49-F238E27FC236}">
                <a16:creationId xmlns:a16="http://schemas.microsoft.com/office/drawing/2014/main" id="{4114AEE5-AC07-403C-8526-1476508CDC54}"/>
              </a:ext>
            </a:extLst>
          </p:cNvPr>
          <p:cNvSpPr txBox="1"/>
          <p:nvPr/>
        </p:nvSpPr>
        <p:spPr>
          <a:xfrm>
            <a:off x="310387" y="59195"/>
            <a:ext cx="9313862" cy="523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zh-CN"/>
            </a:defPPr>
            <a:lvl1pPr marL="0" indent="0" algn="ctr">
              <a:buFontTx/>
              <a:buNone/>
              <a:defRPr sz="2800" b="0">
                <a:solidFill>
                  <a:schemeClr val="bg2"/>
                </a:solidFill>
                <a:latin typeface="方正特雅宋_GBK" pitchFamily="2" charset="-122"/>
                <a:ea typeface="方正特雅宋_GBK" pitchFamily="2" charset="-122"/>
                <a:cs typeface="+mj-cs"/>
              </a:defRPr>
            </a:lvl1pPr>
            <a:lvl2pPr marL="742950" indent="-285750">
              <a:spcBef>
                <a:spcPct val="20000"/>
              </a:spcBef>
              <a:buChar char="–"/>
              <a:defRPr sz="2000">
                <a:latin typeface="+mn-lt"/>
                <a:ea typeface="仿宋_GB2312" pitchFamily="49" charset="-122"/>
              </a:defRPr>
            </a:lvl2pPr>
            <a:lvl3pPr marL="1143000" indent="-228600">
              <a:spcBef>
                <a:spcPct val="20000"/>
              </a:spcBef>
              <a:buChar char="•"/>
              <a:defRPr sz="2400">
                <a:latin typeface="+mn-lt"/>
              </a:defRPr>
            </a:lvl3pPr>
            <a:lvl4pPr marL="1600200" indent="-228600">
              <a:spcBef>
                <a:spcPct val="20000"/>
              </a:spcBef>
              <a:buChar char="–"/>
              <a:defRPr sz="2000">
                <a:latin typeface="+mn-lt"/>
              </a:defRPr>
            </a:lvl4pPr>
            <a:lvl5pPr marL="2057400" indent="-22860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defRPr/>
            </a:pPr>
            <a:r>
              <a:rPr lang="en-US" altLang="zh-CN" sz="2400" b="1" dirty="0">
                <a:solidFill>
                  <a:schemeClr val="bg1"/>
                </a:solidFill>
                <a:latin typeface="微软雅黑" panose="020B0503020204020204" pitchFamily="34" charset="-122"/>
                <a:sym typeface="+mn-ea"/>
              </a:rPr>
              <a:t>4.3 </a:t>
            </a:r>
            <a:r>
              <a:rPr lang="zh-CN" altLang="en-US" sz="2400" b="1" noProof="1">
                <a:solidFill>
                  <a:schemeClr val="bg1"/>
                </a:solidFill>
                <a:latin typeface="+mn-ea"/>
                <a:sym typeface="+mn-ea"/>
              </a:rPr>
              <a:t>改革开放和现代化建设的新阶段</a:t>
            </a:r>
          </a:p>
        </p:txBody>
      </p:sp>
    </p:spTree>
    <p:extLst>
      <p:ext uri="{BB962C8B-B14F-4D97-AF65-F5344CB8AC3E}">
        <p14:creationId xmlns:p14="http://schemas.microsoft.com/office/powerpoint/2010/main" val="190040057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1000"/>
                                        <p:tgtEl>
                                          <p:spTgt spid="22"/>
                                        </p:tgtEl>
                                      </p:cBhvr>
                                    </p:animEffect>
                                    <p:anim calcmode="lin" valueType="num">
                                      <p:cBhvr>
                                        <p:cTn id="29" dur="1000" fill="hold"/>
                                        <p:tgtEl>
                                          <p:spTgt spid="22"/>
                                        </p:tgtEl>
                                        <p:attrNameLst>
                                          <p:attrName>ppt_x</p:attrName>
                                        </p:attrNameLst>
                                      </p:cBhvr>
                                      <p:tavLst>
                                        <p:tav tm="0">
                                          <p:val>
                                            <p:strVal val="#ppt_x"/>
                                          </p:val>
                                        </p:tav>
                                        <p:tav tm="100000">
                                          <p:val>
                                            <p:strVal val="#ppt_x"/>
                                          </p:val>
                                        </p:tav>
                                      </p:tavLst>
                                    </p:anim>
                                    <p:anim calcmode="lin" valueType="num">
                                      <p:cBhvr>
                                        <p:cTn id="3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1000"/>
                                        <p:tgtEl>
                                          <p:spTgt spid="2"/>
                                        </p:tgtEl>
                                      </p:cBhvr>
                                    </p:animEffect>
                                    <p:anim calcmode="lin" valueType="num">
                                      <p:cBhvr>
                                        <p:cTn id="36" dur="1000" fill="hold"/>
                                        <p:tgtEl>
                                          <p:spTgt spid="2"/>
                                        </p:tgtEl>
                                        <p:attrNameLst>
                                          <p:attrName>ppt_x</p:attrName>
                                        </p:attrNameLst>
                                      </p:cBhvr>
                                      <p:tavLst>
                                        <p:tav tm="0">
                                          <p:val>
                                            <p:strVal val="#ppt_x"/>
                                          </p:val>
                                        </p:tav>
                                        <p:tav tm="100000">
                                          <p:val>
                                            <p:strVal val="#ppt_x"/>
                                          </p:val>
                                        </p:tav>
                                      </p:tavLst>
                                    </p:anim>
                                    <p:anim calcmode="lin" valueType="num">
                                      <p:cBhvr>
                                        <p:cTn id="3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fade">
                                      <p:cBhvr>
                                        <p:cTn id="42" dur="1000"/>
                                        <p:tgtEl>
                                          <p:spTgt spid="3"/>
                                        </p:tgtEl>
                                      </p:cBhvr>
                                    </p:animEffect>
                                    <p:anim calcmode="lin" valueType="num">
                                      <p:cBhvr>
                                        <p:cTn id="43" dur="1000" fill="hold"/>
                                        <p:tgtEl>
                                          <p:spTgt spid="3"/>
                                        </p:tgtEl>
                                        <p:attrNameLst>
                                          <p:attrName>ppt_x</p:attrName>
                                        </p:attrNameLst>
                                      </p:cBhvr>
                                      <p:tavLst>
                                        <p:tav tm="0">
                                          <p:val>
                                            <p:strVal val="#ppt_x"/>
                                          </p:val>
                                        </p:tav>
                                        <p:tav tm="100000">
                                          <p:val>
                                            <p:strVal val="#ppt_x"/>
                                          </p:val>
                                        </p:tav>
                                      </p:tavLst>
                                    </p:anim>
                                    <p:anim calcmode="lin" valueType="num">
                                      <p:cBhvr>
                                        <p:cTn id="4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13" grpId="0"/>
      <p:bldP spid="22"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矩形 3">
            <a:extLst>
              <a:ext uri="{FF2B5EF4-FFF2-40B4-BE49-F238E27FC236}">
                <a16:creationId xmlns:a16="http://schemas.microsoft.com/office/drawing/2014/main" id="{B16017CF-4721-4CCB-B589-4B8DA4BB904A}"/>
              </a:ext>
            </a:extLst>
          </p:cNvPr>
          <p:cNvSpPr>
            <a:spLocks noChangeArrowheads="1"/>
          </p:cNvSpPr>
          <p:nvPr/>
        </p:nvSpPr>
        <p:spPr bwMode="auto">
          <a:xfrm>
            <a:off x="6050252" y="1567608"/>
            <a:ext cx="5321620"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fontAlgn="base" hangingPunct="0">
              <a:spcBef>
                <a:spcPct val="0"/>
              </a:spcBef>
              <a:spcAft>
                <a:spcPct val="0"/>
              </a:spcAft>
              <a:buFontTx/>
              <a:buNone/>
            </a:pPr>
            <a:r>
              <a:rPr lang="zh-CN" altLang="en-US" sz="1800" dirty="0">
                <a:solidFill>
                  <a:srgbClr val="5A5A5A"/>
                </a:solidFill>
                <a:latin typeface="微软雅黑" panose="020B0503020204020204" pitchFamily="34" charset="-122"/>
              </a:rPr>
              <a:t>江泽民作了题为《高举邓小平理论伟大旗帜,把建设有中国特色社会主义事业全面推向二十一世纪》的报告，着重阐述邓小平理论的历史地位和指导意义。</a:t>
            </a:r>
            <a:endParaRPr lang="en-US" altLang="zh-CN" sz="1800" dirty="0">
              <a:solidFill>
                <a:srgbClr val="5A5A5A"/>
              </a:solidFill>
              <a:latin typeface="微软雅黑" panose="020B0503020204020204" pitchFamily="34" charset="-122"/>
            </a:endParaRPr>
          </a:p>
          <a:p>
            <a:pPr algn="just" fontAlgn="base" hangingPunct="0">
              <a:spcBef>
                <a:spcPct val="0"/>
              </a:spcBef>
              <a:spcAft>
                <a:spcPct val="0"/>
              </a:spcAft>
              <a:buFontTx/>
              <a:buNone/>
            </a:pPr>
            <a:r>
              <a:rPr lang="zh-CN" altLang="en-US" sz="1800" dirty="0">
                <a:solidFill>
                  <a:srgbClr val="5A5A5A"/>
                </a:solidFill>
                <a:latin typeface="微软雅黑" panose="020B0503020204020204" pitchFamily="34" charset="-122"/>
              </a:rPr>
              <a:t>大会总结了我国改革和建设的新经验，</a:t>
            </a:r>
            <a:r>
              <a:rPr lang="zh-CN" altLang="en-US" sz="1800" b="1" dirty="0">
                <a:solidFill>
                  <a:srgbClr val="C00000"/>
                </a:solidFill>
                <a:latin typeface="微软雅黑" panose="020B0503020204020204" pitchFamily="34" charset="-122"/>
              </a:rPr>
              <a:t>把邓小平理论确定为党的指导思想</a:t>
            </a:r>
            <a:r>
              <a:rPr lang="zh-CN" altLang="en-US" sz="1800" dirty="0">
                <a:solidFill>
                  <a:srgbClr val="5A5A5A"/>
                </a:solidFill>
                <a:latin typeface="微软雅黑" panose="020B0503020204020204" pitchFamily="34" charset="-122"/>
              </a:rPr>
              <a:t>，把依法治国确定为基本方略，把坚持公有制为主体、多种所有制经济共同发展，坚持按劳分配为主体、多种分配方式并存，确定为我国在社会主义初级阶段的经济制度和分配制度，党的十五大对建设有中国特色社会主义事业的跨世纪发展作出了全面部署。</a:t>
            </a:r>
          </a:p>
        </p:txBody>
      </p:sp>
      <p:sp>
        <p:nvSpPr>
          <p:cNvPr id="3" name="矩形 2">
            <a:extLst>
              <a:ext uri="{FF2B5EF4-FFF2-40B4-BE49-F238E27FC236}">
                <a16:creationId xmlns:a16="http://schemas.microsoft.com/office/drawing/2014/main" id="{1CE5481C-F63C-49BA-81A7-2B841759549E}"/>
              </a:ext>
            </a:extLst>
          </p:cNvPr>
          <p:cNvSpPr>
            <a:spLocks noChangeArrowheads="1"/>
          </p:cNvSpPr>
          <p:nvPr/>
        </p:nvSpPr>
        <p:spPr bwMode="auto">
          <a:xfrm>
            <a:off x="6111243" y="4733458"/>
            <a:ext cx="5199638" cy="1200329"/>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just" defTabSz="914400" eaLnBrk="1" fontAlgn="base" latinLnBrk="0" hangingPunct="0">
              <a:lnSpc>
                <a:spcPct val="100000"/>
              </a:lnSpc>
              <a:spcBef>
                <a:spcPct val="0"/>
              </a:spcBef>
              <a:spcAft>
                <a:spcPct val="0"/>
              </a:spcAft>
              <a:buClrTx/>
              <a:buSzTx/>
              <a:buFontTx/>
              <a:buNone/>
              <a:tabLst/>
              <a:defRPr/>
            </a:pPr>
            <a:r>
              <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党的十五大把邓小平理论确立为党的指导思想并写入党章，强调全党要高举邓小平理论伟大旗帜，抓住机遇，开拓进取实现经济发展和社会进步。</a:t>
            </a:r>
          </a:p>
        </p:txBody>
      </p:sp>
      <p:sp>
        <p:nvSpPr>
          <p:cNvPr id="4" name="矩形 3">
            <a:extLst>
              <a:ext uri="{FF2B5EF4-FFF2-40B4-BE49-F238E27FC236}">
                <a16:creationId xmlns:a16="http://schemas.microsoft.com/office/drawing/2014/main" id="{6BCC7182-55C5-4861-BAC9-6F6B9527D32B}"/>
              </a:ext>
            </a:extLst>
          </p:cNvPr>
          <p:cNvSpPr/>
          <p:nvPr/>
        </p:nvSpPr>
        <p:spPr>
          <a:xfrm>
            <a:off x="1670947" y="1048618"/>
            <a:ext cx="4825360" cy="461665"/>
          </a:xfrm>
          <a:prstGeom prst="rect">
            <a:avLst/>
          </a:prstGeom>
        </p:spPr>
        <p:txBody>
          <a:bodyPr wrap="none">
            <a:spAutoFit/>
          </a:bodyPr>
          <a:lstStyle/>
          <a:p>
            <a:pPr lvl="0" algn="ctr" eaLnBrk="0" fontAlgn="base" hangingPunct="0">
              <a:spcBef>
                <a:spcPct val="0"/>
              </a:spcBef>
              <a:spcAft>
                <a:spcPct val="0"/>
              </a:spcAft>
            </a:pPr>
            <a:r>
              <a:rPr lang="zh-CN" altLang="en-US" sz="2400" b="1" dirty="0">
                <a:solidFill>
                  <a:srgbClr val="C00000"/>
                </a:solidFill>
                <a:latin typeface="微软雅黑" panose="020B0503020204020204" pitchFamily="34" charset="-122"/>
                <a:ea typeface="微软雅黑" panose="020B0503020204020204" pitchFamily="34" charset="-122"/>
              </a:rPr>
              <a:t>中国共产党第十五次全国代表大会</a:t>
            </a:r>
          </a:p>
        </p:txBody>
      </p:sp>
      <p:pic>
        <p:nvPicPr>
          <p:cNvPr id="6" name="图片 5">
            <a:extLst>
              <a:ext uri="{FF2B5EF4-FFF2-40B4-BE49-F238E27FC236}">
                <a16:creationId xmlns:a16="http://schemas.microsoft.com/office/drawing/2014/main" id="{60F39F18-0D14-45F1-84FC-C4BAF7B9B519}"/>
              </a:ext>
            </a:extLst>
          </p:cNvPr>
          <p:cNvPicPr>
            <a:picLocks noChangeAspect="1"/>
          </p:cNvPicPr>
          <p:nvPr/>
        </p:nvPicPr>
        <p:blipFill>
          <a:blip r:embed="rId3">
            <a:grayscl/>
            <a:extLst>
              <a:ext uri="{28A0092B-C50C-407E-A947-70E740481C1C}">
                <a14:useLocalDpi xmlns:a14="http://schemas.microsoft.com/office/drawing/2010/main" val="0"/>
              </a:ext>
            </a:extLst>
          </a:blip>
          <a:stretch>
            <a:fillRect/>
          </a:stretch>
        </p:blipFill>
        <p:spPr>
          <a:xfrm>
            <a:off x="1083975" y="2770910"/>
            <a:ext cx="4966277" cy="3162877"/>
          </a:xfrm>
          <a:prstGeom prst="rect">
            <a:avLst/>
          </a:prstGeom>
        </p:spPr>
      </p:pic>
      <p:sp>
        <p:nvSpPr>
          <p:cNvPr id="8" name="矩形 7">
            <a:extLst>
              <a:ext uri="{FF2B5EF4-FFF2-40B4-BE49-F238E27FC236}">
                <a16:creationId xmlns:a16="http://schemas.microsoft.com/office/drawing/2014/main" id="{20F628C3-12AB-48FD-8FF1-0F1A750B65A9}"/>
              </a:ext>
            </a:extLst>
          </p:cNvPr>
          <p:cNvSpPr/>
          <p:nvPr/>
        </p:nvSpPr>
        <p:spPr>
          <a:xfrm>
            <a:off x="1083975" y="1898073"/>
            <a:ext cx="4966277" cy="872837"/>
          </a:xfrm>
          <a:prstGeom prst="rect">
            <a:avLst/>
          </a:prstGeom>
          <a:solidFill>
            <a:srgbClr val="C00000">
              <a:alpha val="9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7" name="矩形 8">
            <a:extLst>
              <a:ext uri="{FF2B5EF4-FFF2-40B4-BE49-F238E27FC236}">
                <a16:creationId xmlns:a16="http://schemas.microsoft.com/office/drawing/2014/main" id="{6FFD60CA-7353-4E74-BDE0-409025FB2A9D}"/>
              </a:ext>
            </a:extLst>
          </p:cNvPr>
          <p:cNvSpPr>
            <a:spLocks noChangeArrowheads="1"/>
          </p:cNvSpPr>
          <p:nvPr/>
        </p:nvSpPr>
        <p:spPr bwMode="auto">
          <a:xfrm>
            <a:off x="2109300" y="1918992"/>
            <a:ext cx="416398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a:spcBef>
                <a:spcPct val="0"/>
              </a:spcBef>
              <a:buFontTx/>
              <a:buNone/>
            </a:pPr>
            <a:r>
              <a:rPr lang="zh-CN" altLang="en-US" sz="2400" b="1" dirty="0">
                <a:solidFill>
                  <a:schemeClr val="bg2"/>
                </a:solidFill>
                <a:latin typeface="微软雅黑" panose="020B0503020204020204" pitchFamily="34" charset="-122"/>
              </a:rPr>
              <a:t>时间：</a:t>
            </a:r>
            <a:r>
              <a:rPr lang="en-US" altLang="zh-CN" sz="2400" b="1" dirty="0">
                <a:solidFill>
                  <a:schemeClr val="bg2"/>
                </a:solidFill>
                <a:latin typeface="微软雅黑" panose="020B0503020204020204" pitchFamily="34" charset="-122"/>
              </a:rPr>
              <a:t>1997.9.12.-18</a:t>
            </a:r>
          </a:p>
          <a:p>
            <a:pPr algn="just" eaLnBrk="1">
              <a:spcBef>
                <a:spcPct val="0"/>
              </a:spcBef>
              <a:buFontTx/>
              <a:buNone/>
            </a:pPr>
            <a:r>
              <a:rPr lang="zh-CN" altLang="en-US" sz="2400" b="1" dirty="0">
                <a:solidFill>
                  <a:schemeClr val="bg2"/>
                </a:solidFill>
                <a:latin typeface="微软雅黑" panose="020B0503020204020204" pitchFamily="34" charset="-122"/>
              </a:rPr>
              <a:t>地点：北京</a:t>
            </a:r>
            <a:endParaRPr lang="en-US" altLang="zh-CN" sz="2400" b="1" dirty="0">
              <a:solidFill>
                <a:schemeClr val="bg2"/>
              </a:solidFill>
              <a:latin typeface="微软雅黑" panose="020B0503020204020204" pitchFamily="34" charset="-122"/>
            </a:endParaRPr>
          </a:p>
        </p:txBody>
      </p:sp>
      <p:sp>
        <p:nvSpPr>
          <p:cNvPr id="9" name="TextBox 54">
            <a:extLst>
              <a:ext uri="{FF2B5EF4-FFF2-40B4-BE49-F238E27FC236}">
                <a16:creationId xmlns:a16="http://schemas.microsoft.com/office/drawing/2014/main" id="{729B6B27-CFAE-42E8-B76C-A864FC8D2089}"/>
              </a:ext>
            </a:extLst>
          </p:cNvPr>
          <p:cNvSpPr txBox="1"/>
          <p:nvPr/>
        </p:nvSpPr>
        <p:spPr>
          <a:xfrm>
            <a:off x="310387" y="59195"/>
            <a:ext cx="9313862" cy="523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zh-CN"/>
            </a:defPPr>
            <a:lvl1pPr marL="0" indent="0" algn="ctr">
              <a:buFontTx/>
              <a:buNone/>
              <a:defRPr sz="2800" b="0">
                <a:solidFill>
                  <a:schemeClr val="bg2"/>
                </a:solidFill>
                <a:latin typeface="方正特雅宋_GBK" pitchFamily="2" charset="-122"/>
                <a:ea typeface="方正特雅宋_GBK" pitchFamily="2" charset="-122"/>
                <a:cs typeface="+mj-cs"/>
              </a:defRPr>
            </a:lvl1pPr>
            <a:lvl2pPr marL="742950" indent="-285750">
              <a:spcBef>
                <a:spcPct val="20000"/>
              </a:spcBef>
              <a:buChar char="–"/>
              <a:defRPr sz="2000">
                <a:latin typeface="+mn-lt"/>
                <a:ea typeface="仿宋_GB2312" pitchFamily="49" charset="-122"/>
              </a:defRPr>
            </a:lvl2pPr>
            <a:lvl3pPr marL="1143000" indent="-228600">
              <a:spcBef>
                <a:spcPct val="20000"/>
              </a:spcBef>
              <a:buChar char="•"/>
              <a:defRPr sz="2400">
                <a:latin typeface="+mn-lt"/>
              </a:defRPr>
            </a:lvl3pPr>
            <a:lvl4pPr marL="1600200" indent="-228600">
              <a:spcBef>
                <a:spcPct val="20000"/>
              </a:spcBef>
              <a:buChar char="–"/>
              <a:defRPr sz="2000">
                <a:latin typeface="+mn-lt"/>
              </a:defRPr>
            </a:lvl4pPr>
            <a:lvl5pPr marL="2057400" indent="-22860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defRPr/>
            </a:pPr>
            <a:r>
              <a:rPr lang="en-US" altLang="zh-CN" sz="2400" b="1" dirty="0">
                <a:solidFill>
                  <a:schemeClr val="bg1"/>
                </a:solidFill>
                <a:latin typeface="微软雅黑" panose="020B0503020204020204" pitchFamily="34" charset="-122"/>
                <a:sym typeface="+mn-ea"/>
              </a:rPr>
              <a:t>4.3 </a:t>
            </a:r>
            <a:r>
              <a:rPr lang="zh-CN" altLang="en-US" sz="2400" b="1" noProof="1">
                <a:solidFill>
                  <a:schemeClr val="bg1"/>
                </a:solidFill>
                <a:latin typeface="+mn-ea"/>
                <a:sym typeface="+mn-ea"/>
              </a:rPr>
              <a:t>改革开放和现代化建设的新阶段</a:t>
            </a:r>
          </a:p>
        </p:txBody>
      </p:sp>
    </p:spTree>
    <p:extLst>
      <p:ext uri="{BB962C8B-B14F-4D97-AF65-F5344CB8AC3E}">
        <p14:creationId xmlns:p14="http://schemas.microsoft.com/office/powerpoint/2010/main" val="255392515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1000"/>
                                        <p:tgtEl>
                                          <p:spTgt spid="3"/>
                                        </p:tgtEl>
                                      </p:cBhvr>
                                    </p:animEffect>
                                    <p:anim calcmode="lin" valueType="num">
                                      <p:cBhvr>
                                        <p:cTn id="36" dur="1000" fill="hold"/>
                                        <p:tgtEl>
                                          <p:spTgt spid="3"/>
                                        </p:tgtEl>
                                        <p:attrNameLst>
                                          <p:attrName>ppt_x</p:attrName>
                                        </p:attrNameLst>
                                      </p:cBhvr>
                                      <p:tavLst>
                                        <p:tav tm="0">
                                          <p:val>
                                            <p:strVal val="#ppt_x"/>
                                          </p:val>
                                        </p:tav>
                                        <p:tav tm="100000">
                                          <p:val>
                                            <p:strVal val="#ppt_x"/>
                                          </p:val>
                                        </p:tav>
                                      </p:tavLst>
                                    </p:anim>
                                    <p:anim calcmode="lin" valueType="num">
                                      <p:cBhvr>
                                        <p:cTn id="3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7" grpId="0"/>
    </p:bld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E7DA88B2-4884-4DA3-A116-C487F21438EA}"/>
              </a:ext>
            </a:extLst>
          </p:cNvPr>
          <p:cNvPicPr>
            <a:picLocks noChangeAspect="1"/>
          </p:cNvPicPr>
          <p:nvPr/>
        </p:nvPicPr>
        <p:blipFill>
          <a:blip r:embed="rId3">
            <a:grayscl/>
            <a:extLst>
              <a:ext uri="{28A0092B-C50C-407E-A947-70E740481C1C}">
                <a14:useLocalDpi xmlns:a14="http://schemas.microsoft.com/office/drawing/2010/main" val="0"/>
              </a:ext>
            </a:extLst>
          </a:blip>
          <a:stretch>
            <a:fillRect/>
          </a:stretch>
        </p:blipFill>
        <p:spPr>
          <a:xfrm>
            <a:off x="1055181" y="1981632"/>
            <a:ext cx="6497205" cy="3755736"/>
          </a:xfrm>
          <a:prstGeom prst="rect">
            <a:avLst/>
          </a:prstGeom>
        </p:spPr>
      </p:pic>
      <p:sp>
        <p:nvSpPr>
          <p:cNvPr id="7" name="矩形 6">
            <a:extLst>
              <a:ext uri="{FF2B5EF4-FFF2-40B4-BE49-F238E27FC236}">
                <a16:creationId xmlns:a16="http://schemas.microsoft.com/office/drawing/2014/main" id="{084AE2C4-6EAD-4FFC-85F7-A0BA3D1017FA}"/>
              </a:ext>
            </a:extLst>
          </p:cNvPr>
          <p:cNvSpPr/>
          <p:nvPr/>
        </p:nvSpPr>
        <p:spPr>
          <a:xfrm>
            <a:off x="2586109" y="4864100"/>
            <a:ext cx="4966277" cy="872837"/>
          </a:xfrm>
          <a:prstGeom prst="rect">
            <a:avLst/>
          </a:prstGeom>
          <a:solidFill>
            <a:srgbClr val="C00000">
              <a:alpha val="9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 name="Text Box 6">
            <a:extLst>
              <a:ext uri="{FF2B5EF4-FFF2-40B4-BE49-F238E27FC236}">
                <a16:creationId xmlns:a16="http://schemas.microsoft.com/office/drawing/2014/main" id="{F955137C-99FD-4122-ACD2-52862B7CFD81}"/>
              </a:ext>
            </a:extLst>
          </p:cNvPr>
          <p:cNvSpPr txBox="1">
            <a:spLocks noChangeArrowheads="1"/>
          </p:cNvSpPr>
          <p:nvPr/>
        </p:nvSpPr>
        <p:spPr bwMode="auto">
          <a:xfrm>
            <a:off x="7983317" y="3464541"/>
            <a:ext cx="2989155" cy="187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fontAlgn="base" hangingPunct="0">
              <a:spcBef>
                <a:spcPct val="0"/>
              </a:spcBef>
              <a:spcAft>
                <a:spcPct val="0"/>
              </a:spcAft>
              <a:buFontTx/>
              <a:buNone/>
            </a:pPr>
            <a:r>
              <a:rPr lang="zh-CN" altLang="en-US" sz="1600" dirty="0">
                <a:solidFill>
                  <a:schemeClr val="tx1"/>
                </a:solidFill>
                <a:latin typeface="微软雅黑" panose="020B0503020204020204" pitchFamily="34" charset="-122"/>
              </a:rPr>
              <a:t>大会强调全党要高举邓小平理论伟大旗帜，全面贯彻三个代表重要思想，继往开来，与时俱进，全面建设小康社会，加快建设社会主义现代化，为开创中国特色社会主义事业新局面而奋斗</a:t>
            </a:r>
            <a:r>
              <a:rPr lang="zh-CN" altLang="en-US" dirty="0">
                <a:solidFill>
                  <a:schemeClr val="tx1"/>
                </a:solidFill>
                <a:latin typeface="微软雅黑" panose="020B0503020204020204" pitchFamily="34" charset="-122"/>
              </a:rPr>
              <a:t>。</a:t>
            </a:r>
          </a:p>
        </p:txBody>
      </p:sp>
      <p:sp>
        <p:nvSpPr>
          <p:cNvPr id="5" name="矩形 22">
            <a:extLst>
              <a:ext uri="{FF2B5EF4-FFF2-40B4-BE49-F238E27FC236}">
                <a16:creationId xmlns:a16="http://schemas.microsoft.com/office/drawing/2014/main" id="{B35C144E-F62D-489E-B9F0-5AD4B370EB29}"/>
              </a:ext>
            </a:extLst>
          </p:cNvPr>
          <p:cNvSpPr>
            <a:spLocks noChangeArrowheads="1"/>
          </p:cNvSpPr>
          <p:nvPr/>
        </p:nvSpPr>
        <p:spPr bwMode="auto">
          <a:xfrm>
            <a:off x="2433203" y="5111145"/>
            <a:ext cx="52720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a:spcBef>
                <a:spcPct val="0"/>
              </a:spcBef>
              <a:buFontTx/>
              <a:buNone/>
            </a:pPr>
            <a:r>
              <a:rPr lang="zh-CN" altLang="en-US" sz="2400" b="1" dirty="0">
                <a:solidFill>
                  <a:schemeClr val="bg2"/>
                </a:solidFill>
                <a:latin typeface="微软雅黑" panose="020B0503020204020204" pitchFamily="34" charset="-122"/>
              </a:rPr>
              <a:t>时间：</a:t>
            </a:r>
            <a:r>
              <a:rPr lang="en-US" altLang="zh-CN" sz="2400" b="1" dirty="0">
                <a:solidFill>
                  <a:schemeClr val="bg2"/>
                </a:solidFill>
                <a:latin typeface="微软雅黑" panose="020B0503020204020204" pitchFamily="34" charset="-122"/>
              </a:rPr>
              <a:t>2002.11.8-14</a:t>
            </a:r>
            <a:r>
              <a:rPr lang="zh-CN" altLang="en-US" sz="2400" b="1" dirty="0">
                <a:solidFill>
                  <a:schemeClr val="bg2"/>
                </a:solidFill>
                <a:latin typeface="微软雅黑" panose="020B0503020204020204" pitchFamily="34" charset="-122"/>
              </a:rPr>
              <a:t>   地点：北京</a:t>
            </a:r>
            <a:endParaRPr lang="en-US" altLang="zh-CN" sz="2400" b="1" dirty="0">
              <a:solidFill>
                <a:schemeClr val="bg2"/>
              </a:solidFill>
              <a:latin typeface="微软雅黑" panose="020B0503020204020204" pitchFamily="34" charset="-122"/>
            </a:endParaRPr>
          </a:p>
        </p:txBody>
      </p:sp>
      <p:sp>
        <p:nvSpPr>
          <p:cNvPr id="6" name="矩形 5">
            <a:extLst>
              <a:ext uri="{FF2B5EF4-FFF2-40B4-BE49-F238E27FC236}">
                <a16:creationId xmlns:a16="http://schemas.microsoft.com/office/drawing/2014/main" id="{14083F61-CAA4-4593-90FE-AE34E3E05C91}"/>
              </a:ext>
            </a:extLst>
          </p:cNvPr>
          <p:cNvSpPr/>
          <p:nvPr/>
        </p:nvSpPr>
        <p:spPr>
          <a:xfrm>
            <a:off x="1518547" y="1056626"/>
            <a:ext cx="4825360" cy="461665"/>
          </a:xfrm>
          <a:prstGeom prst="rect">
            <a:avLst/>
          </a:prstGeom>
        </p:spPr>
        <p:txBody>
          <a:bodyPr wrap="none">
            <a:spAutoFit/>
          </a:bodyPr>
          <a:lstStyle/>
          <a:p>
            <a:pPr lvl="0" algn="ctr" eaLnBrk="0" fontAlgn="base" hangingPunct="0">
              <a:spcBef>
                <a:spcPct val="0"/>
              </a:spcBef>
              <a:spcAft>
                <a:spcPct val="0"/>
              </a:spcAft>
            </a:pPr>
            <a:r>
              <a:rPr lang="zh-CN" altLang="en-US" sz="2400" b="1" dirty="0">
                <a:solidFill>
                  <a:srgbClr val="C00000"/>
                </a:solidFill>
                <a:latin typeface="微软雅黑" panose="020B0503020204020204" pitchFamily="34" charset="-122"/>
                <a:ea typeface="微软雅黑" panose="020B0503020204020204" pitchFamily="34" charset="-122"/>
              </a:rPr>
              <a:t>中国共产党第十六次全国代表大会</a:t>
            </a:r>
          </a:p>
        </p:txBody>
      </p:sp>
      <p:sp>
        <p:nvSpPr>
          <p:cNvPr id="8" name="矩形 7">
            <a:extLst>
              <a:ext uri="{FF2B5EF4-FFF2-40B4-BE49-F238E27FC236}">
                <a16:creationId xmlns:a16="http://schemas.microsoft.com/office/drawing/2014/main" id="{0D4202AD-1A36-436A-A782-D8B709CFB38F}"/>
              </a:ext>
            </a:extLst>
          </p:cNvPr>
          <p:cNvSpPr/>
          <p:nvPr/>
        </p:nvSpPr>
        <p:spPr>
          <a:xfrm>
            <a:off x="7768862" y="2034780"/>
            <a:ext cx="3378345" cy="1012699"/>
          </a:xfrm>
          <a:prstGeom prst="rect">
            <a:avLst/>
          </a:prstGeom>
          <a:solidFill>
            <a:srgbClr val="C00000">
              <a:alpha val="9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9" name="矩形 22">
            <a:extLst>
              <a:ext uri="{FF2B5EF4-FFF2-40B4-BE49-F238E27FC236}">
                <a16:creationId xmlns:a16="http://schemas.microsoft.com/office/drawing/2014/main" id="{41318FDB-9AE4-4763-8B4B-C9E88FE0E0A8}"/>
              </a:ext>
            </a:extLst>
          </p:cNvPr>
          <p:cNvSpPr>
            <a:spLocks noChangeArrowheads="1"/>
          </p:cNvSpPr>
          <p:nvPr/>
        </p:nvSpPr>
        <p:spPr bwMode="auto">
          <a:xfrm>
            <a:off x="7990788" y="2104424"/>
            <a:ext cx="3038063"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None/>
            </a:pPr>
            <a:r>
              <a:rPr lang="zh-CN" altLang="en-US" sz="1800" b="1" dirty="0">
                <a:solidFill>
                  <a:schemeClr val="bg1"/>
                </a:solidFill>
                <a:latin typeface="微软雅黑" panose="020B0503020204020204" pitchFamily="34" charset="-122"/>
              </a:rPr>
              <a:t>党的十六大把三个代表思想确立为党的指导思想并写入党章</a:t>
            </a:r>
            <a:r>
              <a:rPr lang="zh-CN" altLang="en-US" dirty="0">
                <a:solidFill>
                  <a:srgbClr val="5A5A5A"/>
                </a:solidFill>
                <a:latin typeface="微软雅黑" panose="020B0503020204020204" pitchFamily="34" charset="-122"/>
              </a:rPr>
              <a:t>，</a:t>
            </a:r>
            <a:endParaRPr lang="en-US" altLang="zh-CN" dirty="0">
              <a:solidFill>
                <a:schemeClr val="bg2"/>
              </a:solidFill>
              <a:latin typeface="微软雅黑" panose="020B0503020204020204" pitchFamily="34" charset="-122"/>
            </a:endParaRPr>
          </a:p>
        </p:txBody>
      </p:sp>
      <p:cxnSp>
        <p:nvCxnSpPr>
          <p:cNvPr id="11" name="直接连接符 10">
            <a:extLst>
              <a:ext uri="{FF2B5EF4-FFF2-40B4-BE49-F238E27FC236}">
                <a16:creationId xmlns:a16="http://schemas.microsoft.com/office/drawing/2014/main" id="{80177F34-5FF8-4C02-B73F-9276ACD023A7}"/>
              </a:ext>
            </a:extLst>
          </p:cNvPr>
          <p:cNvCxnSpPr>
            <a:cxnSpLocks/>
          </p:cNvCxnSpPr>
          <p:nvPr/>
        </p:nvCxnSpPr>
        <p:spPr>
          <a:xfrm>
            <a:off x="11112533" y="3047479"/>
            <a:ext cx="0" cy="268945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A7EBCDDC-3B53-46C1-8841-0AFF3E0EB4CE}"/>
              </a:ext>
            </a:extLst>
          </p:cNvPr>
          <p:cNvCxnSpPr>
            <a:cxnSpLocks/>
          </p:cNvCxnSpPr>
          <p:nvPr/>
        </p:nvCxnSpPr>
        <p:spPr>
          <a:xfrm>
            <a:off x="7775827" y="5747988"/>
            <a:ext cx="3364416"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C7845E3E-D76E-4D40-9EEC-1EDD7A375FC7}"/>
              </a:ext>
            </a:extLst>
          </p:cNvPr>
          <p:cNvCxnSpPr>
            <a:cxnSpLocks/>
          </p:cNvCxnSpPr>
          <p:nvPr/>
        </p:nvCxnSpPr>
        <p:spPr>
          <a:xfrm flipH="1">
            <a:off x="7776198" y="3047479"/>
            <a:ext cx="12776" cy="2689457"/>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21" name="矩形 20">
            <a:extLst>
              <a:ext uri="{FF2B5EF4-FFF2-40B4-BE49-F238E27FC236}">
                <a16:creationId xmlns:a16="http://schemas.microsoft.com/office/drawing/2014/main" id="{14652005-AEA3-4607-B6F6-EC45310DAE7E}"/>
              </a:ext>
            </a:extLst>
          </p:cNvPr>
          <p:cNvSpPr/>
          <p:nvPr/>
        </p:nvSpPr>
        <p:spPr>
          <a:xfrm>
            <a:off x="7775827" y="5653808"/>
            <a:ext cx="3378345" cy="120240"/>
          </a:xfrm>
          <a:prstGeom prst="rect">
            <a:avLst/>
          </a:prstGeom>
          <a:solidFill>
            <a:srgbClr val="C00000">
              <a:alpha val="9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3" name="TextBox 54">
            <a:extLst>
              <a:ext uri="{FF2B5EF4-FFF2-40B4-BE49-F238E27FC236}">
                <a16:creationId xmlns:a16="http://schemas.microsoft.com/office/drawing/2014/main" id="{A6FBA594-AC3F-4F10-94BA-56EF5AA96D9C}"/>
              </a:ext>
            </a:extLst>
          </p:cNvPr>
          <p:cNvSpPr txBox="1"/>
          <p:nvPr/>
        </p:nvSpPr>
        <p:spPr>
          <a:xfrm>
            <a:off x="310387" y="59195"/>
            <a:ext cx="9313862" cy="523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zh-CN"/>
            </a:defPPr>
            <a:lvl1pPr marL="0" indent="0" algn="ctr">
              <a:buFontTx/>
              <a:buNone/>
              <a:defRPr sz="2800" b="0">
                <a:solidFill>
                  <a:schemeClr val="bg2"/>
                </a:solidFill>
                <a:latin typeface="方正特雅宋_GBK" pitchFamily="2" charset="-122"/>
                <a:ea typeface="方正特雅宋_GBK" pitchFamily="2" charset="-122"/>
                <a:cs typeface="+mj-cs"/>
              </a:defRPr>
            </a:lvl1pPr>
            <a:lvl2pPr marL="742950" indent="-285750">
              <a:spcBef>
                <a:spcPct val="20000"/>
              </a:spcBef>
              <a:buChar char="–"/>
              <a:defRPr sz="2000">
                <a:latin typeface="+mn-lt"/>
                <a:ea typeface="仿宋_GB2312" pitchFamily="49" charset="-122"/>
              </a:defRPr>
            </a:lvl2pPr>
            <a:lvl3pPr marL="1143000" indent="-228600">
              <a:spcBef>
                <a:spcPct val="20000"/>
              </a:spcBef>
              <a:buChar char="•"/>
              <a:defRPr sz="2400">
                <a:latin typeface="+mn-lt"/>
              </a:defRPr>
            </a:lvl3pPr>
            <a:lvl4pPr marL="1600200" indent="-228600">
              <a:spcBef>
                <a:spcPct val="20000"/>
              </a:spcBef>
              <a:buChar char="–"/>
              <a:defRPr sz="2000">
                <a:latin typeface="+mn-lt"/>
              </a:defRPr>
            </a:lvl4pPr>
            <a:lvl5pPr marL="2057400" indent="-22860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defRPr/>
            </a:pPr>
            <a:r>
              <a:rPr lang="en-US" altLang="zh-CN" sz="2400" b="1" dirty="0">
                <a:solidFill>
                  <a:schemeClr val="bg1"/>
                </a:solidFill>
                <a:latin typeface="微软雅黑" panose="020B0503020204020204" pitchFamily="34" charset="-122"/>
                <a:sym typeface="+mn-ea"/>
              </a:rPr>
              <a:t>4.3 </a:t>
            </a:r>
            <a:r>
              <a:rPr lang="zh-CN" altLang="en-US" sz="2400" b="1" noProof="1">
                <a:solidFill>
                  <a:schemeClr val="bg1"/>
                </a:solidFill>
                <a:latin typeface="+mn-ea"/>
                <a:sym typeface="+mn-ea"/>
              </a:rPr>
              <a:t>改革开放和现代化建设的新阶段</a:t>
            </a:r>
          </a:p>
        </p:txBody>
      </p:sp>
    </p:spTree>
    <p:extLst>
      <p:ext uri="{BB962C8B-B14F-4D97-AF65-F5344CB8AC3E}">
        <p14:creationId xmlns:p14="http://schemas.microsoft.com/office/powerpoint/2010/main" val="177931603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9">
                                            <p:txEl>
                                              <p:pRg st="0" end="0"/>
                                            </p:txEl>
                                          </p:spTgt>
                                        </p:tgtEl>
                                        <p:attrNameLst>
                                          <p:attrName>style.visibility</p:attrName>
                                        </p:attrNameLst>
                                      </p:cBhvr>
                                      <p:to>
                                        <p:strVal val="visible"/>
                                      </p:to>
                                    </p:set>
                                    <p:animEffect transition="in" filter="fade">
                                      <p:cBhvr>
                                        <p:cTn id="28" dur="1000"/>
                                        <p:tgtEl>
                                          <p:spTgt spid="9">
                                            <p:txEl>
                                              <p:pRg st="0" end="0"/>
                                            </p:txEl>
                                          </p:spTgt>
                                        </p:tgtEl>
                                      </p:cBhvr>
                                    </p:animEffect>
                                    <p:anim calcmode="lin" valueType="num">
                                      <p:cBhvr>
                                        <p:cTn id="29"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1000"/>
                                        <p:tgtEl>
                                          <p:spTgt spid="2"/>
                                        </p:tgtEl>
                                      </p:cBhvr>
                                    </p:animEffect>
                                    <p:anim calcmode="lin" valueType="num">
                                      <p:cBhvr>
                                        <p:cTn id="36" dur="1000" fill="hold"/>
                                        <p:tgtEl>
                                          <p:spTgt spid="2"/>
                                        </p:tgtEl>
                                        <p:attrNameLst>
                                          <p:attrName>ppt_x</p:attrName>
                                        </p:attrNameLst>
                                      </p:cBhvr>
                                      <p:tavLst>
                                        <p:tav tm="0">
                                          <p:val>
                                            <p:strVal val="#ppt_x"/>
                                          </p:val>
                                        </p:tav>
                                        <p:tav tm="100000">
                                          <p:val>
                                            <p:strVal val="#ppt_x"/>
                                          </p:val>
                                        </p:tav>
                                      </p:tavLst>
                                    </p:anim>
                                    <p:anim calcmode="lin" valueType="num">
                                      <p:cBhvr>
                                        <p:cTn id="3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文本框 1"/>
          <p:cNvSpPr txBox="1"/>
          <p:nvPr/>
        </p:nvSpPr>
        <p:spPr>
          <a:xfrm>
            <a:off x="-1203960" y="954641"/>
            <a:ext cx="8702040" cy="738664"/>
          </a:xfrm>
          <a:prstGeom prst="rect">
            <a:avLst/>
          </a:prstGeom>
          <a:noFill/>
        </p:spPr>
        <p:txBody>
          <a:bodyPr wrap="square" rtlCol="0">
            <a:spAutoFit/>
          </a:bodyPr>
          <a:lstStyle/>
          <a:p>
            <a:pPr algn="ctr"/>
            <a:r>
              <a:rPr lang="zh-CN" altLang="en-US" sz="2400" b="1" dirty="0">
                <a:solidFill>
                  <a:srgbClr val="C00000"/>
                </a:solidFill>
                <a:latin typeface="微软雅黑" panose="020B0503020204020204" pitchFamily="34" charset="-122"/>
                <a:ea typeface="微软雅黑" panose="020B0503020204020204" pitchFamily="34" charset="-122"/>
              </a:rPr>
              <a:t>党史发展的三个阶段</a:t>
            </a:r>
            <a:endParaRPr lang="zh-CN" altLang="zh-CN" sz="2400" b="1" dirty="0">
              <a:solidFill>
                <a:srgbClr val="C00000"/>
              </a:solidFill>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p:txBody>
      </p:sp>
      <p:sp>
        <p:nvSpPr>
          <p:cNvPr id="3" name="文本框 2"/>
          <p:cNvSpPr txBox="1"/>
          <p:nvPr/>
        </p:nvSpPr>
        <p:spPr>
          <a:xfrm>
            <a:off x="2788920" y="1445795"/>
            <a:ext cx="4709160" cy="646331"/>
          </a:xfrm>
          <a:prstGeom prst="rect">
            <a:avLst/>
          </a:prstGeom>
          <a:noFill/>
        </p:spPr>
        <p:txBody>
          <a:bodyPr wrap="square" rtlCol="0">
            <a:spAutoFit/>
          </a:bodyPr>
          <a:lstStyle/>
          <a:p>
            <a:r>
              <a:rPr lang="zh-CN" altLang="en-US" b="1" dirty="0">
                <a:latin typeface="微软雅黑" panose="020B0503020204020204" pitchFamily="34" charset="-122"/>
                <a:ea typeface="微软雅黑" panose="020B0503020204020204" pitchFamily="34" charset="-122"/>
              </a:rPr>
              <a:t>新民主主义革命时期</a:t>
            </a:r>
          </a:p>
          <a:p>
            <a:endParaRPr lang="zh-CN" altLang="en-US" dirty="0">
              <a:latin typeface="微软雅黑" panose="020B0503020204020204" pitchFamily="34" charset="-122"/>
              <a:ea typeface="微软雅黑" panose="020B0503020204020204" pitchFamily="34" charset="-122"/>
            </a:endParaRPr>
          </a:p>
        </p:txBody>
      </p:sp>
      <p:sp>
        <p:nvSpPr>
          <p:cNvPr id="4" name="文本框 3"/>
          <p:cNvSpPr txBox="1"/>
          <p:nvPr/>
        </p:nvSpPr>
        <p:spPr>
          <a:xfrm>
            <a:off x="2788920" y="3012510"/>
            <a:ext cx="4709160" cy="369332"/>
          </a:xfrm>
          <a:prstGeom prst="rect">
            <a:avLst/>
          </a:prstGeom>
          <a:noFill/>
        </p:spPr>
        <p:txBody>
          <a:bodyPr wrap="square" rtlCol="0">
            <a:spAutoFit/>
          </a:bodyPr>
          <a:lstStyle/>
          <a:p>
            <a:r>
              <a:rPr lang="zh-CN" altLang="en-US" b="1" dirty="0">
                <a:latin typeface="微软雅黑" panose="020B0503020204020204" pitchFamily="34" charset="-122"/>
                <a:ea typeface="微软雅黑" panose="020B0503020204020204" pitchFamily="34" charset="-122"/>
              </a:rPr>
              <a:t>社会主义革命和社会主义建设时期</a:t>
            </a:r>
            <a:endParaRPr lang="zh-CN" altLang="en-US" dirty="0">
              <a:latin typeface="微软雅黑" panose="020B0503020204020204" pitchFamily="34" charset="-122"/>
              <a:ea typeface="微软雅黑" panose="020B0503020204020204" pitchFamily="34" charset="-122"/>
            </a:endParaRPr>
          </a:p>
        </p:txBody>
      </p:sp>
      <p:sp>
        <p:nvSpPr>
          <p:cNvPr id="5" name="文本框 4"/>
          <p:cNvSpPr txBox="1"/>
          <p:nvPr/>
        </p:nvSpPr>
        <p:spPr>
          <a:xfrm>
            <a:off x="2788920" y="4654628"/>
            <a:ext cx="4709160" cy="369332"/>
          </a:xfrm>
          <a:prstGeom prst="rect">
            <a:avLst/>
          </a:prstGeom>
          <a:noFill/>
        </p:spPr>
        <p:txBody>
          <a:bodyPr wrap="square" rtlCol="0">
            <a:spAutoFit/>
          </a:bodyPr>
          <a:lstStyle/>
          <a:p>
            <a:pPr algn="just" eaLnBrk="0" hangingPunct="0"/>
            <a:r>
              <a:rPr lang="zh-CN" altLang="en-US" b="1" dirty="0">
                <a:latin typeface="微软雅黑" panose="020B0503020204020204" pitchFamily="34" charset="-122"/>
                <a:ea typeface="微软雅黑" panose="020B0503020204020204" pitchFamily="34" charset="-122"/>
              </a:rPr>
              <a:t>改革开放和社会主义现代化建设时期</a:t>
            </a:r>
          </a:p>
        </p:txBody>
      </p:sp>
      <p:sp>
        <p:nvSpPr>
          <p:cNvPr id="6" name="文本框 5"/>
          <p:cNvSpPr txBox="1"/>
          <p:nvPr/>
        </p:nvSpPr>
        <p:spPr>
          <a:xfrm>
            <a:off x="272415" y="3601873"/>
            <a:ext cx="1905000" cy="369332"/>
          </a:xfrm>
          <a:prstGeom prst="rect">
            <a:avLst/>
          </a:prstGeom>
          <a:noFill/>
        </p:spPr>
        <p:txBody>
          <a:bodyPr wrap="square" rtlCol="0">
            <a:spAutoFit/>
          </a:bodyPr>
          <a:lstStyle/>
          <a:p>
            <a:r>
              <a:rPr lang="en-US" altLang="zh-CN" dirty="0">
                <a:latin typeface="微软雅黑" panose="020B0503020204020204" pitchFamily="34" charset="-122"/>
                <a:ea typeface="微软雅黑" panose="020B0503020204020204" pitchFamily="34" charset="-122"/>
              </a:rPr>
              <a:t>1949-1978</a:t>
            </a:r>
            <a:endParaRPr lang="zh-CN" altLang="en-US" dirty="0">
              <a:latin typeface="微软雅黑" panose="020B0503020204020204" pitchFamily="34" charset="-122"/>
              <a:ea typeface="微软雅黑" panose="020B0503020204020204" pitchFamily="34" charset="-122"/>
            </a:endParaRPr>
          </a:p>
        </p:txBody>
      </p:sp>
      <p:sp>
        <p:nvSpPr>
          <p:cNvPr id="7" name="文本框 6"/>
          <p:cNvSpPr txBox="1"/>
          <p:nvPr/>
        </p:nvSpPr>
        <p:spPr>
          <a:xfrm>
            <a:off x="272415" y="2082190"/>
            <a:ext cx="1905000" cy="646331"/>
          </a:xfrm>
          <a:prstGeom prst="rect">
            <a:avLst/>
          </a:prstGeom>
          <a:noFill/>
        </p:spPr>
        <p:txBody>
          <a:bodyPr wrap="square" rtlCol="0">
            <a:spAutoFit/>
          </a:bodyPr>
          <a:lstStyle/>
          <a:p>
            <a:r>
              <a:rPr lang="en-US" altLang="zh-CN" dirty="0">
                <a:latin typeface="微软雅黑" panose="020B0503020204020204" pitchFamily="34" charset="-122"/>
                <a:ea typeface="微软雅黑" panose="020B0503020204020204" pitchFamily="34" charset="-122"/>
              </a:rPr>
              <a:t>1919-1949</a:t>
            </a:r>
            <a:endParaRPr lang="zh-CN" altLang="en-US" dirty="0">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p:txBody>
      </p:sp>
      <p:sp>
        <p:nvSpPr>
          <p:cNvPr id="8" name="文本框 7"/>
          <p:cNvSpPr txBox="1"/>
          <p:nvPr/>
        </p:nvSpPr>
        <p:spPr>
          <a:xfrm>
            <a:off x="0" y="5045670"/>
            <a:ext cx="1905000" cy="369332"/>
          </a:xfrm>
          <a:prstGeom prst="rect">
            <a:avLst/>
          </a:prstGeom>
          <a:noFill/>
        </p:spPr>
        <p:txBody>
          <a:bodyPr wrap="square" rtlCol="0">
            <a:spAutoFit/>
          </a:bodyPr>
          <a:lstStyle/>
          <a:p>
            <a:pPr algn="ctr" eaLnBrk="0" hangingPunct="0"/>
            <a:r>
              <a:rPr lang="en-US" altLang="zh-CN" dirty="0">
                <a:latin typeface="微软雅黑" panose="020B0503020204020204" pitchFamily="34" charset="-122"/>
                <a:ea typeface="微软雅黑" panose="020B0503020204020204" pitchFamily="34" charset="-122"/>
              </a:rPr>
              <a:t>1978-</a:t>
            </a:r>
            <a:r>
              <a:rPr lang="zh-CN" altLang="en-US" dirty="0">
                <a:latin typeface="微软雅黑" panose="020B0503020204020204" pitchFamily="34" charset="-122"/>
                <a:ea typeface="微软雅黑" panose="020B0503020204020204" pitchFamily="34" charset="-122"/>
              </a:rPr>
              <a:t>到今</a:t>
            </a:r>
          </a:p>
        </p:txBody>
      </p:sp>
      <p:sp>
        <p:nvSpPr>
          <p:cNvPr id="9" name="文本框 8"/>
          <p:cNvSpPr txBox="1"/>
          <p:nvPr/>
        </p:nvSpPr>
        <p:spPr>
          <a:xfrm>
            <a:off x="2788920" y="1873736"/>
            <a:ext cx="8340602" cy="1354217"/>
          </a:xfrm>
          <a:prstGeom prst="rect">
            <a:avLst/>
          </a:prstGeom>
          <a:noFill/>
        </p:spPr>
        <p:txBody>
          <a:bodyPr wrap="square" rtlCol="0">
            <a:spAutoFit/>
          </a:bodyPr>
          <a:lstStyle/>
          <a:p>
            <a:pPr algn="just"/>
            <a:r>
              <a:rPr lang="zh-CN" altLang="en-US" sz="1600" dirty="0">
                <a:latin typeface="微软雅黑" panose="020B0503020204020204" pitchFamily="34" charset="-122"/>
                <a:ea typeface="微软雅黑" panose="020B0503020204020204" pitchFamily="34" charset="-122"/>
              </a:rPr>
              <a:t>历史选择了中国共产党，这不是一句空话。</a:t>
            </a:r>
            <a:r>
              <a:rPr lang="en-US" altLang="zh-CN" sz="1600" dirty="0">
                <a:latin typeface="微软雅黑" panose="020B0503020204020204" pitchFamily="34" charset="-122"/>
                <a:ea typeface="微软雅黑" panose="020B0503020204020204" pitchFamily="34" charset="-122"/>
              </a:rPr>
              <a:t>1840</a:t>
            </a:r>
            <a:r>
              <a:rPr lang="zh-CN" altLang="en-US" sz="1600" dirty="0">
                <a:latin typeface="微软雅黑" panose="020B0503020204020204" pitchFamily="34" charset="-122"/>
                <a:ea typeface="微软雅黑" panose="020B0503020204020204" pitchFamily="34" charset="-122"/>
              </a:rPr>
              <a:t>年鸦片战争后，中国尝试过许多救亡图存之路，从太平天国、戊戌变法到辛亥革命，从旧式农民起义到资产阶级改良运动，最后都走不通，只有中国共产党领导的革命事业成功了。说明中国共产党代表了人民的意愿和心声，顺应了历史的规律。</a:t>
            </a:r>
          </a:p>
          <a:p>
            <a:endParaRPr lang="zh-CN" altLang="en-US" dirty="0">
              <a:latin typeface="微软雅黑" panose="020B0503020204020204" pitchFamily="34" charset="-122"/>
              <a:ea typeface="微软雅黑" panose="020B0503020204020204" pitchFamily="34" charset="-122"/>
            </a:endParaRPr>
          </a:p>
        </p:txBody>
      </p:sp>
      <p:sp>
        <p:nvSpPr>
          <p:cNvPr id="10" name="文本框 9"/>
          <p:cNvSpPr txBox="1"/>
          <p:nvPr/>
        </p:nvSpPr>
        <p:spPr>
          <a:xfrm>
            <a:off x="2788920" y="3410000"/>
            <a:ext cx="8340602" cy="1384995"/>
          </a:xfrm>
          <a:prstGeom prst="rect">
            <a:avLst/>
          </a:prstGeom>
          <a:noFill/>
        </p:spPr>
        <p:txBody>
          <a:bodyPr wrap="square" rtlCol="0">
            <a:spAutoFit/>
          </a:bodyPr>
          <a:lstStyle/>
          <a:p>
            <a:pPr algn="just"/>
            <a:r>
              <a:rPr lang="zh-CN" altLang="en-US" sz="1600" dirty="0">
                <a:latin typeface="微软雅黑" panose="020B0503020204020204" pitchFamily="34" charset="-122"/>
                <a:ea typeface="微软雅黑" panose="020B0503020204020204" pitchFamily="34" charset="-122"/>
              </a:rPr>
              <a:t>旧中国留下了一个经济凋敝、百废待兴的烂摊子。中国共产党顶住各种压力，领导中国人民，自力更生，艰苦奋斗，使中国从一个落后的农业国发展成具备独立、完整的工业体系的国家。这说明尽管社会主义道路是前无古人，充满着探索和艰辛，中国共产党有能力带领中国人民建设好新中国。</a:t>
            </a:r>
          </a:p>
          <a:p>
            <a:pPr algn="just"/>
            <a:endParaRPr lang="zh-CN" altLang="en-US"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2788920" y="5045670"/>
            <a:ext cx="8340602" cy="1323439"/>
          </a:xfrm>
          <a:prstGeom prst="rect">
            <a:avLst/>
          </a:prstGeom>
          <a:noFill/>
        </p:spPr>
        <p:txBody>
          <a:bodyPr wrap="square" rtlCol="0">
            <a:spAutoFit/>
          </a:bodyPr>
          <a:lstStyle/>
          <a:p>
            <a:pPr algn="just"/>
            <a:r>
              <a:rPr lang="zh-CN" altLang="en-US" sz="1600" dirty="0">
                <a:latin typeface="微软雅黑" panose="020B0503020204020204" pitchFamily="34" charset="-122"/>
                <a:ea typeface="微软雅黑" panose="020B0503020204020204" pitchFamily="34" charset="-122"/>
              </a:rPr>
              <a:t>中国要发展、生活要小康，就要回答好什么是社会主义，怎样建设社会主义的问题。</a:t>
            </a:r>
            <a:r>
              <a:rPr lang="en-US" altLang="zh-CN" sz="1600" dirty="0">
                <a:latin typeface="微软雅黑" panose="020B0503020204020204" pitchFamily="34" charset="-122"/>
                <a:ea typeface="微软雅黑" panose="020B0503020204020204" pitchFamily="34" charset="-122"/>
              </a:rPr>
              <a:t>2015</a:t>
            </a:r>
            <a:r>
              <a:rPr lang="zh-CN" altLang="en-US" sz="1600" dirty="0">
                <a:latin typeface="微软雅黑" panose="020B0503020204020204" pitchFamily="34" charset="-122"/>
                <a:ea typeface="微软雅黑" panose="020B0503020204020204" pitchFamily="34" charset="-122"/>
              </a:rPr>
              <a:t>年，我国经济总量超过</a:t>
            </a:r>
            <a:r>
              <a:rPr lang="en-US" altLang="zh-CN" sz="1600" dirty="0">
                <a:latin typeface="微软雅黑" panose="020B0503020204020204" pitchFamily="34" charset="-122"/>
                <a:ea typeface="微软雅黑" panose="020B0503020204020204" pitchFamily="34" charset="-122"/>
              </a:rPr>
              <a:t>67.67</a:t>
            </a:r>
            <a:r>
              <a:rPr lang="zh-CN" altLang="en-US" sz="1600" dirty="0">
                <a:latin typeface="微软雅黑" panose="020B0503020204020204" pitchFamily="34" charset="-122"/>
                <a:ea typeface="微软雅黑" panose="020B0503020204020204" pitchFamily="34" charset="-122"/>
              </a:rPr>
              <a:t>万亿元人民币，跃居世界第二，人民生活实现了从贫困到温饱再到总体小康的跨越。这就告诉我们，中国共产党成功开创了中国特色社会主义的伟大道路，从理论和实践上解决和回答了这个重大课题。</a:t>
            </a:r>
          </a:p>
          <a:p>
            <a:endParaRPr lang="zh-CN" altLang="en-US" sz="1600" dirty="0">
              <a:latin typeface="微软雅黑" panose="020B0503020204020204" pitchFamily="34" charset="-122"/>
              <a:ea typeface="微软雅黑" panose="020B0503020204020204" pitchFamily="34" charset="-122"/>
            </a:endParaRPr>
          </a:p>
        </p:txBody>
      </p:sp>
      <p:grpSp>
        <p:nvGrpSpPr>
          <p:cNvPr id="12" name="组合 11"/>
          <p:cNvGrpSpPr/>
          <p:nvPr/>
        </p:nvGrpSpPr>
        <p:grpSpPr>
          <a:xfrm>
            <a:off x="0" y="1"/>
            <a:ext cx="12192000" cy="650240"/>
            <a:chOff x="0" y="1"/>
            <a:chExt cx="12192000" cy="650240"/>
          </a:xfrm>
        </p:grpSpPr>
        <p:sp>
          <p:nvSpPr>
            <p:cNvPr id="13" name="矩形 12"/>
            <p:cNvSpPr/>
            <p:nvPr/>
          </p:nvSpPr>
          <p:spPr>
            <a:xfrm>
              <a:off x="0" y="1"/>
              <a:ext cx="12192000" cy="6502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367438" y="109855"/>
              <a:ext cx="5760720" cy="461665"/>
            </a:xfrm>
            <a:prstGeom prst="rect">
              <a:avLst/>
            </a:prstGeom>
            <a:noFill/>
          </p:spPr>
          <p:txBody>
            <a:bodyPr wrap="squar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1.1</a:t>
              </a:r>
              <a:r>
                <a:rPr lang="en-US" altLang="zh-CN" sz="2400" b="1" dirty="0">
                  <a:solidFill>
                    <a:schemeClr val="bg1"/>
                  </a:solidFill>
                  <a:latin typeface="方正特雅宋_GBK" pitchFamily="2" charset="-122"/>
                  <a:ea typeface="方正特雅宋_GBK" pitchFamily="2" charset="-122"/>
                </a:rPr>
                <a:t> </a:t>
              </a:r>
              <a:r>
                <a:rPr lang="zh-CN" altLang="en-US" sz="2400" b="1" dirty="0">
                  <a:solidFill>
                    <a:schemeClr val="bg1"/>
                  </a:solidFill>
                  <a:latin typeface="微软雅黑" panose="020B0503020204020204" pitchFamily="34" charset="-122"/>
                  <a:ea typeface="微软雅黑" panose="020B0503020204020204" pitchFamily="34" charset="-122"/>
                </a:rPr>
                <a:t>党史的发展脉络</a:t>
              </a:r>
            </a:p>
          </p:txBody>
        </p:sp>
      </p:grpSp>
      <p:sp>
        <p:nvSpPr>
          <p:cNvPr id="15" name="任意多边形 14"/>
          <p:cNvSpPr/>
          <p:nvPr/>
        </p:nvSpPr>
        <p:spPr>
          <a:xfrm rot="10800000">
            <a:off x="0" y="6020252"/>
            <a:ext cx="12192000" cy="811161"/>
          </a:xfrm>
          <a:custGeom>
            <a:avLst/>
            <a:gdLst>
              <a:gd name="connsiteX0" fmla="*/ 12192000 w 12192000"/>
              <a:gd name="connsiteY0" fmla="*/ 4773075 h 4785360"/>
              <a:gd name="connsiteX1" fmla="*/ 12192000 w 12192000"/>
              <a:gd name="connsiteY1" fmla="*/ 4785360 h 4785360"/>
              <a:gd name="connsiteX2" fmla="*/ 12190841 w 12192000"/>
              <a:gd name="connsiteY2" fmla="*/ 4785360 h 4785360"/>
              <a:gd name="connsiteX3" fmla="*/ 0 w 12192000"/>
              <a:gd name="connsiteY3" fmla="*/ 4773075 h 4785360"/>
              <a:gd name="connsiteX4" fmla="*/ 1159 w 12192000"/>
              <a:gd name="connsiteY4" fmla="*/ 4785360 h 4785360"/>
              <a:gd name="connsiteX5" fmla="*/ 0 w 12192000"/>
              <a:gd name="connsiteY5" fmla="*/ 4785360 h 4785360"/>
              <a:gd name="connsiteX6" fmla="*/ 0 w 12192000"/>
              <a:gd name="connsiteY6" fmla="*/ 0 h 4785360"/>
              <a:gd name="connsiteX7" fmla="*/ 12192000 w 12192000"/>
              <a:gd name="connsiteY7" fmla="*/ 0 h 4785360"/>
              <a:gd name="connsiteX8" fmla="*/ 12192000 w 12192000"/>
              <a:gd name="connsiteY8" fmla="*/ 4773075 h 4785360"/>
              <a:gd name="connsiteX9" fmla="*/ 6096000 w 12192000"/>
              <a:gd name="connsiteY9" fmla="*/ 3139440 h 4785360"/>
              <a:gd name="connsiteX10" fmla="*/ 0 w 12192000"/>
              <a:gd name="connsiteY10" fmla="*/ 4773075 h 4785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4785360">
                <a:moveTo>
                  <a:pt x="12192000" y="4773075"/>
                </a:moveTo>
                <a:lnTo>
                  <a:pt x="12192000" y="4785360"/>
                </a:lnTo>
                <a:lnTo>
                  <a:pt x="12190841" y="4785360"/>
                </a:lnTo>
                <a:close/>
                <a:moveTo>
                  <a:pt x="0" y="4773075"/>
                </a:moveTo>
                <a:lnTo>
                  <a:pt x="1159" y="4785360"/>
                </a:lnTo>
                <a:lnTo>
                  <a:pt x="0" y="4785360"/>
                </a:lnTo>
                <a:close/>
                <a:moveTo>
                  <a:pt x="0" y="0"/>
                </a:moveTo>
                <a:lnTo>
                  <a:pt x="12192000" y="0"/>
                </a:lnTo>
                <a:lnTo>
                  <a:pt x="12192000" y="4773075"/>
                </a:lnTo>
                <a:cubicBezTo>
                  <a:pt x="12192000" y="3870843"/>
                  <a:pt x="9462728" y="3139440"/>
                  <a:pt x="6096000" y="3139440"/>
                </a:cubicBezTo>
                <a:cubicBezTo>
                  <a:pt x="2729272" y="3139440"/>
                  <a:pt x="0" y="3870843"/>
                  <a:pt x="0" y="4773075"/>
                </a:cubicBezTo>
                <a:close/>
              </a:path>
            </a:pathLst>
          </a:custGeom>
          <a:solidFill>
            <a:srgbClr val="A215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cxnSp>
        <p:nvCxnSpPr>
          <p:cNvPr id="18" name="直接连接符 17"/>
          <p:cNvCxnSpPr/>
          <p:nvPr/>
        </p:nvCxnSpPr>
        <p:spPr>
          <a:xfrm>
            <a:off x="2177415" y="1445795"/>
            <a:ext cx="0" cy="4574457"/>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sp>
        <p:nvSpPr>
          <p:cNvPr id="22" name="圆角矩形 21"/>
          <p:cNvSpPr/>
          <p:nvPr/>
        </p:nvSpPr>
        <p:spPr>
          <a:xfrm>
            <a:off x="1887855" y="3653003"/>
            <a:ext cx="579120" cy="209919"/>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3" name="圆角矩形 22"/>
          <p:cNvSpPr/>
          <p:nvPr/>
        </p:nvSpPr>
        <p:spPr>
          <a:xfrm>
            <a:off x="1905000" y="5105543"/>
            <a:ext cx="579120" cy="209919"/>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4" name="圆角矩形 23"/>
          <p:cNvSpPr/>
          <p:nvPr/>
        </p:nvSpPr>
        <p:spPr>
          <a:xfrm>
            <a:off x="1887855" y="2113006"/>
            <a:ext cx="579120" cy="209919"/>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9113992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1000"/>
                                        <p:tgtEl>
                                          <p:spTgt spid="3"/>
                                        </p:tgtEl>
                                      </p:cBhvr>
                                    </p:animEffect>
                                    <p:anim calcmode="lin" valueType="num">
                                      <p:cBhvr>
                                        <p:cTn id="36" dur="1000" fill="hold"/>
                                        <p:tgtEl>
                                          <p:spTgt spid="3"/>
                                        </p:tgtEl>
                                        <p:attrNameLst>
                                          <p:attrName>ppt_x</p:attrName>
                                        </p:attrNameLst>
                                      </p:cBhvr>
                                      <p:tavLst>
                                        <p:tav tm="0">
                                          <p:val>
                                            <p:strVal val="#ppt_x"/>
                                          </p:val>
                                        </p:tav>
                                        <p:tav tm="100000">
                                          <p:val>
                                            <p:strVal val="#ppt_x"/>
                                          </p:val>
                                        </p:tav>
                                      </p:tavLst>
                                    </p:anim>
                                    <p:anim calcmode="lin" valueType="num">
                                      <p:cBhvr>
                                        <p:cTn id="3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fade">
                                      <p:cBhvr>
                                        <p:cTn id="49" dur="1000"/>
                                        <p:tgtEl>
                                          <p:spTgt spid="4"/>
                                        </p:tgtEl>
                                      </p:cBhvr>
                                    </p:animEffect>
                                    <p:anim calcmode="lin" valueType="num">
                                      <p:cBhvr>
                                        <p:cTn id="50" dur="1000" fill="hold"/>
                                        <p:tgtEl>
                                          <p:spTgt spid="4"/>
                                        </p:tgtEl>
                                        <p:attrNameLst>
                                          <p:attrName>ppt_x</p:attrName>
                                        </p:attrNameLst>
                                      </p:cBhvr>
                                      <p:tavLst>
                                        <p:tav tm="0">
                                          <p:val>
                                            <p:strVal val="#ppt_x"/>
                                          </p:val>
                                        </p:tav>
                                        <p:tav tm="100000">
                                          <p:val>
                                            <p:strVal val="#ppt_x"/>
                                          </p:val>
                                        </p:tav>
                                      </p:tavLst>
                                    </p:anim>
                                    <p:anim calcmode="lin" valueType="num">
                                      <p:cBhvr>
                                        <p:cTn id="5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1000"/>
                                        <p:tgtEl>
                                          <p:spTgt spid="10"/>
                                        </p:tgtEl>
                                      </p:cBhvr>
                                    </p:animEffect>
                                    <p:anim calcmode="lin" valueType="num">
                                      <p:cBhvr>
                                        <p:cTn id="57" dur="1000" fill="hold"/>
                                        <p:tgtEl>
                                          <p:spTgt spid="10"/>
                                        </p:tgtEl>
                                        <p:attrNameLst>
                                          <p:attrName>ppt_x</p:attrName>
                                        </p:attrNameLst>
                                      </p:cBhvr>
                                      <p:tavLst>
                                        <p:tav tm="0">
                                          <p:val>
                                            <p:strVal val="#ppt_x"/>
                                          </p:val>
                                        </p:tav>
                                        <p:tav tm="100000">
                                          <p:val>
                                            <p:strVal val="#ppt_x"/>
                                          </p:val>
                                        </p:tav>
                                      </p:tavLst>
                                    </p:anim>
                                    <p:anim calcmode="lin" valueType="num">
                                      <p:cBhvr>
                                        <p:cTn id="5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5"/>
                                        </p:tgtEl>
                                        <p:attrNameLst>
                                          <p:attrName>style.visibility</p:attrName>
                                        </p:attrNameLst>
                                      </p:cBhvr>
                                      <p:to>
                                        <p:strVal val="visible"/>
                                      </p:to>
                                    </p:set>
                                    <p:animEffect transition="in" filter="fade">
                                      <p:cBhvr>
                                        <p:cTn id="63" dur="1000"/>
                                        <p:tgtEl>
                                          <p:spTgt spid="5"/>
                                        </p:tgtEl>
                                      </p:cBhvr>
                                    </p:animEffect>
                                    <p:anim calcmode="lin" valueType="num">
                                      <p:cBhvr>
                                        <p:cTn id="64" dur="1000" fill="hold"/>
                                        <p:tgtEl>
                                          <p:spTgt spid="5"/>
                                        </p:tgtEl>
                                        <p:attrNameLst>
                                          <p:attrName>ppt_x</p:attrName>
                                        </p:attrNameLst>
                                      </p:cBhvr>
                                      <p:tavLst>
                                        <p:tav tm="0">
                                          <p:val>
                                            <p:strVal val="#ppt_x"/>
                                          </p:val>
                                        </p:tav>
                                        <p:tav tm="100000">
                                          <p:val>
                                            <p:strVal val="#ppt_x"/>
                                          </p:val>
                                        </p:tav>
                                      </p:tavLst>
                                    </p:anim>
                                    <p:anim calcmode="lin" valueType="num">
                                      <p:cBhvr>
                                        <p:cTn id="6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1"/>
                                        </p:tgtEl>
                                        <p:attrNameLst>
                                          <p:attrName>style.visibility</p:attrName>
                                        </p:attrNameLst>
                                      </p:cBhvr>
                                      <p:to>
                                        <p:strVal val="visible"/>
                                      </p:to>
                                    </p:set>
                                    <p:animEffect transition="in" filter="fade">
                                      <p:cBhvr>
                                        <p:cTn id="70" dur="1000"/>
                                        <p:tgtEl>
                                          <p:spTgt spid="11"/>
                                        </p:tgtEl>
                                      </p:cBhvr>
                                    </p:animEffect>
                                    <p:anim calcmode="lin" valueType="num">
                                      <p:cBhvr>
                                        <p:cTn id="71" dur="1000" fill="hold"/>
                                        <p:tgtEl>
                                          <p:spTgt spid="11"/>
                                        </p:tgtEl>
                                        <p:attrNameLst>
                                          <p:attrName>ppt_x</p:attrName>
                                        </p:attrNameLst>
                                      </p:cBhvr>
                                      <p:tavLst>
                                        <p:tav tm="0">
                                          <p:val>
                                            <p:strVal val="#ppt_x"/>
                                          </p:val>
                                        </p:tav>
                                        <p:tav tm="100000">
                                          <p:val>
                                            <p:strVal val="#ppt_x"/>
                                          </p:val>
                                        </p:tav>
                                      </p:tavLst>
                                    </p:anim>
                                    <p:anim calcmode="lin" valueType="num">
                                      <p:cBhvr>
                                        <p:cTn id="7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0" grpId="0"/>
      <p:bldP spid="11" grpId="0"/>
    </p:bld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ED8DAB0-79F1-47E6-AFFB-612D7FAE077A}"/>
              </a:ext>
            </a:extLst>
          </p:cNvPr>
          <p:cNvPicPr>
            <a:picLocks noChangeAspect="1"/>
          </p:cNvPicPr>
          <p:nvPr/>
        </p:nvPicPr>
        <p:blipFill>
          <a:blip r:embed="rId3">
            <a:grayscl/>
            <a:extLst>
              <a:ext uri="{28A0092B-C50C-407E-A947-70E740481C1C}">
                <a14:useLocalDpi xmlns:a14="http://schemas.microsoft.com/office/drawing/2010/main" val="0"/>
              </a:ext>
            </a:extLst>
          </a:blip>
          <a:stretch>
            <a:fillRect/>
          </a:stretch>
        </p:blipFill>
        <p:spPr>
          <a:xfrm>
            <a:off x="1042554" y="1944254"/>
            <a:ext cx="6826828" cy="3985491"/>
          </a:xfrm>
          <a:prstGeom prst="rect">
            <a:avLst/>
          </a:prstGeom>
        </p:spPr>
      </p:pic>
      <p:sp>
        <p:nvSpPr>
          <p:cNvPr id="4" name="Text Box 5">
            <a:extLst>
              <a:ext uri="{FF2B5EF4-FFF2-40B4-BE49-F238E27FC236}">
                <a16:creationId xmlns:a16="http://schemas.microsoft.com/office/drawing/2014/main" id="{DED42439-0794-4622-A854-58CC545FDDA8}"/>
              </a:ext>
            </a:extLst>
          </p:cNvPr>
          <p:cNvSpPr txBox="1">
            <a:spLocks noChangeArrowheads="1"/>
          </p:cNvSpPr>
          <p:nvPr/>
        </p:nvSpPr>
        <p:spPr bwMode="auto">
          <a:xfrm>
            <a:off x="8199058" y="1939380"/>
            <a:ext cx="3005108"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0" fontAlgn="base" hangingPunct="0">
              <a:spcBef>
                <a:spcPct val="0"/>
              </a:spcBef>
              <a:spcAft>
                <a:spcPct val="0"/>
              </a:spcAft>
              <a:buFontTx/>
              <a:buNone/>
            </a:pPr>
            <a:r>
              <a:rPr lang="en-US" altLang="zh-CN" sz="1800" dirty="0">
                <a:solidFill>
                  <a:srgbClr val="5A5A5A"/>
                </a:solidFill>
                <a:latin typeface="微软雅黑" panose="020B0503020204020204" pitchFamily="34" charset="-122"/>
              </a:rPr>
              <a:t>2007</a:t>
            </a:r>
            <a:r>
              <a:rPr lang="zh-CN" altLang="en-US" sz="1800" dirty="0">
                <a:solidFill>
                  <a:srgbClr val="5A5A5A"/>
                </a:solidFill>
                <a:latin typeface="微软雅黑" panose="020B0503020204020204" pitchFamily="34" charset="-122"/>
              </a:rPr>
              <a:t>年，党的十七大强调高举中国特色社会主义伟大旗帜，以邓小平理论和三个代表重要思想为指导，</a:t>
            </a:r>
            <a:r>
              <a:rPr lang="zh-CN" altLang="en-US" sz="1800" b="1" dirty="0">
                <a:solidFill>
                  <a:srgbClr val="C00000"/>
                </a:solidFill>
                <a:latin typeface="微软雅黑" panose="020B0503020204020204" pitchFamily="34" charset="-122"/>
              </a:rPr>
              <a:t>深入贯彻落实科学发展观</a:t>
            </a:r>
            <a:r>
              <a:rPr lang="zh-CN" altLang="en-US" sz="1800" dirty="0">
                <a:solidFill>
                  <a:srgbClr val="5A5A5A"/>
                </a:solidFill>
                <a:latin typeface="微软雅黑" panose="020B0503020204020204" pitchFamily="34" charset="-122"/>
              </a:rPr>
              <a:t>，继续解放思想，坚持改革开放，促进社会和谐，为夺取全满建设小康社会而奋斗。</a:t>
            </a:r>
          </a:p>
        </p:txBody>
      </p:sp>
      <p:sp>
        <p:nvSpPr>
          <p:cNvPr id="5" name="矩形 4">
            <a:extLst>
              <a:ext uri="{FF2B5EF4-FFF2-40B4-BE49-F238E27FC236}">
                <a16:creationId xmlns:a16="http://schemas.microsoft.com/office/drawing/2014/main" id="{0382B08B-36FE-49AB-BE6E-187FF85AC302}"/>
              </a:ext>
            </a:extLst>
          </p:cNvPr>
          <p:cNvSpPr/>
          <p:nvPr/>
        </p:nvSpPr>
        <p:spPr>
          <a:xfrm>
            <a:off x="1518547" y="1056626"/>
            <a:ext cx="4825360" cy="461665"/>
          </a:xfrm>
          <a:prstGeom prst="rect">
            <a:avLst/>
          </a:prstGeom>
        </p:spPr>
        <p:txBody>
          <a:bodyPr wrap="none">
            <a:spAutoFit/>
          </a:bodyPr>
          <a:lstStyle/>
          <a:p>
            <a:pPr lvl="0" algn="ctr" eaLnBrk="0" fontAlgn="base" hangingPunct="0">
              <a:spcBef>
                <a:spcPct val="0"/>
              </a:spcBef>
              <a:spcAft>
                <a:spcPct val="0"/>
              </a:spcAft>
            </a:pPr>
            <a:r>
              <a:rPr lang="zh-CN" altLang="en-US" sz="2400" b="1" dirty="0">
                <a:solidFill>
                  <a:srgbClr val="C00000"/>
                </a:solidFill>
                <a:latin typeface="微软雅黑" panose="020B0503020204020204" pitchFamily="34" charset="-122"/>
                <a:ea typeface="微软雅黑" panose="020B0503020204020204" pitchFamily="34" charset="-122"/>
              </a:rPr>
              <a:t>中国共产党第十七次全国代表大会</a:t>
            </a:r>
          </a:p>
        </p:txBody>
      </p:sp>
      <p:sp>
        <p:nvSpPr>
          <p:cNvPr id="7" name="矩形 6">
            <a:extLst>
              <a:ext uri="{FF2B5EF4-FFF2-40B4-BE49-F238E27FC236}">
                <a16:creationId xmlns:a16="http://schemas.microsoft.com/office/drawing/2014/main" id="{D188A759-CDEB-4684-8581-FB6C3B8A6CF6}"/>
              </a:ext>
            </a:extLst>
          </p:cNvPr>
          <p:cNvSpPr/>
          <p:nvPr/>
        </p:nvSpPr>
        <p:spPr>
          <a:xfrm>
            <a:off x="5073363" y="5352714"/>
            <a:ext cx="2796019" cy="561172"/>
          </a:xfrm>
          <a:prstGeom prst="rect">
            <a:avLst/>
          </a:prstGeom>
          <a:solidFill>
            <a:srgbClr val="C00000">
              <a:alpha val="9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6" name="矩形 19">
            <a:extLst>
              <a:ext uri="{FF2B5EF4-FFF2-40B4-BE49-F238E27FC236}">
                <a16:creationId xmlns:a16="http://schemas.microsoft.com/office/drawing/2014/main" id="{6F0DF200-F03B-4408-BE7E-61077648EF29}"/>
              </a:ext>
            </a:extLst>
          </p:cNvPr>
          <p:cNvSpPr>
            <a:spLocks noChangeArrowheads="1"/>
          </p:cNvSpPr>
          <p:nvPr/>
        </p:nvSpPr>
        <p:spPr bwMode="auto">
          <a:xfrm>
            <a:off x="5123800" y="5451018"/>
            <a:ext cx="54911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a:spcBef>
                <a:spcPct val="0"/>
              </a:spcBef>
              <a:buFontTx/>
              <a:buNone/>
            </a:pPr>
            <a:r>
              <a:rPr lang="zh-CN" altLang="en-US" sz="1800" b="1" dirty="0">
                <a:solidFill>
                  <a:schemeClr val="bg2"/>
                </a:solidFill>
                <a:latin typeface="微软雅黑" panose="020B0503020204020204" pitchFamily="34" charset="-122"/>
              </a:rPr>
              <a:t>时间：</a:t>
            </a:r>
            <a:r>
              <a:rPr lang="en-US" altLang="zh-CN" sz="1800" b="1" dirty="0">
                <a:solidFill>
                  <a:schemeClr val="bg2"/>
                </a:solidFill>
                <a:latin typeface="微软雅黑" panose="020B0503020204020204" pitchFamily="34" charset="-122"/>
              </a:rPr>
              <a:t>2007</a:t>
            </a:r>
            <a:r>
              <a:rPr lang="zh-CN" altLang="en-US" sz="1800" b="1" dirty="0">
                <a:solidFill>
                  <a:schemeClr val="bg2"/>
                </a:solidFill>
                <a:latin typeface="微软雅黑" panose="020B0503020204020204" pitchFamily="34" charset="-122"/>
              </a:rPr>
              <a:t>年</a:t>
            </a:r>
            <a:r>
              <a:rPr lang="en-US" altLang="zh-CN" sz="1800" b="1" dirty="0">
                <a:solidFill>
                  <a:schemeClr val="bg2"/>
                </a:solidFill>
                <a:latin typeface="微软雅黑" panose="020B0503020204020204" pitchFamily="34" charset="-122"/>
              </a:rPr>
              <a:t>10.15-21</a:t>
            </a:r>
            <a:r>
              <a:rPr lang="zh-CN" altLang="en-US" sz="1800" b="1" dirty="0">
                <a:solidFill>
                  <a:schemeClr val="bg2"/>
                </a:solidFill>
                <a:latin typeface="微软雅黑" panose="020B0503020204020204" pitchFamily="34" charset="-122"/>
              </a:rPr>
              <a:t>    </a:t>
            </a:r>
            <a:endParaRPr lang="en-US" altLang="zh-CN" sz="1800" b="1" dirty="0">
              <a:solidFill>
                <a:schemeClr val="bg2"/>
              </a:solidFill>
              <a:latin typeface="微软雅黑" panose="020B0503020204020204" pitchFamily="34" charset="-122"/>
            </a:endParaRPr>
          </a:p>
        </p:txBody>
      </p:sp>
      <p:sp>
        <p:nvSpPr>
          <p:cNvPr id="10" name="矩形 9">
            <a:extLst>
              <a:ext uri="{FF2B5EF4-FFF2-40B4-BE49-F238E27FC236}">
                <a16:creationId xmlns:a16="http://schemas.microsoft.com/office/drawing/2014/main" id="{A75053E2-055B-4856-B8BF-384E3AC0E228}"/>
              </a:ext>
            </a:extLst>
          </p:cNvPr>
          <p:cNvSpPr/>
          <p:nvPr/>
        </p:nvSpPr>
        <p:spPr>
          <a:xfrm>
            <a:off x="8287006" y="4499429"/>
            <a:ext cx="2829212" cy="1430316"/>
          </a:xfrm>
          <a:prstGeom prst="rect">
            <a:avLst/>
          </a:prstGeom>
          <a:solidFill>
            <a:srgbClr val="C00000">
              <a:alpha val="9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9" name="矩形 19">
            <a:extLst>
              <a:ext uri="{FF2B5EF4-FFF2-40B4-BE49-F238E27FC236}">
                <a16:creationId xmlns:a16="http://schemas.microsoft.com/office/drawing/2014/main" id="{5735DBC4-F32A-4D7F-A9B8-3DB174A4D866}"/>
              </a:ext>
            </a:extLst>
          </p:cNvPr>
          <p:cNvSpPr>
            <a:spLocks noChangeArrowheads="1"/>
          </p:cNvSpPr>
          <p:nvPr/>
        </p:nvSpPr>
        <p:spPr bwMode="auto">
          <a:xfrm>
            <a:off x="8788260" y="4940201"/>
            <a:ext cx="54911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None/>
            </a:pPr>
            <a:r>
              <a:rPr lang="zh-CN" altLang="en-US" sz="2400" b="1" dirty="0">
                <a:solidFill>
                  <a:schemeClr val="bg2"/>
                </a:solidFill>
                <a:latin typeface="微软雅黑" panose="020B0503020204020204" pitchFamily="34" charset="-122"/>
              </a:rPr>
              <a:t>地点：北京</a:t>
            </a:r>
            <a:endParaRPr lang="en-US" altLang="zh-CN" sz="2400" b="1" dirty="0">
              <a:solidFill>
                <a:schemeClr val="bg2"/>
              </a:solidFill>
              <a:latin typeface="微软雅黑" panose="020B0503020204020204" pitchFamily="34" charset="-122"/>
            </a:endParaRPr>
          </a:p>
        </p:txBody>
      </p:sp>
      <p:sp>
        <p:nvSpPr>
          <p:cNvPr id="11" name="TextBox 54">
            <a:extLst>
              <a:ext uri="{FF2B5EF4-FFF2-40B4-BE49-F238E27FC236}">
                <a16:creationId xmlns:a16="http://schemas.microsoft.com/office/drawing/2014/main" id="{479D7B2D-612A-4CE6-B60F-401FFC1D644D}"/>
              </a:ext>
            </a:extLst>
          </p:cNvPr>
          <p:cNvSpPr txBox="1"/>
          <p:nvPr/>
        </p:nvSpPr>
        <p:spPr>
          <a:xfrm>
            <a:off x="310387" y="59195"/>
            <a:ext cx="9313862" cy="523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zh-CN"/>
            </a:defPPr>
            <a:lvl1pPr marL="0" indent="0" algn="ctr">
              <a:buFontTx/>
              <a:buNone/>
              <a:defRPr sz="2800" b="0">
                <a:solidFill>
                  <a:schemeClr val="bg2"/>
                </a:solidFill>
                <a:latin typeface="方正特雅宋_GBK" pitchFamily="2" charset="-122"/>
                <a:ea typeface="方正特雅宋_GBK" pitchFamily="2" charset="-122"/>
                <a:cs typeface="+mj-cs"/>
              </a:defRPr>
            </a:lvl1pPr>
            <a:lvl2pPr marL="742950" indent="-285750">
              <a:spcBef>
                <a:spcPct val="20000"/>
              </a:spcBef>
              <a:buChar char="–"/>
              <a:defRPr sz="2000">
                <a:latin typeface="+mn-lt"/>
                <a:ea typeface="仿宋_GB2312" pitchFamily="49" charset="-122"/>
              </a:defRPr>
            </a:lvl2pPr>
            <a:lvl3pPr marL="1143000" indent="-228600">
              <a:spcBef>
                <a:spcPct val="20000"/>
              </a:spcBef>
              <a:buChar char="•"/>
              <a:defRPr sz="2400">
                <a:latin typeface="+mn-lt"/>
              </a:defRPr>
            </a:lvl3pPr>
            <a:lvl4pPr marL="1600200" indent="-228600">
              <a:spcBef>
                <a:spcPct val="20000"/>
              </a:spcBef>
              <a:buChar char="–"/>
              <a:defRPr sz="2000">
                <a:latin typeface="+mn-lt"/>
              </a:defRPr>
            </a:lvl4pPr>
            <a:lvl5pPr marL="2057400" indent="-22860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defRPr/>
            </a:pPr>
            <a:r>
              <a:rPr lang="en-US" altLang="zh-CN" sz="2400" b="1" dirty="0">
                <a:solidFill>
                  <a:schemeClr val="bg1"/>
                </a:solidFill>
                <a:latin typeface="微软雅黑" panose="020B0503020204020204" pitchFamily="34" charset="-122"/>
                <a:sym typeface="+mn-ea"/>
              </a:rPr>
              <a:t>4.3 </a:t>
            </a:r>
            <a:r>
              <a:rPr lang="zh-CN" altLang="en-US" sz="2400" b="1" noProof="1">
                <a:solidFill>
                  <a:schemeClr val="bg1"/>
                </a:solidFill>
                <a:latin typeface="+mn-ea"/>
                <a:sym typeface="+mn-ea"/>
              </a:rPr>
              <a:t>改革开放和现代化建设的新阶段</a:t>
            </a:r>
          </a:p>
        </p:txBody>
      </p:sp>
    </p:spTree>
    <p:extLst>
      <p:ext uri="{BB962C8B-B14F-4D97-AF65-F5344CB8AC3E}">
        <p14:creationId xmlns:p14="http://schemas.microsoft.com/office/powerpoint/2010/main" val="391184287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9" grpId="0"/>
    </p:bld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40CAE70B-54A4-48ED-AA50-CBF4A38620E6}"/>
              </a:ext>
            </a:extLst>
          </p:cNvPr>
          <p:cNvSpPr/>
          <p:nvPr/>
        </p:nvSpPr>
        <p:spPr>
          <a:xfrm>
            <a:off x="1490838" y="1056626"/>
            <a:ext cx="4825360" cy="461665"/>
          </a:xfrm>
          <a:prstGeom prst="rect">
            <a:avLst/>
          </a:prstGeom>
        </p:spPr>
        <p:txBody>
          <a:bodyPr wrap="none">
            <a:spAutoFit/>
          </a:bodyPr>
          <a:lstStyle/>
          <a:p>
            <a:pPr lvl="0" algn="ctr" eaLnBrk="0" fontAlgn="base" hangingPunct="0">
              <a:spcBef>
                <a:spcPct val="0"/>
              </a:spcBef>
              <a:spcAft>
                <a:spcPct val="0"/>
              </a:spcAft>
            </a:pPr>
            <a:r>
              <a:rPr lang="zh-CN" altLang="en-US" sz="2400" b="1" dirty="0">
                <a:solidFill>
                  <a:srgbClr val="C00000"/>
                </a:solidFill>
                <a:latin typeface="微软雅黑" panose="020B0503020204020204" pitchFamily="34" charset="-122"/>
                <a:ea typeface="微软雅黑" panose="020B0503020204020204" pitchFamily="34" charset="-122"/>
              </a:rPr>
              <a:t>中国共产党第十八次全国代表大会</a:t>
            </a:r>
          </a:p>
        </p:txBody>
      </p:sp>
      <p:sp>
        <p:nvSpPr>
          <p:cNvPr id="3" name="TextBox 4">
            <a:extLst>
              <a:ext uri="{FF2B5EF4-FFF2-40B4-BE49-F238E27FC236}">
                <a16:creationId xmlns:a16="http://schemas.microsoft.com/office/drawing/2014/main" id="{709B8446-E878-44A5-9CB0-F9587CCEE040}"/>
              </a:ext>
            </a:extLst>
          </p:cNvPr>
          <p:cNvSpPr txBox="1">
            <a:spLocks noChangeArrowheads="1"/>
          </p:cNvSpPr>
          <p:nvPr/>
        </p:nvSpPr>
        <p:spPr bwMode="auto">
          <a:xfrm>
            <a:off x="1823747" y="1991847"/>
            <a:ext cx="4218712" cy="369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1800" b="1" dirty="0">
                <a:solidFill>
                  <a:srgbClr val="C00000"/>
                </a:solidFill>
                <a:latin typeface="微软雅黑" panose="020B0503020204020204" pitchFamily="34" charset="-122"/>
              </a:rPr>
              <a:t>高举中国特色社会主义伟大旗帜，以邓小平理论、“三个代表”重要思想、科学发展观为指导</a:t>
            </a:r>
            <a:r>
              <a:rPr lang="zh-CN" altLang="en-US" sz="1800" dirty="0">
                <a:solidFill>
                  <a:schemeClr val="tx1"/>
                </a:solidFill>
                <a:latin typeface="微软雅黑" panose="020B0503020204020204" pitchFamily="34" charset="-122"/>
              </a:rPr>
              <a:t>，解放思想，改革开放，凝聚力量，攻坚克难，坚定不移沿着中国特色社会主义道路前行，为全面建成小康社会而奋斗。我们坚定不移高举中国特色社会主义伟大旗帜，既不走封闭僵化的老路、也不走改旗易帜的邪路。中国特色社会主义道路，中国特色社会主义理论体系，中国特色社会主义制度，是党和人民九十多年奋斗、创造、积累的根本成就，必须倍加珍惜、始终坚持、不断发展。</a:t>
            </a:r>
            <a:endParaRPr lang="en-US" altLang="zh-CN" sz="1800" dirty="0">
              <a:solidFill>
                <a:schemeClr val="tx1"/>
              </a:solidFill>
              <a:latin typeface="微软雅黑" panose="020B0503020204020204" pitchFamily="34" charset="-122"/>
            </a:endParaRPr>
          </a:p>
        </p:txBody>
      </p:sp>
      <p:sp>
        <p:nvSpPr>
          <p:cNvPr id="13" name="矩形 12">
            <a:extLst>
              <a:ext uri="{FF2B5EF4-FFF2-40B4-BE49-F238E27FC236}">
                <a16:creationId xmlns:a16="http://schemas.microsoft.com/office/drawing/2014/main" id="{E9C73D55-35ED-4E43-8999-C46220652361}"/>
              </a:ext>
            </a:extLst>
          </p:cNvPr>
          <p:cNvSpPr/>
          <p:nvPr/>
        </p:nvSpPr>
        <p:spPr>
          <a:xfrm>
            <a:off x="6165273" y="2029690"/>
            <a:ext cx="4987636" cy="1025236"/>
          </a:xfrm>
          <a:prstGeom prst="rect">
            <a:avLst/>
          </a:prstGeom>
          <a:solidFill>
            <a:srgbClr val="C00000">
              <a:alpha val="9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pic>
        <p:nvPicPr>
          <p:cNvPr id="15" name="图片 14">
            <a:extLst>
              <a:ext uri="{FF2B5EF4-FFF2-40B4-BE49-F238E27FC236}">
                <a16:creationId xmlns:a16="http://schemas.microsoft.com/office/drawing/2014/main" id="{A140BC1A-59B1-40DE-905D-87B4B0BEB98C}"/>
              </a:ext>
            </a:extLst>
          </p:cNvPr>
          <p:cNvPicPr>
            <a:picLocks noChangeAspect="1"/>
          </p:cNvPicPr>
          <p:nvPr/>
        </p:nvPicPr>
        <p:blipFill>
          <a:blip r:embed="rId3">
            <a:grayscl/>
            <a:extLst>
              <a:ext uri="{28A0092B-C50C-407E-A947-70E740481C1C}">
                <a14:useLocalDpi xmlns:a14="http://schemas.microsoft.com/office/drawing/2010/main" val="0"/>
              </a:ext>
            </a:extLst>
          </a:blip>
          <a:stretch>
            <a:fillRect/>
          </a:stretch>
        </p:blipFill>
        <p:spPr>
          <a:xfrm>
            <a:off x="6165273" y="3054926"/>
            <a:ext cx="4987636" cy="2651527"/>
          </a:xfrm>
          <a:prstGeom prst="rect">
            <a:avLst/>
          </a:prstGeom>
        </p:spPr>
      </p:pic>
      <p:sp>
        <p:nvSpPr>
          <p:cNvPr id="16" name="矩形 15">
            <a:extLst>
              <a:ext uri="{FF2B5EF4-FFF2-40B4-BE49-F238E27FC236}">
                <a16:creationId xmlns:a16="http://schemas.microsoft.com/office/drawing/2014/main" id="{8B5F7F39-1C9E-453A-81ED-914E75911BA1}"/>
              </a:ext>
            </a:extLst>
          </p:cNvPr>
          <p:cNvSpPr/>
          <p:nvPr/>
        </p:nvSpPr>
        <p:spPr>
          <a:xfrm rot="5400000">
            <a:off x="-374213" y="3489493"/>
            <a:ext cx="3676762" cy="757157"/>
          </a:xfrm>
          <a:prstGeom prst="rect">
            <a:avLst/>
          </a:prstGeom>
          <a:solidFill>
            <a:srgbClr val="C00000">
              <a:alpha val="9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7" name="矩形 15">
            <a:extLst>
              <a:ext uri="{FF2B5EF4-FFF2-40B4-BE49-F238E27FC236}">
                <a16:creationId xmlns:a16="http://schemas.microsoft.com/office/drawing/2014/main" id="{9EBE818B-F1BA-4911-993F-89E6DCEC4DBA}"/>
              </a:ext>
            </a:extLst>
          </p:cNvPr>
          <p:cNvSpPr>
            <a:spLocks noChangeArrowheads="1"/>
          </p:cNvSpPr>
          <p:nvPr/>
        </p:nvSpPr>
        <p:spPr bwMode="auto">
          <a:xfrm>
            <a:off x="6442363" y="2126810"/>
            <a:ext cx="559178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a:spcBef>
                <a:spcPct val="0"/>
              </a:spcBef>
              <a:buFontTx/>
              <a:buNone/>
            </a:pPr>
            <a:r>
              <a:rPr lang="zh-CN" altLang="en-US" sz="2400" b="1" dirty="0">
                <a:solidFill>
                  <a:schemeClr val="bg2"/>
                </a:solidFill>
                <a:latin typeface="微软雅黑" panose="020B0503020204020204" pitchFamily="34" charset="-122"/>
              </a:rPr>
              <a:t>时间：</a:t>
            </a:r>
            <a:r>
              <a:rPr lang="en-US" altLang="zh-CN" sz="2400" b="1" dirty="0">
                <a:solidFill>
                  <a:schemeClr val="bg2"/>
                </a:solidFill>
                <a:latin typeface="微软雅黑" panose="020B0503020204020204" pitchFamily="34" charset="-122"/>
              </a:rPr>
              <a:t>2012.11.8-12      </a:t>
            </a:r>
          </a:p>
          <a:p>
            <a:pPr algn="just" eaLnBrk="1">
              <a:spcBef>
                <a:spcPct val="0"/>
              </a:spcBef>
              <a:buFontTx/>
              <a:buNone/>
            </a:pPr>
            <a:r>
              <a:rPr lang="zh-CN" altLang="en-US" sz="2400" b="1" dirty="0">
                <a:solidFill>
                  <a:schemeClr val="bg2"/>
                </a:solidFill>
                <a:latin typeface="微软雅黑" panose="020B0503020204020204" pitchFamily="34" charset="-122"/>
              </a:rPr>
              <a:t>地点：北京</a:t>
            </a:r>
            <a:endParaRPr lang="en-US" altLang="zh-CN" sz="2400" b="1" dirty="0">
              <a:solidFill>
                <a:schemeClr val="bg2"/>
              </a:solidFill>
              <a:latin typeface="微软雅黑" panose="020B0503020204020204" pitchFamily="34" charset="-122"/>
            </a:endParaRPr>
          </a:p>
        </p:txBody>
      </p:sp>
      <p:sp>
        <p:nvSpPr>
          <p:cNvPr id="19" name="文本框 18">
            <a:extLst>
              <a:ext uri="{FF2B5EF4-FFF2-40B4-BE49-F238E27FC236}">
                <a16:creationId xmlns:a16="http://schemas.microsoft.com/office/drawing/2014/main" id="{753D1541-A974-4989-9E61-A773449F1AED}"/>
              </a:ext>
            </a:extLst>
          </p:cNvPr>
          <p:cNvSpPr txBox="1"/>
          <p:nvPr/>
        </p:nvSpPr>
        <p:spPr>
          <a:xfrm>
            <a:off x="1165935" y="2773140"/>
            <a:ext cx="553998" cy="3001698"/>
          </a:xfrm>
          <a:prstGeom prst="rect">
            <a:avLst/>
          </a:prstGeom>
          <a:noFill/>
        </p:spPr>
        <p:txBody>
          <a:bodyPr vert="eaVert"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大  会 主  题</a:t>
            </a:r>
          </a:p>
        </p:txBody>
      </p:sp>
      <p:sp>
        <p:nvSpPr>
          <p:cNvPr id="9" name="TextBox 54">
            <a:extLst>
              <a:ext uri="{FF2B5EF4-FFF2-40B4-BE49-F238E27FC236}">
                <a16:creationId xmlns:a16="http://schemas.microsoft.com/office/drawing/2014/main" id="{3D898B38-7EFB-41DE-825F-1796E27FB0DF}"/>
              </a:ext>
            </a:extLst>
          </p:cNvPr>
          <p:cNvSpPr txBox="1"/>
          <p:nvPr/>
        </p:nvSpPr>
        <p:spPr>
          <a:xfrm>
            <a:off x="310387" y="59195"/>
            <a:ext cx="9313862" cy="523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zh-CN"/>
            </a:defPPr>
            <a:lvl1pPr marL="0" indent="0" algn="ctr">
              <a:buFontTx/>
              <a:buNone/>
              <a:defRPr sz="2800" b="0">
                <a:solidFill>
                  <a:schemeClr val="bg2"/>
                </a:solidFill>
                <a:latin typeface="方正特雅宋_GBK" pitchFamily="2" charset="-122"/>
                <a:ea typeface="方正特雅宋_GBK" pitchFamily="2" charset="-122"/>
                <a:cs typeface="+mj-cs"/>
              </a:defRPr>
            </a:lvl1pPr>
            <a:lvl2pPr marL="742950" indent="-285750">
              <a:spcBef>
                <a:spcPct val="20000"/>
              </a:spcBef>
              <a:buChar char="–"/>
              <a:defRPr sz="2000">
                <a:latin typeface="+mn-lt"/>
                <a:ea typeface="仿宋_GB2312" pitchFamily="49" charset="-122"/>
              </a:defRPr>
            </a:lvl2pPr>
            <a:lvl3pPr marL="1143000" indent="-228600">
              <a:spcBef>
                <a:spcPct val="20000"/>
              </a:spcBef>
              <a:buChar char="•"/>
              <a:defRPr sz="2400">
                <a:latin typeface="+mn-lt"/>
              </a:defRPr>
            </a:lvl3pPr>
            <a:lvl4pPr marL="1600200" indent="-228600">
              <a:spcBef>
                <a:spcPct val="20000"/>
              </a:spcBef>
              <a:buChar char="–"/>
              <a:defRPr sz="2000">
                <a:latin typeface="+mn-lt"/>
              </a:defRPr>
            </a:lvl4pPr>
            <a:lvl5pPr marL="2057400" indent="-22860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defRPr/>
            </a:pPr>
            <a:r>
              <a:rPr lang="en-US" altLang="zh-CN" sz="2400" b="1" dirty="0">
                <a:solidFill>
                  <a:schemeClr val="bg1"/>
                </a:solidFill>
                <a:latin typeface="微软雅黑" panose="020B0503020204020204" pitchFamily="34" charset="-122"/>
                <a:sym typeface="+mn-ea"/>
              </a:rPr>
              <a:t>4.3 </a:t>
            </a:r>
            <a:r>
              <a:rPr lang="zh-CN" altLang="en-US" sz="2400" b="1" noProof="1">
                <a:solidFill>
                  <a:schemeClr val="bg1"/>
                </a:solidFill>
                <a:latin typeface="+mn-ea"/>
                <a:sym typeface="+mn-ea"/>
              </a:rPr>
              <a:t>改革开放和现代化建设的新阶段</a:t>
            </a:r>
          </a:p>
        </p:txBody>
      </p:sp>
    </p:spTree>
    <p:extLst>
      <p:ext uri="{BB962C8B-B14F-4D97-AF65-F5344CB8AC3E}">
        <p14:creationId xmlns:p14="http://schemas.microsoft.com/office/powerpoint/2010/main" val="364422406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1000"/>
                                        <p:tgtEl>
                                          <p:spTgt spid="19"/>
                                        </p:tgtEl>
                                      </p:cBhvr>
                                    </p:animEffect>
                                    <p:anim calcmode="lin" valueType="num">
                                      <p:cBhvr>
                                        <p:cTn id="15" dur="1000" fill="hold"/>
                                        <p:tgtEl>
                                          <p:spTgt spid="19"/>
                                        </p:tgtEl>
                                        <p:attrNameLst>
                                          <p:attrName>ppt_x</p:attrName>
                                        </p:attrNameLst>
                                      </p:cBhvr>
                                      <p:tavLst>
                                        <p:tav tm="0">
                                          <p:val>
                                            <p:strVal val="#ppt_x"/>
                                          </p:val>
                                        </p:tav>
                                        <p:tav tm="100000">
                                          <p:val>
                                            <p:strVal val="#ppt_x"/>
                                          </p:val>
                                        </p:tav>
                                      </p:tavLst>
                                    </p:anim>
                                    <p:anim calcmode="lin" valueType="num">
                                      <p:cBhvr>
                                        <p:cTn id="1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6" grpId="0" animBg="1"/>
      <p:bldP spid="19" grpId="0"/>
    </p:bld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E4D1E644-7395-4BCA-A720-C1AFD227BEE6}"/>
              </a:ext>
            </a:extLst>
          </p:cNvPr>
          <p:cNvPicPr>
            <a:picLocks noChangeAspect="1"/>
          </p:cNvPicPr>
          <p:nvPr/>
        </p:nvPicPr>
        <p:blipFill>
          <a:blip r:embed="rId3" cstate="print">
            <a:duotone>
              <a:prstClr val="black"/>
              <a:schemeClr val="accent3">
                <a:tint val="45000"/>
                <a:satMod val="400000"/>
              </a:schemeClr>
            </a:duotone>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tretch>
            <a:fillRect/>
          </a:stretch>
        </p:blipFill>
        <p:spPr>
          <a:xfrm>
            <a:off x="1078110" y="2729345"/>
            <a:ext cx="3876359" cy="2878971"/>
          </a:xfrm>
          <a:prstGeom prst="rect">
            <a:avLst/>
          </a:prstGeom>
        </p:spPr>
      </p:pic>
      <p:sp>
        <p:nvSpPr>
          <p:cNvPr id="2" name="矩形 1">
            <a:extLst>
              <a:ext uri="{FF2B5EF4-FFF2-40B4-BE49-F238E27FC236}">
                <a16:creationId xmlns:a16="http://schemas.microsoft.com/office/drawing/2014/main" id="{20A65F10-F892-4234-9883-13A63694B5F4}"/>
              </a:ext>
            </a:extLst>
          </p:cNvPr>
          <p:cNvSpPr/>
          <p:nvPr/>
        </p:nvSpPr>
        <p:spPr>
          <a:xfrm>
            <a:off x="1593916" y="1083025"/>
            <a:ext cx="3877986" cy="461665"/>
          </a:xfrm>
          <a:prstGeom prst="rect">
            <a:avLst/>
          </a:prstGeom>
        </p:spPr>
        <p:txBody>
          <a:bodyPr wrap="none">
            <a:spAutoFit/>
          </a:bodyPr>
          <a:lstStyle/>
          <a:p>
            <a:pPr algn="ctr">
              <a:spcBef>
                <a:spcPct val="0"/>
              </a:spcBef>
              <a:buFontTx/>
              <a:buNone/>
            </a:pPr>
            <a:r>
              <a:rPr lang="zh-CN" altLang="en-US" sz="2400" b="1" dirty="0">
                <a:solidFill>
                  <a:srgbClr val="C00000"/>
                </a:solidFill>
                <a:latin typeface="微软雅黑" panose="020B0503020204020204" pitchFamily="34" charset="-122"/>
                <a:ea typeface="微软雅黑" panose="020B0503020204020204" pitchFamily="34" charset="-122"/>
              </a:rPr>
              <a:t>中华民族伟大复兴的中国梦</a:t>
            </a:r>
          </a:p>
        </p:txBody>
      </p:sp>
      <p:grpSp>
        <p:nvGrpSpPr>
          <p:cNvPr id="17" name="组合 16">
            <a:extLst>
              <a:ext uri="{FF2B5EF4-FFF2-40B4-BE49-F238E27FC236}">
                <a16:creationId xmlns:a16="http://schemas.microsoft.com/office/drawing/2014/main" id="{DE68DAA4-1B4F-4742-A1C7-2F7FACFBDA45}"/>
              </a:ext>
            </a:extLst>
          </p:cNvPr>
          <p:cNvGrpSpPr/>
          <p:nvPr/>
        </p:nvGrpSpPr>
        <p:grpSpPr>
          <a:xfrm>
            <a:off x="4980715" y="2626775"/>
            <a:ext cx="3355793" cy="3084109"/>
            <a:chOff x="991756" y="2495402"/>
            <a:chExt cx="3704935" cy="3133541"/>
          </a:xfrm>
        </p:grpSpPr>
        <p:sp>
          <p:nvSpPr>
            <p:cNvPr id="4" name="矩形 46">
              <a:extLst>
                <a:ext uri="{FF2B5EF4-FFF2-40B4-BE49-F238E27FC236}">
                  <a16:creationId xmlns:a16="http://schemas.microsoft.com/office/drawing/2014/main" id="{E197AFEB-C1D8-4E33-AD16-0905F7ED8734}"/>
                </a:ext>
              </a:extLst>
            </p:cNvPr>
            <p:cNvSpPr>
              <a:spLocks noChangeArrowheads="1"/>
            </p:cNvSpPr>
            <p:nvPr/>
          </p:nvSpPr>
          <p:spPr bwMode="auto">
            <a:xfrm>
              <a:off x="991756" y="2495402"/>
              <a:ext cx="3704935" cy="656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a:spcBef>
                  <a:spcPct val="0"/>
                </a:spcBef>
                <a:buFontTx/>
                <a:buNone/>
              </a:pPr>
              <a:r>
                <a:rPr lang="zh-CN" altLang="en-US" sz="1800" dirty="0">
                  <a:solidFill>
                    <a:schemeClr val="tx1"/>
                  </a:solidFill>
                  <a:latin typeface="微软雅黑" panose="020B0503020204020204" pitchFamily="34" charset="-122"/>
                </a:rPr>
                <a:t>“中国梦”的核心目标可概括为“两个    一百年”的目标：</a:t>
              </a:r>
            </a:p>
          </p:txBody>
        </p:sp>
        <p:sp>
          <p:nvSpPr>
            <p:cNvPr id="5" name="矩形 4">
              <a:extLst>
                <a:ext uri="{FF2B5EF4-FFF2-40B4-BE49-F238E27FC236}">
                  <a16:creationId xmlns:a16="http://schemas.microsoft.com/office/drawing/2014/main" id="{DA49ABA6-724A-4241-BE09-6EA5A753B704}"/>
                </a:ext>
              </a:extLst>
            </p:cNvPr>
            <p:cNvSpPr/>
            <p:nvPr/>
          </p:nvSpPr>
          <p:spPr>
            <a:xfrm>
              <a:off x="1091478" y="3451551"/>
              <a:ext cx="3605213" cy="656690"/>
            </a:xfrm>
            <a:prstGeom prst="rect">
              <a:avLst/>
            </a:prstGeom>
          </p:spPr>
          <p:txBody>
            <a:bodyPr wrap="square">
              <a:spAutoFit/>
            </a:bodyPr>
            <a:lstStyle/>
            <a:p>
              <a:pPr algn="just">
                <a:spcBef>
                  <a:spcPct val="0"/>
                </a:spcBef>
                <a:buFontTx/>
                <a:buNone/>
              </a:pPr>
              <a:r>
                <a:rPr lang="zh-CN" altLang="en-US" dirty="0">
                  <a:latin typeface="微软雅黑" panose="020B0503020204020204" pitchFamily="34" charset="-122"/>
                  <a:ea typeface="微软雅黑" panose="020B0503020204020204" pitchFamily="34" charset="-122"/>
                </a:rPr>
                <a:t>到建党一百年时，建成惠及十几亿人口的更高水平的小康社会</a:t>
              </a:r>
            </a:p>
          </p:txBody>
        </p:sp>
        <p:sp>
          <p:nvSpPr>
            <p:cNvPr id="6" name="矩形 48">
              <a:extLst>
                <a:ext uri="{FF2B5EF4-FFF2-40B4-BE49-F238E27FC236}">
                  <a16:creationId xmlns:a16="http://schemas.microsoft.com/office/drawing/2014/main" id="{24B3EB67-1769-4C88-9242-35CD230C1157}"/>
                </a:ext>
              </a:extLst>
            </p:cNvPr>
            <p:cNvSpPr>
              <a:spLocks noChangeArrowheads="1"/>
            </p:cNvSpPr>
            <p:nvPr/>
          </p:nvSpPr>
          <p:spPr bwMode="auto">
            <a:xfrm>
              <a:off x="1119188" y="3083251"/>
              <a:ext cx="2896617" cy="466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1800" b="1" dirty="0">
                  <a:solidFill>
                    <a:srgbClr val="C00000"/>
                  </a:solidFill>
                  <a:latin typeface="微软雅黑" panose="020B0503020204020204" pitchFamily="34" charset="-122"/>
                </a:rPr>
                <a:t>第一个一百年  </a:t>
              </a:r>
              <a:r>
                <a:rPr lang="en-US" altLang="zh-CN" sz="1800" dirty="0">
                  <a:solidFill>
                    <a:schemeClr val="tx1"/>
                  </a:solidFill>
                  <a:latin typeface="微软雅黑" panose="020B0503020204020204" pitchFamily="34" charset="-122"/>
                </a:rPr>
                <a:t>1921-2021</a:t>
              </a:r>
              <a:endParaRPr lang="zh-CN" altLang="en-US" sz="1800" dirty="0">
                <a:solidFill>
                  <a:schemeClr val="tx1"/>
                </a:solidFill>
                <a:latin typeface="微软雅黑" panose="020B0503020204020204" pitchFamily="34" charset="-122"/>
              </a:endParaRPr>
            </a:p>
          </p:txBody>
        </p:sp>
        <p:sp>
          <p:nvSpPr>
            <p:cNvPr id="7" name="矩形 50">
              <a:extLst>
                <a:ext uri="{FF2B5EF4-FFF2-40B4-BE49-F238E27FC236}">
                  <a16:creationId xmlns:a16="http://schemas.microsoft.com/office/drawing/2014/main" id="{A6592018-87F8-4038-B38A-EDA8EA754B19}"/>
                </a:ext>
              </a:extLst>
            </p:cNvPr>
            <p:cNvSpPr>
              <a:spLocks noChangeArrowheads="1"/>
            </p:cNvSpPr>
            <p:nvPr/>
          </p:nvSpPr>
          <p:spPr bwMode="auto">
            <a:xfrm>
              <a:off x="1119188" y="4206356"/>
              <a:ext cx="2896617" cy="466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1800" b="1" dirty="0">
                  <a:solidFill>
                    <a:srgbClr val="C00000"/>
                  </a:solidFill>
                  <a:latin typeface="微软雅黑" panose="020B0503020204020204" pitchFamily="34" charset="-122"/>
                </a:rPr>
                <a:t>第二个一百年  </a:t>
              </a:r>
              <a:r>
                <a:rPr lang="en-US" altLang="zh-CN" sz="1800" dirty="0">
                  <a:solidFill>
                    <a:schemeClr val="tx1"/>
                  </a:solidFill>
                  <a:latin typeface="微软雅黑" panose="020B0503020204020204" pitchFamily="34" charset="-122"/>
                </a:rPr>
                <a:t>1949-2049</a:t>
              </a:r>
              <a:endParaRPr lang="zh-CN" altLang="en-US" sz="1800" dirty="0">
                <a:solidFill>
                  <a:schemeClr val="tx1"/>
                </a:solidFill>
                <a:latin typeface="微软雅黑" panose="020B0503020204020204" pitchFamily="34" charset="-122"/>
              </a:endParaRPr>
            </a:p>
          </p:txBody>
        </p:sp>
        <p:sp>
          <p:nvSpPr>
            <p:cNvPr id="8" name="矩形 51">
              <a:extLst>
                <a:ext uri="{FF2B5EF4-FFF2-40B4-BE49-F238E27FC236}">
                  <a16:creationId xmlns:a16="http://schemas.microsoft.com/office/drawing/2014/main" id="{2E477821-2CE9-4FE9-AA4D-82A8A911BB19}"/>
                </a:ext>
              </a:extLst>
            </p:cNvPr>
            <p:cNvSpPr>
              <a:spLocks noChangeArrowheads="1"/>
            </p:cNvSpPr>
            <p:nvPr/>
          </p:nvSpPr>
          <p:spPr bwMode="auto">
            <a:xfrm>
              <a:off x="1119188" y="4690814"/>
              <a:ext cx="3577503" cy="938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a:spcBef>
                  <a:spcPct val="0"/>
                </a:spcBef>
                <a:buFontTx/>
                <a:buNone/>
              </a:pPr>
              <a:r>
                <a:rPr lang="zh-CN" altLang="en-US" sz="1800" dirty="0">
                  <a:solidFill>
                    <a:schemeClr val="tx1"/>
                  </a:solidFill>
                  <a:latin typeface="微软雅黑" panose="020B0503020204020204" pitchFamily="34" charset="-122"/>
                </a:rPr>
                <a:t>到建国一百年时，人均国内生产总值达到中等国家水平，基本实现现代化</a:t>
              </a:r>
              <a:endParaRPr lang="zh-CN" altLang="en-US" sz="1800" dirty="0">
                <a:solidFill>
                  <a:srgbClr val="C00000"/>
                </a:solidFill>
                <a:latin typeface="微软雅黑" panose="020B0503020204020204" pitchFamily="34" charset="-122"/>
              </a:endParaRPr>
            </a:p>
          </p:txBody>
        </p:sp>
      </p:grpSp>
      <p:sp>
        <p:nvSpPr>
          <p:cNvPr id="9" name="矩形 53">
            <a:extLst>
              <a:ext uri="{FF2B5EF4-FFF2-40B4-BE49-F238E27FC236}">
                <a16:creationId xmlns:a16="http://schemas.microsoft.com/office/drawing/2014/main" id="{6D6C3D56-C00D-4F9D-9234-7EA45661E7A0}"/>
              </a:ext>
            </a:extLst>
          </p:cNvPr>
          <p:cNvSpPr>
            <a:spLocks noChangeArrowheads="1"/>
          </p:cNvSpPr>
          <p:nvPr/>
        </p:nvSpPr>
        <p:spPr bwMode="auto">
          <a:xfrm>
            <a:off x="8478176" y="2571563"/>
            <a:ext cx="2670934"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indent="0" algn="just">
              <a:spcBef>
                <a:spcPct val="0"/>
              </a:spcBef>
              <a:buNone/>
            </a:pPr>
            <a:r>
              <a:rPr lang="zh-CN" altLang="en-US" sz="1800" b="1" dirty="0">
                <a:solidFill>
                  <a:srgbClr val="C00000"/>
                </a:solidFill>
                <a:latin typeface="微软雅黑" panose="020B0503020204020204" pitchFamily="34" charset="-122"/>
              </a:rPr>
              <a:t>必须走中国道路</a:t>
            </a:r>
            <a:r>
              <a:rPr lang="zh-CN" altLang="en-US" sz="1800" dirty="0">
                <a:solidFill>
                  <a:schemeClr val="tx1"/>
                </a:solidFill>
                <a:latin typeface="微软雅黑" panose="020B0503020204020204" pitchFamily="34" charset="-122"/>
              </a:rPr>
              <a:t>，这就是中国特色社会主义道路。</a:t>
            </a:r>
            <a:endParaRPr lang="en-US" altLang="zh-CN" sz="1800" dirty="0">
              <a:solidFill>
                <a:schemeClr val="tx1"/>
              </a:solidFill>
              <a:latin typeface="微软雅黑" panose="020B0503020204020204" pitchFamily="34" charset="-122"/>
            </a:endParaRPr>
          </a:p>
          <a:p>
            <a:pPr marL="0" indent="0" algn="just">
              <a:spcBef>
                <a:spcPct val="0"/>
              </a:spcBef>
              <a:buNone/>
            </a:pPr>
            <a:r>
              <a:rPr lang="zh-CN" altLang="en-US" sz="1800" b="1" dirty="0">
                <a:solidFill>
                  <a:srgbClr val="C00000"/>
                </a:solidFill>
                <a:latin typeface="微软雅黑" panose="020B0503020204020204" pitchFamily="34" charset="-122"/>
              </a:rPr>
              <a:t>弘扬中国精神</a:t>
            </a:r>
            <a:r>
              <a:rPr lang="zh-CN" altLang="en-US" sz="1800" dirty="0">
                <a:solidFill>
                  <a:schemeClr val="tx1"/>
                </a:solidFill>
                <a:latin typeface="微软雅黑" panose="020B0503020204020204" pitchFamily="34" charset="-122"/>
              </a:rPr>
              <a:t>，这就是以爱国主义为核心的民族精神和以改革创新为核心的时代精神。</a:t>
            </a:r>
            <a:endParaRPr lang="en-US" altLang="zh-CN" sz="1800" dirty="0">
              <a:solidFill>
                <a:schemeClr val="tx1"/>
              </a:solidFill>
              <a:latin typeface="微软雅黑" panose="020B0503020204020204" pitchFamily="34" charset="-122"/>
            </a:endParaRPr>
          </a:p>
          <a:p>
            <a:pPr marL="0" indent="0" algn="just">
              <a:spcBef>
                <a:spcPct val="0"/>
              </a:spcBef>
              <a:buNone/>
            </a:pPr>
            <a:endParaRPr lang="en-US" altLang="zh-CN" sz="1800" b="1" dirty="0">
              <a:solidFill>
                <a:srgbClr val="C00000"/>
              </a:solidFill>
              <a:latin typeface="微软雅黑" panose="020B0503020204020204" pitchFamily="34" charset="-122"/>
            </a:endParaRPr>
          </a:p>
          <a:p>
            <a:pPr marL="0" indent="0" algn="just">
              <a:spcBef>
                <a:spcPct val="0"/>
              </a:spcBef>
              <a:buNone/>
            </a:pPr>
            <a:r>
              <a:rPr lang="zh-CN" altLang="en-US" sz="1800" b="1" dirty="0">
                <a:solidFill>
                  <a:srgbClr val="C00000"/>
                </a:solidFill>
                <a:latin typeface="微软雅黑" panose="020B0503020204020204" pitchFamily="34" charset="-122"/>
              </a:rPr>
              <a:t>凝聚中国力量</a:t>
            </a:r>
            <a:r>
              <a:rPr lang="zh-CN" altLang="en-US" sz="1800" dirty="0">
                <a:solidFill>
                  <a:schemeClr val="tx1"/>
                </a:solidFill>
                <a:latin typeface="微软雅黑" panose="020B0503020204020204" pitchFamily="34" charset="-122"/>
              </a:rPr>
              <a:t>，这就是全国各族人民大团结的力量</a:t>
            </a:r>
            <a:r>
              <a:rPr lang="zh-CN" altLang="en-US" sz="1600" dirty="0">
                <a:solidFill>
                  <a:schemeClr val="tx1"/>
                </a:solidFill>
                <a:latin typeface="微软雅黑" panose="020B0503020204020204" pitchFamily="34" charset="-122"/>
              </a:rPr>
              <a:t>。</a:t>
            </a:r>
          </a:p>
        </p:txBody>
      </p:sp>
      <p:sp>
        <p:nvSpPr>
          <p:cNvPr id="10" name="矩形 47">
            <a:extLst>
              <a:ext uri="{FF2B5EF4-FFF2-40B4-BE49-F238E27FC236}">
                <a16:creationId xmlns:a16="http://schemas.microsoft.com/office/drawing/2014/main" id="{F5CA22C8-50AE-4AA5-840E-8BD4068E4E50}"/>
              </a:ext>
            </a:extLst>
          </p:cNvPr>
          <p:cNvSpPr>
            <a:spLocks noChangeArrowheads="1"/>
          </p:cNvSpPr>
          <p:nvPr/>
        </p:nvSpPr>
        <p:spPr bwMode="auto">
          <a:xfrm>
            <a:off x="5471902" y="1818130"/>
            <a:ext cx="2081212" cy="369888"/>
          </a:xfrm>
          <a:prstGeom prst="rect">
            <a:avLst/>
          </a:prstGeom>
          <a:solidFill>
            <a:srgbClr val="C00000"/>
          </a:solidFill>
          <a:ln>
            <a:noFill/>
          </a:ln>
        </p:spPr>
        <p:txBody>
          <a:bodyPr wrap="squar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1800" b="1" dirty="0">
                <a:solidFill>
                  <a:schemeClr val="bg2"/>
                </a:solidFill>
                <a:latin typeface="微软雅黑" panose="020B0503020204020204" pitchFamily="34" charset="-122"/>
              </a:rPr>
              <a:t>中国梦的核心目标</a:t>
            </a:r>
          </a:p>
        </p:txBody>
      </p:sp>
      <p:sp>
        <p:nvSpPr>
          <p:cNvPr id="11" name="矩形 52">
            <a:extLst>
              <a:ext uri="{FF2B5EF4-FFF2-40B4-BE49-F238E27FC236}">
                <a16:creationId xmlns:a16="http://schemas.microsoft.com/office/drawing/2014/main" id="{739A5FA2-25D9-454D-8009-75B502329CCE}"/>
              </a:ext>
            </a:extLst>
          </p:cNvPr>
          <p:cNvSpPr>
            <a:spLocks noChangeArrowheads="1"/>
          </p:cNvSpPr>
          <p:nvPr/>
        </p:nvSpPr>
        <p:spPr bwMode="auto">
          <a:xfrm>
            <a:off x="8749242" y="1818131"/>
            <a:ext cx="2081213" cy="369887"/>
          </a:xfrm>
          <a:prstGeom prst="rect">
            <a:avLst/>
          </a:prstGeom>
          <a:solidFill>
            <a:srgbClr val="C00000"/>
          </a:solidFill>
          <a:ln>
            <a:noFill/>
          </a:ln>
        </p:spPr>
        <p:txBody>
          <a:bodyPr wrap="squar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1800" b="1" dirty="0">
                <a:solidFill>
                  <a:schemeClr val="bg2"/>
                </a:solidFill>
                <a:latin typeface="微软雅黑" panose="020B0503020204020204" pitchFamily="34" charset="-122"/>
              </a:rPr>
              <a:t>中国梦的实现路径</a:t>
            </a:r>
          </a:p>
        </p:txBody>
      </p:sp>
      <p:sp>
        <p:nvSpPr>
          <p:cNvPr id="13" name="TextBox 54">
            <a:extLst>
              <a:ext uri="{FF2B5EF4-FFF2-40B4-BE49-F238E27FC236}">
                <a16:creationId xmlns:a16="http://schemas.microsoft.com/office/drawing/2014/main" id="{B767E74E-852A-4A6E-969E-04AF9BCD3AF6}"/>
              </a:ext>
            </a:extLst>
          </p:cNvPr>
          <p:cNvSpPr txBox="1"/>
          <p:nvPr/>
        </p:nvSpPr>
        <p:spPr>
          <a:xfrm>
            <a:off x="310387" y="59195"/>
            <a:ext cx="9313862" cy="523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zh-CN"/>
            </a:defPPr>
            <a:lvl1pPr marL="0" indent="0" algn="ctr">
              <a:buFontTx/>
              <a:buNone/>
              <a:defRPr sz="2800" b="0">
                <a:solidFill>
                  <a:schemeClr val="bg2"/>
                </a:solidFill>
                <a:latin typeface="方正特雅宋_GBK" pitchFamily="2" charset="-122"/>
                <a:ea typeface="方正特雅宋_GBK" pitchFamily="2" charset="-122"/>
                <a:cs typeface="+mj-cs"/>
              </a:defRPr>
            </a:lvl1pPr>
            <a:lvl2pPr marL="742950" indent="-285750">
              <a:spcBef>
                <a:spcPct val="20000"/>
              </a:spcBef>
              <a:buChar char="–"/>
              <a:defRPr sz="2000">
                <a:latin typeface="+mn-lt"/>
                <a:ea typeface="仿宋_GB2312" pitchFamily="49" charset="-122"/>
              </a:defRPr>
            </a:lvl2pPr>
            <a:lvl3pPr marL="1143000" indent="-228600">
              <a:spcBef>
                <a:spcPct val="20000"/>
              </a:spcBef>
              <a:buChar char="•"/>
              <a:defRPr sz="2400">
                <a:latin typeface="+mn-lt"/>
              </a:defRPr>
            </a:lvl3pPr>
            <a:lvl4pPr marL="1600200" indent="-228600">
              <a:spcBef>
                <a:spcPct val="20000"/>
              </a:spcBef>
              <a:buChar char="–"/>
              <a:defRPr sz="2000">
                <a:latin typeface="+mn-lt"/>
              </a:defRPr>
            </a:lvl4pPr>
            <a:lvl5pPr marL="2057400" indent="-22860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defRPr/>
            </a:pPr>
            <a:r>
              <a:rPr lang="en-US" altLang="zh-CN" sz="2400" b="1" dirty="0">
                <a:solidFill>
                  <a:schemeClr val="bg1"/>
                </a:solidFill>
                <a:latin typeface="微软雅黑" panose="020B0503020204020204" pitchFamily="34" charset="-122"/>
                <a:sym typeface="+mn-ea"/>
              </a:rPr>
              <a:t>4.3 </a:t>
            </a:r>
            <a:r>
              <a:rPr lang="zh-CN" altLang="en-US" sz="2400" b="1" noProof="1">
                <a:solidFill>
                  <a:schemeClr val="bg1"/>
                </a:solidFill>
                <a:latin typeface="+mn-ea"/>
                <a:sym typeface="+mn-ea"/>
              </a:rPr>
              <a:t>改革开放和现代化建设的新阶段</a:t>
            </a:r>
          </a:p>
        </p:txBody>
      </p:sp>
    </p:spTree>
    <p:extLst>
      <p:ext uri="{BB962C8B-B14F-4D97-AF65-F5344CB8AC3E}">
        <p14:creationId xmlns:p14="http://schemas.microsoft.com/office/powerpoint/2010/main" val="140525348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animBg="1"/>
      <p:bldP spid="11"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690AEC9C-FA57-40C7-8307-E1BCDA4585C9}"/>
              </a:ext>
            </a:extLst>
          </p:cNvPr>
          <p:cNvPicPr>
            <a:picLocks noChangeAspect="1"/>
          </p:cNvPicPr>
          <p:nvPr/>
        </p:nvPicPr>
        <p:blipFill>
          <a:blip r:embed="rId3" cstate="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tretch>
            <a:fillRect/>
          </a:stretch>
        </p:blipFill>
        <p:spPr>
          <a:xfrm>
            <a:off x="0" y="-29028"/>
            <a:ext cx="13454743" cy="7837715"/>
          </a:xfrm>
          <a:prstGeom prst="rect">
            <a:avLst/>
          </a:prstGeom>
          <a:solidFill>
            <a:srgbClr val="E6E6E6"/>
          </a:solidFill>
        </p:spPr>
      </p:pic>
      <p:sp>
        <p:nvSpPr>
          <p:cNvPr id="4" name="矩形 25">
            <a:extLst>
              <a:ext uri="{FF2B5EF4-FFF2-40B4-BE49-F238E27FC236}">
                <a16:creationId xmlns:a16="http://schemas.microsoft.com/office/drawing/2014/main" id="{B86924CE-8F27-4243-81D4-76D9BA3DEF10}"/>
              </a:ext>
            </a:extLst>
          </p:cNvPr>
          <p:cNvSpPr>
            <a:spLocks noChangeArrowheads="1"/>
          </p:cNvSpPr>
          <p:nvPr/>
        </p:nvSpPr>
        <p:spPr bwMode="auto">
          <a:xfrm>
            <a:off x="4409143" y="1940131"/>
            <a:ext cx="6364622" cy="424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a:spcBef>
                <a:spcPct val="0"/>
              </a:spcBef>
              <a:buFontTx/>
              <a:buNone/>
            </a:pPr>
            <a:r>
              <a:rPr lang="zh-CN" altLang="en-US" sz="1800" dirty="0">
                <a:solidFill>
                  <a:schemeClr val="bg1"/>
                </a:solidFill>
                <a:latin typeface="微软雅黑" panose="020B0503020204020204" pitchFamily="34" charset="-122"/>
              </a:rPr>
              <a:t>历史事实雄辩地告诉我们，没有共产党就没有新中国，只有社会主义才能求中国，只有改革开放才能发展中国，发展社会主义，发展马克思主义，只有中国共产党才是中国特色社会主义事业的坚强领导核心。 </a:t>
            </a:r>
            <a:endParaRPr lang="en-US" altLang="zh-CN" sz="1800" dirty="0">
              <a:solidFill>
                <a:schemeClr val="bg1"/>
              </a:solidFill>
              <a:latin typeface="微软雅黑" panose="020B0503020204020204" pitchFamily="34" charset="-122"/>
            </a:endParaRPr>
          </a:p>
          <a:p>
            <a:pPr algn="just" eaLnBrk="1">
              <a:spcBef>
                <a:spcPct val="0"/>
              </a:spcBef>
              <a:buFontTx/>
              <a:buNone/>
            </a:pPr>
            <a:endParaRPr lang="zh-CN" altLang="en-US" sz="1800" dirty="0">
              <a:solidFill>
                <a:schemeClr val="bg1"/>
              </a:solidFill>
              <a:latin typeface="微软雅黑" panose="020B0503020204020204" pitchFamily="34" charset="-122"/>
            </a:endParaRPr>
          </a:p>
          <a:p>
            <a:pPr algn="just" eaLnBrk="1">
              <a:spcBef>
                <a:spcPct val="0"/>
              </a:spcBef>
              <a:buFontTx/>
              <a:buNone/>
            </a:pPr>
            <a:r>
              <a:rPr lang="zh-CN" altLang="en-US" sz="1800" dirty="0">
                <a:solidFill>
                  <a:schemeClr val="bg1"/>
                </a:solidFill>
                <a:latin typeface="微软雅黑" panose="020B0503020204020204" pitchFamily="34" charset="-122"/>
              </a:rPr>
              <a:t>当今世界，和平与发展成为了时代主题，科技进步日新月异，经济全球化进程加快发展，世界格局多极化趋势不可逆转，以综合国力为基础的竞争日趋激烈。继续推进社会主义现代化建设，完成祖国统一大业，维护世界和平与促进共同发展，是党在新世纪的三大任务。</a:t>
            </a:r>
            <a:endParaRPr lang="en-US" altLang="zh-CN" sz="1800" dirty="0">
              <a:solidFill>
                <a:schemeClr val="bg1"/>
              </a:solidFill>
              <a:latin typeface="微软雅黑" panose="020B0503020204020204" pitchFamily="34" charset="-122"/>
            </a:endParaRPr>
          </a:p>
          <a:p>
            <a:pPr algn="just" eaLnBrk="1">
              <a:spcBef>
                <a:spcPct val="0"/>
              </a:spcBef>
              <a:buFontTx/>
              <a:buNone/>
            </a:pPr>
            <a:endParaRPr lang="zh-CN" altLang="en-US" sz="1800" dirty="0">
              <a:solidFill>
                <a:schemeClr val="bg1"/>
              </a:solidFill>
              <a:latin typeface="微软雅黑" panose="020B0503020204020204" pitchFamily="34" charset="-122"/>
            </a:endParaRPr>
          </a:p>
          <a:p>
            <a:pPr algn="just" eaLnBrk="1">
              <a:spcBef>
                <a:spcPct val="0"/>
              </a:spcBef>
              <a:buFontTx/>
              <a:buNone/>
            </a:pPr>
            <a:r>
              <a:rPr lang="zh-CN" altLang="en-US" sz="1800" dirty="0">
                <a:solidFill>
                  <a:schemeClr val="bg1"/>
                </a:solidFill>
                <a:latin typeface="微软雅黑" panose="020B0503020204020204" pitchFamily="34" charset="-122"/>
              </a:rPr>
              <a:t>抓住机遇，加快发展，实现中华民族的伟大复兴，是历史赋予中国共产党的光荣使命。党领导人民在过去的</a:t>
            </a:r>
            <a:r>
              <a:rPr lang="en-US" altLang="zh-CN" sz="1800" dirty="0">
                <a:solidFill>
                  <a:schemeClr val="bg1"/>
                </a:solidFill>
                <a:latin typeface="微软雅黑" panose="020B0503020204020204" pitchFamily="34" charset="-122"/>
              </a:rPr>
              <a:t>95</a:t>
            </a:r>
            <a:r>
              <a:rPr lang="zh-CN" altLang="en-US" sz="1800" dirty="0">
                <a:solidFill>
                  <a:schemeClr val="bg1"/>
                </a:solidFill>
                <a:latin typeface="微软雅黑" panose="020B0503020204020204" pitchFamily="34" charset="-122"/>
              </a:rPr>
              <a:t>年里写下的光辉篇章，我们坚信也一定能够在新的世纪继续写出更加壮丽的篇章。</a:t>
            </a:r>
          </a:p>
        </p:txBody>
      </p:sp>
      <p:grpSp>
        <p:nvGrpSpPr>
          <p:cNvPr id="15" name="组合 14">
            <a:extLst>
              <a:ext uri="{FF2B5EF4-FFF2-40B4-BE49-F238E27FC236}">
                <a16:creationId xmlns:a16="http://schemas.microsoft.com/office/drawing/2014/main" id="{799F62ED-4445-4CE4-A7CA-3C57A9660E41}"/>
              </a:ext>
            </a:extLst>
          </p:cNvPr>
          <p:cNvGrpSpPr/>
          <p:nvPr/>
        </p:nvGrpSpPr>
        <p:grpSpPr>
          <a:xfrm>
            <a:off x="2174885" y="3715696"/>
            <a:ext cx="1618529" cy="924791"/>
            <a:chOff x="1289514" y="4540769"/>
            <a:chExt cx="1618529" cy="924791"/>
          </a:xfrm>
        </p:grpSpPr>
        <p:sp>
          <p:nvSpPr>
            <p:cNvPr id="6" name="矩形 5">
              <a:extLst>
                <a:ext uri="{FF2B5EF4-FFF2-40B4-BE49-F238E27FC236}">
                  <a16:creationId xmlns:a16="http://schemas.microsoft.com/office/drawing/2014/main" id="{6C469C6F-0C1F-42E6-9CE8-5567569E969E}"/>
                </a:ext>
              </a:extLst>
            </p:cNvPr>
            <p:cNvSpPr/>
            <p:nvPr/>
          </p:nvSpPr>
          <p:spPr>
            <a:xfrm>
              <a:off x="1289514" y="4540769"/>
              <a:ext cx="1510800" cy="924791"/>
            </a:xfrm>
            <a:prstGeom prst="rect">
              <a:avLst/>
            </a:prstGeom>
            <a:solidFill>
              <a:srgbClr val="C00000">
                <a:alpha val="9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 name="文本框 3">
              <a:extLst>
                <a:ext uri="{FF2B5EF4-FFF2-40B4-BE49-F238E27FC236}">
                  <a16:creationId xmlns:a16="http://schemas.microsoft.com/office/drawing/2014/main" id="{22B33897-2B36-4260-8AA0-168298DAF007}"/>
                </a:ext>
              </a:extLst>
            </p:cNvPr>
            <p:cNvSpPr txBox="1">
              <a:spLocks noChangeArrowheads="1"/>
            </p:cNvSpPr>
            <p:nvPr/>
          </p:nvSpPr>
          <p:spPr bwMode="auto">
            <a:xfrm>
              <a:off x="1417380" y="4685664"/>
              <a:ext cx="14906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4000" dirty="0">
                  <a:solidFill>
                    <a:schemeClr val="bg1"/>
                  </a:solidFill>
                  <a:latin typeface="方正特雅宋_GBK" pitchFamily="2" charset="-122"/>
                  <a:ea typeface="方正特雅宋_GBK" pitchFamily="2" charset="-122"/>
                </a:rPr>
                <a:t>后记</a:t>
              </a:r>
            </a:p>
          </p:txBody>
        </p:sp>
      </p:grpSp>
    </p:spTree>
    <p:extLst>
      <p:ext uri="{BB962C8B-B14F-4D97-AF65-F5344CB8AC3E}">
        <p14:creationId xmlns:p14="http://schemas.microsoft.com/office/powerpoint/2010/main" val="424179584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rgbClr val="E6E6E6"/>
        </a:solidFill>
        <a:effectLst/>
      </p:bgPr>
    </p:bg>
    <p:spTree>
      <p:nvGrpSpPr>
        <p:cNvPr id="1" name=""/>
        <p:cNvGrpSpPr/>
        <p:nvPr/>
      </p:nvGrpSpPr>
      <p:grpSpPr>
        <a:xfrm>
          <a:off x="0" y="0"/>
          <a:ext cx="0" cy="0"/>
          <a:chOff x="0" y="0"/>
          <a:chExt cx="0" cy="0"/>
        </a:xfrm>
      </p:grpSpPr>
      <p:sp>
        <p:nvSpPr>
          <p:cNvPr id="18" name="任意多边形 17"/>
          <p:cNvSpPr/>
          <p:nvPr/>
        </p:nvSpPr>
        <p:spPr>
          <a:xfrm>
            <a:off x="-37061" y="-11876"/>
            <a:ext cx="12192000" cy="2012651"/>
          </a:xfrm>
          <a:custGeom>
            <a:avLst/>
            <a:gdLst>
              <a:gd name="connsiteX0" fmla="*/ 12192000 w 12192000"/>
              <a:gd name="connsiteY0" fmla="*/ 4773075 h 4785360"/>
              <a:gd name="connsiteX1" fmla="*/ 12192000 w 12192000"/>
              <a:gd name="connsiteY1" fmla="*/ 4785360 h 4785360"/>
              <a:gd name="connsiteX2" fmla="*/ 12190841 w 12192000"/>
              <a:gd name="connsiteY2" fmla="*/ 4785360 h 4785360"/>
              <a:gd name="connsiteX3" fmla="*/ 0 w 12192000"/>
              <a:gd name="connsiteY3" fmla="*/ 4773075 h 4785360"/>
              <a:gd name="connsiteX4" fmla="*/ 1159 w 12192000"/>
              <a:gd name="connsiteY4" fmla="*/ 4785360 h 4785360"/>
              <a:gd name="connsiteX5" fmla="*/ 0 w 12192000"/>
              <a:gd name="connsiteY5" fmla="*/ 4785360 h 4785360"/>
              <a:gd name="connsiteX6" fmla="*/ 0 w 12192000"/>
              <a:gd name="connsiteY6" fmla="*/ 0 h 4785360"/>
              <a:gd name="connsiteX7" fmla="*/ 12192000 w 12192000"/>
              <a:gd name="connsiteY7" fmla="*/ 0 h 4785360"/>
              <a:gd name="connsiteX8" fmla="*/ 12192000 w 12192000"/>
              <a:gd name="connsiteY8" fmla="*/ 4773075 h 4785360"/>
              <a:gd name="connsiteX9" fmla="*/ 6096000 w 12192000"/>
              <a:gd name="connsiteY9" fmla="*/ 3139440 h 4785360"/>
              <a:gd name="connsiteX10" fmla="*/ 0 w 12192000"/>
              <a:gd name="connsiteY10" fmla="*/ 4773075 h 4785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4785360">
                <a:moveTo>
                  <a:pt x="12192000" y="4773075"/>
                </a:moveTo>
                <a:lnTo>
                  <a:pt x="12192000" y="4785360"/>
                </a:lnTo>
                <a:lnTo>
                  <a:pt x="12190841" y="4785360"/>
                </a:lnTo>
                <a:close/>
                <a:moveTo>
                  <a:pt x="0" y="4773075"/>
                </a:moveTo>
                <a:lnTo>
                  <a:pt x="1159" y="4785360"/>
                </a:lnTo>
                <a:lnTo>
                  <a:pt x="0" y="4785360"/>
                </a:lnTo>
                <a:close/>
                <a:moveTo>
                  <a:pt x="0" y="0"/>
                </a:moveTo>
                <a:lnTo>
                  <a:pt x="12192000" y="0"/>
                </a:lnTo>
                <a:lnTo>
                  <a:pt x="12192000" y="4773075"/>
                </a:lnTo>
                <a:cubicBezTo>
                  <a:pt x="12192000" y="3870843"/>
                  <a:pt x="9462728" y="3139440"/>
                  <a:pt x="6096000" y="3139440"/>
                </a:cubicBezTo>
                <a:cubicBezTo>
                  <a:pt x="2729272" y="3139440"/>
                  <a:pt x="0" y="3870843"/>
                  <a:pt x="0" y="4773075"/>
                </a:cubicBezTo>
                <a:close/>
              </a:path>
            </a:pathLst>
          </a:custGeom>
          <a:solidFill>
            <a:srgbClr val="A215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1" name="文本框 10"/>
          <p:cNvSpPr txBox="1"/>
          <p:nvPr/>
        </p:nvSpPr>
        <p:spPr>
          <a:xfrm>
            <a:off x="795063" y="3625809"/>
            <a:ext cx="10546080"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6000" dirty="0">
                <a:solidFill>
                  <a:prstClr val="black"/>
                </a:solidFill>
                <a:latin typeface="微软雅黑" panose="020B0503020204020204" pitchFamily="34" charset="-122"/>
                <a:ea typeface="微软雅黑" panose="020B0503020204020204" pitchFamily="34" charset="-122"/>
              </a:rPr>
              <a:t>课程完毕感谢聆听</a:t>
            </a:r>
            <a:endParaRPr kumimoji="0" lang="zh-CN" altLang="en-US" sz="6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2" name="图片 1"/>
          <p:cNvPicPr>
            <a:picLocks noChangeAspect="1"/>
          </p:cNvPicPr>
          <p:nvPr/>
        </p:nvPicPr>
        <p:blipFill>
          <a:blip r:embed="rId3" cstate="print">
            <a:clrChange>
              <a:clrFrom>
                <a:srgbClr val="A40404"/>
              </a:clrFrom>
              <a:clrTo>
                <a:srgbClr val="A40404">
                  <a:alpha val="0"/>
                </a:srgbClr>
              </a:clrTo>
            </a:clrChange>
            <a:extLst>
              <a:ext uri="{28A0092B-C50C-407E-A947-70E740481C1C}">
                <a14:useLocalDpi xmlns:a14="http://schemas.microsoft.com/office/drawing/2010/main" val="0"/>
              </a:ext>
            </a:extLst>
          </a:blip>
          <a:stretch>
            <a:fillRect/>
          </a:stretch>
        </p:blipFill>
        <p:spPr>
          <a:xfrm>
            <a:off x="-857974" y="29548"/>
            <a:ext cx="3306074" cy="5845710"/>
          </a:xfrm>
          <a:prstGeom prst="rect">
            <a:avLst/>
          </a:prstGeom>
        </p:spPr>
      </p:pic>
      <p:sp>
        <p:nvSpPr>
          <p:cNvPr id="8" name="任意多边形 17">
            <a:extLst>
              <a:ext uri="{FF2B5EF4-FFF2-40B4-BE49-F238E27FC236}">
                <a16:creationId xmlns:a16="http://schemas.microsoft.com/office/drawing/2014/main" id="{7EB18D99-C53B-49BE-BDFE-4A8A94E3626B}"/>
              </a:ext>
            </a:extLst>
          </p:cNvPr>
          <p:cNvSpPr/>
          <p:nvPr/>
        </p:nvSpPr>
        <p:spPr>
          <a:xfrm rot="10800000">
            <a:off x="-37061" y="4845349"/>
            <a:ext cx="12192000" cy="2012651"/>
          </a:xfrm>
          <a:custGeom>
            <a:avLst/>
            <a:gdLst>
              <a:gd name="connsiteX0" fmla="*/ 12192000 w 12192000"/>
              <a:gd name="connsiteY0" fmla="*/ 4773075 h 4785360"/>
              <a:gd name="connsiteX1" fmla="*/ 12192000 w 12192000"/>
              <a:gd name="connsiteY1" fmla="*/ 4785360 h 4785360"/>
              <a:gd name="connsiteX2" fmla="*/ 12190841 w 12192000"/>
              <a:gd name="connsiteY2" fmla="*/ 4785360 h 4785360"/>
              <a:gd name="connsiteX3" fmla="*/ 0 w 12192000"/>
              <a:gd name="connsiteY3" fmla="*/ 4773075 h 4785360"/>
              <a:gd name="connsiteX4" fmla="*/ 1159 w 12192000"/>
              <a:gd name="connsiteY4" fmla="*/ 4785360 h 4785360"/>
              <a:gd name="connsiteX5" fmla="*/ 0 w 12192000"/>
              <a:gd name="connsiteY5" fmla="*/ 4785360 h 4785360"/>
              <a:gd name="connsiteX6" fmla="*/ 0 w 12192000"/>
              <a:gd name="connsiteY6" fmla="*/ 0 h 4785360"/>
              <a:gd name="connsiteX7" fmla="*/ 12192000 w 12192000"/>
              <a:gd name="connsiteY7" fmla="*/ 0 h 4785360"/>
              <a:gd name="connsiteX8" fmla="*/ 12192000 w 12192000"/>
              <a:gd name="connsiteY8" fmla="*/ 4773075 h 4785360"/>
              <a:gd name="connsiteX9" fmla="*/ 6096000 w 12192000"/>
              <a:gd name="connsiteY9" fmla="*/ 3139440 h 4785360"/>
              <a:gd name="connsiteX10" fmla="*/ 0 w 12192000"/>
              <a:gd name="connsiteY10" fmla="*/ 4773075 h 4785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4785360">
                <a:moveTo>
                  <a:pt x="12192000" y="4773075"/>
                </a:moveTo>
                <a:lnTo>
                  <a:pt x="12192000" y="4785360"/>
                </a:lnTo>
                <a:lnTo>
                  <a:pt x="12190841" y="4785360"/>
                </a:lnTo>
                <a:close/>
                <a:moveTo>
                  <a:pt x="0" y="4773075"/>
                </a:moveTo>
                <a:lnTo>
                  <a:pt x="1159" y="4785360"/>
                </a:lnTo>
                <a:lnTo>
                  <a:pt x="0" y="4785360"/>
                </a:lnTo>
                <a:close/>
                <a:moveTo>
                  <a:pt x="0" y="0"/>
                </a:moveTo>
                <a:lnTo>
                  <a:pt x="12192000" y="0"/>
                </a:lnTo>
                <a:lnTo>
                  <a:pt x="12192000" y="4773075"/>
                </a:lnTo>
                <a:cubicBezTo>
                  <a:pt x="12192000" y="3870843"/>
                  <a:pt x="9462728" y="3139440"/>
                  <a:pt x="6096000" y="3139440"/>
                </a:cubicBezTo>
                <a:cubicBezTo>
                  <a:pt x="2729272" y="3139440"/>
                  <a:pt x="0" y="3870843"/>
                  <a:pt x="0" y="4773075"/>
                </a:cubicBezTo>
                <a:close/>
              </a:path>
            </a:pathLst>
          </a:custGeom>
          <a:solidFill>
            <a:srgbClr val="A215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pic>
        <p:nvPicPr>
          <p:cNvPr id="9" name="图片 8">
            <a:extLst>
              <a:ext uri="{FF2B5EF4-FFF2-40B4-BE49-F238E27FC236}">
                <a16:creationId xmlns:a16="http://schemas.microsoft.com/office/drawing/2014/main" id="{1758B496-3989-4499-A87F-02ED5B9E607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06439" y="1362298"/>
            <a:ext cx="1905000" cy="1905000"/>
          </a:xfrm>
          <a:prstGeom prst="rect">
            <a:avLst/>
          </a:prstGeom>
        </p:spPr>
      </p:pic>
    </p:spTree>
    <p:extLst>
      <p:ext uri="{BB962C8B-B14F-4D97-AF65-F5344CB8AC3E}">
        <p14:creationId xmlns:p14="http://schemas.microsoft.com/office/powerpoint/2010/main" val="134038049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17" name="矩形 16"/>
          <p:cNvSpPr/>
          <p:nvPr/>
        </p:nvSpPr>
        <p:spPr>
          <a:xfrm>
            <a:off x="2564125" y="1380971"/>
            <a:ext cx="8539303" cy="457200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9" name="矩形 8"/>
          <p:cNvSpPr/>
          <p:nvPr/>
        </p:nvSpPr>
        <p:spPr>
          <a:xfrm>
            <a:off x="0" y="1"/>
            <a:ext cx="10640291" cy="6502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 name="文本框 1"/>
          <p:cNvSpPr txBox="1"/>
          <p:nvPr/>
        </p:nvSpPr>
        <p:spPr>
          <a:xfrm>
            <a:off x="247650" y="83555"/>
            <a:ext cx="6050280" cy="738664"/>
          </a:xfrm>
          <a:prstGeom prst="rect">
            <a:avLst/>
          </a:prstGeom>
          <a:noFill/>
        </p:spPr>
        <p:txBody>
          <a:bodyPr wrap="square" rtlCol="0">
            <a:spAutoFit/>
          </a:bodyPr>
          <a:lstStyle/>
          <a:p>
            <a:r>
              <a:rPr lang="en-US" altLang="zh-CN" sz="2400" b="1" dirty="0">
                <a:solidFill>
                  <a:srgbClr val="F2F2F2"/>
                </a:solidFill>
                <a:latin typeface="微软雅黑" panose="020B0503020204020204" pitchFamily="34" charset="-122"/>
                <a:ea typeface="微软雅黑" panose="020B0503020204020204" pitchFamily="34" charset="-122"/>
              </a:rPr>
              <a:t>1.2 </a:t>
            </a:r>
            <a:r>
              <a:rPr lang="zh-CN" altLang="en-US" sz="2400" b="1" dirty="0">
                <a:solidFill>
                  <a:srgbClr val="F2F2F2"/>
                </a:solidFill>
                <a:latin typeface="微软雅黑" panose="020B0503020204020204" pitchFamily="34" charset="-122"/>
                <a:ea typeface="微软雅黑" panose="020B0503020204020204" pitchFamily="34" charset="-122"/>
              </a:rPr>
              <a:t>学习党史的重要意义</a:t>
            </a:r>
          </a:p>
          <a:p>
            <a:endParaRPr lang="zh-CN" altLang="en-US" dirty="0">
              <a:latin typeface="微软雅黑" panose="020B0503020204020204" pitchFamily="34" charset="-122"/>
              <a:ea typeface="微软雅黑" panose="020B0503020204020204" pitchFamily="34" charset="-122"/>
            </a:endParaRPr>
          </a:p>
        </p:txBody>
      </p:sp>
      <p:sp>
        <p:nvSpPr>
          <p:cNvPr id="3" name="文本框 2"/>
          <p:cNvSpPr txBox="1"/>
          <p:nvPr/>
        </p:nvSpPr>
        <p:spPr>
          <a:xfrm>
            <a:off x="7381876" y="2262160"/>
            <a:ext cx="7863840" cy="738664"/>
          </a:xfrm>
          <a:prstGeom prst="rect">
            <a:avLst/>
          </a:prstGeom>
          <a:noFill/>
        </p:spPr>
        <p:txBody>
          <a:bodyPr wrap="square" rtlCol="0">
            <a:spAutoFit/>
          </a:bodyPr>
          <a:lstStyle/>
          <a:p>
            <a:r>
              <a:rPr lang="zh-CN" altLang="en-US" sz="2400" b="1" dirty="0">
                <a:latin typeface="微软雅黑" panose="020B0503020204020204" pitchFamily="34" charset="-122"/>
                <a:ea typeface="微软雅黑" panose="020B0503020204020204" pitchFamily="34" charset="-122"/>
              </a:rPr>
              <a:t>习近平总书记指出：</a:t>
            </a:r>
          </a:p>
          <a:p>
            <a:endParaRPr lang="zh-CN" altLang="en-US" dirty="0">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7650" y="549863"/>
            <a:ext cx="1318260" cy="1318260"/>
          </a:xfrm>
          <a:prstGeom prst="rect">
            <a:avLst/>
          </a:prstGeom>
        </p:spPr>
      </p:pic>
      <p:sp>
        <p:nvSpPr>
          <p:cNvPr id="11" name="任意多边形 10"/>
          <p:cNvSpPr/>
          <p:nvPr/>
        </p:nvSpPr>
        <p:spPr>
          <a:xfrm rot="10800000">
            <a:off x="0" y="6020252"/>
            <a:ext cx="12192000" cy="811161"/>
          </a:xfrm>
          <a:custGeom>
            <a:avLst/>
            <a:gdLst>
              <a:gd name="connsiteX0" fmla="*/ 12192000 w 12192000"/>
              <a:gd name="connsiteY0" fmla="*/ 4773075 h 4785360"/>
              <a:gd name="connsiteX1" fmla="*/ 12192000 w 12192000"/>
              <a:gd name="connsiteY1" fmla="*/ 4785360 h 4785360"/>
              <a:gd name="connsiteX2" fmla="*/ 12190841 w 12192000"/>
              <a:gd name="connsiteY2" fmla="*/ 4785360 h 4785360"/>
              <a:gd name="connsiteX3" fmla="*/ 0 w 12192000"/>
              <a:gd name="connsiteY3" fmla="*/ 4773075 h 4785360"/>
              <a:gd name="connsiteX4" fmla="*/ 1159 w 12192000"/>
              <a:gd name="connsiteY4" fmla="*/ 4785360 h 4785360"/>
              <a:gd name="connsiteX5" fmla="*/ 0 w 12192000"/>
              <a:gd name="connsiteY5" fmla="*/ 4785360 h 4785360"/>
              <a:gd name="connsiteX6" fmla="*/ 0 w 12192000"/>
              <a:gd name="connsiteY6" fmla="*/ 0 h 4785360"/>
              <a:gd name="connsiteX7" fmla="*/ 12192000 w 12192000"/>
              <a:gd name="connsiteY7" fmla="*/ 0 h 4785360"/>
              <a:gd name="connsiteX8" fmla="*/ 12192000 w 12192000"/>
              <a:gd name="connsiteY8" fmla="*/ 4773075 h 4785360"/>
              <a:gd name="connsiteX9" fmla="*/ 6096000 w 12192000"/>
              <a:gd name="connsiteY9" fmla="*/ 3139440 h 4785360"/>
              <a:gd name="connsiteX10" fmla="*/ 0 w 12192000"/>
              <a:gd name="connsiteY10" fmla="*/ 4773075 h 4785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4785360">
                <a:moveTo>
                  <a:pt x="12192000" y="4773075"/>
                </a:moveTo>
                <a:lnTo>
                  <a:pt x="12192000" y="4785360"/>
                </a:lnTo>
                <a:lnTo>
                  <a:pt x="12190841" y="4785360"/>
                </a:lnTo>
                <a:close/>
                <a:moveTo>
                  <a:pt x="0" y="4773075"/>
                </a:moveTo>
                <a:lnTo>
                  <a:pt x="1159" y="4785360"/>
                </a:lnTo>
                <a:lnTo>
                  <a:pt x="0" y="4785360"/>
                </a:lnTo>
                <a:close/>
                <a:moveTo>
                  <a:pt x="0" y="0"/>
                </a:moveTo>
                <a:lnTo>
                  <a:pt x="12192000" y="0"/>
                </a:lnTo>
                <a:lnTo>
                  <a:pt x="12192000" y="4773075"/>
                </a:lnTo>
                <a:cubicBezTo>
                  <a:pt x="12192000" y="3870843"/>
                  <a:pt x="9462728" y="3139440"/>
                  <a:pt x="6096000" y="3139440"/>
                </a:cubicBezTo>
                <a:cubicBezTo>
                  <a:pt x="2729272" y="3139440"/>
                  <a:pt x="0" y="3870843"/>
                  <a:pt x="0" y="4773075"/>
                </a:cubicBezTo>
                <a:close/>
              </a:path>
            </a:pathLst>
          </a:custGeom>
          <a:solidFill>
            <a:srgbClr val="A215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5" name="文本框 14"/>
          <p:cNvSpPr txBox="1"/>
          <p:nvPr/>
        </p:nvSpPr>
        <p:spPr>
          <a:xfrm>
            <a:off x="6901813" y="2910868"/>
            <a:ext cx="4006215" cy="2585323"/>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历史是最好的教科书，中国革命历史是最好的营养剂。学习党史、国史，是坚持和发展中国特色社会主义、把党和国家各项事业继续推向前进的必修课。在对历史的深入思考中做好现实工作，更好走向未来，不断交出坚持和发展中国特色社会主义的合格答卷。</a:t>
            </a:r>
          </a:p>
          <a:p>
            <a:endParaRPr lang="zh-CN" altLang="en-US"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0448EFA0-318B-4BE0-860C-DED6878575AC}"/>
              </a:ext>
            </a:extLst>
          </p:cNvPr>
          <p:cNvPicPr>
            <a:picLocks noChangeAspect="1"/>
          </p:cNvPicPr>
          <p:nvPr/>
        </p:nvPicPr>
        <p:blipFill rotWithShape="1">
          <a:blip r:embed="rId4">
            <a:duotone>
              <a:prstClr val="black"/>
              <a:schemeClr val="tx1">
                <a:tint val="45000"/>
                <a:satMod val="400000"/>
              </a:schemeClr>
            </a:duotone>
            <a:extLst>
              <a:ext uri="{28A0092B-C50C-407E-A947-70E740481C1C}">
                <a14:useLocalDpi xmlns:a14="http://schemas.microsoft.com/office/drawing/2010/main" val="0"/>
              </a:ext>
            </a:extLst>
          </a:blip>
          <a:srcRect l="16631" t="1218" r="16485"/>
          <a:stretch/>
        </p:blipFill>
        <p:spPr>
          <a:xfrm>
            <a:off x="1423220" y="1693405"/>
            <a:ext cx="2938918" cy="3947131"/>
          </a:xfrm>
          <a:prstGeom prst="rect">
            <a:avLst/>
          </a:prstGeom>
        </p:spPr>
      </p:pic>
    </p:spTree>
    <p:extLst>
      <p:ext uri="{BB962C8B-B14F-4D97-AF65-F5344CB8AC3E}">
        <p14:creationId xmlns:p14="http://schemas.microsoft.com/office/powerpoint/2010/main" val="275367614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CC3E26F1-1ED4-4702-B1A8-8527B7AAB3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1092" y="1969362"/>
            <a:ext cx="2926080" cy="3589431"/>
          </a:xfrm>
          <a:prstGeom prst="rect">
            <a:avLst/>
          </a:prstGeom>
        </p:spPr>
      </p:pic>
      <p:sp>
        <p:nvSpPr>
          <p:cNvPr id="22" name="矩形 21"/>
          <p:cNvSpPr/>
          <p:nvPr/>
        </p:nvSpPr>
        <p:spPr>
          <a:xfrm>
            <a:off x="1121092" y="1969362"/>
            <a:ext cx="2872740" cy="3589431"/>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9" name="矩形 18"/>
          <p:cNvSpPr/>
          <p:nvPr/>
        </p:nvSpPr>
        <p:spPr>
          <a:xfrm>
            <a:off x="5970270" y="2201586"/>
            <a:ext cx="4103370" cy="85583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8" name="矩形 17"/>
          <p:cNvSpPr/>
          <p:nvPr/>
        </p:nvSpPr>
        <p:spPr>
          <a:xfrm>
            <a:off x="1836896" y="2494140"/>
            <a:ext cx="3383280" cy="303596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7" name="矩形 6"/>
          <p:cNvSpPr/>
          <p:nvPr/>
        </p:nvSpPr>
        <p:spPr>
          <a:xfrm>
            <a:off x="0" y="1"/>
            <a:ext cx="12192000" cy="6502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8" name="任意多边形 7"/>
          <p:cNvSpPr/>
          <p:nvPr/>
        </p:nvSpPr>
        <p:spPr>
          <a:xfrm rot="10800000">
            <a:off x="0" y="6020252"/>
            <a:ext cx="12192000" cy="811161"/>
          </a:xfrm>
          <a:custGeom>
            <a:avLst/>
            <a:gdLst>
              <a:gd name="connsiteX0" fmla="*/ 12192000 w 12192000"/>
              <a:gd name="connsiteY0" fmla="*/ 4773075 h 4785360"/>
              <a:gd name="connsiteX1" fmla="*/ 12192000 w 12192000"/>
              <a:gd name="connsiteY1" fmla="*/ 4785360 h 4785360"/>
              <a:gd name="connsiteX2" fmla="*/ 12190841 w 12192000"/>
              <a:gd name="connsiteY2" fmla="*/ 4785360 h 4785360"/>
              <a:gd name="connsiteX3" fmla="*/ 0 w 12192000"/>
              <a:gd name="connsiteY3" fmla="*/ 4773075 h 4785360"/>
              <a:gd name="connsiteX4" fmla="*/ 1159 w 12192000"/>
              <a:gd name="connsiteY4" fmla="*/ 4785360 h 4785360"/>
              <a:gd name="connsiteX5" fmla="*/ 0 w 12192000"/>
              <a:gd name="connsiteY5" fmla="*/ 4785360 h 4785360"/>
              <a:gd name="connsiteX6" fmla="*/ 0 w 12192000"/>
              <a:gd name="connsiteY6" fmla="*/ 0 h 4785360"/>
              <a:gd name="connsiteX7" fmla="*/ 12192000 w 12192000"/>
              <a:gd name="connsiteY7" fmla="*/ 0 h 4785360"/>
              <a:gd name="connsiteX8" fmla="*/ 12192000 w 12192000"/>
              <a:gd name="connsiteY8" fmla="*/ 4773075 h 4785360"/>
              <a:gd name="connsiteX9" fmla="*/ 6096000 w 12192000"/>
              <a:gd name="connsiteY9" fmla="*/ 3139440 h 4785360"/>
              <a:gd name="connsiteX10" fmla="*/ 0 w 12192000"/>
              <a:gd name="connsiteY10" fmla="*/ 4773075 h 4785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4785360">
                <a:moveTo>
                  <a:pt x="12192000" y="4773075"/>
                </a:moveTo>
                <a:lnTo>
                  <a:pt x="12192000" y="4785360"/>
                </a:lnTo>
                <a:lnTo>
                  <a:pt x="12190841" y="4785360"/>
                </a:lnTo>
                <a:close/>
                <a:moveTo>
                  <a:pt x="0" y="4773075"/>
                </a:moveTo>
                <a:lnTo>
                  <a:pt x="1159" y="4785360"/>
                </a:lnTo>
                <a:lnTo>
                  <a:pt x="0" y="4785360"/>
                </a:lnTo>
                <a:close/>
                <a:moveTo>
                  <a:pt x="0" y="0"/>
                </a:moveTo>
                <a:lnTo>
                  <a:pt x="12192000" y="0"/>
                </a:lnTo>
                <a:lnTo>
                  <a:pt x="12192000" y="4773075"/>
                </a:lnTo>
                <a:cubicBezTo>
                  <a:pt x="12192000" y="3870843"/>
                  <a:pt x="9462728" y="3139440"/>
                  <a:pt x="6096000" y="3139440"/>
                </a:cubicBezTo>
                <a:cubicBezTo>
                  <a:pt x="2729272" y="3139440"/>
                  <a:pt x="0" y="3870843"/>
                  <a:pt x="0" y="4773075"/>
                </a:cubicBezTo>
                <a:close/>
              </a:path>
            </a:pathLst>
          </a:custGeom>
          <a:solidFill>
            <a:srgbClr val="A215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7650" y="549863"/>
            <a:ext cx="1318260" cy="1318260"/>
          </a:xfrm>
          <a:prstGeom prst="rect">
            <a:avLst/>
          </a:prstGeom>
        </p:spPr>
      </p:pic>
      <p:sp>
        <p:nvSpPr>
          <p:cNvPr id="20" name="矩形 19"/>
          <p:cNvSpPr/>
          <p:nvPr/>
        </p:nvSpPr>
        <p:spPr>
          <a:xfrm>
            <a:off x="5970270" y="3434622"/>
            <a:ext cx="4103370" cy="85583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1" name="矩形 20"/>
          <p:cNvSpPr/>
          <p:nvPr/>
        </p:nvSpPr>
        <p:spPr>
          <a:xfrm>
            <a:off x="5970270" y="4758551"/>
            <a:ext cx="4103370" cy="85583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nvGrpSpPr>
          <p:cNvPr id="16" name="组合 15"/>
          <p:cNvGrpSpPr/>
          <p:nvPr/>
        </p:nvGrpSpPr>
        <p:grpSpPr>
          <a:xfrm>
            <a:off x="3993832" y="1969362"/>
            <a:ext cx="8056245" cy="3589431"/>
            <a:chOff x="2716530" y="1705363"/>
            <a:chExt cx="8056245" cy="3589431"/>
          </a:xfrm>
        </p:grpSpPr>
        <p:sp>
          <p:nvSpPr>
            <p:cNvPr id="12" name="矩形 11"/>
            <p:cNvSpPr/>
            <p:nvPr/>
          </p:nvSpPr>
          <p:spPr>
            <a:xfrm>
              <a:off x="4446270" y="4243036"/>
              <a:ext cx="4145280" cy="884388"/>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nvGrpSpPr>
            <p:cNvPr id="15" name="组合 14"/>
            <p:cNvGrpSpPr/>
            <p:nvPr/>
          </p:nvGrpSpPr>
          <p:grpSpPr>
            <a:xfrm>
              <a:off x="2716530" y="1705363"/>
              <a:ext cx="8056245" cy="3589431"/>
              <a:chOff x="2716530" y="1705363"/>
              <a:chExt cx="8056245" cy="3589431"/>
            </a:xfrm>
          </p:grpSpPr>
          <p:grpSp>
            <p:nvGrpSpPr>
              <p:cNvPr id="14" name="组合 13"/>
              <p:cNvGrpSpPr/>
              <p:nvPr/>
            </p:nvGrpSpPr>
            <p:grpSpPr>
              <a:xfrm>
                <a:off x="2716530" y="1705363"/>
                <a:ext cx="8056245" cy="3589431"/>
                <a:chOff x="2594610" y="1604942"/>
                <a:chExt cx="8056245" cy="3589431"/>
              </a:xfrm>
            </p:grpSpPr>
            <p:grpSp>
              <p:nvGrpSpPr>
                <p:cNvPr id="2" name="组合 1"/>
                <p:cNvGrpSpPr/>
                <p:nvPr/>
              </p:nvGrpSpPr>
              <p:grpSpPr>
                <a:xfrm>
                  <a:off x="2594610" y="2057813"/>
                  <a:ext cx="8056245" cy="3136560"/>
                  <a:chOff x="-1188720" y="3375107"/>
                  <a:chExt cx="8056245" cy="3136560"/>
                </a:xfrm>
              </p:grpSpPr>
              <p:sp>
                <p:nvSpPr>
                  <p:cNvPr id="3" name="文本框 2"/>
                  <p:cNvSpPr txBox="1"/>
                  <p:nvPr/>
                </p:nvSpPr>
                <p:spPr>
                  <a:xfrm>
                    <a:off x="-1135380" y="3375107"/>
                    <a:ext cx="8001000" cy="646331"/>
                  </a:xfrm>
                  <a:prstGeom prst="rect">
                    <a:avLst/>
                  </a:prstGeom>
                  <a:noFill/>
                </p:spPr>
                <p:txBody>
                  <a:bodyPr wrap="square" rtlCol="0">
                    <a:spAutoFit/>
                  </a:bodyPr>
                  <a:lstStyle/>
                  <a:p>
                    <a:pPr algn="ctr"/>
                    <a:r>
                      <a:rPr lang="zh-CN" altLang="en-US" b="1" dirty="0">
                        <a:solidFill>
                          <a:srgbClr val="F2F2F2"/>
                        </a:solidFill>
                        <a:latin typeface="微软雅黑" panose="020B0503020204020204" pitchFamily="34" charset="-122"/>
                        <a:ea typeface="微软雅黑" panose="020B0503020204020204" pitchFamily="34" charset="-122"/>
                      </a:rPr>
                      <a:t>可以从历史中汲取智慧和力量</a:t>
                    </a:r>
                  </a:p>
                  <a:p>
                    <a:endParaRPr lang="zh-CN" altLang="en-US" dirty="0">
                      <a:latin typeface="微软雅黑" panose="020B0503020204020204" pitchFamily="34" charset="-122"/>
                      <a:ea typeface="微软雅黑" panose="020B0503020204020204" pitchFamily="34" charset="-122"/>
                    </a:endParaRPr>
                  </a:p>
                </p:txBody>
              </p:sp>
              <p:sp>
                <p:nvSpPr>
                  <p:cNvPr id="4" name="文本框 3"/>
                  <p:cNvSpPr txBox="1"/>
                  <p:nvPr/>
                </p:nvSpPr>
                <p:spPr>
                  <a:xfrm>
                    <a:off x="-1188720" y="4634341"/>
                    <a:ext cx="8001000" cy="646331"/>
                  </a:xfrm>
                  <a:prstGeom prst="rect">
                    <a:avLst/>
                  </a:prstGeom>
                  <a:noFill/>
                </p:spPr>
                <p:txBody>
                  <a:bodyPr wrap="square" rtlCol="0">
                    <a:spAutoFit/>
                  </a:bodyPr>
                  <a:lstStyle/>
                  <a:p>
                    <a:pPr algn="ctr" eaLnBrk="0" hangingPunct="0"/>
                    <a:r>
                      <a:rPr lang="zh-CN" altLang="en-US" b="1" dirty="0">
                        <a:solidFill>
                          <a:srgbClr val="F2F2F2"/>
                        </a:solidFill>
                        <a:latin typeface="微软雅黑" panose="020B0503020204020204" pitchFamily="34" charset="-122"/>
                        <a:ea typeface="微软雅黑" panose="020B0503020204020204" pitchFamily="34" charset="-122"/>
                      </a:rPr>
                      <a:t>是加强党的思想理论建的重要任务</a:t>
                    </a:r>
                  </a:p>
                  <a:p>
                    <a:endParaRPr lang="zh-CN" altLang="en-US" dirty="0">
                      <a:latin typeface="微软雅黑" panose="020B0503020204020204" pitchFamily="34" charset="-122"/>
                      <a:ea typeface="微软雅黑" panose="020B0503020204020204" pitchFamily="34" charset="-122"/>
                    </a:endParaRPr>
                  </a:p>
                </p:txBody>
              </p:sp>
              <p:sp>
                <p:nvSpPr>
                  <p:cNvPr id="5" name="文本框 4"/>
                  <p:cNvSpPr txBox="1"/>
                  <p:nvPr/>
                </p:nvSpPr>
                <p:spPr>
                  <a:xfrm>
                    <a:off x="-1133475" y="5865336"/>
                    <a:ext cx="8001000" cy="646331"/>
                  </a:xfrm>
                  <a:prstGeom prst="rect">
                    <a:avLst/>
                  </a:prstGeom>
                  <a:noFill/>
                </p:spPr>
                <p:txBody>
                  <a:bodyPr wrap="square" rtlCol="0">
                    <a:spAutoFit/>
                  </a:bodyPr>
                  <a:lstStyle/>
                  <a:p>
                    <a:pPr algn="ctr" eaLnBrk="0" hangingPunct="0"/>
                    <a:r>
                      <a:rPr lang="zh-CN" altLang="en-US" b="1" dirty="0">
                        <a:solidFill>
                          <a:srgbClr val="F2F2F2"/>
                        </a:solidFill>
                        <a:latin typeface="微软雅黑" panose="020B0503020204020204" pitchFamily="34" charset="-122"/>
                        <a:ea typeface="微软雅黑" panose="020B0503020204020204" pitchFamily="34" charset="-122"/>
                      </a:rPr>
                      <a:t>是继承党的成功经验和优良传统的需要</a:t>
                    </a:r>
                  </a:p>
                  <a:p>
                    <a:endParaRPr lang="zh-CN" altLang="en-US" dirty="0">
                      <a:latin typeface="微软雅黑" panose="020B0503020204020204" pitchFamily="34" charset="-122"/>
                      <a:ea typeface="微软雅黑" panose="020B0503020204020204" pitchFamily="34" charset="-122"/>
                    </a:endParaRPr>
                  </a:p>
                </p:txBody>
              </p:sp>
            </p:grpSp>
            <p:sp>
              <p:nvSpPr>
                <p:cNvPr id="11" name="矩形 10"/>
                <p:cNvSpPr/>
                <p:nvPr/>
              </p:nvSpPr>
              <p:spPr>
                <a:xfrm>
                  <a:off x="4331970" y="1604942"/>
                  <a:ext cx="4145280" cy="884388"/>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sp>
            <p:nvSpPr>
              <p:cNvPr id="13" name="矩形 12"/>
              <p:cNvSpPr/>
              <p:nvPr/>
            </p:nvSpPr>
            <p:spPr>
              <a:xfrm>
                <a:off x="4446270" y="2977324"/>
                <a:ext cx="4145280" cy="884388"/>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grpSp>
      <p:sp>
        <p:nvSpPr>
          <p:cNvPr id="17" name="文本框 16"/>
          <p:cNvSpPr txBox="1"/>
          <p:nvPr/>
        </p:nvSpPr>
        <p:spPr>
          <a:xfrm>
            <a:off x="2557462" y="3582199"/>
            <a:ext cx="4130040" cy="1231106"/>
          </a:xfrm>
          <a:prstGeom prst="rect">
            <a:avLst/>
          </a:prstGeom>
          <a:noFill/>
        </p:spPr>
        <p:txBody>
          <a:bodyPr wrap="square" rtlCol="0">
            <a:spAutoFit/>
          </a:bodyPr>
          <a:lstStyle/>
          <a:p>
            <a:pPr lvl="0"/>
            <a:r>
              <a:rPr lang="zh-CN" altLang="zh-CN" sz="2000" dirty="0">
                <a:solidFill>
                  <a:srgbClr val="F2F2F2"/>
                </a:solidFill>
                <a:latin typeface="微软雅黑" panose="020B0503020204020204" pitchFamily="34" charset="-122"/>
                <a:ea typeface="微软雅黑" panose="020B0503020204020204" pitchFamily="34" charset="-122"/>
              </a:rPr>
              <a:t>学习党史的</a:t>
            </a:r>
            <a:endParaRPr lang="en-US" altLang="zh-CN" sz="2000" dirty="0">
              <a:solidFill>
                <a:srgbClr val="F2F2F2"/>
              </a:solidFill>
              <a:latin typeface="微软雅黑" panose="020B0503020204020204" pitchFamily="34" charset="-122"/>
              <a:ea typeface="微软雅黑" panose="020B0503020204020204" pitchFamily="34" charset="-122"/>
            </a:endParaRPr>
          </a:p>
          <a:p>
            <a:r>
              <a:rPr lang="zh-CN" altLang="zh-CN" sz="3600" b="1" dirty="0">
                <a:solidFill>
                  <a:srgbClr val="F2F2F2"/>
                </a:solidFill>
                <a:latin typeface="微软雅黑" panose="020B0503020204020204" pitchFamily="34" charset="-122"/>
                <a:ea typeface="微软雅黑" panose="020B0503020204020204" pitchFamily="34" charset="-122"/>
              </a:rPr>
              <a:t>现实意义</a:t>
            </a:r>
            <a:endParaRPr lang="zh-CN" altLang="zh-CN" sz="3600" dirty="0">
              <a:solidFill>
                <a:srgbClr val="F2F2F2"/>
              </a:solidFill>
              <a:latin typeface="微软雅黑" panose="020B0503020204020204" pitchFamily="34" charset="-122"/>
              <a:ea typeface="微软雅黑" panose="020B0503020204020204" pitchFamily="34" charset="-122"/>
            </a:endParaRPr>
          </a:p>
          <a:p>
            <a:pPr lvl="0"/>
            <a:endParaRPr lang="zh-CN" altLang="zh-CN" dirty="0">
              <a:latin typeface="微软雅黑" panose="020B0503020204020204" pitchFamily="34" charset="-122"/>
              <a:ea typeface="微软雅黑" panose="020B0503020204020204" pitchFamily="34" charset="-122"/>
            </a:endParaRPr>
          </a:p>
        </p:txBody>
      </p:sp>
      <p:sp>
        <p:nvSpPr>
          <p:cNvPr id="23" name="文本框 22">
            <a:extLst>
              <a:ext uri="{FF2B5EF4-FFF2-40B4-BE49-F238E27FC236}">
                <a16:creationId xmlns:a16="http://schemas.microsoft.com/office/drawing/2014/main" id="{C70BE57F-E706-4586-AB4F-59748EF8ED4A}"/>
              </a:ext>
            </a:extLst>
          </p:cNvPr>
          <p:cNvSpPr txBox="1"/>
          <p:nvPr/>
        </p:nvSpPr>
        <p:spPr>
          <a:xfrm>
            <a:off x="247650" y="122337"/>
            <a:ext cx="6050280" cy="738664"/>
          </a:xfrm>
          <a:prstGeom prst="rect">
            <a:avLst/>
          </a:prstGeom>
          <a:noFill/>
        </p:spPr>
        <p:txBody>
          <a:bodyPr wrap="square" rtlCol="0">
            <a:spAutoFit/>
          </a:bodyPr>
          <a:lstStyle/>
          <a:p>
            <a:r>
              <a:rPr lang="en-US" altLang="zh-CN" sz="2400" b="1" dirty="0">
                <a:solidFill>
                  <a:srgbClr val="F2F2F2"/>
                </a:solidFill>
                <a:latin typeface="微软雅黑" panose="020B0503020204020204" pitchFamily="34" charset="-122"/>
                <a:ea typeface="微软雅黑" panose="020B0503020204020204" pitchFamily="34" charset="-122"/>
              </a:rPr>
              <a:t>1.2 </a:t>
            </a:r>
            <a:r>
              <a:rPr lang="zh-CN" altLang="en-US" sz="2400" b="1" dirty="0">
                <a:solidFill>
                  <a:srgbClr val="F2F2F2"/>
                </a:solidFill>
                <a:latin typeface="微软雅黑" panose="020B0503020204020204" pitchFamily="34" charset="-122"/>
                <a:ea typeface="微软雅黑" panose="020B0503020204020204" pitchFamily="34" charset="-122"/>
              </a:rPr>
              <a:t>学习党史的重要意义</a:t>
            </a:r>
          </a:p>
          <a:p>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4259286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1000"/>
                                        <p:tgtEl>
                                          <p:spTgt spid="19"/>
                                        </p:tgtEl>
                                      </p:cBhvr>
                                    </p:animEffect>
                                    <p:anim calcmode="lin" valueType="num">
                                      <p:cBhvr>
                                        <p:cTn id="22" dur="1000" fill="hold"/>
                                        <p:tgtEl>
                                          <p:spTgt spid="19"/>
                                        </p:tgtEl>
                                        <p:attrNameLst>
                                          <p:attrName>ppt_x</p:attrName>
                                        </p:attrNameLst>
                                      </p:cBhvr>
                                      <p:tavLst>
                                        <p:tav tm="0">
                                          <p:val>
                                            <p:strVal val="#ppt_x"/>
                                          </p:val>
                                        </p:tav>
                                        <p:tav tm="100000">
                                          <p:val>
                                            <p:strVal val="#ppt_x"/>
                                          </p:val>
                                        </p:tav>
                                      </p:tavLst>
                                    </p:anim>
                                    <p:anim calcmode="lin" valueType="num">
                                      <p:cBhvr>
                                        <p:cTn id="23" dur="1000" fill="hold"/>
                                        <p:tgtEl>
                                          <p:spTgt spid="19"/>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1000"/>
                                        <p:tgtEl>
                                          <p:spTgt spid="16"/>
                                        </p:tgtEl>
                                      </p:cBhvr>
                                    </p:animEffect>
                                    <p:anim calcmode="lin" valueType="num">
                                      <p:cBhvr>
                                        <p:cTn id="27" dur="1000" fill="hold"/>
                                        <p:tgtEl>
                                          <p:spTgt spid="16"/>
                                        </p:tgtEl>
                                        <p:attrNameLst>
                                          <p:attrName>ppt_x</p:attrName>
                                        </p:attrNameLst>
                                      </p:cBhvr>
                                      <p:tavLst>
                                        <p:tav tm="0">
                                          <p:val>
                                            <p:strVal val="#ppt_x"/>
                                          </p:val>
                                        </p:tav>
                                        <p:tav tm="100000">
                                          <p:val>
                                            <p:strVal val="#ppt_x"/>
                                          </p:val>
                                        </p:tav>
                                      </p:tavLst>
                                    </p:anim>
                                    <p:anim calcmode="lin" valueType="num">
                                      <p:cBhvr>
                                        <p:cTn id="2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8" grpId="0" animBg="1"/>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9" name="矩形 8"/>
          <p:cNvSpPr/>
          <p:nvPr/>
        </p:nvSpPr>
        <p:spPr>
          <a:xfrm>
            <a:off x="0" y="1"/>
            <a:ext cx="12192000" cy="6502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 name="文本框 1"/>
          <p:cNvSpPr txBox="1"/>
          <p:nvPr/>
        </p:nvSpPr>
        <p:spPr>
          <a:xfrm>
            <a:off x="1747520" y="3291658"/>
            <a:ext cx="9022080" cy="707886"/>
          </a:xfrm>
          <a:prstGeom prst="rect">
            <a:avLst/>
          </a:prstGeom>
          <a:noFill/>
        </p:spPr>
        <p:txBody>
          <a:bodyPr wrap="square" rtlCol="0">
            <a:spAutoFit/>
          </a:bodyPr>
          <a:lstStyle/>
          <a:p>
            <a:pPr algn="ctr" eaLnBrk="0" hangingPunct="0"/>
            <a:r>
              <a:rPr lang="zh-CN" altLang="en-US" sz="4000" b="1" dirty="0">
                <a:latin typeface="微软雅黑" panose="020B0503020204020204" pitchFamily="34" charset="-122"/>
                <a:ea typeface="微软雅黑" panose="020B0503020204020204" pitchFamily="34" charset="-122"/>
              </a:rPr>
              <a:t>新民主主义革命时期</a:t>
            </a:r>
          </a:p>
        </p:txBody>
      </p:sp>
      <p:sp>
        <p:nvSpPr>
          <p:cNvPr id="5" name="任意多边形 4"/>
          <p:cNvSpPr/>
          <p:nvPr/>
        </p:nvSpPr>
        <p:spPr>
          <a:xfrm rot="10800000">
            <a:off x="0" y="6046838"/>
            <a:ext cx="12192000" cy="811161"/>
          </a:xfrm>
          <a:custGeom>
            <a:avLst/>
            <a:gdLst>
              <a:gd name="connsiteX0" fmla="*/ 12192000 w 12192000"/>
              <a:gd name="connsiteY0" fmla="*/ 4773075 h 4785360"/>
              <a:gd name="connsiteX1" fmla="*/ 12192000 w 12192000"/>
              <a:gd name="connsiteY1" fmla="*/ 4785360 h 4785360"/>
              <a:gd name="connsiteX2" fmla="*/ 12190841 w 12192000"/>
              <a:gd name="connsiteY2" fmla="*/ 4785360 h 4785360"/>
              <a:gd name="connsiteX3" fmla="*/ 0 w 12192000"/>
              <a:gd name="connsiteY3" fmla="*/ 4773075 h 4785360"/>
              <a:gd name="connsiteX4" fmla="*/ 1159 w 12192000"/>
              <a:gd name="connsiteY4" fmla="*/ 4785360 h 4785360"/>
              <a:gd name="connsiteX5" fmla="*/ 0 w 12192000"/>
              <a:gd name="connsiteY5" fmla="*/ 4785360 h 4785360"/>
              <a:gd name="connsiteX6" fmla="*/ 0 w 12192000"/>
              <a:gd name="connsiteY6" fmla="*/ 0 h 4785360"/>
              <a:gd name="connsiteX7" fmla="*/ 12192000 w 12192000"/>
              <a:gd name="connsiteY7" fmla="*/ 0 h 4785360"/>
              <a:gd name="connsiteX8" fmla="*/ 12192000 w 12192000"/>
              <a:gd name="connsiteY8" fmla="*/ 4773075 h 4785360"/>
              <a:gd name="connsiteX9" fmla="*/ 6096000 w 12192000"/>
              <a:gd name="connsiteY9" fmla="*/ 3139440 h 4785360"/>
              <a:gd name="connsiteX10" fmla="*/ 0 w 12192000"/>
              <a:gd name="connsiteY10" fmla="*/ 4773075 h 4785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4785360">
                <a:moveTo>
                  <a:pt x="12192000" y="4773075"/>
                </a:moveTo>
                <a:lnTo>
                  <a:pt x="12192000" y="4785360"/>
                </a:lnTo>
                <a:lnTo>
                  <a:pt x="12190841" y="4785360"/>
                </a:lnTo>
                <a:close/>
                <a:moveTo>
                  <a:pt x="0" y="4773075"/>
                </a:moveTo>
                <a:lnTo>
                  <a:pt x="1159" y="4785360"/>
                </a:lnTo>
                <a:lnTo>
                  <a:pt x="0" y="4785360"/>
                </a:lnTo>
                <a:close/>
                <a:moveTo>
                  <a:pt x="0" y="0"/>
                </a:moveTo>
                <a:lnTo>
                  <a:pt x="12192000" y="0"/>
                </a:lnTo>
                <a:lnTo>
                  <a:pt x="12192000" y="4773075"/>
                </a:lnTo>
                <a:cubicBezTo>
                  <a:pt x="12192000" y="3870843"/>
                  <a:pt x="9462728" y="3139440"/>
                  <a:pt x="6096000" y="3139440"/>
                </a:cubicBezTo>
                <a:cubicBezTo>
                  <a:pt x="2729272" y="3139440"/>
                  <a:pt x="0" y="3870843"/>
                  <a:pt x="0" y="4773075"/>
                </a:cubicBezTo>
                <a:close/>
              </a:path>
            </a:pathLst>
          </a:custGeom>
          <a:solidFill>
            <a:srgbClr val="A215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nvGrpSpPr>
          <p:cNvPr id="6" name="组合 5"/>
          <p:cNvGrpSpPr/>
          <p:nvPr/>
        </p:nvGrpSpPr>
        <p:grpSpPr>
          <a:xfrm>
            <a:off x="0" y="4356767"/>
            <a:ext cx="12192000" cy="1783080"/>
            <a:chOff x="0" y="498262"/>
            <a:chExt cx="12192000" cy="1783080"/>
          </a:xfrm>
        </p:grpSpPr>
        <p:sp>
          <p:nvSpPr>
            <p:cNvPr id="3" name="椭圆 2"/>
            <p:cNvSpPr/>
            <p:nvPr/>
          </p:nvSpPr>
          <p:spPr>
            <a:xfrm>
              <a:off x="5204460" y="498262"/>
              <a:ext cx="1783080" cy="178308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 name="文本框 3"/>
            <p:cNvSpPr txBox="1"/>
            <p:nvPr/>
          </p:nvSpPr>
          <p:spPr>
            <a:xfrm>
              <a:off x="5371736" y="770840"/>
              <a:ext cx="1889760" cy="1323439"/>
            </a:xfrm>
            <a:prstGeom prst="rect">
              <a:avLst/>
            </a:prstGeom>
            <a:noFill/>
          </p:spPr>
          <p:txBody>
            <a:bodyPr wrap="square" rtlCol="0">
              <a:spAutoFit/>
            </a:bodyPr>
            <a:lstStyle/>
            <a:p>
              <a:r>
                <a:rPr lang="en-US" altLang="zh-CN" sz="8000" dirty="0">
                  <a:solidFill>
                    <a:schemeClr val="bg1"/>
                  </a:solidFill>
                  <a:latin typeface="微软雅黑" panose="020B0503020204020204" pitchFamily="34" charset="-122"/>
                  <a:ea typeface="微软雅黑" panose="020B0503020204020204" pitchFamily="34" charset="-122"/>
                </a:rPr>
                <a:t>02</a:t>
              </a:r>
              <a:endParaRPr lang="zh-CN" altLang="en-US" sz="8000" dirty="0">
                <a:solidFill>
                  <a:schemeClr val="bg1"/>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0" y="1432560"/>
              <a:ext cx="5204460" cy="0"/>
            </a:xfrm>
            <a:prstGeom prst="line">
              <a:avLst/>
            </a:prstGeom>
            <a:ln w="4762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6987540" y="1417320"/>
              <a:ext cx="5204460" cy="0"/>
            </a:xfrm>
            <a:prstGeom prst="line">
              <a:avLst/>
            </a:prstGeom>
            <a:ln w="47625">
              <a:solidFill>
                <a:srgbClr val="C00000"/>
              </a:solidFill>
            </a:ln>
          </p:spPr>
          <p:style>
            <a:lnRef idx="1">
              <a:schemeClr val="accent1"/>
            </a:lnRef>
            <a:fillRef idx="0">
              <a:schemeClr val="accent1"/>
            </a:fillRef>
            <a:effectRef idx="0">
              <a:schemeClr val="accent1"/>
            </a:effectRef>
            <a:fontRef idx="minor">
              <a:schemeClr val="tx1"/>
            </a:fontRef>
          </p:style>
        </p:cxnSp>
      </p:grpSp>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82540" y="995147"/>
            <a:ext cx="1905000" cy="1905000"/>
          </a:xfrm>
          <a:prstGeom prst="rect">
            <a:avLst/>
          </a:prstGeom>
        </p:spPr>
      </p:pic>
    </p:spTree>
    <p:extLst>
      <p:ext uri="{BB962C8B-B14F-4D97-AF65-F5344CB8AC3E}">
        <p14:creationId xmlns:p14="http://schemas.microsoft.com/office/powerpoint/2010/main" val="335538048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www.33ppt.com"/>
</p:tagLst>
</file>

<file path=ppt/theme/theme1.xml><?xml version="1.0" encoding="utf-8"?>
<a:theme xmlns:a="http://schemas.openxmlformats.org/drawingml/2006/main" name="www.33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1302</TotalTime>
  <Words>6609</Words>
  <Application>Microsoft Office PowerPoint</Application>
  <PresentationFormat>宽屏</PresentationFormat>
  <Paragraphs>500</Paragraphs>
  <Slides>64</Slides>
  <Notes>64</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64</vt:i4>
      </vt:variant>
    </vt:vector>
  </HeadingPairs>
  <TitlesOfParts>
    <vt:vector size="72" baseType="lpstr">
      <vt:lpstr>等线</vt:lpstr>
      <vt:lpstr>等线 Light</vt:lpstr>
      <vt:lpstr>方正尚酷简体</vt:lpstr>
      <vt:lpstr>方正特雅宋_GBK</vt:lpstr>
      <vt:lpstr>Arial</vt:lpstr>
      <vt:lpstr>Wingdings</vt:lpstr>
      <vt:lpstr>微软雅黑</vt:lpstr>
      <vt:lpstr>www.33ppt.com​​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www.33ppt.com</dc:title>
  <cp:lastModifiedBy>小芥末素材</cp:lastModifiedBy>
  <cp:revision>4</cp:revision>
  <dcterms:created xsi:type="dcterms:W3CDTF">2017-08-22T07:14:01Z</dcterms:created>
  <dcterms:modified xsi:type="dcterms:W3CDTF">2018-05-18T01:04:05Z</dcterms:modified>
</cp:coreProperties>
</file>