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88" autoAdjust="0"/>
    <p:restoredTop sz="94424" autoAdjust="0"/>
  </p:normalViewPr>
  <p:slideViewPr>
    <p:cSldViewPr snapToGrid="0">
      <p:cViewPr varScale="1">
        <p:scale>
          <a:sx n="72" d="100"/>
          <a:sy n="72" d="100"/>
        </p:scale>
        <p:origin x="636"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FE5BAF-21D5-479C-ABF9-D2A8D57D7515}" type="datetimeFigureOut">
              <a:rPr lang="zh-CN" altLang="en-US" smtClean="0"/>
              <a:t>2018/3/17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E210F8-5C2A-4834-B18E-86120935B2CC}" type="slidenum">
              <a:rPr lang="zh-CN" altLang="en-US" smtClean="0"/>
              <a:t>‹#›</a:t>
            </a:fld>
            <a:endParaRPr lang="zh-CN" altLang="en-US"/>
          </a:p>
        </p:txBody>
      </p:sp>
    </p:spTree>
    <p:extLst>
      <p:ext uri="{BB962C8B-B14F-4D97-AF65-F5344CB8AC3E}">
        <p14:creationId xmlns:p14="http://schemas.microsoft.com/office/powerpoint/2010/main" val="2064799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1</a:t>
            </a:fld>
            <a:endParaRPr lang="zh-CN" altLang="en-US"/>
          </a:p>
        </p:txBody>
      </p:sp>
    </p:spTree>
    <p:extLst>
      <p:ext uri="{BB962C8B-B14F-4D97-AF65-F5344CB8AC3E}">
        <p14:creationId xmlns:p14="http://schemas.microsoft.com/office/powerpoint/2010/main" val="19152326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10</a:t>
            </a:fld>
            <a:endParaRPr lang="zh-CN" altLang="en-US"/>
          </a:p>
        </p:txBody>
      </p:sp>
    </p:spTree>
    <p:extLst>
      <p:ext uri="{BB962C8B-B14F-4D97-AF65-F5344CB8AC3E}">
        <p14:creationId xmlns:p14="http://schemas.microsoft.com/office/powerpoint/2010/main" val="2148004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11</a:t>
            </a:fld>
            <a:endParaRPr lang="zh-CN" altLang="en-US"/>
          </a:p>
        </p:txBody>
      </p:sp>
    </p:spTree>
    <p:extLst>
      <p:ext uri="{BB962C8B-B14F-4D97-AF65-F5344CB8AC3E}">
        <p14:creationId xmlns:p14="http://schemas.microsoft.com/office/powerpoint/2010/main" val="3047770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12</a:t>
            </a:fld>
            <a:endParaRPr lang="zh-CN" altLang="en-US"/>
          </a:p>
        </p:txBody>
      </p:sp>
    </p:spTree>
    <p:extLst>
      <p:ext uri="{BB962C8B-B14F-4D97-AF65-F5344CB8AC3E}">
        <p14:creationId xmlns:p14="http://schemas.microsoft.com/office/powerpoint/2010/main" val="3240051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13</a:t>
            </a:fld>
            <a:endParaRPr lang="zh-CN" altLang="en-US"/>
          </a:p>
        </p:txBody>
      </p:sp>
    </p:spTree>
    <p:extLst>
      <p:ext uri="{BB962C8B-B14F-4D97-AF65-F5344CB8AC3E}">
        <p14:creationId xmlns:p14="http://schemas.microsoft.com/office/powerpoint/2010/main" val="3127534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14</a:t>
            </a:fld>
            <a:endParaRPr lang="zh-CN" altLang="en-US"/>
          </a:p>
        </p:txBody>
      </p:sp>
    </p:spTree>
    <p:extLst>
      <p:ext uri="{BB962C8B-B14F-4D97-AF65-F5344CB8AC3E}">
        <p14:creationId xmlns:p14="http://schemas.microsoft.com/office/powerpoint/2010/main" val="1706147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15</a:t>
            </a:fld>
            <a:endParaRPr lang="zh-CN" altLang="en-US"/>
          </a:p>
        </p:txBody>
      </p:sp>
    </p:spTree>
    <p:extLst>
      <p:ext uri="{BB962C8B-B14F-4D97-AF65-F5344CB8AC3E}">
        <p14:creationId xmlns:p14="http://schemas.microsoft.com/office/powerpoint/2010/main" val="3371244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16</a:t>
            </a:fld>
            <a:endParaRPr lang="zh-CN" altLang="en-US"/>
          </a:p>
        </p:txBody>
      </p:sp>
    </p:spTree>
    <p:extLst>
      <p:ext uri="{BB962C8B-B14F-4D97-AF65-F5344CB8AC3E}">
        <p14:creationId xmlns:p14="http://schemas.microsoft.com/office/powerpoint/2010/main" val="18449917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17</a:t>
            </a:fld>
            <a:endParaRPr lang="zh-CN" altLang="en-US"/>
          </a:p>
        </p:txBody>
      </p:sp>
    </p:spTree>
    <p:extLst>
      <p:ext uri="{BB962C8B-B14F-4D97-AF65-F5344CB8AC3E}">
        <p14:creationId xmlns:p14="http://schemas.microsoft.com/office/powerpoint/2010/main" val="35766311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18</a:t>
            </a:fld>
            <a:endParaRPr lang="zh-CN" altLang="en-US"/>
          </a:p>
        </p:txBody>
      </p:sp>
    </p:spTree>
    <p:extLst>
      <p:ext uri="{BB962C8B-B14F-4D97-AF65-F5344CB8AC3E}">
        <p14:creationId xmlns:p14="http://schemas.microsoft.com/office/powerpoint/2010/main" val="24752999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19</a:t>
            </a:fld>
            <a:endParaRPr lang="zh-CN" altLang="en-US"/>
          </a:p>
        </p:txBody>
      </p:sp>
    </p:spTree>
    <p:extLst>
      <p:ext uri="{BB962C8B-B14F-4D97-AF65-F5344CB8AC3E}">
        <p14:creationId xmlns:p14="http://schemas.microsoft.com/office/powerpoint/2010/main" val="1278382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2</a:t>
            </a:fld>
            <a:endParaRPr lang="zh-CN" altLang="en-US"/>
          </a:p>
        </p:txBody>
      </p:sp>
    </p:spTree>
    <p:extLst>
      <p:ext uri="{BB962C8B-B14F-4D97-AF65-F5344CB8AC3E}">
        <p14:creationId xmlns:p14="http://schemas.microsoft.com/office/powerpoint/2010/main" val="41288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20</a:t>
            </a:fld>
            <a:endParaRPr lang="zh-CN" altLang="en-US"/>
          </a:p>
        </p:txBody>
      </p:sp>
    </p:spTree>
    <p:extLst>
      <p:ext uri="{BB962C8B-B14F-4D97-AF65-F5344CB8AC3E}">
        <p14:creationId xmlns:p14="http://schemas.microsoft.com/office/powerpoint/2010/main" val="11107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21</a:t>
            </a:fld>
            <a:endParaRPr lang="zh-CN" altLang="en-US"/>
          </a:p>
        </p:txBody>
      </p:sp>
    </p:spTree>
    <p:extLst>
      <p:ext uri="{BB962C8B-B14F-4D97-AF65-F5344CB8AC3E}">
        <p14:creationId xmlns:p14="http://schemas.microsoft.com/office/powerpoint/2010/main" val="2494450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22</a:t>
            </a:fld>
            <a:endParaRPr lang="zh-CN" altLang="en-US"/>
          </a:p>
        </p:txBody>
      </p:sp>
    </p:spTree>
    <p:extLst>
      <p:ext uri="{BB962C8B-B14F-4D97-AF65-F5344CB8AC3E}">
        <p14:creationId xmlns:p14="http://schemas.microsoft.com/office/powerpoint/2010/main" val="35687448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23</a:t>
            </a:fld>
            <a:endParaRPr lang="zh-CN" altLang="en-US"/>
          </a:p>
        </p:txBody>
      </p:sp>
    </p:spTree>
    <p:extLst>
      <p:ext uri="{BB962C8B-B14F-4D97-AF65-F5344CB8AC3E}">
        <p14:creationId xmlns:p14="http://schemas.microsoft.com/office/powerpoint/2010/main" val="6261487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24</a:t>
            </a:fld>
            <a:endParaRPr lang="zh-CN" altLang="en-US"/>
          </a:p>
        </p:txBody>
      </p:sp>
    </p:spTree>
    <p:extLst>
      <p:ext uri="{BB962C8B-B14F-4D97-AF65-F5344CB8AC3E}">
        <p14:creationId xmlns:p14="http://schemas.microsoft.com/office/powerpoint/2010/main" val="2822212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3</a:t>
            </a:fld>
            <a:endParaRPr lang="zh-CN" altLang="en-US"/>
          </a:p>
        </p:txBody>
      </p:sp>
    </p:spTree>
    <p:extLst>
      <p:ext uri="{BB962C8B-B14F-4D97-AF65-F5344CB8AC3E}">
        <p14:creationId xmlns:p14="http://schemas.microsoft.com/office/powerpoint/2010/main" val="2864748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4</a:t>
            </a:fld>
            <a:endParaRPr lang="zh-CN" altLang="en-US"/>
          </a:p>
        </p:txBody>
      </p:sp>
    </p:spTree>
    <p:extLst>
      <p:ext uri="{BB962C8B-B14F-4D97-AF65-F5344CB8AC3E}">
        <p14:creationId xmlns:p14="http://schemas.microsoft.com/office/powerpoint/2010/main" val="3544035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5</a:t>
            </a:fld>
            <a:endParaRPr lang="zh-CN" altLang="en-US"/>
          </a:p>
        </p:txBody>
      </p:sp>
    </p:spTree>
    <p:extLst>
      <p:ext uri="{BB962C8B-B14F-4D97-AF65-F5344CB8AC3E}">
        <p14:creationId xmlns:p14="http://schemas.microsoft.com/office/powerpoint/2010/main" val="1937477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6</a:t>
            </a:fld>
            <a:endParaRPr lang="zh-CN" altLang="en-US"/>
          </a:p>
        </p:txBody>
      </p:sp>
    </p:spTree>
    <p:extLst>
      <p:ext uri="{BB962C8B-B14F-4D97-AF65-F5344CB8AC3E}">
        <p14:creationId xmlns:p14="http://schemas.microsoft.com/office/powerpoint/2010/main" val="1304493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7</a:t>
            </a:fld>
            <a:endParaRPr lang="zh-CN" altLang="en-US"/>
          </a:p>
        </p:txBody>
      </p:sp>
    </p:spTree>
    <p:extLst>
      <p:ext uri="{BB962C8B-B14F-4D97-AF65-F5344CB8AC3E}">
        <p14:creationId xmlns:p14="http://schemas.microsoft.com/office/powerpoint/2010/main" val="540344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8</a:t>
            </a:fld>
            <a:endParaRPr lang="zh-CN" altLang="en-US"/>
          </a:p>
        </p:txBody>
      </p:sp>
    </p:spTree>
    <p:extLst>
      <p:ext uri="{BB962C8B-B14F-4D97-AF65-F5344CB8AC3E}">
        <p14:creationId xmlns:p14="http://schemas.microsoft.com/office/powerpoint/2010/main" val="127066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E210F8-5C2A-4834-B18E-86120935B2CC}" type="slidenum">
              <a:rPr lang="zh-CN" altLang="en-US" smtClean="0"/>
              <a:t>9</a:t>
            </a:fld>
            <a:endParaRPr lang="zh-CN" altLang="en-US"/>
          </a:p>
        </p:txBody>
      </p:sp>
    </p:spTree>
    <p:extLst>
      <p:ext uri="{BB962C8B-B14F-4D97-AF65-F5344CB8AC3E}">
        <p14:creationId xmlns:p14="http://schemas.microsoft.com/office/powerpoint/2010/main" val="3778838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9F4EF18-96F1-42D3-9234-FE33C14AAB92}" type="datetimeFigureOut">
              <a:rPr lang="zh-CN" altLang="en-US" smtClean="0"/>
              <a:t>2018/3/17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E9683B7-5C6B-455B-91DE-72DE910BAADC}" type="slidenum">
              <a:rPr lang="zh-CN" altLang="en-US" smtClean="0"/>
              <a:t>‹#›</a:t>
            </a:fld>
            <a:endParaRPr lang="zh-CN" altLang="en-US"/>
          </a:p>
        </p:txBody>
      </p:sp>
    </p:spTree>
    <p:extLst>
      <p:ext uri="{BB962C8B-B14F-4D97-AF65-F5344CB8AC3E}">
        <p14:creationId xmlns:p14="http://schemas.microsoft.com/office/powerpoint/2010/main" val="132909770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9F4EF18-96F1-42D3-9234-FE33C14AAB92}" type="datetimeFigureOut">
              <a:rPr lang="zh-CN" altLang="en-US" smtClean="0"/>
              <a:t>2018/3/17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E9683B7-5C6B-455B-91DE-72DE910BAADC}" type="slidenum">
              <a:rPr lang="zh-CN" altLang="en-US" smtClean="0"/>
              <a:t>‹#›</a:t>
            </a:fld>
            <a:endParaRPr lang="zh-CN" altLang="en-US"/>
          </a:p>
        </p:txBody>
      </p:sp>
    </p:spTree>
    <p:extLst>
      <p:ext uri="{BB962C8B-B14F-4D97-AF65-F5344CB8AC3E}">
        <p14:creationId xmlns:p14="http://schemas.microsoft.com/office/powerpoint/2010/main" val="211620864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9F4EF18-96F1-42D3-9234-FE33C14AAB92}" type="datetimeFigureOut">
              <a:rPr lang="zh-CN" altLang="en-US" smtClean="0"/>
              <a:t>2018/3/17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E9683B7-5C6B-455B-91DE-72DE910BAADC}" type="slidenum">
              <a:rPr lang="zh-CN" altLang="en-US" smtClean="0"/>
              <a:t>‹#›</a:t>
            </a:fld>
            <a:endParaRPr lang="zh-CN" altLang="en-US"/>
          </a:p>
        </p:txBody>
      </p:sp>
    </p:spTree>
    <p:extLst>
      <p:ext uri="{BB962C8B-B14F-4D97-AF65-F5344CB8AC3E}">
        <p14:creationId xmlns:p14="http://schemas.microsoft.com/office/powerpoint/2010/main" val="179031288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9F4EF18-96F1-42D3-9234-FE33C14AAB92}" type="datetimeFigureOut">
              <a:rPr lang="zh-CN" altLang="en-US" smtClean="0"/>
              <a:t>2018/3/17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E9683B7-5C6B-455B-91DE-72DE910BAADC}" type="slidenum">
              <a:rPr lang="zh-CN" altLang="en-US" smtClean="0"/>
              <a:t>‹#›</a:t>
            </a:fld>
            <a:endParaRPr lang="zh-CN" altLang="en-US"/>
          </a:p>
        </p:txBody>
      </p:sp>
    </p:spTree>
    <p:extLst>
      <p:ext uri="{BB962C8B-B14F-4D97-AF65-F5344CB8AC3E}">
        <p14:creationId xmlns:p14="http://schemas.microsoft.com/office/powerpoint/2010/main" val="190399291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9F4EF18-96F1-42D3-9234-FE33C14AAB92}" type="datetimeFigureOut">
              <a:rPr lang="zh-CN" altLang="en-US" smtClean="0"/>
              <a:t>2018/3/17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E9683B7-5C6B-455B-91DE-72DE910BAADC}" type="slidenum">
              <a:rPr lang="zh-CN" altLang="en-US" smtClean="0"/>
              <a:t>‹#›</a:t>
            </a:fld>
            <a:endParaRPr lang="zh-CN" altLang="en-US"/>
          </a:p>
        </p:txBody>
      </p:sp>
    </p:spTree>
    <p:extLst>
      <p:ext uri="{BB962C8B-B14F-4D97-AF65-F5344CB8AC3E}">
        <p14:creationId xmlns:p14="http://schemas.microsoft.com/office/powerpoint/2010/main" val="100334007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09F4EF18-96F1-42D3-9234-FE33C14AAB92}" type="datetimeFigureOut">
              <a:rPr lang="zh-CN" altLang="en-US" smtClean="0"/>
              <a:t>2018/3/17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6E9683B7-5C6B-455B-91DE-72DE910BAADC}" type="slidenum">
              <a:rPr lang="zh-CN" altLang="en-US" smtClean="0"/>
              <a:t>‹#›</a:t>
            </a:fld>
            <a:endParaRPr lang="zh-CN" altLang="en-US"/>
          </a:p>
        </p:txBody>
      </p:sp>
    </p:spTree>
    <p:extLst>
      <p:ext uri="{BB962C8B-B14F-4D97-AF65-F5344CB8AC3E}">
        <p14:creationId xmlns:p14="http://schemas.microsoft.com/office/powerpoint/2010/main" val="34898667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09F4EF18-96F1-42D3-9234-FE33C14AAB92}" type="datetimeFigureOut">
              <a:rPr lang="zh-CN" altLang="en-US" smtClean="0"/>
              <a:t>2018/3/17</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6E9683B7-5C6B-455B-91DE-72DE910BAADC}" type="slidenum">
              <a:rPr lang="zh-CN" altLang="en-US" smtClean="0"/>
              <a:t>‹#›</a:t>
            </a:fld>
            <a:endParaRPr lang="zh-CN" altLang="en-US"/>
          </a:p>
        </p:txBody>
      </p:sp>
    </p:spTree>
    <p:extLst>
      <p:ext uri="{BB962C8B-B14F-4D97-AF65-F5344CB8AC3E}">
        <p14:creationId xmlns:p14="http://schemas.microsoft.com/office/powerpoint/2010/main" val="19632564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9F4EF18-96F1-42D3-9234-FE33C14AAB92}" type="datetimeFigureOut">
              <a:rPr lang="zh-CN" altLang="en-US" smtClean="0"/>
              <a:t>2018/3/17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6E9683B7-5C6B-455B-91DE-72DE910BAADC}" type="slidenum">
              <a:rPr lang="zh-CN" altLang="en-US" smtClean="0"/>
              <a:t>‹#›</a:t>
            </a:fld>
            <a:endParaRPr lang="zh-CN" altLang="en-US"/>
          </a:p>
        </p:txBody>
      </p:sp>
    </p:spTree>
    <p:extLst>
      <p:ext uri="{BB962C8B-B14F-4D97-AF65-F5344CB8AC3E}">
        <p14:creationId xmlns:p14="http://schemas.microsoft.com/office/powerpoint/2010/main" val="155253418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9F4EF18-96F1-42D3-9234-FE33C14AAB92}" type="datetimeFigureOut">
              <a:rPr lang="zh-CN" altLang="en-US" smtClean="0"/>
              <a:t>2018/3/17</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6E9683B7-5C6B-455B-91DE-72DE910BAADC}" type="slidenum">
              <a:rPr lang="zh-CN" altLang="en-US" smtClean="0"/>
              <a:t>‹#›</a:t>
            </a:fld>
            <a:endParaRPr lang="zh-CN" altLang="en-US"/>
          </a:p>
        </p:txBody>
      </p:sp>
    </p:spTree>
    <p:extLst>
      <p:ext uri="{BB962C8B-B14F-4D97-AF65-F5344CB8AC3E}">
        <p14:creationId xmlns:p14="http://schemas.microsoft.com/office/powerpoint/2010/main" val="172830055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09F4EF18-96F1-42D3-9234-FE33C14AAB92}" type="datetimeFigureOut">
              <a:rPr lang="zh-CN" altLang="en-US" smtClean="0"/>
              <a:t>2018/3/17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6E9683B7-5C6B-455B-91DE-72DE910BAADC}" type="slidenum">
              <a:rPr lang="zh-CN" altLang="en-US" smtClean="0"/>
              <a:t>‹#›</a:t>
            </a:fld>
            <a:endParaRPr lang="zh-CN" altLang="en-US"/>
          </a:p>
        </p:txBody>
      </p:sp>
    </p:spTree>
    <p:extLst>
      <p:ext uri="{BB962C8B-B14F-4D97-AF65-F5344CB8AC3E}">
        <p14:creationId xmlns:p14="http://schemas.microsoft.com/office/powerpoint/2010/main" val="386246837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09F4EF18-96F1-42D3-9234-FE33C14AAB92}" type="datetimeFigureOut">
              <a:rPr lang="zh-CN" altLang="en-US" smtClean="0"/>
              <a:t>2018/3/17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6E9683B7-5C6B-455B-91DE-72DE910BAADC}" type="slidenum">
              <a:rPr lang="zh-CN" altLang="en-US" smtClean="0"/>
              <a:t>‹#›</a:t>
            </a:fld>
            <a:endParaRPr lang="zh-CN" altLang="en-US"/>
          </a:p>
        </p:txBody>
      </p:sp>
    </p:spTree>
    <p:extLst>
      <p:ext uri="{BB962C8B-B14F-4D97-AF65-F5344CB8AC3E}">
        <p14:creationId xmlns:p14="http://schemas.microsoft.com/office/powerpoint/2010/main" val="41898351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4.png"/><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19" Type="http://schemas.microsoft.com/office/2007/relationships/hdphoto" Target="../media/hdphoto2.wdp"/><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5863771"/>
            <a:ext cx="12236664" cy="994229"/>
          </a:xfrm>
          <a:prstGeom prst="rect">
            <a:avLst/>
          </a:prstGeom>
        </p:spPr>
      </p:pic>
      <p:pic>
        <p:nvPicPr>
          <p:cNvPr id="10" name="图片 9"/>
          <p:cNvPicPr>
            <a:picLocks noChangeAspect="1"/>
          </p:cNvPicPr>
          <p:nvPr userDrawn="1"/>
        </p:nvPicPr>
        <p:blipFill>
          <a:blip r:embed="rId15" cstate="print">
            <a:extLst>
              <a:ext uri="{BEBA8EAE-BF5A-486C-A8C5-ECC9F3942E4B}">
                <a14:imgProps xmlns:a14="http://schemas.microsoft.com/office/drawing/2010/main">
                  <a14:imgLayer r:embed="rId16">
                    <a14:imgEffect>
                      <a14:saturation sat="400000"/>
                    </a14:imgEffect>
                  </a14:imgLayer>
                </a14:imgProps>
              </a:ext>
              <a:ext uri="{28A0092B-C50C-407E-A947-70E740481C1C}">
                <a14:useLocalDpi xmlns:a14="http://schemas.microsoft.com/office/drawing/2010/main" val="0"/>
              </a:ext>
            </a:extLst>
          </a:blip>
          <a:stretch>
            <a:fillRect/>
          </a:stretch>
        </p:blipFill>
        <p:spPr>
          <a:xfrm>
            <a:off x="0" y="-17433"/>
            <a:ext cx="4057650" cy="839603"/>
          </a:xfrm>
          <a:prstGeom prst="rect">
            <a:avLst/>
          </a:prstGeom>
        </p:spPr>
      </p:pic>
      <p:sp>
        <p:nvSpPr>
          <p:cNvPr id="11" name="矩形 10"/>
          <p:cNvSpPr/>
          <p:nvPr userDrawn="1"/>
        </p:nvSpPr>
        <p:spPr>
          <a:xfrm>
            <a:off x="9155553" y="237395"/>
            <a:ext cx="2807848" cy="584775"/>
          </a:xfrm>
          <a:prstGeom prst="rect">
            <a:avLst/>
          </a:prstGeom>
        </p:spPr>
        <p:txBody>
          <a:bodyPr wrap="square">
            <a:spAutoFit/>
          </a:bodyPr>
          <a:lstStyle/>
          <a:p>
            <a:pPr algn="dist"/>
            <a:r>
              <a:rPr lang="zh-CN" altLang="en-US" sz="1600" i="0" dirty="0">
                <a:solidFill>
                  <a:srgbClr val="C00000"/>
                </a:solidFill>
                <a:effectLst/>
                <a:latin typeface="微软雅黑" panose="020B0503020204020204" pitchFamily="34" charset="-122"/>
                <a:ea typeface="微软雅黑" panose="020B0503020204020204" pitchFamily="34" charset="-122"/>
              </a:rPr>
              <a:t>全国人民代表大会</a:t>
            </a:r>
            <a:endParaRPr lang="en-US" altLang="zh-CN" sz="1600" i="0" dirty="0">
              <a:solidFill>
                <a:srgbClr val="C00000"/>
              </a:solidFill>
              <a:effectLst/>
              <a:latin typeface="微软雅黑" panose="020B0503020204020204" pitchFamily="34" charset="-122"/>
              <a:ea typeface="微软雅黑" panose="020B0503020204020204" pitchFamily="34" charset="-122"/>
            </a:endParaRPr>
          </a:p>
          <a:p>
            <a:pPr algn="dist"/>
            <a:r>
              <a:rPr lang="zh-CN" altLang="en-US" sz="1600" i="0" dirty="0">
                <a:solidFill>
                  <a:srgbClr val="C00000"/>
                </a:solidFill>
                <a:effectLst/>
                <a:latin typeface="微软雅黑" panose="020B0503020204020204" pitchFamily="34" charset="-122"/>
                <a:ea typeface="微软雅黑" panose="020B0503020204020204" pitchFamily="34" charset="-122"/>
              </a:rPr>
              <a:t>中国人民政治协商会议</a:t>
            </a:r>
            <a:endParaRPr lang="zh-CN" altLang="en-US" sz="1600" dirty="0">
              <a:solidFill>
                <a:srgbClr val="C00000"/>
              </a:solidFill>
            </a:endParaRPr>
          </a:p>
        </p:txBody>
      </p:sp>
      <p:sp>
        <p:nvSpPr>
          <p:cNvPr id="12" name="文本框 11"/>
          <p:cNvSpPr txBox="1"/>
          <p:nvPr userDrawn="1"/>
        </p:nvSpPr>
        <p:spPr>
          <a:xfrm>
            <a:off x="11307136" y="5459175"/>
            <a:ext cx="839068" cy="707886"/>
          </a:xfrm>
          <a:prstGeom prst="rect">
            <a:avLst/>
          </a:prstGeom>
          <a:noFill/>
        </p:spPr>
        <p:txBody>
          <a:bodyPr wrap="square" rtlCol="0">
            <a:spAutoFit/>
          </a:bodyPr>
          <a:lstStyle/>
          <a:p>
            <a:r>
              <a:rPr lang="zh-CN" altLang="en-US" sz="2000" dirty="0">
                <a:solidFill>
                  <a:srgbClr val="C00000"/>
                </a:solidFill>
                <a:latin typeface="方正粗倩简体" panose="03000509000000000000" pitchFamily="65" charset="-122"/>
                <a:ea typeface="方正粗倩简体" panose="03000509000000000000" pitchFamily="65" charset="-122"/>
              </a:rPr>
              <a:t>聚焦</a:t>
            </a:r>
            <a:endParaRPr lang="en-US" altLang="zh-CN" sz="2000" dirty="0">
              <a:solidFill>
                <a:srgbClr val="C00000"/>
              </a:solidFill>
              <a:latin typeface="方正粗倩简体" panose="03000509000000000000" pitchFamily="65" charset="-122"/>
              <a:ea typeface="方正粗倩简体" panose="03000509000000000000" pitchFamily="65" charset="-122"/>
            </a:endParaRPr>
          </a:p>
          <a:p>
            <a:r>
              <a:rPr lang="zh-CN" altLang="en-US" sz="2000" dirty="0">
                <a:solidFill>
                  <a:srgbClr val="C00000"/>
                </a:solidFill>
                <a:latin typeface="方正粗倩简体" panose="03000509000000000000" pitchFamily="65" charset="-122"/>
                <a:ea typeface="方正粗倩简体" panose="03000509000000000000" pitchFamily="65" charset="-122"/>
              </a:rPr>
              <a:t>两会 </a:t>
            </a:r>
          </a:p>
        </p:txBody>
      </p:sp>
      <p:pic>
        <p:nvPicPr>
          <p:cNvPr id="13" name="图片 12"/>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453783" y="5489638"/>
            <a:ext cx="633796" cy="620179"/>
          </a:xfrm>
          <a:prstGeom prst="rect">
            <a:avLst/>
          </a:prstGeom>
        </p:spPr>
      </p:pic>
      <p:pic>
        <p:nvPicPr>
          <p:cNvPr id="14" name="图片 13"/>
          <p:cNvPicPr>
            <a:picLocks noChangeAspect="1"/>
          </p:cNvPicPr>
          <p:nvPr userDrawn="1"/>
        </p:nvPicPr>
        <p:blipFill>
          <a:blip r:embed="rId18" cstate="print">
            <a:extLst>
              <a:ext uri="{BEBA8EAE-BF5A-486C-A8C5-ECC9F3942E4B}">
                <a14:imgProps xmlns:a14="http://schemas.microsoft.com/office/drawing/2010/main">
                  <a14:imgLayer r:embed="rId19">
                    <a14:imgEffect>
                      <a14:saturation sat="300000"/>
                    </a14:imgEffect>
                  </a14:imgLayer>
                </a14:imgProps>
              </a:ext>
              <a:ext uri="{28A0092B-C50C-407E-A947-70E740481C1C}">
                <a14:useLocalDpi xmlns:a14="http://schemas.microsoft.com/office/drawing/2010/main" val="0"/>
              </a:ext>
            </a:extLst>
          </a:blip>
          <a:stretch>
            <a:fillRect/>
          </a:stretch>
        </p:blipFill>
        <p:spPr>
          <a:xfrm>
            <a:off x="9747557" y="5456976"/>
            <a:ext cx="598559" cy="631229"/>
          </a:xfrm>
          <a:prstGeom prst="rect">
            <a:avLst/>
          </a:prstGeom>
        </p:spPr>
      </p:pic>
      <p:sp>
        <p:nvSpPr>
          <p:cNvPr id="15" name="矩形 14"/>
          <p:cNvSpPr/>
          <p:nvPr userDrawn="1"/>
        </p:nvSpPr>
        <p:spPr>
          <a:xfrm>
            <a:off x="11233592" y="5565328"/>
            <a:ext cx="45719" cy="4955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50670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2.png"/><Relationship Id="rId3" Type="http://schemas.openxmlformats.org/officeDocument/2006/relationships/slideLayout" Target="../slideLayouts/slideLayout1.xml"/><Relationship Id="rId7" Type="http://schemas.openxmlformats.org/officeDocument/2006/relationships/image" Target="../media/image3.png"/><Relationship Id="rId12" Type="http://schemas.openxmlformats.org/officeDocument/2006/relationships/image" Target="../media/image1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11" Type="http://schemas.microsoft.com/office/2007/relationships/hdphoto" Target="../media/hdphoto2.wdp"/><Relationship Id="rId5" Type="http://schemas.openxmlformats.org/officeDocument/2006/relationships/image" Target="../media/image6.jpeg"/><Relationship Id="rId15" Type="http://schemas.openxmlformats.org/officeDocument/2006/relationships/image" Target="../media/image12.pn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t="7500"/>
          <a:stretch/>
        </p:blipFill>
        <p:spPr>
          <a:xfrm>
            <a:off x="0" y="-19050"/>
            <a:ext cx="12192000" cy="6343650"/>
          </a:xfrm>
          <a:prstGeom prst="rect">
            <a:avLst/>
          </a:prstGeom>
        </p:spPr>
      </p:pic>
      <p:pic>
        <p:nvPicPr>
          <p:cNvPr id="6" name="图片 5">
            <a:extLst>
              <a:ext uri="{FF2B5EF4-FFF2-40B4-BE49-F238E27FC236}">
                <a16:creationId xmlns:a16="http://schemas.microsoft.com/office/drawing/2014/main" id="{30440A5D-0EB8-4B75-BD04-F6D63CE8596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4607" r="17364" b="25626"/>
          <a:stretch/>
        </p:blipFill>
        <p:spPr>
          <a:xfrm>
            <a:off x="3048908" y="4050223"/>
            <a:ext cx="5949042" cy="1637562"/>
          </a:xfrm>
          <a:prstGeom prst="rect">
            <a:avLst/>
          </a:prstGeom>
        </p:spPr>
      </p:pic>
      <p:sp>
        <p:nvSpPr>
          <p:cNvPr id="13" name="矩形 12"/>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0" y="-17433"/>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55553" y="237395"/>
            <a:ext cx="2807848" cy="584775"/>
          </a:xfrm>
          <a:prstGeom prst="rect">
            <a:avLst/>
          </a:prstGeom>
        </p:spPr>
        <p:txBody>
          <a:bodyPr wrap="square">
            <a:spAutoFit/>
          </a:bodyPr>
          <a:lstStyle/>
          <a:p>
            <a:pPr algn="dist"/>
            <a:r>
              <a:rPr lang="zh-CN" altLang="en-US" sz="1600" i="0" dirty="0">
                <a:solidFill>
                  <a:srgbClr val="C00000"/>
                </a:solidFill>
                <a:effectLst/>
                <a:latin typeface="微软雅黑" panose="020B0503020204020204" pitchFamily="34" charset="-122"/>
                <a:ea typeface="微软雅黑" panose="020B0503020204020204" pitchFamily="34" charset="-122"/>
              </a:rPr>
              <a:t>全国人民代表大会</a:t>
            </a:r>
            <a:endParaRPr lang="en-US" altLang="zh-CN" sz="1600" i="0" dirty="0">
              <a:solidFill>
                <a:srgbClr val="C00000"/>
              </a:solidFill>
              <a:effectLst/>
              <a:latin typeface="微软雅黑" panose="020B0503020204020204" pitchFamily="34" charset="-122"/>
              <a:ea typeface="微软雅黑" panose="020B0503020204020204" pitchFamily="34" charset="-122"/>
            </a:endParaRPr>
          </a:p>
          <a:p>
            <a:pPr algn="dist"/>
            <a:r>
              <a:rPr lang="zh-CN" altLang="en-US" sz="1600" i="0" dirty="0">
                <a:solidFill>
                  <a:srgbClr val="C00000"/>
                </a:solidFill>
                <a:effectLst/>
                <a:latin typeface="微软雅黑" panose="020B0503020204020204" pitchFamily="34" charset="-122"/>
                <a:ea typeface="微软雅黑" panose="020B0503020204020204" pitchFamily="34" charset="-122"/>
              </a:rPr>
              <a:t>中国人民政治协商会议</a:t>
            </a:r>
            <a:endParaRPr lang="zh-CN" altLang="en-US" sz="1600" dirty="0">
              <a:solidFill>
                <a:srgbClr val="C00000"/>
              </a:solidFill>
            </a:endParaRPr>
          </a:p>
        </p:txBody>
      </p:sp>
      <p:pic>
        <p:nvPicPr>
          <p:cNvPr id="15" name="图片 14"/>
          <p:cNvPicPr>
            <a:picLocks noChangeAspect="1"/>
          </p:cNvPicPr>
          <p:nvPr/>
        </p:nvPicPr>
        <p:blipFill>
          <a:blip r:embed="rId7" cstate="print">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a:off x="0" y="-17433"/>
            <a:ext cx="4305300" cy="1207985"/>
          </a:xfrm>
          <a:prstGeom prst="rect">
            <a:avLst/>
          </a:prstGeom>
        </p:spPr>
      </p:pic>
      <p:sp>
        <p:nvSpPr>
          <p:cNvPr id="8" name="文本框 7"/>
          <p:cNvSpPr txBox="1"/>
          <p:nvPr/>
        </p:nvSpPr>
        <p:spPr>
          <a:xfrm>
            <a:off x="6711082" y="951896"/>
            <a:ext cx="2058268" cy="1785104"/>
          </a:xfrm>
          <a:prstGeom prst="rect">
            <a:avLst/>
          </a:prstGeom>
          <a:noFill/>
        </p:spPr>
        <p:txBody>
          <a:bodyPr wrap="square" rtlCol="0">
            <a:spAutoFit/>
          </a:bodyPr>
          <a:lstStyle/>
          <a:p>
            <a:r>
              <a:rPr lang="zh-CN" altLang="en-US" sz="5500" dirty="0">
                <a:solidFill>
                  <a:srgbClr val="C00000"/>
                </a:solidFill>
                <a:latin typeface="方正粗倩简体" panose="03000509000000000000" pitchFamily="65" charset="-122"/>
                <a:ea typeface="方正粗倩简体" panose="03000509000000000000" pitchFamily="65" charset="-122"/>
              </a:rPr>
              <a:t>聚焦</a:t>
            </a:r>
            <a:endParaRPr lang="en-US" altLang="zh-CN" sz="5500" dirty="0">
              <a:solidFill>
                <a:srgbClr val="C00000"/>
              </a:solidFill>
              <a:latin typeface="方正粗倩简体" panose="03000509000000000000" pitchFamily="65" charset="-122"/>
              <a:ea typeface="方正粗倩简体" panose="03000509000000000000" pitchFamily="65" charset="-122"/>
            </a:endParaRPr>
          </a:p>
          <a:p>
            <a:r>
              <a:rPr lang="zh-CN" altLang="en-US" sz="5500" dirty="0">
                <a:solidFill>
                  <a:srgbClr val="C00000"/>
                </a:solidFill>
                <a:latin typeface="方正粗倩简体" panose="03000509000000000000" pitchFamily="65" charset="-122"/>
                <a:ea typeface="方正粗倩简体" panose="03000509000000000000" pitchFamily="65" charset="-122"/>
              </a:rPr>
              <a:t>两会 </a:t>
            </a:r>
          </a:p>
        </p:txBody>
      </p:sp>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6472" y="1232165"/>
            <a:ext cx="1273239" cy="1245883"/>
          </a:xfrm>
          <a:prstGeom prst="rect">
            <a:avLst/>
          </a:prstGeom>
        </p:spPr>
      </p:pic>
      <p:pic>
        <p:nvPicPr>
          <p:cNvPr id="11" name="图片 10"/>
          <p:cNvPicPr>
            <a:picLocks noChangeAspect="1"/>
          </p:cNvPicPr>
          <p:nvPr/>
        </p:nvPicPr>
        <p:blipFill>
          <a:blip r:embed="rId10" cstate="print">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val="0"/>
              </a:ext>
            </a:extLst>
          </a:blip>
          <a:stretch>
            <a:fillRect/>
          </a:stretch>
        </p:blipFill>
        <p:spPr>
          <a:xfrm>
            <a:off x="3701194" y="1190552"/>
            <a:ext cx="1202452" cy="1268084"/>
          </a:xfrm>
          <a:prstGeom prst="rect">
            <a:avLst/>
          </a:prstGeom>
        </p:spPr>
      </p:pic>
      <p:sp>
        <p:nvSpPr>
          <p:cNvPr id="12" name="矩形 11"/>
          <p:cNvSpPr/>
          <p:nvPr/>
        </p:nvSpPr>
        <p:spPr>
          <a:xfrm>
            <a:off x="6482217" y="1232165"/>
            <a:ext cx="45719" cy="124588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417397">
            <a:off x="8692916" y="1380186"/>
            <a:ext cx="2885939" cy="1120478"/>
          </a:xfrm>
          <a:prstGeom prst="rect">
            <a:avLst/>
          </a:prstGeom>
        </p:spPr>
      </p:pic>
      <p:sp>
        <p:nvSpPr>
          <p:cNvPr id="19" name="圆角矩形 18"/>
          <p:cNvSpPr/>
          <p:nvPr/>
        </p:nvSpPr>
        <p:spPr>
          <a:xfrm>
            <a:off x="8148565" y="4003637"/>
            <a:ext cx="455375" cy="4628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sz="2400" b="1" dirty="0">
              <a:latin typeface="方正大标宋简体" panose="02010601030101010101" pitchFamily="2" charset="-122"/>
              <a:ea typeface="方正大标宋简体" panose="02010601030101010101" pitchFamily="2" charset="-122"/>
            </a:endParaRPr>
          </a:p>
        </p:txBody>
      </p:sp>
      <p:sp>
        <p:nvSpPr>
          <p:cNvPr id="21" name="圆角矩形 20"/>
          <p:cNvSpPr/>
          <p:nvPr/>
        </p:nvSpPr>
        <p:spPr>
          <a:xfrm>
            <a:off x="8641465" y="4006213"/>
            <a:ext cx="455375" cy="4628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sz="2400" b="1" dirty="0">
              <a:latin typeface="方正大标宋简体" panose="02010601030101010101" pitchFamily="2" charset="-122"/>
              <a:ea typeface="方正大标宋简体" panose="02010601030101010101" pitchFamily="2" charset="-122"/>
            </a:endParaRPr>
          </a:p>
        </p:txBody>
      </p:sp>
      <p:sp>
        <p:nvSpPr>
          <p:cNvPr id="22" name="圆角矩形 21"/>
          <p:cNvSpPr/>
          <p:nvPr/>
        </p:nvSpPr>
        <p:spPr>
          <a:xfrm>
            <a:off x="9138926" y="4006459"/>
            <a:ext cx="455375" cy="4628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sz="2400" b="1" dirty="0">
              <a:latin typeface="方正大标宋简体" panose="02010601030101010101" pitchFamily="2" charset="-122"/>
              <a:ea typeface="方正大标宋简体" panose="02010601030101010101" pitchFamily="2" charset="-122"/>
            </a:endParaRPr>
          </a:p>
        </p:txBody>
      </p:sp>
      <p:pic>
        <p:nvPicPr>
          <p:cNvPr id="5" name="图片 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0" y="5135284"/>
            <a:ext cx="12236664" cy="1722717"/>
          </a:xfrm>
          <a:prstGeom prst="rect">
            <a:avLst/>
          </a:prstGeom>
        </p:spPr>
      </p:pic>
      <p:sp>
        <p:nvSpPr>
          <p:cNvPr id="24" name="矩形 23"/>
          <p:cNvSpPr/>
          <p:nvPr/>
        </p:nvSpPr>
        <p:spPr>
          <a:xfrm>
            <a:off x="1466958" y="4013630"/>
            <a:ext cx="6111250" cy="461665"/>
          </a:xfrm>
          <a:prstGeom prst="rect">
            <a:avLst/>
          </a:prstGeom>
        </p:spPr>
        <p:txBody>
          <a:bodyPr wrap="square">
            <a:spAutoFit/>
          </a:bodyPr>
          <a:lstStyle/>
          <a:p>
            <a:pPr algn="dist"/>
            <a:r>
              <a:rPr lang="zh-CN" altLang="en-US" sz="1200" b="0" i="0" dirty="0">
                <a:solidFill>
                  <a:srgbClr val="C00000"/>
                </a:solidFill>
                <a:effectLst/>
                <a:latin typeface="微软雅黑" panose="020B0503020204020204" pitchFamily="34" charset="-122"/>
                <a:ea typeface="微软雅黑" panose="020B0503020204020204" pitchFamily="34" charset="-122"/>
              </a:rPr>
              <a:t>中国人民政治协商会议第十三届全国委员会第一次会议和中华人民共和国第十三届全国</a:t>
            </a:r>
            <a:endParaRPr lang="en-US" altLang="zh-CN" sz="1200" b="0" i="0" dirty="0">
              <a:solidFill>
                <a:srgbClr val="C00000"/>
              </a:solidFill>
              <a:effectLst/>
              <a:latin typeface="微软雅黑" panose="020B0503020204020204" pitchFamily="34" charset="-122"/>
              <a:ea typeface="微软雅黑" panose="020B0503020204020204" pitchFamily="34" charset="-122"/>
            </a:endParaRPr>
          </a:p>
          <a:p>
            <a:pPr algn="dist"/>
            <a:r>
              <a:rPr lang="zh-CN" altLang="en-US" sz="1200" b="0" i="0" dirty="0">
                <a:solidFill>
                  <a:srgbClr val="C00000"/>
                </a:solidFill>
                <a:effectLst/>
                <a:latin typeface="微软雅黑" panose="020B0503020204020204" pitchFamily="34" charset="-122"/>
                <a:ea typeface="微软雅黑" panose="020B0503020204020204" pitchFamily="34" charset="-122"/>
              </a:rPr>
              <a:t>人民代表大会第一次会议分别于</a:t>
            </a:r>
            <a:r>
              <a:rPr lang="en-US" altLang="zh-CN" sz="1200" b="0" i="0" dirty="0">
                <a:solidFill>
                  <a:srgbClr val="C00000"/>
                </a:solidFill>
                <a:effectLst/>
                <a:latin typeface="微软雅黑" panose="020B0503020204020204" pitchFamily="34" charset="-122"/>
                <a:ea typeface="微软雅黑" panose="020B0503020204020204" pitchFamily="34" charset="-122"/>
              </a:rPr>
              <a:t>2018</a:t>
            </a:r>
            <a:r>
              <a:rPr lang="zh-CN" altLang="en-US" sz="1200" b="0" i="0" dirty="0">
                <a:solidFill>
                  <a:srgbClr val="C00000"/>
                </a:solidFill>
                <a:effectLst/>
                <a:latin typeface="微软雅黑" panose="020B0503020204020204" pitchFamily="34" charset="-122"/>
                <a:ea typeface="微软雅黑" panose="020B0503020204020204" pitchFamily="34" charset="-122"/>
              </a:rPr>
              <a:t>年</a:t>
            </a:r>
            <a:r>
              <a:rPr lang="en-US" altLang="zh-CN" sz="1200" b="0" i="0" dirty="0">
                <a:solidFill>
                  <a:srgbClr val="C00000"/>
                </a:solidFill>
                <a:effectLst/>
                <a:latin typeface="微软雅黑" panose="020B0503020204020204" pitchFamily="34" charset="-122"/>
                <a:ea typeface="微软雅黑" panose="020B0503020204020204" pitchFamily="34" charset="-122"/>
              </a:rPr>
              <a:t>3</a:t>
            </a:r>
            <a:r>
              <a:rPr lang="zh-CN" altLang="en-US" sz="1200" b="0" i="0" dirty="0">
                <a:solidFill>
                  <a:srgbClr val="C00000"/>
                </a:solidFill>
                <a:effectLst/>
                <a:latin typeface="微软雅黑" panose="020B0503020204020204" pitchFamily="34" charset="-122"/>
                <a:ea typeface="微软雅黑" panose="020B0503020204020204" pitchFamily="34" charset="-122"/>
              </a:rPr>
              <a:t>月</a:t>
            </a:r>
            <a:r>
              <a:rPr lang="en-US" altLang="zh-CN" sz="1200" b="0" i="0" dirty="0">
                <a:solidFill>
                  <a:srgbClr val="C00000"/>
                </a:solidFill>
                <a:effectLst/>
                <a:latin typeface="微软雅黑" panose="020B0503020204020204" pitchFamily="34" charset="-122"/>
                <a:ea typeface="微软雅黑" panose="020B0503020204020204" pitchFamily="34" charset="-122"/>
              </a:rPr>
              <a:t>3</a:t>
            </a:r>
            <a:r>
              <a:rPr lang="zh-CN" altLang="en-US" sz="1200" b="0" i="0" dirty="0">
                <a:solidFill>
                  <a:srgbClr val="C00000"/>
                </a:solidFill>
                <a:effectLst/>
                <a:latin typeface="微软雅黑" panose="020B0503020204020204" pitchFamily="34" charset="-122"/>
                <a:ea typeface="微软雅黑" panose="020B0503020204020204" pitchFamily="34" charset="-122"/>
              </a:rPr>
              <a:t>日和</a:t>
            </a:r>
            <a:r>
              <a:rPr lang="en-US" altLang="zh-CN" sz="1200" b="0" i="0" dirty="0">
                <a:solidFill>
                  <a:srgbClr val="C00000"/>
                </a:solidFill>
                <a:effectLst/>
                <a:latin typeface="微软雅黑" panose="020B0503020204020204" pitchFamily="34" charset="-122"/>
                <a:ea typeface="微软雅黑" panose="020B0503020204020204" pitchFamily="34" charset="-122"/>
              </a:rPr>
              <a:t>5</a:t>
            </a:r>
            <a:r>
              <a:rPr lang="zh-CN" altLang="en-US" sz="1200" b="0" i="0" dirty="0">
                <a:solidFill>
                  <a:srgbClr val="C00000"/>
                </a:solidFill>
                <a:effectLst/>
                <a:latin typeface="微软雅黑" panose="020B0503020204020204" pitchFamily="34" charset="-122"/>
                <a:ea typeface="微软雅黑" panose="020B0503020204020204" pitchFamily="34" charset="-122"/>
              </a:rPr>
              <a:t>日在北京召开</a:t>
            </a:r>
            <a:endParaRPr lang="zh-CN" altLang="en-US" sz="1200" dirty="0">
              <a:solidFill>
                <a:srgbClr val="C00000"/>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386034" y="2600645"/>
            <a:ext cx="9352381" cy="1361089"/>
          </a:xfrm>
          <a:prstGeom prst="rect">
            <a:avLst/>
          </a:prstGeom>
          <a:effectLst>
            <a:outerShdw blurRad="50800" dist="38100" dir="2700000" algn="tl" rotWithShape="0">
              <a:prstClr val="black">
                <a:alpha val="40000"/>
              </a:prstClr>
            </a:outerShdw>
          </a:effectLst>
        </p:spPr>
      </p:pic>
      <p:sp>
        <p:nvSpPr>
          <p:cNvPr id="26" name="圆角矩形 25"/>
          <p:cNvSpPr/>
          <p:nvPr/>
        </p:nvSpPr>
        <p:spPr>
          <a:xfrm>
            <a:off x="7640738" y="3993841"/>
            <a:ext cx="455375" cy="4628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sz="2400" b="1" dirty="0">
              <a:latin typeface="方正大标宋简体" panose="02010601030101010101" pitchFamily="2" charset="-122"/>
              <a:ea typeface="方正大标宋简体" panose="02010601030101010101" pitchFamily="2" charset="-122"/>
            </a:endParaRPr>
          </a:p>
        </p:txBody>
      </p:sp>
      <p:sp>
        <p:nvSpPr>
          <p:cNvPr id="27" name="圆角矩形 26"/>
          <p:cNvSpPr/>
          <p:nvPr/>
        </p:nvSpPr>
        <p:spPr>
          <a:xfrm>
            <a:off x="9630799" y="4003366"/>
            <a:ext cx="455375" cy="4628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sz="2400" b="1" dirty="0">
              <a:latin typeface="方正大标宋简体" panose="02010601030101010101" pitchFamily="2" charset="-122"/>
              <a:ea typeface="方正大标宋简体" panose="02010601030101010101" pitchFamily="2" charset="-122"/>
            </a:endParaRPr>
          </a:p>
        </p:txBody>
      </p:sp>
      <p:sp>
        <p:nvSpPr>
          <p:cNvPr id="28" name="圆角矩形 27"/>
          <p:cNvSpPr/>
          <p:nvPr/>
        </p:nvSpPr>
        <p:spPr>
          <a:xfrm>
            <a:off x="10138626" y="4008600"/>
            <a:ext cx="455375" cy="4628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sz="2400" b="1" dirty="0">
              <a:latin typeface="方正大标宋简体" panose="02010601030101010101" pitchFamily="2" charset="-122"/>
              <a:ea typeface="方正大标宋简体" panose="02010601030101010101" pitchFamily="2" charset="-122"/>
            </a:endParaRPr>
          </a:p>
        </p:txBody>
      </p:sp>
      <p:sp>
        <p:nvSpPr>
          <p:cNvPr id="20" name="矩形 19"/>
          <p:cNvSpPr/>
          <p:nvPr/>
        </p:nvSpPr>
        <p:spPr>
          <a:xfrm>
            <a:off x="7628383" y="3996978"/>
            <a:ext cx="2987201" cy="492443"/>
          </a:xfrm>
          <a:prstGeom prst="rect">
            <a:avLst/>
          </a:prstGeom>
        </p:spPr>
        <p:txBody>
          <a:bodyPr wrap="square">
            <a:spAutoFit/>
          </a:bodyPr>
          <a:lstStyle/>
          <a:p>
            <a:pPr algn="dist"/>
            <a:r>
              <a:rPr lang="zh-CN" altLang="en-US" sz="2600" b="1" dirty="0">
                <a:solidFill>
                  <a:schemeClr val="bg1"/>
                </a:solidFill>
                <a:latin typeface="方正大标宋简体" panose="02010601030101010101" pitchFamily="2" charset="-122"/>
                <a:ea typeface="方正大标宋简体" panose="02010601030101010101" pitchFamily="2" charset="-122"/>
              </a:rPr>
              <a:t>传达两会精神</a:t>
            </a:r>
          </a:p>
        </p:txBody>
      </p:sp>
      <p:sp>
        <p:nvSpPr>
          <p:cNvPr id="29" name="矩形 28"/>
          <p:cNvSpPr/>
          <p:nvPr/>
        </p:nvSpPr>
        <p:spPr>
          <a:xfrm>
            <a:off x="5329487" y="5937723"/>
            <a:ext cx="1563248" cy="430887"/>
          </a:xfrm>
          <a:prstGeom prst="rect">
            <a:avLst/>
          </a:prstGeom>
        </p:spPr>
        <p:txBody>
          <a:bodyPr wrap="none">
            <a:spAutoFit/>
          </a:bodyPr>
          <a:lstStyle/>
          <a:p>
            <a:pPr algn="dist"/>
            <a:r>
              <a:rPr lang="zh-CN" altLang="en-US" sz="2200" b="1" i="0" dirty="0">
                <a:solidFill>
                  <a:schemeClr val="bg1"/>
                </a:solidFill>
                <a:effectLst/>
                <a:latin typeface="微软雅黑" panose="020B0503020204020204" pitchFamily="34" charset="-122"/>
                <a:ea typeface="微软雅黑" panose="020B0503020204020204" pitchFamily="34" charset="-122"/>
              </a:rPr>
              <a:t>中国   北京</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30" name="椭圆 29"/>
          <p:cNvSpPr/>
          <p:nvPr/>
        </p:nvSpPr>
        <p:spPr>
          <a:xfrm>
            <a:off x="6073315" y="6124989"/>
            <a:ext cx="75592" cy="755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文本框 1">
            <a:extLst>
              <a:ext uri="{FF2B5EF4-FFF2-40B4-BE49-F238E27FC236}">
                <a16:creationId xmlns:a16="http://schemas.microsoft.com/office/drawing/2014/main" id="{CD2205DB-F79B-4198-A8A7-B01D039D8E24}"/>
              </a:ext>
            </a:extLst>
          </p:cNvPr>
          <p:cNvSpPr txBox="1"/>
          <p:nvPr/>
        </p:nvSpPr>
        <p:spPr>
          <a:xfrm>
            <a:off x="3701194" y="4773478"/>
            <a:ext cx="5454359" cy="369332"/>
          </a:xfrm>
          <a:prstGeom prst="rect">
            <a:avLst/>
          </a:prstGeom>
          <a:noFill/>
        </p:spPr>
        <p:txBody>
          <a:bodyPr wrap="square" rtlCol="0">
            <a:spAutoFit/>
          </a:bodyPr>
          <a:lstStyle/>
          <a:p>
            <a:r>
              <a:rPr lang="zh-CN" altLang="en-US" b="1" dirty="0">
                <a:solidFill>
                  <a:srgbClr val="C00000"/>
                </a:solidFill>
              </a:rPr>
              <a:t>汇报人：锦素图文素材坊；     时间：</a:t>
            </a:r>
            <a:r>
              <a:rPr lang="en-US" altLang="zh-CN" b="1" dirty="0">
                <a:solidFill>
                  <a:srgbClr val="C00000"/>
                </a:solidFill>
              </a:rPr>
              <a:t>XX</a:t>
            </a:r>
            <a:r>
              <a:rPr lang="zh-CN" altLang="en-US" b="1" dirty="0">
                <a:solidFill>
                  <a:srgbClr val="C00000"/>
                </a:solidFill>
              </a:rPr>
              <a:t>年</a:t>
            </a:r>
            <a:r>
              <a:rPr lang="en-US" altLang="zh-CN" b="1" dirty="0">
                <a:solidFill>
                  <a:srgbClr val="C00000"/>
                </a:solidFill>
              </a:rPr>
              <a:t>XX</a:t>
            </a:r>
            <a:r>
              <a:rPr lang="zh-CN" altLang="en-US" b="1" dirty="0">
                <a:solidFill>
                  <a:srgbClr val="C00000"/>
                </a:solidFill>
              </a:rPr>
              <a:t>月</a:t>
            </a:r>
          </a:p>
        </p:txBody>
      </p:sp>
      <p:pic>
        <p:nvPicPr>
          <p:cNvPr id="3" name="媒体1">
            <a:hlinkClick r:id="" action="ppaction://media"/>
            <a:extLst>
              <a:ext uri="{FF2B5EF4-FFF2-40B4-BE49-F238E27FC236}">
                <a16:creationId xmlns:a16="http://schemas.microsoft.com/office/drawing/2014/main" id="{87D4DFA5-4622-4A37-9986-EDEDF8FC201F}"/>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425575" y="-1889125"/>
            <a:ext cx="609600" cy="609600"/>
          </a:xfrm>
          <a:prstGeom prst="rect">
            <a:avLst/>
          </a:prstGeom>
        </p:spPr>
      </p:pic>
    </p:spTree>
    <p:extLst>
      <p:ext uri="{BB962C8B-B14F-4D97-AF65-F5344CB8AC3E}">
        <p14:creationId xmlns:p14="http://schemas.microsoft.com/office/powerpoint/2010/main" val="122932944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117218" y="256725"/>
            <a:ext cx="4525598"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 三个“意味着”</a:t>
            </a:r>
          </a:p>
        </p:txBody>
      </p:sp>
      <p:sp>
        <p:nvSpPr>
          <p:cNvPr id="5" name="圆角矩形 4"/>
          <p:cNvSpPr/>
          <p:nvPr/>
        </p:nvSpPr>
        <p:spPr>
          <a:xfrm>
            <a:off x="4364615" y="1670552"/>
            <a:ext cx="2186305" cy="3148330"/>
          </a:xfrm>
          <a:prstGeom prst="roundRect">
            <a:avLst>
              <a:gd name="adj" fmla="val 7465"/>
            </a:avLst>
          </a:prstGeom>
          <a:solidFill>
            <a:schemeClr val="lt1">
              <a:alpha val="79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solidFill>
                <a:schemeClr val="dk1"/>
              </a:solidFill>
            </a:endParaRPr>
          </a:p>
        </p:txBody>
      </p:sp>
      <p:sp>
        <p:nvSpPr>
          <p:cNvPr id="6" name="圆角矩形 5"/>
          <p:cNvSpPr/>
          <p:nvPr/>
        </p:nvSpPr>
        <p:spPr>
          <a:xfrm>
            <a:off x="6979137" y="1670552"/>
            <a:ext cx="3572510" cy="3148330"/>
          </a:xfrm>
          <a:prstGeom prst="roundRect">
            <a:avLst>
              <a:gd name="adj" fmla="val 7465"/>
            </a:avLst>
          </a:prstGeom>
          <a:solidFill>
            <a:schemeClr val="lt1">
              <a:alpha val="79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solidFill>
                <a:schemeClr val="dk1"/>
              </a:solidFill>
            </a:endParaRPr>
          </a:p>
        </p:txBody>
      </p:sp>
      <p:sp>
        <p:nvSpPr>
          <p:cNvPr id="7" name="圆角矩形 6"/>
          <p:cNvSpPr/>
          <p:nvPr/>
        </p:nvSpPr>
        <p:spPr>
          <a:xfrm>
            <a:off x="1516413" y="1672097"/>
            <a:ext cx="2271395" cy="3148330"/>
          </a:xfrm>
          <a:prstGeom prst="roundRect">
            <a:avLst>
              <a:gd name="adj" fmla="val 7465"/>
            </a:avLst>
          </a:prstGeom>
          <a:solidFill>
            <a:schemeClr val="lt1">
              <a:alpha val="79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solidFill>
                <a:schemeClr val="dk1"/>
              </a:solidFill>
            </a:endParaRPr>
          </a:p>
        </p:txBody>
      </p:sp>
      <p:sp>
        <p:nvSpPr>
          <p:cNvPr id="8" name="矩形 7"/>
          <p:cNvSpPr/>
          <p:nvPr/>
        </p:nvSpPr>
        <p:spPr>
          <a:xfrm>
            <a:off x="739167" y="1727532"/>
            <a:ext cx="3086735" cy="3328670"/>
          </a:xfrm>
          <a:prstGeom prst="rect">
            <a:avLst/>
          </a:prstGeom>
        </p:spPr>
        <p:txBody>
          <a:bodyPr wrap="square">
            <a:spAutoFit/>
          </a:bodyPr>
          <a:lstStyle/>
          <a:p>
            <a:pPr lvl="2" algn="l">
              <a:lnSpc>
                <a:spcPct val="130000"/>
              </a:lnSpc>
            </a:pPr>
            <a:r>
              <a:rPr lang="zh-CN" altLang="en-US" sz="1800" b="1" dirty="0">
                <a:solidFill>
                  <a:srgbClr val="FF0000"/>
                </a:solidFill>
                <a:latin typeface="微软雅黑" panose="020B0503020204020204" pitchFamily="34" charset="-122"/>
                <a:ea typeface="微软雅黑" panose="020B0503020204020204" pitchFamily="34" charset="-122"/>
              </a:rPr>
              <a:t>意味着</a:t>
            </a:r>
          </a:p>
          <a:p>
            <a:pPr lvl="2" algn="l">
              <a:lnSpc>
                <a:spcPct val="130000"/>
              </a:lnSpc>
            </a:pPr>
            <a:r>
              <a:rPr lang="zh-CN" altLang="en-US" sz="1800" dirty="0">
                <a:latin typeface="微软雅黑" panose="020B0503020204020204" pitchFamily="34" charset="-122"/>
                <a:ea typeface="微软雅黑" panose="020B0503020204020204" pitchFamily="34" charset="-122"/>
              </a:rPr>
              <a:t>近代以来久经磨难的中华民族迎来了从站起来、富起来到强起来的伟大飞跃，迎来了实现中华民族伟大复兴的光明前景；</a:t>
            </a:r>
          </a:p>
          <a:p>
            <a:pPr lvl="2" algn="l">
              <a:lnSpc>
                <a:spcPct val="130000"/>
              </a:lnSpc>
            </a:pPr>
            <a:endParaRPr lang="en-US" altLang="zh-CN" sz="18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3558165" y="1670552"/>
            <a:ext cx="2868930" cy="3328670"/>
          </a:xfrm>
          <a:prstGeom prst="rect">
            <a:avLst/>
          </a:prstGeom>
        </p:spPr>
        <p:txBody>
          <a:bodyPr wrap="square">
            <a:spAutoFit/>
          </a:bodyPr>
          <a:lstStyle/>
          <a:p>
            <a:pPr lvl="2" algn="just">
              <a:lnSpc>
                <a:spcPct val="130000"/>
              </a:lnSpc>
            </a:pPr>
            <a:r>
              <a:rPr lang="zh-CN" altLang="en-US" sz="1800" b="1" dirty="0">
                <a:solidFill>
                  <a:srgbClr val="FF0000"/>
                </a:solidFill>
                <a:latin typeface="微软雅黑" panose="020B0503020204020204" pitchFamily="34" charset="-122"/>
                <a:ea typeface="微软雅黑" panose="020B0503020204020204" pitchFamily="34" charset="-122"/>
              </a:rPr>
              <a:t>意味着</a:t>
            </a:r>
          </a:p>
          <a:p>
            <a:pPr lvl="2" algn="just">
              <a:lnSpc>
                <a:spcPct val="130000"/>
              </a:lnSpc>
            </a:pPr>
            <a:r>
              <a:rPr lang="zh-CN" altLang="en-US" sz="1800" dirty="0">
                <a:latin typeface="微软雅黑" panose="020B0503020204020204" pitchFamily="34" charset="-122"/>
                <a:ea typeface="微软雅黑" panose="020B0503020204020204" pitchFamily="34" charset="-122"/>
              </a:rPr>
              <a:t>科学社会主义在二十一世纪的中国焕发出强大生机活力，在世界上高高举起了中国特色社会主义伟大旗帜；</a:t>
            </a:r>
          </a:p>
          <a:p>
            <a:pPr lvl="2" algn="just">
              <a:lnSpc>
                <a:spcPct val="130000"/>
              </a:lnSpc>
            </a:pPr>
            <a:endParaRPr lang="en-US" altLang="zh-CN" sz="18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6109822" y="1670552"/>
            <a:ext cx="4441825" cy="2968625"/>
          </a:xfrm>
          <a:prstGeom prst="rect">
            <a:avLst/>
          </a:prstGeom>
        </p:spPr>
        <p:txBody>
          <a:bodyPr wrap="square">
            <a:spAutoFit/>
          </a:bodyPr>
          <a:lstStyle/>
          <a:p>
            <a:pPr lvl="2" algn="just">
              <a:lnSpc>
                <a:spcPct val="130000"/>
              </a:lnSpc>
            </a:pPr>
            <a:r>
              <a:rPr lang="zh-CN" altLang="en-US" sz="1800" b="1" dirty="0">
                <a:solidFill>
                  <a:srgbClr val="FF0000"/>
                </a:solidFill>
                <a:latin typeface="微软雅黑" panose="020B0503020204020204" pitchFamily="34" charset="-122"/>
                <a:ea typeface="微软雅黑" panose="020B0503020204020204" pitchFamily="34" charset="-122"/>
              </a:rPr>
              <a:t>意味着</a:t>
            </a:r>
          </a:p>
          <a:p>
            <a:pPr lvl="2" algn="just">
              <a:lnSpc>
                <a:spcPct val="130000"/>
              </a:lnSpc>
            </a:pPr>
            <a:r>
              <a:rPr lang="zh-CN" altLang="en-US" sz="1800" dirty="0">
                <a:latin typeface="微软雅黑" panose="020B0503020204020204" pitchFamily="34" charset="-122"/>
                <a:ea typeface="微软雅黑" panose="020B0503020204020204" pitchFamily="34" charset="-122"/>
              </a:rPr>
              <a:t>中国特色社会主义道路、理论、制度、文化不断发展，拓展了发展中国家走向现代化的途径，给世界上那些既希望加快发展又希望保持自身独立性的国家和民族提供了全新选择，为解决人类问题贡献了中国智慧和中国方案。</a:t>
            </a:r>
            <a:endParaRPr lang="en-US" altLang="zh-CN" sz="1800" dirty="0">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080" y="181256"/>
            <a:ext cx="935768" cy="935768"/>
          </a:xfrm>
          <a:prstGeom prst="rect">
            <a:avLst/>
          </a:prstGeom>
        </p:spPr>
      </p:pic>
    </p:spTree>
    <p:extLst>
      <p:ext uri="{BB962C8B-B14F-4D97-AF65-F5344CB8AC3E}">
        <p14:creationId xmlns:p14="http://schemas.microsoft.com/office/powerpoint/2010/main" val="74662379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3"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四个伟大</a:t>
            </a:r>
          </a:p>
        </p:txBody>
      </p:sp>
      <p:sp>
        <p:nvSpPr>
          <p:cNvPr id="5" name="TextBox 9">
            <a:hlinkClick r:id="" action="ppaction://hlinkshowjump?jump=nextslide"/>
          </p:cNvPr>
          <p:cNvSpPr txBox="1"/>
          <p:nvPr/>
        </p:nvSpPr>
        <p:spPr>
          <a:xfrm>
            <a:off x="2074993" y="2057047"/>
            <a:ext cx="1727835" cy="578486"/>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800" dirty="0">
                <a:solidFill>
                  <a:schemeClr val="bg1"/>
                </a:solidFill>
              </a:rPr>
              <a:t>伟大梦想</a:t>
            </a:r>
          </a:p>
        </p:txBody>
      </p:sp>
      <p:sp>
        <p:nvSpPr>
          <p:cNvPr id="6" name="TextBox 9">
            <a:hlinkClick r:id="" action="ppaction://hlinkshowjump?jump=nextslide"/>
          </p:cNvPr>
          <p:cNvSpPr txBox="1"/>
          <p:nvPr/>
        </p:nvSpPr>
        <p:spPr>
          <a:xfrm>
            <a:off x="8367837" y="2027130"/>
            <a:ext cx="1712595" cy="582942"/>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800" dirty="0">
                <a:solidFill>
                  <a:schemeClr val="bg1"/>
                </a:solidFill>
              </a:rPr>
              <a:t>伟大斗争</a:t>
            </a:r>
          </a:p>
        </p:txBody>
      </p:sp>
      <p:sp>
        <p:nvSpPr>
          <p:cNvPr id="7" name="TextBox 9">
            <a:hlinkClick r:id="" action="ppaction://hlinkshowjump?jump=nextslide"/>
          </p:cNvPr>
          <p:cNvSpPr txBox="1"/>
          <p:nvPr/>
        </p:nvSpPr>
        <p:spPr>
          <a:xfrm>
            <a:off x="2074993" y="3630478"/>
            <a:ext cx="1742440" cy="582942"/>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800" dirty="0">
                <a:solidFill>
                  <a:schemeClr val="bg1"/>
                </a:solidFill>
              </a:rPr>
              <a:t>伟大工程</a:t>
            </a:r>
          </a:p>
        </p:txBody>
      </p:sp>
      <p:sp>
        <p:nvSpPr>
          <p:cNvPr id="8" name="TextBox 9">
            <a:hlinkClick r:id="" action="ppaction://hlinkshowjump?jump=nextslide"/>
          </p:cNvPr>
          <p:cNvSpPr txBox="1"/>
          <p:nvPr/>
        </p:nvSpPr>
        <p:spPr>
          <a:xfrm>
            <a:off x="8360852" y="3633045"/>
            <a:ext cx="1719580" cy="582942"/>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800" dirty="0">
                <a:solidFill>
                  <a:schemeClr val="bg1"/>
                </a:solidFill>
              </a:rPr>
              <a:t>伟大事业</a:t>
            </a:r>
          </a:p>
        </p:txBody>
      </p:sp>
      <p:grpSp>
        <p:nvGrpSpPr>
          <p:cNvPr id="9" name="组合 8"/>
          <p:cNvGrpSpPr/>
          <p:nvPr/>
        </p:nvGrpSpPr>
        <p:grpSpPr>
          <a:xfrm>
            <a:off x="3841621" y="1606390"/>
            <a:ext cx="4697204" cy="3407094"/>
            <a:chOff x="2577529" y="1495055"/>
            <a:chExt cx="4697204" cy="3407094"/>
          </a:xfrm>
        </p:grpSpPr>
        <p:grpSp>
          <p:nvGrpSpPr>
            <p:cNvPr id="10" name="组合 9"/>
            <p:cNvGrpSpPr/>
            <p:nvPr/>
          </p:nvGrpSpPr>
          <p:grpSpPr>
            <a:xfrm>
              <a:off x="2577529" y="4287719"/>
              <a:ext cx="4697204" cy="614430"/>
              <a:chOff x="2577529" y="4287719"/>
              <a:chExt cx="4697204" cy="614430"/>
            </a:xfrm>
          </p:grpSpPr>
          <p:pic>
            <p:nvPicPr>
              <p:cNvPr id="20" name="Picture 19"/>
              <p:cNvPicPr>
                <a:picLocks noChangeAspect="1" noChangeArrowheads="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4616415" y="4287719"/>
                <a:ext cx="2658318" cy="58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9"/>
              <p:cNvPicPr>
                <a:picLocks noChangeAspect="1" noChangeArrowheads="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2577529" y="4325410"/>
                <a:ext cx="2656630" cy="57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组合 10"/>
            <p:cNvGrpSpPr/>
            <p:nvPr/>
          </p:nvGrpSpPr>
          <p:grpSpPr>
            <a:xfrm>
              <a:off x="3249281" y="1495055"/>
              <a:ext cx="3213613" cy="3018713"/>
              <a:chOff x="3249281" y="1495055"/>
              <a:chExt cx="3213613" cy="3018713"/>
            </a:xfrm>
          </p:grpSpPr>
          <p:sp>
            <p:nvSpPr>
              <p:cNvPr id="12" name="Freeform 104"/>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tx2"/>
              </a:solidFill>
              <a:ln>
                <a:noFill/>
              </a:ln>
            </p:spPr>
            <p:txBody>
              <a:bodyPr lIns="96775" tIns="48388" rIns="96775" bIns="48388"/>
              <a:lstStyle/>
              <a:p>
                <a:pPr defTabSz="967740"/>
                <a:endParaRPr lang="zh-CN" altLang="en-US" sz="1900" kern="0">
                  <a:solidFill>
                    <a:sysClr val="windowText" lastClr="000000"/>
                  </a:solidFill>
                </a:endParaRPr>
              </a:p>
            </p:txBody>
          </p:sp>
          <p:sp>
            <p:nvSpPr>
              <p:cNvPr id="13" name="Freeform 106"/>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D0006D"/>
              </a:solidFill>
              <a:ln>
                <a:noFill/>
              </a:ln>
              <a:extLst>
                <a:ext uri="{91240B29-F687-4F45-9708-019B960494DF}">
                  <a14:hiddenLine xmlns:a14="http://schemas.microsoft.com/office/drawing/2010/main" w="9525">
                    <a:solidFill>
                      <a:srgbClr val="000000"/>
                    </a:solidFill>
                    <a:round/>
                  </a14:hiddenLine>
                </a:ext>
              </a:extLst>
            </p:spPr>
            <p:txBody>
              <a:bodyPr lIns="96775" tIns="48388" rIns="96775" bIns="48388"/>
              <a:lstStyle/>
              <a:p>
                <a:pPr defTabSz="967740"/>
                <a:endParaRPr lang="zh-CN" altLang="en-US" sz="1900" kern="0">
                  <a:solidFill>
                    <a:sysClr val="windowText" lastClr="000000"/>
                  </a:solidFill>
                </a:endParaRPr>
              </a:p>
            </p:txBody>
          </p:sp>
          <p:sp>
            <p:nvSpPr>
              <p:cNvPr id="14" name="Freeform 108"/>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FF0000"/>
              </a:solidFill>
              <a:ln>
                <a:noFill/>
              </a:ln>
            </p:spPr>
            <p:txBody>
              <a:bodyPr lIns="96775" tIns="48388" rIns="96775" bIns="48388"/>
              <a:lstStyle/>
              <a:p>
                <a:pPr defTabSz="967740"/>
                <a:endParaRPr lang="zh-CN" altLang="en-US" sz="1900" kern="0">
                  <a:solidFill>
                    <a:sysClr val="windowText" lastClr="000000"/>
                  </a:solidFill>
                </a:endParaRPr>
              </a:p>
            </p:txBody>
          </p:sp>
          <p:sp>
            <p:nvSpPr>
              <p:cNvPr id="15" name="Freeform 109"/>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6775" tIns="48388" rIns="96775" bIns="48388"/>
              <a:lstStyle/>
              <a:p>
                <a:pPr defTabSz="967740"/>
                <a:endParaRPr lang="zh-CN" altLang="en-US" sz="1900" kern="0">
                  <a:solidFill>
                    <a:sysClr val="windowText" lastClr="000000"/>
                  </a:solidFill>
                </a:endParaRPr>
              </a:p>
            </p:txBody>
          </p:sp>
          <p:sp>
            <p:nvSpPr>
              <p:cNvPr id="16" name="Freeform 121"/>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1"/>
              </a:solidFill>
              <a:ln>
                <a:noFill/>
              </a:ln>
            </p:spPr>
            <p:txBody>
              <a:bodyPr lIns="96775" tIns="48388" rIns="96775" bIns="48388"/>
              <a:lstStyle/>
              <a:p>
                <a:pPr defTabSz="967740"/>
                <a:endParaRPr lang="zh-CN" altLang="en-US" sz="1900" kern="0">
                  <a:solidFill>
                    <a:sysClr val="windowText" lastClr="000000"/>
                  </a:solidFill>
                </a:endParaRPr>
              </a:p>
            </p:txBody>
          </p:sp>
          <p:sp>
            <p:nvSpPr>
              <p:cNvPr id="17" name="Freeform 122"/>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tx2"/>
              </a:solidFill>
              <a:ln>
                <a:noFill/>
              </a:ln>
            </p:spPr>
            <p:txBody>
              <a:bodyPr lIns="96775" tIns="48388" rIns="96775" bIns="48388"/>
              <a:lstStyle/>
              <a:p>
                <a:pPr defTabSz="967740"/>
                <a:endParaRPr lang="zh-CN" altLang="en-US" sz="1900" kern="0">
                  <a:solidFill>
                    <a:sysClr val="windowText" lastClr="000000"/>
                  </a:solidFill>
                </a:endParaRPr>
              </a:p>
            </p:txBody>
          </p:sp>
          <p:sp>
            <p:nvSpPr>
              <p:cNvPr id="18" name="Freeform 123"/>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FF0000"/>
              </a:solidFill>
              <a:ln>
                <a:noFill/>
              </a:ln>
            </p:spPr>
            <p:txBody>
              <a:bodyPr lIns="96775" tIns="48388" rIns="96775" bIns="48388"/>
              <a:lstStyle/>
              <a:p>
                <a:pPr defTabSz="967740"/>
                <a:endParaRPr lang="zh-CN" altLang="en-US" sz="1900" kern="0">
                  <a:solidFill>
                    <a:sysClr val="windowText" lastClr="000000"/>
                  </a:solidFill>
                </a:endParaRPr>
              </a:p>
            </p:txBody>
          </p:sp>
          <p:sp>
            <p:nvSpPr>
              <p:cNvPr id="19" name="Freeform 124"/>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D0006D"/>
              </a:solidFill>
              <a:ln>
                <a:noFill/>
              </a:ln>
            </p:spPr>
            <p:txBody>
              <a:bodyPr lIns="96775" tIns="48388" rIns="96775" bIns="48388"/>
              <a:lstStyle/>
              <a:p>
                <a:pPr defTabSz="967740"/>
                <a:endParaRPr lang="zh-CN" altLang="en-US" sz="1900" kern="0">
                  <a:solidFill>
                    <a:sysClr val="windowText" lastClr="000000"/>
                  </a:solidFill>
                </a:endParaRPr>
              </a:p>
            </p:txBody>
          </p:sp>
        </p:grpSp>
      </p:grpSp>
      <p:grpSp>
        <p:nvGrpSpPr>
          <p:cNvPr id="22" name="组合 21"/>
          <p:cNvGrpSpPr/>
          <p:nvPr/>
        </p:nvGrpSpPr>
        <p:grpSpPr>
          <a:xfrm>
            <a:off x="2715844" y="2031444"/>
            <a:ext cx="7024712" cy="2296955"/>
            <a:chOff x="1451752" y="1920109"/>
            <a:chExt cx="7024712" cy="2296955"/>
          </a:xfrm>
        </p:grpSpPr>
        <p:sp>
          <p:nvSpPr>
            <p:cNvPr id="23" name="任意多边形 22"/>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rgbClr val="C00000"/>
              </a:solidFill>
              <a:prstDash val="dash"/>
              <a:headEnd type="oval" w="med" len="med"/>
            </a:ln>
            <a:effectLst/>
          </p:spPr>
          <p:txBody>
            <a:bodyPr lIns="96775" tIns="48388" rIns="96775" bIns="48388" anchor="ctr"/>
            <a:lstStyle/>
            <a:p>
              <a:pPr algn="ctr" defTabSz="967740">
                <a:defRPr/>
              </a:pPr>
              <a:endParaRPr lang="zh-CN" altLang="en-US" sz="1900" kern="0">
                <a:solidFill>
                  <a:sysClr val="window" lastClr="FFFFFF"/>
                </a:solidFill>
              </a:endParaRPr>
            </a:p>
          </p:txBody>
        </p:sp>
        <p:sp>
          <p:nvSpPr>
            <p:cNvPr id="24" name="任意多边形 23"/>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rgbClr val="C00000"/>
              </a:solidFill>
              <a:prstDash val="dash"/>
              <a:headEnd type="oval" w="med" len="med"/>
            </a:ln>
            <a:effectLst/>
          </p:spPr>
          <p:txBody>
            <a:bodyPr lIns="96775" tIns="48388" rIns="96775" bIns="48388" anchor="ctr"/>
            <a:lstStyle/>
            <a:p>
              <a:pPr algn="ctr" defTabSz="967740">
                <a:defRPr/>
              </a:pPr>
              <a:endParaRPr lang="zh-CN" altLang="en-US" sz="1900" kern="0">
                <a:solidFill>
                  <a:sysClr val="window" lastClr="FFFFFF"/>
                </a:solidFill>
              </a:endParaRPr>
            </a:p>
          </p:txBody>
        </p:sp>
        <p:sp>
          <p:nvSpPr>
            <p:cNvPr id="25" name="任意多边形 24"/>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rgbClr val="C00000"/>
              </a:solidFill>
              <a:prstDash val="dash"/>
              <a:headEnd type="oval" w="med" len="med"/>
            </a:ln>
            <a:effectLst/>
          </p:spPr>
          <p:txBody>
            <a:bodyPr lIns="96775" tIns="48388" rIns="96775" bIns="48388" anchor="ctr"/>
            <a:lstStyle/>
            <a:p>
              <a:pPr algn="ctr" defTabSz="967740">
                <a:defRPr/>
              </a:pPr>
              <a:endParaRPr lang="zh-CN" altLang="en-US" sz="1900" kern="0">
                <a:solidFill>
                  <a:sysClr val="window" lastClr="FFFFFF"/>
                </a:solidFill>
              </a:endParaRPr>
            </a:p>
          </p:txBody>
        </p:sp>
        <p:sp>
          <p:nvSpPr>
            <p:cNvPr id="26" name="任意多边形 25"/>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rgbClr val="C00000"/>
              </a:solidFill>
              <a:prstDash val="dash"/>
              <a:headEnd type="oval" w="med" len="med"/>
            </a:ln>
            <a:effectLst/>
          </p:spPr>
          <p:txBody>
            <a:bodyPr lIns="96775" tIns="48388" rIns="96775" bIns="48388" anchor="ctr"/>
            <a:lstStyle/>
            <a:p>
              <a:pPr algn="ctr" defTabSz="967740">
                <a:defRPr/>
              </a:pPr>
              <a:endParaRPr lang="zh-CN" altLang="en-US" sz="1900" kern="0">
                <a:solidFill>
                  <a:sysClr val="window" lastClr="FFFFFF"/>
                </a:solidFill>
              </a:endParaRPr>
            </a:p>
          </p:txBody>
        </p:sp>
        <p:sp>
          <p:nvSpPr>
            <p:cNvPr id="27"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6775" tIns="48388" rIns="96775" bIns="48388"/>
            <a:lstStyle/>
            <a:p>
              <a:pPr defTabSz="967740">
                <a:defRPr/>
              </a:pPr>
              <a:endParaRPr lang="zh-CN" altLang="en-US" sz="1900" kern="0">
                <a:solidFill>
                  <a:sysClr val="windowText" lastClr="000000"/>
                </a:solidFill>
              </a:endParaRPr>
            </a:p>
          </p:txBody>
        </p:sp>
        <p:sp>
          <p:nvSpPr>
            <p:cNvPr id="28"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6775" tIns="48388" rIns="96775" bIns="48388"/>
            <a:lstStyle/>
            <a:p>
              <a:pPr defTabSz="967740">
                <a:defRPr/>
              </a:pPr>
              <a:endParaRPr lang="zh-CN" altLang="en-US" sz="1900" kern="0">
                <a:solidFill>
                  <a:sysClr val="windowText" lastClr="000000"/>
                </a:solidFill>
              </a:endParaRPr>
            </a:p>
          </p:txBody>
        </p:sp>
        <p:sp>
          <p:nvSpPr>
            <p:cNvPr id="29"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6775" tIns="48388" rIns="96775" bIns="48388"/>
            <a:lstStyle/>
            <a:p>
              <a:pPr defTabSz="967740">
                <a:defRPr/>
              </a:pPr>
              <a:endParaRPr lang="zh-CN" altLang="en-US" sz="1900" kern="0">
                <a:solidFill>
                  <a:sysClr val="windowText" lastClr="000000"/>
                </a:solidFill>
              </a:endParaRPr>
            </a:p>
          </p:txBody>
        </p:sp>
        <p:sp>
          <p:nvSpPr>
            <p:cNvPr id="30"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6775" tIns="48388" rIns="96775" bIns="48388"/>
            <a:lstStyle/>
            <a:p>
              <a:pPr defTabSz="967740">
                <a:defRPr/>
              </a:pPr>
              <a:endParaRPr lang="zh-CN" altLang="en-US" sz="1900" kern="0">
                <a:solidFill>
                  <a:sysClr val="windowText" lastClr="000000"/>
                </a:solidFill>
              </a:endParaRPr>
            </a:p>
          </p:txBody>
        </p:sp>
      </p:grpSp>
      <p:pic>
        <p:nvPicPr>
          <p:cNvPr id="31" name="图片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8028" y="303758"/>
            <a:ext cx="829539" cy="829539"/>
          </a:xfrm>
          <a:prstGeom prst="rect">
            <a:avLst/>
          </a:prstGeom>
        </p:spPr>
      </p:pic>
    </p:spTree>
    <p:extLst>
      <p:ext uri="{BB962C8B-B14F-4D97-AF65-F5344CB8AC3E}">
        <p14:creationId xmlns:p14="http://schemas.microsoft.com/office/powerpoint/2010/main" val="308672362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261346" y="256725"/>
            <a:ext cx="3656771"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五个更加自觉</a:t>
            </a:r>
          </a:p>
        </p:txBody>
      </p:sp>
      <p:grpSp>
        <p:nvGrpSpPr>
          <p:cNvPr id="5" name="组合 4"/>
          <p:cNvGrpSpPr/>
          <p:nvPr/>
        </p:nvGrpSpPr>
        <p:grpSpPr>
          <a:xfrm>
            <a:off x="1904081" y="1674601"/>
            <a:ext cx="3975735" cy="1229995"/>
            <a:chOff x="1907705" y="1002593"/>
            <a:chExt cx="3739534" cy="1043827"/>
          </a:xfrm>
        </p:grpSpPr>
        <p:sp>
          <p:nvSpPr>
            <p:cNvPr id="6" name="任意多边形 5"/>
            <p:cNvSpPr/>
            <p:nvPr/>
          </p:nvSpPr>
          <p:spPr>
            <a:xfrm>
              <a:off x="1907705" y="1024437"/>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7" name="矩形 6"/>
            <p:cNvSpPr/>
            <p:nvPr/>
          </p:nvSpPr>
          <p:spPr>
            <a:xfrm>
              <a:off x="1907705" y="1024438"/>
              <a:ext cx="102979" cy="8016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8" name="等腰三角形 43"/>
            <p:cNvSpPr/>
            <p:nvPr/>
          </p:nvSpPr>
          <p:spPr>
            <a:xfrm rot="11826958" flipH="1">
              <a:off x="2903958" y="1030615"/>
              <a:ext cx="292664" cy="722111"/>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9" name="文本框 46"/>
            <p:cNvSpPr txBox="1"/>
            <p:nvPr/>
          </p:nvSpPr>
          <p:spPr>
            <a:xfrm>
              <a:off x="2068372" y="1065954"/>
              <a:ext cx="654613" cy="782466"/>
            </a:xfrm>
            <a:prstGeom prst="rect">
              <a:avLst/>
            </a:prstGeom>
            <a:noFill/>
          </p:spPr>
          <p:txBody>
            <a:bodyPr wrap="square" rtlCol="0">
              <a:spAutoFit/>
            </a:bodyPr>
            <a:lstStyle/>
            <a:p>
              <a:pPr defTabSz="967740" fontAlgn="base">
                <a:spcBef>
                  <a:spcPct val="0"/>
                </a:spcBef>
                <a:spcAft>
                  <a:spcPct val="0"/>
                </a:spcAft>
              </a:pPr>
              <a:r>
                <a:rPr lang="zh-CN" altLang="en-US" sz="18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10" name="矩形 1"/>
            <p:cNvSpPr>
              <a:spLocks noChangeArrowheads="1"/>
            </p:cNvSpPr>
            <p:nvPr/>
          </p:nvSpPr>
          <p:spPr bwMode="auto">
            <a:xfrm>
              <a:off x="3195428" y="1002593"/>
              <a:ext cx="2204539" cy="104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40" eaLnBrk="1" latinLnBrk="0" hangingPunct="1">
                <a:lnSpc>
                  <a:spcPct val="10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坚持党的领导和我国社会主义制度，坚决反对一切削弱、歪曲、否定党的领导和我国社会主义制度的言行；</a:t>
              </a:r>
            </a:p>
            <a:p>
              <a:pPr algn="just" defTabSz="967740">
                <a:lnSpc>
                  <a:spcPct val="150000"/>
                </a:lnSpc>
              </a:pPr>
              <a:endParaRPr lang="zh-CN" altLang="zh-CN" sz="1200" dirty="0">
                <a:solidFill>
                  <a:prstClr val="white"/>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904081" y="2894141"/>
            <a:ext cx="3975735" cy="944880"/>
            <a:chOff x="983374" y="1858438"/>
            <a:chExt cx="3739534" cy="801606"/>
          </a:xfrm>
        </p:grpSpPr>
        <p:sp>
          <p:nvSpPr>
            <p:cNvPr id="12" name="任意多边形 11"/>
            <p:cNvSpPr/>
            <p:nvPr/>
          </p:nvSpPr>
          <p:spPr>
            <a:xfrm>
              <a:off x="983374" y="185843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3" name="矩形 12"/>
            <p:cNvSpPr/>
            <p:nvPr/>
          </p:nvSpPr>
          <p:spPr>
            <a:xfrm>
              <a:off x="983374" y="1858439"/>
              <a:ext cx="102979" cy="801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grpSp>
        <p:nvGrpSpPr>
          <p:cNvPr id="14" name="组合 13"/>
          <p:cNvGrpSpPr/>
          <p:nvPr/>
        </p:nvGrpSpPr>
        <p:grpSpPr>
          <a:xfrm>
            <a:off x="1904081" y="4122231"/>
            <a:ext cx="3975735" cy="944880"/>
            <a:chOff x="982395" y="2735983"/>
            <a:chExt cx="3739534" cy="801606"/>
          </a:xfrm>
        </p:grpSpPr>
        <p:sp>
          <p:nvSpPr>
            <p:cNvPr id="15" name="任意多边形 14"/>
            <p:cNvSpPr/>
            <p:nvPr/>
          </p:nvSpPr>
          <p:spPr>
            <a:xfrm>
              <a:off x="982395" y="2735983"/>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D000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6" name="矩形 15"/>
            <p:cNvSpPr/>
            <p:nvPr/>
          </p:nvSpPr>
          <p:spPr>
            <a:xfrm>
              <a:off x="982395" y="2735984"/>
              <a:ext cx="102979" cy="801604"/>
            </a:xfrm>
            <a:prstGeom prst="rect">
              <a:avLst/>
            </a:prstGeom>
            <a:solidFill>
              <a:srgbClr val="800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sp>
        <p:nvSpPr>
          <p:cNvPr id="17" name="任意多边形 16"/>
          <p:cNvSpPr/>
          <p:nvPr/>
        </p:nvSpPr>
        <p:spPr>
          <a:xfrm>
            <a:off x="6132546" y="2278191"/>
            <a:ext cx="3975735" cy="1014730"/>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8" name="矩形 17"/>
          <p:cNvSpPr/>
          <p:nvPr/>
        </p:nvSpPr>
        <p:spPr>
          <a:xfrm>
            <a:off x="6132546" y="2278191"/>
            <a:ext cx="109220" cy="101473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9" name="任意多边形 18"/>
          <p:cNvSpPr/>
          <p:nvPr/>
        </p:nvSpPr>
        <p:spPr>
          <a:xfrm>
            <a:off x="6132546" y="3515806"/>
            <a:ext cx="3975735" cy="1014730"/>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20" name="矩形 19"/>
          <p:cNvSpPr/>
          <p:nvPr/>
        </p:nvSpPr>
        <p:spPr>
          <a:xfrm>
            <a:off x="6132546" y="3515806"/>
            <a:ext cx="109220" cy="101473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21" name="文本框 46"/>
          <p:cNvSpPr txBox="1"/>
          <p:nvPr/>
        </p:nvSpPr>
        <p:spPr>
          <a:xfrm>
            <a:off x="2074896" y="2909036"/>
            <a:ext cx="695960" cy="922020"/>
          </a:xfrm>
          <a:prstGeom prst="rect">
            <a:avLst/>
          </a:prstGeom>
          <a:noFill/>
        </p:spPr>
        <p:txBody>
          <a:bodyPr wrap="square" rtlCol="0">
            <a:spAutoFit/>
          </a:bodyPr>
          <a:lstStyle/>
          <a:p>
            <a:pPr defTabSz="967740" fontAlgn="base">
              <a:spcBef>
                <a:spcPct val="0"/>
              </a:spcBef>
              <a:spcAft>
                <a:spcPct val="0"/>
              </a:spcAft>
            </a:pPr>
            <a:r>
              <a:rPr lang="zh-CN" altLang="en-US" sz="18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2" name="文本框 46"/>
          <p:cNvSpPr txBox="1"/>
          <p:nvPr/>
        </p:nvSpPr>
        <p:spPr>
          <a:xfrm>
            <a:off x="2074896" y="4137126"/>
            <a:ext cx="695960" cy="922020"/>
          </a:xfrm>
          <a:prstGeom prst="rect">
            <a:avLst/>
          </a:prstGeom>
          <a:noFill/>
        </p:spPr>
        <p:txBody>
          <a:bodyPr wrap="square" rtlCol="0">
            <a:spAutoFit/>
          </a:bodyPr>
          <a:lstStyle/>
          <a:p>
            <a:pPr defTabSz="967740" fontAlgn="base">
              <a:spcBef>
                <a:spcPct val="0"/>
              </a:spcBef>
              <a:spcAft>
                <a:spcPct val="0"/>
              </a:spcAft>
            </a:pPr>
            <a:r>
              <a:rPr lang="zh-CN" altLang="en-US" sz="18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3" name="文本框 46"/>
          <p:cNvSpPr txBox="1"/>
          <p:nvPr/>
        </p:nvSpPr>
        <p:spPr>
          <a:xfrm>
            <a:off x="6302726" y="2364841"/>
            <a:ext cx="695960" cy="922020"/>
          </a:xfrm>
          <a:prstGeom prst="rect">
            <a:avLst/>
          </a:prstGeom>
          <a:noFill/>
        </p:spPr>
        <p:txBody>
          <a:bodyPr wrap="square" rtlCol="0">
            <a:spAutoFit/>
          </a:bodyPr>
          <a:lstStyle/>
          <a:p>
            <a:pPr defTabSz="967740" fontAlgn="base">
              <a:spcBef>
                <a:spcPct val="0"/>
              </a:spcBef>
              <a:spcAft>
                <a:spcPct val="0"/>
              </a:spcAft>
            </a:pPr>
            <a:r>
              <a:rPr lang="zh-CN" altLang="en-US" sz="18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4" name="文本框 46"/>
          <p:cNvSpPr txBox="1"/>
          <p:nvPr/>
        </p:nvSpPr>
        <p:spPr>
          <a:xfrm>
            <a:off x="6302726" y="3601821"/>
            <a:ext cx="695960" cy="922020"/>
          </a:xfrm>
          <a:prstGeom prst="rect">
            <a:avLst/>
          </a:prstGeom>
          <a:noFill/>
        </p:spPr>
        <p:txBody>
          <a:bodyPr wrap="square" rtlCol="0">
            <a:spAutoFit/>
          </a:bodyPr>
          <a:lstStyle/>
          <a:p>
            <a:pPr defTabSz="967740" fontAlgn="base">
              <a:spcBef>
                <a:spcPct val="0"/>
              </a:spcBef>
              <a:spcAft>
                <a:spcPct val="0"/>
              </a:spcAft>
            </a:pPr>
            <a:r>
              <a:rPr lang="zh-CN" altLang="en-US" sz="18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5" name="矩形 1"/>
          <p:cNvSpPr>
            <a:spLocks noChangeArrowheads="1"/>
          </p:cNvSpPr>
          <p:nvPr/>
        </p:nvSpPr>
        <p:spPr bwMode="auto">
          <a:xfrm>
            <a:off x="3273141" y="2794737"/>
            <a:ext cx="234378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维护人民利益，坚决反对一切损害人民利益、脱离群众的行为；</a:t>
            </a:r>
          </a:p>
        </p:txBody>
      </p:sp>
      <p:sp>
        <p:nvSpPr>
          <p:cNvPr id="26" name="矩形 1"/>
          <p:cNvSpPr>
            <a:spLocks noChangeArrowheads="1"/>
          </p:cNvSpPr>
          <p:nvPr/>
        </p:nvSpPr>
        <p:spPr bwMode="auto">
          <a:xfrm>
            <a:off x="3327116" y="4229837"/>
            <a:ext cx="234378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投身改革创新时代潮流，坚决破除一切顽瘴痼疾；</a:t>
            </a:r>
          </a:p>
        </p:txBody>
      </p:sp>
      <p:sp>
        <p:nvSpPr>
          <p:cNvPr id="27" name="矩形 1"/>
          <p:cNvSpPr>
            <a:spLocks noChangeArrowheads="1"/>
          </p:cNvSpPr>
          <p:nvPr/>
        </p:nvSpPr>
        <p:spPr bwMode="auto">
          <a:xfrm>
            <a:off x="7524466" y="2293087"/>
            <a:ext cx="234378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40" eaLnBrk="1" latinLnBrk="0" hangingPunct="1">
              <a:lnSpc>
                <a:spcPct val="10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维护我国主权、安全、发展利益，坚决反对一切分裂祖国、破坏民族团结和社会和谐稳定的行为；</a:t>
            </a:r>
          </a:p>
          <a:p>
            <a:pPr algn="just" defTabSz="967740">
              <a:lnSpc>
                <a:spcPct val="150000"/>
              </a:lnSpc>
            </a:pPr>
            <a:endParaRPr lang="zh-CN" altLang="en-US" sz="1400" dirty="0">
              <a:solidFill>
                <a:schemeClr val="bg1"/>
              </a:solidFill>
              <a:latin typeface="微软雅黑" panose="020B0503020204020204" pitchFamily="34" charset="-122"/>
              <a:ea typeface="微软雅黑" panose="020B0503020204020204" pitchFamily="34" charset="-122"/>
              <a:sym typeface="+mn-ea"/>
            </a:endParaRPr>
          </a:p>
        </p:txBody>
      </p:sp>
      <p:sp>
        <p:nvSpPr>
          <p:cNvPr id="28" name="矩形 1"/>
          <p:cNvSpPr>
            <a:spLocks noChangeArrowheads="1"/>
          </p:cNvSpPr>
          <p:nvPr/>
        </p:nvSpPr>
        <p:spPr bwMode="auto">
          <a:xfrm>
            <a:off x="7524466" y="3530067"/>
            <a:ext cx="234378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latinLnBrk="0" hangingPunct="1">
              <a:lnSpc>
                <a:spcPct val="10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防范各种风险，坚决战胜一切在政治、经济、文化、社会等领域和自然界出现的困难和挑战。</a:t>
            </a:r>
          </a:p>
        </p:txBody>
      </p:sp>
      <p:sp>
        <p:nvSpPr>
          <p:cNvPr id="29" name="等腰三角形 43"/>
          <p:cNvSpPr/>
          <p:nvPr/>
        </p:nvSpPr>
        <p:spPr>
          <a:xfrm rot="11826958" flipH="1">
            <a:off x="2963261" y="2898881"/>
            <a:ext cx="311150" cy="850901"/>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30" name="等腰三角形 43"/>
          <p:cNvSpPr/>
          <p:nvPr/>
        </p:nvSpPr>
        <p:spPr>
          <a:xfrm rot="11826958" flipH="1">
            <a:off x="2963261" y="4149196"/>
            <a:ext cx="311150" cy="850901"/>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31" name="等腰三角形 43"/>
          <p:cNvSpPr/>
          <p:nvPr/>
        </p:nvSpPr>
        <p:spPr>
          <a:xfrm rot="11706958" flipH="1">
            <a:off x="7197441" y="2283906"/>
            <a:ext cx="311150" cy="887730"/>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32" name="等腰三角形 43"/>
          <p:cNvSpPr/>
          <p:nvPr/>
        </p:nvSpPr>
        <p:spPr>
          <a:xfrm rot="11706958" flipH="1">
            <a:off x="7197441" y="3541206"/>
            <a:ext cx="311150" cy="887730"/>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693" y="239559"/>
            <a:ext cx="899300" cy="899300"/>
          </a:xfrm>
          <a:prstGeom prst="rect">
            <a:avLst/>
          </a:prstGeom>
        </p:spPr>
      </p:pic>
    </p:spTree>
    <p:extLst>
      <p:ext uri="{BB962C8B-B14F-4D97-AF65-F5344CB8AC3E}">
        <p14:creationId xmlns:p14="http://schemas.microsoft.com/office/powerpoint/2010/main" val="237031740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3220877" y="3198274"/>
            <a:ext cx="5745706" cy="936999"/>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5" name="椭圆 4"/>
          <p:cNvSpPr/>
          <p:nvPr/>
        </p:nvSpPr>
        <p:spPr>
          <a:xfrm>
            <a:off x="5165663" y="1322487"/>
            <a:ext cx="1685517" cy="1685517"/>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6" name="文本框 5"/>
          <p:cNvSpPr txBox="1"/>
          <p:nvPr/>
        </p:nvSpPr>
        <p:spPr>
          <a:xfrm>
            <a:off x="4100235" y="3351302"/>
            <a:ext cx="3986989" cy="630942"/>
          </a:xfrm>
          <a:prstGeom prst="rect">
            <a:avLst/>
          </a:prstGeom>
          <a:noFill/>
        </p:spPr>
        <p:txBody>
          <a:bodyPr wrap="none" rtlCol="0">
            <a:spAutoFit/>
          </a:bodyPr>
          <a:lstStyle/>
          <a:p>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7" name="WordArt 4"/>
          <p:cNvSpPr>
            <a:spLocks noChangeArrowheads="1" noChangeShapeType="1"/>
          </p:cNvSpPr>
          <p:nvPr/>
        </p:nvSpPr>
        <p:spPr bwMode="auto">
          <a:xfrm>
            <a:off x="5524056" y="1784369"/>
            <a:ext cx="996025" cy="883783"/>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叁</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74897" y="635161"/>
            <a:ext cx="3082099" cy="1149208"/>
          </a:xfrm>
          <a:prstGeom prst="rect">
            <a:avLst/>
          </a:prstGeom>
        </p:spPr>
      </p:pic>
    </p:spTree>
    <p:extLst>
      <p:ext uri="{BB962C8B-B14F-4D97-AF65-F5344CB8AC3E}">
        <p14:creationId xmlns:p14="http://schemas.microsoft.com/office/powerpoint/2010/main" val="384859498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2"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党的建设</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78" y="439216"/>
            <a:ext cx="576783" cy="576783"/>
          </a:xfrm>
          <a:prstGeom prst="rect">
            <a:avLst/>
          </a:prstGeom>
        </p:spPr>
      </p:pic>
      <p:grpSp>
        <p:nvGrpSpPr>
          <p:cNvPr id="6" name="组合 5"/>
          <p:cNvGrpSpPr/>
          <p:nvPr/>
        </p:nvGrpSpPr>
        <p:grpSpPr>
          <a:xfrm>
            <a:off x="1585415" y="1593666"/>
            <a:ext cx="9276848" cy="4546691"/>
            <a:chOff x="2225040" y="1832307"/>
            <a:chExt cx="7433945" cy="3643463"/>
          </a:xfrm>
        </p:grpSpPr>
        <p:sp>
          <p:nvSpPr>
            <p:cNvPr id="7" name="圆角矩形 6"/>
            <p:cNvSpPr/>
            <p:nvPr/>
          </p:nvSpPr>
          <p:spPr>
            <a:xfrm>
              <a:off x="2225040" y="1832307"/>
              <a:ext cx="7433945" cy="3228975"/>
            </a:xfrm>
            <a:prstGeom prst="roundRect">
              <a:avLst>
                <a:gd name="adj" fmla="val 4227"/>
              </a:avLst>
            </a:prstGeom>
            <a:solidFill>
              <a:schemeClr val="accent4">
                <a:lumMod val="20000"/>
                <a:lumOff val="80000"/>
              </a:schemeClr>
            </a:solidFill>
            <a:ln w="28575" cap="flat" cmpd="sng" algn="ctr">
              <a:solidFill>
                <a:schemeClr val="accent2">
                  <a:lumMod val="75000"/>
                </a:schemeClr>
              </a:solidFill>
              <a:prstDash val="solid"/>
            </a:ln>
            <a:effectLst>
              <a:outerShdw blurRad="279400" algn="ctr" rotWithShape="0">
                <a:prstClr val="black">
                  <a:alpha val="11000"/>
                </a:prstClr>
              </a:outerShdw>
            </a:effectLst>
          </p:spPr>
          <p:txBody>
            <a:bodyPr anchor="ctr"/>
            <a:lstStyle/>
            <a:p>
              <a:pPr algn="ctr" defTabSz="967740" fontAlgn="auto">
                <a:spcBef>
                  <a:spcPts val="0"/>
                </a:spcBef>
                <a:spcAft>
                  <a:spcPts val="0"/>
                </a:spcAft>
                <a:defRPr/>
              </a:pPr>
              <a:endParaRPr lang="zh-CN" altLang="en-US" sz="2500" kern="0">
                <a:solidFill>
                  <a:schemeClr val="accent6">
                    <a:lumMod val="90000"/>
                    <a:lumOff val="10000"/>
                  </a:schemeClr>
                </a:solidFill>
                <a:latin typeface="Calibri" panose="020F0502020204030204"/>
                <a:ea typeface="+mn-ea"/>
              </a:endParaRPr>
            </a:p>
          </p:txBody>
        </p:sp>
        <p:grpSp>
          <p:nvGrpSpPr>
            <p:cNvPr id="8" name="组合 13"/>
            <p:cNvGrpSpPr/>
            <p:nvPr/>
          </p:nvGrpSpPr>
          <p:grpSpPr bwMode="auto">
            <a:xfrm>
              <a:off x="2392045" y="2046937"/>
              <a:ext cx="7061834" cy="2852728"/>
              <a:chOff x="717476" y="1291449"/>
              <a:chExt cx="5592689" cy="1106750"/>
            </a:xfrm>
          </p:grpSpPr>
          <p:sp>
            <p:nvSpPr>
              <p:cNvPr id="13" name="圆角矩形 12"/>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4" name="TextBox 17"/>
              <p:cNvSpPr txBox="1">
                <a:spLocks noChangeArrowheads="1"/>
              </p:cNvSpPr>
              <p:nvPr/>
            </p:nvSpPr>
            <p:spPr bwMode="auto">
              <a:xfrm>
                <a:off x="2989050" y="1368986"/>
                <a:ext cx="3321115" cy="31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l">
                  <a:lnSpc>
                    <a:spcPct val="120000"/>
                  </a:lnSpc>
                </a:pPr>
                <a:r>
                  <a:rPr lang="zh-CN" altLang="en-US" sz="2600" b="1" dirty="0">
                    <a:solidFill>
                      <a:srgbClr val="FF0000"/>
                    </a:solidFill>
                    <a:latin typeface="微软雅黑" panose="020B0503020204020204" pitchFamily="34" charset="-122"/>
                    <a:sym typeface="+mn-ea"/>
                  </a:rPr>
                  <a:t>这个伟大工程就是我们党正在深入推进的党的建设新的伟大工程。</a:t>
                </a:r>
              </a:p>
            </p:txBody>
          </p:sp>
        </p:grpSp>
        <p:sp>
          <p:nvSpPr>
            <p:cNvPr id="9" name="Freeform 26"/>
            <p:cNvSpPr>
              <a:spLocks noEditPoints="1"/>
            </p:cNvSpPr>
            <p:nvPr/>
          </p:nvSpPr>
          <p:spPr bwMode="auto">
            <a:xfrm>
              <a:off x="2794995" y="2191791"/>
              <a:ext cx="978535" cy="98044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FF0000"/>
            </a:solidFill>
            <a:ln w="9525">
              <a:noFill/>
              <a:round/>
            </a:ln>
          </p:spPr>
          <p:txBody>
            <a:bodyPr/>
            <a:lstStyle/>
            <a:p>
              <a:pPr defTabSz="967740"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0" name="Freeform 27"/>
            <p:cNvSpPr>
              <a:spLocks noEditPoints="1"/>
            </p:cNvSpPr>
            <p:nvPr/>
          </p:nvSpPr>
          <p:spPr bwMode="auto">
            <a:xfrm>
              <a:off x="3816117" y="2581280"/>
              <a:ext cx="720725" cy="730250"/>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FF0000"/>
            </a:solidFill>
            <a:ln w="9525">
              <a:noFill/>
              <a:round/>
            </a:ln>
          </p:spPr>
          <p:txBody>
            <a:bodyPr/>
            <a:lstStyle/>
            <a:p>
              <a:pPr defTabSz="967740"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5260339" y="3168815"/>
              <a:ext cx="4124325" cy="2306955"/>
            </a:xfrm>
            <a:prstGeom prst="rect">
              <a:avLst/>
            </a:prstGeom>
          </p:spPr>
          <p:txBody>
            <a:bodyPr wrap="square">
              <a:spAutoFit/>
            </a:bodyPr>
            <a:lstStyle/>
            <a:p>
              <a:pPr algn="just">
                <a:lnSpc>
                  <a:spcPct val="150000"/>
                </a:lnSpc>
              </a:pPr>
              <a:r>
                <a:rPr lang="zh-CN" altLang="en-US" sz="1600" dirty="0">
                  <a:latin typeface="微软雅黑" panose="020B0503020204020204" pitchFamily="34" charset="-122"/>
                  <a:ea typeface="微软雅黑" panose="020B0503020204020204" pitchFamily="34" charset="-122"/>
                  <a:sym typeface="+mn-ea"/>
                </a:rPr>
                <a:t>全党要更加自觉地坚定党性原则，勇于直面问题，敢于刮骨疗毒，消除一切损害党的先进性和纯洁性的因素，清除一切侵蚀党的健康肌体的病毒，不断增强党的政治领导力、思想引领力、群众组织力、社会号召力，确保我们党永葆旺盛生命力和强大战斗力。</a:t>
              </a:r>
              <a:endParaRPr lang="zh-CN" altLang="en-US" sz="1600" dirty="0">
                <a:latin typeface="微软雅黑" panose="020B0503020204020204" pitchFamily="34" charset="-122"/>
                <a:ea typeface="微软雅黑" panose="020B0503020204020204" pitchFamily="34" charset="-122"/>
              </a:endParaRPr>
            </a:p>
          </p:txBody>
        </p:sp>
        <p:sp>
          <p:nvSpPr>
            <p:cNvPr id="12" name="TextBox 9">
              <a:hlinkClick r:id="" action="ppaction://hlinkshowjump?jump=nextslide"/>
            </p:cNvPr>
            <p:cNvSpPr txBox="1"/>
            <p:nvPr/>
          </p:nvSpPr>
          <p:spPr>
            <a:xfrm>
              <a:off x="2652162" y="3520071"/>
              <a:ext cx="2327910" cy="1065039"/>
            </a:xfrm>
            <a:prstGeom prst="roundRect">
              <a:avLst/>
            </a:prstGeom>
            <a:solidFill>
              <a:schemeClr val="bg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sz="2800" dirty="0">
                  <a:solidFill>
                    <a:srgbClr val="FF0000"/>
                  </a:solidFill>
                </a:rPr>
                <a:t>党的建设新的伟大工程</a:t>
              </a:r>
            </a:p>
          </p:txBody>
        </p:sp>
      </p:grpSp>
    </p:spTree>
    <p:extLst>
      <p:ext uri="{BB962C8B-B14F-4D97-AF65-F5344CB8AC3E}">
        <p14:creationId xmlns:p14="http://schemas.microsoft.com/office/powerpoint/2010/main" val="10980445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40211" y="543544"/>
            <a:ext cx="10100643" cy="5303219"/>
            <a:chOff x="436728" y="428820"/>
            <a:chExt cx="11286699" cy="5925943"/>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728" y="1200421"/>
              <a:ext cx="11286699" cy="4053967"/>
            </a:xfrm>
            <a:prstGeom prst="rect">
              <a:avLst/>
            </a:prstGeom>
          </p:spPr>
        </p:pic>
        <p:grpSp>
          <p:nvGrpSpPr>
            <p:cNvPr id="4" name="Group 5"/>
            <p:cNvGrpSpPr>
              <a:grpSpLocks/>
            </p:cNvGrpSpPr>
            <p:nvPr/>
          </p:nvGrpSpPr>
          <p:grpSpPr bwMode="auto">
            <a:xfrm>
              <a:off x="1474734" y="3276849"/>
              <a:ext cx="1519800" cy="1400600"/>
              <a:chOff x="0" y="0"/>
              <a:chExt cx="860" cy="796"/>
            </a:xfrm>
          </p:grpSpPr>
          <p:sp>
            <p:nvSpPr>
              <p:cNvPr id="32" name="未知"/>
              <p:cNvSpPr>
                <a:spLocks/>
              </p:cNvSpPr>
              <p:nvPr/>
            </p:nvSpPr>
            <p:spPr bwMode="auto">
              <a:xfrm>
                <a:off x="85" y="613"/>
                <a:ext cx="335" cy="173"/>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Lst>
                <a:ahLst/>
                <a:cxnLst>
                  <a:cxn ang="0">
                    <a:pos x="T0" y="T1"/>
                  </a:cxn>
                  <a:cxn ang="0">
                    <a:pos x="T2" y="T3"/>
                  </a:cxn>
                  <a:cxn ang="0">
                    <a:pos x="T4" y="T5"/>
                  </a:cxn>
                  <a:cxn ang="0">
                    <a:pos x="T6" y="T7"/>
                  </a:cxn>
                  <a:cxn ang="0">
                    <a:pos x="T8" y="T9"/>
                  </a:cxn>
                  <a:cxn ang="0">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1C1C1C">
                      <a:gamma/>
                      <a:shade val="85882"/>
                      <a:invGamma/>
                      <a:alpha val="0"/>
                    </a:srgbClr>
                  </a:gs>
                  <a:gs pos="100000">
                    <a:srgbClr val="1C1C1C"/>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未知"/>
              <p:cNvSpPr>
                <a:spLocks/>
              </p:cNvSpPr>
              <p:nvPr/>
            </p:nvSpPr>
            <p:spPr bwMode="auto">
              <a:xfrm>
                <a:off x="315" y="550"/>
                <a:ext cx="367" cy="170"/>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Lst>
                <a:ahLst/>
                <a:cxnLst>
                  <a:cxn ang="0">
                    <a:pos x="T0" y="T1"/>
                  </a:cxn>
                  <a:cxn ang="0">
                    <a:pos x="T2" y="T3"/>
                  </a:cxn>
                  <a:cxn ang="0">
                    <a:pos x="T4" y="T5"/>
                  </a:cxn>
                  <a:cxn ang="0">
                    <a:pos x="T6" y="T7"/>
                  </a:cxn>
                  <a:cxn ang="0">
                    <a:pos x="T8" y="T9"/>
                  </a:cxn>
                  <a:cxn ang="0">
                    <a:pos x="T10" y="T11"/>
                  </a:cxn>
                </a:cxnLst>
                <a:rect l="0" t="0" r="r" b="b"/>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adFill rotWithShape="1">
                <a:gsLst>
                  <a:gs pos="0">
                    <a:srgbClr val="1C1C1C">
                      <a:gamma/>
                      <a:shade val="85882"/>
                      <a:invGamma/>
                      <a:alpha val="0"/>
                    </a:srgbClr>
                  </a:gs>
                  <a:gs pos="100000">
                    <a:srgbClr val="1C1C1C"/>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 name="未知"/>
              <p:cNvSpPr>
                <a:spLocks/>
              </p:cNvSpPr>
              <p:nvPr/>
            </p:nvSpPr>
            <p:spPr bwMode="auto">
              <a:xfrm>
                <a:off x="553" y="653"/>
                <a:ext cx="307" cy="143"/>
              </a:xfrm>
              <a:custGeom>
                <a:avLst/>
                <a:gdLst>
                  <a:gd name="T0" fmla="*/ 0 w 307"/>
                  <a:gd name="T1" fmla="*/ 134 h 143"/>
                  <a:gd name="T2" fmla="*/ 66 w 307"/>
                  <a:gd name="T3" fmla="*/ 143 h 143"/>
                  <a:gd name="T4" fmla="*/ 282 w 307"/>
                  <a:gd name="T5" fmla="*/ 35 h 143"/>
                  <a:gd name="T6" fmla="*/ 219 w 307"/>
                  <a:gd name="T7" fmla="*/ 17 h 143"/>
                  <a:gd name="T8" fmla="*/ 0 w 307"/>
                  <a:gd name="T9" fmla="*/ 134 h 143"/>
                </a:gdLst>
                <a:ahLst/>
                <a:cxnLst>
                  <a:cxn ang="0">
                    <a:pos x="T0" y="T1"/>
                  </a:cxn>
                  <a:cxn ang="0">
                    <a:pos x="T2" y="T3"/>
                  </a:cxn>
                  <a:cxn ang="0">
                    <a:pos x="T4" y="T5"/>
                  </a:cxn>
                  <a:cxn ang="0">
                    <a:pos x="T6" y="T7"/>
                  </a:cxn>
                  <a:cxn ang="0">
                    <a:pos x="T8" y="T9"/>
                  </a:cxn>
                </a:cxnLst>
                <a:rect l="0" t="0" r="r" b="b"/>
                <a:pathLst>
                  <a:path w="307" h="143">
                    <a:moveTo>
                      <a:pt x="0" y="134"/>
                    </a:moveTo>
                    <a:lnTo>
                      <a:pt x="66" y="143"/>
                    </a:lnTo>
                    <a:lnTo>
                      <a:pt x="282" y="35"/>
                    </a:lnTo>
                    <a:cubicBezTo>
                      <a:pt x="307" y="14"/>
                      <a:pt x="266" y="0"/>
                      <a:pt x="219" y="17"/>
                    </a:cubicBezTo>
                    <a:lnTo>
                      <a:pt x="0" y="134"/>
                    </a:lnTo>
                    <a:close/>
                  </a:path>
                </a:pathLst>
              </a:custGeom>
              <a:gradFill rotWithShape="1">
                <a:gsLst>
                  <a:gs pos="0">
                    <a:srgbClr val="1C1C1C">
                      <a:gamma/>
                      <a:shade val="85882"/>
                      <a:invGamma/>
                      <a:alpha val="0"/>
                    </a:srgbClr>
                  </a:gs>
                  <a:gs pos="100000">
                    <a:srgbClr val="1C1C1C"/>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 name="未知"/>
              <p:cNvSpPr>
                <a:spLocks/>
              </p:cNvSpPr>
              <p:nvPr/>
            </p:nvSpPr>
            <p:spPr bwMode="auto">
              <a:xfrm>
                <a:off x="0" y="215"/>
                <a:ext cx="224" cy="569"/>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FFFFFF">
                      <a:gamma/>
                      <a:shade val="46275"/>
                      <a:invGamma/>
                    </a:srgbClr>
                  </a:gs>
                </a:gsLst>
                <a:lin ang="5400000" scaled="1"/>
              </a:gradFill>
              <a:ln>
                <a:noFill/>
              </a:ln>
              <a:effectLst/>
              <a:scene3d>
                <a:camera prst="legacyPerspectiveTopRight">
                  <a:rot lat="0" lon="900000" rev="0"/>
                </a:camera>
                <a:lightRig rig="legacyFlat1" dir="t"/>
              </a:scene3d>
              <a:sp3d extrusionH="36500" prstMaterial="legacyMatte">
                <a:bevelT w="13500" h="13500" prst="angle"/>
                <a:bevelB w="13500" h="13500" prst="angle"/>
                <a:extrusionClr>
                  <a:srgbClr val="333333"/>
                </a:extrusionClr>
                <a:contourClr>
                  <a:srgbClr val="FFFFFF"/>
                </a:contour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endParaRPr lang="zh-CN" altLang="en-US"/>
              </a:p>
            </p:txBody>
          </p:sp>
          <p:sp>
            <p:nvSpPr>
              <p:cNvPr id="36" name="未知"/>
              <p:cNvSpPr>
                <a:spLocks/>
              </p:cNvSpPr>
              <p:nvPr/>
            </p:nvSpPr>
            <p:spPr bwMode="auto">
              <a:xfrm>
                <a:off x="216" y="0"/>
                <a:ext cx="282" cy="716"/>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FFFFFF">
                      <a:gamma/>
                      <a:shade val="46275"/>
                      <a:invGamma/>
                    </a:srgbClr>
                  </a:gs>
                </a:gsLst>
                <a:lin ang="5400000" scaled="1"/>
              </a:gradFill>
              <a:ln>
                <a:noFill/>
              </a:ln>
              <a:effectLst/>
              <a:scene3d>
                <a:camera prst="legacyPerspectiveTopRight">
                  <a:rot lat="0" lon="900000" rev="0"/>
                </a:camera>
                <a:lightRig rig="legacyFlat1" dir="t"/>
              </a:scene3d>
              <a:sp3d extrusionH="36500" prstMaterial="legacyMatte">
                <a:bevelT w="13500" h="13500" prst="angle"/>
                <a:bevelB w="13500" h="13500" prst="angle"/>
                <a:extrusionClr>
                  <a:srgbClr val="333333"/>
                </a:extrusionClr>
                <a:contourClr>
                  <a:srgbClr val="FFFFFF"/>
                </a:contour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endParaRPr lang="zh-CN" altLang="en-US"/>
              </a:p>
            </p:txBody>
          </p:sp>
          <p:sp>
            <p:nvSpPr>
              <p:cNvPr id="37" name="未知"/>
              <p:cNvSpPr>
                <a:spLocks/>
              </p:cNvSpPr>
              <p:nvPr/>
            </p:nvSpPr>
            <p:spPr bwMode="auto">
              <a:xfrm>
                <a:off x="474" y="227"/>
                <a:ext cx="224" cy="569"/>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FFFFFF">
                      <a:gamma/>
                      <a:shade val="46275"/>
                      <a:invGamma/>
                    </a:srgbClr>
                  </a:gs>
                </a:gsLst>
                <a:lin ang="5400000" scaled="1"/>
              </a:gradFill>
              <a:ln>
                <a:noFill/>
              </a:ln>
              <a:effectLst/>
              <a:scene3d>
                <a:camera prst="legacyPerspectiveTopRight">
                  <a:rot lat="0" lon="900000" rev="0"/>
                </a:camera>
                <a:lightRig rig="legacyFlat1" dir="t"/>
              </a:scene3d>
              <a:sp3d extrusionH="36500" prstMaterial="legacyMatte">
                <a:bevelT w="13500" h="13500" prst="angle"/>
                <a:bevelB w="13500" h="13500" prst="angle"/>
                <a:extrusionClr>
                  <a:srgbClr val="333333"/>
                </a:extrusionClr>
                <a:contourClr>
                  <a:srgbClr val="FFFFFF"/>
                </a:contour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endParaRPr lang="zh-CN" altLang="en-US"/>
              </a:p>
            </p:txBody>
          </p:sp>
        </p:grpSp>
        <p:pic>
          <p:nvPicPr>
            <p:cNvPr id="5" name="Picture 12" descr="1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48363" y="428820"/>
              <a:ext cx="1072800" cy="107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descr="23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96119" y="1284506"/>
              <a:ext cx="1424015" cy="124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4" descr="13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9706" y="2138062"/>
              <a:ext cx="1364414" cy="15538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080808">
                        <a:alpha val="50000"/>
                      </a:srgbClr>
                    </a:outerShdw>
                  </a:effectLst>
                </a14:hiddenEffects>
              </a:ext>
            </a:extLst>
          </p:spPr>
        </p:pic>
        <p:grpSp>
          <p:nvGrpSpPr>
            <p:cNvPr id="8" name="Group 15"/>
            <p:cNvGrpSpPr>
              <a:grpSpLocks/>
            </p:cNvGrpSpPr>
            <p:nvPr/>
          </p:nvGrpSpPr>
          <p:grpSpPr bwMode="auto">
            <a:xfrm>
              <a:off x="621177" y="5107420"/>
              <a:ext cx="2424443" cy="421457"/>
              <a:chOff x="0" y="0"/>
              <a:chExt cx="2330" cy="294"/>
            </a:xfrm>
          </p:grpSpPr>
          <p:sp>
            <p:nvSpPr>
              <p:cNvPr id="29" name="AutoShape 16"/>
              <p:cNvSpPr>
                <a:spLocks noChangeArrowheads="1"/>
              </p:cNvSpPr>
              <p:nvPr/>
            </p:nvSpPr>
            <p:spPr bwMode="auto">
              <a:xfrm>
                <a:off x="0" y="0"/>
                <a:ext cx="2330" cy="294"/>
              </a:xfrm>
              <a:prstGeom prst="roundRect">
                <a:avLst>
                  <a:gd name="adj" fmla="val 50000"/>
                </a:avLst>
              </a:prstGeom>
              <a:solidFill>
                <a:srgbClr val="FF0000"/>
              </a:solidFill>
              <a:ln>
                <a:noFill/>
              </a:ln>
              <a:effectLst>
                <a:outerShdw dist="35921" dir="27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0" name="AutoShape 17"/>
              <p:cNvSpPr>
                <a:spLocks noChangeArrowheads="1"/>
              </p:cNvSpPr>
              <p:nvPr/>
            </p:nvSpPr>
            <p:spPr bwMode="auto">
              <a:xfrm flipH="1">
                <a:off x="2214" y="2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AutoShape 18"/>
              <p:cNvSpPr>
                <a:spLocks noChangeArrowheads="1"/>
              </p:cNvSpPr>
              <p:nvPr/>
            </p:nvSpPr>
            <p:spPr bwMode="auto">
              <a:xfrm>
                <a:off x="14" y="2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 name="Text Box 18"/>
            <p:cNvSpPr txBox="1">
              <a:spLocks noChangeArrowheads="1"/>
            </p:cNvSpPr>
            <p:nvPr/>
          </p:nvSpPr>
          <p:spPr bwMode="auto">
            <a:xfrm>
              <a:off x="702062" y="5077620"/>
              <a:ext cx="2179657" cy="4916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zh-CN" b="1" dirty="0">
                  <a:solidFill>
                    <a:srgbClr val="FFFFFF"/>
                  </a:solidFill>
                  <a:ea typeface="宋体" panose="02010600030101010101" pitchFamily="2" charset="-122"/>
                </a:rPr>
                <a:t>Title in here</a:t>
              </a:r>
            </a:p>
          </p:txBody>
        </p:sp>
        <p:sp>
          <p:nvSpPr>
            <p:cNvPr id="10" name="Rectangle 21"/>
            <p:cNvSpPr>
              <a:spLocks noChangeArrowheads="1"/>
            </p:cNvSpPr>
            <p:nvPr/>
          </p:nvSpPr>
          <p:spPr bwMode="auto">
            <a:xfrm>
              <a:off x="716963" y="5575706"/>
              <a:ext cx="2371228" cy="779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600" dirty="0">
                  <a:ea typeface="宋体" panose="02010600030101010101" pitchFamily="2" charset="-122"/>
                </a:rPr>
                <a:t>Description of the contents</a:t>
              </a:r>
            </a:p>
          </p:txBody>
        </p:sp>
        <p:sp>
          <p:nvSpPr>
            <p:cNvPr id="11" name="Rectangle 22"/>
            <p:cNvSpPr>
              <a:spLocks noChangeArrowheads="1"/>
            </p:cNvSpPr>
            <p:nvPr/>
          </p:nvSpPr>
          <p:spPr bwMode="auto">
            <a:xfrm>
              <a:off x="3560734" y="4634877"/>
              <a:ext cx="2373356" cy="779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600">
                  <a:ea typeface="宋体" panose="02010600030101010101" pitchFamily="2" charset="-122"/>
                </a:rPr>
                <a:t>Description of the contents</a:t>
              </a:r>
            </a:p>
          </p:txBody>
        </p:sp>
        <p:sp>
          <p:nvSpPr>
            <p:cNvPr id="12" name="Rectangle 23"/>
            <p:cNvSpPr>
              <a:spLocks noChangeArrowheads="1"/>
            </p:cNvSpPr>
            <p:nvPr/>
          </p:nvSpPr>
          <p:spPr bwMode="auto">
            <a:xfrm>
              <a:off x="6246991" y="3525891"/>
              <a:ext cx="2373356" cy="779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600">
                  <a:ea typeface="宋体" panose="02010600030101010101" pitchFamily="2" charset="-122"/>
                </a:rPr>
                <a:t>Description of the contents</a:t>
              </a:r>
            </a:p>
          </p:txBody>
        </p:sp>
        <p:sp>
          <p:nvSpPr>
            <p:cNvPr id="13" name="Rectangle 24"/>
            <p:cNvSpPr>
              <a:spLocks noChangeArrowheads="1"/>
            </p:cNvSpPr>
            <p:nvPr/>
          </p:nvSpPr>
          <p:spPr bwMode="auto">
            <a:xfrm>
              <a:off x="9069477" y="2416906"/>
              <a:ext cx="2373356" cy="779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600">
                  <a:ea typeface="宋体" panose="02010600030101010101" pitchFamily="2" charset="-122"/>
                </a:rPr>
                <a:t>Description of the contents</a:t>
              </a:r>
            </a:p>
          </p:txBody>
        </p:sp>
        <p:grpSp>
          <p:nvGrpSpPr>
            <p:cNvPr id="14" name="Group 25"/>
            <p:cNvGrpSpPr>
              <a:grpSpLocks/>
            </p:cNvGrpSpPr>
            <p:nvPr/>
          </p:nvGrpSpPr>
          <p:grpSpPr bwMode="auto">
            <a:xfrm>
              <a:off x="3477719" y="4036748"/>
              <a:ext cx="2424443" cy="419329"/>
              <a:chOff x="0" y="0"/>
              <a:chExt cx="2330" cy="294"/>
            </a:xfrm>
          </p:grpSpPr>
          <p:sp>
            <p:nvSpPr>
              <p:cNvPr id="26" name="AutoShape 26"/>
              <p:cNvSpPr>
                <a:spLocks noChangeArrowheads="1"/>
              </p:cNvSpPr>
              <p:nvPr/>
            </p:nvSpPr>
            <p:spPr bwMode="auto">
              <a:xfrm>
                <a:off x="0" y="0"/>
                <a:ext cx="2330" cy="294"/>
              </a:xfrm>
              <a:prstGeom prst="roundRect">
                <a:avLst>
                  <a:gd name="adj" fmla="val 50000"/>
                </a:avLst>
              </a:prstGeom>
              <a:solidFill>
                <a:srgbClr val="FF0000"/>
              </a:solidFill>
              <a:ln>
                <a:noFill/>
              </a:ln>
              <a:effectLst>
                <a:outerShdw dist="35921" dir="27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7" name="AutoShape 27"/>
              <p:cNvSpPr>
                <a:spLocks noChangeArrowheads="1"/>
              </p:cNvSpPr>
              <p:nvPr/>
            </p:nvSpPr>
            <p:spPr bwMode="auto">
              <a:xfrm flipH="1">
                <a:off x="2214" y="2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AutoShape 28"/>
              <p:cNvSpPr>
                <a:spLocks noChangeArrowheads="1"/>
              </p:cNvSpPr>
              <p:nvPr/>
            </p:nvSpPr>
            <p:spPr bwMode="auto">
              <a:xfrm>
                <a:off x="14" y="2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5" name="Text Box 18"/>
            <p:cNvSpPr txBox="1">
              <a:spLocks noChangeArrowheads="1"/>
            </p:cNvSpPr>
            <p:nvPr/>
          </p:nvSpPr>
          <p:spPr bwMode="auto">
            <a:xfrm>
              <a:off x="3554348" y="4006948"/>
              <a:ext cx="2188171" cy="4917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zh-CN" b="1">
                  <a:solidFill>
                    <a:srgbClr val="FFFFFF"/>
                  </a:solidFill>
                  <a:ea typeface="宋体" panose="02010600030101010101" pitchFamily="2" charset="-122"/>
                </a:rPr>
                <a:t>Title in here</a:t>
              </a:r>
            </a:p>
          </p:txBody>
        </p:sp>
        <p:grpSp>
          <p:nvGrpSpPr>
            <p:cNvPr id="16" name="Group 30"/>
            <p:cNvGrpSpPr>
              <a:grpSpLocks/>
            </p:cNvGrpSpPr>
            <p:nvPr/>
          </p:nvGrpSpPr>
          <p:grpSpPr bwMode="auto">
            <a:xfrm>
              <a:off x="6200163" y="2946919"/>
              <a:ext cx="2424442" cy="421457"/>
              <a:chOff x="0" y="0"/>
              <a:chExt cx="2330" cy="294"/>
            </a:xfrm>
          </p:grpSpPr>
          <p:sp>
            <p:nvSpPr>
              <p:cNvPr id="23" name="AutoShape 31"/>
              <p:cNvSpPr>
                <a:spLocks noChangeArrowheads="1"/>
              </p:cNvSpPr>
              <p:nvPr/>
            </p:nvSpPr>
            <p:spPr bwMode="auto">
              <a:xfrm>
                <a:off x="0" y="0"/>
                <a:ext cx="2330" cy="294"/>
              </a:xfrm>
              <a:prstGeom prst="roundRect">
                <a:avLst>
                  <a:gd name="adj" fmla="val 50000"/>
                </a:avLst>
              </a:prstGeom>
              <a:solidFill>
                <a:srgbClr val="FF0000"/>
              </a:solidFill>
              <a:ln>
                <a:noFill/>
              </a:ln>
              <a:effectLst>
                <a:outerShdw dist="35921" dir="27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4" name="AutoShape 32"/>
              <p:cNvSpPr>
                <a:spLocks noChangeArrowheads="1"/>
              </p:cNvSpPr>
              <p:nvPr/>
            </p:nvSpPr>
            <p:spPr bwMode="auto">
              <a:xfrm flipH="1">
                <a:off x="2214" y="2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AutoShape 33"/>
              <p:cNvSpPr>
                <a:spLocks noChangeArrowheads="1"/>
              </p:cNvSpPr>
              <p:nvPr/>
            </p:nvSpPr>
            <p:spPr bwMode="auto">
              <a:xfrm>
                <a:off x="14" y="2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7" name="Text Box 18"/>
            <p:cNvSpPr txBox="1">
              <a:spLocks noChangeArrowheads="1"/>
            </p:cNvSpPr>
            <p:nvPr/>
          </p:nvSpPr>
          <p:spPr bwMode="auto">
            <a:xfrm>
              <a:off x="6342776" y="2917119"/>
              <a:ext cx="2056200" cy="4917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zh-CN" b="1">
                  <a:solidFill>
                    <a:srgbClr val="FFFFFF"/>
                  </a:solidFill>
                  <a:ea typeface="宋体" panose="02010600030101010101" pitchFamily="2" charset="-122"/>
                </a:rPr>
                <a:t>Title in here</a:t>
              </a:r>
            </a:p>
          </p:txBody>
        </p:sp>
        <p:grpSp>
          <p:nvGrpSpPr>
            <p:cNvPr id="18" name="Group 35"/>
            <p:cNvGrpSpPr>
              <a:grpSpLocks/>
            </p:cNvGrpSpPr>
            <p:nvPr/>
          </p:nvGrpSpPr>
          <p:grpSpPr bwMode="auto">
            <a:xfrm>
              <a:off x="9039677" y="1886891"/>
              <a:ext cx="2424442" cy="421457"/>
              <a:chOff x="0" y="0"/>
              <a:chExt cx="2330" cy="294"/>
            </a:xfrm>
          </p:grpSpPr>
          <p:sp>
            <p:nvSpPr>
              <p:cNvPr id="20" name="AutoShape 36"/>
              <p:cNvSpPr>
                <a:spLocks noChangeArrowheads="1"/>
              </p:cNvSpPr>
              <p:nvPr/>
            </p:nvSpPr>
            <p:spPr bwMode="auto">
              <a:xfrm>
                <a:off x="0" y="0"/>
                <a:ext cx="2330" cy="294"/>
              </a:xfrm>
              <a:prstGeom prst="roundRect">
                <a:avLst>
                  <a:gd name="adj" fmla="val 50000"/>
                </a:avLst>
              </a:prstGeom>
              <a:solidFill>
                <a:srgbClr val="FF0000"/>
              </a:solidFill>
              <a:ln>
                <a:noFill/>
              </a:ln>
              <a:effectLst>
                <a:outerShdw dist="35921" dir="27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1" name="AutoShape 37"/>
              <p:cNvSpPr>
                <a:spLocks noChangeArrowheads="1"/>
              </p:cNvSpPr>
              <p:nvPr/>
            </p:nvSpPr>
            <p:spPr bwMode="auto">
              <a:xfrm flipH="1">
                <a:off x="2214" y="2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AutoShape 38"/>
              <p:cNvSpPr>
                <a:spLocks noChangeArrowheads="1"/>
              </p:cNvSpPr>
              <p:nvPr/>
            </p:nvSpPr>
            <p:spPr bwMode="auto">
              <a:xfrm>
                <a:off x="14" y="2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9" name="Text Box 18"/>
            <p:cNvSpPr txBox="1">
              <a:spLocks noChangeArrowheads="1"/>
            </p:cNvSpPr>
            <p:nvPr/>
          </p:nvSpPr>
          <p:spPr bwMode="auto">
            <a:xfrm>
              <a:off x="9161005" y="1857091"/>
              <a:ext cx="2098771" cy="4917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zh-CN" b="1">
                  <a:solidFill>
                    <a:srgbClr val="FFFFFF"/>
                  </a:solidFill>
                  <a:ea typeface="宋体" panose="02010600030101010101" pitchFamily="2" charset="-122"/>
                </a:rPr>
                <a:t>Title in here</a:t>
              </a:r>
            </a:p>
          </p:txBody>
        </p:sp>
      </p:grpSp>
      <p:pic>
        <p:nvPicPr>
          <p:cNvPr id="38" name="图片 37"/>
          <p:cNvPicPr>
            <a:picLocks noChangeAspect="1"/>
          </p:cNvPicPr>
          <p:nvPr/>
        </p:nvPicPr>
        <p:blipFill rotWithShape="1">
          <a:blip r:embed="rId7"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9" name="椭圆 38"/>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0" name="文本框 39"/>
          <p:cNvSpPr txBox="1"/>
          <p:nvPr/>
        </p:nvSpPr>
        <p:spPr>
          <a:xfrm>
            <a:off x="1840030" y="256725"/>
            <a:ext cx="2499403"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四个台阶</a:t>
            </a:r>
          </a:p>
        </p:txBody>
      </p:sp>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0886" y="221571"/>
            <a:ext cx="918294" cy="918294"/>
          </a:xfrm>
          <a:prstGeom prst="rect">
            <a:avLst/>
          </a:prstGeom>
        </p:spPr>
      </p:pic>
    </p:spTree>
    <p:extLst>
      <p:ext uri="{BB962C8B-B14F-4D97-AF65-F5344CB8AC3E}">
        <p14:creationId xmlns:p14="http://schemas.microsoft.com/office/powerpoint/2010/main" val="18462750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2"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四个自信</a:t>
            </a:r>
          </a:p>
        </p:txBody>
      </p:sp>
      <p:grpSp>
        <p:nvGrpSpPr>
          <p:cNvPr id="5" name="组合 4"/>
          <p:cNvGrpSpPr/>
          <p:nvPr/>
        </p:nvGrpSpPr>
        <p:grpSpPr>
          <a:xfrm>
            <a:off x="1560195" y="1569492"/>
            <a:ext cx="9168182" cy="3599564"/>
            <a:chOff x="2437094" y="2219069"/>
            <a:chExt cx="7427124" cy="3168352"/>
          </a:xfrm>
        </p:grpSpPr>
        <p:sp>
          <p:nvSpPr>
            <p:cNvPr id="6" name="圆角矩形 5"/>
            <p:cNvSpPr/>
            <p:nvPr/>
          </p:nvSpPr>
          <p:spPr>
            <a:xfrm>
              <a:off x="2437094" y="2219069"/>
              <a:ext cx="7427124" cy="3168352"/>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71957" y="2420629"/>
              <a:ext cx="6943725" cy="1178442"/>
            </a:xfrm>
            <a:prstGeom prst="rect">
              <a:avLst/>
            </a:prstGeom>
          </p:spPr>
          <p:txBody>
            <a:bodyPr wrap="square">
              <a:spAutoFit/>
            </a:bodyPr>
            <a:lstStyle/>
            <a:p>
              <a:pPr algn="just">
                <a:lnSpc>
                  <a:spcPct val="150000"/>
                </a:lnSpc>
              </a:pPr>
              <a:r>
                <a:rPr lang="zh-CN" altLang="en-US" dirty="0">
                  <a:latin typeface="微软雅黑" panose="020B0503020204020204" pitchFamily="34" charset="-122"/>
                  <a:ea typeface="微软雅黑" panose="020B0503020204020204" pitchFamily="34" charset="-122"/>
                  <a:sym typeface="+mn-ea"/>
                </a:rPr>
                <a:t>全党要更加自觉地增强道路自信、理论自信、制度自信、文化自信，既不走封闭僵化的老路，也不走改旗易帜的邪路，保持政治定力，坚持实干兴邦，始终坚持和发展中国特色社会主义。</a:t>
              </a:r>
              <a:endParaRPr lang="zh-CN" altLang="en-US" dirty="0">
                <a:latin typeface="微软雅黑" panose="020B0503020204020204" pitchFamily="34" charset="-122"/>
                <a:ea typeface="微软雅黑" panose="020B0503020204020204" pitchFamily="34" charset="-122"/>
              </a:endParaRPr>
            </a:p>
          </p:txBody>
        </p:sp>
        <p:sp>
          <p:nvSpPr>
            <p:cNvPr id="8" name="Rectangle 5"/>
            <p:cNvSpPr/>
            <p:nvPr/>
          </p:nvSpPr>
          <p:spPr>
            <a:xfrm>
              <a:off x="2671957" y="3894114"/>
              <a:ext cx="1524000" cy="1237615"/>
            </a:xfrm>
            <a:prstGeom prst="rect">
              <a:avLst/>
            </a:prstGeom>
            <a:solidFill>
              <a:srgbClr val="FFC000"/>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sp>
          <p:nvSpPr>
            <p:cNvPr id="9" name="Rectangle 6"/>
            <p:cNvSpPr/>
            <p:nvPr/>
          </p:nvSpPr>
          <p:spPr>
            <a:xfrm>
              <a:off x="8019927" y="3894114"/>
              <a:ext cx="1595755" cy="1237615"/>
            </a:xfrm>
            <a:prstGeom prst="rect">
              <a:avLst/>
            </a:prstGeom>
            <a:solidFill>
              <a:schemeClr val="accent2">
                <a:lumMod val="75000"/>
              </a:schemeClr>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sp>
          <p:nvSpPr>
            <p:cNvPr id="10" name="Rectangle 16"/>
            <p:cNvSpPr/>
            <p:nvPr/>
          </p:nvSpPr>
          <p:spPr>
            <a:xfrm>
              <a:off x="6229862" y="3894114"/>
              <a:ext cx="1524000" cy="1237615"/>
            </a:xfrm>
            <a:prstGeom prst="rect">
              <a:avLst/>
            </a:prstGeom>
            <a:solidFill>
              <a:srgbClr val="FF0000"/>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sp>
          <p:nvSpPr>
            <p:cNvPr id="11" name="Rectangle 15"/>
            <p:cNvSpPr/>
            <p:nvPr/>
          </p:nvSpPr>
          <p:spPr>
            <a:xfrm>
              <a:off x="4451227" y="3894114"/>
              <a:ext cx="1522730" cy="1237615"/>
            </a:xfrm>
            <a:prstGeom prst="rect">
              <a:avLst/>
            </a:prstGeom>
            <a:solidFill>
              <a:srgbClr val="D0006D"/>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sp>
          <p:nvSpPr>
            <p:cNvPr id="12" name="文本框 11"/>
            <p:cNvSpPr txBox="1"/>
            <p:nvPr/>
          </p:nvSpPr>
          <p:spPr>
            <a:xfrm>
              <a:off x="2725614" y="4181704"/>
              <a:ext cx="1506220" cy="623084"/>
            </a:xfrm>
            <a:prstGeom prst="rect">
              <a:avLst/>
            </a:prstGeom>
            <a:noFill/>
          </p:spPr>
          <p:txBody>
            <a:bodyPr wrap="square" rtlCol="0">
              <a:spAutoFit/>
            </a:bodyPr>
            <a:lstStyle/>
            <a:p>
              <a:pPr defTabSz="967740" fontAlgn="base">
                <a:spcBef>
                  <a:spcPct val="0"/>
                </a:spcBef>
                <a:spcAft>
                  <a:spcPct val="0"/>
                </a:spcAft>
              </a:pPr>
              <a:r>
                <a:rPr lang="zh-CN" altLang="en-US" sz="4000" b="1" dirty="0">
                  <a:solidFill>
                    <a:schemeClr val="bg1"/>
                  </a:solidFill>
                  <a:effectLst>
                    <a:outerShdw blurRad="38100" dist="25400" dir="5400000" algn="ctr" rotWithShape="0">
                      <a:srgbClr val="6E747A">
                        <a:alpha val="43000"/>
                      </a:srgbClr>
                    </a:outerShdw>
                  </a:effectLst>
                  <a:latin typeface="+mj-ea"/>
                  <a:ea typeface="+mj-ea"/>
                  <a:sym typeface="+mn-ea"/>
                </a:rPr>
                <a:t>道路</a:t>
              </a:r>
              <a:r>
                <a:rPr lang="zh-CN" altLang="en-US" sz="2000" b="1" dirty="0">
                  <a:solidFill>
                    <a:schemeClr val="bg1"/>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自信</a:t>
              </a:r>
            </a:p>
          </p:txBody>
        </p:sp>
        <p:sp>
          <p:nvSpPr>
            <p:cNvPr id="13" name="文本框 12"/>
            <p:cNvSpPr txBox="1"/>
            <p:nvPr/>
          </p:nvSpPr>
          <p:spPr>
            <a:xfrm>
              <a:off x="4484406" y="4181704"/>
              <a:ext cx="1456372" cy="623084"/>
            </a:xfrm>
            <a:prstGeom prst="rect">
              <a:avLst/>
            </a:prstGeom>
            <a:noFill/>
          </p:spPr>
          <p:txBody>
            <a:bodyPr wrap="square" rtlCol="0">
              <a:spAutoFit/>
            </a:bodyPr>
            <a:lstStyle/>
            <a:p>
              <a:pPr defTabSz="967740" fontAlgn="base">
                <a:spcBef>
                  <a:spcPct val="0"/>
                </a:spcBef>
                <a:spcAft>
                  <a:spcPct val="0"/>
                </a:spcAft>
              </a:pPr>
              <a:r>
                <a:rPr lang="zh-CN" altLang="en-US" sz="4000" b="1" dirty="0">
                  <a:solidFill>
                    <a:schemeClr val="bg1"/>
                  </a:solidFill>
                  <a:effectLst>
                    <a:outerShdw blurRad="38100" dist="25400" dir="5400000" algn="ctr" rotWithShape="0">
                      <a:srgbClr val="6E747A">
                        <a:alpha val="43000"/>
                      </a:srgbClr>
                    </a:outerShdw>
                  </a:effectLst>
                  <a:latin typeface="+mj-ea"/>
                  <a:ea typeface="+mj-ea"/>
                  <a:sym typeface="+mn-ea"/>
                </a:rPr>
                <a:t>理论</a:t>
              </a:r>
              <a:r>
                <a:rPr lang="zh-CN" altLang="en-US" sz="2000" b="1" dirty="0">
                  <a:solidFill>
                    <a:schemeClr val="bg1"/>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自信</a:t>
              </a:r>
            </a:p>
          </p:txBody>
        </p:sp>
        <p:sp>
          <p:nvSpPr>
            <p:cNvPr id="14" name="文本框 13"/>
            <p:cNvSpPr txBox="1"/>
            <p:nvPr/>
          </p:nvSpPr>
          <p:spPr>
            <a:xfrm>
              <a:off x="6240023" y="4189157"/>
              <a:ext cx="1482724" cy="623084"/>
            </a:xfrm>
            <a:prstGeom prst="rect">
              <a:avLst/>
            </a:prstGeom>
            <a:noFill/>
          </p:spPr>
          <p:txBody>
            <a:bodyPr wrap="square" rtlCol="0">
              <a:spAutoFit/>
            </a:bodyPr>
            <a:lstStyle/>
            <a:p>
              <a:pPr defTabSz="967740" fontAlgn="base">
                <a:spcBef>
                  <a:spcPct val="0"/>
                </a:spcBef>
                <a:spcAft>
                  <a:spcPct val="0"/>
                </a:spcAft>
              </a:pPr>
              <a:r>
                <a:rPr lang="zh-CN" altLang="en-US" sz="4000" b="1" dirty="0">
                  <a:solidFill>
                    <a:schemeClr val="bg1"/>
                  </a:solidFill>
                  <a:effectLst>
                    <a:outerShdw blurRad="38100" dist="25400" dir="5400000" algn="ctr" rotWithShape="0">
                      <a:srgbClr val="6E747A">
                        <a:alpha val="43000"/>
                      </a:srgbClr>
                    </a:outerShdw>
                  </a:effectLst>
                  <a:latin typeface="+mj-ea"/>
                  <a:ea typeface="+mj-ea"/>
                  <a:sym typeface="+mn-ea"/>
                </a:rPr>
                <a:t>制度</a:t>
              </a:r>
              <a:r>
                <a:rPr lang="zh-CN" altLang="en-US" sz="2000" b="1" dirty="0">
                  <a:solidFill>
                    <a:schemeClr val="bg1"/>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自信</a:t>
              </a:r>
            </a:p>
          </p:txBody>
        </p:sp>
        <p:sp>
          <p:nvSpPr>
            <p:cNvPr id="15" name="文本框 14"/>
            <p:cNvSpPr txBox="1"/>
            <p:nvPr/>
          </p:nvSpPr>
          <p:spPr>
            <a:xfrm>
              <a:off x="8094729" y="4181704"/>
              <a:ext cx="1446150" cy="623084"/>
            </a:xfrm>
            <a:prstGeom prst="rect">
              <a:avLst/>
            </a:prstGeom>
            <a:noFill/>
          </p:spPr>
          <p:txBody>
            <a:bodyPr wrap="square" rtlCol="0">
              <a:spAutoFit/>
            </a:bodyPr>
            <a:lstStyle/>
            <a:p>
              <a:pPr defTabSz="967740" fontAlgn="base">
                <a:spcBef>
                  <a:spcPct val="0"/>
                </a:spcBef>
                <a:spcAft>
                  <a:spcPct val="0"/>
                </a:spcAft>
              </a:pPr>
              <a:r>
                <a:rPr lang="zh-CN" altLang="en-US" sz="4000" b="1" dirty="0">
                  <a:solidFill>
                    <a:schemeClr val="bg1"/>
                  </a:solidFill>
                  <a:effectLst>
                    <a:outerShdw blurRad="38100" dist="25400" dir="5400000" algn="ctr" rotWithShape="0">
                      <a:srgbClr val="6E747A">
                        <a:alpha val="43000"/>
                      </a:srgbClr>
                    </a:outerShdw>
                  </a:effectLst>
                  <a:latin typeface="+mj-ea"/>
                  <a:ea typeface="+mj-ea"/>
                  <a:sym typeface="+mn-ea"/>
                </a:rPr>
                <a:t>文化</a:t>
              </a:r>
              <a:r>
                <a:rPr lang="zh-CN" altLang="en-US" sz="2000" b="1" dirty="0">
                  <a:solidFill>
                    <a:schemeClr val="bg1"/>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自信</a:t>
              </a:r>
            </a:p>
          </p:txBody>
        </p:sp>
      </p:gr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777" y="254073"/>
            <a:ext cx="907071" cy="907071"/>
          </a:xfrm>
          <a:prstGeom prst="rect">
            <a:avLst/>
          </a:prstGeom>
        </p:spPr>
      </p:pic>
    </p:spTree>
    <p:extLst>
      <p:ext uri="{BB962C8B-B14F-4D97-AF65-F5344CB8AC3E}">
        <p14:creationId xmlns:p14="http://schemas.microsoft.com/office/powerpoint/2010/main" val="330203042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2"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八个明确</a:t>
            </a:r>
          </a:p>
        </p:txBody>
      </p:sp>
      <p:grpSp>
        <p:nvGrpSpPr>
          <p:cNvPr id="5" name="组合 4"/>
          <p:cNvGrpSpPr/>
          <p:nvPr/>
        </p:nvGrpSpPr>
        <p:grpSpPr>
          <a:xfrm>
            <a:off x="382132" y="1224167"/>
            <a:ext cx="11000097" cy="4011765"/>
            <a:chOff x="231504" y="1592659"/>
            <a:chExt cx="8481464" cy="3456384"/>
          </a:xfrm>
        </p:grpSpPr>
        <p:sp>
          <p:nvSpPr>
            <p:cNvPr id="6" name="圆角矩形 5"/>
            <p:cNvSpPr/>
            <p:nvPr/>
          </p:nvSpPr>
          <p:spPr>
            <a:xfrm>
              <a:off x="704108" y="1592659"/>
              <a:ext cx="8008860" cy="3456384"/>
            </a:xfrm>
            <a:prstGeom prst="roundRect">
              <a:avLst>
                <a:gd name="adj" fmla="val 7465"/>
              </a:avLst>
            </a:prstGeom>
            <a:solidFill>
              <a:schemeClr val="accent4">
                <a:lumMod val="20000"/>
                <a:lumOff val="80000"/>
              </a:schemeClr>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endParaRPr lang="zh-CN" altLang="en-US">
                <a:ln/>
                <a:solidFill>
                  <a:schemeClr val="accent1"/>
                </a:solidFill>
                <a:effectLst>
                  <a:outerShdw blurRad="38100" dist="25400" dir="5400000" algn="ctr" rotWithShape="0">
                    <a:srgbClr val="6E747A">
                      <a:alpha val="43000"/>
                    </a:srgbClr>
                  </a:outerShdw>
                </a:effectLst>
              </a:endParaRPr>
            </a:p>
          </p:txBody>
        </p:sp>
        <p:sp>
          <p:nvSpPr>
            <p:cNvPr id="7" name="矩形 6"/>
            <p:cNvSpPr/>
            <p:nvPr/>
          </p:nvSpPr>
          <p:spPr>
            <a:xfrm>
              <a:off x="231504" y="1764657"/>
              <a:ext cx="8176300" cy="3224118"/>
            </a:xfrm>
            <a:prstGeom prst="rect">
              <a:avLst/>
            </a:prstGeom>
          </p:spPr>
          <p:txBody>
            <a:bodyPr wrap="square">
              <a:spAutoFit/>
            </a:bodyPr>
            <a:lstStyle/>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坚持和发展中国特色社会主义，总任务是实现社会主义现代化和中华民族伟大复兴</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新时代我国社会主要矛盾是人民日益增长的美好生活需要和不平衡不充分的发展之间的矛盾</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中国特色社会主义事业总体布局是“五位一体”、战略布局是“四个全面”</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全面深化改革总目标是完善和发展中国特色社会主义制度、推进国家治理体系和治理能力现代化；</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全面推进依法治国总目标是建设中国特色社会主义法治体系、建设社会主义法治国家；</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党在新时代的强军目标是建设一支听党指挥、能打胜仗、作风优良的人民军队，把人民军队建设成为世界一流军队；</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中国特色大国外交要推动构建新型国际关系，推动构建人类命运共同体；</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中国特色社会主义最本质的特征是中国共产党领导，中国特色社会主义制度的最大优势是中国共产党领导，党是最高政治领导力量，提出新时代党的建设总要求，突出政治建设在党的建设中的重要地位。</a:t>
              </a:r>
              <a:endParaRPr lang="en-US" altLang="zh-CN" sz="1600" dirty="0">
                <a:solidFill>
                  <a:schemeClr val="accent6">
                    <a:lumMod val="50000"/>
                  </a:schemeClr>
                </a:solidFill>
                <a:latin typeface="微软雅黑" panose="020B0503020204020204" pitchFamily="34" charset="-122"/>
                <a:ea typeface="微软雅黑" panose="020B0503020204020204" pitchFamily="34" charset="-122"/>
              </a:endParaRPr>
            </a:p>
          </p:txBody>
        </p:sp>
      </p:gr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053" y="222593"/>
            <a:ext cx="897490" cy="897490"/>
          </a:xfrm>
          <a:prstGeom prst="rect">
            <a:avLst/>
          </a:prstGeom>
        </p:spPr>
      </p:pic>
    </p:spTree>
    <p:extLst>
      <p:ext uri="{BB962C8B-B14F-4D97-AF65-F5344CB8AC3E}">
        <p14:creationId xmlns:p14="http://schemas.microsoft.com/office/powerpoint/2010/main" val="121738951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3179934" y="3198274"/>
            <a:ext cx="5745706" cy="936999"/>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5" name="椭圆 4"/>
          <p:cNvSpPr/>
          <p:nvPr/>
        </p:nvSpPr>
        <p:spPr>
          <a:xfrm>
            <a:off x="5124720" y="1322487"/>
            <a:ext cx="1685517" cy="1685517"/>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6" name="文本框 5"/>
          <p:cNvSpPr txBox="1"/>
          <p:nvPr/>
        </p:nvSpPr>
        <p:spPr>
          <a:xfrm>
            <a:off x="4059292" y="3351302"/>
            <a:ext cx="3986989" cy="630942"/>
          </a:xfrm>
          <a:prstGeom prst="rect">
            <a:avLst/>
          </a:prstGeom>
          <a:noFill/>
        </p:spPr>
        <p:txBody>
          <a:bodyPr wrap="none" rtlCol="0">
            <a:spAutoFit/>
          </a:bodyPr>
          <a:lstStyle/>
          <a:p>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7" name="WordArt 4"/>
          <p:cNvSpPr>
            <a:spLocks noChangeArrowheads="1" noChangeShapeType="1"/>
          </p:cNvSpPr>
          <p:nvPr/>
        </p:nvSpPr>
        <p:spPr bwMode="auto">
          <a:xfrm>
            <a:off x="5483113" y="1784369"/>
            <a:ext cx="996025" cy="883783"/>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肆</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74897" y="635161"/>
            <a:ext cx="3082099" cy="1149208"/>
          </a:xfrm>
          <a:prstGeom prst="rect">
            <a:avLst/>
          </a:prstGeom>
        </p:spPr>
      </p:pic>
    </p:spTree>
    <p:extLst>
      <p:ext uri="{BB962C8B-B14F-4D97-AF65-F5344CB8AC3E}">
        <p14:creationId xmlns:p14="http://schemas.microsoft.com/office/powerpoint/2010/main" val="390609266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404816" y="256725"/>
            <a:ext cx="2963984" cy="784830"/>
          </a:xfrm>
          <a:prstGeom prst="rect">
            <a:avLst/>
          </a:prstGeom>
          <a:noFill/>
        </p:spPr>
        <p:txBody>
          <a:bodyPr wrap="squar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基本方略</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748" y="197664"/>
            <a:ext cx="902951" cy="902951"/>
          </a:xfrm>
          <a:prstGeom prst="rect">
            <a:avLst/>
          </a:prstGeom>
        </p:spPr>
      </p:pic>
      <p:grpSp>
        <p:nvGrpSpPr>
          <p:cNvPr id="6" name="组合 5"/>
          <p:cNvGrpSpPr/>
          <p:nvPr/>
        </p:nvGrpSpPr>
        <p:grpSpPr>
          <a:xfrm>
            <a:off x="1386510" y="1613733"/>
            <a:ext cx="9260839" cy="3866734"/>
            <a:chOff x="1654348" y="1889487"/>
            <a:chExt cx="8277860" cy="3456305"/>
          </a:xfrm>
        </p:grpSpPr>
        <p:sp>
          <p:nvSpPr>
            <p:cNvPr id="7" name="圆角矩形 6"/>
            <p:cNvSpPr/>
            <p:nvPr/>
          </p:nvSpPr>
          <p:spPr>
            <a:xfrm>
              <a:off x="1654348" y="1889487"/>
              <a:ext cx="8277860" cy="3456305"/>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9">
              <a:hlinkClick r:id="" action="ppaction://hlinkshowjump?jump=nextslide"/>
            </p:cNvPr>
            <p:cNvSpPr txBox="1"/>
            <p:nvPr/>
          </p:nvSpPr>
          <p:spPr>
            <a:xfrm>
              <a:off x="2710776" y="2382635"/>
              <a:ext cx="2441694"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坚持党对一切工作的领导</a:t>
              </a:r>
            </a:p>
          </p:txBody>
        </p:sp>
        <p:sp>
          <p:nvSpPr>
            <p:cNvPr id="9" name="TextBox 9">
              <a:hlinkClick r:id="" action="ppaction://hlinkshowjump?jump=nextslide"/>
            </p:cNvPr>
            <p:cNvSpPr txBox="1"/>
            <p:nvPr/>
          </p:nvSpPr>
          <p:spPr>
            <a:xfrm>
              <a:off x="2710776" y="2778295"/>
              <a:ext cx="1826141"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坚持以人民为中心</a:t>
              </a:r>
            </a:p>
          </p:txBody>
        </p:sp>
        <p:sp>
          <p:nvSpPr>
            <p:cNvPr id="10" name="TextBox 9">
              <a:hlinkClick r:id="" action="ppaction://hlinkshowjump?jump=nextslide"/>
            </p:cNvPr>
            <p:cNvSpPr txBox="1"/>
            <p:nvPr/>
          </p:nvSpPr>
          <p:spPr>
            <a:xfrm>
              <a:off x="2710776" y="3180900"/>
              <a:ext cx="1826141"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坚持全面深化改革</a:t>
              </a:r>
            </a:p>
          </p:txBody>
        </p:sp>
        <p:sp>
          <p:nvSpPr>
            <p:cNvPr id="11" name="TextBox 9">
              <a:hlinkClick r:id="" action="ppaction://hlinkshowjump?jump=nextslide"/>
            </p:cNvPr>
            <p:cNvSpPr txBox="1"/>
            <p:nvPr/>
          </p:nvSpPr>
          <p:spPr>
            <a:xfrm>
              <a:off x="2710776" y="3565182"/>
              <a:ext cx="1620957"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坚持新发展理念</a:t>
              </a:r>
            </a:p>
          </p:txBody>
        </p:sp>
        <p:sp>
          <p:nvSpPr>
            <p:cNvPr id="12" name="TextBox 9">
              <a:hlinkClick r:id="" action="ppaction://hlinkshowjump?jump=nextslide"/>
            </p:cNvPr>
            <p:cNvSpPr txBox="1"/>
            <p:nvPr/>
          </p:nvSpPr>
          <p:spPr>
            <a:xfrm>
              <a:off x="2710776" y="3949465"/>
              <a:ext cx="1826141"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坚持人民当家作主</a:t>
              </a:r>
            </a:p>
          </p:txBody>
        </p:sp>
        <p:sp>
          <p:nvSpPr>
            <p:cNvPr id="13" name="TextBox 9">
              <a:hlinkClick r:id="" action="ppaction://hlinkshowjump?jump=nextslide"/>
            </p:cNvPr>
            <p:cNvSpPr txBox="1"/>
            <p:nvPr/>
          </p:nvSpPr>
          <p:spPr>
            <a:xfrm>
              <a:off x="2710776" y="4345125"/>
              <a:ext cx="1826141"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坚持全面依法治国</a:t>
              </a:r>
            </a:p>
          </p:txBody>
        </p:sp>
        <p:sp>
          <p:nvSpPr>
            <p:cNvPr id="14" name="TextBox 9">
              <a:hlinkClick r:id="" action="ppaction://hlinkshowjump?jump=nextslide"/>
            </p:cNvPr>
            <p:cNvSpPr txBox="1"/>
            <p:nvPr/>
          </p:nvSpPr>
          <p:spPr>
            <a:xfrm>
              <a:off x="2710776" y="4733745"/>
              <a:ext cx="2646878"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坚持社会主义核心价值体系</a:t>
              </a:r>
            </a:p>
          </p:txBody>
        </p:sp>
        <p:sp>
          <p:nvSpPr>
            <p:cNvPr id="15" name="TextBox 9">
              <a:hlinkClick r:id="" action="ppaction://hlinkshowjump?jump=nextslide"/>
            </p:cNvPr>
            <p:cNvSpPr txBox="1"/>
            <p:nvPr/>
          </p:nvSpPr>
          <p:spPr>
            <a:xfrm>
              <a:off x="6192544" y="2382635"/>
              <a:ext cx="2852063"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坚持在发展中保障和改善民生</a:t>
              </a:r>
            </a:p>
          </p:txBody>
        </p:sp>
        <p:sp>
          <p:nvSpPr>
            <p:cNvPr id="16" name="TextBox 9">
              <a:hlinkClick r:id="" action="ppaction://hlinkshowjump?jump=nextslide"/>
            </p:cNvPr>
            <p:cNvSpPr txBox="1"/>
            <p:nvPr/>
          </p:nvSpPr>
          <p:spPr>
            <a:xfrm>
              <a:off x="6192544" y="2778295"/>
              <a:ext cx="2236510"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坚持人与自然和谐共生</a:t>
              </a:r>
            </a:p>
          </p:txBody>
        </p:sp>
        <p:sp>
          <p:nvSpPr>
            <p:cNvPr id="17" name="TextBox 9">
              <a:hlinkClick r:id="" action="ppaction://hlinkshowjump?jump=nextslide"/>
            </p:cNvPr>
            <p:cNvSpPr txBox="1"/>
            <p:nvPr/>
          </p:nvSpPr>
          <p:spPr>
            <a:xfrm>
              <a:off x="6192544" y="3180900"/>
              <a:ext cx="2031325"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坚持总体国家安全观</a:t>
              </a:r>
            </a:p>
          </p:txBody>
        </p:sp>
        <p:sp>
          <p:nvSpPr>
            <p:cNvPr id="18" name="TextBox 9">
              <a:hlinkClick r:id="" action="ppaction://hlinkshowjump?jump=nextslide"/>
            </p:cNvPr>
            <p:cNvSpPr txBox="1"/>
            <p:nvPr/>
          </p:nvSpPr>
          <p:spPr>
            <a:xfrm>
              <a:off x="6192544" y="3565182"/>
              <a:ext cx="2852063"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坚持党对人民军队的绝对领导</a:t>
              </a:r>
            </a:p>
          </p:txBody>
        </p:sp>
        <p:sp>
          <p:nvSpPr>
            <p:cNvPr id="19" name="TextBox 9">
              <a:hlinkClick r:id="" action="ppaction://hlinkshowjump?jump=nextslide"/>
            </p:cNvPr>
            <p:cNvSpPr txBox="1"/>
            <p:nvPr/>
          </p:nvSpPr>
          <p:spPr>
            <a:xfrm>
              <a:off x="6192544" y="3949465"/>
              <a:ext cx="3262432"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坚持“一国两制”和推进祖国统一</a:t>
              </a:r>
            </a:p>
          </p:txBody>
        </p:sp>
        <p:sp>
          <p:nvSpPr>
            <p:cNvPr id="20" name="TextBox 9">
              <a:hlinkClick r:id="" action="ppaction://hlinkshowjump?jump=nextslide"/>
            </p:cNvPr>
            <p:cNvSpPr txBox="1"/>
            <p:nvPr/>
          </p:nvSpPr>
          <p:spPr>
            <a:xfrm>
              <a:off x="6192544" y="4345125"/>
              <a:ext cx="2852063"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坚持推动构建人类命运共同体</a:t>
              </a:r>
            </a:p>
          </p:txBody>
        </p:sp>
        <p:sp>
          <p:nvSpPr>
            <p:cNvPr id="21" name="TextBox 9">
              <a:hlinkClick r:id="" action="ppaction://hlinkshowjump?jump=nextslide"/>
            </p:cNvPr>
            <p:cNvSpPr txBox="1"/>
            <p:nvPr/>
          </p:nvSpPr>
          <p:spPr>
            <a:xfrm>
              <a:off x="6192544" y="4733745"/>
              <a:ext cx="1826141"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坚持全面从严治党</a:t>
              </a:r>
            </a:p>
          </p:txBody>
        </p:sp>
        <p:sp>
          <p:nvSpPr>
            <p:cNvPr id="22" name=" 184"/>
            <p:cNvSpPr/>
            <p:nvPr/>
          </p:nvSpPr>
          <p:spPr>
            <a:xfrm>
              <a:off x="2458267" y="244384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3" name=" 184"/>
            <p:cNvSpPr/>
            <p:nvPr/>
          </p:nvSpPr>
          <p:spPr>
            <a:xfrm>
              <a:off x="2458267" y="286421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4" name=" 184"/>
            <p:cNvSpPr/>
            <p:nvPr/>
          </p:nvSpPr>
          <p:spPr>
            <a:xfrm>
              <a:off x="2458267" y="326680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5" name=" 184"/>
            <p:cNvSpPr/>
            <p:nvPr/>
          </p:nvSpPr>
          <p:spPr>
            <a:xfrm>
              <a:off x="2458267" y="3650977"/>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6" name=" 184"/>
            <p:cNvSpPr/>
            <p:nvPr/>
          </p:nvSpPr>
          <p:spPr>
            <a:xfrm>
              <a:off x="2458267" y="403515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7" name=" 184"/>
            <p:cNvSpPr/>
            <p:nvPr/>
          </p:nvSpPr>
          <p:spPr>
            <a:xfrm>
              <a:off x="2458267" y="4430757"/>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8" name=" 184"/>
            <p:cNvSpPr/>
            <p:nvPr/>
          </p:nvSpPr>
          <p:spPr>
            <a:xfrm>
              <a:off x="2458267" y="4819377"/>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9" name=" 184"/>
            <p:cNvSpPr/>
            <p:nvPr/>
          </p:nvSpPr>
          <p:spPr>
            <a:xfrm>
              <a:off x="5939972" y="244384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0" name=" 184"/>
            <p:cNvSpPr/>
            <p:nvPr/>
          </p:nvSpPr>
          <p:spPr>
            <a:xfrm>
              <a:off x="5939972" y="286421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1" name=" 184"/>
            <p:cNvSpPr/>
            <p:nvPr/>
          </p:nvSpPr>
          <p:spPr>
            <a:xfrm>
              <a:off x="5939972" y="326680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2" name=" 184"/>
            <p:cNvSpPr/>
            <p:nvPr/>
          </p:nvSpPr>
          <p:spPr>
            <a:xfrm>
              <a:off x="5939972" y="3650977"/>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3" name=" 184"/>
            <p:cNvSpPr/>
            <p:nvPr/>
          </p:nvSpPr>
          <p:spPr>
            <a:xfrm>
              <a:off x="5939972" y="403515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4" name=" 184"/>
            <p:cNvSpPr/>
            <p:nvPr/>
          </p:nvSpPr>
          <p:spPr>
            <a:xfrm>
              <a:off x="5939972" y="4430757"/>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5" name=" 184"/>
            <p:cNvSpPr/>
            <p:nvPr/>
          </p:nvSpPr>
          <p:spPr>
            <a:xfrm>
              <a:off x="5939972" y="4819377"/>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spTree>
    <p:extLst>
      <p:ext uri="{BB962C8B-B14F-4D97-AF65-F5344CB8AC3E}">
        <p14:creationId xmlns:p14="http://schemas.microsoft.com/office/powerpoint/2010/main" val="97279916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4943644" y="1171603"/>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16" name="椭圆 15"/>
          <p:cNvSpPr/>
          <p:nvPr/>
        </p:nvSpPr>
        <p:spPr>
          <a:xfrm>
            <a:off x="4475594" y="990104"/>
            <a:ext cx="936100" cy="936100"/>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4943644" y="3399546"/>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18" name="椭圆 17"/>
          <p:cNvSpPr/>
          <p:nvPr/>
        </p:nvSpPr>
        <p:spPr>
          <a:xfrm>
            <a:off x="4475594" y="3218047"/>
            <a:ext cx="936100" cy="936100"/>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4943644" y="2231184"/>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20" name="椭圆 19"/>
          <p:cNvSpPr/>
          <p:nvPr/>
        </p:nvSpPr>
        <p:spPr>
          <a:xfrm>
            <a:off x="9526566" y="2060604"/>
            <a:ext cx="936100" cy="936100"/>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4943644" y="4430097"/>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22" name="椭圆 21"/>
          <p:cNvSpPr/>
          <p:nvPr/>
        </p:nvSpPr>
        <p:spPr>
          <a:xfrm>
            <a:off x="9526566" y="4259517"/>
            <a:ext cx="936100" cy="936100"/>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24" name="文本框 23"/>
          <p:cNvSpPr txBox="1"/>
          <p:nvPr/>
        </p:nvSpPr>
        <p:spPr>
          <a:xfrm>
            <a:off x="6126620" y="1230546"/>
            <a:ext cx="2901756" cy="477054"/>
          </a:xfrm>
          <a:prstGeom prst="rect">
            <a:avLst/>
          </a:prstGeom>
          <a:noFill/>
        </p:spPr>
        <p:txBody>
          <a:bodyPr wrap="none" rtlCol="0">
            <a:spAutoFit/>
          </a:bodyPr>
          <a:lstStyle/>
          <a:p>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25" name="文本框 24"/>
          <p:cNvSpPr txBox="1"/>
          <p:nvPr/>
        </p:nvSpPr>
        <p:spPr>
          <a:xfrm>
            <a:off x="5875306" y="2281021"/>
            <a:ext cx="2901756" cy="477054"/>
          </a:xfrm>
          <a:prstGeom prst="rect">
            <a:avLst/>
          </a:prstGeom>
          <a:noFill/>
        </p:spPr>
        <p:txBody>
          <a:bodyPr wrap="none" rtlCol="0">
            <a:spAutoFit/>
          </a:bodyPr>
          <a:lstStyle/>
          <a:p>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26" name="文本框 25"/>
          <p:cNvSpPr txBox="1"/>
          <p:nvPr/>
        </p:nvSpPr>
        <p:spPr>
          <a:xfrm>
            <a:off x="6126620" y="3447570"/>
            <a:ext cx="2901756" cy="477054"/>
          </a:xfrm>
          <a:prstGeom prst="rect">
            <a:avLst/>
          </a:prstGeom>
          <a:noFill/>
        </p:spPr>
        <p:txBody>
          <a:bodyPr wrap="none" rtlCol="0">
            <a:spAutoFit/>
          </a:bodyPr>
          <a:lstStyle/>
          <a:p>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27" name="文本框 26"/>
          <p:cNvSpPr txBox="1"/>
          <p:nvPr/>
        </p:nvSpPr>
        <p:spPr>
          <a:xfrm>
            <a:off x="6000963" y="4513659"/>
            <a:ext cx="2901756" cy="477054"/>
          </a:xfrm>
          <a:prstGeom prst="rect">
            <a:avLst/>
          </a:prstGeom>
          <a:noFill/>
        </p:spPr>
        <p:txBody>
          <a:bodyPr wrap="none" rtlCol="0">
            <a:spAutoFit/>
          </a:bodyPr>
          <a:lstStyle/>
          <a:p>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28" name="WordArt 4"/>
          <p:cNvSpPr>
            <a:spLocks noChangeArrowheads="1" noChangeShapeType="1"/>
          </p:cNvSpPr>
          <p:nvPr/>
        </p:nvSpPr>
        <p:spPr bwMode="auto">
          <a:xfrm>
            <a:off x="4727059" y="1230690"/>
            <a:ext cx="504764" cy="447882"/>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壹</a:t>
            </a:r>
          </a:p>
        </p:txBody>
      </p:sp>
      <p:sp>
        <p:nvSpPr>
          <p:cNvPr id="29" name="WordArt 4"/>
          <p:cNvSpPr>
            <a:spLocks noChangeArrowheads="1" noChangeShapeType="1"/>
          </p:cNvSpPr>
          <p:nvPr/>
        </p:nvSpPr>
        <p:spPr bwMode="auto">
          <a:xfrm>
            <a:off x="9742234" y="2281021"/>
            <a:ext cx="504764" cy="447882"/>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贰</a:t>
            </a:r>
          </a:p>
        </p:txBody>
      </p:sp>
      <p:sp>
        <p:nvSpPr>
          <p:cNvPr id="30" name="WordArt 4"/>
          <p:cNvSpPr>
            <a:spLocks noChangeArrowheads="1" noChangeShapeType="1"/>
          </p:cNvSpPr>
          <p:nvPr/>
        </p:nvSpPr>
        <p:spPr bwMode="auto">
          <a:xfrm>
            <a:off x="4670130" y="3446036"/>
            <a:ext cx="504764" cy="447882"/>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叁</a:t>
            </a:r>
          </a:p>
        </p:txBody>
      </p:sp>
      <p:sp>
        <p:nvSpPr>
          <p:cNvPr id="31" name="WordArt 4"/>
          <p:cNvSpPr>
            <a:spLocks noChangeArrowheads="1" noChangeShapeType="1"/>
          </p:cNvSpPr>
          <p:nvPr/>
        </p:nvSpPr>
        <p:spPr bwMode="auto">
          <a:xfrm>
            <a:off x="9756748" y="4496561"/>
            <a:ext cx="504764" cy="447882"/>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肆</a:t>
            </a:r>
          </a:p>
        </p:txBody>
      </p:sp>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1372450" y="2035222"/>
            <a:ext cx="2136904" cy="1922963"/>
          </a:xfrm>
          <a:prstGeom prst="roundRect">
            <a:avLst>
              <a:gd name="adj" fmla="val 12296"/>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23" name="WordArt 4"/>
          <p:cNvSpPr>
            <a:spLocks noChangeArrowheads="1" noChangeShapeType="1"/>
          </p:cNvSpPr>
          <p:nvPr/>
        </p:nvSpPr>
        <p:spPr bwMode="auto">
          <a:xfrm>
            <a:off x="1687590" y="2684670"/>
            <a:ext cx="1519149" cy="693813"/>
          </a:xfrm>
          <a:prstGeom prst="rect">
            <a:avLst/>
          </a:prstGeom>
        </p:spPr>
        <p:txBody>
          <a:bodyPr wrap="none" fromWordArt="1">
            <a:prstTxWarp prst="textPlain">
              <a:avLst>
                <a:gd name="adj" fmla="val 50000"/>
              </a:avLst>
            </a:prstTxWarp>
          </a:bodyPr>
          <a:lstStyle/>
          <a:p>
            <a:pPr algn="ctr"/>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229466627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矩形 3"/>
          <p:cNvSpPr/>
          <p:nvPr/>
        </p:nvSpPr>
        <p:spPr>
          <a:xfrm>
            <a:off x="6200161" y="4631190"/>
            <a:ext cx="3335655" cy="1076325"/>
          </a:xfrm>
          <a:prstGeom prst="rect">
            <a:avLst/>
          </a:prstGeom>
        </p:spPr>
        <p:txBody>
          <a:bodyPr wrap="square">
            <a:spAutoFit/>
          </a:bodyPr>
          <a:lstStyle/>
          <a:p>
            <a:pPr algn="just" eaLnBrk="1" latinLnBrk="0" hangingPunct="1">
              <a:lnSpc>
                <a:spcPct val="100000"/>
              </a:lnSpc>
            </a:pPr>
            <a:r>
              <a:rPr lang="zh-CN" altLang="en-US" sz="1600" dirty="0">
                <a:latin typeface="微软雅黑" panose="020B0503020204020204" pitchFamily="34" charset="-122"/>
                <a:ea typeface="微软雅黑" panose="020B0503020204020204" pitchFamily="34" charset="-122"/>
              </a:rPr>
              <a:t>从二〇三五年到本世纪中叶</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在基本实现现代化的基础上</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再奋斗十五年</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把我国建成富强强民主文明和谐美丽的社会主义现代化国。</a:t>
            </a:r>
          </a:p>
        </p:txBody>
      </p:sp>
      <p:sp>
        <p:nvSpPr>
          <p:cNvPr id="5" name="文本框 4"/>
          <p:cNvSpPr txBox="1"/>
          <p:nvPr/>
        </p:nvSpPr>
        <p:spPr>
          <a:xfrm>
            <a:off x="4478041" y="1394913"/>
            <a:ext cx="2235200" cy="398780"/>
          </a:xfrm>
          <a:prstGeom prst="rect">
            <a:avLst/>
          </a:prstGeom>
          <a:noFill/>
        </p:spPr>
        <p:txBody>
          <a:bodyPr wrap="square" rtlCol="0">
            <a:spAutoFit/>
          </a:bodyPr>
          <a:lstStyle/>
          <a:p>
            <a:pPr defTabSz="967740" fontAlgn="base">
              <a:spcBef>
                <a:spcPct val="0"/>
              </a:spcBef>
              <a:spcAft>
                <a:spcPct val="0"/>
              </a:spcAft>
            </a:pPr>
            <a:r>
              <a:rPr lang="zh-CN" altLang="en-US" sz="2000" dirty="0">
                <a:solidFill>
                  <a:srgbClr val="FF0000"/>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两个阶段</a:t>
            </a:r>
            <a:endParaRPr lang="zh-CN" altLang="en-US" sz="2000" b="1" dirty="0">
              <a:solidFill>
                <a:srgbClr val="FF0000"/>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endParaRPr>
          </a:p>
        </p:txBody>
      </p:sp>
      <p:sp>
        <p:nvSpPr>
          <p:cNvPr id="6" name="AutoShape 10"/>
          <p:cNvSpPr>
            <a:spLocks noChangeArrowheads="1"/>
          </p:cNvSpPr>
          <p:nvPr/>
        </p:nvSpPr>
        <p:spPr bwMode="auto">
          <a:xfrm rot="-5400000">
            <a:off x="6778646" y="985655"/>
            <a:ext cx="890270" cy="5353050"/>
          </a:xfrm>
          <a:prstGeom prst="downArrow">
            <a:avLst>
              <a:gd name="adj1" fmla="val 49065"/>
              <a:gd name="adj2" fmla="val 44849"/>
            </a:avLst>
          </a:prstGeom>
          <a:solidFill>
            <a:srgbClr val="C00000"/>
          </a:solidFill>
          <a:ln>
            <a:noFill/>
          </a:ln>
        </p:spPr>
        <p:txBody>
          <a:bodyPr vert="eaVert" lIns="96780" tIns="48390" rIns="96780" bIns="48390"/>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nvGrpSpPr>
          <p:cNvPr id="7" name="组合 64"/>
          <p:cNvGrpSpPr/>
          <p:nvPr/>
        </p:nvGrpSpPr>
        <p:grpSpPr bwMode="auto">
          <a:xfrm>
            <a:off x="4872376" y="2973840"/>
            <a:ext cx="1543050" cy="1377950"/>
            <a:chOff x="1214414" y="2786058"/>
            <a:chExt cx="1935848" cy="1751017"/>
          </a:xfrm>
        </p:grpSpPr>
        <p:grpSp>
          <p:nvGrpSpPr>
            <p:cNvPr id="8" name="Group 6"/>
            <p:cNvGrpSpPr/>
            <p:nvPr/>
          </p:nvGrpSpPr>
          <p:grpSpPr bwMode="auto">
            <a:xfrm>
              <a:off x="1295400" y="2786058"/>
              <a:ext cx="1753450" cy="1751017"/>
              <a:chOff x="1823" y="2371"/>
              <a:chExt cx="1801" cy="1801"/>
            </a:xfrm>
          </p:grpSpPr>
          <p:sp>
            <p:nvSpPr>
              <p:cNvPr id="10"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11" name="Oval 8"/>
              <p:cNvSpPr>
                <a:spLocks noChangeArrowheads="1"/>
              </p:cNvSpPr>
              <p:nvPr/>
            </p:nvSpPr>
            <p:spPr bwMode="auto">
              <a:xfrm>
                <a:off x="1946" y="2493"/>
                <a:ext cx="1556" cy="1555"/>
              </a:xfrm>
              <a:prstGeom prst="ellipse">
                <a:avLst/>
              </a:prstGeom>
              <a:solidFill>
                <a:srgbClr val="D0006D"/>
              </a:solidFill>
              <a:ln w="38100">
                <a:solidFill>
                  <a:srgbClr val="FFFFFF"/>
                </a:solidFill>
                <a:round/>
              </a:ln>
            </p:spPr>
            <p:txBody>
              <a:bodyPr/>
              <a:lstStyle/>
              <a:p>
                <a:pPr defTabSz="967740" fontAlgn="auto">
                  <a:spcBef>
                    <a:spcPts val="0"/>
                  </a:spcBef>
                  <a:spcAft>
                    <a:spcPts val="0"/>
                  </a:spcAft>
                  <a:defRPr/>
                </a:pPr>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9"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800" b="1">
                  <a:solidFill>
                    <a:schemeClr val="bg1"/>
                  </a:solidFill>
                  <a:latin typeface="微软雅黑" panose="020B0503020204020204" pitchFamily="34" charset="-122"/>
                  <a:sym typeface="+mn-ea"/>
                </a:rPr>
                <a:t>第一个阶段</a:t>
              </a:r>
              <a:endParaRPr lang="zh-CN" altLang="en-US" sz="1800" b="1">
                <a:solidFill>
                  <a:schemeClr val="bg1"/>
                </a:solidFill>
                <a:latin typeface="微软雅黑" panose="020B0503020204020204" pitchFamily="34" charset="-122"/>
              </a:endParaRPr>
            </a:p>
          </p:txBody>
        </p:sp>
      </p:grpSp>
      <p:grpSp>
        <p:nvGrpSpPr>
          <p:cNvPr id="12" name="组合 69"/>
          <p:cNvGrpSpPr/>
          <p:nvPr/>
        </p:nvGrpSpPr>
        <p:grpSpPr bwMode="auto">
          <a:xfrm>
            <a:off x="6964701" y="2973840"/>
            <a:ext cx="1543050" cy="1377950"/>
            <a:chOff x="1214414" y="2786058"/>
            <a:chExt cx="1935848" cy="1751017"/>
          </a:xfrm>
        </p:grpSpPr>
        <p:grpSp>
          <p:nvGrpSpPr>
            <p:cNvPr id="13" name="Group 6"/>
            <p:cNvGrpSpPr/>
            <p:nvPr/>
          </p:nvGrpSpPr>
          <p:grpSpPr bwMode="auto">
            <a:xfrm>
              <a:off x="1295400" y="2786058"/>
              <a:ext cx="1753450" cy="1751017"/>
              <a:chOff x="1823" y="2371"/>
              <a:chExt cx="1801" cy="1801"/>
            </a:xfrm>
          </p:grpSpPr>
          <p:sp>
            <p:nvSpPr>
              <p:cNvPr id="15"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16" name="Oval 8"/>
              <p:cNvSpPr>
                <a:spLocks noChangeArrowheads="1"/>
              </p:cNvSpPr>
              <p:nvPr/>
            </p:nvSpPr>
            <p:spPr bwMode="auto">
              <a:xfrm>
                <a:off x="1946" y="2493"/>
                <a:ext cx="1556" cy="1555"/>
              </a:xfrm>
              <a:prstGeom prst="ellipse">
                <a:avLst/>
              </a:prstGeom>
              <a:solidFill>
                <a:schemeClr val="tx2">
                  <a:lumMod val="60000"/>
                  <a:lumOff val="40000"/>
                </a:schemeClr>
              </a:solidFill>
              <a:ln w="38100">
                <a:solidFill>
                  <a:srgbClr val="FFFFFF"/>
                </a:solidFill>
                <a:round/>
              </a:ln>
            </p:spPr>
            <p:txBody>
              <a:bodyPr/>
              <a:lstStyle/>
              <a:p>
                <a:pPr defTabSz="967740" fontAlgn="auto">
                  <a:spcBef>
                    <a:spcPts val="0"/>
                  </a:spcBef>
                  <a:spcAft>
                    <a:spcPts val="0"/>
                  </a:spcAft>
                  <a:defRPr/>
                </a:pPr>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1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800" b="1">
                  <a:solidFill>
                    <a:schemeClr val="bg1"/>
                  </a:solidFill>
                  <a:latin typeface="微软雅黑" panose="020B0503020204020204" pitchFamily="34" charset="-122"/>
                  <a:sym typeface="+mn-ea"/>
                </a:rPr>
                <a:t>第二个阶段</a:t>
              </a:r>
              <a:endParaRPr lang="zh-CN" altLang="en-US" sz="1800" b="1">
                <a:solidFill>
                  <a:schemeClr val="bg1"/>
                </a:solidFill>
                <a:latin typeface="微软雅黑" panose="020B0503020204020204" pitchFamily="34" charset="-122"/>
              </a:endParaRPr>
            </a:p>
          </p:txBody>
        </p:sp>
      </p:grpSp>
      <p:sp>
        <p:nvSpPr>
          <p:cNvPr id="17" name="矩形标注 16"/>
          <p:cNvSpPr/>
          <p:nvPr/>
        </p:nvSpPr>
        <p:spPr>
          <a:xfrm>
            <a:off x="5124471" y="2692535"/>
            <a:ext cx="1685925" cy="68263"/>
          </a:xfrm>
          <a:prstGeom prst="wedgeRectCallout">
            <a:avLst>
              <a:gd name="adj1" fmla="val -23398"/>
              <a:gd name="adj2" fmla="val 403291"/>
            </a:avLst>
          </a:prstGeom>
          <a:solidFill>
            <a:srgbClr val="D0006D"/>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solidFill>
                <a:schemeClr val="tx1">
                  <a:lumMod val="85000"/>
                  <a:lumOff val="15000"/>
                </a:schemeClr>
              </a:solidFill>
            </a:endParaRPr>
          </a:p>
        </p:txBody>
      </p:sp>
      <p:sp>
        <p:nvSpPr>
          <p:cNvPr id="18" name="Rectangle 28"/>
          <p:cNvSpPr>
            <a:spLocks noChangeArrowheads="1"/>
          </p:cNvSpPr>
          <p:nvPr/>
        </p:nvSpPr>
        <p:spPr bwMode="auto">
          <a:xfrm>
            <a:off x="4478041" y="1793375"/>
            <a:ext cx="3451225" cy="835025"/>
          </a:xfrm>
          <a:prstGeom prst="rect">
            <a:avLst/>
          </a:prstGeom>
          <a:noFill/>
          <a:ln>
            <a:noFill/>
          </a:ln>
        </p:spPr>
        <p:txBody>
          <a:bodyPr wrap="square" lIns="96780" tIns="48390" rIns="96780" bIns="48390">
            <a:spAutoFit/>
          </a:bodyPr>
          <a:lstStyle/>
          <a:p>
            <a:pPr algn="just" eaLnBrk="1" latinLnBrk="0" hangingPunct="1">
              <a:lnSpc>
                <a:spcPct val="100000"/>
              </a:lnSpc>
            </a:pPr>
            <a:r>
              <a:rPr lang="zh-CN" altLang="en-US" sz="1600" dirty="0">
                <a:latin typeface="微软雅黑" panose="020B0503020204020204" pitchFamily="34" charset="-122"/>
                <a:ea typeface="微软雅黑" panose="020B0503020204020204" pitchFamily="34" charset="-122"/>
                <a:sym typeface="+mn-ea"/>
              </a:rPr>
              <a:t>从二〇二〇年到二〇三五年</a:t>
            </a:r>
            <a:r>
              <a:rPr lang="en-US" altLang="zh-CN" sz="1600" dirty="0">
                <a:latin typeface="微软雅黑" panose="020B0503020204020204" pitchFamily="34" charset="-122"/>
                <a:ea typeface="微软雅黑" panose="020B0503020204020204" pitchFamily="34" charset="-122"/>
                <a:sym typeface="+mn-ea"/>
              </a:rPr>
              <a:t>,</a:t>
            </a:r>
            <a:r>
              <a:rPr lang="zh-CN" altLang="en-US" sz="1600" dirty="0">
                <a:latin typeface="微软雅黑" panose="020B0503020204020204" pitchFamily="34" charset="-122"/>
                <a:ea typeface="微软雅黑" panose="020B0503020204020204" pitchFamily="34" charset="-122"/>
                <a:sym typeface="+mn-ea"/>
              </a:rPr>
              <a:t>在全面建成小康社会的基础上</a:t>
            </a:r>
            <a:r>
              <a:rPr lang="en-US" altLang="zh-CN" sz="1600" dirty="0">
                <a:latin typeface="微软雅黑" panose="020B0503020204020204" pitchFamily="34" charset="-122"/>
                <a:ea typeface="微软雅黑" panose="020B0503020204020204" pitchFamily="34" charset="-122"/>
                <a:sym typeface="+mn-ea"/>
              </a:rPr>
              <a:t>,</a:t>
            </a:r>
            <a:r>
              <a:rPr lang="zh-CN" altLang="en-US" sz="1600" dirty="0">
                <a:latin typeface="微软雅黑" panose="020B0503020204020204" pitchFamily="34" charset="-122"/>
                <a:ea typeface="微软雅黑" panose="020B0503020204020204" pitchFamily="34" charset="-122"/>
                <a:sym typeface="+mn-ea"/>
              </a:rPr>
              <a:t>再奋斗十五年</a:t>
            </a:r>
            <a:r>
              <a:rPr lang="en-US" altLang="zh-CN" sz="1600" dirty="0">
                <a:latin typeface="微软雅黑" panose="020B0503020204020204" pitchFamily="34" charset="-122"/>
                <a:ea typeface="微软雅黑" panose="020B0503020204020204" pitchFamily="34" charset="-122"/>
                <a:sym typeface="+mn-ea"/>
              </a:rPr>
              <a:t>,</a:t>
            </a:r>
            <a:r>
              <a:rPr lang="zh-CN" altLang="en-US" sz="1600" dirty="0">
                <a:latin typeface="微软雅黑" panose="020B0503020204020204" pitchFamily="34" charset="-122"/>
                <a:ea typeface="微软雅黑" panose="020B0503020204020204" pitchFamily="34" charset="-122"/>
                <a:sym typeface="+mn-ea"/>
              </a:rPr>
              <a:t>基本实现社会主义现代化。</a:t>
            </a:r>
            <a:endParaRPr lang="zh-CN" altLang="en-US" sz="1600" dirty="0">
              <a:latin typeface="微软雅黑" panose="020B0503020204020204" pitchFamily="34" charset="-122"/>
              <a:ea typeface="微软雅黑" panose="020B0503020204020204" pitchFamily="34" charset="-122"/>
            </a:endParaRPr>
          </a:p>
        </p:txBody>
      </p:sp>
      <p:sp>
        <p:nvSpPr>
          <p:cNvPr id="19" name="矩形标注 18"/>
          <p:cNvSpPr/>
          <p:nvPr/>
        </p:nvSpPr>
        <p:spPr>
          <a:xfrm>
            <a:off x="7245054" y="4533400"/>
            <a:ext cx="1571625" cy="47625"/>
          </a:xfrm>
          <a:prstGeom prst="wedgeRectCallout">
            <a:avLst>
              <a:gd name="adj1" fmla="val -17526"/>
              <a:gd name="adj2" fmla="val -509465"/>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solidFill>
                <a:schemeClr val="tx1">
                  <a:lumMod val="85000"/>
                  <a:lumOff val="15000"/>
                </a:schemeClr>
              </a:solidFill>
            </a:endParaRPr>
          </a:p>
        </p:txBody>
      </p:sp>
      <p:sp>
        <p:nvSpPr>
          <p:cNvPr id="20" name="椭圆 19"/>
          <p:cNvSpPr/>
          <p:nvPr/>
        </p:nvSpPr>
        <p:spPr>
          <a:xfrm>
            <a:off x="1706901" y="2206125"/>
            <a:ext cx="2881630" cy="2881630"/>
          </a:xfrm>
          <a:prstGeom prst="ellipse">
            <a:avLst/>
          </a:prstGeom>
          <a:solidFill>
            <a:srgbClr val="FF0000"/>
          </a:solidFill>
        </p:spPr>
        <p:style>
          <a:lnRef idx="0">
            <a:schemeClr val="accent1"/>
          </a:lnRef>
          <a:fillRef idx="3">
            <a:schemeClr val="accent1"/>
          </a:fillRef>
          <a:effectRef idx="3">
            <a:schemeClr val="accent1"/>
          </a:effectRef>
          <a:fontRef idx="minor">
            <a:schemeClr val="lt1"/>
          </a:fontRef>
        </p:style>
        <p:txBody>
          <a:bodyPr rtlCol="0" anchor="ctr">
            <a:scene3d>
              <a:camera prst="orthographicFront"/>
              <a:lightRig rig="threePt" dir="t"/>
            </a:scene3d>
          </a:bodyPr>
          <a:lstStyle/>
          <a:p>
            <a:pPr algn="ctr"/>
            <a:endParaRPr lang="zh-CN" altLang="en-US">
              <a:ln>
                <a:noFill/>
              </a:ln>
              <a:solidFill>
                <a:schemeClr val="accent1"/>
              </a:solidFill>
              <a:effectLst>
                <a:outerShdw blurRad="38100" dist="25400" dir="5400000" algn="ctr" rotWithShape="0">
                  <a:srgbClr val="6E747A">
                    <a:alpha val="43000"/>
                  </a:srgbClr>
                </a:outerShdw>
              </a:effectLst>
            </a:endParaRPr>
          </a:p>
        </p:txBody>
      </p:sp>
      <p:sp>
        <p:nvSpPr>
          <p:cNvPr id="21" name="TextBox 9">
            <a:hlinkClick r:id="" action="ppaction://hlinkshowjump?jump=nextslide"/>
          </p:cNvPr>
          <p:cNvSpPr txBox="1"/>
          <p:nvPr/>
        </p:nvSpPr>
        <p:spPr>
          <a:xfrm>
            <a:off x="1981856" y="2831600"/>
            <a:ext cx="2317115" cy="1630045"/>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eaLnBrk="1" fontAlgn="auto" latinLnBrk="0" hangingPunct="1">
              <a:lnSpc>
                <a:spcPct val="100000"/>
              </a:lnSpc>
              <a:spcBef>
                <a:spcPts val="0"/>
              </a:spcBef>
              <a:spcAft>
                <a:spcPts val="0"/>
              </a:spcAft>
              <a:defRPr/>
            </a:pPr>
            <a:r>
              <a:rPr lang="zh-CN" altLang="en-US" dirty="0">
                <a:solidFill>
                  <a:schemeClr val="bg1"/>
                </a:solidFill>
              </a:rPr>
              <a:t>新时代中国特色社会主义思想是全党全国人民为实现中华民族伟大复兴而奋斗的行动指南</a:t>
            </a:r>
          </a:p>
        </p:txBody>
      </p:sp>
      <p:sp>
        <p:nvSpPr>
          <p:cNvPr id="22" name="文本框 21"/>
          <p:cNvSpPr txBox="1"/>
          <p:nvPr/>
        </p:nvSpPr>
        <p:spPr>
          <a:xfrm>
            <a:off x="1404816" y="256725"/>
            <a:ext cx="2963984" cy="784830"/>
          </a:xfrm>
          <a:prstGeom prst="rect">
            <a:avLst/>
          </a:prstGeom>
          <a:noFill/>
        </p:spPr>
        <p:txBody>
          <a:bodyPr wrap="squar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两个阶段</a:t>
            </a:r>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748" y="215098"/>
            <a:ext cx="1060068" cy="1060068"/>
          </a:xfrm>
          <a:prstGeom prst="rect">
            <a:avLst/>
          </a:prstGeom>
        </p:spPr>
      </p:pic>
    </p:spTree>
    <p:extLst>
      <p:ext uri="{BB962C8B-B14F-4D97-AF65-F5344CB8AC3E}">
        <p14:creationId xmlns:p14="http://schemas.microsoft.com/office/powerpoint/2010/main" val="15392873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2"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九个方面</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692" y="163324"/>
            <a:ext cx="1088569" cy="1088569"/>
          </a:xfrm>
          <a:prstGeom prst="rect">
            <a:avLst/>
          </a:prstGeom>
        </p:spPr>
      </p:pic>
      <p:grpSp>
        <p:nvGrpSpPr>
          <p:cNvPr id="6" name="组合 5"/>
          <p:cNvGrpSpPr/>
          <p:nvPr/>
        </p:nvGrpSpPr>
        <p:grpSpPr>
          <a:xfrm>
            <a:off x="1958087" y="1655596"/>
            <a:ext cx="8947020" cy="3506598"/>
            <a:chOff x="2708714" y="1764779"/>
            <a:chExt cx="6933875" cy="2717588"/>
          </a:xfrm>
        </p:grpSpPr>
        <p:grpSp>
          <p:nvGrpSpPr>
            <p:cNvPr id="7" name="组合 6"/>
            <p:cNvGrpSpPr/>
            <p:nvPr/>
          </p:nvGrpSpPr>
          <p:grpSpPr>
            <a:xfrm>
              <a:off x="2708714" y="1908602"/>
              <a:ext cx="6933875" cy="607449"/>
              <a:chOff x="336324" y="1958817"/>
              <a:chExt cx="6933875" cy="607449"/>
            </a:xfrm>
          </p:grpSpPr>
          <p:sp>
            <p:nvSpPr>
              <p:cNvPr id="17" name="圆角矩形 16"/>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9">
                <a:hlinkClick r:id="" action="ppaction://hlinkshowjump?jump=nextslide"/>
              </p:cNvPr>
              <p:cNvSpPr txBox="1"/>
              <p:nvPr/>
            </p:nvSpPr>
            <p:spPr>
              <a:xfrm>
                <a:off x="1869599" y="2075479"/>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贯彻新发展理念</a:t>
                </a:r>
                <a:r>
                  <a:rPr lang="en-US" altLang="zh-CN" dirty="0">
                    <a:solidFill>
                      <a:srgbClr val="FF0000"/>
                    </a:solidFill>
                  </a:rPr>
                  <a:t>,</a:t>
                </a:r>
                <a:r>
                  <a:rPr lang="zh-CN" altLang="en-US" dirty="0">
                    <a:solidFill>
                      <a:srgbClr val="FF0000"/>
                    </a:solidFill>
                  </a:rPr>
                  <a:t>建设现代化经济体系</a:t>
                </a:r>
              </a:p>
            </p:txBody>
          </p:sp>
        </p:grpSp>
        <p:sp>
          <p:nvSpPr>
            <p:cNvPr id="8" name="TextBox 9">
              <a:hlinkClick r:id="" action="ppaction://hlinkshowjump?jump=nextslide"/>
            </p:cNvPr>
            <p:cNvSpPr txBox="1"/>
            <p:nvPr/>
          </p:nvSpPr>
          <p:spPr>
            <a:xfrm>
              <a:off x="2996398" y="1764779"/>
              <a:ext cx="985726" cy="712529"/>
            </a:xfrm>
            <a:prstGeom prst="roundRect">
              <a:avLst/>
            </a:prstGeom>
            <a:solidFill>
              <a:srgbClr val="FF0000"/>
            </a:solidFill>
          </p:spPr>
          <p:txBody>
            <a:bodyPr wrap="square">
              <a:spAutoFit/>
              <a:scene3d>
                <a:camera prst="orthographicFront"/>
                <a:lightRig rig="threePt" dir="t"/>
              </a:scene3d>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effectLst>
                    <a:outerShdw blurRad="38100" dist="38100" dir="2700000" algn="tl">
                      <a:srgbClr val="000000">
                        <a:alpha val="43137"/>
                      </a:srgbClr>
                    </a:outerShdw>
                  </a:effectLst>
                </a:rPr>
                <a:t>经济</a:t>
              </a:r>
            </a:p>
            <a:p>
              <a:pPr algn="ctr" fontAlgn="auto">
                <a:spcBef>
                  <a:spcPts val="0"/>
                </a:spcBef>
                <a:spcAft>
                  <a:spcPts val="0"/>
                </a:spcAft>
                <a:defRPr/>
              </a:pPr>
              <a:r>
                <a:rPr lang="zh-CN" altLang="en-US" sz="2400" dirty="0">
                  <a:solidFill>
                    <a:schemeClr val="bg1"/>
                  </a:solidFill>
                  <a:effectLst>
                    <a:outerShdw blurRad="38100" dist="38100" dir="2700000" algn="tl">
                      <a:srgbClr val="000000">
                        <a:alpha val="43137"/>
                      </a:srgbClr>
                    </a:outerShdw>
                  </a:effectLst>
                </a:rPr>
                <a:t>方面</a:t>
              </a:r>
            </a:p>
          </p:txBody>
        </p:sp>
        <p:grpSp>
          <p:nvGrpSpPr>
            <p:cNvPr id="9" name="组合 8"/>
            <p:cNvGrpSpPr/>
            <p:nvPr/>
          </p:nvGrpSpPr>
          <p:grpSpPr>
            <a:xfrm>
              <a:off x="2708714" y="2898532"/>
              <a:ext cx="6933875" cy="607449"/>
              <a:chOff x="336324" y="1958817"/>
              <a:chExt cx="6933875" cy="607449"/>
            </a:xfrm>
          </p:grpSpPr>
          <p:sp>
            <p:nvSpPr>
              <p:cNvPr id="15" name="圆角矩形 14"/>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9">
                <a:hlinkClick r:id="" action="ppaction://hlinkshowjump?jump=nextslide"/>
              </p:cNvPr>
              <p:cNvSpPr txBox="1"/>
              <p:nvPr/>
            </p:nvSpPr>
            <p:spPr>
              <a:xfrm>
                <a:off x="1869599" y="2083300"/>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健全人民当家作主制度体系</a:t>
                </a:r>
                <a:r>
                  <a:rPr lang="en-US" altLang="zh-CN" dirty="0">
                    <a:solidFill>
                      <a:srgbClr val="FF0000"/>
                    </a:solidFill>
                  </a:rPr>
                  <a:t>,</a:t>
                </a:r>
                <a:r>
                  <a:rPr lang="zh-CN" altLang="en-US" dirty="0">
                    <a:solidFill>
                      <a:srgbClr val="FF0000"/>
                    </a:solidFill>
                  </a:rPr>
                  <a:t>发展社会主义民主政治</a:t>
                </a:r>
              </a:p>
            </p:txBody>
          </p:sp>
        </p:grpSp>
        <p:sp>
          <p:nvSpPr>
            <p:cNvPr id="10" name="TextBox 9">
              <a:hlinkClick r:id="" action="ppaction://hlinkshowjump?jump=nextslide"/>
            </p:cNvPr>
            <p:cNvSpPr txBox="1"/>
            <p:nvPr/>
          </p:nvSpPr>
          <p:spPr>
            <a:xfrm>
              <a:off x="3006975" y="2728228"/>
              <a:ext cx="975149" cy="712529"/>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effectLst>
                    <a:outerShdw blurRad="38100" dist="38100" dir="2700000" algn="tl">
                      <a:srgbClr val="000000">
                        <a:alpha val="43137"/>
                      </a:srgbClr>
                    </a:outerShdw>
                  </a:effectLst>
                </a:rPr>
                <a:t>政治</a:t>
              </a:r>
              <a:endParaRPr lang="en-US" altLang="zh-CN" sz="2400" dirty="0">
                <a:solidFill>
                  <a:schemeClr val="bg1"/>
                </a:solidFill>
                <a:effectLst>
                  <a:outerShdw blurRad="38100" dist="38100" dir="2700000" algn="tl">
                    <a:srgbClr val="000000">
                      <a:alpha val="43137"/>
                    </a:srgbClr>
                  </a:outerShdw>
                </a:effectLst>
              </a:endParaRPr>
            </a:p>
            <a:p>
              <a:pPr algn="ctr" fontAlgn="auto">
                <a:spcBef>
                  <a:spcPts val="0"/>
                </a:spcBef>
                <a:spcAft>
                  <a:spcPts val="0"/>
                </a:spcAft>
                <a:defRPr/>
              </a:pPr>
              <a:r>
                <a:rPr lang="zh-CN" altLang="en-US" sz="2400" dirty="0">
                  <a:solidFill>
                    <a:schemeClr val="bg1"/>
                  </a:solidFill>
                  <a:effectLst>
                    <a:outerShdw blurRad="38100" dist="38100" dir="2700000" algn="tl">
                      <a:srgbClr val="000000">
                        <a:alpha val="43137"/>
                      </a:srgbClr>
                    </a:outerShdw>
                  </a:effectLst>
                </a:rPr>
                <a:t>方面</a:t>
              </a:r>
            </a:p>
          </p:txBody>
        </p:sp>
        <p:grpSp>
          <p:nvGrpSpPr>
            <p:cNvPr id="11" name="组合 10"/>
            <p:cNvGrpSpPr/>
            <p:nvPr/>
          </p:nvGrpSpPr>
          <p:grpSpPr>
            <a:xfrm>
              <a:off x="2708714" y="3874918"/>
              <a:ext cx="6933875" cy="607449"/>
              <a:chOff x="336324" y="1958817"/>
              <a:chExt cx="6933875" cy="607449"/>
            </a:xfrm>
          </p:grpSpPr>
          <p:sp>
            <p:nvSpPr>
              <p:cNvPr id="13" name="圆角矩形 12"/>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9">
                <a:hlinkClick r:id="" action="ppaction://hlinkshowjump?jump=nextslide"/>
              </p:cNvPr>
              <p:cNvSpPr txBox="1"/>
              <p:nvPr/>
            </p:nvSpPr>
            <p:spPr>
              <a:xfrm>
                <a:off x="1869599" y="2077875"/>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坚定文化自信</a:t>
                </a:r>
                <a:r>
                  <a:rPr lang="en-US" altLang="zh-CN" dirty="0">
                    <a:solidFill>
                      <a:srgbClr val="FF0000"/>
                    </a:solidFill>
                  </a:rPr>
                  <a:t>,</a:t>
                </a:r>
                <a:r>
                  <a:rPr lang="zh-CN" altLang="en-US" dirty="0">
                    <a:solidFill>
                      <a:srgbClr val="FF0000"/>
                    </a:solidFill>
                  </a:rPr>
                  <a:t>推动社会主义文化繁荣兴盛</a:t>
                </a:r>
              </a:p>
            </p:txBody>
          </p:sp>
        </p:grpSp>
        <p:sp>
          <p:nvSpPr>
            <p:cNvPr id="12" name="TextBox 9">
              <a:hlinkClick r:id="" action="ppaction://hlinkshowjump?jump=nextslide"/>
            </p:cNvPr>
            <p:cNvSpPr txBox="1"/>
            <p:nvPr/>
          </p:nvSpPr>
          <p:spPr>
            <a:xfrm>
              <a:off x="2996398" y="3719030"/>
              <a:ext cx="985726" cy="712529"/>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effectLst>
                    <a:outerShdw blurRad="38100" dist="38100" dir="2700000" algn="tl">
                      <a:srgbClr val="000000">
                        <a:alpha val="43137"/>
                      </a:srgbClr>
                    </a:outerShdw>
                  </a:effectLst>
                </a:rPr>
                <a:t>文化</a:t>
              </a:r>
              <a:endParaRPr lang="en-US" altLang="zh-CN" sz="2400" dirty="0">
                <a:solidFill>
                  <a:schemeClr val="bg1"/>
                </a:solidFill>
                <a:effectLst>
                  <a:outerShdw blurRad="38100" dist="38100" dir="2700000" algn="tl">
                    <a:srgbClr val="000000">
                      <a:alpha val="43137"/>
                    </a:srgbClr>
                  </a:outerShdw>
                </a:effectLst>
              </a:endParaRPr>
            </a:p>
            <a:p>
              <a:pPr algn="ctr" fontAlgn="auto">
                <a:spcBef>
                  <a:spcPts val="0"/>
                </a:spcBef>
                <a:spcAft>
                  <a:spcPts val="0"/>
                </a:spcAft>
                <a:defRPr/>
              </a:pPr>
              <a:r>
                <a:rPr lang="zh-CN" altLang="en-US" sz="2400" dirty="0">
                  <a:solidFill>
                    <a:schemeClr val="bg1"/>
                  </a:solidFill>
                  <a:effectLst>
                    <a:outerShdw blurRad="38100" dist="38100" dir="2700000" algn="tl">
                      <a:srgbClr val="000000">
                        <a:alpha val="43137"/>
                      </a:srgbClr>
                    </a:outerShdw>
                  </a:effectLst>
                </a:rPr>
                <a:t>方面</a:t>
              </a:r>
            </a:p>
          </p:txBody>
        </p:sp>
      </p:grpSp>
    </p:spTree>
    <p:extLst>
      <p:ext uri="{BB962C8B-B14F-4D97-AF65-F5344CB8AC3E}">
        <p14:creationId xmlns:p14="http://schemas.microsoft.com/office/powerpoint/2010/main" val="299820250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2"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九个方面</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692" y="163324"/>
            <a:ext cx="1088569" cy="1088569"/>
          </a:xfrm>
          <a:prstGeom prst="rect">
            <a:avLst/>
          </a:prstGeom>
        </p:spPr>
      </p:pic>
      <p:grpSp>
        <p:nvGrpSpPr>
          <p:cNvPr id="6" name="组合 5"/>
          <p:cNvGrpSpPr/>
          <p:nvPr/>
        </p:nvGrpSpPr>
        <p:grpSpPr>
          <a:xfrm>
            <a:off x="1958087" y="1655596"/>
            <a:ext cx="8947020" cy="3543193"/>
            <a:chOff x="2708714" y="1764779"/>
            <a:chExt cx="6933875" cy="2745949"/>
          </a:xfrm>
        </p:grpSpPr>
        <p:grpSp>
          <p:nvGrpSpPr>
            <p:cNvPr id="7" name="组合 6"/>
            <p:cNvGrpSpPr/>
            <p:nvPr/>
          </p:nvGrpSpPr>
          <p:grpSpPr>
            <a:xfrm>
              <a:off x="2708714" y="1908602"/>
              <a:ext cx="6933875" cy="607449"/>
              <a:chOff x="336324" y="1958817"/>
              <a:chExt cx="6933875" cy="607449"/>
            </a:xfrm>
          </p:grpSpPr>
          <p:sp>
            <p:nvSpPr>
              <p:cNvPr id="17" name="圆角矩形 16"/>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9">
                <a:hlinkClick r:id="" action="ppaction://hlinkshowjump?jump=nextslide"/>
              </p:cNvPr>
              <p:cNvSpPr txBox="1"/>
              <p:nvPr/>
            </p:nvSpPr>
            <p:spPr>
              <a:xfrm>
                <a:off x="1869599" y="2075479"/>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提高保障和改善民生水平，加强和创新社会治理</a:t>
                </a:r>
              </a:p>
            </p:txBody>
          </p:sp>
        </p:grpSp>
        <p:sp>
          <p:nvSpPr>
            <p:cNvPr id="8" name="TextBox 9">
              <a:hlinkClick r:id="" action="ppaction://hlinkshowjump?jump=nextslide"/>
            </p:cNvPr>
            <p:cNvSpPr txBox="1"/>
            <p:nvPr/>
          </p:nvSpPr>
          <p:spPr>
            <a:xfrm>
              <a:off x="2996398" y="1764779"/>
              <a:ext cx="985726" cy="712529"/>
            </a:xfrm>
            <a:prstGeom prst="roundRect">
              <a:avLst/>
            </a:prstGeom>
            <a:solidFill>
              <a:srgbClr val="FF0000"/>
            </a:solidFill>
          </p:spPr>
          <p:txBody>
            <a:bodyPr wrap="square">
              <a:spAutoFit/>
              <a:scene3d>
                <a:camera prst="orthographicFront"/>
                <a:lightRig rig="threePt" dir="t"/>
              </a:scene3d>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effectLst>
                    <a:outerShdw blurRad="38100" dist="25400" dir="5400000" algn="ctr" rotWithShape="0">
                      <a:srgbClr val="6E747A">
                        <a:alpha val="43000"/>
                      </a:srgbClr>
                    </a:outerShdw>
                  </a:effectLst>
                </a:rPr>
                <a:t>社会</a:t>
              </a:r>
              <a:endParaRPr lang="en-US" altLang="zh-CN" sz="2400" dirty="0">
                <a:solidFill>
                  <a:schemeClr val="bg1"/>
                </a:solidFill>
                <a:effectLst>
                  <a:outerShdw blurRad="38100" dist="25400" dir="5400000" algn="ctr" rotWithShape="0">
                    <a:srgbClr val="6E747A">
                      <a:alpha val="43000"/>
                    </a:srgbClr>
                  </a:outerShdw>
                </a:effectLst>
              </a:endParaRPr>
            </a:p>
            <a:p>
              <a:pPr algn="ctr" fontAlgn="auto">
                <a:spcBef>
                  <a:spcPts val="0"/>
                </a:spcBef>
                <a:spcAft>
                  <a:spcPts val="0"/>
                </a:spcAft>
                <a:defRPr/>
              </a:pPr>
              <a:r>
                <a:rPr lang="zh-CN" altLang="en-US" sz="2400" dirty="0">
                  <a:solidFill>
                    <a:schemeClr val="bg1"/>
                  </a:solidFill>
                  <a:effectLst>
                    <a:outerShdw blurRad="38100" dist="25400" dir="5400000" algn="ctr" rotWithShape="0">
                      <a:srgbClr val="6E747A">
                        <a:alpha val="43000"/>
                      </a:srgbClr>
                    </a:outerShdw>
                  </a:effectLst>
                </a:rPr>
                <a:t>方面</a:t>
              </a:r>
            </a:p>
          </p:txBody>
        </p:sp>
        <p:grpSp>
          <p:nvGrpSpPr>
            <p:cNvPr id="9" name="组合 8"/>
            <p:cNvGrpSpPr/>
            <p:nvPr/>
          </p:nvGrpSpPr>
          <p:grpSpPr>
            <a:xfrm>
              <a:off x="2708714" y="2898532"/>
              <a:ext cx="6933875" cy="607449"/>
              <a:chOff x="336324" y="1958817"/>
              <a:chExt cx="6933875" cy="607449"/>
            </a:xfrm>
          </p:grpSpPr>
          <p:sp>
            <p:nvSpPr>
              <p:cNvPr id="15" name="圆角矩形 14"/>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9">
                <a:hlinkClick r:id="" action="ppaction://hlinkshowjump?jump=nextslide"/>
              </p:cNvPr>
              <p:cNvSpPr txBox="1"/>
              <p:nvPr/>
            </p:nvSpPr>
            <p:spPr>
              <a:xfrm>
                <a:off x="1869599" y="2083300"/>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加快生态文明体制改革</a:t>
                </a:r>
                <a:r>
                  <a:rPr lang="en-US" altLang="zh-CN" dirty="0">
                    <a:solidFill>
                      <a:srgbClr val="FF0000"/>
                    </a:solidFill>
                  </a:rPr>
                  <a:t>,</a:t>
                </a:r>
                <a:r>
                  <a:rPr lang="zh-CN" altLang="en-US" dirty="0">
                    <a:solidFill>
                      <a:srgbClr val="FF0000"/>
                    </a:solidFill>
                  </a:rPr>
                  <a:t>建设美丽中国</a:t>
                </a:r>
              </a:p>
            </p:txBody>
          </p:sp>
        </p:grpSp>
        <p:sp>
          <p:nvSpPr>
            <p:cNvPr id="10" name="TextBox 9">
              <a:hlinkClick r:id="" action="ppaction://hlinkshowjump?jump=nextslide"/>
            </p:cNvPr>
            <p:cNvSpPr txBox="1"/>
            <p:nvPr/>
          </p:nvSpPr>
          <p:spPr>
            <a:xfrm>
              <a:off x="3006975" y="2728228"/>
              <a:ext cx="975149" cy="712529"/>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rPr>
                <a:t>生态</a:t>
              </a:r>
              <a:endParaRPr lang="en-US" altLang="zh-CN" sz="2400" dirty="0">
                <a:solidFill>
                  <a:schemeClr val="bg1"/>
                </a:solidFill>
              </a:endParaRPr>
            </a:p>
            <a:p>
              <a:pPr algn="ctr" fontAlgn="auto">
                <a:spcBef>
                  <a:spcPts val="0"/>
                </a:spcBef>
                <a:spcAft>
                  <a:spcPts val="0"/>
                </a:spcAft>
                <a:defRPr/>
              </a:pPr>
              <a:r>
                <a:rPr lang="zh-CN" altLang="en-US" sz="2400" dirty="0">
                  <a:solidFill>
                    <a:schemeClr val="bg1"/>
                  </a:solidFill>
                </a:rPr>
                <a:t>方面</a:t>
              </a:r>
            </a:p>
          </p:txBody>
        </p:sp>
        <p:grpSp>
          <p:nvGrpSpPr>
            <p:cNvPr id="11" name="组合 10"/>
            <p:cNvGrpSpPr/>
            <p:nvPr/>
          </p:nvGrpSpPr>
          <p:grpSpPr>
            <a:xfrm>
              <a:off x="2708714" y="3874918"/>
              <a:ext cx="6933875" cy="607449"/>
              <a:chOff x="336324" y="1958817"/>
              <a:chExt cx="6933875" cy="607449"/>
            </a:xfrm>
          </p:grpSpPr>
          <p:sp>
            <p:nvSpPr>
              <p:cNvPr id="13" name="圆角矩形 12"/>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9">
                <a:hlinkClick r:id="" action="ppaction://hlinkshowjump?jump=nextslide"/>
              </p:cNvPr>
              <p:cNvSpPr txBox="1"/>
              <p:nvPr/>
            </p:nvSpPr>
            <p:spPr>
              <a:xfrm>
                <a:off x="1869599" y="2077875"/>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坚持走中国特色强军之路</a:t>
                </a:r>
                <a:r>
                  <a:rPr lang="en-US" altLang="zh-CN" dirty="0">
                    <a:solidFill>
                      <a:srgbClr val="FF0000"/>
                    </a:solidFill>
                  </a:rPr>
                  <a:t>,</a:t>
                </a:r>
                <a:r>
                  <a:rPr lang="zh-CN" altLang="en-US" dirty="0">
                    <a:solidFill>
                      <a:srgbClr val="FF0000"/>
                    </a:solidFill>
                  </a:rPr>
                  <a:t>全面推进国防和军队现代化</a:t>
                </a:r>
              </a:p>
            </p:txBody>
          </p:sp>
        </p:grpSp>
        <p:sp>
          <p:nvSpPr>
            <p:cNvPr id="12" name="TextBox 9">
              <a:hlinkClick r:id="" action="ppaction://hlinkshowjump?jump=nextslide"/>
            </p:cNvPr>
            <p:cNvSpPr txBox="1"/>
            <p:nvPr/>
          </p:nvSpPr>
          <p:spPr>
            <a:xfrm>
              <a:off x="2996398" y="3719030"/>
              <a:ext cx="985726" cy="791698"/>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rPr>
                <a:t>国防军</a:t>
              </a:r>
              <a:endParaRPr lang="en-US" altLang="zh-CN" sz="2400" dirty="0">
                <a:solidFill>
                  <a:schemeClr val="bg1"/>
                </a:solidFill>
              </a:endParaRPr>
            </a:p>
            <a:p>
              <a:pPr algn="ctr" fontAlgn="auto">
                <a:spcBef>
                  <a:spcPts val="0"/>
                </a:spcBef>
                <a:spcAft>
                  <a:spcPts val="0"/>
                </a:spcAft>
                <a:defRPr/>
              </a:pPr>
              <a:endParaRPr lang="en-US" altLang="zh-CN" sz="600" dirty="0">
                <a:solidFill>
                  <a:schemeClr val="bg1"/>
                </a:solidFill>
              </a:endParaRPr>
            </a:p>
            <a:p>
              <a:pPr algn="ctr" fontAlgn="auto">
                <a:spcBef>
                  <a:spcPts val="0"/>
                </a:spcBef>
                <a:spcAft>
                  <a:spcPts val="0"/>
                </a:spcAft>
                <a:defRPr/>
              </a:pPr>
              <a:r>
                <a:rPr lang="zh-CN" altLang="en-US" sz="2400" dirty="0">
                  <a:solidFill>
                    <a:schemeClr val="bg1"/>
                  </a:solidFill>
                </a:rPr>
                <a:t>队方面</a:t>
              </a:r>
              <a:endParaRPr lang="en-US" altLang="zh-CN" sz="2400" dirty="0">
                <a:solidFill>
                  <a:schemeClr val="bg1"/>
                </a:solidFill>
              </a:endParaRPr>
            </a:p>
          </p:txBody>
        </p:sp>
      </p:grpSp>
    </p:spTree>
    <p:extLst>
      <p:ext uri="{BB962C8B-B14F-4D97-AF65-F5344CB8AC3E}">
        <p14:creationId xmlns:p14="http://schemas.microsoft.com/office/powerpoint/2010/main" val="425187729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2"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九个方面</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692" y="163324"/>
            <a:ext cx="1088569" cy="1088569"/>
          </a:xfrm>
          <a:prstGeom prst="rect">
            <a:avLst/>
          </a:prstGeom>
        </p:spPr>
      </p:pic>
      <p:grpSp>
        <p:nvGrpSpPr>
          <p:cNvPr id="6" name="组合 5"/>
          <p:cNvGrpSpPr/>
          <p:nvPr/>
        </p:nvGrpSpPr>
        <p:grpSpPr>
          <a:xfrm>
            <a:off x="1958087" y="1655596"/>
            <a:ext cx="8947020" cy="3506598"/>
            <a:chOff x="2708714" y="1764779"/>
            <a:chExt cx="6933875" cy="2717588"/>
          </a:xfrm>
        </p:grpSpPr>
        <p:grpSp>
          <p:nvGrpSpPr>
            <p:cNvPr id="7" name="组合 6"/>
            <p:cNvGrpSpPr/>
            <p:nvPr/>
          </p:nvGrpSpPr>
          <p:grpSpPr>
            <a:xfrm>
              <a:off x="2708714" y="1908602"/>
              <a:ext cx="6933875" cy="607449"/>
              <a:chOff x="336324" y="1958817"/>
              <a:chExt cx="6933875" cy="607449"/>
            </a:xfrm>
          </p:grpSpPr>
          <p:sp>
            <p:nvSpPr>
              <p:cNvPr id="17" name="圆角矩形 16"/>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9">
                <a:hlinkClick r:id="" action="ppaction://hlinkshowjump?jump=nextslide"/>
              </p:cNvPr>
              <p:cNvSpPr txBox="1"/>
              <p:nvPr/>
            </p:nvSpPr>
            <p:spPr>
              <a:xfrm>
                <a:off x="1869599" y="2124692"/>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坚持“一国两制”</a:t>
                </a:r>
                <a:r>
                  <a:rPr lang="en-US" altLang="zh-CN" dirty="0">
                    <a:solidFill>
                      <a:srgbClr val="FF0000"/>
                    </a:solidFill>
                  </a:rPr>
                  <a:t>,</a:t>
                </a:r>
                <a:r>
                  <a:rPr lang="zh-CN" altLang="en-US" dirty="0">
                    <a:solidFill>
                      <a:srgbClr val="FF0000"/>
                    </a:solidFill>
                  </a:rPr>
                  <a:t>推进祖国统一</a:t>
                </a:r>
              </a:p>
            </p:txBody>
          </p:sp>
        </p:grpSp>
        <p:sp>
          <p:nvSpPr>
            <p:cNvPr id="8" name="TextBox 9">
              <a:hlinkClick r:id="" action="ppaction://hlinkshowjump?jump=nextslide"/>
            </p:cNvPr>
            <p:cNvSpPr txBox="1"/>
            <p:nvPr/>
          </p:nvSpPr>
          <p:spPr>
            <a:xfrm>
              <a:off x="2996398" y="1764779"/>
              <a:ext cx="985726" cy="818089"/>
            </a:xfrm>
            <a:prstGeom prst="roundRect">
              <a:avLst/>
            </a:prstGeom>
            <a:solidFill>
              <a:srgbClr val="FF0000"/>
            </a:solidFill>
          </p:spPr>
          <p:txBody>
            <a:bodyPr wrap="square">
              <a:spAutoFit/>
              <a:scene3d>
                <a:camera prst="orthographicFront"/>
                <a:lightRig rig="threePt" dir="t"/>
              </a:scene3d>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rPr>
                <a:t>祖国统</a:t>
              </a:r>
              <a:endParaRPr lang="en-US" altLang="zh-CN" sz="2400" dirty="0">
                <a:solidFill>
                  <a:schemeClr val="bg1"/>
                </a:solidFill>
              </a:endParaRPr>
            </a:p>
            <a:p>
              <a:pPr algn="ctr" fontAlgn="auto">
                <a:spcBef>
                  <a:spcPts val="0"/>
                </a:spcBef>
                <a:spcAft>
                  <a:spcPts val="0"/>
                </a:spcAft>
                <a:defRPr/>
              </a:pPr>
              <a:endParaRPr lang="en-US" altLang="zh-CN" sz="800" dirty="0">
                <a:solidFill>
                  <a:schemeClr val="bg1"/>
                </a:solidFill>
              </a:endParaRPr>
            </a:p>
            <a:p>
              <a:pPr algn="ctr" fontAlgn="auto">
                <a:spcBef>
                  <a:spcPts val="0"/>
                </a:spcBef>
                <a:spcAft>
                  <a:spcPts val="0"/>
                </a:spcAft>
                <a:defRPr/>
              </a:pPr>
              <a:r>
                <a:rPr lang="zh-CN" altLang="en-US" sz="2400" dirty="0">
                  <a:solidFill>
                    <a:schemeClr val="bg1"/>
                  </a:solidFill>
                </a:rPr>
                <a:t>一方面</a:t>
              </a:r>
              <a:endParaRPr lang="en-US" altLang="zh-CN" sz="2400" dirty="0">
                <a:solidFill>
                  <a:schemeClr val="bg1"/>
                </a:solidFill>
              </a:endParaRPr>
            </a:p>
          </p:txBody>
        </p:sp>
        <p:grpSp>
          <p:nvGrpSpPr>
            <p:cNvPr id="9" name="组合 8"/>
            <p:cNvGrpSpPr/>
            <p:nvPr/>
          </p:nvGrpSpPr>
          <p:grpSpPr>
            <a:xfrm>
              <a:off x="2708714" y="2898532"/>
              <a:ext cx="6933875" cy="607449"/>
              <a:chOff x="336324" y="1958817"/>
              <a:chExt cx="6933875" cy="607449"/>
            </a:xfrm>
          </p:grpSpPr>
          <p:sp>
            <p:nvSpPr>
              <p:cNvPr id="15" name="圆角矩形 14"/>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9">
                <a:hlinkClick r:id="" action="ppaction://hlinkshowjump?jump=nextslide"/>
              </p:cNvPr>
              <p:cNvSpPr txBox="1"/>
              <p:nvPr/>
            </p:nvSpPr>
            <p:spPr>
              <a:xfrm>
                <a:off x="1869599" y="2112828"/>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坚持和平发展道路</a:t>
                </a:r>
                <a:r>
                  <a:rPr lang="en-US" altLang="zh-CN" dirty="0">
                    <a:solidFill>
                      <a:srgbClr val="FF0000"/>
                    </a:solidFill>
                  </a:rPr>
                  <a:t>,</a:t>
                </a:r>
                <a:r>
                  <a:rPr lang="zh-CN" altLang="en-US" dirty="0">
                    <a:solidFill>
                      <a:srgbClr val="FF0000"/>
                    </a:solidFill>
                  </a:rPr>
                  <a:t>推动构建人类命运共同体</a:t>
                </a:r>
              </a:p>
            </p:txBody>
          </p:sp>
        </p:grpSp>
        <p:sp>
          <p:nvSpPr>
            <p:cNvPr id="10" name="TextBox 9">
              <a:hlinkClick r:id="" action="ppaction://hlinkshowjump?jump=nextslide"/>
            </p:cNvPr>
            <p:cNvSpPr txBox="1"/>
            <p:nvPr/>
          </p:nvSpPr>
          <p:spPr>
            <a:xfrm>
              <a:off x="3006975" y="2728228"/>
              <a:ext cx="975149" cy="712529"/>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rPr>
                <a:t>外交</a:t>
              </a:r>
              <a:endParaRPr lang="en-US" altLang="zh-CN" sz="2400" dirty="0">
                <a:solidFill>
                  <a:schemeClr val="bg1"/>
                </a:solidFill>
              </a:endParaRPr>
            </a:p>
            <a:p>
              <a:pPr algn="ctr" fontAlgn="auto">
                <a:spcBef>
                  <a:spcPts val="0"/>
                </a:spcBef>
                <a:spcAft>
                  <a:spcPts val="0"/>
                </a:spcAft>
                <a:defRPr/>
              </a:pPr>
              <a:r>
                <a:rPr lang="zh-CN" altLang="en-US" sz="2400" dirty="0">
                  <a:solidFill>
                    <a:schemeClr val="bg1"/>
                  </a:solidFill>
                </a:rPr>
                <a:t>方面</a:t>
              </a:r>
            </a:p>
          </p:txBody>
        </p:sp>
        <p:grpSp>
          <p:nvGrpSpPr>
            <p:cNvPr id="11" name="组合 10"/>
            <p:cNvGrpSpPr/>
            <p:nvPr/>
          </p:nvGrpSpPr>
          <p:grpSpPr>
            <a:xfrm>
              <a:off x="2708714" y="3874918"/>
              <a:ext cx="6933875" cy="607449"/>
              <a:chOff x="336324" y="1958817"/>
              <a:chExt cx="6933875" cy="607449"/>
            </a:xfrm>
          </p:grpSpPr>
          <p:sp>
            <p:nvSpPr>
              <p:cNvPr id="13" name="圆角矩形 12"/>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9">
                <a:hlinkClick r:id="" action="ppaction://hlinkshowjump?jump=nextslide"/>
              </p:cNvPr>
              <p:cNvSpPr txBox="1"/>
              <p:nvPr/>
            </p:nvSpPr>
            <p:spPr>
              <a:xfrm>
                <a:off x="1869599" y="2077875"/>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坚定不移全面从严治党</a:t>
                </a:r>
                <a:r>
                  <a:rPr lang="en-US" altLang="zh-CN" dirty="0">
                    <a:solidFill>
                      <a:srgbClr val="FF0000"/>
                    </a:solidFill>
                  </a:rPr>
                  <a:t>,</a:t>
                </a:r>
                <a:r>
                  <a:rPr lang="zh-CN" altLang="en-US" dirty="0">
                    <a:solidFill>
                      <a:srgbClr val="FF0000"/>
                    </a:solidFill>
                  </a:rPr>
                  <a:t>不断提高党的执政能力和领导水平</a:t>
                </a:r>
              </a:p>
            </p:txBody>
          </p:sp>
        </p:grpSp>
        <p:sp>
          <p:nvSpPr>
            <p:cNvPr id="12" name="TextBox 9">
              <a:hlinkClick r:id="" action="ppaction://hlinkshowjump?jump=nextslide"/>
            </p:cNvPr>
            <p:cNvSpPr txBox="1"/>
            <p:nvPr/>
          </p:nvSpPr>
          <p:spPr>
            <a:xfrm>
              <a:off x="2996398" y="3719030"/>
              <a:ext cx="985726" cy="712529"/>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rPr>
                <a:t>党建</a:t>
              </a:r>
              <a:endParaRPr lang="en-US" altLang="zh-CN" sz="2400" dirty="0">
                <a:solidFill>
                  <a:schemeClr val="bg1"/>
                </a:solidFill>
              </a:endParaRPr>
            </a:p>
            <a:p>
              <a:pPr algn="ctr" fontAlgn="auto">
                <a:spcBef>
                  <a:spcPts val="0"/>
                </a:spcBef>
                <a:spcAft>
                  <a:spcPts val="0"/>
                </a:spcAft>
                <a:defRPr/>
              </a:pPr>
              <a:r>
                <a:rPr lang="zh-CN" altLang="en-US" sz="2400" dirty="0">
                  <a:solidFill>
                    <a:schemeClr val="bg1"/>
                  </a:solidFill>
                </a:rPr>
                <a:t>方面</a:t>
              </a:r>
            </a:p>
          </p:txBody>
        </p:sp>
      </p:grpSp>
    </p:spTree>
    <p:extLst>
      <p:ext uri="{BB962C8B-B14F-4D97-AF65-F5344CB8AC3E}">
        <p14:creationId xmlns:p14="http://schemas.microsoft.com/office/powerpoint/2010/main" val="321974121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7500"/>
          <a:stretch/>
        </p:blipFill>
        <p:spPr>
          <a:xfrm>
            <a:off x="0" y="-19050"/>
            <a:ext cx="12192000" cy="6343650"/>
          </a:xfrm>
          <a:prstGeom prst="rect">
            <a:avLst/>
          </a:prstGeom>
        </p:spPr>
      </p:pic>
      <p:pic>
        <p:nvPicPr>
          <p:cNvPr id="5" name="图片 4">
            <a:extLst>
              <a:ext uri="{FF2B5EF4-FFF2-40B4-BE49-F238E27FC236}">
                <a16:creationId xmlns:a16="http://schemas.microsoft.com/office/drawing/2014/main" id="{30440A5D-0EB8-4B75-BD04-F6D63CE8596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4607" r="17364" b="25626"/>
          <a:stretch/>
        </p:blipFill>
        <p:spPr>
          <a:xfrm>
            <a:off x="3048908" y="4050223"/>
            <a:ext cx="5949042" cy="1637562"/>
          </a:xfrm>
          <a:prstGeom prst="rect">
            <a:avLst/>
          </a:prstGeom>
        </p:spPr>
      </p:pic>
      <p:sp>
        <p:nvSpPr>
          <p:cNvPr id="6" name="矩形 5"/>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7433"/>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155553" y="237395"/>
            <a:ext cx="2807848" cy="584775"/>
          </a:xfrm>
          <a:prstGeom prst="rect">
            <a:avLst/>
          </a:prstGeom>
        </p:spPr>
        <p:txBody>
          <a:bodyPr wrap="square">
            <a:spAutoFit/>
          </a:bodyPr>
          <a:lstStyle/>
          <a:p>
            <a:pPr algn="dist"/>
            <a:r>
              <a:rPr lang="zh-CN" altLang="en-US" sz="1600" i="0" dirty="0">
                <a:solidFill>
                  <a:srgbClr val="C00000"/>
                </a:solidFill>
                <a:effectLst/>
                <a:latin typeface="微软雅黑" panose="020B0503020204020204" pitchFamily="34" charset="-122"/>
                <a:ea typeface="微软雅黑" panose="020B0503020204020204" pitchFamily="34" charset="-122"/>
              </a:rPr>
              <a:t>全国人民代表大会</a:t>
            </a:r>
            <a:endParaRPr lang="en-US" altLang="zh-CN" sz="1600" i="0" dirty="0">
              <a:solidFill>
                <a:srgbClr val="C00000"/>
              </a:solidFill>
              <a:effectLst/>
              <a:latin typeface="微软雅黑" panose="020B0503020204020204" pitchFamily="34" charset="-122"/>
              <a:ea typeface="微软雅黑" panose="020B0503020204020204" pitchFamily="34" charset="-122"/>
            </a:endParaRPr>
          </a:p>
          <a:p>
            <a:pPr algn="dist"/>
            <a:r>
              <a:rPr lang="zh-CN" altLang="en-US" sz="1600" i="0" dirty="0">
                <a:solidFill>
                  <a:srgbClr val="C00000"/>
                </a:solidFill>
                <a:effectLst/>
                <a:latin typeface="微软雅黑" panose="020B0503020204020204" pitchFamily="34" charset="-122"/>
                <a:ea typeface="微软雅黑" panose="020B0503020204020204" pitchFamily="34" charset="-122"/>
              </a:rPr>
              <a:t>中国人民政治协商会议</a:t>
            </a:r>
            <a:endParaRPr lang="zh-CN" altLang="en-US" sz="1600" dirty="0">
              <a:solidFill>
                <a:srgbClr val="C00000"/>
              </a:solidFill>
            </a:endParaRPr>
          </a:p>
        </p:txBody>
      </p:sp>
      <p:pic>
        <p:nvPicPr>
          <p:cNvPr id="9" name="图片 8"/>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0" y="-17433"/>
            <a:ext cx="4305300" cy="1207985"/>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5135284"/>
            <a:ext cx="12236664" cy="1722717"/>
          </a:xfrm>
          <a:prstGeom prst="rect">
            <a:avLst/>
          </a:prstGeom>
        </p:spPr>
      </p:pic>
      <p:sp>
        <p:nvSpPr>
          <p:cNvPr id="27" name="WordArt 4"/>
          <p:cNvSpPr>
            <a:spLocks noChangeArrowheads="1" noChangeShapeType="1"/>
          </p:cNvSpPr>
          <p:nvPr/>
        </p:nvSpPr>
        <p:spPr bwMode="auto">
          <a:xfrm>
            <a:off x="1379617" y="1845040"/>
            <a:ext cx="9489517" cy="2183307"/>
          </a:xfrm>
          <a:prstGeom prst="rect">
            <a:avLst/>
          </a:prstGeom>
        </p:spPr>
        <p:txBody>
          <a:bodyPr wrap="none" fromWordArt="1">
            <a:prstTxWarp prst="textPlain">
              <a:avLst>
                <a:gd name="adj" fmla="val 50000"/>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8000" b="1" kern="10" spc="50" dirty="0">
                <a:ln w="11430"/>
                <a:solidFill>
                  <a:srgbClr val="FF0000"/>
                </a:solidFill>
                <a:effectLst>
                  <a:outerShdw blurRad="76200" dist="50800" dir="5400000" algn="tl" rotWithShape="0">
                    <a:srgbClr val="000000">
                      <a:alpha val="65000"/>
                    </a:srgbClr>
                  </a:outerShdw>
                </a:effectLst>
                <a:latin typeface="隶书"/>
                <a:ea typeface="隶书"/>
              </a:rPr>
              <a:t>汇报完毕</a:t>
            </a:r>
            <a:endParaRPr lang="en-US" altLang="zh-CN" sz="8000" b="1" kern="10" spc="50" dirty="0">
              <a:ln w="11430"/>
              <a:solidFill>
                <a:srgbClr val="FF0000"/>
              </a:solidFill>
              <a:effectLst>
                <a:outerShdw blurRad="76200" dist="50800" dir="5400000" algn="tl" rotWithShape="0">
                  <a:srgbClr val="000000">
                    <a:alpha val="65000"/>
                  </a:srgbClr>
                </a:outerShdw>
              </a:effectLst>
              <a:latin typeface="隶书"/>
              <a:ea typeface="隶书"/>
            </a:endParaRPr>
          </a:p>
          <a:p>
            <a:pPr algn="ctr"/>
            <a:r>
              <a:rPr lang="zh-CN" altLang="en-US" sz="8000" b="1" kern="10" spc="50" dirty="0">
                <a:ln w="11430"/>
                <a:solidFill>
                  <a:srgbClr val="FF0000"/>
                </a:solidFill>
                <a:effectLst>
                  <a:outerShdw blurRad="76200" dist="50800" dir="5400000" algn="tl" rotWithShape="0">
                    <a:srgbClr val="000000">
                      <a:alpha val="65000"/>
                    </a:srgbClr>
                  </a:outerShdw>
                </a:effectLst>
                <a:latin typeface="隶书"/>
                <a:ea typeface="隶书"/>
              </a:rPr>
              <a:t>敬请领导批评指正</a:t>
            </a:r>
          </a:p>
        </p:txBody>
      </p:sp>
    </p:spTree>
    <p:extLst>
      <p:ext uri="{BB962C8B-B14F-4D97-AF65-F5344CB8AC3E}">
        <p14:creationId xmlns:p14="http://schemas.microsoft.com/office/powerpoint/2010/main" val="174952862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3234525" y="3198274"/>
            <a:ext cx="5745706" cy="936999"/>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5" name="椭圆 4"/>
          <p:cNvSpPr/>
          <p:nvPr/>
        </p:nvSpPr>
        <p:spPr>
          <a:xfrm>
            <a:off x="5179311" y="1322487"/>
            <a:ext cx="1685517" cy="1685517"/>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6" name="文本框 5"/>
          <p:cNvSpPr txBox="1"/>
          <p:nvPr/>
        </p:nvSpPr>
        <p:spPr>
          <a:xfrm>
            <a:off x="4113883" y="3351302"/>
            <a:ext cx="3986989" cy="630942"/>
          </a:xfrm>
          <a:prstGeom prst="rect">
            <a:avLst/>
          </a:prstGeom>
          <a:noFill/>
        </p:spPr>
        <p:txBody>
          <a:bodyPr wrap="none" rtlCol="0">
            <a:spAutoFit/>
          </a:bodyPr>
          <a:lstStyle/>
          <a:p>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7" name="WordArt 4"/>
          <p:cNvSpPr>
            <a:spLocks noChangeArrowheads="1" noChangeShapeType="1"/>
          </p:cNvSpPr>
          <p:nvPr/>
        </p:nvSpPr>
        <p:spPr bwMode="auto">
          <a:xfrm>
            <a:off x="5537704" y="1784369"/>
            <a:ext cx="996025" cy="883783"/>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壹</a:t>
            </a: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74897" y="635161"/>
            <a:ext cx="3082099" cy="1149208"/>
          </a:xfrm>
          <a:prstGeom prst="rect">
            <a:avLst/>
          </a:prstGeom>
        </p:spPr>
      </p:pic>
    </p:spTree>
    <p:extLst>
      <p:ext uri="{BB962C8B-B14F-4D97-AF65-F5344CB8AC3E}">
        <p14:creationId xmlns:p14="http://schemas.microsoft.com/office/powerpoint/2010/main" val="246143092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187355" y="1500685"/>
            <a:ext cx="9990161" cy="3658169"/>
          </a:xfrm>
          <a:prstGeom prst="roundRect">
            <a:avLst>
              <a:gd name="adj" fmla="val 1742"/>
            </a:avLst>
          </a:prstGeom>
          <a:noFill/>
          <a:ln w="28575"/>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6" name="TextBox 9">
            <a:hlinkClick r:id="" action="ppaction://hlinkshowjump?jump=nextslide"/>
          </p:cNvPr>
          <p:cNvSpPr txBox="1"/>
          <p:nvPr/>
        </p:nvSpPr>
        <p:spPr>
          <a:xfrm>
            <a:off x="1898163" y="1737418"/>
            <a:ext cx="8650624" cy="707886"/>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sz="4000" dirty="0">
                <a:solidFill>
                  <a:srgbClr val="FF0000"/>
                </a:solidFill>
              </a:rPr>
              <a:t>为中国人民谋幸福 为中华民族谋复兴</a:t>
            </a:r>
          </a:p>
        </p:txBody>
      </p:sp>
      <p:sp>
        <p:nvSpPr>
          <p:cNvPr id="7" name="矩形 6"/>
          <p:cNvSpPr/>
          <p:nvPr/>
        </p:nvSpPr>
        <p:spPr>
          <a:xfrm>
            <a:off x="1898162" y="2636249"/>
            <a:ext cx="8378603" cy="2400657"/>
          </a:xfrm>
          <a:prstGeom prst="rect">
            <a:avLst/>
          </a:prstGeom>
        </p:spPr>
        <p:txBody>
          <a:bodyPr wrap="square">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习近平强调，不忘初心，方得始终。</a:t>
            </a:r>
            <a:r>
              <a:rPr lang="zh-CN" altLang="en-US" sz="2000" dirty="0">
                <a:latin typeface="微软雅黑" panose="020B0503020204020204" pitchFamily="34" charset="-122"/>
                <a:ea typeface="微软雅黑" panose="020B0503020204020204" pitchFamily="34" charset="-122"/>
              </a:rPr>
              <a:t>这个初心和使命是激励中国共产党人不断前进的根本动力。全党同志一定要永远与人民同呼吸、共命运、心连心，永远把人民对美好生活的向往作为奋斗目标，以永不懈怠的精神状态和一往无前的奋斗姿态，继续朝着实现中华民族伟大复兴的宏伟目标奋勇前进。</a:t>
            </a:r>
          </a:p>
        </p:txBody>
      </p:sp>
      <p:cxnSp>
        <p:nvCxnSpPr>
          <p:cNvPr id="8" name="直接连接符 7"/>
          <p:cNvCxnSpPr/>
          <p:nvPr/>
        </p:nvCxnSpPr>
        <p:spPr>
          <a:xfrm>
            <a:off x="2006412" y="2502817"/>
            <a:ext cx="827035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11" name="椭圆 10"/>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2" name="文本框 11"/>
          <p:cNvSpPr txBox="1"/>
          <p:nvPr/>
        </p:nvSpPr>
        <p:spPr>
          <a:xfrm>
            <a:off x="1550688" y="256725"/>
            <a:ext cx="3078087"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初心和使命</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040" y="127376"/>
            <a:ext cx="888623" cy="888623"/>
          </a:xfrm>
          <a:prstGeom prst="rect">
            <a:avLst/>
          </a:prstGeom>
        </p:spPr>
      </p:pic>
    </p:spTree>
    <p:extLst>
      <p:ext uri="{BB962C8B-B14F-4D97-AF65-F5344CB8AC3E}">
        <p14:creationId xmlns:p14="http://schemas.microsoft.com/office/powerpoint/2010/main" val="37222873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74208" y="1168452"/>
            <a:ext cx="8636001" cy="4308566"/>
            <a:chOff x="1361528" y="1101352"/>
            <a:chExt cx="8636001" cy="4308566"/>
          </a:xfrm>
        </p:grpSpPr>
        <p:sp>
          <p:nvSpPr>
            <p:cNvPr id="3" name="圆角矩形 2"/>
            <p:cNvSpPr/>
            <p:nvPr/>
          </p:nvSpPr>
          <p:spPr>
            <a:xfrm>
              <a:off x="2232385" y="2015751"/>
              <a:ext cx="7765144" cy="3180579"/>
            </a:xfrm>
            <a:prstGeom prst="roundRect">
              <a:avLst>
                <a:gd name="adj" fmla="val 1742"/>
              </a:avLst>
            </a:prstGeom>
            <a:solidFill>
              <a:schemeClr val="lt1">
                <a:alpha val="79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4" name="矩形 3"/>
            <p:cNvSpPr/>
            <p:nvPr/>
          </p:nvSpPr>
          <p:spPr>
            <a:xfrm>
              <a:off x="3547198" y="2214634"/>
              <a:ext cx="5960745" cy="2977738"/>
            </a:xfrm>
            <a:prstGeom prst="rect">
              <a:avLst/>
            </a:prstGeom>
          </p:spPr>
          <p:txBody>
            <a:bodyPr wrap="square">
              <a:spAutoFit/>
            </a:bodyPr>
            <a:lstStyle/>
            <a:p>
              <a:pPr algn="just">
                <a:lnSpc>
                  <a:spcPct val="150000"/>
                </a:lnSpc>
              </a:pPr>
              <a:r>
                <a:rPr lang="zh-CN" altLang="en-US" sz="2500" b="1" dirty="0">
                  <a:solidFill>
                    <a:srgbClr val="FF0000"/>
                  </a:solidFill>
                  <a:latin typeface="微软雅黑" panose="020B0503020204020204" pitchFamily="34" charset="-122"/>
                  <a:ea typeface="微软雅黑" panose="020B0503020204020204" pitchFamily="34" charset="-122"/>
                </a:rPr>
                <a:t>过去五年，是中国砥砺奋进的五年</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是中国发生历史性变革、取得历史性成就的关键五年，我们统筹推进“五位一体”总体布局、协调推进“四个全面”战略布局，“十二五”规划胜利完成，“十三五”规划顺利实施，党和国家事业全面开创新局面</a:t>
              </a:r>
              <a:r>
                <a:rPr lang="zh-CN" altLang="en-US" dirty="0">
                  <a:latin typeface="微软雅黑" panose="020B0503020204020204" pitchFamily="34" charset="-122"/>
                  <a:ea typeface="微软雅黑" panose="020B0503020204020204" pitchFamily="34" charset="-122"/>
                </a:rPr>
                <a:t>。 </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1528" y="1101352"/>
              <a:ext cx="2186305" cy="4308566"/>
            </a:xfrm>
            <a:prstGeom prst="rect">
              <a:avLst/>
            </a:prstGeom>
          </p:spPr>
        </p:pic>
      </p:grpSp>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11" name="椭圆 10"/>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2" name="文本框 11"/>
          <p:cNvSpPr txBox="1"/>
          <p:nvPr/>
        </p:nvSpPr>
        <p:spPr>
          <a:xfrm>
            <a:off x="1550688" y="256725"/>
            <a:ext cx="3078087"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历史性成就</a:t>
            </a:r>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4386" y="304227"/>
            <a:ext cx="769321" cy="769321"/>
          </a:xfrm>
          <a:prstGeom prst="rect">
            <a:avLst/>
          </a:prstGeom>
        </p:spPr>
      </p:pic>
    </p:spTree>
    <p:extLst>
      <p:ext uri="{BB962C8B-B14F-4D97-AF65-F5344CB8AC3E}">
        <p14:creationId xmlns:p14="http://schemas.microsoft.com/office/powerpoint/2010/main" val="24407313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5" name="椭圆 4"/>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6" name="文本框 5"/>
          <p:cNvSpPr txBox="1"/>
          <p:nvPr/>
        </p:nvSpPr>
        <p:spPr>
          <a:xfrm>
            <a:off x="1550688" y="256725"/>
            <a:ext cx="3078087"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十方面成就</a:t>
            </a:r>
          </a:p>
        </p:txBody>
      </p:sp>
      <p:grpSp>
        <p:nvGrpSpPr>
          <p:cNvPr id="7" name="组合 6"/>
          <p:cNvGrpSpPr/>
          <p:nvPr/>
        </p:nvGrpSpPr>
        <p:grpSpPr>
          <a:xfrm>
            <a:off x="579315" y="1839453"/>
            <a:ext cx="2124363" cy="2115009"/>
            <a:chOff x="2509369" y="1397462"/>
            <a:chExt cx="1492888" cy="1486234"/>
          </a:xfrm>
          <a:solidFill>
            <a:schemeClr val="bg2"/>
          </a:solidFill>
        </p:grpSpPr>
        <p:sp>
          <p:nvSpPr>
            <p:cNvPr id="8" name="Freeform 22"/>
            <p:cNvSpPr>
              <a:spLocks noEditPoints="1"/>
            </p:cNvSpPr>
            <p:nvPr/>
          </p:nvSpPr>
          <p:spPr bwMode="auto">
            <a:xfrm>
              <a:off x="2509369" y="1397462"/>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9" name="椭圆 8"/>
            <p:cNvSpPr/>
            <p:nvPr/>
          </p:nvSpPr>
          <p:spPr>
            <a:xfrm>
              <a:off x="2673051" y="1564349"/>
              <a:ext cx="1165524" cy="1165524"/>
            </a:xfrm>
            <a:prstGeom prst="ellipse">
              <a:avLst/>
            </a:prstGeom>
            <a:solidFill>
              <a:schemeClr val="accent2">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10" name="TextBox 9">
            <a:hlinkClick r:id="" action="ppaction://hlinkshowjump?jump=nextslide"/>
          </p:cNvPr>
          <p:cNvSpPr txBox="1"/>
          <p:nvPr/>
        </p:nvSpPr>
        <p:spPr>
          <a:xfrm>
            <a:off x="713682" y="2445805"/>
            <a:ext cx="1854778" cy="755952"/>
          </a:xfrm>
          <a:prstGeom prst="roundRect">
            <a:avLst/>
          </a:prstGeom>
          <a:noFill/>
          <a:ln w="9525">
            <a:noFill/>
            <a:prstDash val="dash"/>
          </a:ln>
          <a:extLst>
            <a:ext uri="{909E8E84-426E-40DD-AFC4-6F175D3DCCD1}">
              <a14:hiddenFill xmlns:a14="http://schemas.microsoft.com/office/drawing/2010/main">
                <a:solidFill>
                  <a:schemeClr val="bg2"/>
                </a:solid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经济建设</a:t>
            </a:r>
            <a:endParaRPr lang="en-US" altLang="zh-CN" sz="1600" dirty="0">
              <a:solidFill>
                <a:srgbClr val="FF0000"/>
              </a:solidFill>
            </a:endParaRPr>
          </a:p>
          <a:p>
            <a:pPr algn="ctr" fontAlgn="auto">
              <a:lnSpc>
                <a:spcPct val="120000"/>
              </a:lnSpc>
              <a:spcBef>
                <a:spcPts val="0"/>
              </a:spcBef>
              <a:spcAft>
                <a:spcPts val="0"/>
              </a:spcAft>
              <a:defRPr/>
            </a:pPr>
            <a:r>
              <a:rPr lang="zh-CN" altLang="en-US" sz="1600" dirty="0">
                <a:solidFill>
                  <a:srgbClr val="FF0000"/>
                </a:solidFill>
              </a:rPr>
              <a:t>取得重大成就</a:t>
            </a:r>
          </a:p>
        </p:txBody>
      </p:sp>
      <p:sp>
        <p:nvSpPr>
          <p:cNvPr id="11" name="TextBox 9">
            <a:hlinkClick r:id="" action="ppaction://hlinkshowjump?jump=nextslide"/>
          </p:cNvPr>
          <p:cNvSpPr txBox="1"/>
          <p:nvPr/>
        </p:nvSpPr>
        <p:spPr>
          <a:xfrm>
            <a:off x="1200126" y="2164315"/>
            <a:ext cx="903152" cy="374571"/>
          </a:xfrm>
          <a:prstGeom prst="roundRect">
            <a:avLst/>
          </a:prstGeom>
          <a:noFill/>
          <a:ln w="9525">
            <a:noFill/>
            <a:prstDash val="dash"/>
          </a:ln>
          <a:extLst>
            <a:ext uri="{909E8E84-426E-40DD-AFC4-6F175D3DCCD1}">
              <a14:hiddenFill xmlns:a14="http://schemas.microsoft.com/office/drawing/2010/main">
                <a:solidFill>
                  <a:schemeClr val="bg2"/>
                </a:solid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（一）</a:t>
            </a:r>
          </a:p>
        </p:txBody>
      </p:sp>
      <p:grpSp>
        <p:nvGrpSpPr>
          <p:cNvPr id="12" name="组合 11"/>
          <p:cNvGrpSpPr/>
          <p:nvPr/>
        </p:nvGrpSpPr>
        <p:grpSpPr>
          <a:xfrm>
            <a:off x="2761043" y="2811063"/>
            <a:ext cx="2124191" cy="2114723"/>
            <a:chOff x="341627" y="1975731"/>
            <a:chExt cx="1953898" cy="1945190"/>
          </a:xfrm>
          <a:solidFill>
            <a:schemeClr val="bg2"/>
          </a:solidFill>
        </p:grpSpPr>
        <p:grpSp>
          <p:nvGrpSpPr>
            <p:cNvPr id="13" name="组合 12"/>
            <p:cNvGrpSpPr/>
            <p:nvPr/>
          </p:nvGrpSpPr>
          <p:grpSpPr>
            <a:xfrm>
              <a:off x="341627" y="1975731"/>
              <a:ext cx="1953898" cy="1945190"/>
              <a:chOff x="2509369" y="1397461"/>
              <a:chExt cx="1492888" cy="1486234"/>
            </a:xfrm>
            <a:grpFill/>
          </p:grpSpPr>
          <p:sp>
            <p:nvSpPr>
              <p:cNvPr id="16"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17" name="椭圆 16"/>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14"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全面深化改革取得重大突破</a:t>
              </a:r>
            </a:p>
          </p:txBody>
        </p:sp>
        <p:sp>
          <p:nvSpPr>
            <p:cNvPr id="15" name="TextBox 9">
              <a:hlinkClick r:id="" action="ppaction://hlinkshowjump?jump=nextslide"/>
            </p:cNvPr>
            <p:cNvSpPr txBox="1"/>
            <p:nvPr/>
          </p:nvSpPr>
          <p:spPr>
            <a:xfrm>
              <a:off x="914400"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（二）</a:t>
              </a:r>
            </a:p>
          </p:txBody>
        </p:sp>
      </p:grpSp>
      <p:grpSp>
        <p:nvGrpSpPr>
          <p:cNvPr id="18" name="组合 17"/>
          <p:cNvGrpSpPr/>
          <p:nvPr/>
        </p:nvGrpSpPr>
        <p:grpSpPr>
          <a:xfrm>
            <a:off x="4991409" y="1839804"/>
            <a:ext cx="2124191" cy="2114723"/>
            <a:chOff x="341627" y="1975731"/>
            <a:chExt cx="1953898" cy="1945190"/>
          </a:xfrm>
          <a:solidFill>
            <a:schemeClr val="bg2"/>
          </a:solidFill>
        </p:grpSpPr>
        <p:grpSp>
          <p:nvGrpSpPr>
            <p:cNvPr id="19" name="组合 18"/>
            <p:cNvGrpSpPr/>
            <p:nvPr/>
          </p:nvGrpSpPr>
          <p:grpSpPr>
            <a:xfrm>
              <a:off x="341627" y="1975731"/>
              <a:ext cx="1953898" cy="1945190"/>
              <a:chOff x="2509369" y="1397461"/>
              <a:chExt cx="1492888" cy="1486234"/>
            </a:xfrm>
            <a:grpFill/>
          </p:grpSpPr>
          <p:sp>
            <p:nvSpPr>
              <p:cNvPr id="22"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23" name="椭圆 22"/>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20"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民主法治建设迈出重大步伐</a:t>
              </a:r>
            </a:p>
          </p:txBody>
        </p:sp>
        <p:sp>
          <p:nvSpPr>
            <p:cNvPr id="21" name="TextBox 9">
              <a:hlinkClick r:id="" action="ppaction://hlinkshowjump?jump=nextslide"/>
            </p:cNvPr>
            <p:cNvSpPr txBox="1"/>
            <p:nvPr/>
          </p:nvSpPr>
          <p:spPr>
            <a:xfrm>
              <a:off x="890413"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（三）</a:t>
              </a:r>
            </a:p>
          </p:txBody>
        </p:sp>
      </p:grpSp>
      <p:grpSp>
        <p:nvGrpSpPr>
          <p:cNvPr id="24" name="组合 23"/>
          <p:cNvGrpSpPr/>
          <p:nvPr/>
        </p:nvGrpSpPr>
        <p:grpSpPr>
          <a:xfrm>
            <a:off x="7211637" y="2811063"/>
            <a:ext cx="2124191" cy="2114723"/>
            <a:chOff x="341627" y="1975731"/>
            <a:chExt cx="1953898" cy="1945190"/>
          </a:xfrm>
          <a:solidFill>
            <a:schemeClr val="bg2"/>
          </a:solidFill>
        </p:grpSpPr>
        <p:grpSp>
          <p:nvGrpSpPr>
            <p:cNvPr id="25" name="组合 24"/>
            <p:cNvGrpSpPr/>
            <p:nvPr/>
          </p:nvGrpSpPr>
          <p:grpSpPr>
            <a:xfrm>
              <a:off x="341627" y="1975731"/>
              <a:ext cx="1953898" cy="1945190"/>
              <a:chOff x="2509369" y="1397461"/>
              <a:chExt cx="1492888" cy="1486234"/>
            </a:xfrm>
            <a:grpFill/>
          </p:grpSpPr>
          <p:sp>
            <p:nvSpPr>
              <p:cNvPr id="28"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29" name="椭圆 28"/>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26"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思想文化建设取得重大进展</a:t>
              </a:r>
            </a:p>
          </p:txBody>
        </p:sp>
        <p:sp>
          <p:nvSpPr>
            <p:cNvPr id="27" name="TextBox 9">
              <a:hlinkClick r:id="" action="ppaction://hlinkshowjump?jump=nextslide"/>
            </p:cNvPr>
            <p:cNvSpPr txBox="1"/>
            <p:nvPr/>
          </p:nvSpPr>
          <p:spPr>
            <a:xfrm>
              <a:off x="903017"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（四）</a:t>
              </a:r>
            </a:p>
          </p:txBody>
        </p:sp>
      </p:grpSp>
      <p:grpSp>
        <p:nvGrpSpPr>
          <p:cNvPr id="30" name="组合 29"/>
          <p:cNvGrpSpPr/>
          <p:nvPr/>
        </p:nvGrpSpPr>
        <p:grpSpPr>
          <a:xfrm>
            <a:off x="9414668" y="1839804"/>
            <a:ext cx="2124191" cy="2114723"/>
            <a:chOff x="341627" y="1975731"/>
            <a:chExt cx="1953898" cy="1945190"/>
          </a:xfrm>
          <a:solidFill>
            <a:schemeClr val="bg2"/>
          </a:solidFill>
        </p:grpSpPr>
        <p:grpSp>
          <p:nvGrpSpPr>
            <p:cNvPr id="31" name="组合 30"/>
            <p:cNvGrpSpPr/>
            <p:nvPr/>
          </p:nvGrpSpPr>
          <p:grpSpPr>
            <a:xfrm>
              <a:off x="341627" y="1975731"/>
              <a:ext cx="1953898" cy="1945190"/>
              <a:chOff x="2509369" y="1397461"/>
              <a:chExt cx="1492888" cy="1486234"/>
            </a:xfrm>
            <a:grpFill/>
          </p:grpSpPr>
          <p:sp>
            <p:nvSpPr>
              <p:cNvPr id="34"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35" name="椭圆 34"/>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32"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人民生活</a:t>
              </a:r>
              <a:endParaRPr lang="en-US" altLang="zh-CN" sz="1600" dirty="0">
                <a:solidFill>
                  <a:srgbClr val="FF0000"/>
                </a:solidFill>
              </a:endParaRPr>
            </a:p>
            <a:p>
              <a:pPr algn="ctr" fontAlgn="auto">
                <a:lnSpc>
                  <a:spcPct val="120000"/>
                </a:lnSpc>
                <a:spcBef>
                  <a:spcPts val="0"/>
                </a:spcBef>
                <a:spcAft>
                  <a:spcPts val="0"/>
                </a:spcAft>
                <a:defRPr/>
              </a:pPr>
              <a:r>
                <a:rPr lang="zh-CN" altLang="en-US" sz="1600" dirty="0">
                  <a:solidFill>
                    <a:srgbClr val="FF0000"/>
                  </a:solidFill>
                </a:rPr>
                <a:t>不断改善</a:t>
              </a:r>
            </a:p>
          </p:txBody>
        </p:sp>
        <p:sp>
          <p:nvSpPr>
            <p:cNvPr id="33" name="TextBox 9">
              <a:hlinkClick r:id="" action="ppaction://hlinkshowjump?jump=nextslide"/>
            </p:cNvPr>
            <p:cNvSpPr txBox="1"/>
            <p:nvPr/>
          </p:nvSpPr>
          <p:spPr>
            <a:xfrm>
              <a:off x="903017"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（五）</a:t>
              </a:r>
            </a:p>
          </p:txBody>
        </p:sp>
      </p:grpSp>
      <p:pic>
        <p:nvPicPr>
          <p:cNvPr id="36" name="图片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230" y="256725"/>
            <a:ext cx="780006" cy="780006"/>
          </a:xfrm>
          <a:prstGeom prst="rect">
            <a:avLst/>
          </a:prstGeom>
        </p:spPr>
      </p:pic>
    </p:spTree>
    <p:extLst>
      <p:ext uri="{BB962C8B-B14F-4D97-AF65-F5344CB8AC3E}">
        <p14:creationId xmlns:p14="http://schemas.microsoft.com/office/powerpoint/2010/main" val="49037644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550688" y="256725"/>
            <a:ext cx="3078087"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十方面成就</a:t>
            </a:r>
          </a:p>
        </p:txBody>
      </p:sp>
      <p:grpSp>
        <p:nvGrpSpPr>
          <p:cNvPr id="5" name="组合 4"/>
          <p:cNvGrpSpPr/>
          <p:nvPr/>
        </p:nvGrpSpPr>
        <p:grpSpPr>
          <a:xfrm>
            <a:off x="579315" y="1750553"/>
            <a:ext cx="2124363" cy="2115009"/>
            <a:chOff x="2509369" y="1397462"/>
            <a:chExt cx="1492888" cy="1486234"/>
          </a:xfrm>
          <a:solidFill>
            <a:schemeClr val="bg2"/>
          </a:solidFill>
        </p:grpSpPr>
        <p:sp>
          <p:nvSpPr>
            <p:cNvPr id="6" name="Freeform 22"/>
            <p:cNvSpPr>
              <a:spLocks noEditPoints="1"/>
            </p:cNvSpPr>
            <p:nvPr/>
          </p:nvSpPr>
          <p:spPr bwMode="auto">
            <a:xfrm>
              <a:off x="2509369" y="1397462"/>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7" name="椭圆 6"/>
            <p:cNvSpPr/>
            <p:nvPr/>
          </p:nvSpPr>
          <p:spPr>
            <a:xfrm>
              <a:off x="2673051" y="1564349"/>
              <a:ext cx="1165524" cy="1165524"/>
            </a:xfrm>
            <a:prstGeom prst="ellipse">
              <a:avLst/>
            </a:prstGeom>
            <a:solidFill>
              <a:schemeClr val="accent2">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8" name="TextBox 9">
            <a:hlinkClick r:id="" action="ppaction://hlinkshowjump?jump=nextslide"/>
          </p:cNvPr>
          <p:cNvSpPr txBox="1"/>
          <p:nvPr/>
        </p:nvSpPr>
        <p:spPr>
          <a:xfrm>
            <a:off x="713682" y="2356905"/>
            <a:ext cx="1854778" cy="728284"/>
          </a:xfrm>
          <a:prstGeom prst="roundRect">
            <a:avLst/>
          </a:prstGeom>
          <a:noFill/>
          <a:ln w="9525">
            <a:noFill/>
            <a:prstDash val="dash"/>
          </a:ln>
          <a:extLst>
            <a:ext uri="{909E8E84-426E-40DD-AFC4-6F175D3DCCD1}">
              <a14:hiddenFill xmlns:a14="http://schemas.microsoft.com/office/drawing/2010/main">
                <a:solidFill>
                  <a:schemeClr val="bg2"/>
                </a:solid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生态文明</a:t>
            </a:r>
          </a:p>
          <a:p>
            <a:pPr algn="ctr" fontAlgn="auto">
              <a:lnSpc>
                <a:spcPct val="120000"/>
              </a:lnSpc>
              <a:spcBef>
                <a:spcPts val="0"/>
              </a:spcBef>
              <a:spcAft>
                <a:spcPts val="0"/>
              </a:spcAft>
              <a:defRPr/>
            </a:pPr>
            <a:r>
              <a:rPr lang="zh-CN" altLang="en-US" sz="1600" dirty="0">
                <a:solidFill>
                  <a:srgbClr val="FF0000"/>
                </a:solidFill>
              </a:rPr>
              <a:t>建设成效显著</a:t>
            </a:r>
          </a:p>
        </p:txBody>
      </p:sp>
      <p:sp>
        <p:nvSpPr>
          <p:cNvPr id="9" name="TextBox 9">
            <a:hlinkClick r:id="" action="ppaction://hlinkshowjump?jump=nextslide"/>
          </p:cNvPr>
          <p:cNvSpPr txBox="1"/>
          <p:nvPr/>
        </p:nvSpPr>
        <p:spPr>
          <a:xfrm>
            <a:off x="1200126" y="2075415"/>
            <a:ext cx="903152" cy="374571"/>
          </a:xfrm>
          <a:prstGeom prst="roundRect">
            <a:avLst/>
          </a:prstGeom>
          <a:noFill/>
          <a:ln w="9525">
            <a:noFill/>
            <a:prstDash val="dash"/>
          </a:ln>
          <a:extLst>
            <a:ext uri="{909E8E84-426E-40DD-AFC4-6F175D3DCCD1}">
              <a14:hiddenFill xmlns:a14="http://schemas.microsoft.com/office/drawing/2010/main">
                <a:solidFill>
                  <a:schemeClr val="bg2"/>
                </a:solid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（六）</a:t>
            </a:r>
          </a:p>
        </p:txBody>
      </p:sp>
      <p:grpSp>
        <p:nvGrpSpPr>
          <p:cNvPr id="10" name="组合 9"/>
          <p:cNvGrpSpPr/>
          <p:nvPr/>
        </p:nvGrpSpPr>
        <p:grpSpPr>
          <a:xfrm>
            <a:off x="2761043" y="2722163"/>
            <a:ext cx="2124191" cy="2114723"/>
            <a:chOff x="341627" y="1975731"/>
            <a:chExt cx="1953898" cy="1945190"/>
          </a:xfrm>
          <a:solidFill>
            <a:schemeClr val="bg2"/>
          </a:solidFill>
        </p:grpSpPr>
        <p:grpSp>
          <p:nvGrpSpPr>
            <p:cNvPr id="11" name="组合 10"/>
            <p:cNvGrpSpPr/>
            <p:nvPr/>
          </p:nvGrpSpPr>
          <p:grpSpPr>
            <a:xfrm>
              <a:off x="341627" y="1975731"/>
              <a:ext cx="1953898" cy="1945190"/>
              <a:chOff x="2509369" y="1397461"/>
              <a:chExt cx="1492888" cy="1486234"/>
            </a:xfrm>
            <a:grpFill/>
          </p:grpSpPr>
          <p:sp>
            <p:nvSpPr>
              <p:cNvPr id="14"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15" name="椭圆 14"/>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12"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强军兴军</a:t>
              </a:r>
            </a:p>
            <a:p>
              <a:pPr algn="ctr" fontAlgn="auto">
                <a:lnSpc>
                  <a:spcPct val="120000"/>
                </a:lnSpc>
                <a:spcBef>
                  <a:spcPts val="0"/>
                </a:spcBef>
                <a:spcAft>
                  <a:spcPts val="0"/>
                </a:spcAft>
                <a:defRPr/>
              </a:pPr>
              <a:r>
                <a:rPr lang="zh-CN" altLang="en-US" sz="1600" dirty="0">
                  <a:solidFill>
                    <a:srgbClr val="FF0000"/>
                  </a:solidFill>
                </a:rPr>
                <a:t>开创新局面</a:t>
              </a:r>
            </a:p>
          </p:txBody>
        </p:sp>
        <p:sp>
          <p:nvSpPr>
            <p:cNvPr id="13" name="TextBox 9">
              <a:hlinkClick r:id="" action="ppaction://hlinkshowjump?jump=nextslide"/>
            </p:cNvPr>
            <p:cNvSpPr txBox="1"/>
            <p:nvPr/>
          </p:nvSpPr>
          <p:spPr>
            <a:xfrm>
              <a:off x="914400"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（七）</a:t>
              </a:r>
            </a:p>
          </p:txBody>
        </p:sp>
      </p:grpSp>
      <p:grpSp>
        <p:nvGrpSpPr>
          <p:cNvPr id="16" name="组合 15"/>
          <p:cNvGrpSpPr/>
          <p:nvPr/>
        </p:nvGrpSpPr>
        <p:grpSpPr>
          <a:xfrm>
            <a:off x="4991409" y="1750904"/>
            <a:ext cx="2124191" cy="2114723"/>
            <a:chOff x="341627" y="1975731"/>
            <a:chExt cx="1953898" cy="1945190"/>
          </a:xfrm>
          <a:solidFill>
            <a:schemeClr val="bg2"/>
          </a:solidFill>
        </p:grpSpPr>
        <p:grpSp>
          <p:nvGrpSpPr>
            <p:cNvPr id="17" name="组合 16"/>
            <p:cNvGrpSpPr/>
            <p:nvPr/>
          </p:nvGrpSpPr>
          <p:grpSpPr>
            <a:xfrm>
              <a:off x="341627" y="1975731"/>
              <a:ext cx="1953898" cy="1945190"/>
              <a:chOff x="2509369" y="1397461"/>
              <a:chExt cx="1492888" cy="1486234"/>
            </a:xfrm>
            <a:grpFill/>
          </p:grpSpPr>
          <p:sp>
            <p:nvSpPr>
              <p:cNvPr id="20"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21" name="椭圆 20"/>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18"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港澳台工作</a:t>
              </a:r>
            </a:p>
            <a:p>
              <a:pPr algn="ctr" fontAlgn="auto">
                <a:lnSpc>
                  <a:spcPct val="120000"/>
                </a:lnSpc>
                <a:spcBef>
                  <a:spcPts val="0"/>
                </a:spcBef>
                <a:spcAft>
                  <a:spcPts val="0"/>
                </a:spcAft>
                <a:defRPr/>
              </a:pPr>
              <a:r>
                <a:rPr lang="zh-CN" altLang="en-US" sz="1600" dirty="0">
                  <a:solidFill>
                    <a:srgbClr val="FF0000"/>
                  </a:solidFill>
                </a:rPr>
                <a:t>取得新进展</a:t>
              </a:r>
            </a:p>
          </p:txBody>
        </p:sp>
        <p:sp>
          <p:nvSpPr>
            <p:cNvPr id="19" name="TextBox 9">
              <a:hlinkClick r:id="" action="ppaction://hlinkshowjump?jump=nextslide"/>
            </p:cNvPr>
            <p:cNvSpPr txBox="1"/>
            <p:nvPr/>
          </p:nvSpPr>
          <p:spPr>
            <a:xfrm>
              <a:off x="890413"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（八）</a:t>
              </a:r>
            </a:p>
          </p:txBody>
        </p:sp>
      </p:grpSp>
      <p:grpSp>
        <p:nvGrpSpPr>
          <p:cNvPr id="22" name="组合 21"/>
          <p:cNvGrpSpPr/>
          <p:nvPr/>
        </p:nvGrpSpPr>
        <p:grpSpPr>
          <a:xfrm>
            <a:off x="7211637" y="2722163"/>
            <a:ext cx="2124191" cy="2114723"/>
            <a:chOff x="341627" y="1975731"/>
            <a:chExt cx="1953898" cy="1945190"/>
          </a:xfrm>
          <a:solidFill>
            <a:schemeClr val="bg2"/>
          </a:solidFill>
        </p:grpSpPr>
        <p:grpSp>
          <p:nvGrpSpPr>
            <p:cNvPr id="23" name="组合 22"/>
            <p:cNvGrpSpPr/>
            <p:nvPr/>
          </p:nvGrpSpPr>
          <p:grpSpPr>
            <a:xfrm>
              <a:off x="341627" y="1975731"/>
              <a:ext cx="1953898" cy="1945190"/>
              <a:chOff x="2509369" y="1397461"/>
              <a:chExt cx="1492888" cy="1486234"/>
            </a:xfrm>
            <a:grpFill/>
          </p:grpSpPr>
          <p:sp>
            <p:nvSpPr>
              <p:cNvPr id="26"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27" name="椭圆 26"/>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24"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全方位外交</a:t>
              </a:r>
            </a:p>
            <a:p>
              <a:pPr algn="ctr" fontAlgn="auto">
                <a:lnSpc>
                  <a:spcPct val="120000"/>
                </a:lnSpc>
                <a:spcBef>
                  <a:spcPts val="0"/>
                </a:spcBef>
                <a:spcAft>
                  <a:spcPts val="0"/>
                </a:spcAft>
                <a:defRPr/>
              </a:pPr>
              <a:r>
                <a:rPr lang="zh-CN" altLang="en-US" sz="1600" dirty="0">
                  <a:solidFill>
                    <a:srgbClr val="FF0000"/>
                  </a:solidFill>
                </a:rPr>
                <a:t>布局深入展开</a:t>
              </a:r>
            </a:p>
          </p:txBody>
        </p:sp>
        <p:sp>
          <p:nvSpPr>
            <p:cNvPr id="25" name="TextBox 9">
              <a:hlinkClick r:id="" action="ppaction://hlinkshowjump?jump=nextslide"/>
            </p:cNvPr>
            <p:cNvSpPr txBox="1"/>
            <p:nvPr/>
          </p:nvSpPr>
          <p:spPr>
            <a:xfrm>
              <a:off x="903017"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（九）</a:t>
              </a:r>
            </a:p>
          </p:txBody>
        </p:sp>
      </p:grpSp>
      <p:grpSp>
        <p:nvGrpSpPr>
          <p:cNvPr id="28" name="组合 27"/>
          <p:cNvGrpSpPr/>
          <p:nvPr/>
        </p:nvGrpSpPr>
        <p:grpSpPr>
          <a:xfrm>
            <a:off x="9414668" y="1750904"/>
            <a:ext cx="2124191" cy="2114723"/>
            <a:chOff x="341627" y="1975731"/>
            <a:chExt cx="1953898" cy="1945190"/>
          </a:xfrm>
          <a:solidFill>
            <a:schemeClr val="bg2"/>
          </a:solidFill>
        </p:grpSpPr>
        <p:grpSp>
          <p:nvGrpSpPr>
            <p:cNvPr id="29" name="组合 28"/>
            <p:cNvGrpSpPr/>
            <p:nvPr/>
          </p:nvGrpSpPr>
          <p:grpSpPr>
            <a:xfrm>
              <a:off x="341627" y="1975731"/>
              <a:ext cx="1953898" cy="1945190"/>
              <a:chOff x="2509369" y="1397461"/>
              <a:chExt cx="1492888" cy="1486234"/>
            </a:xfrm>
            <a:grpFill/>
          </p:grpSpPr>
          <p:sp>
            <p:nvSpPr>
              <p:cNvPr id="32"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33" name="椭圆 32"/>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30"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全面从严治党成效卓著</a:t>
              </a:r>
            </a:p>
          </p:txBody>
        </p:sp>
        <p:sp>
          <p:nvSpPr>
            <p:cNvPr id="31" name="TextBox 9">
              <a:hlinkClick r:id="" action="ppaction://hlinkshowjump?jump=nextslide"/>
            </p:cNvPr>
            <p:cNvSpPr txBox="1"/>
            <p:nvPr/>
          </p:nvSpPr>
          <p:spPr>
            <a:xfrm>
              <a:off x="903017"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（十）</a:t>
              </a:r>
            </a:p>
          </p:txBody>
        </p:sp>
      </p:grpSp>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230" y="256725"/>
            <a:ext cx="780006" cy="780006"/>
          </a:xfrm>
          <a:prstGeom prst="rect">
            <a:avLst/>
          </a:prstGeom>
        </p:spPr>
      </p:pic>
    </p:spTree>
    <p:extLst>
      <p:ext uri="{BB962C8B-B14F-4D97-AF65-F5344CB8AC3E}">
        <p14:creationId xmlns:p14="http://schemas.microsoft.com/office/powerpoint/2010/main" val="196696817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3234525" y="3198274"/>
            <a:ext cx="5745706" cy="936999"/>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5" name="椭圆 4"/>
          <p:cNvSpPr/>
          <p:nvPr/>
        </p:nvSpPr>
        <p:spPr>
          <a:xfrm>
            <a:off x="5179311" y="1322487"/>
            <a:ext cx="1685517" cy="1685517"/>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6" name="文本框 5"/>
          <p:cNvSpPr txBox="1"/>
          <p:nvPr/>
        </p:nvSpPr>
        <p:spPr>
          <a:xfrm>
            <a:off x="4113883" y="3351302"/>
            <a:ext cx="3986989" cy="630942"/>
          </a:xfrm>
          <a:prstGeom prst="rect">
            <a:avLst/>
          </a:prstGeom>
          <a:noFill/>
        </p:spPr>
        <p:txBody>
          <a:bodyPr wrap="none" rtlCol="0">
            <a:spAutoFit/>
          </a:bodyPr>
          <a:lstStyle/>
          <a:p>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7" name="WordArt 4"/>
          <p:cNvSpPr>
            <a:spLocks noChangeArrowheads="1" noChangeShapeType="1"/>
          </p:cNvSpPr>
          <p:nvPr/>
        </p:nvSpPr>
        <p:spPr bwMode="auto">
          <a:xfrm>
            <a:off x="5537704" y="1784369"/>
            <a:ext cx="996025" cy="883783"/>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贰</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74897" y="635161"/>
            <a:ext cx="3082099" cy="1149208"/>
          </a:xfrm>
          <a:prstGeom prst="rect">
            <a:avLst/>
          </a:prstGeom>
        </p:spPr>
      </p:pic>
    </p:spTree>
    <p:extLst>
      <p:ext uri="{BB962C8B-B14F-4D97-AF65-F5344CB8AC3E}">
        <p14:creationId xmlns:p14="http://schemas.microsoft.com/office/powerpoint/2010/main" val="20518175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39229" y="256725"/>
            <a:ext cx="2501005"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新 时 代</a:t>
            </a:r>
          </a:p>
        </p:txBody>
      </p:sp>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r="17632"/>
          <a:stretch/>
        </p:blipFill>
        <p:spPr>
          <a:xfrm>
            <a:off x="8676922" y="4365702"/>
            <a:ext cx="2570864" cy="15121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6" name="圆角矩形 5"/>
          <p:cNvSpPr/>
          <p:nvPr/>
        </p:nvSpPr>
        <p:spPr>
          <a:xfrm>
            <a:off x="782188" y="1573539"/>
            <a:ext cx="7360920" cy="3548232"/>
          </a:xfrm>
          <a:prstGeom prst="roundRect">
            <a:avLst>
              <a:gd name="adj" fmla="val 7465"/>
            </a:avLst>
          </a:prstGeom>
          <a:solidFill>
            <a:schemeClr val="lt1">
              <a:alpha val="79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solidFill>
                <a:schemeClr val="dk1"/>
              </a:solidFill>
            </a:endParaRPr>
          </a:p>
        </p:txBody>
      </p:sp>
      <p:sp>
        <p:nvSpPr>
          <p:cNvPr id="7" name="TextBox 9">
            <a:hlinkClick r:id="" action="ppaction://hlinkshowjump?jump=nextslide"/>
          </p:cNvPr>
          <p:cNvSpPr txBox="1"/>
          <p:nvPr/>
        </p:nvSpPr>
        <p:spPr>
          <a:xfrm>
            <a:off x="943399" y="2294968"/>
            <a:ext cx="6912768" cy="430887"/>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sz="2200" dirty="0">
                <a:solidFill>
                  <a:srgbClr val="FF0000"/>
                </a:solidFill>
              </a:rPr>
              <a:t>中国特色社会主义进入新时代是我国发展新的历史方位</a:t>
            </a:r>
          </a:p>
        </p:txBody>
      </p:sp>
      <p:sp>
        <p:nvSpPr>
          <p:cNvPr id="8" name="矩形 7"/>
          <p:cNvSpPr/>
          <p:nvPr/>
        </p:nvSpPr>
        <p:spPr>
          <a:xfrm>
            <a:off x="943399" y="2763013"/>
            <a:ext cx="4751070" cy="874407"/>
          </a:xfrm>
          <a:prstGeom prst="rect">
            <a:avLst/>
          </a:prstGeom>
        </p:spPr>
        <p:txBody>
          <a:bodyPr wrap="square">
            <a:spAutoFit/>
          </a:bodyPr>
          <a:lstStyle/>
          <a:p>
            <a:pPr algn="just">
              <a:lnSpc>
                <a:spcPct val="150000"/>
              </a:lnSpc>
            </a:pPr>
            <a:r>
              <a:rPr lang="zh-CN" altLang="en-US" sz="1800" dirty="0">
                <a:latin typeface="微软雅黑" panose="020B0503020204020204" pitchFamily="34" charset="-122"/>
                <a:ea typeface="微软雅黑" panose="020B0503020204020204" pitchFamily="34" charset="-122"/>
              </a:rPr>
              <a:t>经过长期努力，中国特色社会主义进入了新时代，这是我国发展新的历史方位。</a:t>
            </a:r>
          </a:p>
        </p:txBody>
      </p:sp>
      <p:sp>
        <p:nvSpPr>
          <p:cNvPr id="9" name="矩形 8"/>
          <p:cNvSpPr/>
          <p:nvPr/>
        </p:nvSpPr>
        <p:spPr>
          <a:xfrm>
            <a:off x="943399" y="3718390"/>
            <a:ext cx="4751070" cy="874407"/>
          </a:xfrm>
          <a:prstGeom prst="rect">
            <a:avLst/>
          </a:prstGeom>
        </p:spPr>
        <p:txBody>
          <a:bodyPr wrap="square">
            <a:spAutoFit/>
          </a:bodyPr>
          <a:lstStyle/>
          <a:p>
            <a:pPr algn="just">
              <a:lnSpc>
                <a:spcPct val="150000"/>
              </a:lnSpc>
            </a:pPr>
            <a:r>
              <a:rPr lang="zh-CN" altLang="en-US" sz="1800" dirty="0">
                <a:latin typeface="微软雅黑" panose="020B0503020204020204" pitchFamily="34" charset="-122"/>
                <a:ea typeface="微软雅黑" panose="020B0503020204020204" pitchFamily="34" charset="-122"/>
              </a:rPr>
              <a:t>经过长期努力，中国特色社会主义进入了新时代，这是我国发展新的历史方位。</a:t>
            </a:r>
          </a:p>
        </p:txBody>
      </p:sp>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r="17632"/>
          <a:stretch/>
        </p:blipFill>
        <p:spPr>
          <a:xfrm>
            <a:off x="8805283" y="2713308"/>
            <a:ext cx="2576467" cy="151543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r="17632"/>
          <a:stretch/>
        </p:blipFill>
        <p:spPr>
          <a:xfrm>
            <a:off x="8721377" y="1027033"/>
            <a:ext cx="2634069" cy="154931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8150" y="203301"/>
            <a:ext cx="812698" cy="812698"/>
          </a:xfrm>
          <a:prstGeom prst="rect">
            <a:avLst/>
          </a:prstGeom>
        </p:spPr>
      </p:pic>
    </p:spTree>
    <p:extLst>
      <p:ext uri="{BB962C8B-B14F-4D97-AF65-F5344CB8AC3E}">
        <p14:creationId xmlns:p14="http://schemas.microsoft.com/office/powerpoint/2010/main" val="27520632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10)"/>
</p:tagLst>
</file>

<file path=ppt/theme/theme1.xml><?xml version="1.0" encoding="utf-8"?>
<a:theme xmlns:a="http://schemas.openxmlformats.org/drawingml/2006/main" name="下载更多PPT模板，请登陆蘑菇创意www.imogu.c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TotalTime>
  <Words>1337</Words>
  <Application>Microsoft Office PowerPoint</Application>
  <PresentationFormat>宽屏</PresentationFormat>
  <Paragraphs>197</Paragraphs>
  <Slides>24</Slides>
  <Notes>24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Segoe</vt:lpstr>
      <vt:lpstr>等线</vt:lpstr>
      <vt:lpstr>方正粗倩简体</vt:lpstr>
      <vt:lpstr>方正大标宋简体</vt:lpstr>
      <vt:lpstr>汉仪大黑简</vt:lpstr>
      <vt:lpstr>隶书</vt:lpstr>
      <vt:lpstr>宋体</vt:lpstr>
      <vt:lpstr>微软雅黑</vt:lpstr>
      <vt:lpstr>Arial</vt:lpstr>
      <vt:lpstr>Calibri</vt:lpstr>
      <vt:lpstr>Calibri Light</vt:lpstr>
      <vt:lpstr>Wingdings</vt:lpstr>
      <vt:lpstr>下载更多PPT模板，请登陆蘑菇创意www.imogu.cn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(10)</dc:title>
  <dc:creator>梦想稀饭设计出品;我是小河北</dc:creator>
  <cp:lastModifiedBy>hgfhfhg</cp:lastModifiedBy>
  <cp:revision>24</cp:revision>
  <dcterms:created xsi:type="dcterms:W3CDTF">2018-03-02T07:53:22Z</dcterms:created>
  <dcterms:modified xsi:type="dcterms:W3CDTF">2018-03-17T10:32:53Z</dcterms:modified>
</cp:coreProperties>
</file>