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307" r:id="rId2"/>
    <p:sldId id="257" r:id="rId3"/>
    <p:sldId id="258" r:id="rId4"/>
    <p:sldId id="259" r:id="rId5"/>
    <p:sldId id="260" r:id="rId6"/>
    <p:sldId id="311" r:id="rId7"/>
    <p:sldId id="308" r:id="rId8"/>
    <p:sldId id="313" r:id="rId9"/>
    <p:sldId id="314" r:id="rId10"/>
    <p:sldId id="315" r:id="rId11"/>
    <p:sldId id="317" r:id="rId12"/>
    <p:sldId id="318"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09" r:id="rId31"/>
    <p:sldId id="336" r:id="rId32"/>
    <p:sldId id="337" r:id="rId33"/>
    <p:sldId id="338" r:id="rId34"/>
    <p:sldId id="339" r:id="rId35"/>
    <p:sldId id="340" r:id="rId36"/>
    <p:sldId id="341" r:id="rId37"/>
    <p:sldId id="342" r:id="rId38"/>
    <p:sldId id="343" r:id="rId39"/>
    <p:sldId id="310" r:id="rId40"/>
    <p:sldId id="344" r:id="rId41"/>
    <p:sldId id="345" r:id="rId42"/>
    <p:sldId id="346" r:id="rId43"/>
    <p:sldId id="347" r:id="rId44"/>
    <p:sldId id="348" r:id="rId45"/>
    <p:sldId id="349" r:id="rId46"/>
    <p:sldId id="350" r:id="rId47"/>
    <p:sldId id="351" r:id="rId48"/>
    <p:sldId id="352"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37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showGuides="1">
      <p:cViewPr varScale="1">
        <p:scale>
          <a:sx n="72" d="100"/>
          <a:sy n="72" d="100"/>
        </p:scale>
        <p:origin x="63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7B85DC-C571-49BB-9006-EB416991C462}" type="datetimeFigureOut">
              <a:rPr lang="zh-CN" altLang="en-US" smtClean="0"/>
              <a:t>2018/3/12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27C37B-B5E6-403A-9A14-E38FC4C38A1E}" type="slidenum">
              <a:rPr lang="zh-CN" altLang="en-US" smtClean="0"/>
              <a:t>‹#›</a:t>
            </a:fld>
            <a:endParaRPr lang="zh-CN" altLang="en-US"/>
          </a:p>
        </p:txBody>
      </p:sp>
    </p:spTree>
    <p:extLst>
      <p:ext uri="{BB962C8B-B14F-4D97-AF65-F5344CB8AC3E}">
        <p14:creationId xmlns:p14="http://schemas.microsoft.com/office/powerpoint/2010/main" val="10532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27C37B-B5E6-403A-9A14-E38FC4C38A1E}" type="slidenum">
              <a:rPr lang="zh-CN" altLang="en-US" smtClean="0"/>
              <a:t>1</a:t>
            </a:fld>
            <a:endParaRPr lang="zh-CN" altLang="en-US"/>
          </a:p>
        </p:txBody>
      </p:sp>
    </p:spTree>
    <p:extLst>
      <p:ext uri="{BB962C8B-B14F-4D97-AF65-F5344CB8AC3E}">
        <p14:creationId xmlns:p14="http://schemas.microsoft.com/office/powerpoint/2010/main" val="3967653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11840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48070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36729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13982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59671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62458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47804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62741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86767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77583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09643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68360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18405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47067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18426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886497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387906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02278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097794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7848346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16865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573983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590005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558012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452821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31662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155854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802433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632754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903671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819553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95596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728341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439225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871933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132664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77068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417592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974392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313137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416817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27C37B-B5E6-403A-9A14-E38FC4C38A1E}" type="slidenum">
              <a:rPr lang="zh-CN" altLang="en-US" smtClean="0"/>
              <a:t>48</a:t>
            </a:fld>
            <a:endParaRPr lang="zh-CN" altLang="en-US"/>
          </a:p>
        </p:txBody>
      </p:sp>
    </p:spTree>
    <p:extLst>
      <p:ext uri="{BB962C8B-B14F-4D97-AF65-F5344CB8AC3E}">
        <p14:creationId xmlns:p14="http://schemas.microsoft.com/office/powerpoint/2010/main" val="2367805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852132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5551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44132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55814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F6586B-0095-44E0-901D-7266CA569F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81693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548424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06C7814-10EE-40EF-9FA3-667BF7C915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205"/>
            <a:ext cx="12191999" cy="1054100"/>
          </a:xfrm>
          <a:prstGeom prst="rect">
            <a:avLst/>
          </a:prstGeom>
        </p:spPr>
      </p:pic>
      <p:cxnSp>
        <p:nvCxnSpPr>
          <p:cNvPr id="4" name="直接连接符 3">
            <a:extLst>
              <a:ext uri="{FF2B5EF4-FFF2-40B4-BE49-F238E27FC236}">
                <a16:creationId xmlns:a16="http://schemas.microsoft.com/office/drawing/2014/main" id="{884F87AB-0269-4627-9794-B0DA5B6FF80F}"/>
              </a:ext>
            </a:extLst>
          </p:cNvPr>
          <p:cNvCxnSpPr/>
          <p:nvPr userDrawn="1"/>
        </p:nvCxnSpPr>
        <p:spPr>
          <a:xfrm>
            <a:off x="0" y="922927"/>
            <a:ext cx="12192000" cy="0"/>
          </a:xfrm>
          <a:prstGeom prst="line">
            <a:avLst/>
          </a:prstGeom>
          <a:noFill/>
          <a:ln w="28575" cap="flat" cmpd="sng" algn="ctr">
            <a:solidFill>
              <a:schemeClr val="bg1"/>
            </a:solidFill>
            <a:prstDash val="solid"/>
            <a:miter lim="800000"/>
          </a:ln>
          <a:effectLst/>
        </p:spPr>
      </p:cxnSp>
      <p:sp>
        <p:nvSpPr>
          <p:cNvPr id="5" name="Freeform 29">
            <a:extLst>
              <a:ext uri="{FF2B5EF4-FFF2-40B4-BE49-F238E27FC236}">
                <a16:creationId xmlns:a16="http://schemas.microsoft.com/office/drawing/2014/main" id="{F09D1EB4-D41C-492D-A232-C7F566C4ED7D}"/>
              </a:ext>
            </a:extLst>
          </p:cNvPr>
          <p:cNvSpPr>
            <a:spLocks noChangeArrowheads="1"/>
          </p:cNvSpPr>
          <p:nvPr userDrawn="1"/>
        </p:nvSpPr>
        <p:spPr bwMode="auto">
          <a:xfrm>
            <a:off x="288926" y="127590"/>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a:lstStyle/>
          <a:p>
            <a:pPr defTabSz="914377" eaLnBrk="0" fontAlgn="base" hangingPunct="0">
              <a:spcBef>
                <a:spcPct val="0"/>
              </a:spcBef>
              <a:spcAft>
                <a:spcPct val="0"/>
              </a:spcAft>
              <a:defRPr/>
            </a:pPr>
            <a:endParaRPr lang="zh-CN" altLang="en-US" kern="0">
              <a:solidFill>
                <a:prstClr val="black"/>
              </a:solidFill>
              <a:latin typeface="Calibri" panose="020F0502020204030204"/>
              <a:ea typeface="宋体" panose="02010600030101010101" pitchFamily="2" charset="-122"/>
            </a:endParaRPr>
          </a:p>
        </p:txBody>
      </p:sp>
      <p:pic>
        <p:nvPicPr>
          <p:cNvPr id="6" name="图片 5" descr="图片包含 就坐&#10;&#10;已生成高可信度的说明">
            <a:extLst>
              <a:ext uri="{FF2B5EF4-FFF2-40B4-BE49-F238E27FC236}">
                <a16:creationId xmlns:a16="http://schemas.microsoft.com/office/drawing/2014/main" id="{3C1168ED-9953-4879-B533-B9B95C9270D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7272"/>
          <a:stretch/>
        </p:blipFill>
        <p:spPr>
          <a:xfrm>
            <a:off x="-1" y="1205279"/>
            <a:ext cx="12192000" cy="5652721"/>
          </a:xfrm>
          <a:prstGeom prst="rect">
            <a:avLst/>
          </a:prstGeom>
        </p:spPr>
      </p:pic>
    </p:spTree>
    <p:extLst>
      <p:ext uri="{BB962C8B-B14F-4D97-AF65-F5344CB8AC3E}">
        <p14:creationId xmlns:p14="http://schemas.microsoft.com/office/powerpoint/2010/main" val="110382251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35" presetClass="path" presetSubtype="0" accel="50000" decel="50000" fill="hold" nodeType="withEffect">
                                  <p:stCondLst>
                                    <p:cond delay="0"/>
                                  </p:stCondLst>
                                  <p:childTnLst>
                                    <p:animMotion origin="layout" path="M 0 2.09877E-6 L -0.41181 2.09877E-6 " pathEditMode="relative" rAng="0" ptsTypes="AA">
                                      <p:cBhvr>
                                        <p:cTn id="11" dur="1000" spd="-100000" fill="hold"/>
                                        <p:tgtEl>
                                          <p:spTgt spid="4"/>
                                        </p:tgtEl>
                                        <p:attrNameLst>
                                          <p:attrName>ppt_x,ppt_y</p:attrName>
                                        </p:attrNameLst>
                                      </p:cBhvr>
                                      <p:rCtr x="-20590" y="0"/>
                                    </p:animMotion>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fltVal val="0"/>
                                          </p:val>
                                        </p:tav>
                                        <p:tav tm="100000">
                                          <p:val>
                                            <p:strVal val="#ppt_w"/>
                                          </p:val>
                                        </p:tav>
                                      </p:tavLst>
                                    </p:anim>
                                    <p:anim calcmode="lin" valueType="num">
                                      <p:cBhvr>
                                        <p:cTn id="16" dur="250" fill="hold"/>
                                        <p:tgtEl>
                                          <p:spTgt spid="5"/>
                                        </p:tgtEl>
                                        <p:attrNameLst>
                                          <p:attrName>ppt_h</p:attrName>
                                        </p:attrNameLst>
                                      </p:cBhvr>
                                      <p:tavLst>
                                        <p:tav tm="0">
                                          <p:val>
                                            <p:fltVal val="0"/>
                                          </p:val>
                                        </p:tav>
                                        <p:tav tm="100000">
                                          <p:val>
                                            <p:strVal val="#ppt_h"/>
                                          </p:val>
                                        </p:tav>
                                      </p:tavLst>
                                    </p:anim>
                                    <p:animEffect transition="in" filter="fade">
                                      <p:cBhvr>
                                        <p:cTn id="17" dur="250"/>
                                        <p:tgtEl>
                                          <p:spTgt spid="5"/>
                                        </p:tgtEl>
                                      </p:cBhvr>
                                    </p:animEffect>
                                  </p:childTnLst>
                                </p:cTn>
                              </p:par>
                              <p:par>
                                <p:cTn id="18" presetID="6" presetClass="emph" presetSubtype="0" decel="100000" fill="hold" nodeType="withEffect">
                                  <p:stCondLst>
                                    <p:cond delay="200"/>
                                  </p:stCondLst>
                                  <p:childTnLst>
                                    <p:animScale>
                                      <p:cBhvr>
                                        <p:cTn id="19" dur="250" fill="hold"/>
                                        <p:tgtEl>
                                          <p:spTgt spid="5"/>
                                        </p:tgtEl>
                                      </p:cBhvr>
                                      <p:by x="120000" y="120000"/>
                                    </p:animScale>
                                  </p:childTnLst>
                                </p:cTn>
                              </p:par>
                              <p:par>
                                <p:cTn id="20" presetID="6" presetClass="emph" presetSubtype="0" decel="100000" fill="hold" nodeType="withEffect">
                                  <p:stCondLst>
                                    <p:cond delay="400"/>
                                  </p:stCondLst>
                                  <p:childTnLst>
                                    <p:animScale>
                                      <p:cBhvr>
                                        <p:cTn id="21"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06C7814-10EE-40EF-9FA3-667BF7C915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205"/>
            <a:ext cx="12191999" cy="1054100"/>
          </a:xfrm>
          <a:prstGeom prst="rect">
            <a:avLst/>
          </a:prstGeom>
        </p:spPr>
      </p:pic>
      <p:cxnSp>
        <p:nvCxnSpPr>
          <p:cNvPr id="4" name="直接连接符 3">
            <a:extLst>
              <a:ext uri="{FF2B5EF4-FFF2-40B4-BE49-F238E27FC236}">
                <a16:creationId xmlns:a16="http://schemas.microsoft.com/office/drawing/2014/main" id="{884F87AB-0269-4627-9794-B0DA5B6FF80F}"/>
              </a:ext>
            </a:extLst>
          </p:cNvPr>
          <p:cNvCxnSpPr/>
          <p:nvPr userDrawn="1"/>
        </p:nvCxnSpPr>
        <p:spPr>
          <a:xfrm>
            <a:off x="0" y="922927"/>
            <a:ext cx="12192000" cy="0"/>
          </a:xfrm>
          <a:prstGeom prst="line">
            <a:avLst/>
          </a:prstGeom>
          <a:noFill/>
          <a:ln w="28575" cap="flat" cmpd="sng" algn="ctr">
            <a:solidFill>
              <a:schemeClr val="bg1"/>
            </a:solidFill>
            <a:prstDash val="solid"/>
            <a:miter lim="800000"/>
          </a:ln>
          <a:effectLst/>
        </p:spPr>
      </p:cxnSp>
      <p:sp>
        <p:nvSpPr>
          <p:cNvPr id="5" name="Freeform 29">
            <a:extLst>
              <a:ext uri="{FF2B5EF4-FFF2-40B4-BE49-F238E27FC236}">
                <a16:creationId xmlns:a16="http://schemas.microsoft.com/office/drawing/2014/main" id="{F09D1EB4-D41C-492D-A232-C7F566C4ED7D}"/>
              </a:ext>
            </a:extLst>
          </p:cNvPr>
          <p:cNvSpPr>
            <a:spLocks noChangeArrowheads="1"/>
          </p:cNvSpPr>
          <p:nvPr userDrawn="1"/>
        </p:nvSpPr>
        <p:spPr bwMode="auto">
          <a:xfrm>
            <a:off x="288926" y="127590"/>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a:lstStyle/>
          <a:p>
            <a:pPr defTabSz="914377" eaLnBrk="0" fontAlgn="base" hangingPunct="0">
              <a:spcBef>
                <a:spcPct val="0"/>
              </a:spcBef>
              <a:spcAft>
                <a:spcPct val="0"/>
              </a:spcAft>
              <a:defRPr/>
            </a:pPr>
            <a:endParaRPr lang="zh-CN" altLang="en-US" kern="0">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69709537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35" presetClass="path" presetSubtype="0" accel="50000" decel="50000" fill="hold" nodeType="withEffect">
                                  <p:stCondLst>
                                    <p:cond delay="0"/>
                                  </p:stCondLst>
                                  <p:childTnLst>
                                    <p:animMotion origin="layout" path="M 0 2.09877E-6 L -0.41181 2.09877E-6 " pathEditMode="relative" rAng="0" ptsTypes="AA">
                                      <p:cBhvr>
                                        <p:cTn id="11" dur="1000" spd="-100000" fill="hold"/>
                                        <p:tgtEl>
                                          <p:spTgt spid="4"/>
                                        </p:tgtEl>
                                        <p:attrNameLst>
                                          <p:attrName>ppt_x,ppt_y</p:attrName>
                                        </p:attrNameLst>
                                      </p:cBhvr>
                                      <p:rCtr x="-20590" y="0"/>
                                    </p:animMotion>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fltVal val="0"/>
                                          </p:val>
                                        </p:tav>
                                        <p:tav tm="100000">
                                          <p:val>
                                            <p:strVal val="#ppt_w"/>
                                          </p:val>
                                        </p:tav>
                                      </p:tavLst>
                                    </p:anim>
                                    <p:anim calcmode="lin" valueType="num">
                                      <p:cBhvr>
                                        <p:cTn id="16" dur="250" fill="hold"/>
                                        <p:tgtEl>
                                          <p:spTgt spid="5"/>
                                        </p:tgtEl>
                                        <p:attrNameLst>
                                          <p:attrName>ppt_h</p:attrName>
                                        </p:attrNameLst>
                                      </p:cBhvr>
                                      <p:tavLst>
                                        <p:tav tm="0">
                                          <p:val>
                                            <p:fltVal val="0"/>
                                          </p:val>
                                        </p:tav>
                                        <p:tav tm="100000">
                                          <p:val>
                                            <p:strVal val="#ppt_h"/>
                                          </p:val>
                                        </p:tav>
                                      </p:tavLst>
                                    </p:anim>
                                    <p:animEffect transition="in" filter="fade">
                                      <p:cBhvr>
                                        <p:cTn id="17" dur="250"/>
                                        <p:tgtEl>
                                          <p:spTgt spid="5"/>
                                        </p:tgtEl>
                                      </p:cBhvr>
                                    </p:animEffect>
                                  </p:childTnLst>
                                </p:cTn>
                              </p:par>
                              <p:par>
                                <p:cTn id="18" presetID="6" presetClass="emph" presetSubtype="0" decel="100000" fill="hold" nodeType="withEffect">
                                  <p:stCondLst>
                                    <p:cond delay="200"/>
                                  </p:stCondLst>
                                  <p:childTnLst>
                                    <p:animScale>
                                      <p:cBhvr>
                                        <p:cTn id="19" dur="250" fill="hold"/>
                                        <p:tgtEl>
                                          <p:spTgt spid="5"/>
                                        </p:tgtEl>
                                      </p:cBhvr>
                                      <p:by x="120000" y="120000"/>
                                    </p:animScale>
                                  </p:childTnLst>
                                </p:cTn>
                              </p:par>
                              <p:par>
                                <p:cTn id="20" presetID="6" presetClass="emph" presetSubtype="0" decel="100000" fill="hold" nodeType="withEffect">
                                  <p:stCondLst>
                                    <p:cond delay="400"/>
                                  </p:stCondLst>
                                  <p:childTnLst>
                                    <p:animScale>
                                      <p:cBhvr>
                                        <p:cTn id="21"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37A62967-CABE-4218-9970-3339B7FE0441}"/>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9974069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2.emf"/><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4.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2.emf"/><Relationship Id="rId5" Type="http://schemas.openxmlformats.org/officeDocument/2006/relationships/image" Target="../media/image6.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2.emf"/><Relationship Id="rId5" Type="http://schemas.openxmlformats.org/officeDocument/2006/relationships/image" Target="../media/image6.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2.emf"/><Relationship Id="rId5" Type="http://schemas.openxmlformats.org/officeDocument/2006/relationships/image" Target="../media/image6.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4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pn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emf"/><Relationship Id="rId5" Type="http://schemas.openxmlformats.org/officeDocument/2006/relationships/image" Target="../media/image6.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hyperlink" Target="http://journey.yanj.cn/"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图片包含 户外, 天空&#10;&#10;已生成高可信度的说明">
            <a:extLst>
              <a:ext uri="{FF2B5EF4-FFF2-40B4-BE49-F238E27FC236}">
                <a16:creationId xmlns:a16="http://schemas.microsoft.com/office/drawing/2014/main" id="{0B7E3551-A57F-470B-B23C-0D01F81A3A8E}"/>
              </a:ext>
            </a:extLst>
          </p:cNvPr>
          <p:cNvPicPr>
            <a:picLocks noChangeAspect="1"/>
          </p:cNvPicPr>
          <p:nvPr/>
        </p:nvPicPr>
        <p:blipFill rotWithShape="1">
          <a:blip r:embed="rId5">
            <a:extLst>
              <a:ext uri="{28A0092B-C50C-407E-A947-70E740481C1C}">
                <a14:useLocalDpi xmlns:a14="http://schemas.microsoft.com/office/drawing/2010/main" val="0"/>
              </a:ext>
            </a:extLst>
          </a:blip>
          <a:srcRect l="591" r="-1" b="-1"/>
          <a:stretch/>
        </p:blipFill>
        <p:spPr>
          <a:xfrm>
            <a:off x="-1" y="1"/>
            <a:ext cx="12192000" cy="6132262"/>
          </a:xfrm>
          <a:prstGeom prst="rect">
            <a:avLst/>
          </a:prstGeom>
        </p:spPr>
      </p:pic>
      <p:pic>
        <p:nvPicPr>
          <p:cNvPr id="7" name="Picture 6">
            <a:extLst>
              <a:ext uri="{FF2B5EF4-FFF2-40B4-BE49-F238E27FC236}">
                <a16:creationId xmlns:a16="http://schemas.microsoft.com/office/drawing/2014/main" id="{C378A39E-7C31-46DC-BF58-1048E7CF392E}"/>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6">
            <a:extLst>
              <a:ext uri="{28A0092B-C50C-407E-A947-70E740481C1C}">
                <a14:useLocalDpi xmlns:a14="http://schemas.microsoft.com/office/drawing/2010/main" val="0"/>
              </a:ext>
            </a:extLst>
          </a:blip>
          <a:srcRect t="46751" b="26582"/>
          <a:stretch>
            <a:fillRect/>
          </a:stretch>
        </p:blipFill>
        <p:spPr>
          <a:xfrm>
            <a:off x="0" y="5029200"/>
            <a:ext cx="12192000" cy="1828800"/>
          </a:xfrm>
          <a:custGeom>
            <a:avLst/>
            <a:gdLst>
              <a:gd name="connsiteX0" fmla="*/ 0 w 12192000"/>
              <a:gd name="connsiteY0" fmla="*/ 0 h 1828800"/>
              <a:gd name="connsiteX1" fmla="*/ 12192000 w 12192000"/>
              <a:gd name="connsiteY1" fmla="*/ 0 h 1828800"/>
              <a:gd name="connsiteX2" fmla="*/ 12192000 w 12192000"/>
              <a:gd name="connsiteY2" fmla="*/ 1828800 h 1828800"/>
              <a:gd name="connsiteX3" fmla="*/ 0 w 121920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12192000" h="1828800">
                <a:moveTo>
                  <a:pt x="0" y="0"/>
                </a:moveTo>
                <a:lnTo>
                  <a:pt x="12192000" y="0"/>
                </a:lnTo>
                <a:lnTo>
                  <a:pt x="12192000" y="1828800"/>
                </a:lnTo>
                <a:lnTo>
                  <a:pt x="0" y="1828800"/>
                </a:lnTo>
                <a:close/>
              </a:path>
            </a:pathLst>
          </a:custGeom>
        </p:spPr>
      </p:pic>
      <p:pic>
        <p:nvPicPr>
          <p:cNvPr id="4" name="图片 3">
            <a:extLst>
              <a:ext uri="{FF2B5EF4-FFF2-40B4-BE49-F238E27FC236}">
                <a16:creationId xmlns:a16="http://schemas.microsoft.com/office/drawing/2014/main" id="{1DD5ECB2-6CC7-4C46-AA3B-0E6E46735D9E}"/>
              </a:ext>
            </a:extLst>
          </p:cNvPr>
          <p:cNvPicPr>
            <a:picLocks noChangeAspect="1"/>
          </p:cNvPicPr>
          <p:nvPr/>
        </p:nvPicPr>
        <p:blipFill rotWithShape="1">
          <a:blip r:embed="rId7">
            <a:extLst>
              <a:ext uri="{28A0092B-C50C-407E-A947-70E740481C1C}">
                <a14:useLocalDpi xmlns:a14="http://schemas.microsoft.com/office/drawing/2010/main" val="0"/>
              </a:ext>
            </a:extLst>
          </a:blip>
          <a:srcRect l="31448" b="38053"/>
          <a:stretch/>
        </p:blipFill>
        <p:spPr>
          <a:xfrm>
            <a:off x="859449" y="611438"/>
            <a:ext cx="10991262" cy="5161388"/>
          </a:xfrm>
          <a:prstGeom prst="rect">
            <a:avLst/>
          </a:prstGeom>
        </p:spPr>
      </p:pic>
      <p:pic>
        <p:nvPicPr>
          <p:cNvPr id="6" name="图片 5" descr="图片包含 就坐&#10;&#10;已生成高可信度的说明">
            <a:extLst>
              <a:ext uri="{FF2B5EF4-FFF2-40B4-BE49-F238E27FC236}">
                <a16:creationId xmlns:a16="http://schemas.microsoft.com/office/drawing/2014/main" id="{154F61F4-9712-4E46-8E9B-7FB194B0B7BB}"/>
              </a:ext>
            </a:extLst>
          </p:cNvPr>
          <p:cNvPicPr>
            <a:picLocks noChangeAspect="1"/>
          </p:cNvPicPr>
          <p:nvPr/>
        </p:nvPicPr>
        <p:blipFill rotWithShape="1">
          <a:blip r:embed="rId8">
            <a:extLst>
              <a:ext uri="{28A0092B-C50C-407E-A947-70E740481C1C}">
                <a14:useLocalDpi xmlns:a14="http://schemas.microsoft.com/office/drawing/2010/main" val="0"/>
              </a:ext>
            </a:extLst>
          </a:blip>
          <a:srcRect t="12187"/>
          <a:stretch/>
        </p:blipFill>
        <p:spPr>
          <a:xfrm>
            <a:off x="-2" y="1504950"/>
            <a:ext cx="12192000" cy="5353050"/>
          </a:xfrm>
          <a:prstGeom prst="rect">
            <a:avLst/>
          </a:prstGeom>
        </p:spPr>
      </p:pic>
      <p:pic>
        <p:nvPicPr>
          <p:cNvPr id="9" name="图片 8">
            <a:extLst>
              <a:ext uri="{FF2B5EF4-FFF2-40B4-BE49-F238E27FC236}">
                <a16:creationId xmlns:a16="http://schemas.microsoft.com/office/drawing/2014/main" id="{E5195078-360D-448F-97DA-5C8EF77086B1}"/>
              </a:ext>
            </a:extLst>
          </p:cNvPr>
          <p:cNvPicPr>
            <a:picLocks noChangeAspect="1"/>
          </p:cNvPicPr>
          <p:nvPr/>
        </p:nvPicPr>
        <p:blipFill rotWithShape="1">
          <a:blip r:embed="rId9">
            <a:extLst>
              <a:ext uri="{28A0092B-C50C-407E-A947-70E740481C1C}">
                <a14:useLocalDpi xmlns:a14="http://schemas.microsoft.com/office/drawing/2010/main" val="0"/>
              </a:ext>
            </a:extLst>
          </a:blip>
          <a:srcRect r="48333" b="56209"/>
          <a:stretch/>
        </p:blipFill>
        <p:spPr>
          <a:xfrm>
            <a:off x="0" y="0"/>
            <a:ext cx="6299200" cy="2832100"/>
          </a:xfrm>
          <a:prstGeom prst="rect">
            <a:avLst/>
          </a:prstGeom>
        </p:spPr>
      </p:pic>
      <p:pic>
        <p:nvPicPr>
          <p:cNvPr id="11" name="图片 10" descr="图片包含 鲜花&#10;&#10;已生成高可信度的说明">
            <a:extLst>
              <a:ext uri="{FF2B5EF4-FFF2-40B4-BE49-F238E27FC236}">
                <a16:creationId xmlns:a16="http://schemas.microsoft.com/office/drawing/2014/main" id="{F115C208-296F-4C22-A63E-BA051F02FA43}"/>
              </a:ext>
            </a:extLst>
          </p:cNvPr>
          <p:cNvPicPr>
            <a:picLocks noChangeAspect="1"/>
          </p:cNvPicPr>
          <p:nvPr/>
        </p:nvPicPr>
        <p:blipFill rotWithShape="1">
          <a:blip r:embed="rId10">
            <a:extLst>
              <a:ext uri="{28A0092B-C50C-407E-A947-70E740481C1C}">
                <a14:useLocalDpi xmlns:a14="http://schemas.microsoft.com/office/drawing/2010/main" val="0"/>
              </a:ext>
            </a:extLst>
          </a:blip>
          <a:srcRect l="66823" b="62708"/>
          <a:stretch/>
        </p:blipFill>
        <p:spPr>
          <a:xfrm>
            <a:off x="8147048" y="279400"/>
            <a:ext cx="4044950" cy="2273300"/>
          </a:xfrm>
          <a:prstGeom prst="rect">
            <a:avLst/>
          </a:prstGeom>
        </p:spPr>
      </p:pic>
      <p:pic>
        <p:nvPicPr>
          <p:cNvPr id="12" name="图片 11" descr="图片包含 鲜花&#10;&#10;已生成高可信度的说明">
            <a:extLst>
              <a:ext uri="{FF2B5EF4-FFF2-40B4-BE49-F238E27FC236}">
                <a16:creationId xmlns:a16="http://schemas.microsoft.com/office/drawing/2014/main" id="{2F44F4B8-4D80-46BC-9259-607A9936439C}"/>
              </a:ext>
            </a:extLst>
          </p:cNvPr>
          <p:cNvPicPr>
            <a:picLocks noChangeAspect="1"/>
          </p:cNvPicPr>
          <p:nvPr/>
        </p:nvPicPr>
        <p:blipFill rotWithShape="1">
          <a:blip r:embed="rId10">
            <a:extLst>
              <a:ext uri="{28A0092B-C50C-407E-A947-70E740481C1C}">
                <a14:useLocalDpi xmlns:a14="http://schemas.microsoft.com/office/drawing/2010/main" val="0"/>
              </a:ext>
            </a:extLst>
          </a:blip>
          <a:srcRect l="-9272" t="18392" r="76095" b="44316"/>
          <a:stretch/>
        </p:blipFill>
        <p:spPr>
          <a:xfrm>
            <a:off x="-651338" y="2122532"/>
            <a:ext cx="3719226" cy="2090240"/>
          </a:xfrm>
          <a:prstGeom prst="rect">
            <a:avLst/>
          </a:prstGeom>
        </p:spPr>
      </p:pic>
      <p:pic>
        <p:nvPicPr>
          <p:cNvPr id="3" name="党建">
            <a:hlinkClick r:id="" action="ppaction://media"/>
            <a:extLst>
              <a:ext uri="{FF2B5EF4-FFF2-40B4-BE49-F238E27FC236}">
                <a16:creationId xmlns:a16="http://schemas.microsoft.com/office/drawing/2014/main" id="{4A3BADFE-F2E7-47BE-B9ED-568138328112}"/>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04801" y="0"/>
            <a:ext cx="304801" cy="304800"/>
          </a:xfrm>
          <a:prstGeom prst="rect">
            <a:avLst/>
          </a:prstGeom>
        </p:spPr>
      </p:pic>
    </p:spTree>
    <p:extLst>
      <p:ext uri="{BB962C8B-B14F-4D97-AF65-F5344CB8AC3E}">
        <p14:creationId xmlns:p14="http://schemas.microsoft.com/office/powerpoint/2010/main" val="780870076"/>
      </p:ext>
    </p:extLst>
  </p:cSld>
  <p:clrMapOvr>
    <a:masterClrMapping/>
  </p:clrMapOvr>
  <mc:AlternateContent xmlns:mc="http://schemas.openxmlformats.org/markup-compatibility/2006" xmlns:p14="http://schemas.microsoft.com/office/powerpoint/2010/main">
    <mc:Choice Requires="p14">
      <p:transition spd="slow" p14:dur="1400" advClick="0" advTm="4000">
        <p14:ripp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pic>
        <p:nvPicPr>
          <p:cNvPr id="5" name="Picture 2">
            <a:extLst>
              <a:ext uri="{FF2B5EF4-FFF2-40B4-BE49-F238E27FC236}">
                <a16:creationId xmlns:a16="http://schemas.microsoft.com/office/drawing/2014/main" id="{41F23F66-2F95-433A-B88A-20C3C3C760D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1066"/>
          <a:stretch/>
        </p:blipFill>
        <p:spPr bwMode="auto">
          <a:xfrm>
            <a:off x="699985" y="3073666"/>
            <a:ext cx="4127921" cy="1620833"/>
          </a:xfrm>
          <a:prstGeom prst="rect">
            <a:avLst/>
          </a:prstGeom>
          <a:noFill/>
          <a:ln>
            <a:solidFill>
              <a:srgbClr val="FFC000"/>
            </a:solidFill>
          </a:ln>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978B7026-0E4F-4BCA-8356-37349540466B}"/>
              </a:ext>
            </a:extLst>
          </p:cNvPr>
          <p:cNvSpPr/>
          <p:nvPr/>
        </p:nvSpPr>
        <p:spPr>
          <a:xfrm>
            <a:off x="699985" y="1420698"/>
            <a:ext cx="4127921" cy="1421019"/>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914377"/>
            <a:r>
              <a:rPr lang="zh-CN" altLang="en-US" sz="32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★八个方面阐述</a:t>
            </a:r>
            <a:endParaRPr lang="en-US" altLang="zh-CN" sz="32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defTabSz="914377"/>
            <a:r>
              <a:rPr lang="zh-CN" altLang="en-US" sz="32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五年工作情况★</a:t>
            </a:r>
          </a:p>
        </p:txBody>
      </p:sp>
      <p:grpSp>
        <p:nvGrpSpPr>
          <p:cNvPr id="7" name="组合 6">
            <a:extLst>
              <a:ext uri="{FF2B5EF4-FFF2-40B4-BE49-F238E27FC236}">
                <a16:creationId xmlns:a16="http://schemas.microsoft.com/office/drawing/2014/main" id="{A23D622B-0867-4D11-B39E-9F8ED6103683}"/>
              </a:ext>
            </a:extLst>
          </p:cNvPr>
          <p:cNvGrpSpPr/>
          <p:nvPr/>
        </p:nvGrpSpPr>
        <p:grpSpPr>
          <a:xfrm>
            <a:off x="5676291" y="1322775"/>
            <a:ext cx="5243331" cy="199583"/>
            <a:chOff x="4906190" y="1416527"/>
            <a:chExt cx="3933010" cy="166280"/>
          </a:xfrm>
          <a:solidFill>
            <a:srgbClr val="C00000"/>
          </a:solidFill>
        </p:grpSpPr>
        <p:sp>
          <p:nvSpPr>
            <p:cNvPr id="8" name="矩形 7">
              <a:extLst>
                <a:ext uri="{FF2B5EF4-FFF2-40B4-BE49-F238E27FC236}">
                  <a16:creationId xmlns:a16="http://schemas.microsoft.com/office/drawing/2014/main" id="{6A897088-B99E-45BA-82FE-E45159E8C8B0}"/>
                </a:ext>
              </a:extLst>
            </p:cNvPr>
            <p:cNvSpPr/>
            <p:nvPr/>
          </p:nvSpPr>
          <p:spPr>
            <a:xfrm>
              <a:off x="4906190" y="1416527"/>
              <a:ext cx="166280" cy="166280"/>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zh-CN" altLang="en-US">
                <a:solidFill>
                  <a:prstClr val="white"/>
                </a:solidFill>
                <a:latin typeface="Calibri"/>
                <a:ea typeface="宋体" panose="02010600030101010101" pitchFamily="2" charset="-122"/>
              </a:endParaRPr>
            </a:p>
          </p:txBody>
        </p:sp>
        <p:cxnSp>
          <p:nvCxnSpPr>
            <p:cNvPr id="9" name="直接连接符 8">
              <a:extLst>
                <a:ext uri="{FF2B5EF4-FFF2-40B4-BE49-F238E27FC236}">
                  <a16:creationId xmlns:a16="http://schemas.microsoft.com/office/drawing/2014/main" id="{60652A12-6183-43D1-A0EB-2BA15D79F4E5}"/>
                </a:ext>
              </a:extLst>
            </p:cNvPr>
            <p:cNvCxnSpPr>
              <a:stCxn id="8" idx="3"/>
            </p:cNvCxnSpPr>
            <p:nvPr/>
          </p:nvCxnSpPr>
          <p:spPr>
            <a:xfrm>
              <a:off x="5072470" y="1499667"/>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0" name="组合 9">
            <a:extLst>
              <a:ext uri="{FF2B5EF4-FFF2-40B4-BE49-F238E27FC236}">
                <a16:creationId xmlns:a16="http://schemas.microsoft.com/office/drawing/2014/main" id="{97A577AB-23FD-49ED-8D07-AE5BBB550F13}"/>
              </a:ext>
            </a:extLst>
          </p:cNvPr>
          <p:cNvGrpSpPr/>
          <p:nvPr/>
        </p:nvGrpSpPr>
        <p:grpSpPr>
          <a:xfrm>
            <a:off x="5676291" y="2537814"/>
            <a:ext cx="5243331" cy="199583"/>
            <a:chOff x="4906190" y="2727732"/>
            <a:chExt cx="3933010" cy="166280"/>
          </a:xfrm>
          <a:solidFill>
            <a:srgbClr val="C00000"/>
          </a:solidFill>
        </p:grpSpPr>
        <p:sp>
          <p:nvSpPr>
            <p:cNvPr id="11" name="矩形 10">
              <a:extLst>
                <a:ext uri="{FF2B5EF4-FFF2-40B4-BE49-F238E27FC236}">
                  <a16:creationId xmlns:a16="http://schemas.microsoft.com/office/drawing/2014/main" id="{73B1D44F-A4B1-4FBD-9A1D-2929057FD843}"/>
                </a:ext>
              </a:extLst>
            </p:cNvPr>
            <p:cNvSpPr/>
            <p:nvPr/>
          </p:nvSpPr>
          <p:spPr>
            <a:xfrm>
              <a:off x="4906190" y="2727732"/>
              <a:ext cx="166280" cy="166280"/>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zh-CN" altLang="en-US" dirty="0">
                <a:solidFill>
                  <a:prstClr val="white"/>
                </a:solidFill>
                <a:latin typeface="Calibri"/>
                <a:ea typeface="宋体" panose="02010600030101010101" pitchFamily="2" charset="-122"/>
              </a:endParaRPr>
            </a:p>
          </p:txBody>
        </p:sp>
        <p:cxnSp>
          <p:nvCxnSpPr>
            <p:cNvPr id="12" name="直接连接符 11">
              <a:extLst>
                <a:ext uri="{FF2B5EF4-FFF2-40B4-BE49-F238E27FC236}">
                  <a16:creationId xmlns:a16="http://schemas.microsoft.com/office/drawing/2014/main" id="{B00E956E-563D-4FD0-AC6A-1F835EA810BB}"/>
                </a:ext>
              </a:extLst>
            </p:cNvPr>
            <p:cNvCxnSpPr>
              <a:stCxn id="11" idx="3"/>
            </p:cNvCxnSpPr>
            <p:nvPr/>
          </p:nvCxnSpPr>
          <p:spPr>
            <a:xfrm>
              <a:off x="5072470" y="28108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3" name="组合 12">
            <a:extLst>
              <a:ext uri="{FF2B5EF4-FFF2-40B4-BE49-F238E27FC236}">
                <a16:creationId xmlns:a16="http://schemas.microsoft.com/office/drawing/2014/main" id="{9294D67C-C129-4108-8A58-2793178637E8}"/>
              </a:ext>
            </a:extLst>
          </p:cNvPr>
          <p:cNvGrpSpPr/>
          <p:nvPr/>
        </p:nvGrpSpPr>
        <p:grpSpPr>
          <a:xfrm>
            <a:off x="5676291" y="3909731"/>
            <a:ext cx="5243331" cy="199583"/>
            <a:chOff x="4906190" y="3870732"/>
            <a:chExt cx="3933010" cy="166280"/>
          </a:xfrm>
          <a:solidFill>
            <a:srgbClr val="C00000"/>
          </a:solidFill>
        </p:grpSpPr>
        <p:sp>
          <p:nvSpPr>
            <p:cNvPr id="14" name="矩形 13">
              <a:extLst>
                <a:ext uri="{FF2B5EF4-FFF2-40B4-BE49-F238E27FC236}">
                  <a16:creationId xmlns:a16="http://schemas.microsoft.com/office/drawing/2014/main" id="{40035542-E95C-4E0D-B0FE-9F3EDF28C119}"/>
                </a:ext>
              </a:extLst>
            </p:cNvPr>
            <p:cNvSpPr/>
            <p:nvPr/>
          </p:nvSpPr>
          <p:spPr>
            <a:xfrm>
              <a:off x="4906190" y="3870732"/>
              <a:ext cx="166280" cy="166280"/>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zh-CN" altLang="en-US" dirty="0">
                <a:solidFill>
                  <a:prstClr val="white"/>
                </a:solidFill>
                <a:latin typeface="Calibri"/>
                <a:ea typeface="宋体" panose="02010600030101010101" pitchFamily="2" charset="-122"/>
              </a:endParaRPr>
            </a:p>
          </p:txBody>
        </p:sp>
        <p:cxnSp>
          <p:nvCxnSpPr>
            <p:cNvPr id="15" name="直接连接符 14">
              <a:extLst>
                <a:ext uri="{FF2B5EF4-FFF2-40B4-BE49-F238E27FC236}">
                  <a16:creationId xmlns:a16="http://schemas.microsoft.com/office/drawing/2014/main" id="{4B0E5BC3-7B45-4C58-850D-FA5D14155455}"/>
                </a:ext>
              </a:extLst>
            </p:cNvPr>
            <p:cNvCxnSpPr/>
            <p:nvPr/>
          </p:nvCxnSpPr>
          <p:spPr>
            <a:xfrm>
              <a:off x="5072470" y="39411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16" name="TextBox 27">
            <a:extLst>
              <a:ext uri="{FF2B5EF4-FFF2-40B4-BE49-F238E27FC236}">
                <a16:creationId xmlns:a16="http://schemas.microsoft.com/office/drawing/2014/main" id="{A4CA67AA-77BF-45DF-B36C-B88B8EF33A75}"/>
              </a:ext>
            </a:extLst>
          </p:cNvPr>
          <p:cNvSpPr txBox="1"/>
          <p:nvPr/>
        </p:nvSpPr>
        <p:spPr>
          <a:xfrm>
            <a:off x="6323130" y="1605651"/>
            <a:ext cx="4596492" cy="883317"/>
          </a:xfrm>
          <a:prstGeom prst="rect">
            <a:avLst/>
          </a:prstGeom>
          <a:noFill/>
        </p:spPr>
        <p:txBody>
          <a:bodyPr wrap="square" lIns="121917" tIns="60959" rIns="121917" bIns="60959" rtlCol="0">
            <a:spAutoFit/>
          </a:bodyPr>
          <a:lstStyle/>
          <a:p>
            <a:pPr algn="just" defTabSz="914377">
              <a:lnSpc>
                <a:spcPct val="130000"/>
              </a:lnSpc>
            </a:pPr>
            <a:r>
              <a:rPr lang="zh-CN" altLang="en-US" sz="1900" dirty="0">
                <a:solidFill>
                  <a:prstClr val="black"/>
                </a:solidFill>
                <a:latin typeface="微软雅黑" pitchFamily="34" charset="-122"/>
                <a:ea typeface="微软雅黑" pitchFamily="34" charset="-122"/>
              </a:rPr>
              <a:t>把握正确的政治方向，坚决维护以习近平同志为核心的中共中央集中统一领导</a:t>
            </a:r>
          </a:p>
        </p:txBody>
      </p:sp>
      <p:sp>
        <p:nvSpPr>
          <p:cNvPr id="17" name="TextBox 28">
            <a:extLst>
              <a:ext uri="{FF2B5EF4-FFF2-40B4-BE49-F238E27FC236}">
                <a16:creationId xmlns:a16="http://schemas.microsoft.com/office/drawing/2014/main" id="{F52D399E-10D6-45E5-8576-F28C0CEA374F}"/>
              </a:ext>
            </a:extLst>
          </p:cNvPr>
          <p:cNvSpPr txBox="1"/>
          <p:nvPr/>
        </p:nvSpPr>
        <p:spPr>
          <a:xfrm>
            <a:off x="6323129" y="2673458"/>
            <a:ext cx="4818171" cy="1263421"/>
          </a:xfrm>
          <a:prstGeom prst="rect">
            <a:avLst/>
          </a:prstGeom>
          <a:noFill/>
        </p:spPr>
        <p:txBody>
          <a:bodyPr wrap="square" lIns="121917" tIns="60959" rIns="121917" bIns="60959" rtlCol="0">
            <a:spAutoFit/>
          </a:bodyPr>
          <a:lstStyle/>
          <a:p>
            <a:pPr algn="just" defTabSz="914377">
              <a:lnSpc>
                <a:spcPct val="130000"/>
              </a:lnSpc>
            </a:pPr>
            <a:r>
              <a:rPr lang="zh-CN" altLang="en-US" sz="1900" dirty="0">
                <a:solidFill>
                  <a:prstClr val="black"/>
                </a:solidFill>
                <a:latin typeface="微软雅黑" pitchFamily="34" charset="-122"/>
                <a:ea typeface="微软雅黑" pitchFamily="34" charset="-122"/>
              </a:rPr>
              <a:t>党和国家中心任务，围绕统筹推进“五位一体”总体布局和协调推进“四个全面”战略布局协商议政</a:t>
            </a:r>
          </a:p>
        </p:txBody>
      </p:sp>
      <p:sp>
        <p:nvSpPr>
          <p:cNvPr id="18" name="TextBox 29">
            <a:extLst>
              <a:ext uri="{FF2B5EF4-FFF2-40B4-BE49-F238E27FC236}">
                <a16:creationId xmlns:a16="http://schemas.microsoft.com/office/drawing/2014/main" id="{6638842A-D75F-46AA-BC70-E231513FBE10}"/>
              </a:ext>
            </a:extLst>
          </p:cNvPr>
          <p:cNvSpPr txBox="1"/>
          <p:nvPr/>
        </p:nvSpPr>
        <p:spPr>
          <a:xfrm>
            <a:off x="6488879" y="4145165"/>
            <a:ext cx="4430743" cy="883317"/>
          </a:xfrm>
          <a:prstGeom prst="rect">
            <a:avLst/>
          </a:prstGeom>
          <a:noFill/>
        </p:spPr>
        <p:txBody>
          <a:bodyPr wrap="square" lIns="121917" tIns="60959" rIns="121917" bIns="60959" rtlCol="0">
            <a:spAutoFit/>
          </a:bodyPr>
          <a:lstStyle/>
          <a:p>
            <a:pPr algn="just" defTabSz="914377">
              <a:lnSpc>
                <a:spcPct val="130000"/>
              </a:lnSpc>
            </a:pPr>
            <a:r>
              <a:rPr lang="zh-CN" altLang="en-US" sz="1900" dirty="0">
                <a:solidFill>
                  <a:prstClr val="black"/>
                </a:solidFill>
                <a:latin typeface="微软雅黑" pitchFamily="34" charset="-122"/>
                <a:ea typeface="微软雅黑" pitchFamily="34" charset="-122"/>
              </a:rPr>
              <a:t>以人民为中心的发展思想，为保障和改善民生建言献策</a:t>
            </a:r>
            <a:endParaRPr lang="en-US" altLang="zh-CN" sz="1900" dirty="0">
              <a:solidFill>
                <a:prstClr val="black"/>
              </a:solidFill>
              <a:latin typeface="微软雅黑" pitchFamily="34" charset="-122"/>
              <a:ea typeface="微软雅黑" pitchFamily="34" charset="-122"/>
            </a:endParaRPr>
          </a:p>
        </p:txBody>
      </p:sp>
      <p:sp>
        <p:nvSpPr>
          <p:cNvPr id="19" name="圆角矩形 27">
            <a:extLst>
              <a:ext uri="{FF2B5EF4-FFF2-40B4-BE49-F238E27FC236}">
                <a16:creationId xmlns:a16="http://schemas.microsoft.com/office/drawing/2014/main" id="{1CC390AA-0506-4DB5-BD0E-011C9332C17D}"/>
              </a:ext>
            </a:extLst>
          </p:cNvPr>
          <p:cNvSpPr/>
          <p:nvPr/>
        </p:nvSpPr>
        <p:spPr>
          <a:xfrm>
            <a:off x="5518156" y="1718992"/>
            <a:ext cx="804973" cy="390693"/>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defRPr/>
            </a:pPr>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牢牢</a:t>
            </a:r>
          </a:p>
        </p:txBody>
      </p:sp>
      <p:sp>
        <p:nvSpPr>
          <p:cNvPr id="20" name="圆角矩形 27">
            <a:extLst>
              <a:ext uri="{FF2B5EF4-FFF2-40B4-BE49-F238E27FC236}">
                <a16:creationId xmlns:a16="http://schemas.microsoft.com/office/drawing/2014/main" id="{2AA38932-B2A6-4B64-A91D-837FE05F52A1}"/>
              </a:ext>
            </a:extLst>
          </p:cNvPr>
          <p:cNvSpPr/>
          <p:nvPr/>
        </p:nvSpPr>
        <p:spPr>
          <a:xfrm>
            <a:off x="5518156" y="2912674"/>
            <a:ext cx="804973" cy="390693"/>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defRPr/>
            </a:pPr>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聚焦</a:t>
            </a:r>
          </a:p>
        </p:txBody>
      </p:sp>
      <p:sp>
        <p:nvSpPr>
          <p:cNvPr id="21" name="圆角矩形 27">
            <a:extLst>
              <a:ext uri="{FF2B5EF4-FFF2-40B4-BE49-F238E27FC236}">
                <a16:creationId xmlns:a16="http://schemas.microsoft.com/office/drawing/2014/main" id="{11053A49-A0C5-423D-BC26-7AE10FED5AE6}"/>
              </a:ext>
            </a:extLst>
          </p:cNvPr>
          <p:cNvSpPr/>
          <p:nvPr/>
        </p:nvSpPr>
        <p:spPr>
          <a:xfrm>
            <a:off x="5564482" y="4205883"/>
            <a:ext cx="804973" cy="390693"/>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defRPr/>
            </a:pPr>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贯彻</a:t>
            </a:r>
          </a:p>
        </p:txBody>
      </p:sp>
      <p:grpSp>
        <p:nvGrpSpPr>
          <p:cNvPr id="22" name="组合 21">
            <a:extLst>
              <a:ext uri="{FF2B5EF4-FFF2-40B4-BE49-F238E27FC236}">
                <a16:creationId xmlns:a16="http://schemas.microsoft.com/office/drawing/2014/main" id="{FD5F014B-ACC7-43E2-AEEA-8CFDBB765D75}"/>
              </a:ext>
            </a:extLst>
          </p:cNvPr>
          <p:cNvGrpSpPr/>
          <p:nvPr/>
        </p:nvGrpSpPr>
        <p:grpSpPr>
          <a:xfrm>
            <a:off x="5656483" y="5000807"/>
            <a:ext cx="5243331" cy="199583"/>
            <a:chOff x="4906190" y="3870732"/>
            <a:chExt cx="3933010" cy="166280"/>
          </a:xfrm>
          <a:solidFill>
            <a:srgbClr val="C00000"/>
          </a:solidFill>
        </p:grpSpPr>
        <p:sp>
          <p:nvSpPr>
            <p:cNvPr id="23" name="矩形 22">
              <a:extLst>
                <a:ext uri="{FF2B5EF4-FFF2-40B4-BE49-F238E27FC236}">
                  <a16:creationId xmlns:a16="http://schemas.microsoft.com/office/drawing/2014/main" id="{2E34E8DA-A554-46B7-9E3E-7CF5474C4C36}"/>
                </a:ext>
              </a:extLst>
            </p:cNvPr>
            <p:cNvSpPr/>
            <p:nvPr/>
          </p:nvSpPr>
          <p:spPr>
            <a:xfrm>
              <a:off x="4906190" y="3870732"/>
              <a:ext cx="166280" cy="166280"/>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zh-CN" altLang="en-US" dirty="0">
                <a:solidFill>
                  <a:prstClr val="white"/>
                </a:solidFill>
                <a:latin typeface="Calibri"/>
                <a:ea typeface="宋体" panose="02010600030101010101" pitchFamily="2" charset="-122"/>
              </a:endParaRPr>
            </a:p>
          </p:txBody>
        </p:sp>
        <p:cxnSp>
          <p:nvCxnSpPr>
            <p:cNvPr id="24" name="直接连接符 23">
              <a:extLst>
                <a:ext uri="{FF2B5EF4-FFF2-40B4-BE49-F238E27FC236}">
                  <a16:creationId xmlns:a16="http://schemas.microsoft.com/office/drawing/2014/main" id="{5A59E8B6-D571-491F-9746-73B0554004B6}"/>
                </a:ext>
              </a:extLst>
            </p:cNvPr>
            <p:cNvCxnSpPr/>
            <p:nvPr/>
          </p:nvCxnSpPr>
          <p:spPr>
            <a:xfrm>
              <a:off x="5072470" y="39411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5" name="TextBox 29">
            <a:extLst>
              <a:ext uri="{FF2B5EF4-FFF2-40B4-BE49-F238E27FC236}">
                <a16:creationId xmlns:a16="http://schemas.microsoft.com/office/drawing/2014/main" id="{AC9DAFD0-FE79-409F-8D64-5D2671471BD3}"/>
              </a:ext>
            </a:extLst>
          </p:cNvPr>
          <p:cNvSpPr txBox="1"/>
          <p:nvPr/>
        </p:nvSpPr>
        <p:spPr>
          <a:xfrm>
            <a:off x="6469071" y="5236241"/>
            <a:ext cx="4430743" cy="883317"/>
          </a:xfrm>
          <a:prstGeom prst="rect">
            <a:avLst/>
          </a:prstGeom>
          <a:noFill/>
        </p:spPr>
        <p:txBody>
          <a:bodyPr wrap="square" lIns="121917" tIns="60959" rIns="121917" bIns="60959" rtlCol="0">
            <a:spAutoFit/>
          </a:bodyPr>
          <a:lstStyle/>
          <a:p>
            <a:pPr algn="just" defTabSz="914377">
              <a:lnSpc>
                <a:spcPct val="130000"/>
              </a:lnSpc>
            </a:pPr>
            <a:r>
              <a:rPr lang="zh-CN" altLang="en-US" sz="1900" dirty="0">
                <a:solidFill>
                  <a:prstClr val="black"/>
                </a:solidFill>
                <a:latin typeface="微软雅黑" pitchFamily="34" charset="-122"/>
                <a:ea typeface="微软雅黑" pitchFamily="34" charset="-122"/>
              </a:rPr>
              <a:t>推进政协协商民主建设，形成协商议政新局面</a:t>
            </a:r>
          </a:p>
        </p:txBody>
      </p:sp>
      <p:sp>
        <p:nvSpPr>
          <p:cNvPr id="26" name="圆角矩形 27">
            <a:extLst>
              <a:ext uri="{FF2B5EF4-FFF2-40B4-BE49-F238E27FC236}">
                <a16:creationId xmlns:a16="http://schemas.microsoft.com/office/drawing/2014/main" id="{4C2E16B7-462F-42AA-8897-F1342928A96C}"/>
              </a:ext>
            </a:extLst>
          </p:cNvPr>
          <p:cNvSpPr/>
          <p:nvPr/>
        </p:nvSpPr>
        <p:spPr>
          <a:xfrm>
            <a:off x="5544674" y="5296959"/>
            <a:ext cx="804973" cy="390693"/>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defRPr/>
            </a:pPr>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推进</a:t>
            </a:r>
          </a:p>
        </p:txBody>
      </p:sp>
    </p:spTree>
    <p:extLst>
      <p:ext uri="{BB962C8B-B14F-4D97-AF65-F5344CB8AC3E}">
        <p14:creationId xmlns:p14="http://schemas.microsoft.com/office/powerpoint/2010/main" val="54876068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childTnLst>
                                </p:cTn>
                              </p:par>
                              <p:par>
                                <p:cTn id="48" presetID="53" presetClass="entr" presetSubtype="16" fill="hold" grpId="1"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1000" fill="hold"/>
                                        <p:tgtEl>
                                          <p:spTgt spid="19"/>
                                        </p:tgtEl>
                                        <p:attrNameLst>
                                          <p:attrName>ppt_w</p:attrName>
                                        </p:attrNameLst>
                                      </p:cBhvr>
                                      <p:tavLst>
                                        <p:tav tm="0">
                                          <p:val>
                                            <p:fltVal val="0"/>
                                          </p:val>
                                        </p:tav>
                                        <p:tav tm="100000">
                                          <p:val>
                                            <p:strVal val="#ppt_w"/>
                                          </p:val>
                                        </p:tav>
                                      </p:tavLst>
                                    </p:anim>
                                    <p:anim calcmode="lin" valueType="num">
                                      <p:cBhvr>
                                        <p:cTn id="51" dur="1000" fill="hold"/>
                                        <p:tgtEl>
                                          <p:spTgt spid="19"/>
                                        </p:tgtEl>
                                        <p:attrNameLst>
                                          <p:attrName>ppt_h</p:attrName>
                                        </p:attrNameLst>
                                      </p:cBhvr>
                                      <p:tavLst>
                                        <p:tav tm="0">
                                          <p:val>
                                            <p:fltVal val="0"/>
                                          </p:val>
                                        </p:tav>
                                        <p:tav tm="100000">
                                          <p:val>
                                            <p:strVal val="#ppt_h"/>
                                          </p:val>
                                        </p:tav>
                                      </p:tavLst>
                                    </p:anim>
                                    <p:animEffect transition="in" filter="fade">
                                      <p:cBhvr>
                                        <p:cTn id="52" dur="1000"/>
                                        <p:tgtEl>
                                          <p:spTgt spid="19"/>
                                        </p:tgtEl>
                                      </p:cBhvr>
                                    </p:animEffect>
                                  </p:childTnLst>
                                </p:cTn>
                              </p:par>
                              <p:par>
                                <p:cTn id="53" presetID="35" presetClass="path" presetSubtype="0" accel="50000" decel="50000" fill="hold" grpId="2" nodeType="withEffect">
                                  <p:stCondLst>
                                    <p:cond delay="0"/>
                                  </p:stCondLst>
                                  <p:childTnLst>
                                    <p:animMotion origin="layout" path="M -2.77778E-7 -2.34568E-6 L -0.10451 -2.34568E-6 " pathEditMode="relative" rAng="0" ptsTypes="AA">
                                      <p:cBhvr>
                                        <p:cTn id="54" dur="1000" spd="-100000" fill="hold"/>
                                        <p:tgtEl>
                                          <p:spTgt spid="19"/>
                                        </p:tgtEl>
                                        <p:attrNameLst>
                                          <p:attrName>ppt_x</p:attrName>
                                          <p:attrName>ppt_y</p:attrName>
                                        </p:attrNameLst>
                                      </p:cBhvr>
                                      <p:rCtr x="-5226" y="0"/>
                                    </p:animMotion>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childTnLst>
                                </p:cTn>
                              </p:par>
                              <p:par>
                                <p:cTn id="59" presetID="53" presetClass="entr" presetSubtype="16" fill="hold" grpId="1"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1000" fill="hold"/>
                                        <p:tgtEl>
                                          <p:spTgt spid="20"/>
                                        </p:tgtEl>
                                        <p:attrNameLst>
                                          <p:attrName>ppt_w</p:attrName>
                                        </p:attrNameLst>
                                      </p:cBhvr>
                                      <p:tavLst>
                                        <p:tav tm="0">
                                          <p:val>
                                            <p:fltVal val="0"/>
                                          </p:val>
                                        </p:tav>
                                        <p:tav tm="100000">
                                          <p:val>
                                            <p:strVal val="#ppt_w"/>
                                          </p:val>
                                        </p:tav>
                                      </p:tavLst>
                                    </p:anim>
                                    <p:anim calcmode="lin" valueType="num">
                                      <p:cBhvr>
                                        <p:cTn id="62" dur="1000" fill="hold"/>
                                        <p:tgtEl>
                                          <p:spTgt spid="20"/>
                                        </p:tgtEl>
                                        <p:attrNameLst>
                                          <p:attrName>ppt_h</p:attrName>
                                        </p:attrNameLst>
                                      </p:cBhvr>
                                      <p:tavLst>
                                        <p:tav tm="0">
                                          <p:val>
                                            <p:fltVal val="0"/>
                                          </p:val>
                                        </p:tav>
                                        <p:tav tm="100000">
                                          <p:val>
                                            <p:strVal val="#ppt_h"/>
                                          </p:val>
                                        </p:tav>
                                      </p:tavLst>
                                    </p:anim>
                                    <p:animEffect transition="in" filter="fade">
                                      <p:cBhvr>
                                        <p:cTn id="63" dur="1000"/>
                                        <p:tgtEl>
                                          <p:spTgt spid="20"/>
                                        </p:tgtEl>
                                      </p:cBhvr>
                                    </p:animEffect>
                                  </p:childTnLst>
                                </p:cTn>
                              </p:par>
                              <p:par>
                                <p:cTn id="64" presetID="35" presetClass="path" presetSubtype="0" accel="50000" decel="50000" fill="hold" grpId="2" nodeType="withEffect">
                                  <p:stCondLst>
                                    <p:cond delay="0"/>
                                  </p:stCondLst>
                                  <p:childTnLst>
                                    <p:animMotion origin="layout" path="M -2.77778E-7 3.58025E-6 L -0.10451 3.58025E-6 " pathEditMode="relative" rAng="0" ptsTypes="AA">
                                      <p:cBhvr>
                                        <p:cTn id="65" dur="1000" spd="-100000" fill="hold"/>
                                        <p:tgtEl>
                                          <p:spTgt spid="20"/>
                                        </p:tgtEl>
                                        <p:attrNameLst>
                                          <p:attrName>ppt_x</p:attrName>
                                          <p:attrName>ppt_y</p:attrName>
                                        </p:attrNameLst>
                                      </p:cBhvr>
                                      <p:rCtr x="-5226" y="0"/>
                                    </p:animMotion>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childTnLst>
                                </p:cTn>
                              </p:par>
                              <p:par>
                                <p:cTn id="70" presetID="53" presetClass="entr" presetSubtype="16" fill="hold" grpId="1"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1000" fill="hold"/>
                                        <p:tgtEl>
                                          <p:spTgt spid="21"/>
                                        </p:tgtEl>
                                        <p:attrNameLst>
                                          <p:attrName>ppt_w</p:attrName>
                                        </p:attrNameLst>
                                      </p:cBhvr>
                                      <p:tavLst>
                                        <p:tav tm="0">
                                          <p:val>
                                            <p:fltVal val="0"/>
                                          </p:val>
                                        </p:tav>
                                        <p:tav tm="100000">
                                          <p:val>
                                            <p:strVal val="#ppt_w"/>
                                          </p:val>
                                        </p:tav>
                                      </p:tavLst>
                                    </p:anim>
                                    <p:anim calcmode="lin" valueType="num">
                                      <p:cBhvr>
                                        <p:cTn id="73" dur="1000" fill="hold"/>
                                        <p:tgtEl>
                                          <p:spTgt spid="21"/>
                                        </p:tgtEl>
                                        <p:attrNameLst>
                                          <p:attrName>ppt_h</p:attrName>
                                        </p:attrNameLst>
                                      </p:cBhvr>
                                      <p:tavLst>
                                        <p:tav tm="0">
                                          <p:val>
                                            <p:fltVal val="0"/>
                                          </p:val>
                                        </p:tav>
                                        <p:tav tm="100000">
                                          <p:val>
                                            <p:strVal val="#ppt_h"/>
                                          </p:val>
                                        </p:tav>
                                      </p:tavLst>
                                    </p:anim>
                                    <p:animEffect transition="in" filter="fade">
                                      <p:cBhvr>
                                        <p:cTn id="74" dur="1000"/>
                                        <p:tgtEl>
                                          <p:spTgt spid="21"/>
                                        </p:tgtEl>
                                      </p:cBhvr>
                                    </p:animEffect>
                                  </p:childTnLst>
                                </p:cTn>
                              </p:par>
                              <p:par>
                                <p:cTn id="75" presetID="35" presetClass="path" presetSubtype="0" accel="50000" decel="50000" fill="hold" grpId="2" nodeType="withEffect">
                                  <p:stCondLst>
                                    <p:cond delay="0"/>
                                  </p:stCondLst>
                                  <p:childTnLst>
                                    <p:animMotion origin="layout" path="M 2.77778E-7 3.33333E-6 L -0.10451 3.33333E-6 " pathEditMode="relative" rAng="0" ptsTypes="AA">
                                      <p:cBhvr>
                                        <p:cTn id="76" dur="1000" spd="-100000" fill="hold"/>
                                        <p:tgtEl>
                                          <p:spTgt spid="21"/>
                                        </p:tgtEl>
                                        <p:attrNameLst>
                                          <p:attrName>ppt_x</p:attrName>
                                          <p:attrName>ppt_y</p:attrName>
                                        </p:attrNameLst>
                                      </p:cBhvr>
                                      <p:rCtr x="-5226" y="0"/>
                                    </p:animMotion>
                                  </p:childTnLst>
                                </p:cTn>
                              </p:par>
                            </p:childTnLst>
                          </p:cTn>
                        </p:par>
                        <p:par>
                          <p:cTn id="77" fill="hold">
                            <p:stCondLst>
                              <p:cond delay="8000"/>
                            </p:stCondLst>
                            <p:childTnLst>
                              <p:par>
                                <p:cTn id="78" presetID="22" presetClass="entr" presetSubtype="8" fill="hold"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left)">
                                      <p:cBhvr>
                                        <p:cTn id="80" dur="500"/>
                                        <p:tgtEl>
                                          <p:spTgt spid="22"/>
                                        </p:tgtEl>
                                      </p:cBhvr>
                                    </p:animEffect>
                                  </p:childTnLst>
                                </p:cTn>
                              </p:par>
                            </p:childTnLst>
                          </p:cTn>
                        </p:par>
                        <p:par>
                          <p:cTn id="81" fill="hold">
                            <p:stCondLst>
                              <p:cond delay="8500"/>
                            </p:stCondLst>
                            <p:childTnLst>
                              <p:par>
                                <p:cTn id="82" presetID="16" presetClass="entr" presetSubtype="21"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barn(inVertical)">
                                      <p:cBhvr>
                                        <p:cTn id="84" dur="500"/>
                                        <p:tgtEl>
                                          <p:spTgt spid="25"/>
                                        </p:tgtEl>
                                      </p:cBhvr>
                                    </p:animEffect>
                                  </p:childTnLst>
                                </p:cTn>
                              </p:par>
                            </p:childTnLst>
                          </p:cTn>
                        </p:par>
                        <p:par>
                          <p:cTn id="85" fill="hold">
                            <p:stCondLst>
                              <p:cond delay="9000"/>
                            </p:stCondLst>
                            <p:childTnLst>
                              <p:par>
                                <p:cTn id="86" presetID="10"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1000"/>
                                        <p:tgtEl>
                                          <p:spTgt spid="26"/>
                                        </p:tgtEl>
                                      </p:cBhvr>
                                    </p:animEffect>
                                  </p:childTnLst>
                                </p:cTn>
                              </p:par>
                              <p:par>
                                <p:cTn id="89" presetID="53" presetClass="entr" presetSubtype="16" fill="hold" grpId="1" nodeType="with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1000" fill="hold"/>
                                        <p:tgtEl>
                                          <p:spTgt spid="26"/>
                                        </p:tgtEl>
                                        <p:attrNameLst>
                                          <p:attrName>ppt_w</p:attrName>
                                        </p:attrNameLst>
                                      </p:cBhvr>
                                      <p:tavLst>
                                        <p:tav tm="0">
                                          <p:val>
                                            <p:fltVal val="0"/>
                                          </p:val>
                                        </p:tav>
                                        <p:tav tm="100000">
                                          <p:val>
                                            <p:strVal val="#ppt_w"/>
                                          </p:val>
                                        </p:tav>
                                      </p:tavLst>
                                    </p:anim>
                                    <p:anim calcmode="lin" valueType="num">
                                      <p:cBhvr>
                                        <p:cTn id="92" dur="1000" fill="hold"/>
                                        <p:tgtEl>
                                          <p:spTgt spid="26"/>
                                        </p:tgtEl>
                                        <p:attrNameLst>
                                          <p:attrName>ppt_h</p:attrName>
                                        </p:attrNameLst>
                                      </p:cBhvr>
                                      <p:tavLst>
                                        <p:tav tm="0">
                                          <p:val>
                                            <p:fltVal val="0"/>
                                          </p:val>
                                        </p:tav>
                                        <p:tav tm="100000">
                                          <p:val>
                                            <p:strVal val="#ppt_h"/>
                                          </p:val>
                                        </p:tav>
                                      </p:tavLst>
                                    </p:anim>
                                    <p:animEffect transition="in" filter="fade">
                                      <p:cBhvr>
                                        <p:cTn id="93" dur="1000"/>
                                        <p:tgtEl>
                                          <p:spTgt spid="26"/>
                                        </p:tgtEl>
                                      </p:cBhvr>
                                    </p:animEffect>
                                  </p:childTnLst>
                                </p:cTn>
                              </p:par>
                              <p:par>
                                <p:cTn id="94" presetID="35" presetClass="path" presetSubtype="0" accel="50000" decel="50000" fill="hold" grpId="2" nodeType="withEffect">
                                  <p:stCondLst>
                                    <p:cond delay="0"/>
                                  </p:stCondLst>
                                  <p:childTnLst>
                                    <p:animMotion origin="layout" path="M 2.77778E-6 4.07407E-6 L -0.10452 4.07407E-6 " pathEditMode="relative" rAng="0" ptsTypes="AA">
                                      <p:cBhvr>
                                        <p:cTn id="95" dur="1000" spd="-100000" fill="hold"/>
                                        <p:tgtEl>
                                          <p:spTgt spid="26"/>
                                        </p:tgtEl>
                                        <p:attrNameLst>
                                          <p:attrName>ppt_x</p:attrName>
                                          <p:attrName>ppt_y</p:attrName>
                                        </p:attrNameLst>
                                      </p:cBhvr>
                                      <p:rCtr x="-52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6" grpId="0" animBg="1"/>
      <p:bldP spid="16" grpId="0"/>
      <p:bldP spid="17" grpId="0"/>
      <p:bldP spid="18" grpId="0"/>
      <p:bldP spid="19" grpId="0" animBg="1"/>
      <p:bldP spid="19" grpId="1" animBg="1"/>
      <p:bldP spid="19" grpId="2" animBg="1"/>
      <p:bldP spid="20" grpId="0" animBg="1"/>
      <p:bldP spid="20" grpId="1" animBg="1"/>
      <p:bldP spid="20" grpId="2" animBg="1"/>
      <p:bldP spid="21" grpId="0" animBg="1"/>
      <p:bldP spid="21" grpId="1" animBg="1"/>
      <p:bldP spid="21" grpId="2" animBg="1"/>
      <p:bldP spid="25" grpId="0"/>
      <p:bldP spid="26" grpId="0" animBg="1"/>
      <p:bldP spid="26" grpId="1" animBg="1"/>
      <p:bldP spid="26"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pic>
        <p:nvPicPr>
          <p:cNvPr id="5" name="Picture 2">
            <a:extLst>
              <a:ext uri="{FF2B5EF4-FFF2-40B4-BE49-F238E27FC236}">
                <a16:creationId xmlns:a16="http://schemas.microsoft.com/office/drawing/2014/main" id="{41F23F66-2F95-433A-B88A-20C3C3C760D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1066"/>
          <a:stretch/>
        </p:blipFill>
        <p:spPr bwMode="auto">
          <a:xfrm>
            <a:off x="699985" y="3073666"/>
            <a:ext cx="4127921" cy="1620833"/>
          </a:xfrm>
          <a:prstGeom prst="rect">
            <a:avLst/>
          </a:prstGeom>
          <a:noFill/>
          <a:ln>
            <a:solidFill>
              <a:srgbClr val="FFC000"/>
            </a:solidFill>
          </a:ln>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978B7026-0E4F-4BCA-8356-37349540466B}"/>
              </a:ext>
            </a:extLst>
          </p:cNvPr>
          <p:cNvSpPr/>
          <p:nvPr/>
        </p:nvSpPr>
        <p:spPr>
          <a:xfrm>
            <a:off x="699985" y="1420698"/>
            <a:ext cx="4127921" cy="1421019"/>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914377"/>
            <a:r>
              <a:rPr lang="zh-CN" altLang="en-US" sz="32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★八个方面阐述</a:t>
            </a:r>
            <a:endParaRPr lang="en-US" altLang="zh-CN" sz="32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defTabSz="914377"/>
            <a:r>
              <a:rPr lang="zh-CN" altLang="en-US" sz="32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五年工作情况★</a:t>
            </a:r>
          </a:p>
        </p:txBody>
      </p:sp>
      <p:grpSp>
        <p:nvGrpSpPr>
          <p:cNvPr id="27" name="组合 26">
            <a:extLst>
              <a:ext uri="{FF2B5EF4-FFF2-40B4-BE49-F238E27FC236}">
                <a16:creationId xmlns:a16="http://schemas.microsoft.com/office/drawing/2014/main" id="{8BCF163A-36B6-4AE5-B956-9D8FBCBF017C}"/>
              </a:ext>
            </a:extLst>
          </p:cNvPr>
          <p:cNvGrpSpPr/>
          <p:nvPr/>
        </p:nvGrpSpPr>
        <p:grpSpPr>
          <a:xfrm>
            <a:off x="5676291" y="1322775"/>
            <a:ext cx="5243331" cy="199583"/>
            <a:chOff x="4906190" y="1416527"/>
            <a:chExt cx="3933010" cy="166280"/>
          </a:xfrm>
          <a:solidFill>
            <a:srgbClr val="C00000"/>
          </a:solidFill>
        </p:grpSpPr>
        <p:sp>
          <p:nvSpPr>
            <p:cNvPr id="28" name="矩形 27">
              <a:extLst>
                <a:ext uri="{FF2B5EF4-FFF2-40B4-BE49-F238E27FC236}">
                  <a16:creationId xmlns:a16="http://schemas.microsoft.com/office/drawing/2014/main" id="{5A3789D3-42F7-4422-8CEA-B9CDD8FF0467}"/>
                </a:ext>
              </a:extLst>
            </p:cNvPr>
            <p:cNvSpPr/>
            <p:nvPr/>
          </p:nvSpPr>
          <p:spPr>
            <a:xfrm>
              <a:off x="4906190" y="1416527"/>
              <a:ext cx="166280" cy="166280"/>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zh-CN" altLang="en-US">
                <a:solidFill>
                  <a:prstClr val="white"/>
                </a:solidFill>
                <a:latin typeface="Calibri"/>
                <a:ea typeface="宋体" panose="02010600030101010101" pitchFamily="2" charset="-122"/>
              </a:endParaRPr>
            </a:p>
          </p:txBody>
        </p:sp>
        <p:cxnSp>
          <p:nvCxnSpPr>
            <p:cNvPr id="29" name="直接连接符 28">
              <a:extLst>
                <a:ext uri="{FF2B5EF4-FFF2-40B4-BE49-F238E27FC236}">
                  <a16:creationId xmlns:a16="http://schemas.microsoft.com/office/drawing/2014/main" id="{8CF9C4A1-27EF-4124-8AE0-774C646C777E}"/>
                </a:ext>
              </a:extLst>
            </p:cNvPr>
            <p:cNvCxnSpPr>
              <a:stCxn id="28" idx="3"/>
            </p:cNvCxnSpPr>
            <p:nvPr/>
          </p:nvCxnSpPr>
          <p:spPr>
            <a:xfrm>
              <a:off x="5072470" y="1499667"/>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a:extLst>
              <a:ext uri="{FF2B5EF4-FFF2-40B4-BE49-F238E27FC236}">
                <a16:creationId xmlns:a16="http://schemas.microsoft.com/office/drawing/2014/main" id="{0800206B-835D-4CB2-A108-BA9E55748E4B}"/>
              </a:ext>
            </a:extLst>
          </p:cNvPr>
          <p:cNvGrpSpPr/>
          <p:nvPr/>
        </p:nvGrpSpPr>
        <p:grpSpPr>
          <a:xfrm>
            <a:off x="5676291" y="2537814"/>
            <a:ext cx="5243331" cy="199583"/>
            <a:chOff x="4906190" y="2727732"/>
            <a:chExt cx="3933010" cy="166280"/>
          </a:xfrm>
          <a:solidFill>
            <a:srgbClr val="C00000"/>
          </a:solidFill>
        </p:grpSpPr>
        <p:sp>
          <p:nvSpPr>
            <p:cNvPr id="31" name="矩形 30">
              <a:extLst>
                <a:ext uri="{FF2B5EF4-FFF2-40B4-BE49-F238E27FC236}">
                  <a16:creationId xmlns:a16="http://schemas.microsoft.com/office/drawing/2014/main" id="{5A7A91AD-42FA-4D76-BF84-D8E803D07BEE}"/>
                </a:ext>
              </a:extLst>
            </p:cNvPr>
            <p:cNvSpPr/>
            <p:nvPr/>
          </p:nvSpPr>
          <p:spPr>
            <a:xfrm>
              <a:off x="4906190" y="2727732"/>
              <a:ext cx="166280" cy="166280"/>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zh-CN" altLang="en-US" dirty="0">
                <a:solidFill>
                  <a:prstClr val="white"/>
                </a:solidFill>
                <a:latin typeface="Calibri"/>
                <a:ea typeface="宋体" panose="02010600030101010101" pitchFamily="2" charset="-122"/>
              </a:endParaRPr>
            </a:p>
          </p:txBody>
        </p:sp>
        <p:cxnSp>
          <p:nvCxnSpPr>
            <p:cNvPr id="32" name="直接连接符 31">
              <a:extLst>
                <a:ext uri="{FF2B5EF4-FFF2-40B4-BE49-F238E27FC236}">
                  <a16:creationId xmlns:a16="http://schemas.microsoft.com/office/drawing/2014/main" id="{154F5849-E1FF-44EC-84B0-E3B82CA070A6}"/>
                </a:ext>
              </a:extLst>
            </p:cNvPr>
            <p:cNvCxnSpPr>
              <a:stCxn id="31" idx="3"/>
            </p:cNvCxnSpPr>
            <p:nvPr/>
          </p:nvCxnSpPr>
          <p:spPr>
            <a:xfrm>
              <a:off x="5072470" y="28108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3" name="组合 32">
            <a:extLst>
              <a:ext uri="{FF2B5EF4-FFF2-40B4-BE49-F238E27FC236}">
                <a16:creationId xmlns:a16="http://schemas.microsoft.com/office/drawing/2014/main" id="{64502B40-030D-45D0-8567-58D9ACC6D5A2}"/>
              </a:ext>
            </a:extLst>
          </p:cNvPr>
          <p:cNvGrpSpPr/>
          <p:nvPr/>
        </p:nvGrpSpPr>
        <p:grpSpPr>
          <a:xfrm>
            <a:off x="5676291" y="3909731"/>
            <a:ext cx="5243331" cy="199583"/>
            <a:chOff x="4906190" y="3870732"/>
            <a:chExt cx="3933010" cy="166280"/>
          </a:xfrm>
          <a:solidFill>
            <a:srgbClr val="C00000"/>
          </a:solidFill>
        </p:grpSpPr>
        <p:sp>
          <p:nvSpPr>
            <p:cNvPr id="34" name="矩形 33">
              <a:extLst>
                <a:ext uri="{FF2B5EF4-FFF2-40B4-BE49-F238E27FC236}">
                  <a16:creationId xmlns:a16="http://schemas.microsoft.com/office/drawing/2014/main" id="{ADDBB04B-BA24-42DF-B79A-35EDD30B1AFE}"/>
                </a:ext>
              </a:extLst>
            </p:cNvPr>
            <p:cNvSpPr/>
            <p:nvPr/>
          </p:nvSpPr>
          <p:spPr>
            <a:xfrm>
              <a:off x="4906190" y="3870732"/>
              <a:ext cx="166280" cy="166280"/>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zh-CN" altLang="en-US" dirty="0">
                <a:solidFill>
                  <a:prstClr val="white"/>
                </a:solidFill>
                <a:latin typeface="Calibri"/>
                <a:ea typeface="宋体" panose="02010600030101010101" pitchFamily="2" charset="-122"/>
              </a:endParaRPr>
            </a:p>
          </p:txBody>
        </p:sp>
        <p:cxnSp>
          <p:nvCxnSpPr>
            <p:cNvPr id="35" name="直接连接符 34">
              <a:extLst>
                <a:ext uri="{FF2B5EF4-FFF2-40B4-BE49-F238E27FC236}">
                  <a16:creationId xmlns:a16="http://schemas.microsoft.com/office/drawing/2014/main" id="{124913A6-E192-4453-9599-E2A5C970810C}"/>
                </a:ext>
              </a:extLst>
            </p:cNvPr>
            <p:cNvCxnSpPr/>
            <p:nvPr/>
          </p:nvCxnSpPr>
          <p:spPr>
            <a:xfrm>
              <a:off x="5072470" y="39411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36" name="TextBox 27">
            <a:extLst>
              <a:ext uri="{FF2B5EF4-FFF2-40B4-BE49-F238E27FC236}">
                <a16:creationId xmlns:a16="http://schemas.microsoft.com/office/drawing/2014/main" id="{2EE92C3E-5424-47E2-B3CB-EED73DE98583}"/>
              </a:ext>
            </a:extLst>
          </p:cNvPr>
          <p:cNvSpPr txBox="1"/>
          <p:nvPr/>
        </p:nvSpPr>
        <p:spPr>
          <a:xfrm>
            <a:off x="6323130" y="1605651"/>
            <a:ext cx="4596492" cy="883317"/>
          </a:xfrm>
          <a:prstGeom prst="rect">
            <a:avLst/>
          </a:prstGeom>
          <a:noFill/>
        </p:spPr>
        <p:txBody>
          <a:bodyPr wrap="square" lIns="121917" tIns="60959" rIns="121917" bIns="60959" rtlCol="0">
            <a:spAutoFit/>
          </a:bodyPr>
          <a:lstStyle/>
          <a:p>
            <a:pPr algn="just" defTabSz="914377">
              <a:lnSpc>
                <a:spcPct val="130000"/>
              </a:lnSpc>
            </a:pPr>
            <a:r>
              <a:rPr lang="zh-CN" altLang="en-US" sz="1900" dirty="0">
                <a:solidFill>
                  <a:prstClr val="black"/>
                </a:solidFill>
                <a:latin typeface="微软雅黑" pitchFamily="34" charset="-122"/>
                <a:ea typeface="微软雅黑" pitchFamily="34" charset="-122"/>
              </a:rPr>
              <a:t>和改进民主监督工作，推动党和国家重大方针政策和重要决策部署贯彻落实</a:t>
            </a:r>
          </a:p>
        </p:txBody>
      </p:sp>
      <p:sp>
        <p:nvSpPr>
          <p:cNvPr id="37" name="TextBox 28">
            <a:extLst>
              <a:ext uri="{FF2B5EF4-FFF2-40B4-BE49-F238E27FC236}">
                <a16:creationId xmlns:a16="http://schemas.microsoft.com/office/drawing/2014/main" id="{0F74EA57-5172-404F-B8A2-A8E6629484FD}"/>
              </a:ext>
            </a:extLst>
          </p:cNvPr>
          <p:cNvSpPr txBox="1"/>
          <p:nvPr/>
        </p:nvSpPr>
        <p:spPr>
          <a:xfrm>
            <a:off x="6323129" y="2837783"/>
            <a:ext cx="4818171" cy="883317"/>
          </a:xfrm>
          <a:prstGeom prst="rect">
            <a:avLst/>
          </a:prstGeom>
          <a:noFill/>
        </p:spPr>
        <p:txBody>
          <a:bodyPr wrap="square" lIns="121917" tIns="60959" rIns="121917" bIns="60959" rtlCol="0">
            <a:spAutoFit/>
          </a:bodyPr>
          <a:lstStyle/>
          <a:p>
            <a:pPr algn="just" defTabSz="914377">
              <a:lnSpc>
                <a:spcPct val="130000"/>
              </a:lnSpc>
            </a:pPr>
            <a:r>
              <a:rPr lang="zh-CN" altLang="en-US" sz="1900" dirty="0">
                <a:solidFill>
                  <a:prstClr val="black"/>
                </a:solidFill>
                <a:latin typeface="微软雅黑" pitchFamily="34" charset="-122"/>
                <a:ea typeface="微软雅黑" pitchFamily="34" charset="-122"/>
              </a:rPr>
              <a:t>发挥统一战线组织作用，做好凝心聚力工作</a:t>
            </a:r>
          </a:p>
        </p:txBody>
      </p:sp>
      <p:sp>
        <p:nvSpPr>
          <p:cNvPr id="38" name="TextBox 29">
            <a:extLst>
              <a:ext uri="{FF2B5EF4-FFF2-40B4-BE49-F238E27FC236}">
                <a16:creationId xmlns:a16="http://schemas.microsoft.com/office/drawing/2014/main" id="{111F4833-09D1-42D1-A354-9D926CD6B47A}"/>
              </a:ext>
            </a:extLst>
          </p:cNvPr>
          <p:cNvSpPr txBox="1"/>
          <p:nvPr/>
        </p:nvSpPr>
        <p:spPr>
          <a:xfrm>
            <a:off x="6488879" y="4145165"/>
            <a:ext cx="4430743" cy="883317"/>
          </a:xfrm>
          <a:prstGeom prst="rect">
            <a:avLst/>
          </a:prstGeom>
          <a:noFill/>
        </p:spPr>
        <p:txBody>
          <a:bodyPr wrap="square" lIns="121917" tIns="60959" rIns="121917" bIns="60959" rtlCol="0">
            <a:spAutoFit/>
          </a:bodyPr>
          <a:lstStyle/>
          <a:p>
            <a:pPr algn="just" defTabSz="914377">
              <a:lnSpc>
                <a:spcPct val="130000"/>
              </a:lnSpc>
            </a:pPr>
            <a:r>
              <a:rPr lang="zh-CN" altLang="en-US" sz="1900" dirty="0">
                <a:solidFill>
                  <a:prstClr val="black"/>
                </a:solidFill>
                <a:latin typeface="微软雅黑" pitchFamily="34" charset="-122"/>
                <a:ea typeface="微软雅黑" pitchFamily="34" charset="-122"/>
              </a:rPr>
              <a:t>开展对外友好交往，为营造良好外部环境作出积极贡献</a:t>
            </a:r>
          </a:p>
        </p:txBody>
      </p:sp>
      <p:sp>
        <p:nvSpPr>
          <p:cNvPr id="39" name="圆角矩形 27">
            <a:extLst>
              <a:ext uri="{FF2B5EF4-FFF2-40B4-BE49-F238E27FC236}">
                <a16:creationId xmlns:a16="http://schemas.microsoft.com/office/drawing/2014/main" id="{12DA980B-C3BA-40AD-B704-B2AAE3D32A3E}"/>
              </a:ext>
            </a:extLst>
          </p:cNvPr>
          <p:cNvSpPr/>
          <p:nvPr/>
        </p:nvSpPr>
        <p:spPr>
          <a:xfrm>
            <a:off x="5518156" y="1718992"/>
            <a:ext cx="804973" cy="390693"/>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加强</a:t>
            </a:r>
          </a:p>
        </p:txBody>
      </p:sp>
      <p:sp>
        <p:nvSpPr>
          <p:cNvPr id="40" name="圆角矩形 27">
            <a:extLst>
              <a:ext uri="{FF2B5EF4-FFF2-40B4-BE49-F238E27FC236}">
                <a16:creationId xmlns:a16="http://schemas.microsoft.com/office/drawing/2014/main" id="{C86C03CB-7D7A-4CF4-8290-8B402936634F}"/>
              </a:ext>
            </a:extLst>
          </p:cNvPr>
          <p:cNvSpPr/>
          <p:nvPr/>
        </p:nvSpPr>
        <p:spPr>
          <a:xfrm>
            <a:off x="5518156" y="2912674"/>
            <a:ext cx="804973" cy="390693"/>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defRPr/>
            </a:pPr>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充分</a:t>
            </a:r>
          </a:p>
        </p:txBody>
      </p:sp>
      <p:sp>
        <p:nvSpPr>
          <p:cNvPr id="41" name="圆角矩形 27">
            <a:extLst>
              <a:ext uri="{FF2B5EF4-FFF2-40B4-BE49-F238E27FC236}">
                <a16:creationId xmlns:a16="http://schemas.microsoft.com/office/drawing/2014/main" id="{E343A0BD-2899-4416-8BF2-E559086159A6}"/>
              </a:ext>
            </a:extLst>
          </p:cNvPr>
          <p:cNvSpPr/>
          <p:nvPr/>
        </p:nvSpPr>
        <p:spPr>
          <a:xfrm>
            <a:off x="5564482" y="4205883"/>
            <a:ext cx="804973" cy="390693"/>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广泛</a:t>
            </a:r>
          </a:p>
        </p:txBody>
      </p:sp>
      <p:grpSp>
        <p:nvGrpSpPr>
          <p:cNvPr id="42" name="组合 41">
            <a:extLst>
              <a:ext uri="{FF2B5EF4-FFF2-40B4-BE49-F238E27FC236}">
                <a16:creationId xmlns:a16="http://schemas.microsoft.com/office/drawing/2014/main" id="{18112E40-643D-4F9C-BCD5-BD74DECA5E29}"/>
              </a:ext>
            </a:extLst>
          </p:cNvPr>
          <p:cNvGrpSpPr/>
          <p:nvPr/>
        </p:nvGrpSpPr>
        <p:grpSpPr>
          <a:xfrm>
            <a:off x="5656483" y="5000807"/>
            <a:ext cx="5243331" cy="199583"/>
            <a:chOff x="4906190" y="3870732"/>
            <a:chExt cx="3933010" cy="166280"/>
          </a:xfrm>
          <a:solidFill>
            <a:srgbClr val="C00000"/>
          </a:solidFill>
        </p:grpSpPr>
        <p:sp>
          <p:nvSpPr>
            <p:cNvPr id="43" name="矩形 42">
              <a:extLst>
                <a:ext uri="{FF2B5EF4-FFF2-40B4-BE49-F238E27FC236}">
                  <a16:creationId xmlns:a16="http://schemas.microsoft.com/office/drawing/2014/main" id="{29504C3D-8D62-4C76-B96F-BC12351D1D8C}"/>
                </a:ext>
              </a:extLst>
            </p:cNvPr>
            <p:cNvSpPr/>
            <p:nvPr/>
          </p:nvSpPr>
          <p:spPr>
            <a:xfrm>
              <a:off x="4906190" y="3870732"/>
              <a:ext cx="166280" cy="166280"/>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zh-CN" altLang="en-US" dirty="0">
                <a:solidFill>
                  <a:prstClr val="white"/>
                </a:solidFill>
                <a:latin typeface="Calibri"/>
                <a:ea typeface="宋体" panose="02010600030101010101" pitchFamily="2" charset="-122"/>
              </a:endParaRPr>
            </a:p>
          </p:txBody>
        </p:sp>
        <p:cxnSp>
          <p:nvCxnSpPr>
            <p:cNvPr id="44" name="直接连接符 43">
              <a:extLst>
                <a:ext uri="{FF2B5EF4-FFF2-40B4-BE49-F238E27FC236}">
                  <a16:creationId xmlns:a16="http://schemas.microsoft.com/office/drawing/2014/main" id="{E42B7DDD-B8E3-498F-B765-E870BB0F78BC}"/>
                </a:ext>
              </a:extLst>
            </p:cNvPr>
            <p:cNvCxnSpPr/>
            <p:nvPr/>
          </p:nvCxnSpPr>
          <p:spPr>
            <a:xfrm>
              <a:off x="5072470" y="39411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45" name="TextBox 29">
            <a:extLst>
              <a:ext uri="{FF2B5EF4-FFF2-40B4-BE49-F238E27FC236}">
                <a16:creationId xmlns:a16="http://schemas.microsoft.com/office/drawing/2014/main" id="{D4E32D3E-27BF-430B-A9BD-38C42960217C}"/>
              </a:ext>
            </a:extLst>
          </p:cNvPr>
          <p:cNvSpPr txBox="1"/>
          <p:nvPr/>
        </p:nvSpPr>
        <p:spPr>
          <a:xfrm>
            <a:off x="6469071" y="5236241"/>
            <a:ext cx="4430743" cy="883317"/>
          </a:xfrm>
          <a:prstGeom prst="rect">
            <a:avLst/>
          </a:prstGeom>
          <a:noFill/>
        </p:spPr>
        <p:txBody>
          <a:bodyPr wrap="square" lIns="121917" tIns="60959" rIns="121917" bIns="60959" rtlCol="0">
            <a:spAutoFit/>
          </a:bodyPr>
          <a:lstStyle/>
          <a:p>
            <a:pPr algn="just" defTabSz="914377">
              <a:lnSpc>
                <a:spcPct val="130000"/>
              </a:lnSpc>
            </a:pPr>
            <a:r>
              <a:rPr lang="zh-CN" altLang="en-US" sz="1900" dirty="0">
                <a:solidFill>
                  <a:prstClr val="black"/>
                </a:solidFill>
                <a:latin typeface="微软雅黑" pitchFamily="34" charset="-122"/>
                <a:ea typeface="微软雅黑" pitchFamily="34" charset="-122"/>
              </a:rPr>
              <a:t>加强自身建设，提高政协履职能力和水平</a:t>
            </a:r>
          </a:p>
        </p:txBody>
      </p:sp>
      <p:sp>
        <p:nvSpPr>
          <p:cNvPr id="46" name="圆角矩形 27">
            <a:extLst>
              <a:ext uri="{FF2B5EF4-FFF2-40B4-BE49-F238E27FC236}">
                <a16:creationId xmlns:a16="http://schemas.microsoft.com/office/drawing/2014/main" id="{356EE6E5-9E2D-46BF-82DF-D5345D4BAEE4}"/>
              </a:ext>
            </a:extLst>
          </p:cNvPr>
          <p:cNvSpPr/>
          <p:nvPr/>
        </p:nvSpPr>
        <p:spPr>
          <a:xfrm>
            <a:off x="5544674" y="5296959"/>
            <a:ext cx="804973" cy="390693"/>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defRPr/>
            </a:pPr>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大力</a:t>
            </a:r>
          </a:p>
        </p:txBody>
      </p:sp>
    </p:spTree>
    <p:extLst>
      <p:ext uri="{BB962C8B-B14F-4D97-AF65-F5344CB8AC3E}">
        <p14:creationId xmlns:p14="http://schemas.microsoft.com/office/powerpoint/2010/main" val="72042112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arn(inVertical)">
                                      <p:cBhvr>
                                        <p:cTn id="27" dur="500"/>
                                        <p:tgtEl>
                                          <p:spTgt spid="36"/>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barn(inVertical)">
                                      <p:cBhvr>
                                        <p:cTn id="35" dur="500"/>
                                        <p:tgtEl>
                                          <p:spTgt spid="37"/>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barn(inVertical)">
                                      <p:cBhvr>
                                        <p:cTn id="43" dur="500"/>
                                        <p:tgtEl>
                                          <p:spTgt spid="3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childTnLst>
                                </p:cTn>
                              </p:par>
                              <p:par>
                                <p:cTn id="48" presetID="53" presetClass="entr" presetSubtype="16" fill="hold" grpId="1" nodeType="with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p:cTn id="50" dur="1000" fill="hold"/>
                                        <p:tgtEl>
                                          <p:spTgt spid="39"/>
                                        </p:tgtEl>
                                        <p:attrNameLst>
                                          <p:attrName>ppt_w</p:attrName>
                                        </p:attrNameLst>
                                      </p:cBhvr>
                                      <p:tavLst>
                                        <p:tav tm="0">
                                          <p:val>
                                            <p:fltVal val="0"/>
                                          </p:val>
                                        </p:tav>
                                        <p:tav tm="100000">
                                          <p:val>
                                            <p:strVal val="#ppt_w"/>
                                          </p:val>
                                        </p:tav>
                                      </p:tavLst>
                                    </p:anim>
                                    <p:anim calcmode="lin" valueType="num">
                                      <p:cBhvr>
                                        <p:cTn id="51" dur="1000" fill="hold"/>
                                        <p:tgtEl>
                                          <p:spTgt spid="39"/>
                                        </p:tgtEl>
                                        <p:attrNameLst>
                                          <p:attrName>ppt_h</p:attrName>
                                        </p:attrNameLst>
                                      </p:cBhvr>
                                      <p:tavLst>
                                        <p:tav tm="0">
                                          <p:val>
                                            <p:fltVal val="0"/>
                                          </p:val>
                                        </p:tav>
                                        <p:tav tm="100000">
                                          <p:val>
                                            <p:strVal val="#ppt_h"/>
                                          </p:val>
                                        </p:tav>
                                      </p:tavLst>
                                    </p:anim>
                                    <p:animEffect transition="in" filter="fade">
                                      <p:cBhvr>
                                        <p:cTn id="52" dur="1000"/>
                                        <p:tgtEl>
                                          <p:spTgt spid="39"/>
                                        </p:tgtEl>
                                      </p:cBhvr>
                                    </p:animEffect>
                                  </p:childTnLst>
                                </p:cTn>
                              </p:par>
                              <p:par>
                                <p:cTn id="53" presetID="35" presetClass="path" presetSubtype="0" accel="50000" decel="50000" fill="hold" grpId="2" nodeType="withEffect">
                                  <p:stCondLst>
                                    <p:cond delay="0"/>
                                  </p:stCondLst>
                                  <p:childTnLst>
                                    <p:animMotion origin="layout" path="M -2.77778E-7 -2.34568E-6 L -0.10451 -2.34568E-6 " pathEditMode="relative" rAng="0" ptsTypes="AA">
                                      <p:cBhvr>
                                        <p:cTn id="54" dur="1000" spd="-100000" fill="hold"/>
                                        <p:tgtEl>
                                          <p:spTgt spid="39"/>
                                        </p:tgtEl>
                                        <p:attrNameLst>
                                          <p:attrName>ppt_x</p:attrName>
                                          <p:attrName>ppt_y</p:attrName>
                                        </p:attrNameLst>
                                      </p:cBhvr>
                                      <p:rCtr x="-5226" y="0"/>
                                    </p:animMotion>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1000"/>
                                        <p:tgtEl>
                                          <p:spTgt spid="40"/>
                                        </p:tgtEl>
                                      </p:cBhvr>
                                    </p:animEffect>
                                  </p:childTnLst>
                                </p:cTn>
                              </p:par>
                              <p:par>
                                <p:cTn id="59" presetID="53" presetClass="entr" presetSubtype="16" fill="hold" grpId="1"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1000" fill="hold"/>
                                        <p:tgtEl>
                                          <p:spTgt spid="40"/>
                                        </p:tgtEl>
                                        <p:attrNameLst>
                                          <p:attrName>ppt_w</p:attrName>
                                        </p:attrNameLst>
                                      </p:cBhvr>
                                      <p:tavLst>
                                        <p:tav tm="0">
                                          <p:val>
                                            <p:fltVal val="0"/>
                                          </p:val>
                                        </p:tav>
                                        <p:tav tm="100000">
                                          <p:val>
                                            <p:strVal val="#ppt_w"/>
                                          </p:val>
                                        </p:tav>
                                      </p:tavLst>
                                    </p:anim>
                                    <p:anim calcmode="lin" valueType="num">
                                      <p:cBhvr>
                                        <p:cTn id="62" dur="1000" fill="hold"/>
                                        <p:tgtEl>
                                          <p:spTgt spid="40"/>
                                        </p:tgtEl>
                                        <p:attrNameLst>
                                          <p:attrName>ppt_h</p:attrName>
                                        </p:attrNameLst>
                                      </p:cBhvr>
                                      <p:tavLst>
                                        <p:tav tm="0">
                                          <p:val>
                                            <p:fltVal val="0"/>
                                          </p:val>
                                        </p:tav>
                                        <p:tav tm="100000">
                                          <p:val>
                                            <p:strVal val="#ppt_h"/>
                                          </p:val>
                                        </p:tav>
                                      </p:tavLst>
                                    </p:anim>
                                    <p:animEffect transition="in" filter="fade">
                                      <p:cBhvr>
                                        <p:cTn id="63" dur="1000"/>
                                        <p:tgtEl>
                                          <p:spTgt spid="40"/>
                                        </p:tgtEl>
                                      </p:cBhvr>
                                    </p:animEffect>
                                  </p:childTnLst>
                                </p:cTn>
                              </p:par>
                              <p:par>
                                <p:cTn id="64" presetID="35" presetClass="path" presetSubtype="0" accel="50000" decel="50000" fill="hold" grpId="2" nodeType="withEffect">
                                  <p:stCondLst>
                                    <p:cond delay="0"/>
                                  </p:stCondLst>
                                  <p:childTnLst>
                                    <p:animMotion origin="layout" path="M -2.77778E-7 3.58025E-6 L -0.10451 3.58025E-6 " pathEditMode="relative" rAng="0" ptsTypes="AA">
                                      <p:cBhvr>
                                        <p:cTn id="65" dur="1000" spd="-100000" fill="hold"/>
                                        <p:tgtEl>
                                          <p:spTgt spid="40"/>
                                        </p:tgtEl>
                                        <p:attrNameLst>
                                          <p:attrName>ppt_x</p:attrName>
                                          <p:attrName>ppt_y</p:attrName>
                                        </p:attrNameLst>
                                      </p:cBhvr>
                                      <p:rCtr x="-5226" y="0"/>
                                    </p:animMotion>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1000"/>
                                        <p:tgtEl>
                                          <p:spTgt spid="41"/>
                                        </p:tgtEl>
                                      </p:cBhvr>
                                    </p:animEffect>
                                  </p:childTnLst>
                                </p:cTn>
                              </p:par>
                              <p:par>
                                <p:cTn id="70" presetID="53" presetClass="entr" presetSubtype="16" fill="hold" grpId="1" nodeType="with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p:cTn id="72" dur="1000" fill="hold"/>
                                        <p:tgtEl>
                                          <p:spTgt spid="41"/>
                                        </p:tgtEl>
                                        <p:attrNameLst>
                                          <p:attrName>ppt_w</p:attrName>
                                        </p:attrNameLst>
                                      </p:cBhvr>
                                      <p:tavLst>
                                        <p:tav tm="0">
                                          <p:val>
                                            <p:fltVal val="0"/>
                                          </p:val>
                                        </p:tav>
                                        <p:tav tm="100000">
                                          <p:val>
                                            <p:strVal val="#ppt_w"/>
                                          </p:val>
                                        </p:tav>
                                      </p:tavLst>
                                    </p:anim>
                                    <p:anim calcmode="lin" valueType="num">
                                      <p:cBhvr>
                                        <p:cTn id="73" dur="1000" fill="hold"/>
                                        <p:tgtEl>
                                          <p:spTgt spid="41"/>
                                        </p:tgtEl>
                                        <p:attrNameLst>
                                          <p:attrName>ppt_h</p:attrName>
                                        </p:attrNameLst>
                                      </p:cBhvr>
                                      <p:tavLst>
                                        <p:tav tm="0">
                                          <p:val>
                                            <p:fltVal val="0"/>
                                          </p:val>
                                        </p:tav>
                                        <p:tav tm="100000">
                                          <p:val>
                                            <p:strVal val="#ppt_h"/>
                                          </p:val>
                                        </p:tav>
                                      </p:tavLst>
                                    </p:anim>
                                    <p:animEffect transition="in" filter="fade">
                                      <p:cBhvr>
                                        <p:cTn id="74" dur="1000"/>
                                        <p:tgtEl>
                                          <p:spTgt spid="41"/>
                                        </p:tgtEl>
                                      </p:cBhvr>
                                    </p:animEffect>
                                  </p:childTnLst>
                                </p:cTn>
                              </p:par>
                              <p:par>
                                <p:cTn id="75" presetID="35" presetClass="path" presetSubtype="0" accel="50000" decel="50000" fill="hold" grpId="2" nodeType="withEffect">
                                  <p:stCondLst>
                                    <p:cond delay="0"/>
                                  </p:stCondLst>
                                  <p:childTnLst>
                                    <p:animMotion origin="layout" path="M 2.77778E-7 3.33333E-6 L -0.10451 3.33333E-6 " pathEditMode="relative" rAng="0" ptsTypes="AA">
                                      <p:cBhvr>
                                        <p:cTn id="76" dur="1000" spd="-100000" fill="hold"/>
                                        <p:tgtEl>
                                          <p:spTgt spid="41"/>
                                        </p:tgtEl>
                                        <p:attrNameLst>
                                          <p:attrName>ppt_x</p:attrName>
                                          <p:attrName>ppt_y</p:attrName>
                                        </p:attrNameLst>
                                      </p:cBhvr>
                                      <p:rCtr x="-5226" y="0"/>
                                    </p:animMotion>
                                  </p:childTnLst>
                                </p:cTn>
                              </p:par>
                            </p:childTnLst>
                          </p:cTn>
                        </p:par>
                        <p:par>
                          <p:cTn id="77" fill="hold">
                            <p:stCondLst>
                              <p:cond delay="8000"/>
                            </p:stCondLst>
                            <p:childTnLst>
                              <p:par>
                                <p:cTn id="78" presetID="22" presetClass="entr" presetSubtype="8"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left)">
                                      <p:cBhvr>
                                        <p:cTn id="80" dur="500"/>
                                        <p:tgtEl>
                                          <p:spTgt spid="42"/>
                                        </p:tgtEl>
                                      </p:cBhvr>
                                    </p:animEffect>
                                  </p:childTnLst>
                                </p:cTn>
                              </p:par>
                            </p:childTnLst>
                          </p:cTn>
                        </p:par>
                        <p:par>
                          <p:cTn id="81" fill="hold">
                            <p:stCondLst>
                              <p:cond delay="8500"/>
                            </p:stCondLst>
                            <p:childTnLst>
                              <p:par>
                                <p:cTn id="82" presetID="16" presetClass="entr" presetSubtype="21"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barn(inVertical)">
                                      <p:cBhvr>
                                        <p:cTn id="84" dur="500"/>
                                        <p:tgtEl>
                                          <p:spTgt spid="45"/>
                                        </p:tgtEl>
                                      </p:cBhvr>
                                    </p:animEffect>
                                  </p:childTnLst>
                                </p:cTn>
                              </p:par>
                            </p:childTnLst>
                          </p:cTn>
                        </p:par>
                        <p:par>
                          <p:cTn id="85" fill="hold">
                            <p:stCondLst>
                              <p:cond delay="9000"/>
                            </p:stCondLst>
                            <p:childTnLst>
                              <p:par>
                                <p:cTn id="86" presetID="10" presetClass="entr" presetSubtype="0" fill="hold" grpId="0"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1000"/>
                                        <p:tgtEl>
                                          <p:spTgt spid="46"/>
                                        </p:tgtEl>
                                      </p:cBhvr>
                                    </p:animEffect>
                                  </p:childTnLst>
                                </p:cTn>
                              </p:par>
                              <p:par>
                                <p:cTn id="89" presetID="53" presetClass="entr" presetSubtype="16" fill="hold" grpId="1" nodeType="with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p:cTn id="91" dur="1000" fill="hold"/>
                                        <p:tgtEl>
                                          <p:spTgt spid="46"/>
                                        </p:tgtEl>
                                        <p:attrNameLst>
                                          <p:attrName>ppt_w</p:attrName>
                                        </p:attrNameLst>
                                      </p:cBhvr>
                                      <p:tavLst>
                                        <p:tav tm="0">
                                          <p:val>
                                            <p:fltVal val="0"/>
                                          </p:val>
                                        </p:tav>
                                        <p:tav tm="100000">
                                          <p:val>
                                            <p:strVal val="#ppt_w"/>
                                          </p:val>
                                        </p:tav>
                                      </p:tavLst>
                                    </p:anim>
                                    <p:anim calcmode="lin" valueType="num">
                                      <p:cBhvr>
                                        <p:cTn id="92" dur="1000" fill="hold"/>
                                        <p:tgtEl>
                                          <p:spTgt spid="46"/>
                                        </p:tgtEl>
                                        <p:attrNameLst>
                                          <p:attrName>ppt_h</p:attrName>
                                        </p:attrNameLst>
                                      </p:cBhvr>
                                      <p:tavLst>
                                        <p:tav tm="0">
                                          <p:val>
                                            <p:fltVal val="0"/>
                                          </p:val>
                                        </p:tav>
                                        <p:tav tm="100000">
                                          <p:val>
                                            <p:strVal val="#ppt_h"/>
                                          </p:val>
                                        </p:tav>
                                      </p:tavLst>
                                    </p:anim>
                                    <p:animEffect transition="in" filter="fade">
                                      <p:cBhvr>
                                        <p:cTn id="93" dur="1000"/>
                                        <p:tgtEl>
                                          <p:spTgt spid="46"/>
                                        </p:tgtEl>
                                      </p:cBhvr>
                                    </p:animEffect>
                                  </p:childTnLst>
                                </p:cTn>
                              </p:par>
                              <p:par>
                                <p:cTn id="94" presetID="35" presetClass="path" presetSubtype="0" accel="50000" decel="50000" fill="hold" grpId="2" nodeType="withEffect">
                                  <p:stCondLst>
                                    <p:cond delay="0"/>
                                  </p:stCondLst>
                                  <p:childTnLst>
                                    <p:animMotion origin="layout" path="M 2.77778E-6 4.07407E-6 L -0.10452 4.07407E-6 " pathEditMode="relative" rAng="0" ptsTypes="AA">
                                      <p:cBhvr>
                                        <p:cTn id="95" dur="1000" spd="-100000" fill="hold"/>
                                        <p:tgtEl>
                                          <p:spTgt spid="46"/>
                                        </p:tgtEl>
                                        <p:attrNameLst>
                                          <p:attrName>ppt_x</p:attrName>
                                          <p:attrName>ppt_y</p:attrName>
                                        </p:attrNameLst>
                                      </p:cBhvr>
                                      <p:rCtr x="-52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6" grpId="0" animBg="1"/>
      <p:bldP spid="36" grpId="0"/>
      <p:bldP spid="37" grpId="0"/>
      <p:bldP spid="38" grpId="0"/>
      <p:bldP spid="39" grpId="0" animBg="1"/>
      <p:bldP spid="39" grpId="1" animBg="1"/>
      <p:bldP spid="39" grpId="2" animBg="1"/>
      <p:bldP spid="40" grpId="0" animBg="1"/>
      <p:bldP spid="40" grpId="1" animBg="1"/>
      <p:bldP spid="40" grpId="2" animBg="1"/>
      <p:bldP spid="41" grpId="0" animBg="1"/>
      <p:bldP spid="41" grpId="1" animBg="1"/>
      <p:bldP spid="41" grpId="2" animBg="1"/>
      <p:bldP spid="45" grpId="0"/>
      <p:bldP spid="46" grpId="0" animBg="1"/>
      <p:bldP spid="46" grpId="1" animBg="1"/>
      <p:bldP spid="46"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pic>
        <p:nvPicPr>
          <p:cNvPr id="26" name="Picture 3">
            <a:extLst>
              <a:ext uri="{FF2B5EF4-FFF2-40B4-BE49-F238E27FC236}">
                <a16:creationId xmlns:a16="http://schemas.microsoft.com/office/drawing/2014/main" id="{998A4A98-F316-4B0D-A5C9-BF7ABBBC7D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006808" y="1669221"/>
            <a:ext cx="2969395" cy="197836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a:extLst>
              <a:ext uri="{FF2B5EF4-FFF2-40B4-BE49-F238E27FC236}">
                <a16:creationId xmlns:a16="http://schemas.microsoft.com/office/drawing/2014/main" id="{568AB94B-51D7-4BFB-BC8D-B8B590EB854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334981" y="1686363"/>
            <a:ext cx="2917939" cy="1944076"/>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a:extLst>
              <a:ext uri="{FF2B5EF4-FFF2-40B4-BE49-F238E27FC236}">
                <a16:creationId xmlns:a16="http://schemas.microsoft.com/office/drawing/2014/main" id="{6B0F28E3-1B02-41B8-9A13-5EE61672BF17}"/>
              </a:ext>
            </a:extLst>
          </p:cNvPr>
          <p:cNvSpPr/>
          <p:nvPr/>
        </p:nvSpPr>
        <p:spPr>
          <a:xfrm>
            <a:off x="4444718" y="1686362"/>
            <a:ext cx="3370291" cy="1978363"/>
          </a:xfrm>
          <a:prstGeom prst="rect">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zh-CN" altLang="en-US" sz="1867" b="1" dirty="0">
                <a:solidFill>
                  <a:prstClr val="white"/>
                </a:solidFill>
                <a:latin typeface="微软雅黑" panose="020B0503020204020204" pitchFamily="34" charset="-122"/>
                <a:ea typeface="微软雅黑" panose="020B0503020204020204" pitchFamily="34" charset="-122"/>
              </a:rPr>
              <a:t>以思想政治建设为统领，打牢团结奋斗的共同思想政治基础</a:t>
            </a:r>
          </a:p>
        </p:txBody>
      </p:sp>
      <p:sp>
        <p:nvSpPr>
          <p:cNvPr id="49" name="TextBox 14">
            <a:extLst>
              <a:ext uri="{FF2B5EF4-FFF2-40B4-BE49-F238E27FC236}">
                <a16:creationId xmlns:a16="http://schemas.microsoft.com/office/drawing/2014/main" id="{46742C3E-B7DB-41C8-9079-7A2EF421DE9D}"/>
              </a:ext>
            </a:extLst>
          </p:cNvPr>
          <p:cNvSpPr txBox="1"/>
          <p:nvPr/>
        </p:nvSpPr>
        <p:spPr>
          <a:xfrm>
            <a:off x="0" y="1170956"/>
            <a:ext cx="11961256"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133" b="1" kern="0" dirty="0">
                <a:gradFill>
                  <a:gsLst>
                    <a:gs pos="0">
                      <a:srgbClr val="FF0000"/>
                    </a:gs>
                    <a:gs pos="100000">
                      <a:srgbClr val="C00000"/>
                    </a:gs>
                  </a:gsLst>
                  <a:lin ang="5400000" scaled="0"/>
                </a:gradFill>
                <a:latin typeface="微软雅黑" pitchFamily="34" charset="-122"/>
                <a:ea typeface="微软雅黑" pitchFamily="34" charset="-122"/>
              </a:rPr>
              <a:t>★牢牢把握正确的政治方向，坚决维护以习近平同志为核心的中共中央集中统一领导★</a:t>
            </a:r>
          </a:p>
        </p:txBody>
      </p:sp>
      <p:sp>
        <p:nvSpPr>
          <p:cNvPr id="50" name="文本框 49">
            <a:extLst>
              <a:ext uri="{FF2B5EF4-FFF2-40B4-BE49-F238E27FC236}">
                <a16:creationId xmlns:a16="http://schemas.microsoft.com/office/drawing/2014/main" id="{6B0D9083-DC33-4540-B810-1782FEEC4603}"/>
              </a:ext>
            </a:extLst>
          </p:cNvPr>
          <p:cNvSpPr txBox="1"/>
          <p:nvPr/>
        </p:nvSpPr>
        <p:spPr>
          <a:xfrm>
            <a:off x="1180801" y="3853465"/>
            <a:ext cx="3263917" cy="1477328"/>
          </a:xfrm>
          <a:prstGeom prst="rect">
            <a:avLst/>
          </a:prstGeom>
          <a:noFill/>
          <a:effectLst/>
        </p:spPr>
        <p:txBody>
          <a:bodyPr wrap="square" rtlCol="0">
            <a:spAutoFit/>
          </a:bodyPr>
          <a:lstStyle/>
          <a:p>
            <a:pPr algn="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深入学习中共十八大精神，召开常委会议专题学习贯彻中共十八届三中、四中、五中、六中全会精神，深刻理解全面深化改革、全面依法治国、全面建成小康社会、全面从严治党重大部署，结合实际贯彻落实。</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id="{822E178D-8530-4202-BCB5-94E5A081EE31}"/>
              </a:ext>
            </a:extLst>
          </p:cNvPr>
          <p:cNvSpPr txBox="1"/>
          <p:nvPr/>
        </p:nvSpPr>
        <p:spPr>
          <a:xfrm>
            <a:off x="7824684" y="3962958"/>
            <a:ext cx="3911592" cy="1477328"/>
          </a:xfrm>
          <a:prstGeom prst="rect">
            <a:avLst/>
          </a:prstGeom>
          <a:noFill/>
          <a:effectLst/>
        </p:spPr>
        <p:txBody>
          <a:bodyPr wrap="square" rtlCol="0">
            <a:spAutoFit/>
          </a:bodyPr>
          <a:lstStyle/>
          <a:p>
            <a:pP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引导广大委员从中华民族迎来了站起来、富起来到强起来伟大飞跃的历史进程中深化认识，坚定道路自信、理论自信、制度自信、文化自信，增强政治意识、大局意识、核心意识、看齐意识，坚决维护习近平总书记的核心地位，坚决维护中共中央权威和集中统一领导。</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53" name="ïṩḷíḑe">
            <a:extLst>
              <a:ext uri="{FF2B5EF4-FFF2-40B4-BE49-F238E27FC236}">
                <a16:creationId xmlns:a16="http://schemas.microsoft.com/office/drawing/2014/main" id="{69D6D100-E31B-42BC-AEC9-1BA0E091226A}"/>
              </a:ext>
            </a:extLst>
          </p:cNvPr>
          <p:cNvSpPr/>
          <p:nvPr/>
        </p:nvSpPr>
        <p:spPr>
          <a:xfrm>
            <a:off x="5095757" y="3796384"/>
            <a:ext cx="1769741" cy="1769739"/>
          </a:xfrm>
          <a:prstGeom prst="ellipse">
            <a:avLst/>
          </a:prstGeom>
          <a:noFill/>
          <a:ln w="19050">
            <a:solidFill>
              <a:srgbClr val="FF330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white"/>
              </a:solidFill>
              <a:latin typeface="Calibri" panose="020F0502020204030204"/>
            </a:endParaRPr>
          </a:p>
        </p:txBody>
      </p:sp>
      <p:pic>
        <p:nvPicPr>
          <p:cNvPr id="54" name="Picture 3">
            <a:extLst>
              <a:ext uri="{FF2B5EF4-FFF2-40B4-BE49-F238E27FC236}">
                <a16:creationId xmlns:a16="http://schemas.microsoft.com/office/drawing/2014/main" id="{4153D9CC-08D0-4156-A7E7-9C4AFDC6C98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384821" y="4051194"/>
            <a:ext cx="1242336" cy="1018993"/>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68192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p:cTn id="15" dur="300" fill="hold"/>
                                        <p:tgtEl>
                                          <p:spTgt spid="48"/>
                                        </p:tgtEl>
                                        <p:attrNameLst>
                                          <p:attrName>ppt_w</p:attrName>
                                        </p:attrNameLst>
                                      </p:cBhvr>
                                      <p:tavLst>
                                        <p:tav tm="0">
                                          <p:val>
                                            <p:fltVal val="0"/>
                                          </p:val>
                                        </p:tav>
                                        <p:tav tm="100000">
                                          <p:val>
                                            <p:strVal val="#ppt_w"/>
                                          </p:val>
                                        </p:tav>
                                      </p:tavLst>
                                    </p:anim>
                                    <p:anim calcmode="lin" valueType="num">
                                      <p:cBhvr>
                                        <p:cTn id="16" dur="300" fill="hold"/>
                                        <p:tgtEl>
                                          <p:spTgt spid="48"/>
                                        </p:tgtEl>
                                        <p:attrNameLst>
                                          <p:attrName>ppt_h</p:attrName>
                                        </p:attrNameLst>
                                      </p:cBhvr>
                                      <p:tavLst>
                                        <p:tav tm="0">
                                          <p:val>
                                            <p:fltVal val="0"/>
                                          </p:val>
                                        </p:tav>
                                        <p:tav tm="100000">
                                          <p:val>
                                            <p:strVal val="#ppt_h"/>
                                          </p:val>
                                        </p:tav>
                                      </p:tavLst>
                                    </p:anim>
                                    <p:animEffect transition="in" filter="fade">
                                      <p:cBhvr>
                                        <p:cTn id="17" dur="300"/>
                                        <p:tgtEl>
                                          <p:spTgt spid="48"/>
                                        </p:tgtEl>
                                      </p:cBhvr>
                                    </p:animEffect>
                                  </p:childTnLst>
                                </p:cTn>
                              </p:par>
                            </p:childTnLst>
                          </p:cTn>
                        </p:par>
                        <p:par>
                          <p:cTn id="18" fill="hold">
                            <p:stCondLst>
                              <p:cond delay="1300"/>
                            </p:stCondLst>
                            <p:childTnLst>
                              <p:par>
                                <p:cTn id="19" presetID="12" presetClass="entr" presetSubtype="2"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p:tgtEl>
                                          <p:spTgt spid="47"/>
                                        </p:tgtEl>
                                        <p:attrNameLst>
                                          <p:attrName>ppt_x</p:attrName>
                                        </p:attrNameLst>
                                      </p:cBhvr>
                                      <p:tavLst>
                                        <p:tav tm="0">
                                          <p:val>
                                            <p:strVal val="#ppt_x+#ppt_w*1.125000"/>
                                          </p:val>
                                        </p:tav>
                                        <p:tav tm="100000">
                                          <p:val>
                                            <p:strVal val="#ppt_x"/>
                                          </p:val>
                                        </p:tav>
                                      </p:tavLst>
                                    </p:anim>
                                    <p:animEffect transition="in" filter="wipe(left)">
                                      <p:cBhvr>
                                        <p:cTn id="22" dur="500"/>
                                        <p:tgtEl>
                                          <p:spTgt spid="47"/>
                                        </p:tgtEl>
                                      </p:cBhvr>
                                    </p:animEffect>
                                  </p:childTnLst>
                                </p:cTn>
                              </p:par>
                              <p:par>
                                <p:cTn id="23" presetID="12" presetClass="entr" presetSubtype="8"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childTnLst>
                          </p:cTn>
                        </p:par>
                        <p:par>
                          <p:cTn id="27" fill="hold">
                            <p:stCondLst>
                              <p:cond delay="1800"/>
                            </p:stCondLst>
                            <p:childTnLst>
                              <p:par>
                                <p:cTn id="28" presetID="16" presetClass="entr" presetSubtype="21"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barn(inVertical)">
                                      <p:cBhvr>
                                        <p:cTn id="30" dur="1000"/>
                                        <p:tgtEl>
                                          <p:spTgt spid="49"/>
                                        </p:tgtEl>
                                      </p:cBhvr>
                                    </p:animEffect>
                                  </p:childTnLst>
                                </p:cTn>
                              </p:par>
                            </p:childTnLst>
                          </p:cTn>
                        </p:par>
                        <p:par>
                          <p:cTn id="31" fill="hold">
                            <p:stCondLst>
                              <p:cond delay="2800"/>
                            </p:stCondLst>
                            <p:childTnLst>
                              <p:par>
                                <p:cTn id="32" presetID="22" presetClass="entr" presetSubtype="1"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up)">
                                      <p:cBhvr>
                                        <p:cTn id="34" dur="1000"/>
                                        <p:tgtEl>
                                          <p:spTgt spid="50"/>
                                        </p:tgtEl>
                                      </p:cBhvr>
                                    </p:animEffect>
                                  </p:childTnLst>
                                </p:cTn>
                              </p:par>
                            </p:childTnLst>
                          </p:cTn>
                        </p:par>
                        <p:par>
                          <p:cTn id="35" fill="hold">
                            <p:stCondLst>
                              <p:cond delay="3800"/>
                            </p:stCondLst>
                            <p:childTnLst>
                              <p:par>
                                <p:cTn id="36" presetID="22" presetClass="entr" presetSubtype="1"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up)">
                                      <p:cBhvr>
                                        <p:cTn id="38" dur="1000"/>
                                        <p:tgtEl>
                                          <p:spTgt spid="52"/>
                                        </p:tgtEl>
                                      </p:cBhvr>
                                    </p:animEffect>
                                  </p:childTnLst>
                                </p:cTn>
                              </p:par>
                            </p:childTnLst>
                          </p:cTn>
                        </p:par>
                        <p:par>
                          <p:cTn id="39" fill="hold">
                            <p:stCondLst>
                              <p:cond delay="4800"/>
                            </p:stCondLst>
                            <p:childTnLst>
                              <p:par>
                                <p:cTn id="40" presetID="22" presetClass="entr" presetSubtype="4"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down)">
                                      <p:cBhvr>
                                        <p:cTn id="42" dur="500"/>
                                        <p:tgtEl>
                                          <p:spTgt spid="53"/>
                                        </p:tgtEl>
                                      </p:cBhvr>
                                    </p:animEffect>
                                  </p:childTnLst>
                                </p:cTn>
                              </p:par>
                            </p:childTnLst>
                          </p:cTn>
                        </p:par>
                        <p:par>
                          <p:cTn id="43" fill="hold">
                            <p:stCondLst>
                              <p:cond delay="5300"/>
                            </p:stCondLst>
                            <p:childTnLst>
                              <p:par>
                                <p:cTn id="44" presetID="53" presetClass="entr" presetSubtype="16"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p:cTn id="46" dur="500" fill="hold"/>
                                        <p:tgtEl>
                                          <p:spTgt spid="54"/>
                                        </p:tgtEl>
                                        <p:attrNameLst>
                                          <p:attrName>ppt_w</p:attrName>
                                        </p:attrNameLst>
                                      </p:cBhvr>
                                      <p:tavLst>
                                        <p:tav tm="0">
                                          <p:val>
                                            <p:fltVal val="0"/>
                                          </p:val>
                                        </p:tav>
                                        <p:tav tm="100000">
                                          <p:val>
                                            <p:strVal val="#ppt_w"/>
                                          </p:val>
                                        </p:tav>
                                      </p:tavLst>
                                    </p:anim>
                                    <p:anim calcmode="lin" valueType="num">
                                      <p:cBhvr>
                                        <p:cTn id="47" dur="500" fill="hold"/>
                                        <p:tgtEl>
                                          <p:spTgt spid="54"/>
                                        </p:tgtEl>
                                        <p:attrNameLst>
                                          <p:attrName>ppt_h</p:attrName>
                                        </p:attrNameLst>
                                      </p:cBhvr>
                                      <p:tavLst>
                                        <p:tav tm="0">
                                          <p:val>
                                            <p:fltVal val="0"/>
                                          </p:val>
                                        </p:tav>
                                        <p:tav tm="100000">
                                          <p:val>
                                            <p:strVal val="#ppt_h"/>
                                          </p:val>
                                        </p:tav>
                                      </p:tavLst>
                                    </p:anim>
                                    <p:animEffect transition="in" filter="fade">
                                      <p:cBhvr>
                                        <p:cTn id="4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48" grpId="0" animBg="1"/>
      <p:bldP spid="49" grpId="0"/>
      <p:bldP spid="50" grpId="0"/>
      <p:bldP spid="52" grpId="0"/>
      <p:bldP spid="5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矩形 2">
            <a:extLst>
              <a:ext uri="{FF2B5EF4-FFF2-40B4-BE49-F238E27FC236}">
                <a16:creationId xmlns:a16="http://schemas.microsoft.com/office/drawing/2014/main" id="{901B40C1-1E4B-46E2-86AD-0CEA60BDFCFC}"/>
              </a:ext>
            </a:extLst>
          </p:cNvPr>
          <p:cNvSpPr/>
          <p:nvPr/>
        </p:nvSpPr>
        <p:spPr>
          <a:xfrm>
            <a:off x="1857241" y="3111789"/>
            <a:ext cx="9094828" cy="1052596"/>
          </a:xfrm>
          <a:prstGeom prst="rect">
            <a:avLst/>
          </a:prstGeom>
        </p:spPr>
        <p:txBody>
          <a:bodyPr wrap="square">
            <a:spAutoFit/>
          </a:bodyPr>
          <a:lstStyle/>
          <a:p>
            <a:pPr defTabSz="609570">
              <a:lnSpc>
                <a:spcPct val="130000"/>
              </a:lnSpc>
            </a:pPr>
            <a:r>
              <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2017</a:t>
            </a:r>
            <a:r>
              <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年，坚持把迎接十九大、服务十九大、学习贯彻十九大精神作为重大政治任务，落实到履行职能、开展工作的全过程和各方面，加强政治引领，积极正面发声，广泛凝心聚力，促进经济社会大局保持稳定，为十九大胜利召开营造良好社会环境。</a:t>
            </a:r>
          </a:p>
        </p:txBody>
      </p:sp>
      <p:sp>
        <p:nvSpPr>
          <p:cNvPr id="4" name="矩形 3">
            <a:extLst>
              <a:ext uri="{FF2B5EF4-FFF2-40B4-BE49-F238E27FC236}">
                <a16:creationId xmlns:a16="http://schemas.microsoft.com/office/drawing/2014/main" id="{2ADB6903-8593-48C5-A404-DA42C162EFF3}"/>
              </a:ext>
            </a:extLst>
          </p:cNvPr>
          <p:cNvSpPr/>
          <p:nvPr/>
        </p:nvSpPr>
        <p:spPr>
          <a:xfrm>
            <a:off x="1857241" y="4740783"/>
            <a:ext cx="9459687" cy="1266244"/>
          </a:xfrm>
          <a:prstGeom prst="rect">
            <a:avLst/>
          </a:prstGeom>
        </p:spPr>
        <p:txBody>
          <a:bodyPr wrap="square">
            <a:spAutoFit/>
          </a:bodyPr>
          <a:lstStyle/>
          <a:p>
            <a:pPr defTabSz="609570">
              <a:lnSpc>
                <a:spcPct val="130000"/>
              </a:lnSpc>
            </a:pPr>
            <a:r>
              <a:rPr lang="zh-CN" altLang="en-US" sz="1467"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十九大后，迅速兴起学习贯彻大会精神热潮，着力在学懂弄通做实上下功夫，及时召开常委会议集中学习，作出学习贯彻中共十九大精神决议，明确提出坚持中国共产党对人民政协的领导、聚焦新时代新使命履职尽责、全面增强履职本领等具体要求，号召人民政协各参加单位、各级组织和广大委员，在习近平新时代中国特色社会主义思想指引下，广泛凝聚共识、凝聚人心、凝聚智慧、凝聚力量，共同为落实中共十九大确定的目标任务而奋斗。</a:t>
            </a:r>
          </a:p>
        </p:txBody>
      </p:sp>
      <p:sp>
        <p:nvSpPr>
          <p:cNvPr id="5" name="矩形: 圆角 7">
            <a:extLst>
              <a:ext uri="{FF2B5EF4-FFF2-40B4-BE49-F238E27FC236}">
                <a16:creationId xmlns:a16="http://schemas.microsoft.com/office/drawing/2014/main" id="{2AD90238-BB1B-4A1E-96E7-2D5C111D510B}"/>
              </a:ext>
            </a:extLst>
          </p:cNvPr>
          <p:cNvSpPr/>
          <p:nvPr/>
        </p:nvSpPr>
        <p:spPr>
          <a:xfrm>
            <a:off x="1314675" y="2981053"/>
            <a:ext cx="10110407" cy="1389016"/>
          </a:xfrm>
          <a:prstGeom prst="roundRect">
            <a:avLst>
              <a:gd name="adj" fmla="val 0"/>
            </a:avLst>
          </a:prstGeom>
          <a:noFill/>
          <a:ln w="12700" cap="flat" cmpd="sng" algn="ctr">
            <a:solidFill>
              <a:srgbClr val="C00000"/>
            </a:solidFill>
            <a:prstDash val="sysDash"/>
            <a:miter lim="800000"/>
          </a:ln>
          <a:effectLst/>
        </p:spPr>
        <p:txBody>
          <a:bodyPr rtlCol="0" anchor="ctr"/>
          <a:lstStyle/>
          <a:p>
            <a:pPr algn="ctr" defTabSz="609570">
              <a:defRPr/>
            </a:pPr>
            <a:endParaRPr lang="zh-CN" altLang="en-US" kern="0">
              <a:solidFill>
                <a:prstClr val="white"/>
              </a:solidFill>
              <a:latin typeface="等线" panose="020F0502020204030204"/>
              <a:ea typeface="等线" panose="02010600030101010101" pitchFamily="2" charset="-122"/>
            </a:endParaRPr>
          </a:p>
        </p:txBody>
      </p:sp>
      <p:sp>
        <p:nvSpPr>
          <p:cNvPr id="6" name="矩形: 圆角 9">
            <a:extLst>
              <a:ext uri="{FF2B5EF4-FFF2-40B4-BE49-F238E27FC236}">
                <a16:creationId xmlns:a16="http://schemas.microsoft.com/office/drawing/2014/main" id="{673BAACB-08AF-4D53-AF5D-C5F60573523A}"/>
              </a:ext>
            </a:extLst>
          </p:cNvPr>
          <p:cNvSpPr/>
          <p:nvPr/>
        </p:nvSpPr>
        <p:spPr>
          <a:xfrm>
            <a:off x="1314675" y="4640779"/>
            <a:ext cx="10110407" cy="1502112"/>
          </a:xfrm>
          <a:prstGeom prst="roundRect">
            <a:avLst>
              <a:gd name="adj" fmla="val 0"/>
            </a:avLst>
          </a:prstGeom>
          <a:noFill/>
          <a:ln w="12700" cap="flat" cmpd="sng" algn="ctr">
            <a:solidFill>
              <a:srgbClr val="C00000"/>
            </a:solidFill>
            <a:prstDash val="sysDash"/>
            <a:miter lim="800000"/>
          </a:ln>
          <a:effectLst/>
        </p:spPr>
        <p:txBody>
          <a:bodyPr rtlCol="0" anchor="ctr"/>
          <a:lstStyle/>
          <a:p>
            <a:pPr algn="ctr" defTabSz="609570">
              <a:defRPr/>
            </a:pPr>
            <a:endParaRPr lang="zh-CN" altLang="en-US" kern="0">
              <a:solidFill>
                <a:prstClr val="white"/>
              </a:solidFill>
              <a:latin typeface="等线" panose="020F0502020204030204"/>
              <a:ea typeface="等线" panose="02010600030101010101" pitchFamily="2" charset="-122"/>
            </a:endParaRPr>
          </a:p>
        </p:txBody>
      </p:sp>
      <p:sp>
        <p:nvSpPr>
          <p:cNvPr id="7" name="矩形: 圆角 10">
            <a:extLst>
              <a:ext uri="{FF2B5EF4-FFF2-40B4-BE49-F238E27FC236}">
                <a16:creationId xmlns:a16="http://schemas.microsoft.com/office/drawing/2014/main" id="{D2B911A3-61A8-4C51-8334-6362EB061A5D}"/>
              </a:ext>
            </a:extLst>
          </p:cNvPr>
          <p:cNvSpPr/>
          <p:nvPr/>
        </p:nvSpPr>
        <p:spPr>
          <a:xfrm>
            <a:off x="957391" y="3315561"/>
            <a:ext cx="733756" cy="72000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12700" cap="flat" cmpd="sng" algn="ctr">
            <a:noFill/>
            <a:prstDash val="solid"/>
            <a:miter lim="800000"/>
          </a:ln>
          <a:effectLst/>
        </p:spPr>
        <p:txBody>
          <a:bodyPr rtlCol="0" anchor="ctr"/>
          <a:lstStyle/>
          <a:p>
            <a:pPr algn="ctr" defTabSz="609570">
              <a:defRPr/>
            </a:pPr>
            <a:r>
              <a:rPr lang="en-US" altLang="zh-CN" sz="2800" kern="0" dirty="0">
                <a:solidFill>
                  <a:srgbClr val="FFFCE1"/>
                </a:solidFill>
                <a:latin typeface="Impact" panose="020B0806030902050204" pitchFamily="34" charset="0"/>
                <a:ea typeface="等线" panose="02010600030101010101" pitchFamily="2" charset="-122"/>
              </a:rPr>
              <a:t>01</a:t>
            </a:r>
            <a:endParaRPr lang="zh-CN" altLang="en-US" sz="2800" kern="0" dirty="0">
              <a:solidFill>
                <a:srgbClr val="FFFCE1"/>
              </a:solidFill>
              <a:latin typeface="Impact" panose="020B0806030902050204" pitchFamily="34" charset="0"/>
              <a:ea typeface="等线" panose="02010600030101010101" pitchFamily="2" charset="-122"/>
            </a:endParaRPr>
          </a:p>
        </p:txBody>
      </p:sp>
      <p:sp>
        <p:nvSpPr>
          <p:cNvPr id="8" name="矩形: 圆角 12">
            <a:extLst>
              <a:ext uri="{FF2B5EF4-FFF2-40B4-BE49-F238E27FC236}">
                <a16:creationId xmlns:a16="http://schemas.microsoft.com/office/drawing/2014/main" id="{025A06AC-2BD6-40E4-9F04-C741CE1CC42F}"/>
              </a:ext>
            </a:extLst>
          </p:cNvPr>
          <p:cNvSpPr/>
          <p:nvPr/>
        </p:nvSpPr>
        <p:spPr>
          <a:xfrm>
            <a:off x="957391" y="4808033"/>
            <a:ext cx="733756" cy="72000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12700" cap="flat" cmpd="sng" algn="ctr">
            <a:noFill/>
            <a:prstDash val="solid"/>
            <a:miter lim="800000"/>
          </a:ln>
          <a:effectLst/>
        </p:spPr>
        <p:txBody>
          <a:bodyPr rtlCol="0" anchor="ctr"/>
          <a:lstStyle/>
          <a:p>
            <a:pPr algn="ctr" defTabSz="609570">
              <a:defRPr/>
            </a:pPr>
            <a:r>
              <a:rPr lang="en-US" altLang="zh-CN" sz="2800" kern="0" dirty="0">
                <a:solidFill>
                  <a:srgbClr val="FFFCE1"/>
                </a:solidFill>
                <a:latin typeface="Impact" panose="020B0806030902050204" pitchFamily="34" charset="0"/>
                <a:ea typeface="等线" panose="02010600030101010101" pitchFamily="2" charset="-122"/>
              </a:rPr>
              <a:t>02</a:t>
            </a:r>
            <a:endParaRPr lang="zh-CN" altLang="en-US" sz="2800" kern="0" dirty="0">
              <a:solidFill>
                <a:srgbClr val="FFFCE1"/>
              </a:solidFill>
              <a:latin typeface="Impact" panose="020B0806030902050204" pitchFamily="34" charset="0"/>
              <a:ea typeface="等线" panose="02010600030101010101" pitchFamily="2" charset="-122"/>
            </a:endParaRPr>
          </a:p>
        </p:txBody>
      </p:sp>
      <p:sp>
        <p:nvSpPr>
          <p:cNvPr id="9" name="文本框 8">
            <a:extLst>
              <a:ext uri="{FF2B5EF4-FFF2-40B4-BE49-F238E27FC236}">
                <a16:creationId xmlns:a16="http://schemas.microsoft.com/office/drawing/2014/main" id="{D298510D-2975-4FE1-BEDB-B135F81BDDFB}"/>
              </a:ext>
            </a:extLst>
          </p:cNvPr>
          <p:cNvSpPr txBox="1"/>
          <p:nvPr/>
        </p:nvSpPr>
        <p:spPr>
          <a:xfrm>
            <a:off x="1507029" y="1352995"/>
            <a:ext cx="9177941" cy="913199"/>
          </a:xfrm>
          <a:prstGeom prst="rect">
            <a:avLst/>
          </a:prstGeom>
          <a:noFill/>
        </p:spPr>
        <p:txBody>
          <a:bodyPr wrap="square" rtlCol="0">
            <a:spAutoFit/>
          </a:bodyPr>
          <a:lstStyle/>
          <a:p>
            <a:pPr algn="ctr" defTabSz="914377"/>
            <a:r>
              <a:rPr lang="zh-CN" altLang="en-US" sz="2667"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牢牢把握正确的政治方向，坚决维护以习近平同志为核心的中共中央集中统一领导</a:t>
            </a:r>
          </a:p>
        </p:txBody>
      </p:sp>
      <p:grpSp>
        <p:nvGrpSpPr>
          <p:cNvPr id="10" name="组合 9">
            <a:extLst>
              <a:ext uri="{FF2B5EF4-FFF2-40B4-BE49-F238E27FC236}">
                <a16:creationId xmlns:a16="http://schemas.microsoft.com/office/drawing/2014/main" id="{6F6ECECB-37C0-4BBF-A66D-1F783E25B266}"/>
              </a:ext>
            </a:extLst>
          </p:cNvPr>
          <p:cNvGrpSpPr>
            <a:grpSpLocks noChangeAspect="1"/>
          </p:cNvGrpSpPr>
          <p:nvPr/>
        </p:nvGrpSpPr>
        <p:grpSpPr>
          <a:xfrm>
            <a:off x="1415998" y="2168747"/>
            <a:ext cx="9360000" cy="542027"/>
            <a:chOff x="3886825" y="1796061"/>
            <a:chExt cx="7459994" cy="432000"/>
          </a:xfrm>
        </p:grpSpPr>
        <p:cxnSp>
          <p:nvCxnSpPr>
            <p:cNvPr id="11" name="直接连接符 10">
              <a:extLst>
                <a:ext uri="{FF2B5EF4-FFF2-40B4-BE49-F238E27FC236}">
                  <a16:creationId xmlns:a16="http://schemas.microsoft.com/office/drawing/2014/main" id="{7BFDA2B2-F207-4A08-A0AD-2F40F56F3953}"/>
                </a:ext>
              </a:extLst>
            </p:cNvPr>
            <p:cNvCxnSpPr/>
            <p:nvPr/>
          </p:nvCxnSpPr>
          <p:spPr>
            <a:xfrm>
              <a:off x="3886825" y="2035893"/>
              <a:ext cx="3265366" cy="5284"/>
            </a:xfrm>
            <a:prstGeom prst="line">
              <a:avLst/>
            </a:prstGeom>
            <a:noFill/>
            <a:ln w="6350" cap="flat" cmpd="sng" algn="ctr">
              <a:solidFill>
                <a:srgbClr val="FF0000"/>
              </a:solidFill>
              <a:prstDash val="solid"/>
              <a:miter lim="800000"/>
            </a:ln>
            <a:effectLst/>
          </p:spPr>
        </p:cxnSp>
        <p:sp>
          <p:nvSpPr>
            <p:cNvPr id="12" name="星形: 五角 14">
              <a:extLst>
                <a:ext uri="{FF2B5EF4-FFF2-40B4-BE49-F238E27FC236}">
                  <a16:creationId xmlns:a16="http://schemas.microsoft.com/office/drawing/2014/main" id="{EEDD1076-C38D-4D5D-B655-4BAE20B7C93D}"/>
                </a:ext>
              </a:extLst>
            </p:cNvPr>
            <p:cNvSpPr/>
            <p:nvPr/>
          </p:nvSpPr>
          <p:spPr>
            <a:xfrm>
              <a:off x="7400822" y="1796061"/>
              <a:ext cx="432000" cy="432000"/>
            </a:xfrm>
            <a:prstGeom prst="star5">
              <a:avLst/>
            </a:prstGeom>
            <a:gradFill>
              <a:gsLst>
                <a:gs pos="90000">
                  <a:srgbClr val="C00000"/>
                </a:gs>
                <a:gs pos="30000">
                  <a:srgbClr val="FF3300"/>
                </a:gs>
              </a:gsLst>
              <a:lin ang="5400000" scaled="1"/>
            </a:gradFill>
            <a:ln w="12700" cap="flat" cmpd="sng" algn="ctr">
              <a:noFill/>
              <a:prstDash val="solid"/>
              <a:miter lim="800000"/>
            </a:ln>
            <a:effectLst/>
          </p:spPr>
          <p:txBody>
            <a:bodyPr rtlCol="0" anchor="ctr"/>
            <a:lstStyle/>
            <a:p>
              <a:pPr algn="ctr" defTabSz="914377">
                <a:defRPr/>
              </a:pPr>
              <a:endParaRPr lang="zh-CN" altLang="en-US" kern="0">
                <a:solidFill>
                  <a:prstClr val="white"/>
                </a:solidFill>
                <a:latin typeface="等线" panose="020F0502020204030204"/>
                <a:ea typeface="等线" panose="02010600030101010101" pitchFamily="2" charset="-122"/>
              </a:endParaRPr>
            </a:p>
          </p:txBody>
        </p:sp>
        <p:cxnSp>
          <p:nvCxnSpPr>
            <p:cNvPr id="13" name="直接连接符 12">
              <a:extLst>
                <a:ext uri="{FF2B5EF4-FFF2-40B4-BE49-F238E27FC236}">
                  <a16:creationId xmlns:a16="http://schemas.microsoft.com/office/drawing/2014/main" id="{866B83D3-C6C7-410A-B121-03B6D48C414C}"/>
                </a:ext>
              </a:extLst>
            </p:cNvPr>
            <p:cNvCxnSpPr/>
            <p:nvPr/>
          </p:nvCxnSpPr>
          <p:spPr>
            <a:xfrm>
              <a:off x="8081453" y="2035893"/>
              <a:ext cx="3265366" cy="5284"/>
            </a:xfrm>
            <a:prstGeom prst="line">
              <a:avLst/>
            </a:prstGeom>
            <a:noFill/>
            <a:ln w="6350" cap="flat" cmpd="sng" algn="ctr">
              <a:solidFill>
                <a:srgbClr val="FF0000"/>
              </a:solidFill>
              <a:prstDash val="solid"/>
              <a:miter lim="800000"/>
            </a:ln>
            <a:effectLst/>
          </p:spPr>
        </p:cxnSp>
      </p:grpSp>
    </p:spTree>
    <p:extLst>
      <p:ext uri="{BB962C8B-B14F-4D97-AF65-F5344CB8AC3E}">
        <p14:creationId xmlns:p14="http://schemas.microsoft.com/office/powerpoint/2010/main" val="307510866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Effect transition="in" filter="fade">
                                      <p:cBhvr>
                                        <p:cTn id="17" dur="1000"/>
                                        <p:tgtEl>
                                          <p:spTgt spid="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750"/>
                                        <p:tgtEl>
                                          <p:spTgt spid="10"/>
                                        </p:tgtEl>
                                      </p:cBhvr>
                                    </p:animEffect>
                                  </p:childTnLst>
                                </p:cTn>
                              </p:par>
                              <p:par>
                                <p:cTn id="22" presetID="2" presetClass="entr" presetSubtype="8" decel="100000" fill="hold" grpId="0" nodeType="withEffect">
                                  <p:stCondLst>
                                    <p:cond delay="15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0-#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175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0-#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275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par>
                                <p:cTn id="33" presetID="10" presetClass="entr" presetSubtype="0" fill="hold" grpId="0" nodeType="withEffect">
                                  <p:stCondLst>
                                    <p:cond delay="27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22" presetClass="entr" presetSubtype="8" fill="hold" grpId="0" nodeType="withEffect">
                                  <p:stCondLst>
                                    <p:cond delay="325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1000"/>
                                        <p:tgtEl>
                                          <p:spTgt spid="3"/>
                                        </p:tgtEl>
                                      </p:cBhvr>
                                    </p:animEffect>
                                  </p:childTnLst>
                                </p:cTn>
                              </p:par>
                              <p:par>
                                <p:cTn id="39" presetID="22" presetClass="entr" presetSubtype="8" fill="hold" grpId="0" nodeType="withEffect">
                                  <p:stCondLst>
                                    <p:cond delay="325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4" grpId="0"/>
      <p:bldP spid="5" grpId="0" animBg="1"/>
      <p:bldP spid="6" grpId="0" animBg="1"/>
      <p:bldP spid="7" grpId="0" animBg="1"/>
      <p:bldP spid="8"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TextBox 14">
            <a:extLst>
              <a:ext uri="{FF2B5EF4-FFF2-40B4-BE49-F238E27FC236}">
                <a16:creationId xmlns:a16="http://schemas.microsoft.com/office/drawing/2014/main" id="{6FB71177-0400-479F-B66D-BD6F4DA98726}"/>
              </a:ext>
            </a:extLst>
          </p:cNvPr>
          <p:cNvSpPr txBox="1"/>
          <p:nvPr/>
        </p:nvSpPr>
        <p:spPr>
          <a:xfrm>
            <a:off x="66689" y="1640275"/>
            <a:ext cx="119612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1867" b="1" kern="0" dirty="0">
                <a:gradFill>
                  <a:gsLst>
                    <a:gs pos="0">
                      <a:srgbClr val="FF0000"/>
                    </a:gs>
                    <a:gs pos="100000">
                      <a:srgbClr val="C00000"/>
                    </a:gs>
                  </a:gsLst>
                  <a:lin ang="5400000" scaled="0"/>
                </a:gradFill>
                <a:latin typeface="微软雅黑" pitchFamily="34" charset="-122"/>
                <a:ea typeface="微软雅黑" pitchFamily="34" charset="-122"/>
              </a:rPr>
              <a:t>★聚焦党和国家中心任务，围绕统筹推进“五位一体”总体布局和协调推进“四个全面”战略布局协商议政★</a:t>
            </a:r>
          </a:p>
        </p:txBody>
      </p:sp>
      <p:sp>
        <p:nvSpPr>
          <p:cNvPr id="4" name="矩形 3">
            <a:extLst>
              <a:ext uri="{FF2B5EF4-FFF2-40B4-BE49-F238E27FC236}">
                <a16:creationId xmlns:a16="http://schemas.microsoft.com/office/drawing/2014/main" id="{C20176CA-7D77-4FB1-A613-A6FFFCE039F3}"/>
              </a:ext>
            </a:extLst>
          </p:cNvPr>
          <p:cNvSpPr/>
          <p:nvPr/>
        </p:nvSpPr>
        <p:spPr>
          <a:xfrm>
            <a:off x="923176" y="2762221"/>
            <a:ext cx="938125" cy="808104"/>
          </a:xfrm>
          <a:prstGeom prst="rect">
            <a:avLst/>
          </a:prstGeom>
          <a:solidFill>
            <a:srgbClr val="D61518"/>
          </a:solidFill>
          <a:ln w="19050" cap="flat" cmpd="sng" algn="ctr">
            <a:solidFill>
              <a:srgbClr val="C00000"/>
            </a:solidFill>
            <a:prstDash val="solid"/>
            <a:miter lim="800000"/>
          </a:ln>
          <a:effectLst/>
        </p:spPr>
        <p:txBody>
          <a:bodyPr rtlCol="0" anchor="ctr"/>
          <a:lstStyle/>
          <a:p>
            <a:pPr algn="ctr" defTabSz="914377">
              <a:defRPr/>
            </a:pPr>
            <a:r>
              <a:rPr lang="en-US" altLang="zh-CN" sz="4800" b="1" kern="0" dirty="0">
                <a:gradFill>
                  <a:gsLst>
                    <a:gs pos="34000">
                      <a:prstClr val="white"/>
                    </a:gs>
                    <a:gs pos="85000">
                      <a:srgbClr val="FFFF00"/>
                    </a:gs>
                  </a:gsLst>
                  <a:lin ang="5400000" scaled="1"/>
                </a:gradFill>
                <a:latin typeface="方正清刻本悦宋简体" panose="02000000000000000000" pitchFamily="2" charset="-122"/>
                <a:ea typeface="方正清刻本悦宋简体" panose="02000000000000000000" pitchFamily="2" charset="-122"/>
                <a:cs typeface="+mn-ea"/>
                <a:sym typeface="+mn-lt"/>
              </a:rPr>
              <a:t>01</a:t>
            </a:r>
            <a:endParaRPr lang="zh-CN" altLang="en-US" sz="4800" b="1" kern="0" dirty="0">
              <a:gradFill>
                <a:gsLst>
                  <a:gs pos="34000">
                    <a:prstClr val="white"/>
                  </a:gs>
                  <a:gs pos="85000">
                    <a:srgbClr val="FFFF00"/>
                  </a:gs>
                </a:gsLst>
                <a:lin ang="5400000" scaled="1"/>
              </a:gradFill>
              <a:latin typeface="方正清刻本悦宋简体" panose="02000000000000000000" pitchFamily="2" charset="-122"/>
              <a:ea typeface="方正清刻本悦宋简体" panose="02000000000000000000" pitchFamily="2" charset="-122"/>
              <a:cs typeface="+mn-ea"/>
              <a:sym typeface="+mn-lt"/>
            </a:endParaRPr>
          </a:p>
        </p:txBody>
      </p:sp>
      <p:grpSp>
        <p:nvGrpSpPr>
          <p:cNvPr id="5" name="组合 4">
            <a:extLst>
              <a:ext uri="{FF2B5EF4-FFF2-40B4-BE49-F238E27FC236}">
                <a16:creationId xmlns:a16="http://schemas.microsoft.com/office/drawing/2014/main" id="{1B531117-6F29-4995-B73F-8E8ACA01F67F}"/>
              </a:ext>
            </a:extLst>
          </p:cNvPr>
          <p:cNvGrpSpPr/>
          <p:nvPr/>
        </p:nvGrpSpPr>
        <p:grpSpPr>
          <a:xfrm>
            <a:off x="1861301" y="2762223"/>
            <a:ext cx="9652273" cy="808105"/>
            <a:chOff x="3225443" y="1885454"/>
            <a:chExt cx="7499218" cy="808104"/>
          </a:xfrm>
        </p:grpSpPr>
        <p:sp>
          <p:nvSpPr>
            <p:cNvPr id="6" name="矩形 5">
              <a:extLst>
                <a:ext uri="{FF2B5EF4-FFF2-40B4-BE49-F238E27FC236}">
                  <a16:creationId xmlns:a16="http://schemas.microsoft.com/office/drawing/2014/main" id="{876B03C9-09E2-4E33-938F-5B702436708B}"/>
                </a:ext>
              </a:extLst>
            </p:cNvPr>
            <p:cNvSpPr/>
            <p:nvPr/>
          </p:nvSpPr>
          <p:spPr>
            <a:xfrm>
              <a:off x="3225443" y="1885454"/>
              <a:ext cx="7499218" cy="808104"/>
            </a:xfrm>
            <a:prstGeom prst="rect">
              <a:avLst/>
            </a:prstGeom>
            <a:noFill/>
            <a:ln w="19050" cap="flat" cmpd="sng" algn="ctr">
              <a:solidFill>
                <a:srgbClr val="C00000"/>
              </a:solidFill>
              <a:prstDash val="sysDot"/>
              <a:miter lim="800000"/>
            </a:ln>
            <a:effectLst/>
          </p:spPr>
          <p:txBody>
            <a:bodyPr rtlCol="0" anchor="ctr"/>
            <a:lstStyle/>
            <a:p>
              <a:pPr algn="ctr" defTabSz="914377">
                <a:defRPr/>
              </a:pPr>
              <a:endParaRPr lang="zh-CN" altLang="en-US" sz="4000" b="1" kern="0">
                <a:solidFill>
                  <a:srgbClr val="FFFDFB"/>
                </a:solidFill>
                <a:latin typeface="Arial" panose="020F0502020204030204"/>
                <a:ea typeface="微软雅黑"/>
              </a:endParaRPr>
            </a:p>
          </p:txBody>
        </p:sp>
        <p:sp>
          <p:nvSpPr>
            <p:cNvPr id="7" name="矩形 6">
              <a:extLst>
                <a:ext uri="{FF2B5EF4-FFF2-40B4-BE49-F238E27FC236}">
                  <a16:creationId xmlns:a16="http://schemas.microsoft.com/office/drawing/2014/main" id="{A8265C0E-4EB8-481B-B73D-5E19EB14DBDB}"/>
                </a:ext>
              </a:extLst>
            </p:cNvPr>
            <p:cNvSpPr/>
            <p:nvPr/>
          </p:nvSpPr>
          <p:spPr>
            <a:xfrm>
              <a:off x="3506646" y="1977569"/>
              <a:ext cx="7058447" cy="646330"/>
            </a:xfrm>
            <a:prstGeom prst="rect">
              <a:avLst/>
            </a:prstGeom>
            <a:noFill/>
          </p:spPr>
          <p:txBody>
            <a:bodyPr wrap="square">
              <a:spAutoFit/>
            </a:bodyPr>
            <a:lstStyle/>
            <a:p>
              <a:pPr defTabSz="914377"/>
              <a:r>
                <a:rPr lang="zh-CN" altLang="en-US" kern="0" dirty="0">
                  <a:solidFill>
                    <a:srgbClr val="591300"/>
                  </a:solidFill>
                  <a:latin typeface="微软雅黑" panose="020B0503020204020204" pitchFamily="34" charset="-122"/>
                  <a:ea typeface="等线" panose="02010600030101010101" pitchFamily="2" charset="-122"/>
                </a:rPr>
                <a:t>坚持稳中求进工作总基调，围绕统筹做好稳增长、促改革、调结构、惠民生、防风险各项工作调研议政</a:t>
              </a:r>
            </a:p>
          </p:txBody>
        </p:sp>
      </p:grpSp>
      <p:sp>
        <p:nvSpPr>
          <p:cNvPr id="8" name="矩形 7">
            <a:extLst>
              <a:ext uri="{FF2B5EF4-FFF2-40B4-BE49-F238E27FC236}">
                <a16:creationId xmlns:a16="http://schemas.microsoft.com/office/drawing/2014/main" id="{5CA73317-6B6F-488B-99D3-CBF73211E6A4}"/>
              </a:ext>
            </a:extLst>
          </p:cNvPr>
          <p:cNvSpPr/>
          <p:nvPr/>
        </p:nvSpPr>
        <p:spPr>
          <a:xfrm>
            <a:off x="923178" y="3777511"/>
            <a:ext cx="938125" cy="808104"/>
          </a:xfrm>
          <a:prstGeom prst="rect">
            <a:avLst/>
          </a:prstGeom>
          <a:solidFill>
            <a:srgbClr val="D61518"/>
          </a:solidFill>
          <a:ln w="19050" cap="flat" cmpd="sng" algn="ctr">
            <a:solidFill>
              <a:srgbClr val="C00000"/>
            </a:solidFill>
            <a:prstDash val="solid"/>
            <a:miter lim="800000"/>
          </a:ln>
          <a:effectLst/>
        </p:spPr>
        <p:txBody>
          <a:bodyPr rtlCol="0" anchor="ctr"/>
          <a:lstStyle/>
          <a:p>
            <a:pPr algn="ctr" defTabSz="914377">
              <a:defRPr/>
            </a:pPr>
            <a:r>
              <a:rPr lang="en-US" altLang="zh-CN" sz="4800" b="1" kern="0" dirty="0">
                <a:gradFill>
                  <a:gsLst>
                    <a:gs pos="34000">
                      <a:prstClr val="white"/>
                    </a:gs>
                    <a:gs pos="85000">
                      <a:srgbClr val="FFFF00"/>
                    </a:gs>
                  </a:gsLst>
                  <a:lin ang="5400000" scaled="1"/>
                </a:gradFill>
                <a:latin typeface="方正清刻本悦宋简体" panose="02000000000000000000" pitchFamily="2" charset="-122"/>
                <a:ea typeface="方正清刻本悦宋简体" panose="02000000000000000000" pitchFamily="2" charset="-122"/>
                <a:cs typeface="+mn-ea"/>
                <a:sym typeface="+mn-lt"/>
              </a:rPr>
              <a:t>02</a:t>
            </a:r>
            <a:endParaRPr lang="zh-CN" altLang="en-US" sz="4800" b="1" kern="0" dirty="0">
              <a:gradFill>
                <a:gsLst>
                  <a:gs pos="34000">
                    <a:prstClr val="white"/>
                  </a:gs>
                  <a:gs pos="85000">
                    <a:srgbClr val="FFFF00"/>
                  </a:gs>
                </a:gsLst>
                <a:lin ang="5400000" scaled="1"/>
              </a:gradFill>
              <a:latin typeface="方正清刻本悦宋简体" panose="02000000000000000000" pitchFamily="2" charset="-122"/>
              <a:ea typeface="方正清刻本悦宋简体" panose="02000000000000000000" pitchFamily="2" charset="-122"/>
              <a:cs typeface="+mn-ea"/>
              <a:sym typeface="+mn-lt"/>
            </a:endParaRPr>
          </a:p>
        </p:txBody>
      </p:sp>
      <p:grpSp>
        <p:nvGrpSpPr>
          <p:cNvPr id="9" name="组合 8">
            <a:extLst>
              <a:ext uri="{FF2B5EF4-FFF2-40B4-BE49-F238E27FC236}">
                <a16:creationId xmlns:a16="http://schemas.microsoft.com/office/drawing/2014/main" id="{45140FB1-2AA0-49C3-9B78-13B2605CB068}"/>
              </a:ext>
            </a:extLst>
          </p:cNvPr>
          <p:cNvGrpSpPr/>
          <p:nvPr/>
        </p:nvGrpSpPr>
        <p:grpSpPr>
          <a:xfrm>
            <a:off x="1861302" y="3777512"/>
            <a:ext cx="9652273" cy="808104"/>
            <a:chOff x="3225443" y="1885454"/>
            <a:chExt cx="7499218" cy="808104"/>
          </a:xfrm>
        </p:grpSpPr>
        <p:sp>
          <p:nvSpPr>
            <p:cNvPr id="10" name="矩形 9">
              <a:extLst>
                <a:ext uri="{FF2B5EF4-FFF2-40B4-BE49-F238E27FC236}">
                  <a16:creationId xmlns:a16="http://schemas.microsoft.com/office/drawing/2014/main" id="{BCFE6230-1C4E-489D-92CD-F07403CED1C2}"/>
                </a:ext>
              </a:extLst>
            </p:cNvPr>
            <p:cNvSpPr/>
            <p:nvPr/>
          </p:nvSpPr>
          <p:spPr>
            <a:xfrm>
              <a:off x="3225443" y="1885454"/>
              <a:ext cx="7499218" cy="808104"/>
            </a:xfrm>
            <a:prstGeom prst="rect">
              <a:avLst/>
            </a:prstGeom>
            <a:noFill/>
            <a:ln w="19050" cap="flat" cmpd="sng" algn="ctr">
              <a:solidFill>
                <a:srgbClr val="C00000"/>
              </a:solidFill>
              <a:prstDash val="sysDot"/>
              <a:miter lim="800000"/>
            </a:ln>
            <a:effectLst/>
          </p:spPr>
          <p:txBody>
            <a:bodyPr rtlCol="0" anchor="ctr"/>
            <a:lstStyle/>
            <a:p>
              <a:pPr algn="ctr" defTabSz="914377">
                <a:defRPr/>
              </a:pPr>
              <a:endParaRPr lang="zh-CN" altLang="en-US" sz="4000" b="1" kern="0">
                <a:solidFill>
                  <a:srgbClr val="FFFDFB"/>
                </a:solidFill>
                <a:latin typeface="Arial" panose="020F0502020204030204"/>
                <a:ea typeface="微软雅黑"/>
              </a:endParaRPr>
            </a:p>
          </p:txBody>
        </p:sp>
        <p:sp>
          <p:nvSpPr>
            <p:cNvPr id="11" name="矩形 10">
              <a:extLst>
                <a:ext uri="{FF2B5EF4-FFF2-40B4-BE49-F238E27FC236}">
                  <a16:creationId xmlns:a16="http://schemas.microsoft.com/office/drawing/2014/main" id="{78A3B211-41F9-490B-96AE-49F9D1CAFFF7}"/>
                </a:ext>
              </a:extLst>
            </p:cNvPr>
            <p:cNvSpPr/>
            <p:nvPr/>
          </p:nvSpPr>
          <p:spPr>
            <a:xfrm>
              <a:off x="3506645" y="2089451"/>
              <a:ext cx="7058447" cy="461665"/>
            </a:xfrm>
            <a:prstGeom prst="rect">
              <a:avLst/>
            </a:prstGeom>
            <a:noFill/>
          </p:spPr>
          <p:txBody>
            <a:bodyPr wrap="square">
              <a:spAutoFit/>
            </a:bodyPr>
            <a:lstStyle/>
            <a:p>
              <a:pPr defTabSz="914377"/>
              <a:r>
                <a:rPr lang="zh-CN" altLang="en-US" sz="2400" kern="0" dirty="0">
                  <a:solidFill>
                    <a:srgbClr val="591300"/>
                  </a:solidFill>
                  <a:latin typeface="微软雅黑" panose="020B0503020204020204" pitchFamily="34" charset="-122"/>
                  <a:ea typeface="等线" panose="02010600030101010101" pitchFamily="2" charset="-122"/>
                </a:rPr>
                <a:t>瞄准全面深化改革和全面依法治国重大任务精准建言</a:t>
              </a:r>
            </a:p>
          </p:txBody>
        </p:sp>
      </p:grpSp>
      <p:sp>
        <p:nvSpPr>
          <p:cNvPr id="12" name="矩形 11">
            <a:extLst>
              <a:ext uri="{FF2B5EF4-FFF2-40B4-BE49-F238E27FC236}">
                <a16:creationId xmlns:a16="http://schemas.microsoft.com/office/drawing/2014/main" id="{C28C6F4E-5B12-4D56-A9D6-EA535FF1BCCA}"/>
              </a:ext>
            </a:extLst>
          </p:cNvPr>
          <p:cNvSpPr/>
          <p:nvPr/>
        </p:nvSpPr>
        <p:spPr>
          <a:xfrm>
            <a:off x="923176" y="4792800"/>
            <a:ext cx="938125" cy="808104"/>
          </a:xfrm>
          <a:prstGeom prst="rect">
            <a:avLst/>
          </a:prstGeom>
          <a:solidFill>
            <a:srgbClr val="D61518"/>
          </a:solidFill>
          <a:ln w="19050" cap="flat" cmpd="sng" algn="ctr">
            <a:solidFill>
              <a:srgbClr val="C00000"/>
            </a:solidFill>
            <a:prstDash val="solid"/>
            <a:miter lim="800000"/>
          </a:ln>
          <a:effectLst/>
        </p:spPr>
        <p:txBody>
          <a:bodyPr rtlCol="0" anchor="ctr"/>
          <a:lstStyle/>
          <a:p>
            <a:pPr algn="ctr" defTabSz="914377">
              <a:defRPr/>
            </a:pPr>
            <a:r>
              <a:rPr lang="en-US" altLang="zh-CN" sz="4800" b="1" kern="0">
                <a:gradFill>
                  <a:gsLst>
                    <a:gs pos="34000">
                      <a:prstClr val="white"/>
                    </a:gs>
                    <a:gs pos="85000">
                      <a:srgbClr val="FFFF00"/>
                    </a:gs>
                  </a:gsLst>
                  <a:lin ang="5400000" scaled="1"/>
                </a:gradFill>
                <a:latin typeface="方正清刻本悦宋简体" panose="02000000000000000000" pitchFamily="2" charset="-122"/>
                <a:ea typeface="方正清刻本悦宋简体" panose="02000000000000000000" pitchFamily="2" charset="-122"/>
                <a:cs typeface="+mn-ea"/>
                <a:sym typeface="+mn-lt"/>
              </a:rPr>
              <a:t>0</a:t>
            </a:r>
            <a:r>
              <a:rPr lang="en-US" altLang="zh-CN" sz="4800" b="1" kern="0" dirty="0">
                <a:gradFill>
                  <a:gsLst>
                    <a:gs pos="34000">
                      <a:prstClr val="white"/>
                    </a:gs>
                    <a:gs pos="85000">
                      <a:srgbClr val="FFFF00"/>
                    </a:gs>
                  </a:gsLst>
                  <a:lin ang="5400000" scaled="1"/>
                </a:gradFill>
                <a:latin typeface="方正清刻本悦宋简体" panose="02000000000000000000" pitchFamily="2" charset="-122"/>
                <a:ea typeface="方正清刻本悦宋简体" panose="02000000000000000000" pitchFamily="2" charset="-122"/>
                <a:cs typeface="+mn-ea"/>
                <a:sym typeface="+mn-lt"/>
              </a:rPr>
              <a:t>4</a:t>
            </a:r>
            <a:endParaRPr lang="zh-CN" altLang="en-US" sz="4800" b="1" kern="0" dirty="0">
              <a:gradFill>
                <a:gsLst>
                  <a:gs pos="34000">
                    <a:prstClr val="white"/>
                  </a:gs>
                  <a:gs pos="85000">
                    <a:srgbClr val="FFFF00"/>
                  </a:gs>
                </a:gsLst>
                <a:lin ang="5400000" scaled="1"/>
              </a:gradFill>
              <a:latin typeface="方正清刻本悦宋简体" panose="02000000000000000000" pitchFamily="2" charset="-122"/>
              <a:ea typeface="方正清刻本悦宋简体" panose="02000000000000000000" pitchFamily="2" charset="-122"/>
              <a:cs typeface="+mn-ea"/>
              <a:sym typeface="+mn-lt"/>
            </a:endParaRPr>
          </a:p>
        </p:txBody>
      </p:sp>
      <p:grpSp>
        <p:nvGrpSpPr>
          <p:cNvPr id="13" name="组合 12">
            <a:extLst>
              <a:ext uri="{FF2B5EF4-FFF2-40B4-BE49-F238E27FC236}">
                <a16:creationId xmlns:a16="http://schemas.microsoft.com/office/drawing/2014/main" id="{B45572CC-4F53-4AE3-BD65-6F9FC093324D}"/>
              </a:ext>
            </a:extLst>
          </p:cNvPr>
          <p:cNvGrpSpPr/>
          <p:nvPr/>
        </p:nvGrpSpPr>
        <p:grpSpPr>
          <a:xfrm>
            <a:off x="1861301" y="4792800"/>
            <a:ext cx="9652273" cy="808104"/>
            <a:chOff x="3225443" y="1885454"/>
            <a:chExt cx="7499218" cy="808104"/>
          </a:xfrm>
        </p:grpSpPr>
        <p:sp>
          <p:nvSpPr>
            <p:cNvPr id="14" name="矩形 13">
              <a:extLst>
                <a:ext uri="{FF2B5EF4-FFF2-40B4-BE49-F238E27FC236}">
                  <a16:creationId xmlns:a16="http://schemas.microsoft.com/office/drawing/2014/main" id="{B55BA4F5-81F2-4C71-BB67-0700EE1A4359}"/>
                </a:ext>
              </a:extLst>
            </p:cNvPr>
            <p:cNvSpPr/>
            <p:nvPr/>
          </p:nvSpPr>
          <p:spPr>
            <a:xfrm>
              <a:off x="3225443" y="1885454"/>
              <a:ext cx="7499218" cy="808104"/>
            </a:xfrm>
            <a:prstGeom prst="rect">
              <a:avLst/>
            </a:prstGeom>
            <a:noFill/>
            <a:ln w="19050" cap="flat" cmpd="sng" algn="ctr">
              <a:solidFill>
                <a:srgbClr val="C00000"/>
              </a:solidFill>
              <a:prstDash val="sysDot"/>
              <a:miter lim="800000"/>
            </a:ln>
            <a:effectLst/>
          </p:spPr>
          <p:txBody>
            <a:bodyPr rtlCol="0" anchor="ctr"/>
            <a:lstStyle/>
            <a:p>
              <a:pPr algn="ctr" defTabSz="914377">
                <a:defRPr/>
              </a:pPr>
              <a:endParaRPr lang="zh-CN" altLang="en-US" sz="4000" b="1" kern="0">
                <a:solidFill>
                  <a:srgbClr val="FFFDFB"/>
                </a:solidFill>
                <a:latin typeface="Arial" panose="020F0502020204030204"/>
                <a:ea typeface="微软雅黑"/>
              </a:endParaRPr>
            </a:p>
          </p:txBody>
        </p:sp>
        <p:sp>
          <p:nvSpPr>
            <p:cNvPr id="15" name="矩形 14">
              <a:extLst>
                <a:ext uri="{FF2B5EF4-FFF2-40B4-BE49-F238E27FC236}">
                  <a16:creationId xmlns:a16="http://schemas.microsoft.com/office/drawing/2014/main" id="{C823F273-A579-4BCF-9689-230317E8A6EB}"/>
                </a:ext>
              </a:extLst>
            </p:cNvPr>
            <p:cNvSpPr/>
            <p:nvPr/>
          </p:nvSpPr>
          <p:spPr>
            <a:xfrm>
              <a:off x="3506646" y="1977569"/>
              <a:ext cx="7058447" cy="502766"/>
            </a:xfrm>
            <a:prstGeom prst="rect">
              <a:avLst/>
            </a:prstGeom>
            <a:noFill/>
          </p:spPr>
          <p:txBody>
            <a:bodyPr wrap="square">
              <a:spAutoFit/>
            </a:bodyPr>
            <a:lstStyle/>
            <a:p>
              <a:pPr defTabSz="914377"/>
              <a:r>
                <a:rPr lang="zh-CN" altLang="en-US" sz="2667" kern="0" dirty="0">
                  <a:solidFill>
                    <a:srgbClr val="591300"/>
                  </a:solidFill>
                  <a:latin typeface="微软雅黑" panose="020B0503020204020204" pitchFamily="34" charset="-122"/>
                  <a:ea typeface="等线" panose="02010600030101010101" pitchFamily="2" charset="-122"/>
                </a:rPr>
                <a:t>配合跟进全面从严治党战略部署贯彻落实</a:t>
              </a:r>
            </a:p>
          </p:txBody>
        </p:sp>
      </p:grpSp>
    </p:spTree>
    <p:extLst>
      <p:ext uri="{BB962C8B-B14F-4D97-AF65-F5344CB8AC3E}">
        <p14:creationId xmlns:p14="http://schemas.microsoft.com/office/powerpoint/2010/main" val="317084739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1000"/>
                                        <p:tgtEl>
                                          <p:spTgt spid="3"/>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500"/>
                            </p:stCondLst>
                            <p:childTnLst>
                              <p:par>
                                <p:cTn id="23" presetID="18" presetClass="entr" presetSubtype="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Right)">
                                      <p:cBhvr>
                                        <p:cTn id="25" dur="500"/>
                                        <p:tgtEl>
                                          <p:spTgt spid="5"/>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3500"/>
                            </p:stCondLst>
                            <p:childTnLst>
                              <p:par>
                                <p:cTn id="33" presetID="18" presetClass="entr" presetSubtype="6"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strips(downRight)">
                                      <p:cBhvr>
                                        <p:cTn id="35" dur="500"/>
                                        <p:tgtEl>
                                          <p:spTgt spid="9"/>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4500"/>
                            </p:stCondLst>
                            <p:childTnLst>
                              <p:par>
                                <p:cTn id="43" presetID="18" presetClass="entr" presetSubtype="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strips(downRight)">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4" grpId="0" animBg="1"/>
      <p:bldP spid="8"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矩形: 圆角 7">
            <a:extLst>
              <a:ext uri="{FF2B5EF4-FFF2-40B4-BE49-F238E27FC236}">
                <a16:creationId xmlns:a16="http://schemas.microsoft.com/office/drawing/2014/main" id="{22420231-7EE2-4CCC-9C68-537AF95A9E68}"/>
              </a:ext>
            </a:extLst>
          </p:cNvPr>
          <p:cNvSpPr/>
          <p:nvPr/>
        </p:nvSpPr>
        <p:spPr>
          <a:xfrm>
            <a:off x="696453" y="1243716"/>
            <a:ext cx="11139947" cy="5230724"/>
          </a:xfrm>
          <a:prstGeom prst="roundRect">
            <a:avLst>
              <a:gd name="adj" fmla="val 0"/>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endParaRPr lang="zh-CN" altLang="en-US">
              <a:solidFill>
                <a:prstClr val="white"/>
              </a:solidFill>
              <a:latin typeface="Calibri" panose="020F0502020204030204"/>
              <a:ea typeface="等线" panose="02010600030101010101" pitchFamily="2" charset="-122"/>
            </a:endParaRPr>
          </a:p>
        </p:txBody>
      </p:sp>
      <p:sp>
        <p:nvSpPr>
          <p:cNvPr id="4" name="矩形: 圆角 10">
            <a:extLst>
              <a:ext uri="{FF2B5EF4-FFF2-40B4-BE49-F238E27FC236}">
                <a16:creationId xmlns:a16="http://schemas.microsoft.com/office/drawing/2014/main" id="{1DADDED9-4C6D-495E-8CB3-4AE6C5FB9497}"/>
              </a:ext>
            </a:extLst>
          </p:cNvPr>
          <p:cNvSpPr/>
          <p:nvPr/>
        </p:nvSpPr>
        <p:spPr>
          <a:xfrm>
            <a:off x="336453" y="3301506"/>
            <a:ext cx="720000" cy="72000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r>
              <a:rPr lang="en-US" altLang="zh-CN" sz="2800" dirty="0">
                <a:solidFill>
                  <a:srgbClr val="FFFCE1"/>
                </a:solidFill>
                <a:latin typeface="Impact" panose="020B0806030902050204" pitchFamily="34" charset="0"/>
                <a:ea typeface="等线" panose="02010600030101010101" pitchFamily="2" charset="-122"/>
              </a:rPr>
              <a:t>01</a:t>
            </a:r>
            <a:endParaRPr lang="zh-CN" altLang="en-US" sz="2800" dirty="0">
              <a:solidFill>
                <a:srgbClr val="FFFCE1"/>
              </a:solidFill>
              <a:latin typeface="Impact" panose="020B0806030902050204" pitchFamily="34" charset="0"/>
              <a:ea typeface="等线" panose="02010600030101010101" pitchFamily="2" charset="-122"/>
            </a:endParaRPr>
          </a:p>
        </p:txBody>
      </p:sp>
      <p:sp>
        <p:nvSpPr>
          <p:cNvPr id="5" name="Title 20">
            <a:extLst>
              <a:ext uri="{FF2B5EF4-FFF2-40B4-BE49-F238E27FC236}">
                <a16:creationId xmlns:a16="http://schemas.microsoft.com/office/drawing/2014/main" id="{A6864BF2-0D8F-4452-8D5D-BACCCD269A8B}"/>
              </a:ext>
            </a:extLst>
          </p:cNvPr>
          <p:cNvSpPr txBox="1">
            <a:spLocks/>
          </p:cNvSpPr>
          <p:nvPr/>
        </p:nvSpPr>
        <p:spPr>
          <a:xfrm flipH="1">
            <a:off x="1186706" y="1233323"/>
            <a:ext cx="10305565" cy="1107969"/>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defRPr/>
            </a:pP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坚持稳中求进工作总基调，围绕统筹做好稳增长、促改革、调结构、惠民生、防风险各项工作调研议政</a:t>
            </a:r>
          </a:p>
        </p:txBody>
      </p:sp>
      <p:sp>
        <p:nvSpPr>
          <p:cNvPr id="6" name="文本框 3">
            <a:extLst>
              <a:ext uri="{FF2B5EF4-FFF2-40B4-BE49-F238E27FC236}">
                <a16:creationId xmlns:a16="http://schemas.microsoft.com/office/drawing/2014/main" id="{E83098C5-18E9-49E2-B756-C36DEC68105A}"/>
              </a:ext>
            </a:extLst>
          </p:cNvPr>
          <p:cNvSpPr txBox="1"/>
          <p:nvPr/>
        </p:nvSpPr>
        <p:spPr>
          <a:xfrm>
            <a:off x="1256891" y="2257943"/>
            <a:ext cx="10677477"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把围绕“十三五”规划制定和实施献计出力作为工作主线</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，就规划制定用</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个月时间密集开展</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56</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次议政活动，召开专题议政性常委会议集中献计献策，形成专题报告。</a:t>
            </a:r>
          </a:p>
        </p:txBody>
      </p:sp>
      <p:sp>
        <p:nvSpPr>
          <p:cNvPr id="7" name="文本框 3">
            <a:extLst>
              <a:ext uri="{FF2B5EF4-FFF2-40B4-BE49-F238E27FC236}">
                <a16:creationId xmlns:a16="http://schemas.microsoft.com/office/drawing/2014/main" id="{B20EBD41-C977-4A4C-A1FF-BA2B7CD2047D}"/>
              </a:ext>
            </a:extLst>
          </p:cNvPr>
          <p:cNvSpPr txBox="1"/>
          <p:nvPr/>
        </p:nvSpPr>
        <p:spPr>
          <a:xfrm>
            <a:off x="1256890" y="3119718"/>
            <a:ext cx="10677477" cy="43101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着眼贯彻新发展理念和实施“十三五”规划</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，科学选题，合力攻坚，推动全面建成小康社会重点任务贯彻落实。</a:t>
            </a:r>
          </a:p>
        </p:txBody>
      </p:sp>
      <p:sp>
        <p:nvSpPr>
          <p:cNvPr id="8" name="文本框 3">
            <a:extLst>
              <a:ext uri="{FF2B5EF4-FFF2-40B4-BE49-F238E27FC236}">
                <a16:creationId xmlns:a16="http://schemas.microsoft.com/office/drawing/2014/main" id="{4D83AFDD-EE71-4D34-92B6-46647B9ACE9C}"/>
              </a:ext>
            </a:extLst>
          </p:cNvPr>
          <p:cNvSpPr txBox="1"/>
          <p:nvPr/>
        </p:nvSpPr>
        <p:spPr>
          <a:xfrm>
            <a:off x="1256890" y="3642939"/>
            <a:ext cx="10677477" cy="1108380"/>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紧扣深化供给侧结构性改革</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，分</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8</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次深入</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13</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省区调研，既有专题议政性常委会议的综合献策，也有专题协商会、双周协商座谈会的专项议政，议题涉及“三去一降一补”、振兴实体经济、创新驱动发展、培育发展新动能、军民融合发展、品牌建设等方面。</a:t>
            </a:r>
          </a:p>
        </p:txBody>
      </p:sp>
      <p:sp>
        <p:nvSpPr>
          <p:cNvPr id="9" name="文本框 3">
            <a:extLst>
              <a:ext uri="{FF2B5EF4-FFF2-40B4-BE49-F238E27FC236}">
                <a16:creationId xmlns:a16="http://schemas.microsoft.com/office/drawing/2014/main" id="{E93D4D33-B545-446D-A02E-F5D91FE31079}"/>
              </a:ext>
            </a:extLst>
          </p:cNvPr>
          <p:cNvSpPr txBox="1"/>
          <p:nvPr/>
        </p:nvSpPr>
        <p:spPr>
          <a:xfrm>
            <a:off x="1256890" y="4697040"/>
            <a:ext cx="10677477" cy="43101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适应经济发展新常态</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，每季度召开宏观经济形势分析会。</a:t>
            </a:r>
          </a:p>
        </p:txBody>
      </p:sp>
      <p:sp>
        <p:nvSpPr>
          <p:cNvPr id="10" name="文本框 3">
            <a:extLst>
              <a:ext uri="{FF2B5EF4-FFF2-40B4-BE49-F238E27FC236}">
                <a16:creationId xmlns:a16="http://schemas.microsoft.com/office/drawing/2014/main" id="{6985A31C-550A-41A3-BFD3-0DEC67DC7237}"/>
              </a:ext>
            </a:extLst>
          </p:cNvPr>
          <p:cNvSpPr txBox="1"/>
          <p:nvPr/>
        </p:nvSpPr>
        <p:spPr>
          <a:xfrm>
            <a:off x="1256890" y="5158706"/>
            <a:ext cx="10677477" cy="1108380"/>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践行绿水青山就是金山银山的理念</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抓住突出环境问题，围绕主体功能区规划建设、大气水土壤污染防治、森林草原等生态系统保护和修复、完善生态补偿机制、小型农田水利建设、推进国家公园体制试点、治理过度包装和垃圾资源化处理等调研议政，每年专题分析资源环境态势，助力美丽中国建设。</a:t>
            </a:r>
          </a:p>
        </p:txBody>
      </p:sp>
    </p:spTree>
    <p:extLst>
      <p:ext uri="{BB962C8B-B14F-4D97-AF65-F5344CB8AC3E}">
        <p14:creationId xmlns:p14="http://schemas.microsoft.com/office/powerpoint/2010/main" val="297329538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par>
                                <p:cTn id="12" presetID="2" presetClass="entr" presetSubtype="8" decel="10000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27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3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1000"/>
                                        <p:tgtEl>
                                          <p:spTgt spid="5"/>
                                        </p:tgtEl>
                                      </p:cBhvr>
                                    </p:animEffect>
                                  </p:childTnLst>
                                </p:cTn>
                              </p:par>
                            </p:childTnLst>
                          </p:cTn>
                        </p:par>
                        <p:par>
                          <p:cTn id="23" fill="hold">
                            <p:stCondLst>
                              <p:cond delay="42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1500"/>
                                        <p:tgtEl>
                                          <p:spTgt spid="6"/>
                                        </p:tgtEl>
                                      </p:cBhvr>
                                    </p:animEffect>
                                  </p:childTnLst>
                                </p:cTn>
                              </p:par>
                            </p:childTnLst>
                          </p:cTn>
                        </p:par>
                        <p:par>
                          <p:cTn id="27" fill="hold">
                            <p:stCondLst>
                              <p:cond delay="575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500"/>
                                        <p:tgtEl>
                                          <p:spTgt spid="7"/>
                                        </p:tgtEl>
                                      </p:cBhvr>
                                    </p:animEffect>
                                  </p:childTnLst>
                                </p:cTn>
                              </p:par>
                            </p:childTnLst>
                          </p:cTn>
                        </p:par>
                        <p:par>
                          <p:cTn id="31" fill="hold">
                            <p:stCondLst>
                              <p:cond delay="725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500"/>
                                        <p:tgtEl>
                                          <p:spTgt spid="8"/>
                                        </p:tgtEl>
                                      </p:cBhvr>
                                    </p:animEffect>
                                  </p:childTnLst>
                                </p:cTn>
                              </p:par>
                            </p:childTnLst>
                          </p:cTn>
                        </p:par>
                        <p:par>
                          <p:cTn id="35" fill="hold">
                            <p:stCondLst>
                              <p:cond delay="8750"/>
                            </p:stCondLst>
                            <p:childTnLst>
                              <p:par>
                                <p:cTn id="36" presetID="2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800"/>
                                        <p:tgtEl>
                                          <p:spTgt spid="9"/>
                                        </p:tgtEl>
                                      </p:cBhvr>
                                    </p:animEffect>
                                  </p:childTnLst>
                                </p:cTn>
                              </p:par>
                            </p:childTnLst>
                          </p:cTn>
                        </p:par>
                        <p:par>
                          <p:cTn id="39" fill="hold">
                            <p:stCondLst>
                              <p:cond delay="955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4" grpId="0" animBg="1"/>
      <p:bldP spid="5" grpId="0"/>
      <p:bldP spid="6"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矩形: 圆角 7">
            <a:extLst>
              <a:ext uri="{FF2B5EF4-FFF2-40B4-BE49-F238E27FC236}">
                <a16:creationId xmlns:a16="http://schemas.microsoft.com/office/drawing/2014/main" id="{0016BD26-E65E-47DA-88EA-74710BA6EEF0}"/>
              </a:ext>
            </a:extLst>
          </p:cNvPr>
          <p:cNvSpPr/>
          <p:nvPr/>
        </p:nvSpPr>
        <p:spPr>
          <a:xfrm>
            <a:off x="747253" y="1372354"/>
            <a:ext cx="11139947" cy="4703983"/>
          </a:xfrm>
          <a:prstGeom prst="roundRect">
            <a:avLst>
              <a:gd name="adj" fmla="val 0"/>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endParaRPr lang="zh-CN" altLang="en-US">
              <a:solidFill>
                <a:prstClr val="white"/>
              </a:solidFill>
              <a:latin typeface="Calibri" panose="020F0502020204030204"/>
              <a:ea typeface="等线" panose="02010600030101010101" pitchFamily="2" charset="-122"/>
            </a:endParaRPr>
          </a:p>
        </p:txBody>
      </p:sp>
      <p:sp>
        <p:nvSpPr>
          <p:cNvPr id="4" name="矩形: 圆角 10">
            <a:extLst>
              <a:ext uri="{FF2B5EF4-FFF2-40B4-BE49-F238E27FC236}">
                <a16:creationId xmlns:a16="http://schemas.microsoft.com/office/drawing/2014/main" id="{867DC378-472A-4B3F-8FD2-C210FC8404CC}"/>
              </a:ext>
            </a:extLst>
          </p:cNvPr>
          <p:cNvSpPr/>
          <p:nvPr/>
        </p:nvSpPr>
        <p:spPr>
          <a:xfrm>
            <a:off x="387253" y="3218956"/>
            <a:ext cx="720000" cy="72000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r>
              <a:rPr lang="en-US" altLang="zh-CN" sz="2800" dirty="0">
                <a:solidFill>
                  <a:srgbClr val="FFFCE1"/>
                </a:solidFill>
                <a:latin typeface="Impact" panose="020B0806030902050204" pitchFamily="34" charset="0"/>
                <a:ea typeface="等线" panose="02010600030101010101" pitchFamily="2" charset="-122"/>
              </a:rPr>
              <a:t>02</a:t>
            </a:r>
            <a:endParaRPr lang="zh-CN" altLang="en-US" sz="2800" dirty="0">
              <a:solidFill>
                <a:srgbClr val="FFFCE1"/>
              </a:solidFill>
              <a:latin typeface="Impact" panose="020B0806030902050204" pitchFamily="34" charset="0"/>
              <a:ea typeface="等线" panose="02010600030101010101" pitchFamily="2" charset="-122"/>
            </a:endParaRPr>
          </a:p>
        </p:txBody>
      </p:sp>
      <p:sp>
        <p:nvSpPr>
          <p:cNvPr id="5" name="Title 20">
            <a:extLst>
              <a:ext uri="{FF2B5EF4-FFF2-40B4-BE49-F238E27FC236}">
                <a16:creationId xmlns:a16="http://schemas.microsoft.com/office/drawing/2014/main" id="{2C634B2D-A299-4581-BEEB-93D97CDC91EF}"/>
              </a:ext>
            </a:extLst>
          </p:cNvPr>
          <p:cNvSpPr txBox="1">
            <a:spLocks/>
          </p:cNvSpPr>
          <p:nvPr/>
        </p:nvSpPr>
        <p:spPr>
          <a:xfrm flipH="1">
            <a:off x="1581635" y="1479215"/>
            <a:ext cx="10305565"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瞄准全面深化改革和全面依法治国重大任务精准建言</a:t>
            </a:r>
          </a:p>
        </p:txBody>
      </p:sp>
      <p:sp>
        <p:nvSpPr>
          <p:cNvPr id="6" name="文本框 3">
            <a:extLst>
              <a:ext uri="{FF2B5EF4-FFF2-40B4-BE49-F238E27FC236}">
                <a16:creationId xmlns:a16="http://schemas.microsoft.com/office/drawing/2014/main" id="{66F73F78-55B0-44FE-86DA-6010CA236E80}"/>
              </a:ext>
            </a:extLst>
          </p:cNvPr>
          <p:cNvSpPr txBox="1"/>
          <p:nvPr/>
        </p:nvSpPr>
        <p:spPr>
          <a:xfrm>
            <a:off x="1717450" y="2332980"/>
            <a:ext cx="10106252" cy="43101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坚持支持改革、服务改革</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，共开展</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185</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次视察调研和协商议政活动，报送</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74</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份专题报告和信息。</a:t>
            </a:r>
          </a:p>
        </p:txBody>
      </p:sp>
      <p:sp>
        <p:nvSpPr>
          <p:cNvPr id="7" name="文本框 3">
            <a:extLst>
              <a:ext uri="{FF2B5EF4-FFF2-40B4-BE49-F238E27FC236}">
                <a16:creationId xmlns:a16="http://schemas.microsoft.com/office/drawing/2014/main" id="{56631A9C-A160-49EE-BAFB-DA4F5120ADB7}"/>
              </a:ext>
            </a:extLst>
          </p:cNvPr>
          <p:cNvSpPr txBox="1"/>
          <p:nvPr/>
        </p:nvSpPr>
        <p:spPr>
          <a:xfrm>
            <a:off x="1717449" y="2877255"/>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抓住经济体制改革重大问题</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，就发挥市场在资源配置中的决定性作用和更好发挥政府作用深入调研，提出探索基本经济制度有效实现形式、深化行政审批制度改革、深化农村集体产权制度改革等建议。</a:t>
            </a:r>
          </a:p>
        </p:txBody>
      </p:sp>
      <p:sp>
        <p:nvSpPr>
          <p:cNvPr id="8" name="文本框 3">
            <a:extLst>
              <a:ext uri="{FF2B5EF4-FFF2-40B4-BE49-F238E27FC236}">
                <a16:creationId xmlns:a16="http://schemas.microsoft.com/office/drawing/2014/main" id="{12BC3BBD-4BCC-4E09-B663-F353965A3C07}"/>
              </a:ext>
            </a:extLst>
          </p:cNvPr>
          <p:cNvSpPr txBox="1"/>
          <p:nvPr/>
        </p:nvSpPr>
        <p:spPr>
          <a:xfrm>
            <a:off x="1717449" y="3616376"/>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围绕深化改革关键问题</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，就简政放权、防范化解金融风险、加强基础研究提升原始创新能力、改革科技评价体系、发展混合所有制经济、促进京津冀协同发展等协商议政。</a:t>
            </a:r>
          </a:p>
        </p:txBody>
      </p:sp>
      <p:sp>
        <p:nvSpPr>
          <p:cNvPr id="9" name="文本框 3">
            <a:extLst>
              <a:ext uri="{FF2B5EF4-FFF2-40B4-BE49-F238E27FC236}">
                <a16:creationId xmlns:a16="http://schemas.microsoft.com/office/drawing/2014/main" id="{552E08A5-C0C9-4556-807E-8DC801539FDC}"/>
              </a:ext>
            </a:extLst>
          </p:cNvPr>
          <p:cNvSpPr txBox="1"/>
          <p:nvPr/>
        </p:nvSpPr>
        <p:spPr>
          <a:xfrm>
            <a:off x="1717449" y="4391076"/>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针对东北三省工业转型升级难点问题</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，由</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位副主席带队，分</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16</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个子课题，深入</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22</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个市地、</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87</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家企业座谈讨论，形成专题报告，并召开专题协商会集中提出建议。</a:t>
            </a:r>
          </a:p>
        </p:txBody>
      </p:sp>
      <p:sp>
        <p:nvSpPr>
          <p:cNvPr id="10" name="文本框 3">
            <a:extLst>
              <a:ext uri="{FF2B5EF4-FFF2-40B4-BE49-F238E27FC236}">
                <a16:creationId xmlns:a16="http://schemas.microsoft.com/office/drawing/2014/main" id="{8E87783A-890B-4478-825E-4608A6371811}"/>
              </a:ext>
            </a:extLst>
          </p:cNvPr>
          <p:cNvSpPr txBox="1"/>
          <p:nvPr/>
        </p:nvSpPr>
        <p:spPr>
          <a:xfrm>
            <a:off x="1717449" y="5157541"/>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结合全面依法治国重大课题，召开法治政府建设、司法体制改革等专题座谈会</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，每年安排法律法规方面的重点议题开展协商，对慈善法、安全生产法、促进科技成果转化法、快递条例等的制定修订提出建议。</a:t>
            </a:r>
          </a:p>
        </p:txBody>
      </p:sp>
    </p:spTree>
    <p:extLst>
      <p:ext uri="{BB962C8B-B14F-4D97-AF65-F5344CB8AC3E}">
        <p14:creationId xmlns:p14="http://schemas.microsoft.com/office/powerpoint/2010/main" val="22680700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par>
                                <p:cTn id="12" presetID="2" presetClass="entr" presetSubtype="8" decel="10000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27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3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1000"/>
                                        <p:tgtEl>
                                          <p:spTgt spid="5"/>
                                        </p:tgtEl>
                                      </p:cBhvr>
                                    </p:animEffect>
                                  </p:childTnLst>
                                </p:cTn>
                              </p:par>
                            </p:childTnLst>
                          </p:cTn>
                        </p:par>
                        <p:par>
                          <p:cTn id="23" fill="hold">
                            <p:stCondLst>
                              <p:cond delay="42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1500"/>
                                        <p:tgtEl>
                                          <p:spTgt spid="6"/>
                                        </p:tgtEl>
                                      </p:cBhvr>
                                    </p:animEffect>
                                  </p:childTnLst>
                                </p:cTn>
                              </p:par>
                            </p:childTnLst>
                          </p:cTn>
                        </p:par>
                        <p:par>
                          <p:cTn id="27" fill="hold">
                            <p:stCondLst>
                              <p:cond delay="575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500"/>
                                        <p:tgtEl>
                                          <p:spTgt spid="7"/>
                                        </p:tgtEl>
                                      </p:cBhvr>
                                    </p:animEffect>
                                  </p:childTnLst>
                                </p:cTn>
                              </p:par>
                            </p:childTnLst>
                          </p:cTn>
                        </p:par>
                        <p:par>
                          <p:cTn id="31" fill="hold">
                            <p:stCondLst>
                              <p:cond delay="725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500"/>
                                        <p:tgtEl>
                                          <p:spTgt spid="8"/>
                                        </p:tgtEl>
                                      </p:cBhvr>
                                    </p:animEffect>
                                  </p:childTnLst>
                                </p:cTn>
                              </p:par>
                            </p:childTnLst>
                          </p:cTn>
                        </p:par>
                        <p:par>
                          <p:cTn id="35" fill="hold">
                            <p:stCondLst>
                              <p:cond delay="8750"/>
                            </p:stCondLst>
                            <p:childTnLst>
                              <p:par>
                                <p:cTn id="36" presetID="2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800"/>
                                        <p:tgtEl>
                                          <p:spTgt spid="9"/>
                                        </p:tgtEl>
                                      </p:cBhvr>
                                    </p:animEffect>
                                  </p:childTnLst>
                                </p:cTn>
                              </p:par>
                            </p:childTnLst>
                          </p:cTn>
                        </p:par>
                        <p:par>
                          <p:cTn id="39" fill="hold">
                            <p:stCondLst>
                              <p:cond delay="955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4" grpId="0" animBg="1"/>
      <p:bldP spid="5" grpId="0"/>
      <p:bldP spid="6" grpId="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矩形: 圆角 7">
            <a:extLst>
              <a:ext uri="{FF2B5EF4-FFF2-40B4-BE49-F238E27FC236}">
                <a16:creationId xmlns:a16="http://schemas.microsoft.com/office/drawing/2014/main" id="{30AE1FBE-65E0-44CF-BFFA-84470A8AB7A8}"/>
              </a:ext>
            </a:extLst>
          </p:cNvPr>
          <p:cNvSpPr/>
          <p:nvPr/>
        </p:nvSpPr>
        <p:spPr>
          <a:xfrm>
            <a:off x="747253" y="1372356"/>
            <a:ext cx="11139947" cy="4635155"/>
          </a:xfrm>
          <a:prstGeom prst="roundRect">
            <a:avLst>
              <a:gd name="adj" fmla="val 0"/>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endParaRPr lang="zh-CN" altLang="en-US">
              <a:solidFill>
                <a:prstClr val="white"/>
              </a:solidFill>
              <a:latin typeface="Calibri" panose="020F0502020204030204"/>
              <a:ea typeface="等线" panose="02010600030101010101" pitchFamily="2" charset="-122"/>
            </a:endParaRPr>
          </a:p>
        </p:txBody>
      </p:sp>
      <p:sp>
        <p:nvSpPr>
          <p:cNvPr id="4" name="矩形: 圆角 10">
            <a:extLst>
              <a:ext uri="{FF2B5EF4-FFF2-40B4-BE49-F238E27FC236}">
                <a16:creationId xmlns:a16="http://schemas.microsoft.com/office/drawing/2014/main" id="{845CAF66-9D9B-427D-BCBE-1605E0C4A577}"/>
              </a:ext>
            </a:extLst>
          </p:cNvPr>
          <p:cNvSpPr/>
          <p:nvPr/>
        </p:nvSpPr>
        <p:spPr>
          <a:xfrm>
            <a:off x="387253" y="3218956"/>
            <a:ext cx="720000" cy="72000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r>
              <a:rPr lang="en-US" altLang="zh-CN" sz="2800" dirty="0">
                <a:solidFill>
                  <a:srgbClr val="FFFCE1"/>
                </a:solidFill>
                <a:latin typeface="Impact" panose="020B0806030902050204" pitchFamily="34" charset="0"/>
                <a:ea typeface="等线" panose="02010600030101010101" pitchFamily="2" charset="-122"/>
              </a:rPr>
              <a:t>03</a:t>
            </a:r>
            <a:endParaRPr lang="zh-CN" altLang="en-US" sz="2800" dirty="0">
              <a:solidFill>
                <a:srgbClr val="FFFCE1"/>
              </a:solidFill>
              <a:latin typeface="Impact" panose="020B0806030902050204" pitchFamily="34" charset="0"/>
              <a:ea typeface="等线" panose="02010600030101010101" pitchFamily="2" charset="-122"/>
            </a:endParaRPr>
          </a:p>
        </p:txBody>
      </p:sp>
      <p:sp>
        <p:nvSpPr>
          <p:cNvPr id="5" name="Title 20">
            <a:extLst>
              <a:ext uri="{FF2B5EF4-FFF2-40B4-BE49-F238E27FC236}">
                <a16:creationId xmlns:a16="http://schemas.microsoft.com/office/drawing/2014/main" id="{C6FF858A-1A81-434D-8F5F-175EE7041541}"/>
              </a:ext>
            </a:extLst>
          </p:cNvPr>
          <p:cNvSpPr txBox="1">
            <a:spLocks/>
          </p:cNvSpPr>
          <p:nvPr/>
        </p:nvSpPr>
        <p:spPr>
          <a:xfrm flipH="1">
            <a:off x="1581635" y="1479215"/>
            <a:ext cx="10305565"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配合跟进全面从严治党战略部署贯彻落实</a:t>
            </a:r>
          </a:p>
        </p:txBody>
      </p:sp>
      <p:sp>
        <p:nvSpPr>
          <p:cNvPr id="6" name="文本框 3">
            <a:extLst>
              <a:ext uri="{FF2B5EF4-FFF2-40B4-BE49-F238E27FC236}">
                <a16:creationId xmlns:a16="http://schemas.microsoft.com/office/drawing/2014/main" id="{9C1B1294-DACE-49AA-BD8A-270E37A70C43}"/>
              </a:ext>
            </a:extLst>
          </p:cNvPr>
          <p:cNvSpPr txBox="1"/>
          <p:nvPr/>
        </p:nvSpPr>
        <p:spPr>
          <a:xfrm>
            <a:off x="1717450" y="2332981"/>
            <a:ext cx="9102951" cy="954364"/>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将党风廉政建设列为重点协商议题</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，先后两次召开常委会议，从巩固落实中央八项规定精神成果、完善监督体系、营造良好政治生态等方面提出建议。</a:t>
            </a:r>
          </a:p>
        </p:txBody>
      </p:sp>
      <p:sp>
        <p:nvSpPr>
          <p:cNvPr id="7" name="文本框 3">
            <a:extLst>
              <a:ext uri="{FF2B5EF4-FFF2-40B4-BE49-F238E27FC236}">
                <a16:creationId xmlns:a16="http://schemas.microsoft.com/office/drawing/2014/main" id="{F4A14707-AE89-48B3-B472-E4793C82AB89}"/>
              </a:ext>
            </a:extLst>
          </p:cNvPr>
          <p:cNvSpPr txBox="1"/>
          <p:nvPr/>
        </p:nvSpPr>
        <p:spPr>
          <a:xfrm>
            <a:off x="1717449" y="3334780"/>
            <a:ext cx="9102951"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支持委员围绕加强党的建设重要问题务实建言。</a:t>
            </a:r>
          </a:p>
        </p:txBody>
      </p:sp>
      <p:pic>
        <p:nvPicPr>
          <p:cNvPr id="8" name="Picture 2">
            <a:extLst>
              <a:ext uri="{FF2B5EF4-FFF2-40B4-BE49-F238E27FC236}">
                <a16:creationId xmlns:a16="http://schemas.microsoft.com/office/drawing/2014/main" id="{70FC4CB4-9174-4034-9F9C-9C3A306740C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60451" y="4037361"/>
            <a:ext cx="8373732" cy="1867233"/>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859462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par>
                                <p:cTn id="12" presetID="2" presetClass="entr" presetSubtype="8" decel="10000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27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3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1000"/>
                                        <p:tgtEl>
                                          <p:spTgt spid="5"/>
                                        </p:tgtEl>
                                      </p:cBhvr>
                                    </p:animEffect>
                                  </p:childTnLst>
                                </p:cTn>
                              </p:par>
                            </p:childTnLst>
                          </p:cTn>
                        </p:par>
                        <p:par>
                          <p:cTn id="23" fill="hold">
                            <p:stCondLst>
                              <p:cond delay="42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1500"/>
                                        <p:tgtEl>
                                          <p:spTgt spid="6"/>
                                        </p:tgtEl>
                                      </p:cBhvr>
                                    </p:animEffect>
                                  </p:childTnLst>
                                </p:cTn>
                              </p:par>
                            </p:childTnLst>
                          </p:cTn>
                        </p:par>
                        <p:par>
                          <p:cTn id="27" fill="hold">
                            <p:stCondLst>
                              <p:cond delay="575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500"/>
                                        <p:tgtEl>
                                          <p:spTgt spid="7"/>
                                        </p:tgtEl>
                                      </p:cBhvr>
                                    </p:animEffect>
                                  </p:childTnLst>
                                </p:cTn>
                              </p:par>
                            </p:childTnLst>
                          </p:cTn>
                        </p:par>
                        <p:par>
                          <p:cTn id="31" fill="hold">
                            <p:stCondLst>
                              <p:cond delay="7250"/>
                            </p:stCondLst>
                            <p:childTnLst>
                              <p:par>
                                <p:cTn id="32" presetID="16" presetClass="entr" presetSubtype="21"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in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4" grpId="0" animBg="1"/>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TextBox 14">
            <a:extLst>
              <a:ext uri="{FF2B5EF4-FFF2-40B4-BE49-F238E27FC236}">
                <a16:creationId xmlns:a16="http://schemas.microsoft.com/office/drawing/2014/main" id="{FD03CE1F-3039-48AC-BC90-3199CD492BAE}"/>
              </a:ext>
            </a:extLst>
          </p:cNvPr>
          <p:cNvSpPr txBox="1"/>
          <p:nvPr/>
        </p:nvSpPr>
        <p:spPr>
          <a:xfrm>
            <a:off x="-101600" y="1250012"/>
            <a:ext cx="11961256"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933" b="1" kern="0" dirty="0">
                <a:gradFill>
                  <a:gsLst>
                    <a:gs pos="0">
                      <a:srgbClr val="FF0000"/>
                    </a:gs>
                    <a:gs pos="100000">
                      <a:srgbClr val="C00000"/>
                    </a:gs>
                  </a:gsLst>
                  <a:lin ang="5400000" scaled="0"/>
                </a:gradFill>
                <a:latin typeface="微软雅黑" pitchFamily="34" charset="-122"/>
                <a:ea typeface="微软雅黑" pitchFamily="34" charset="-122"/>
              </a:rPr>
              <a:t>★贯彻以人民为中心的发展思想，为保障和改善民生建言献策★</a:t>
            </a:r>
          </a:p>
        </p:txBody>
      </p:sp>
      <p:sp>
        <p:nvSpPr>
          <p:cNvPr id="4" name="矩形 3">
            <a:extLst>
              <a:ext uri="{FF2B5EF4-FFF2-40B4-BE49-F238E27FC236}">
                <a16:creationId xmlns:a16="http://schemas.microsoft.com/office/drawing/2014/main" id="{373C781A-4054-4993-8B81-96501DBB8284}"/>
              </a:ext>
            </a:extLst>
          </p:cNvPr>
          <p:cNvSpPr/>
          <p:nvPr/>
        </p:nvSpPr>
        <p:spPr bwMode="auto">
          <a:xfrm rot="5400000">
            <a:off x="714901" y="3463219"/>
            <a:ext cx="2479772" cy="2607984"/>
          </a:xfrm>
          <a:prstGeom prst="rect">
            <a:avLst/>
          </a:prstGeom>
          <a:noFill/>
          <a:ln w="12700">
            <a:solidFill>
              <a:srgbClr val="FF3302"/>
            </a:solidFill>
            <a:round/>
            <a:headEnd/>
            <a:tailEnd/>
          </a:ln>
        </p:spPr>
        <p:txBody>
          <a:bodyPr vert="horz" wrap="none" lIns="121920" tIns="60960" rIns="121920" bIns="60960" numCol="1" rtlCol="0" anchor="ctr" anchorCtr="1" compatLnSpc="1">
            <a:prstTxWarp prst="textNoShape">
              <a:avLst/>
            </a:prstTxWarp>
          </a:bodyPr>
          <a:lstStyle/>
          <a:p>
            <a:pPr algn="ctr" defTabSz="914377">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0CFB7F22-BA64-4279-B29B-F7DB9D56163E}"/>
              </a:ext>
            </a:extLst>
          </p:cNvPr>
          <p:cNvSpPr/>
          <p:nvPr/>
        </p:nvSpPr>
        <p:spPr bwMode="auto">
          <a:xfrm>
            <a:off x="652437" y="2932426"/>
            <a:ext cx="2603456" cy="546905"/>
          </a:xfrm>
          <a:prstGeom prst="rect">
            <a:avLst/>
          </a:prstGeom>
          <a:gradFill>
            <a:gsLst>
              <a:gs pos="0">
                <a:srgbClr val="FF3302"/>
              </a:gs>
              <a:gs pos="100000">
                <a:srgbClr val="CB0800"/>
              </a:gs>
            </a:gsLst>
            <a:lin ang="5400000" scaled="1"/>
          </a:gra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defRPr/>
            </a:pPr>
            <a:r>
              <a:rPr lang="zh-CN" altLang="en-US" sz="1600" b="1" dirty="0">
                <a:solidFill>
                  <a:prstClr val="white"/>
                </a:solidFill>
                <a:latin typeface="微软雅黑" panose="020B0503020204020204" pitchFamily="34" charset="-122"/>
                <a:ea typeface="微软雅黑" panose="020B0503020204020204" pitchFamily="34" charset="-122"/>
              </a:rPr>
              <a:t>着眼办好人民满意的教育</a:t>
            </a:r>
          </a:p>
        </p:txBody>
      </p:sp>
      <p:sp>
        <p:nvSpPr>
          <p:cNvPr id="6" name="文本框 4">
            <a:extLst>
              <a:ext uri="{FF2B5EF4-FFF2-40B4-BE49-F238E27FC236}">
                <a16:creationId xmlns:a16="http://schemas.microsoft.com/office/drawing/2014/main" id="{460D877A-AFB9-427A-98A1-B1FF4AB0E92F}"/>
              </a:ext>
            </a:extLst>
          </p:cNvPr>
          <p:cNvSpPr txBox="1"/>
          <p:nvPr/>
        </p:nvSpPr>
        <p:spPr>
          <a:xfrm>
            <a:off x="802427" y="3856197"/>
            <a:ext cx="2303476" cy="1538563"/>
          </a:xfrm>
          <a:prstGeom prst="rect">
            <a:avLst/>
          </a:prstGeom>
          <a:noFill/>
        </p:spPr>
        <p:txBody>
          <a:bodyPr wrap="square" lIns="0" tIns="0" rIns="0" bIns="0" rtlCol="0" anchor="t">
            <a:spAutoFit/>
          </a:bodyPr>
          <a:lstStyle/>
          <a:p>
            <a:pPr algn="ctr" defTabSz="914377">
              <a:lnSpc>
                <a:spcPct val="150000"/>
              </a:lnSpc>
              <a:defRPr/>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针对学前教育、义务教育、高中教育、高等教育、职业教育、特殊教育和乡村教师队伍建设、困难学生资助等问题深度建言，推动教育事业全链条发展</a:t>
            </a:r>
            <a:endParaRPr lang="en-US" altLang="zh-CN"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F42A90C7-E179-4341-AE57-E52BF3B3AA8E}"/>
              </a:ext>
            </a:extLst>
          </p:cNvPr>
          <p:cNvSpPr/>
          <p:nvPr/>
        </p:nvSpPr>
        <p:spPr bwMode="auto">
          <a:xfrm rot="5400000">
            <a:off x="3514842" y="3463221"/>
            <a:ext cx="2479772" cy="2607984"/>
          </a:xfrm>
          <a:prstGeom prst="rect">
            <a:avLst/>
          </a:prstGeom>
          <a:noFill/>
          <a:ln w="12700">
            <a:solidFill>
              <a:srgbClr val="FF3302"/>
            </a:solidFill>
            <a:round/>
            <a:headEnd/>
            <a:tailEnd/>
          </a:ln>
        </p:spPr>
        <p:txBody>
          <a:bodyPr vert="horz" wrap="none" lIns="121920" tIns="60960" rIns="121920" bIns="60960" numCol="1" rtlCol="0" anchor="ctr" anchorCtr="1" compatLnSpc="1">
            <a:prstTxWarp prst="textNoShape">
              <a:avLst/>
            </a:prstTxWarp>
          </a:bodyPr>
          <a:lstStyle/>
          <a:p>
            <a:pPr algn="ctr" defTabSz="914377">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3A5BFD72-F975-4BB6-B989-C362F35A14FE}"/>
              </a:ext>
            </a:extLst>
          </p:cNvPr>
          <p:cNvSpPr/>
          <p:nvPr/>
        </p:nvSpPr>
        <p:spPr bwMode="auto">
          <a:xfrm>
            <a:off x="3452379" y="2932428"/>
            <a:ext cx="2603456" cy="546905"/>
          </a:xfrm>
          <a:prstGeom prst="rect">
            <a:avLst/>
          </a:prstGeom>
          <a:gradFill>
            <a:gsLst>
              <a:gs pos="0">
                <a:srgbClr val="FF3302"/>
              </a:gs>
              <a:gs pos="100000">
                <a:srgbClr val="CB0800"/>
              </a:gs>
            </a:gsLst>
            <a:lin ang="5400000" scaled="1"/>
          </a:gra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defRPr/>
            </a:pPr>
            <a:r>
              <a:rPr lang="zh-CN" altLang="en-US" sz="1867" b="1">
                <a:solidFill>
                  <a:prstClr val="white"/>
                </a:solidFill>
                <a:latin typeface="微软雅黑" panose="020B0503020204020204" pitchFamily="34" charset="-122"/>
                <a:ea typeface="微软雅黑" panose="020B0503020204020204" pitchFamily="34" charset="-122"/>
              </a:rPr>
              <a:t>着眼健康中国建设</a:t>
            </a:r>
            <a:endParaRPr lang="zh-CN" altLang="en-US" sz="1867" b="1" dirty="0">
              <a:solidFill>
                <a:prstClr val="white"/>
              </a:solidFill>
              <a:latin typeface="微软雅黑" panose="020B0503020204020204" pitchFamily="34" charset="-122"/>
              <a:ea typeface="微软雅黑" panose="020B0503020204020204" pitchFamily="34" charset="-122"/>
            </a:endParaRPr>
          </a:p>
        </p:txBody>
      </p:sp>
      <p:sp>
        <p:nvSpPr>
          <p:cNvPr id="9" name="文本框 12">
            <a:extLst>
              <a:ext uri="{FF2B5EF4-FFF2-40B4-BE49-F238E27FC236}">
                <a16:creationId xmlns:a16="http://schemas.microsoft.com/office/drawing/2014/main" id="{D1699D3C-615F-451E-A365-FA31D0EECB9F}"/>
              </a:ext>
            </a:extLst>
          </p:cNvPr>
          <p:cNvSpPr txBox="1"/>
          <p:nvPr/>
        </p:nvSpPr>
        <p:spPr>
          <a:xfrm>
            <a:off x="3595262" y="3663117"/>
            <a:ext cx="2444740" cy="1938992"/>
          </a:xfrm>
          <a:prstGeom prst="rect">
            <a:avLst/>
          </a:prstGeom>
          <a:noFill/>
        </p:spPr>
        <p:txBody>
          <a:bodyPr wrap="square" lIns="0" tIns="0" rIns="0" bIns="0" rtlCol="0" anchor="t">
            <a:spAutoFit/>
          </a:bodyPr>
          <a:lstStyle/>
          <a:p>
            <a:pPr algn="ct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化医药卫生体制改革，紧扣医疗、医保、医药“三医”联动，从优生健康检查、青少年疾病预防、职业病防治、全民健身和体育产业到安宁疗护，从公立医院改革、民营医院发展、仿制药质量到医患关系改善，开展系列履职活动，促进人民健康全周期保障</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F7E7B037-FB8E-4914-B996-87E183BEF653}"/>
              </a:ext>
            </a:extLst>
          </p:cNvPr>
          <p:cNvSpPr/>
          <p:nvPr/>
        </p:nvSpPr>
        <p:spPr bwMode="auto">
          <a:xfrm rot="5400000">
            <a:off x="6302082" y="3463223"/>
            <a:ext cx="2479772" cy="2607984"/>
          </a:xfrm>
          <a:prstGeom prst="rect">
            <a:avLst/>
          </a:prstGeom>
          <a:noFill/>
          <a:ln w="12700">
            <a:solidFill>
              <a:srgbClr val="FF3302"/>
            </a:solidFill>
            <a:round/>
            <a:headEnd/>
            <a:tailEnd/>
          </a:ln>
        </p:spPr>
        <p:txBody>
          <a:bodyPr vert="horz" wrap="none" lIns="121920" tIns="60960" rIns="121920" bIns="60960" numCol="1" rtlCol="0" anchor="ctr" anchorCtr="1" compatLnSpc="1">
            <a:prstTxWarp prst="textNoShape">
              <a:avLst/>
            </a:prstTxWarp>
          </a:bodyPr>
          <a:lstStyle/>
          <a:p>
            <a:pPr algn="ctr" defTabSz="914377">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0FB93DEB-7BC9-4DDE-982B-869D9F922F9F}"/>
              </a:ext>
            </a:extLst>
          </p:cNvPr>
          <p:cNvSpPr/>
          <p:nvPr/>
        </p:nvSpPr>
        <p:spPr bwMode="auto">
          <a:xfrm>
            <a:off x="6239619" y="2932430"/>
            <a:ext cx="2603456" cy="546905"/>
          </a:xfrm>
          <a:prstGeom prst="rect">
            <a:avLst/>
          </a:prstGeom>
          <a:gradFill>
            <a:gsLst>
              <a:gs pos="0">
                <a:srgbClr val="FF3302"/>
              </a:gs>
              <a:gs pos="100000">
                <a:srgbClr val="CB0800"/>
              </a:gs>
            </a:gsLst>
            <a:lin ang="5400000" scaled="1"/>
          </a:gra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defRPr/>
            </a:pPr>
            <a:r>
              <a:rPr lang="zh-CN" altLang="en-US" sz="1467" b="1" dirty="0">
                <a:solidFill>
                  <a:prstClr val="white"/>
                </a:solidFill>
                <a:latin typeface="微软雅黑" panose="020B0503020204020204" pitchFamily="34" charset="-122"/>
                <a:ea typeface="微软雅黑" panose="020B0503020204020204" pitchFamily="34" charset="-122"/>
              </a:rPr>
              <a:t>眼更好满足人民群众文化需求</a:t>
            </a:r>
          </a:p>
        </p:txBody>
      </p:sp>
      <p:sp>
        <p:nvSpPr>
          <p:cNvPr id="12" name="文本框 15">
            <a:extLst>
              <a:ext uri="{FF2B5EF4-FFF2-40B4-BE49-F238E27FC236}">
                <a16:creationId xmlns:a16="http://schemas.microsoft.com/office/drawing/2014/main" id="{40FBFE17-746B-41C9-9881-5891DA2A9048}"/>
              </a:ext>
            </a:extLst>
          </p:cNvPr>
          <p:cNvSpPr txBox="1"/>
          <p:nvPr/>
        </p:nvSpPr>
        <p:spPr>
          <a:xfrm>
            <a:off x="6408869" y="3597135"/>
            <a:ext cx="2328732" cy="2153988"/>
          </a:xfrm>
          <a:prstGeom prst="rect">
            <a:avLst/>
          </a:prstGeom>
          <a:noFill/>
        </p:spPr>
        <p:txBody>
          <a:bodyPr wrap="square" lIns="0" tIns="0" rIns="0" bIns="0" rtlCol="0" anchor="t">
            <a:spAutoFit/>
          </a:bodyPr>
          <a:lstStyle/>
          <a:p>
            <a:pPr algn="ctr" defTabSz="914377">
              <a:lnSpc>
                <a:spcPct val="150000"/>
              </a:lnSpc>
              <a:defRPr/>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围绕培育和践行社会主义核心价值观、坚定文化自信讲好中国故事、社会主义文艺繁荣发展、完善公共文化服务体系、营造风清气正网络空间、非物质文化遗产传承保护等协商议政，助力文化建设全方位推进</a:t>
            </a:r>
            <a:endParaRPr lang="en-US" altLang="zh-CN"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A34C870-0350-4BC0-B543-3C692B651C92}"/>
              </a:ext>
            </a:extLst>
          </p:cNvPr>
          <p:cNvSpPr/>
          <p:nvPr/>
        </p:nvSpPr>
        <p:spPr bwMode="auto">
          <a:xfrm rot="5400000">
            <a:off x="9076622" y="3463223"/>
            <a:ext cx="2479772" cy="2607984"/>
          </a:xfrm>
          <a:prstGeom prst="rect">
            <a:avLst/>
          </a:prstGeom>
          <a:noFill/>
          <a:ln w="12700">
            <a:solidFill>
              <a:srgbClr val="FF3302"/>
            </a:solidFill>
            <a:round/>
            <a:headEnd/>
            <a:tailEnd/>
          </a:ln>
        </p:spPr>
        <p:txBody>
          <a:bodyPr vert="horz" wrap="none" lIns="121920" tIns="60960" rIns="121920" bIns="60960" numCol="1" rtlCol="0" anchor="ctr" anchorCtr="1" compatLnSpc="1">
            <a:prstTxWarp prst="textNoShape">
              <a:avLst/>
            </a:prstTxWarp>
          </a:bodyPr>
          <a:lstStyle/>
          <a:p>
            <a:pPr algn="ctr" defTabSz="914377">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53F3999D-6AE7-4791-A8AA-A89FC829C413}"/>
              </a:ext>
            </a:extLst>
          </p:cNvPr>
          <p:cNvSpPr/>
          <p:nvPr/>
        </p:nvSpPr>
        <p:spPr bwMode="auto">
          <a:xfrm>
            <a:off x="9014157" y="2932430"/>
            <a:ext cx="2603456" cy="546905"/>
          </a:xfrm>
          <a:prstGeom prst="rect">
            <a:avLst/>
          </a:prstGeom>
          <a:gradFill>
            <a:gsLst>
              <a:gs pos="0">
                <a:srgbClr val="FF3302"/>
              </a:gs>
              <a:gs pos="100000">
                <a:srgbClr val="CB0800"/>
              </a:gs>
            </a:gsLst>
            <a:lin ang="5400000" scaled="1"/>
          </a:gra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defRPr/>
            </a:pPr>
            <a:r>
              <a:rPr lang="zh-CN" altLang="en-US" sz="1867" b="1">
                <a:solidFill>
                  <a:prstClr val="white"/>
                </a:solidFill>
                <a:latin typeface="微软雅黑" panose="020B0503020204020204" pitchFamily="34" charset="-122"/>
                <a:ea typeface="微软雅黑" panose="020B0503020204020204" pitchFamily="34" charset="-122"/>
              </a:rPr>
              <a:t>着眼民生关切</a:t>
            </a:r>
            <a:endParaRPr lang="zh-CN" altLang="en-US" sz="1867" b="1" dirty="0">
              <a:solidFill>
                <a:prstClr val="white"/>
              </a:solidFill>
              <a:latin typeface="微软雅黑" panose="020B0503020204020204" pitchFamily="34" charset="-122"/>
              <a:ea typeface="微软雅黑" panose="020B0503020204020204" pitchFamily="34" charset="-122"/>
            </a:endParaRPr>
          </a:p>
        </p:txBody>
      </p:sp>
      <p:sp>
        <p:nvSpPr>
          <p:cNvPr id="15" name="文本框 18">
            <a:extLst>
              <a:ext uri="{FF2B5EF4-FFF2-40B4-BE49-F238E27FC236}">
                <a16:creationId xmlns:a16="http://schemas.microsoft.com/office/drawing/2014/main" id="{A9F8F3A6-4F96-4FB8-B9A2-8C9624F6A52A}"/>
              </a:ext>
            </a:extLst>
          </p:cNvPr>
          <p:cNvSpPr txBox="1"/>
          <p:nvPr/>
        </p:nvSpPr>
        <p:spPr>
          <a:xfrm>
            <a:off x="9118944" y="3663119"/>
            <a:ext cx="2438056" cy="1938992"/>
          </a:xfrm>
          <a:prstGeom prst="rect">
            <a:avLst/>
          </a:prstGeom>
          <a:noFill/>
        </p:spPr>
        <p:txBody>
          <a:bodyPr wrap="square" lIns="0" tIns="0" rIns="0" bIns="0" rtlCol="0" anchor="t">
            <a:spAutoFit/>
          </a:bodyPr>
          <a:lstStyle/>
          <a:p>
            <a:pPr algn="ct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食品安全监管、无障碍环境建设、住宅房地产调控、去产能过程中职工就业再就业、大学生和退役士兵就业创业、养老及医养结合等问题，建筑环卫工人、农民工、残疾人、留守儿童等群体权益保障深入协商，对涉及群众生活的问题全景式关注</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5551DEBB-672D-4D90-9B2B-045B9170CD13}"/>
              </a:ext>
            </a:extLst>
          </p:cNvPr>
          <p:cNvGrpSpPr/>
          <p:nvPr/>
        </p:nvGrpSpPr>
        <p:grpSpPr>
          <a:xfrm>
            <a:off x="1666715" y="5723954"/>
            <a:ext cx="544725" cy="544725"/>
            <a:chOff x="979220" y="2905452"/>
            <a:chExt cx="512026" cy="512026"/>
          </a:xfrm>
        </p:grpSpPr>
        <p:sp>
          <p:nvSpPr>
            <p:cNvPr id="17" name="椭圆 16">
              <a:extLst>
                <a:ext uri="{FF2B5EF4-FFF2-40B4-BE49-F238E27FC236}">
                  <a16:creationId xmlns:a16="http://schemas.microsoft.com/office/drawing/2014/main" id="{90CF8BC9-C38C-4F8F-B73E-F9136DF233E8}"/>
                </a:ext>
              </a:extLst>
            </p:cNvPr>
            <p:cNvSpPr/>
            <p:nvPr/>
          </p:nvSpPr>
          <p:spPr bwMode="auto">
            <a:xfrm>
              <a:off x="979220" y="2905452"/>
              <a:ext cx="512026" cy="512026"/>
            </a:xfrm>
            <a:prstGeom prst="ellipse">
              <a:avLst/>
            </a:prstGeom>
            <a:gradFill>
              <a:gsLst>
                <a:gs pos="0">
                  <a:srgbClr val="FF3302"/>
                </a:gs>
                <a:gs pos="100000">
                  <a:srgbClr val="CB0800"/>
                </a:gs>
              </a:gsLst>
              <a:lin ang="5400000" scaled="1"/>
            </a:gra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defRPr/>
              </a:pPr>
              <a:endParaRPr lang="en-US" sz="1600" b="1" dirty="0">
                <a:solidFill>
                  <a:prstClr val="white"/>
                </a:solidFill>
                <a:latin typeface="微软雅黑" panose="020B0503020204020204" pitchFamily="34" charset="-122"/>
                <a:ea typeface="微软雅黑" panose="020B0503020204020204" pitchFamily="34" charset="-122"/>
              </a:endParaRPr>
            </a:p>
          </p:txBody>
        </p:sp>
        <p:sp>
          <p:nvSpPr>
            <p:cNvPr id="18" name="任意多边形: 形状 22">
              <a:extLst>
                <a:ext uri="{FF2B5EF4-FFF2-40B4-BE49-F238E27FC236}">
                  <a16:creationId xmlns:a16="http://schemas.microsoft.com/office/drawing/2014/main" id="{FF2FF6EA-EDB5-48FA-B377-498F83B8EDB4}"/>
                </a:ext>
              </a:extLst>
            </p:cNvPr>
            <p:cNvSpPr/>
            <p:nvPr/>
          </p:nvSpPr>
          <p:spPr bwMode="auto">
            <a:xfrm>
              <a:off x="1105564"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defRPr/>
              </a:pPr>
              <a:endParaRPr lang="en-US" sz="1600" b="1" dirty="0">
                <a:solidFill>
                  <a:prstClr val="white"/>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id="{3EA4B2CA-DF48-4B22-B8AA-EBEA9C1F2FEA}"/>
              </a:ext>
            </a:extLst>
          </p:cNvPr>
          <p:cNvGrpSpPr/>
          <p:nvPr/>
        </p:nvGrpSpPr>
        <p:grpSpPr>
          <a:xfrm>
            <a:off x="4466656" y="5723954"/>
            <a:ext cx="544725" cy="544725"/>
            <a:chOff x="2641026" y="2905452"/>
            <a:chExt cx="512026" cy="512026"/>
          </a:xfrm>
        </p:grpSpPr>
        <p:sp>
          <p:nvSpPr>
            <p:cNvPr id="20" name="椭圆 19">
              <a:extLst>
                <a:ext uri="{FF2B5EF4-FFF2-40B4-BE49-F238E27FC236}">
                  <a16:creationId xmlns:a16="http://schemas.microsoft.com/office/drawing/2014/main" id="{1BAEA05A-D961-4846-9033-1FC452315398}"/>
                </a:ext>
              </a:extLst>
            </p:cNvPr>
            <p:cNvSpPr/>
            <p:nvPr/>
          </p:nvSpPr>
          <p:spPr bwMode="auto">
            <a:xfrm>
              <a:off x="2641026" y="2905452"/>
              <a:ext cx="512026" cy="512026"/>
            </a:xfrm>
            <a:prstGeom prst="ellipse">
              <a:avLst/>
            </a:prstGeom>
            <a:gradFill>
              <a:gsLst>
                <a:gs pos="0">
                  <a:srgbClr val="FF3302"/>
                </a:gs>
                <a:gs pos="100000">
                  <a:srgbClr val="CB0800"/>
                </a:gs>
              </a:gsLst>
              <a:lin ang="5400000" scaled="1"/>
            </a:gra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任意多边形: 形状 23">
              <a:extLst>
                <a:ext uri="{FF2B5EF4-FFF2-40B4-BE49-F238E27FC236}">
                  <a16:creationId xmlns:a16="http://schemas.microsoft.com/office/drawing/2014/main" id="{E6C9A596-BA72-49F2-BA81-42C609E54EB3}"/>
                </a:ext>
              </a:extLst>
            </p:cNvPr>
            <p:cNvSpPr/>
            <p:nvPr/>
          </p:nvSpPr>
          <p:spPr bwMode="auto">
            <a:xfrm>
              <a:off x="2767371"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8237BDB5-625F-47B7-AB67-730CCA187449}"/>
              </a:ext>
            </a:extLst>
          </p:cNvPr>
          <p:cNvGrpSpPr/>
          <p:nvPr/>
        </p:nvGrpSpPr>
        <p:grpSpPr>
          <a:xfrm>
            <a:off x="10028435" y="5723954"/>
            <a:ext cx="544725" cy="544725"/>
            <a:chOff x="5964635" y="2905452"/>
            <a:chExt cx="512026" cy="512026"/>
          </a:xfrm>
        </p:grpSpPr>
        <p:sp>
          <p:nvSpPr>
            <p:cNvPr id="23" name="椭圆 22">
              <a:extLst>
                <a:ext uri="{FF2B5EF4-FFF2-40B4-BE49-F238E27FC236}">
                  <a16:creationId xmlns:a16="http://schemas.microsoft.com/office/drawing/2014/main" id="{CCDBBC48-5375-4079-9864-CF6C8B11CE7D}"/>
                </a:ext>
              </a:extLst>
            </p:cNvPr>
            <p:cNvSpPr/>
            <p:nvPr/>
          </p:nvSpPr>
          <p:spPr bwMode="auto">
            <a:xfrm>
              <a:off x="5964635" y="2905452"/>
              <a:ext cx="512026" cy="512026"/>
            </a:xfrm>
            <a:prstGeom prst="ellipse">
              <a:avLst/>
            </a:prstGeom>
            <a:gradFill>
              <a:gsLst>
                <a:gs pos="0">
                  <a:srgbClr val="FF3302"/>
                </a:gs>
                <a:gs pos="100000">
                  <a:srgbClr val="CB0800"/>
                </a:gs>
              </a:gsLst>
              <a:lin ang="5400000" scaled="1"/>
            </a:gra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任意多边形: 形状 24">
              <a:extLst>
                <a:ext uri="{FF2B5EF4-FFF2-40B4-BE49-F238E27FC236}">
                  <a16:creationId xmlns:a16="http://schemas.microsoft.com/office/drawing/2014/main" id="{E07A7527-0029-4656-B0AB-CA5B43BC6003}"/>
                </a:ext>
              </a:extLst>
            </p:cNvPr>
            <p:cNvSpPr/>
            <p:nvPr/>
          </p:nvSpPr>
          <p:spPr bwMode="auto">
            <a:xfrm>
              <a:off x="6090980"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32C51FF9-3C40-408F-85AB-F8E3B979B2A2}"/>
              </a:ext>
            </a:extLst>
          </p:cNvPr>
          <p:cNvGrpSpPr/>
          <p:nvPr/>
        </p:nvGrpSpPr>
        <p:grpSpPr>
          <a:xfrm>
            <a:off x="7253896" y="5723954"/>
            <a:ext cx="544725" cy="544725"/>
            <a:chOff x="4302831" y="2905452"/>
            <a:chExt cx="512026" cy="512026"/>
          </a:xfrm>
        </p:grpSpPr>
        <p:sp>
          <p:nvSpPr>
            <p:cNvPr id="26" name="椭圆 25">
              <a:extLst>
                <a:ext uri="{FF2B5EF4-FFF2-40B4-BE49-F238E27FC236}">
                  <a16:creationId xmlns:a16="http://schemas.microsoft.com/office/drawing/2014/main" id="{2B0C73AA-FE56-4EF4-9116-1E7D9E8B6225}"/>
                </a:ext>
              </a:extLst>
            </p:cNvPr>
            <p:cNvSpPr/>
            <p:nvPr/>
          </p:nvSpPr>
          <p:spPr bwMode="auto">
            <a:xfrm>
              <a:off x="4302831" y="2905452"/>
              <a:ext cx="512026" cy="512026"/>
            </a:xfrm>
            <a:prstGeom prst="ellipse">
              <a:avLst/>
            </a:prstGeom>
            <a:gradFill>
              <a:gsLst>
                <a:gs pos="0">
                  <a:srgbClr val="FF3302"/>
                </a:gs>
                <a:gs pos="100000">
                  <a:srgbClr val="CB0800"/>
                </a:gs>
              </a:gsLst>
              <a:lin ang="5400000" scaled="1"/>
            </a:gra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任意多边形: 形状 26">
              <a:extLst>
                <a:ext uri="{FF2B5EF4-FFF2-40B4-BE49-F238E27FC236}">
                  <a16:creationId xmlns:a16="http://schemas.microsoft.com/office/drawing/2014/main" id="{66FABF0B-9916-4477-A87C-D6CE839F3FA3}"/>
                </a:ext>
              </a:extLst>
            </p:cNvPr>
            <p:cNvSpPr/>
            <p:nvPr/>
          </p:nvSpPr>
          <p:spPr bwMode="auto">
            <a:xfrm>
              <a:off x="4429176"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defRPr/>
              </a:pPr>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8" name="文本框 3">
            <a:extLst>
              <a:ext uri="{FF2B5EF4-FFF2-40B4-BE49-F238E27FC236}">
                <a16:creationId xmlns:a16="http://schemas.microsoft.com/office/drawing/2014/main" id="{718F8073-415A-43F3-9ECB-2277BB40BAB6}"/>
              </a:ext>
            </a:extLst>
          </p:cNvPr>
          <p:cNvSpPr txBox="1"/>
          <p:nvPr/>
        </p:nvSpPr>
        <p:spPr>
          <a:xfrm>
            <a:off x="795324" y="1864247"/>
            <a:ext cx="10799776" cy="954364"/>
          </a:xfrm>
          <a:prstGeom prst="rect">
            <a:avLst/>
          </a:prstGeom>
          <a:noFill/>
        </p:spPr>
        <p:txBody>
          <a:bodyPr wrap="square" rtlCol="0">
            <a:spAutoFit/>
          </a:bodyPr>
          <a:lstStyle/>
          <a:p>
            <a:pPr defTabSz="914377">
              <a:lnSpc>
                <a:spcPct val="150000"/>
              </a:lnSpc>
              <a:defRPr/>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坚持履职为民，抓住涉及人民群众切身利益的实际问题，共开展</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171</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次视察调研和协商议政活动，每年组织委员开展教师节慰问和科技、文化、卫生、体育下基层活动。</a:t>
            </a:r>
          </a:p>
        </p:txBody>
      </p:sp>
    </p:spTree>
    <p:extLst>
      <p:ext uri="{BB962C8B-B14F-4D97-AF65-F5344CB8AC3E}">
        <p14:creationId xmlns:p14="http://schemas.microsoft.com/office/powerpoint/2010/main" val="180470926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1000"/>
                                        <p:tgtEl>
                                          <p:spTgt spid="3"/>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1100"/>
                                        <p:tgtEl>
                                          <p:spTgt spid="28"/>
                                        </p:tgtEl>
                                      </p:cBhvr>
                                    </p:animEffect>
                                  </p:childTnLst>
                                </p:cTn>
                              </p:par>
                            </p:childTnLst>
                          </p:cTn>
                        </p:par>
                        <p:par>
                          <p:cTn id="20" fill="hold">
                            <p:stCondLst>
                              <p:cond delay="31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3600"/>
                            </p:stCondLst>
                            <p:childTnLst>
                              <p:par>
                                <p:cTn id="28" presetID="22" presetClass="entr" presetSubtype="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4100"/>
                            </p:stCondLst>
                            <p:childTnLst>
                              <p:par>
                                <p:cTn id="35" presetID="1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4600"/>
                            </p:stCondLst>
                            <p:childTnLst>
                              <p:par>
                                <p:cTn id="42" presetID="22" presetClass="entr" presetSubtype="1"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par>
                                <p:cTn id="45" presetID="10"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51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par>
                          <p:cTn id="55" fill="hold">
                            <p:stCondLst>
                              <p:cond delay="5600"/>
                            </p:stCondLst>
                            <p:childTnLst>
                              <p:par>
                                <p:cTn id="56" presetID="22" presetClass="entr" presetSubtype="1"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up)">
                                      <p:cBhvr>
                                        <p:cTn id="58" dur="500"/>
                                        <p:tgtEl>
                                          <p:spTgt spid="12"/>
                                        </p:tgtEl>
                                      </p:cBhvr>
                                    </p:animEffect>
                                  </p:childTnLst>
                                </p:cTn>
                              </p:par>
                              <p:par>
                                <p:cTn id="59" presetID="10" presetClass="entr" presetSubtype="0"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childTnLst>
                          </p:cTn>
                        </p:par>
                        <p:par>
                          <p:cTn id="62" fill="hold">
                            <p:stCondLst>
                              <p:cond delay="6100"/>
                            </p:stCondLst>
                            <p:childTnLst>
                              <p:par>
                                <p:cTn id="63" presetID="10"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500"/>
                                        <p:tgtEl>
                                          <p:spTgt spid="14"/>
                                        </p:tgtEl>
                                      </p:cBhvr>
                                    </p:animEffect>
                                  </p:childTnLst>
                                </p:cTn>
                              </p:par>
                            </p:childTnLst>
                          </p:cTn>
                        </p:par>
                        <p:par>
                          <p:cTn id="69" fill="hold">
                            <p:stCondLst>
                              <p:cond delay="6600"/>
                            </p:stCondLst>
                            <p:childTnLst>
                              <p:par>
                                <p:cTn id="70" presetID="22" presetClass="entr" presetSubtype="1"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up)">
                                      <p:cBhvr>
                                        <p:cTn id="72" dur="500"/>
                                        <p:tgtEl>
                                          <p:spTgt spid="15"/>
                                        </p:tgtEl>
                                      </p:cBhvr>
                                    </p:animEffect>
                                  </p:childTnLst>
                                </p:cTn>
                              </p:par>
                              <p:par>
                                <p:cTn id="73" presetID="10" presetClass="entr" presetSubtype="0"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4" grpId="0" animBg="1"/>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椭圆 2">
            <a:extLst>
              <a:ext uri="{FF2B5EF4-FFF2-40B4-BE49-F238E27FC236}">
                <a16:creationId xmlns:a16="http://schemas.microsoft.com/office/drawing/2014/main" id="{F85556BD-CF21-4329-B26B-727A84D9DA12}"/>
              </a:ext>
            </a:extLst>
          </p:cNvPr>
          <p:cNvSpPr/>
          <p:nvPr/>
        </p:nvSpPr>
        <p:spPr>
          <a:xfrm>
            <a:off x="4768563" y="2726514"/>
            <a:ext cx="2458229" cy="2458229"/>
          </a:xfrm>
          <a:prstGeom prst="ellipse">
            <a:avLst/>
          </a:prstGeom>
          <a:gradFill flip="none" rotWithShape="1">
            <a:gsLst>
              <a:gs pos="0">
                <a:srgbClr val="B40000"/>
              </a:gs>
              <a:gs pos="100000">
                <a:srgbClr val="FFFF00"/>
              </a:gs>
              <a:gs pos="67000">
                <a:srgbClr val="FF0000"/>
              </a:gs>
            </a:gsLst>
            <a:lin ang="16200000" scaled="1"/>
            <a:tileRect/>
          </a:gradFill>
          <a:ln w="28575" cap="flat" cmpd="sng" algn="ctr">
            <a:gradFill>
              <a:gsLst>
                <a:gs pos="0">
                  <a:srgbClr val="FFFF00"/>
                </a:gs>
                <a:gs pos="100000">
                  <a:srgbClr val="FFA000"/>
                </a:gs>
              </a:gsLst>
              <a:lin ang="5400000" scaled="1"/>
            </a:gradFill>
            <a:prstDash val="solid"/>
            <a:miter lim="800000"/>
          </a:ln>
          <a:effectLst>
            <a:outerShdw blurRad="203200" dist="101600" dir="27000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4" name="椭圆 3">
            <a:extLst>
              <a:ext uri="{FF2B5EF4-FFF2-40B4-BE49-F238E27FC236}">
                <a16:creationId xmlns:a16="http://schemas.microsoft.com/office/drawing/2014/main" id="{8EE7AF2C-B840-4B7B-96AD-9F60B27CFE58}"/>
              </a:ext>
            </a:extLst>
          </p:cNvPr>
          <p:cNvSpPr>
            <a:spLocks noChangeArrowheads="1"/>
          </p:cNvSpPr>
          <p:nvPr/>
        </p:nvSpPr>
        <p:spPr bwMode="auto">
          <a:xfrm>
            <a:off x="4557815" y="2515490"/>
            <a:ext cx="2879725" cy="2879725"/>
          </a:xfrm>
          <a:prstGeom prst="ellipse">
            <a:avLst/>
          </a:prstGeom>
          <a:noFill/>
          <a:ln w="1270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a:extLst>
              <a:ext uri="{FF2B5EF4-FFF2-40B4-BE49-F238E27FC236}">
                <a16:creationId xmlns:a16="http://schemas.microsoft.com/office/drawing/2014/main" id="{08E258F4-AD00-4641-B4E1-E78552B18166}"/>
              </a:ext>
            </a:extLst>
          </p:cNvPr>
          <p:cNvSpPr/>
          <p:nvPr/>
        </p:nvSpPr>
        <p:spPr>
          <a:xfrm>
            <a:off x="5074210" y="3121981"/>
            <a:ext cx="2043579" cy="1734064"/>
          </a:xfrm>
          <a:prstGeom prst="rect">
            <a:avLst/>
          </a:prstGeom>
          <a:noFill/>
          <a:effectLst/>
        </p:spPr>
        <p:txBody>
          <a:bodyPr>
            <a:spAutoFit/>
          </a:bodyPr>
          <a:lstStyle/>
          <a:p>
            <a:pPr algn="ctr" defTabSz="914377">
              <a:spcBef>
                <a:spcPct val="0"/>
              </a:spcBef>
              <a:spcAft>
                <a:spcPct val="0"/>
              </a:spcAft>
              <a:defRPr/>
            </a:pPr>
            <a:r>
              <a:rPr lang="zh-CN" altLang="en-US" sz="2667" b="1" noProof="1">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Arial"/>
                <a:ea typeface="微软雅黑"/>
                <a:sym typeface="Arial"/>
              </a:rPr>
              <a:t>推进政协协商民主建设，形成协商议政新局面</a:t>
            </a:r>
          </a:p>
        </p:txBody>
      </p:sp>
      <p:sp>
        <p:nvSpPr>
          <p:cNvPr id="6" name="圆角矩形 20">
            <a:extLst>
              <a:ext uri="{FF2B5EF4-FFF2-40B4-BE49-F238E27FC236}">
                <a16:creationId xmlns:a16="http://schemas.microsoft.com/office/drawing/2014/main" id="{1EAC026C-AEF5-4A8B-A36A-8AAD1A117C7A}"/>
              </a:ext>
            </a:extLst>
          </p:cNvPr>
          <p:cNvSpPr>
            <a:spLocks noChangeArrowheads="1"/>
          </p:cNvSpPr>
          <p:nvPr/>
        </p:nvSpPr>
        <p:spPr bwMode="auto">
          <a:xfrm>
            <a:off x="887514" y="4066479"/>
            <a:ext cx="3321051" cy="1745055"/>
          </a:xfrm>
          <a:prstGeom prst="roundRect">
            <a:avLst>
              <a:gd name="adj" fmla="val 10005"/>
            </a:avLst>
          </a:prstGeom>
          <a:noFill/>
          <a:ln w="1270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圆角矩形 24">
            <a:extLst>
              <a:ext uri="{FF2B5EF4-FFF2-40B4-BE49-F238E27FC236}">
                <a16:creationId xmlns:a16="http://schemas.microsoft.com/office/drawing/2014/main" id="{EF30C4DB-6302-4765-8A37-4F4E06A25755}"/>
              </a:ext>
            </a:extLst>
          </p:cNvPr>
          <p:cNvSpPr>
            <a:spLocks noChangeArrowheads="1"/>
          </p:cNvSpPr>
          <p:nvPr/>
        </p:nvSpPr>
        <p:spPr bwMode="auto">
          <a:xfrm>
            <a:off x="7786790" y="4066479"/>
            <a:ext cx="3321051" cy="1745055"/>
          </a:xfrm>
          <a:prstGeom prst="roundRect">
            <a:avLst>
              <a:gd name="adj" fmla="val 10005"/>
            </a:avLst>
          </a:prstGeom>
          <a:noFill/>
          <a:ln w="1270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圆角矩形 28">
            <a:extLst>
              <a:ext uri="{FF2B5EF4-FFF2-40B4-BE49-F238E27FC236}">
                <a16:creationId xmlns:a16="http://schemas.microsoft.com/office/drawing/2014/main" id="{5AD557C1-F4BF-4BF1-90EA-EAEFC649DC00}"/>
              </a:ext>
            </a:extLst>
          </p:cNvPr>
          <p:cNvSpPr>
            <a:spLocks noChangeArrowheads="1"/>
          </p:cNvSpPr>
          <p:nvPr/>
        </p:nvSpPr>
        <p:spPr bwMode="auto">
          <a:xfrm>
            <a:off x="887514" y="1766191"/>
            <a:ext cx="3321051" cy="2073275"/>
          </a:xfrm>
          <a:prstGeom prst="roundRect">
            <a:avLst>
              <a:gd name="adj" fmla="val 10005"/>
            </a:avLst>
          </a:prstGeom>
          <a:noFill/>
          <a:ln w="1270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41">
            <a:extLst>
              <a:ext uri="{FF2B5EF4-FFF2-40B4-BE49-F238E27FC236}">
                <a16:creationId xmlns:a16="http://schemas.microsoft.com/office/drawing/2014/main" id="{F0E2364F-C5C5-4B30-9E9B-1A7727F42941}"/>
              </a:ext>
            </a:extLst>
          </p:cNvPr>
          <p:cNvSpPr/>
          <p:nvPr/>
        </p:nvSpPr>
        <p:spPr>
          <a:xfrm>
            <a:off x="887514" y="1766189"/>
            <a:ext cx="3321051" cy="48260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BE0000"/>
          </a:solidFill>
          <a:ln w="12700" cap="flat" cmpd="sng" algn="ctr">
            <a:noFill/>
            <a:prstDash val="solid"/>
            <a:miter lim="800000"/>
          </a:ln>
          <a:effectLst>
            <a:outerShdw blurRad="127000" dist="50800" dir="27000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10" name="圆角矩形 32">
            <a:extLst>
              <a:ext uri="{FF2B5EF4-FFF2-40B4-BE49-F238E27FC236}">
                <a16:creationId xmlns:a16="http://schemas.microsoft.com/office/drawing/2014/main" id="{C652BB80-FBBD-4078-98E8-C111483F0B70}"/>
              </a:ext>
            </a:extLst>
          </p:cNvPr>
          <p:cNvSpPr>
            <a:spLocks noChangeArrowheads="1"/>
          </p:cNvSpPr>
          <p:nvPr/>
        </p:nvSpPr>
        <p:spPr bwMode="auto">
          <a:xfrm>
            <a:off x="7786790" y="1766191"/>
            <a:ext cx="3321051" cy="2073275"/>
          </a:xfrm>
          <a:prstGeom prst="roundRect">
            <a:avLst>
              <a:gd name="adj" fmla="val 10005"/>
            </a:avLst>
          </a:prstGeom>
          <a:noFill/>
          <a:ln w="1270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a:extLst>
              <a:ext uri="{FF2B5EF4-FFF2-40B4-BE49-F238E27FC236}">
                <a16:creationId xmlns:a16="http://schemas.microsoft.com/office/drawing/2014/main" id="{729682B2-236A-42CF-B877-9EB77A176744}"/>
              </a:ext>
            </a:extLst>
          </p:cNvPr>
          <p:cNvSpPr>
            <a:spLocks noChangeArrowheads="1"/>
          </p:cNvSpPr>
          <p:nvPr/>
        </p:nvSpPr>
        <p:spPr bwMode="auto">
          <a:xfrm>
            <a:off x="1186923" y="1823339"/>
            <a:ext cx="27238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pPr>
            <a:r>
              <a:rPr lang="zh-CN" altLang="en-US" sz="1800" b="1" dirty="0">
                <a:solidFill>
                  <a:prstClr val="white"/>
                </a:solidFill>
                <a:latin typeface="Arial" panose="020B0604020202020204" pitchFamily="34" charset="0"/>
                <a:ea typeface="微软雅黑" panose="020B0503020204020204" pitchFamily="34" charset="-122"/>
                <a:sym typeface="Arial" panose="020B0604020202020204" pitchFamily="34" charset="0"/>
              </a:rPr>
              <a:t>创建双周协商座谈会制度</a:t>
            </a:r>
          </a:p>
        </p:txBody>
      </p:sp>
      <p:sp>
        <p:nvSpPr>
          <p:cNvPr id="12" name="任意多边形 42">
            <a:extLst>
              <a:ext uri="{FF2B5EF4-FFF2-40B4-BE49-F238E27FC236}">
                <a16:creationId xmlns:a16="http://schemas.microsoft.com/office/drawing/2014/main" id="{CA3BF80F-2C1B-471D-8293-6EE0C95E2272}"/>
              </a:ext>
            </a:extLst>
          </p:cNvPr>
          <p:cNvSpPr/>
          <p:nvPr/>
        </p:nvSpPr>
        <p:spPr>
          <a:xfrm>
            <a:off x="7786790" y="1766189"/>
            <a:ext cx="3321051" cy="48260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BE0000"/>
          </a:solidFill>
          <a:ln w="12700" cap="flat" cmpd="sng" algn="ctr">
            <a:noFill/>
            <a:prstDash val="solid"/>
            <a:miter lim="800000"/>
          </a:ln>
          <a:effectLst>
            <a:outerShdw blurRad="127000" dist="50800" dir="27000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13" name="任意多边形 43">
            <a:extLst>
              <a:ext uri="{FF2B5EF4-FFF2-40B4-BE49-F238E27FC236}">
                <a16:creationId xmlns:a16="http://schemas.microsoft.com/office/drawing/2014/main" id="{E0A8B202-B474-4382-91E3-03E541DD7E76}"/>
              </a:ext>
            </a:extLst>
          </p:cNvPr>
          <p:cNvSpPr/>
          <p:nvPr/>
        </p:nvSpPr>
        <p:spPr>
          <a:xfrm>
            <a:off x="887514" y="4066478"/>
            <a:ext cx="3321051" cy="481012"/>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BE0000"/>
          </a:solidFill>
          <a:ln w="12700" cap="flat" cmpd="sng" algn="ctr">
            <a:noFill/>
            <a:prstDash val="solid"/>
            <a:miter lim="800000"/>
          </a:ln>
          <a:effectLst>
            <a:outerShdw blurRad="127000" dist="50800" dir="27000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14" name="任意多边形 44">
            <a:extLst>
              <a:ext uri="{FF2B5EF4-FFF2-40B4-BE49-F238E27FC236}">
                <a16:creationId xmlns:a16="http://schemas.microsoft.com/office/drawing/2014/main" id="{66022D30-851A-4166-B5FA-C87F9D5B6057}"/>
              </a:ext>
            </a:extLst>
          </p:cNvPr>
          <p:cNvSpPr/>
          <p:nvPr/>
        </p:nvSpPr>
        <p:spPr>
          <a:xfrm>
            <a:off x="7786790" y="4066478"/>
            <a:ext cx="3321051" cy="481012"/>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BE0000"/>
          </a:solidFill>
          <a:ln w="12700" cap="flat" cmpd="sng" algn="ctr">
            <a:noFill/>
            <a:prstDash val="solid"/>
            <a:miter lim="800000"/>
          </a:ln>
          <a:effectLst>
            <a:outerShdw blurRad="127000" dist="50800" dir="27000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15" name="矩形 14">
            <a:extLst>
              <a:ext uri="{FF2B5EF4-FFF2-40B4-BE49-F238E27FC236}">
                <a16:creationId xmlns:a16="http://schemas.microsoft.com/office/drawing/2014/main" id="{8BA3A548-FDC7-49B0-AF76-FCA6FDF1AF7E}"/>
              </a:ext>
            </a:extLst>
          </p:cNvPr>
          <p:cNvSpPr>
            <a:spLocks noChangeArrowheads="1"/>
          </p:cNvSpPr>
          <p:nvPr/>
        </p:nvSpPr>
        <p:spPr bwMode="auto">
          <a:xfrm>
            <a:off x="7969193" y="1823339"/>
            <a:ext cx="29546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pPr>
            <a:r>
              <a:rPr lang="zh-CN" altLang="en-US" sz="1800" b="1" dirty="0">
                <a:solidFill>
                  <a:prstClr val="white"/>
                </a:solidFill>
                <a:latin typeface="Arial" panose="020B0604020202020204" pitchFamily="34" charset="0"/>
                <a:ea typeface="微软雅黑" panose="020B0503020204020204" pitchFamily="34" charset="-122"/>
                <a:sym typeface="Arial" panose="020B0604020202020204" pitchFamily="34" charset="0"/>
              </a:rPr>
              <a:t>建立制定年度协商计划制度</a:t>
            </a:r>
          </a:p>
        </p:txBody>
      </p:sp>
      <p:sp>
        <p:nvSpPr>
          <p:cNvPr id="16" name="矩形 15">
            <a:extLst>
              <a:ext uri="{FF2B5EF4-FFF2-40B4-BE49-F238E27FC236}">
                <a16:creationId xmlns:a16="http://schemas.microsoft.com/office/drawing/2014/main" id="{5F02818B-9B2D-4E78-8CF2-E2C37F036CFE}"/>
              </a:ext>
            </a:extLst>
          </p:cNvPr>
          <p:cNvSpPr>
            <a:spLocks noChangeArrowheads="1"/>
          </p:cNvSpPr>
          <p:nvPr/>
        </p:nvSpPr>
        <p:spPr bwMode="auto">
          <a:xfrm>
            <a:off x="1186922" y="4122039"/>
            <a:ext cx="27238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pPr>
            <a:r>
              <a:rPr lang="zh-CN" altLang="en-US" sz="1800" b="1" dirty="0">
                <a:solidFill>
                  <a:prstClr val="white"/>
                </a:solidFill>
                <a:latin typeface="Arial" panose="020B0604020202020204" pitchFamily="34" charset="0"/>
                <a:ea typeface="微软雅黑" panose="020B0503020204020204" pitchFamily="34" charset="-122"/>
                <a:sym typeface="Arial" panose="020B0604020202020204" pitchFamily="34" charset="0"/>
              </a:rPr>
              <a:t>坚持民主协商、平等议事</a:t>
            </a:r>
          </a:p>
        </p:txBody>
      </p:sp>
      <p:sp>
        <p:nvSpPr>
          <p:cNvPr id="17" name="矩形 16">
            <a:extLst>
              <a:ext uri="{FF2B5EF4-FFF2-40B4-BE49-F238E27FC236}">
                <a16:creationId xmlns:a16="http://schemas.microsoft.com/office/drawing/2014/main" id="{E0F7787F-86CB-494B-AD2D-D39A62A775D0}"/>
              </a:ext>
            </a:extLst>
          </p:cNvPr>
          <p:cNvSpPr>
            <a:spLocks noChangeArrowheads="1"/>
          </p:cNvSpPr>
          <p:nvPr/>
        </p:nvSpPr>
        <p:spPr bwMode="auto">
          <a:xfrm>
            <a:off x="7678839" y="4122041"/>
            <a:ext cx="353536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pPr>
            <a:r>
              <a:rPr lang="zh-CN" altLang="en-US" sz="1700" b="1" dirty="0">
                <a:solidFill>
                  <a:prstClr val="white"/>
                </a:solidFill>
                <a:latin typeface="Arial" panose="020B0604020202020204" pitchFamily="34" charset="0"/>
                <a:ea typeface="微软雅黑" panose="020B0503020204020204" pitchFamily="34" charset="-122"/>
                <a:sym typeface="Arial" panose="020B0604020202020204" pitchFamily="34" charset="0"/>
              </a:rPr>
              <a:t>协商民主的生动实践</a:t>
            </a:r>
          </a:p>
        </p:txBody>
      </p:sp>
      <p:sp>
        <p:nvSpPr>
          <p:cNvPr id="19" name="TextBox 43">
            <a:extLst>
              <a:ext uri="{FF2B5EF4-FFF2-40B4-BE49-F238E27FC236}">
                <a16:creationId xmlns:a16="http://schemas.microsoft.com/office/drawing/2014/main" id="{59C7A503-9554-4ABF-ADDD-E62B243A2B2B}"/>
              </a:ext>
            </a:extLst>
          </p:cNvPr>
          <p:cNvSpPr txBox="1"/>
          <p:nvPr/>
        </p:nvSpPr>
        <p:spPr>
          <a:xfrm>
            <a:off x="863219" y="2289162"/>
            <a:ext cx="3383869" cy="1477328"/>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200" dirty="0">
                <a:solidFill>
                  <a:prstClr val="black">
                    <a:lumMod val="75000"/>
                    <a:lumOff val="25000"/>
                  </a:prstClr>
                </a:solidFill>
                <a:latin typeface="微软雅黑" pitchFamily="34" charset="-122"/>
                <a:ea typeface="微软雅黑"/>
                <a:sym typeface="Gill Sans" charset="0"/>
              </a:rPr>
              <a:t>优化参与构成，合理确定议题，强化讨论交流，参会委员以民主党派成员和无党派人士为主，选择切口小、社会关注度高的具体问题议深议透，共举办</a:t>
            </a:r>
            <a:r>
              <a:rPr lang="en-US" altLang="zh-CN" sz="1200" dirty="0">
                <a:solidFill>
                  <a:prstClr val="black">
                    <a:lumMod val="75000"/>
                    <a:lumOff val="25000"/>
                  </a:prstClr>
                </a:solidFill>
                <a:latin typeface="微软雅黑" pitchFamily="34" charset="-122"/>
                <a:ea typeface="微软雅黑"/>
                <a:sym typeface="Gill Sans" charset="0"/>
              </a:rPr>
              <a:t>76</a:t>
            </a:r>
            <a:r>
              <a:rPr lang="zh-CN" altLang="en-US" sz="1200" dirty="0">
                <a:solidFill>
                  <a:prstClr val="black">
                    <a:lumMod val="75000"/>
                    <a:lumOff val="25000"/>
                  </a:prstClr>
                </a:solidFill>
                <a:latin typeface="微软雅黑" pitchFamily="34" charset="-122"/>
                <a:ea typeface="微软雅黑"/>
                <a:sym typeface="Gill Sans" charset="0"/>
              </a:rPr>
              <a:t>次，已成为政协协商民主经常性平台和重要品牌。</a:t>
            </a:r>
          </a:p>
        </p:txBody>
      </p:sp>
      <p:sp>
        <p:nvSpPr>
          <p:cNvPr id="20" name="TextBox 43">
            <a:extLst>
              <a:ext uri="{FF2B5EF4-FFF2-40B4-BE49-F238E27FC236}">
                <a16:creationId xmlns:a16="http://schemas.microsoft.com/office/drawing/2014/main" id="{11F561F2-5BC2-4F2D-A969-47139A8DAA1D}"/>
              </a:ext>
            </a:extLst>
          </p:cNvPr>
          <p:cNvSpPr txBox="1"/>
          <p:nvPr/>
        </p:nvSpPr>
        <p:spPr>
          <a:xfrm>
            <a:off x="8077776" y="2495883"/>
            <a:ext cx="2858615" cy="1061829"/>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400" dirty="0">
                <a:solidFill>
                  <a:prstClr val="black">
                    <a:lumMod val="75000"/>
                    <a:lumOff val="25000"/>
                  </a:prstClr>
                </a:solidFill>
                <a:latin typeface="微软雅黑" pitchFamily="34" charset="-122"/>
                <a:ea typeface="微软雅黑"/>
                <a:sym typeface="Gill Sans" charset="0"/>
              </a:rPr>
              <a:t>增加协商密度，专题议政性常委会议由每年</a:t>
            </a:r>
            <a:r>
              <a:rPr lang="en-US" altLang="zh-CN" sz="1400" dirty="0">
                <a:solidFill>
                  <a:prstClr val="black">
                    <a:lumMod val="75000"/>
                    <a:lumOff val="25000"/>
                  </a:prstClr>
                </a:solidFill>
                <a:latin typeface="微软雅黑" pitchFamily="34" charset="-122"/>
                <a:ea typeface="微软雅黑"/>
                <a:sym typeface="Gill Sans" charset="0"/>
              </a:rPr>
              <a:t>1</a:t>
            </a:r>
            <a:r>
              <a:rPr lang="zh-CN" altLang="en-US" sz="1400" dirty="0">
                <a:solidFill>
                  <a:prstClr val="black">
                    <a:lumMod val="75000"/>
                    <a:lumOff val="25000"/>
                  </a:prstClr>
                </a:solidFill>
                <a:latin typeface="微软雅黑" pitchFamily="34" charset="-122"/>
                <a:ea typeface="微软雅黑"/>
                <a:sym typeface="Gill Sans" charset="0"/>
              </a:rPr>
              <a:t>次增加到</a:t>
            </a:r>
            <a:r>
              <a:rPr lang="en-US" altLang="zh-CN" sz="1400" dirty="0">
                <a:solidFill>
                  <a:prstClr val="black">
                    <a:lumMod val="75000"/>
                    <a:lumOff val="25000"/>
                  </a:prstClr>
                </a:solidFill>
                <a:latin typeface="微软雅黑" pitchFamily="34" charset="-122"/>
                <a:ea typeface="微软雅黑"/>
                <a:sym typeface="Gill Sans" charset="0"/>
              </a:rPr>
              <a:t>2</a:t>
            </a:r>
            <a:r>
              <a:rPr lang="zh-CN" altLang="en-US" sz="1400" dirty="0">
                <a:solidFill>
                  <a:prstClr val="black">
                    <a:lumMod val="75000"/>
                    <a:lumOff val="25000"/>
                  </a:prstClr>
                </a:solidFill>
                <a:latin typeface="微软雅黑" pitchFamily="34" charset="-122"/>
                <a:ea typeface="微软雅黑"/>
                <a:sym typeface="Gill Sans" charset="0"/>
              </a:rPr>
              <a:t>次，专题协商会由每年</a:t>
            </a:r>
            <a:r>
              <a:rPr lang="en-US" altLang="zh-CN" sz="1400" dirty="0">
                <a:solidFill>
                  <a:prstClr val="black">
                    <a:lumMod val="75000"/>
                    <a:lumOff val="25000"/>
                  </a:prstClr>
                </a:solidFill>
                <a:latin typeface="微软雅黑" pitchFamily="34" charset="-122"/>
                <a:ea typeface="微软雅黑"/>
                <a:sym typeface="Gill Sans" charset="0"/>
              </a:rPr>
              <a:t>1</a:t>
            </a:r>
            <a:r>
              <a:rPr lang="zh-CN" altLang="en-US" sz="1400" dirty="0">
                <a:solidFill>
                  <a:prstClr val="black">
                    <a:lumMod val="75000"/>
                    <a:lumOff val="25000"/>
                  </a:prstClr>
                </a:solidFill>
                <a:latin typeface="微软雅黑" pitchFamily="34" charset="-122"/>
                <a:ea typeface="微软雅黑"/>
                <a:sym typeface="Gill Sans" charset="0"/>
              </a:rPr>
              <a:t>次增加到至少</a:t>
            </a:r>
            <a:r>
              <a:rPr lang="en-US" altLang="zh-CN" sz="1400" dirty="0">
                <a:solidFill>
                  <a:prstClr val="black">
                    <a:lumMod val="75000"/>
                    <a:lumOff val="25000"/>
                  </a:prstClr>
                </a:solidFill>
                <a:latin typeface="微软雅黑" pitchFamily="34" charset="-122"/>
                <a:ea typeface="微软雅黑"/>
                <a:sym typeface="Gill Sans" charset="0"/>
              </a:rPr>
              <a:t>2</a:t>
            </a:r>
            <a:r>
              <a:rPr lang="zh-CN" altLang="en-US" sz="1400" dirty="0">
                <a:solidFill>
                  <a:prstClr val="black">
                    <a:lumMod val="75000"/>
                    <a:lumOff val="25000"/>
                  </a:prstClr>
                </a:solidFill>
                <a:latin typeface="微软雅黑" pitchFamily="34" charset="-122"/>
                <a:ea typeface="微软雅黑"/>
                <a:sym typeface="Gill Sans" charset="0"/>
              </a:rPr>
              <a:t>次。</a:t>
            </a:r>
          </a:p>
        </p:txBody>
      </p:sp>
      <p:sp>
        <p:nvSpPr>
          <p:cNvPr id="21" name="TextBox 43">
            <a:extLst>
              <a:ext uri="{FF2B5EF4-FFF2-40B4-BE49-F238E27FC236}">
                <a16:creationId xmlns:a16="http://schemas.microsoft.com/office/drawing/2014/main" id="{FF511B56-705B-427B-A31F-5937A602B084}"/>
              </a:ext>
            </a:extLst>
          </p:cNvPr>
          <p:cNvSpPr txBox="1"/>
          <p:nvPr/>
        </p:nvSpPr>
        <p:spPr>
          <a:xfrm>
            <a:off x="962127" y="4718927"/>
            <a:ext cx="2987560" cy="1061829"/>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400" dirty="0">
                <a:solidFill>
                  <a:prstClr val="black">
                    <a:lumMod val="75000"/>
                    <a:lumOff val="25000"/>
                  </a:prstClr>
                </a:solidFill>
                <a:latin typeface="微软雅黑" pitchFamily="34" charset="-122"/>
                <a:ea typeface="微软雅黑"/>
                <a:sym typeface="Gill Sans" charset="0"/>
              </a:rPr>
              <a:t>多向沟通协商和多方互动交流、综合报告与专题信息相结合方式报送重要成果成为制度化安排。</a:t>
            </a:r>
          </a:p>
        </p:txBody>
      </p:sp>
      <p:sp>
        <p:nvSpPr>
          <p:cNvPr id="22" name="TextBox 43">
            <a:extLst>
              <a:ext uri="{FF2B5EF4-FFF2-40B4-BE49-F238E27FC236}">
                <a16:creationId xmlns:a16="http://schemas.microsoft.com/office/drawing/2014/main" id="{B4D30570-0A38-436A-9BBD-93D1121A71CE}"/>
              </a:ext>
            </a:extLst>
          </p:cNvPr>
          <p:cNvSpPr txBox="1"/>
          <p:nvPr/>
        </p:nvSpPr>
        <p:spPr>
          <a:xfrm>
            <a:off x="7999555" y="4718927"/>
            <a:ext cx="3016211" cy="1061829"/>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400" dirty="0">
                <a:solidFill>
                  <a:prstClr val="black">
                    <a:lumMod val="75000"/>
                    <a:lumOff val="25000"/>
                  </a:prstClr>
                </a:solidFill>
                <a:latin typeface="微软雅黑" pitchFamily="34" charset="-122"/>
                <a:ea typeface="微软雅黑"/>
                <a:sym typeface="Gill Sans" charset="0"/>
              </a:rPr>
              <a:t>调动了委员履职参与积极性，参加各类视察考察调研、协商会议活动的委员共</a:t>
            </a:r>
            <a:r>
              <a:rPr lang="en-US" altLang="zh-CN" sz="1400" dirty="0">
                <a:solidFill>
                  <a:prstClr val="black">
                    <a:lumMod val="75000"/>
                    <a:lumOff val="25000"/>
                  </a:prstClr>
                </a:solidFill>
                <a:latin typeface="微软雅黑" pitchFamily="34" charset="-122"/>
                <a:ea typeface="微软雅黑"/>
                <a:sym typeface="Gill Sans" charset="0"/>
              </a:rPr>
              <a:t>1635</a:t>
            </a:r>
            <a:r>
              <a:rPr lang="zh-CN" altLang="en-US" sz="1400" dirty="0">
                <a:solidFill>
                  <a:prstClr val="black">
                    <a:lumMod val="75000"/>
                    <a:lumOff val="25000"/>
                  </a:prstClr>
                </a:solidFill>
                <a:latin typeface="微软雅黑" pitchFamily="34" charset="-122"/>
                <a:ea typeface="微软雅黑"/>
                <a:sym typeface="Gill Sans" charset="0"/>
              </a:rPr>
              <a:t>名，</a:t>
            </a:r>
            <a:r>
              <a:rPr lang="en-US" altLang="zh-CN" sz="1400" dirty="0">
                <a:solidFill>
                  <a:prstClr val="black">
                    <a:lumMod val="75000"/>
                    <a:lumOff val="25000"/>
                  </a:prstClr>
                </a:solidFill>
                <a:latin typeface="微软雅黑" pitchFamily="34" charset="-122"/>
                <a:ea typeface="微软雅黑"/>
                <a:sym typeface="Gill Sans" charset="0"/>
              </a:rPr>
              <a:t>2.85</a:t>
            </a:r>
            <a:r>
              <a:rPr lang="zh-CN" altLang="en-US" sz="1400" dirty="0">
                <a:solidFill>
                  <a:prstClr val="black">
                    <a:lumMod val="75000"/>
                    <a:lumOff val="25000"/>
                  </a:prstClr>
                </a:solidFill>
                <a:latin typeface="微软雅黑" pitchFamily="34" charset="-122"/>
                <a:ea typeface="微软雅黑"/>
                <a:sym typeface="Gill Sans" charset="0"/>
              </a:rPr>
              <a:t>万人次。</a:t>
            </a:r>
          </a:p>
        </p:txBody>
      </p:sp>
    </p:spTree>
    <p:extLst>
      <p:ext uri="{BB962C8B-B14F-4D97-AF65-F5344CB8AC3E}">
        <p14:creationId xmlns:p14="http://schemas.microsoft.com/office/powerpoint/2010/main" val="89215208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fltVal val="0"/>
                                          </p:val>
                                        </p:tav>
                                        <p:tav tm="100000">
                                          <p:val>
                                            <p:strVal val="#ppt_w"/>
                                          </p:val>
                                        </p:tav>
                                      </p:tavLst>
                                    </p:anim>
                                    <p:anim calcmode="lin" valueType="num">
                                      <p:cBhvr>
                                        <p:cTn id="16" dur="250" fill="hold"/>
                                        <p:tgtEl>
                                          <p:spTgt spid="4"/>
                                        </p:tgtEl>
                                        <p:attrNameLst>
                                          <p:attrName>ppt_h</p:attrName>
                                        </p:attrNameLst>
                                      </p:cBhvr>
                                      <p:tavLst>
                                        <p:tav tm="0">
                                          <p:val>
                                            <p:fltVal val="0"/>
                                          </p:val>
                                        </p:tav>
                                        <p:tav tm="100000">
                                          <p:val>
                                            <p:strVal val="#ppt_h"/>
                                          </p:val>
                                        </p:tav>
                                      </p:tavLst>
                                    </p:anim>
                                    <p:animEffect transition="in" filter="fade">
                                      <p:cBhvr>
                                        <p:cTn id="17" dur="250"/>
                                        <p:tgtEl>
                                          <p:spTgt spid="4"/>
                                        </p:tgtEl>
                                      </p:cBhvr>
                                    </p:animEffect>
                                  </p:childTnLst>
                                </p:cTn>
                              </p:par>
                              <p:par>
                                <p:cTn id="18" presetID="6" presetClass="emph" presetSubtype="0" decel="100000" fill="hold" grpId="1" nodeType="withEffect">
                                  <p:stCondLst>
                                    <p:cond delay="200"/>
                                  </p:stCondLst>
                                  <p:childTnLst>
                                    <p:animScale>
                                      <p:cBhvr>
                                        <p:cTn id="19" dur="250" fill="hold"/>
                                        <p:tgtEl>
                                          <p:spTgt spid="4"/>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4"/>
                                        </p:tgtEl>
                                      </p:cBhvr>
                                      <p:by x="83000" y="83000"/>
                                    </p:animScale>
                                  </p:childTnLst>
                                </p:cTn>
                              </p:par>
                              <p:par>
                                <p:cTn id="22" presetID="53" presetClass="entr" presetSubtype="16" fill="hold"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nodeType="withEffect">
                                  <p:stCondLst>
                                    <p:cond delay="600"/>
                                  </p:stCondLst>
                                  <p:childTnLst>
                                    <p:animScale>
                                      <p:cBhvr>
                                        <p:cTn id="28" dur="250" fill="hold"/>
                                        <p:tgtEl>
                                          <p:spTgt spid="3"/>
                                        </p:tgtEl>
                                      </p:cBhvr>
                                      <p:by x="120000" y="120000"/>
                                    </p:animScale>
                                  </p:childTnLst>
                                </p:cTn>
                              </p:par>
                              <p:par>
                                <p:cTn id="29" presetID="6" presetClass="emph" presetSubtype="0" decel="100000" fill="hold" nodeType="withEffect">
                                  <p:stCondLst>
                                    <p:cond delay="800"/>
                                  </p:stCondLst>
                                  <p:childTnLst>
                                    <p:animScale>
                                      <p:cBhvr>
                                        <p:cTn id="30" dur="250" fill="hold"/>
                                        <p:tgtEl>
                                          <p:spTgt spid="3"/>
                                        </p:tgtEl>
                                      </p:cBhvr>
                                      <p:by x="83000" y="83000"/>
                                    </p:animScale>
                                  </p:childTnLst>
                                </p:cTn>
                              </p:par>
                              <p:par>
                                <p:cTn id="31" presetID="53" presetClass="entr" presetSubtype="16" fill="hold" nodeType="withEffect">
                                  <p:stCondLst>
                                    <p:cond delay="600"/>
                                  </p:stCondLst>
                                  <p:childTnLst>
                                    <p:set>
                                      <p:cBhvr>
                                        <p:cTn id="32" dur="1" fill="hold">
                                          <p:stCondLst>
                                            <p:cond delay="0"/>
                                          </p:stCondLst>
                                        </p:cTn>
                                        <p:tgtEl>
                                          <p:spTgt spid="5"/>
                                        </p:tgtEl>
                                        <p:attrNameLst>
                                          <p:attrName>style.visibility</p:attrName>
                                        </p:attrNameLst>
                                      </p:cBhvr>
                                      <p:to>
                                        <p:strVal val="visible"/>
                                      </p:to>
                                    </p:set>
                                    <p:anim calcmode="lin" valueType="num">
                                      <p:cBhvr>
                                        <p:cTn id="33" dur="250" fill="hold"/>
                                        <p:tgtEl>
                                          <p:spTgt spid="5"/>
                                        </p:tgtEl>
                                        <p:attrNameLst>
                                          <p:attrName>ppt_w</p:attrName>
                                        </p:attrNameLst>
                                      </p:cBhvr>
                                      <p:tavLst>
                                        <p:tav tm="0">
                                          <p:val>
                                            <p:fltVal val="0"/>
                                          </p:val>
                                        </p:tav>
                                        <p:tav tm="100000">
                                          <p:val>
                                            <p:strVal val="#ppt_w"/>
                                          </p:val>
                                        </p:tav>
                                      </p:tavLst>
                                    </p:anim>
                                    <p:anim calcmode="lin" valueType="num">
                                      <p:cBhvr>
                                        <p:cTn id="34" dur="250" fill="hold"/>
                                        <p:tgtEl>
                                          <p:spTgt spid="5"/>
                                        </p:tgtEl>
                                        <p:attrNameLst>
                                          <p:attrName>ppt_h</p:attrName>
                                        </p:attrNameLst>
                                      </p:cBhvr>
                                      <p:tavLst>
                                        <p:tav tm="0">
                                          <p:val>
                                            <p:fltVal val="0"/>
                                          </p:val>
                                        </p:tav>
                                        <p:tav tm="100000">
                                          <p:val>
                                            <p:strVal val="#ppt_h"/>
                                          </p:val>
                                        </p:tav>
                                      </p:tavLst>
                                    </p:anim>
                                    <p:animEffect transition="in" filter="fade">
                                      <p:cBhvr>
                                        <p:cTn id="35" dur="250"/>
                                        <p:tgtEl>
                                          <p:spTgt spid="5"/>
                                        </p:tgtEl>
                                      </p:cBhvr>
                                    </p:animEffect>
                                  </p:childTnLst>
                                </p:cTn>
                              </p:par>
                              <p:par>
                                <p:cTn id="36" presetID="6" presetClass="emph" presetSubtype="0" decel="100000" fill="hold" nodeType="withEffect">
                                  <p:stCondLst>
                                    <p:cond delay="800"/>
                                  </p:stCondLst>
                                  <p:childTnLst>
                                    <p:animScale>
                                      <p:cBhvr>
                                        <p:cTn id="37" dur="250" fill="hold"/>
                                        <p:tgtEl>
                                          <p:spTgt spid="5"/>
                                        </p:tgtEl>
                                      </p:cBhvr>
                                      <p:by x="120000" y="120000"/>
                                    </p:animScale>
                                  </p:childTnLst>
                                </p:cTn>
                              </p:par>
                              <p:par>
                                <p:cTn id="38" presetID="6" presetClass="emph" presetSubtype="0" decel="100000" fill="hold" nodeType="withEffect">
                                  <p:stCondLst>
                                    <p:cond delay="1000"/>
                                  </p:stCondLst>
                                  <p:childTnLst>
                                    <p:animScale>
                                      <p:cBhvr>
                                        <p:cTn id="39" dur="250" fill="hold"/>
                                        <p:tgtEl>
                                          <p:spTgt spid="5"/>
                                        </p:tgtEl>
                                      </p:cBhvr>
                                      <p:by x="83000" y="83000"/>
                                    </p:animScale>
                                  </p:childTnLst>
                                </p:cTn>
                              </p:par>
                            </p:childTnLst>
                          </p:cTn>
                        </p:par>
                        <p:par>
                          <p:cTn id="40" fill="hold">
                            <p:stCondLst>
                              <p:cond delay="225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300" fill="hold"/>
                                        <p:tgtEl>
                                          <p:spTgt spid="8"/>
                                        </p:tgtEl>
                                        <p:attrNameLst>
                                          <p:attrName>ppt_w</p:attrName>
                                        </p:attrNameLst>
                                      </p:cBhvr>
                                      <p:tavLst>
                                        <p:tav tm="0">
                                          <p:val>
                                            <p:fltVal val="0"/>
                                          </p:val>
                                        </p:tav>
                                        <p:tav tm="100000">
                                          <p:val>
                                            <p:strVal val="#ppt_w"/>
                                          </p:val>
                                        </p:tav>
                                      </p:tavLst>
                                    </p:anim>
                                    <p:anim calcmode="lin" valueType="num">
                                      <p:cBhvr>
                                        <p:cTn id="44" dur="300" fill="hold"/>
                                        <p:tgtEl>
                                          <p:spTgt spid="8"/>
                                        </p:tgtEl>
                                        <p:attrNameLst>
                                          <p:attrName>ppt_h</p:attrName>
                                        </p:attrNameLst>
                                      </p:cBhvr>
                                      <p:tavLst>
                                        <p:tav tm="0">
                                          <p:val>
                                            <p:fltVal val="0"/>
                                          </p:val>
                                        </p:tav>
                                        <p:tav tm="100000">
                                          <p:val>
                                            <p:strVal val="#ppt_h"/>
                                          </p:val>
                                        </p:tav>
                                      </p:tavLst>
                                    </p:anim>
                                    <p:animEffect transition="in" filter="fade">
                                      <p:cBhvr>
                                        <p:cTn id="45" dur="300"/>
                                        <p:tgtEl>
                                          <p:spTgt spid="8"/>
                                        </p:tgtEl>
                                      </p:cBhvr>
                                    </p:animEffect>
                                  </p:childTnLst>
                                </p:cTn>
                              </p:par>
                            </p:childTnLst>
                          </p:cTn>
                        </p:par>
                        <p:par>
                          <p:cTn id="46" fill="hold">
                            <p:stCondLst>
                              <p:cond delay="2550"/>
                            </p:stCondLst>
                            <p:childTnLst>
                              <p:par>
                                <p:cTn id="47" presetID="53" presetClass="entr" presetSubtype="16"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300" fill="hold"/>
                                        <p:tgtEl>
                                          <p:spTgt spid="9"/>
                                        </p:tgtEl>
                                        <p:attrNameLst>
                                          <p:attrName>ppt_w</p:attrName>
                                        </p:attrNameLst>
                                      </p:cBhvr>
                                      <p:tavLst>
                                        <p:tav tm="0">
                                          <p:val>
                                            <p:fltVal val="0"/>
                                          </p:val>
                                        </p:tav>
                                        <p:tav tm="100000">
                                          <p:val>
                                            <p:strVal val="#ppt_w"/>
                                          </p:val>
                                        </p:tav>
                                      </p:tavLst>
                                    </p:anim>
                                    <p:anim calcmode="lin" valueType="num">
                                      <p:cBhvr>
                                        <p:cTn id="50" dur="300" fill="hold"/>
                                        <p:tgtEl>
                                          <p:spTgt spid="9"/>
                                        </p:tgtEl>
                                        <p:attrNameLst>
                                          <p:attrName>ppt_h</p:attrName>
                                        </p:attrNameLst>
                                      </p:cBhvr>
                                      <p:tavLst>
                                        <p:tav tm="0">
                                          <p:val>
                                            <p:fltVal val="0"/>
                                          </p:val>
                                        </p:tav>
                                        <p:tav tm="100000">
                                          <p:val>
                                            <p:strVal val="#ppt_h"/>
                                          </p:val>
                                        </p:tav>
                                      </p:tavLst>
                                    </p:anim>
                                    <p:animEffect transition="in" filter="fade">
                                      <p:cBhvr>
                                        <p:cTn id="51" dur="300"/>
                                        <p:tgtEl>
                                          <p:spTgt spid="9"/>
                                        </p:tgtEl>
                                      </p:cBhvr>
                                    </p:animEffect>
                                  </p:childTnLst>
                                </p:cTn>
                              </p:par>
                            </p:childTnLst>
                          </p:cTn>
                        </p:par>
                        <p:par>
                          <p:cTn id="52" fill="hold">
                            <p:stCondLst>
                              <p:cond delay="2850"/>
                            </p:stCondLst>
                            <p:childTnLst>
                              <p:par>
                                <p:cTn id="53" presetID="10"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par>
                          <p:cTn id="56" fill="hold">
                            <p:stCondLst>
                              <p:cond delay="3350"/>
                            </p:stCondLst>
                            <p:childTnLst>
                              <p:par>
                                <p:cTn id="57" presetID="53" presetClass="entr" presetSubtype="16"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300" fill="hold"/>
                                        <p:tgtEl>
                                          <p:spTgt spid="10"/>
                                        </p:tgtEl>
                                        <p:attrNameLst>
                                          <p:attrName>ppt_w</p:attrName>
                                        </p:attrNameLst>
                                      </p:cBhvr>
                                      <p:tavLst>
                                        <p:tav tm="0">
                                          <p:val>
                                            <p:fltVal val="0"/>
                                          </p:val>
                                        </p:tav>
                                        <p:tav tm="100000">
                                          <p:val>
                                            <p:strVal val="#ppt_w"/>
                                          </p:val>
                                        </p:tav>
                                      </p:tavLst>
                                    </p:anim>
                                    <p:anim calcmode="lin" valueType="num">
                                      <p:cBhvr>
                                        <p:cTn id="60" dur="300" fill="hold"/>
                                        <p:tgtEl>
                                          <p:spTgt spid="10"/>
                                        </p:tgtEl>
                                        <p:attrNameLst>
                                          <p:attrName>ppt_h</p:attrName>
                                        </p:attrNameLst>
                                      </p:cBhvr>
                                      <p:tavLst>
                                        <p:tav tm="0">
                                          <p:val>
                                            <p:fltVal val="0"/>
                                          </p:val>
                                        </p:tav>
                                        <p:tav tm="100000">
                                          <p:val>
                                            <p:strVal val="#ppt_h"/>
                                          </p:val>
                                        </p:tav>
                                      </p:tavLst>
                                    </p:anim>
                                    <p:animEffect transition="in" filter="fade">
                                      <p:cBhvr>
                                        <p:cTn id="61" dur="300"/>
                                        <p:tgtEl>
                                          <p:spTgt spid="10"/>
                                        </p:tgtEl>
                                      </p:cBhvr>
                                    </p:animEffect>
                                  </p:childTnLst>
                                </p:cTn>
                              </p:par>
                            </p:childTnLst>
                          </p:cTn>
                        </p:par>
                        <p:par>
                          <p:cTn id="62" fill="hold">
                            <p:stCondLst>
                              <p:cond delay="3650"/>
                            </p:stCondLst>
                            <p:childTnLst>
                              <p:par>
                                <p:cTn id="63" presetID="53" presetClass="entr" presetSubtype="16" fill="hold"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300" fill="hold"/>
                                        <p:tgtEl>
                                          <p:spTgt spid="12"/>
                                        </p:tgtEl>
                                        <p:attrNameLst>
                                          <p:attrName>ppt_w</p:attrName>
                                        </p:attrNameLst>
                                      </p:cBhvr>
                                      <p:tavLst>
                                        <p:tav tm="0">
                                          <p:val>
                                            <p:fltVal val="0"/>
                                          </p:val>
                                        </p:tav>
                                        <p:tav tm="100000">
                                          <p:val>
                                            <p:strVal val="#ppt_w"/>
                                          </p:val>
                                        </p:tav>
                                      </p:tavLst>
                                    </p:anim>
                                    <p:anim calcmode="lin" valueType="num">
                                      <p:cBhvr>
                                        <p:cTn id="66" dur="300" fill="hold"/>
                                        <p:tgtEl>
                                          <p:spTgt spid="12"/>
                                        </p:tgtEl>
                                        <p:attrNameLst>
                                          <p:attrName>ppt_h</p:attrName>
                                        </p:attrNameLst>
                                      </p:cBhvr>
                                      <p:tavLst>
                                        <p:tav tm="0">
                                          <p:val>
                                            <p:fltVal val="0"/>
                                          </p:val>
                                        </p:tav>
                                        <p:tav tm="100000">
                                          <p:val>
                                            <p:strVal val="#ppt_h"/>
                                          </p:val>
                                        </p:tav>
                                      </p:tavLst>
                                    </p:anim>
                                    <p:animEffect transition="in" filter="fade">
                                      <p:cBhvr>
                                        <p:cTn id="67" dur="300"/>
                                        <p:tgtEl>
                                          <p:spTgt spid="12"/>
                                        </p:tgtEl>
                                      </p:cBhvr>
                                    </p:animEffect>
                                  </p:childTnLst>
                                </p:cTn>
                              </p:par>
                            </p:childTnLst>
                          </p:cTn>
                        </p:par>
                        <p:par>
                          <p:cTn id="68" fill="hold">
                            <p:stCondLst>
                              <p:cond delay="39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4450"/>
                            </p:stCondLst>
                            <p:childTnLst>
                              <p:par>
                                <p:cTn id="73" presetID="53" presetClass="entr" presetSubtype="16"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p:cTn id="75" dur="300" fill="hold"/>
                                        <p:tgtEl>
                                          <p:spTgt spid="6"/>
                                        </p:tgtEl>
                                        <p:attrNameLst>
                                          <p:attrName>ppt_w</p:attrName>
                                        </p:attrNameLst>
                                      </p:cBhvr>
                                      <p:tavLst>
                                        <p:tav tm="0">
                                          <p:val>
                                            <p:fltVal val="0"/>
                                          </p:val>
                                        </p:tav>
                                        <p:tav tm="100000">
                                          <p:val>
                                            <p:strVal val="#ppt_w"/>
                                          </p:val>
                                        </p:tav>
                                      </p:tavLst>
                                    </p:anim>
                                    <p:anim calcmode="lin" valueType="num">
                                      <p:cBhvr>
                                        <p:cTn id="76" dur="300" fill="hold"/>
                                        <p:tgtEl>
                                          <p:spTgt spid="6"/>
                                        </p:tgtEl>
                                        <p:attrNameLst>
                                          <p:attrName>ppt_h</p:attrName>
                                        </p:attrNameLst>
                                      </p:cBhvr>
                                      <p:tavLst>
                                        <p:tav tm="0">
                                          <p:val>
                                            <p:fltVal val="0"/>
                                          </p:val>
                                        </p:tav>
                                        <p:tav tm="100000">
                                          <p:val>
                                            <p:strVal val="#ppt_h"/>
                                          </p:val>
                                        </p:tav>
                                      </p:tavLst>
                                    </p:anim>
                                    <p:animEffect transition="in" filter="fade">
                                      <p:cBhvr>
                                        <p:cTn id="77" dur="300"/>
                                        <p:tgtEl>
                                          <p:spTgt spid="6"/>
                                        </p:tgtEl>
                                      </p:cBhvr>
                                    </p:animEffect>
                                  </p:childTnLst>
                                </p:cTn>
                              </p:par>
                            </p:childTnLst>
                          </p:cTn>
                        </p:par>
                        <p:par>
                          <p:cTn id="78" fill="hold">
                            <p:stCondLst>
                              <p:cond delay="4750"/>
                            </p:stCondLst>
                            <p:childTnLst>
                              <p:par>
                                <p:cTn id="79" presetID="53" presetClass="entr" presetSubtype="16" fill="hold" nodeType="after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300" fill="hold"/>
                                        <p:tgtEl>
                                          <p:spTgt spid="13"/>
                                        </p:tgtEl>
                                        <p:attrNameLst>
                                          <p:attrName>ppt_w</p:attrName>
                                        </p:attrNameLst>
                                      </p:cBhvr>
                                      <p:tavLst>
                                        <p:tav tm="0">
                                          <p:val>
                                            <p:fltVal val="0"/>
                                          </p:val>
                                        </p:tav>
                                        <p:tav tm="100000">
                                          <p:val>
                                            <p:strVal val="#ppt_w"/>
                                          </p:val>
                                        </p:tav>
                                      </p:tavLst>
                                    </p:anim>
                                    <p:anim calcmode="lin" valueType="num">
                                      <p:cBhvr>
                                        <p:cTn id="82" dur="300" fill="hold"/>
                                        <p:tgtEl>
                                          <p:spTgt spid="13"/>
                                        </p:tgtEl>
                                        <p:attrNameLst>
                                          <p:attrName>ppt_h</p:attrName>
                                        </p:attrNameLst>
                                      </p:cBhvr>
                                      <p:tavLst>
                                        <p:tav tm="0">
                                          <p:val>
                                            <p:fltVal val="0"/>
                                          </p:val>
                                        </p:tav>
                                        <p:tav tm="100000">
                                          <p:val>
                                            <p:strVal val="#ppt_h"/>
                                          </p:val>
                                        </p:tav>
                                      </p:tavLst>
                                    </p:anim>
                                    <p:animEffect transition="in" filter="fade">
                                      <p:cBhvr>
                                        <p:cTn id="83" dur="300"/>
                                        <p:tgtEl>
                                          <p:spTgt spid="13"/>
                                        </p:tgtEl>
                                      </p:cBhvr>
                                    </p:animEffect>
                                  </p:childTnLst>
                                </p:cTn>
                              </p:par>
                            </p:childTnLst>
                          </p:cTn>
                        </p:par>
                        <p:par>
                          <p:cTn id="84" fill="hold">
                            <p:stCondLst>
                              <p:cond delay="5050"/>
                            </p:stCondLst>
                            <p:childTnLst>
                              <p:par>
                                <p:cTn id="85" presetID="10" presetClass="entr" presetSubtype="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par>
                          <p:cTn id="88" fill="hold">
                            <p:stCondLst>
                              <p:cond delay="5550"/>
                            </p:stCondLst>
                            <p:childTnLst>
                              <p:par>
                                <p:cTn id="89" presetID="53" presetClass="entr" presetSubtype="16"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p:cTn id="91" dur="300" fill="hold"/>
                                        <p:tgtEl>
                                          <p:spTgt spid="7"/>
                                        </p:tgtEl>
                                        <p:attrNameLst>
                                          <p:attrName>ppt_w</p:attrName>
                                        </p:attrNameLst>
                                      </p:cBhvr>
                                      <p:tavLst>
                                        <p:tav tm="0">
                                          <p:val>
                                            <p:fltVal val="0"/>
                                          </p:val>
                                        </p:tav>
                                        <p:tav tm="100000">
                                          <p:val>
                                            <p:strVal val="#ppt_w"/>
                                          </p:val>
                                        </p:tav>
                                      </p:tavLst>
                                    </p:anim>
                                    <p:anim calcmode="lin" valueType="num">
                                      <p:cBhvr>
                                        <p:cTn id="92" dur="300" fill="hold"/>
                                        <p:tgtEl>
                                          <p:spTgt spid="7"/>
                                        </p:tgtEl>
                                        <p:attrNameLst>
                                          <p:attrName>ppt_h</p:attrName>
                                        </p:attrNameLst>
                                      </p:cBhvr>
                                      <p:tavLst>
                                        <p:tav tm="0">
                                          <p:val>
                                            <p:fltVal val="0"/>
                                          </p:val>
                                        </p:tav>
                                        <p:tav tm="100000">
                                          <p:val>
                                            <p:strVal val="#ppt_h"/>
                                          </p:val>
                                        </p:tav>
                                      </p:tavLst>
                                    </p:anim>
                                    <p:animEffect transition="in" filter="fade">
                                      <p:cBhvr>
                                        <p:cTn id="93" dur="300"/>
                                        <p:tgtEl>
                                          <p:spTgt spid="7"/>
                                        </p:tgtEl>
                                      </p:cBhvr>
                                    </p:animEffect>
                                  </p:childTnLst>
                                </p:cTn>
                              </p:par>
                            </p:childTnLst>
                          </p:cTn>
                        </p:par>
                        <p:par>
                          <p:cTn id="94" fill="hold">
                            <p:stCondLst>
                              <p:cond delay="5850"/>
                            </p:stCondLst>
                            <p:childTnLst>
                              <p:par>
                                <p:cTn id="95" presetID="53" presetClass="entr" presetSubtype="16" fill="hold"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p:cTn id="97" dur="300" fill="hold"/>
                                        <p:tgtEl>
                                          <p:spTgt spid="14"/>
                                        </p:tgtEl>
                                        <p:attrNameLst>
                                          <p:attrName>ppt_w</p:attrName>
                                        </p:attrNameLst>
                                      </p:cBhvr>
                                      <p:tavLst>
                                        <p:tav tm="0">
                                          <p:val>
                                            <p:fltVal val="0"/>
                                          </p:val>
                                        </p:tav>
                                        <p:tav tm="100000">
                                          <p:val>
                                            <p:strVal val="#ppt_w"/>
                                          </p:val>
                                        </p:tav>
                                      </p:tavLst>
                                    </p:anim>
                                    <p:anim calcmode="lin" valueType="num">
                                      <p:cBhvr>
                                        <p:cTn id="98" dur="300" fill="hold"/>
                                        <p:tgtEl>
                                          <p:spTgt spid="14"/>
                                        </p:tgtEl>
                                        <p:attrNameLst>
                                          <p:attrName>ppt_h</p:attrName>
                                        </p:attrNameLst>
                                      </p:cBhvr>
                                      <p:tavLst>
                                        <p:tav tm="0">
                                          <p:val>
                                            <p:fltVal val="0"/>
                                          </p:val>
                                        </p:tav>
                                        <p:tav tm="100000">
                                          <p:val>
                                            <p:strVal val="#ppt_h"/>
                                          </p:val>
                                        </p:tav>
                                      </p:tavLst>
                                    </p:anim>
                                    <p:animEffect transition="in" filter="fade">
                                      <p:cBhvr>
                                        <p:cTn id="99" dur="300"/>
                                        <p:tgtEl>
                                          <p:spTgt spid="14"/>
                                        </p:tgtEl>
                                      </p:cBhvr>
                                    </p:animEffect>
                                  </p:childTnLst>
                                </p:cTn>
                              </p:par>
                            </p:childTnLst>
                          </p:cTn>
                        </p:par>
                        <p:par>
                          <p:cTn id="100" fill="hold">
                            <p:stCondLst>
                              <p:cond delay="6150"/>
                            </p:stCondLst>
                            <p:childTnLst>
                              <p:par>
                                <p:cTn id="101" presetID="10" presetClass="entr" presetSubtype="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500"/>
                                        <p:tgtEl>
                                          <p:spTgt spid="17"/>
                                        </p:tgtEl>
                                      </p:cBhvr>
                                    </p:animEffect>
                                  </p:childTnLst>
                                </p:cTn>
                              </p:par>
                            </p:childTnLst>
                          </p:cTn>
                        </p:par>
                        <p:par>
                          <p:cTn id="104" fill="hold">
                            <p:stCondLst>
                              <p:cond delay="6650"/>
                            </p:stCondLst>
                            <p:childTnLst>
                              <p:par>
                                <p:cTn id="105" presetID="22" presetClass="entr" presetSubtype="1"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up)">
                                      <p:cBhvr>
                                        <p:cTn id="107" dur="500"/>
                                        <p:tgtEl>
                                          <p:spTgt spid="19"/>
                                        </p:tgtEl>
                                      </p:cBhvr>
                                    </p:animEffect>
                                  </p:childTnLst>
                                </p:cTn>
                              </p:par>
                            </p:childTnLst>
                          </p:cTn>
                        </p:par>
                        <p:par>
                          <p:cTn id="108" fill="hold">
                            <p:stCondLst>
                              <p:cond delay="7150"/>
                            </p:stCondLst>
                            <p:childTnLst>
                              <p:par>
                                <p:cTn id="109" presetID="22" presetClass="entr" presetSubtype="1" fill="hold" grpId="0" nodeType="afterEffect">
                                  <p:stCondLst>
                                    <p:cond delay="0"/>
                                  </p:stCondLst>
                                  <p:childTnLst>
                                    <p:set>
                                      <p:cBhvr>
                                        <p:cTn id="110" dur="1" fill="hold">
                                          <p:stCondLst>
                                            <p:cond delay="0"/>
                                          </p:stCondLst>
                                        </p:cTn>
                                        <p:tgtEl>
                                          <p:spTgt spid="20"/>
                                        </p:tgtEl>
                                        <p:attrNameLst>
                                          <p:attrName>style.visibility</p:attrName>
                                        </p:attrNameLst>
                                      </p:cBhvr>
                                      <p:to>
                                        <p:strVal val="visible"/>
                                      </p:to>
                                    </p:set>
                                    <p:animEffect transition="in" filter="wipe(up)">
                                      <p:cBhvr>
                                        <p:cTn id="111" dur="500"/>
                                        <p:tgtEl>
                                          <p:spTgt spid="20"/>
                                        </p:tgtEl>
                                      </p:cBhvr>
                                    </p:animEffect>
                                  </p:childTnLst>
                                </p:cTn>
                              </p:par>
                            </p:childTnLst>
                          </p:cTn>
                        </p:par>
                        <p:par>
                          <p:cTn id="112" fill="hold">
                            <p:stCondLst>
                              <p:cond delay="7650"/>
                            </p:stCondLst>
                            <p:childTnLst>
                              <p:par>
                                <p:cTn id="113" presetID="22" presetClass="entr" presetSubtype="1" fill="hold" grpId="0" nodeType="afterEffect">
                                  <p:stCondLst>
                                    <p:cond delay="0"/>
                                  </p:stCondLst>
                                  <p:childTnLst>
                                    <p:set>
                                      <p:cBhvr>
                                        <p:cTn id="114" dur="1" fill="hold">
                                          <p:stCondLst>
                                            <p:cond delay="0"/>
                                          </p:stCondLst>
                                        </p:cTn>
                                        <p:tgtEl>
                                          <p:spTgt spid="21"/>
                                        </p:tgtEl>
                                        <p:attrNameLst>
                                          <p:attrName>style.visibility</p:attrName>
                                        </p:attrNameLst>
                                      </p:cBhvr>
                                      <p:to>
                                        <p:strVal val="visible"/>
                                      </p:to>
                                    </p:set>
                                    <p:animEffect transition="in" filter="wipe(up)">
                                      <p:cBhvr>
                                        <p:cTn id="115" dur="500"/>
                                        <p:tgtEl>
                                          <p:spTgt spid="21"/>
                                        </p:tgtEl>
                                      </p:cBhvr>
                                    </p:animEffect>
                                  </p:childTnLst>
                                </p:cTn>
                              </p:par>
                            </p:childTnLst>
                          </p:cTn>
                        </p:par>
                        <p:par>
                          <p:cTn id="116" fill="hold">
                            <p:stCondLst>
                              <p:cond delay="8150"/>
                            </p:stCondLst>
                            <p:childTnLst>
                              <p:par>
                                <p:cTn id="117" presetID="22" presetClass="entr" presetSubtype="1" fill="hold" grpId="0" nodeType="after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wipe(up)">
                                      <p:cBhvr>
                                        <p:cTn id="1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4" grpId="0" animBg="1"/>
      <p:bldP spid="4" grpId="1" animBg="1"/>
      <p:bldP spid="4" grpId="2" animBg="1"/>
      <p:bldP spid="6" grpId="0" animBg="1"/>
      <p:bldP spid="7" grpId="0" animBg="1"/>
      <p:bldP spid="8" grpId="0" animBg="1"/>
      <p:bldP spid="10" grpId="0" animBg="1"/>
      <p:bldP spid="11" grpId="0"/>
      <p:bldP spid="15" grpId="0"/>
      <p:bldP spid="16" grpId="0"/>
      <p:bldP spid="17"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6">
            <a:extLst>
              <a:ext uri="{FF2B5EF4-FFF2-40B4-BE49-F238E27FC236}">
                <a16:creationId xmlns:a16="http://schemas.microsoft.com/office/drawing/2014/main" id="{253DE286-2A8E-4CAE-840A-0EC51DC69DFF}"/>
              </a:ext>
            </a:extLst>
          </p:cNvPr>
          <p:cNvSpPr/>
          <p:nvPr/>
        </p:nvSpPr>
        <p:spPr>
          <a:xfrm>
            <a:off x="1614784" y="2687645"/>
            <a:ext cx="8829376" cy="2955628"/>
          </a:xfrm>
          <a:prstGeom prst="roundRect">
            <a:avLst/>
          </a:prstGeom>
          <a:solidFill>
            <a:schemeClr val="bg1">
              <a:alpha val="43000"/>
            </a:schemeClr>
          </a:solidFill>
          <a:ln>
            <a:solidFill>
              <a:srgbClr val="C00000"/>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135" spc="-200" dirty="0">
              <a:solidFill>
                <a:srgbClr val="C00000"/>
              </a:solidFill>
              <a:latin typeface="方正小标宋简体" panose="03000509000000000000" pitchFamily="65" charset="-122"/>
              <a:ea typeface="方正小标宋简体" panose="03000509000000000000" pitchFamily="65" charset="-122"/>
            </a:endParaRPr>
          </a:p>
        </p:txBody>
      </p:sp>
      <p:sp>
        <p:nvSpPr>
          <p:cNvPr id="19" name="矩形 18">
            <a:extLst>
              <a:ext uri="{FF2B5EF4-FFF2-40B4-BE49-F238E27FC236}">
                <a16:creationId xmlns:a16="http://schemas.microsoft.com/office/drawing/2014/main" id="{FF5C28E3-D761-438A-95EF-591A4608417E}"/>
              </a:ext>
            </a:extLst>
          </p:cNvPr>
          <p:cNvSpPr/>
          <p:nvPr/>
        </p:nvSpPr>
        <p:spPr>
          <a:xfrm>
            <a:off x="2141040" y="3002148"/>
            <a:ext cx="7776864" cy="2061846"/>
          </a:xfrm>
          <a:prstGeom prst="rect">
            <a:avLst/>
          </a:prstGeom>
          <a:noFill/>
          <a:ln>
            <a:noFill/>
          </a:ln>
          <a:effectLst>
            <a:outerShdw blurRad="76200" dir="18900000" sy="23000" kx="-1200000" algn="bl" rotWithShape="0">
              <a:prstClr val="black">
                <a:alpha val="20000"/>
              </a:prstClr>
            </a:outerShdw>
          </a:effectLst>
        </p:spPr>
        <p:txBody>
          <a:bodyPr wrap="square">
            <a:spAutoFit/>
          </a:bodyPr>
          <a:lstStyle/>
          <a:p>
            <a:pPr algn="ctr" defTabSz="914377" eaLnBrk="0" hangingPunct="0">
              <a:lnSpc>
                <a:spcPct val="150000"/>
              </a:lnSpc>
              <a:defRPr/>
            </a:pP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itchFamily="34" charset="-122"/>
              </a:rPr>
              <a:t>全国政协十三届一次会议于</a:t>
            </a:r>
            <a:r>
              <a:rPr lang="en-US" altLang="zh-CN"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itchFamily="34" charset="-122"/>
              </a:rPr>
              <a:t>3</a:t>
            </a: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itchFamily="34" charset="-122"/>
              </a:rPr>
              <a:t>月</a:t>
            </a:r>
            <a:r>
              <a:rPr lang="en-US" altLang="zh-CN"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itchFamily="34" charset="-122"/>
              </a:rPr>
              <a:t>3</a:t>
            </a: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itchFamily="34" charset="-122"/>
              </a:rPr>
              <a:t>日下午</a:t>
            </a:r>
            <a:r>
              <a:rPr lang="en-US" altLang="zh-CN"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itchFamily="34" charset="-122"/>
              </a:rPr>
              <a:t>3</a:t>
            </a: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itchFamily="34" charset="-122"/>
              </a:rPr>
              <a:t>时在北京人民大会堂开幕。俞正声同志代表政协第十二届全国委员会常务委员会作工作报告。主要汇报过去五年工作、五年工作的主要体会以及提出今后工作的建议。</a:t>
            </a:r>
          </a:p>
        </p:txBody>
      </p:sp>
      <p:grpSp>
        <p:nvGrpSpPr>
          <p:cNvPr id="22" name="组合 21">
            <a:extLst>
              <a:ext uri="{FF2B5EF4-FFF2-40B4-BE49-F238E27FC236}">
                <a16:creationId xmlns:a16="http://schemas.microsoft.com/office/drawing/2014/main" id="{0CE6875A-D8CD-436A-A016-DA42F86A4817}"/>
              </a:ext>
            </a:extLst>
          </p:cNvPr>
          <p:cNvGrpSpPr/>
          <p:nvPr/>
        </p:nvGrpSpPr>
        <p:grpSpPr>
          <a:xfrm>
            <a:off x="4119635" y="1572705"/>
            <a:ext cx="979957" cy="864096"/>
            <a:chOff x="5941486" y="3363838"/>
            <a:chExt cx="734968" cy="648072"/>
          </a:xfrm>
        </p:grpSpPr>
        <p:sp>
          <p:nvSpPr>
            <p:cNvPr id="23" name="椭圆 22">
              <a:extLst>
                <a:ext uri="{FF2B5EF4-FFF2-40B4-BE49-F238E27FC236}">
                  <a16:creationId xmlns:a16="http://schemas.microsoft.com/office/drawing/2014/main" id="{58FB632D-903B-4103-B366-1BB1FBD0684F}"/>
                </a:ext>
              </a:extLst>
            </p:cNvPr>
            <p:cNvSpPr/>
            <p:nvPr/>
          </p:nvSpPr>
          <p:spPr>
            <a:xfrm>
              <a:off x="5978009"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30467AA0-CF4D-4FA7-9BF1-968A33900017}"/>
                </a:ext>
              </a:extLst>
            </p:cNvPr>
            <p:cNvSpPr/>
            <p:nvPr/>
          </p:nvSpPr>
          <p:spPr>
            <a:xfrm>
              <a:off x="5941486" y="3395486"/>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前</a:t>
              </a:r>
            </a:p>
          </p:txBody>
        </p:sp>
      </p:grpSp>
      <p:grpSp>
        <p:nvGrpSpPr>
          <p:cNvPr id="25" name="组合 24">
            <a:extLst>
              <a:ext uri="{FF2B5EF4-FFF2-40B4-BE49-F238E27FC236}">
                <a16:creationId xmlns:a16="http://schemas.microsoft.com/office/drawing/2014/main" id="{362B9E39-C002-4F86-B15A-F379AD636696}"/>
              </a:ext>
            </a:extLst>
          </p:cNvPr>
          <p:cNvGrpSpPr/>
          <p:nvPr/>
        </p:nvGrpSpPr>
        <p:grpSpPr>
          <a:xfrm>
            <a:off x="5116043" y="1572705"/>
            <a:ext cx="979957" cy="864096"/>
            <a:chOff x="6688792" y="3363838"/>
            <a:chExt cx="734968" cy="648072"/>
          </a:xfrm>
        </p:grpSpPr>
        <p:sp>
          <p:nvSpPr>
            <p:cNvPr id="26" name="椭圆 25">
              <a:extLst>
                <a:ext uri="{FF2B5EF4-FFF2-40B4-BE49-F238E27FC236}">
                  <a16:creationId xmlns:a16="http://schemas.microsoft.com/office/drawing/2014/main" id="{EC7C1F95-9296-4C41-A34B-350F2A53BD97}"/>
                </a:ext>
              </a:extLst>
            </p:cNvPr>
            <p:cNvSpPr/>
            <p:nvPr/>
          </p:nvSpPr>
          <p:spPr>
            <a:xfrm>
              <a:off x="6732240"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B750683C-0F70-4C1B-8683-B6A50328BF8B}"/>
                </a:ext>
              </a:extLst>
            </p:cNvPr>
            <p:cNvSpPr/>
            <p:nvPr/>
          </p:nvSpPr>
          <p:spPr>
            <a:xfrm>
              <a:off x="6688792" y="3395486"/>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言</a:t>
              </a:r>
            </a:p>
          </p:txBody>
        </p:sp>
      </p:grpSp>
      <p:grpSp>
        <p:nvGrpSpPr>
          <p:cNvPr id="28" name="组合 27">
            <a:extLst>
              <a:ext uri="{FF2B5EF4-FFF2-40B4-BE49-F238E27FC236}">
                <a16:creationId xmlns:a16="http://schemas.microsoft.com/office/drawing/2014/main" id="{7643150E-396C-4C17-A378-DEE56C0533C6}"/>
              </a:ext>
            </a:extLst>
          </p:cNvPr>
          <p:cNvGrpSpPr/>
          <p:nvPr/>
        </p:nvGrpSpPr>
        <p:grpSpPr>
          <a:xfrm>
            <a:off x="6160982" y="1572707"/>
            <a:ext cx="979957" cy="864096"/>
            <a:chOff x="7472496" y="3363838"/>
            <a:chExt cx="734968" cy="648072"/>
          </a:xfrm>
        </p:grpSpPr>
        <p:sp>
          <p:nvSpPr>
            <p:cNvPr id="29" name="椭圆 28">
              <a:extLst>
                <a:ext uri="{FF2B5EF4-FFF2-40B4-BE49-F238E27FC236}">
                  <a16:creationId xmlns:a16="http://schemas.microsoft.com/office/drawing/2014/main" id="{BF2D5A0A-C149-4245-9E8E-0C2F7A5F1052}"/>
                </a:ext>
              </a:extLst>
            </p:cNvPr>
            <p:cNvSpPr/>
            <p:nvPr/>
          </p:nvSpPr>
          <p:spPr>
            <a:xfrm>
              <a:off x="7515944"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B3601C60-9C85-42BF-BCB5-B4B82E5873BA}"/>
                </a:ext>
              </a:extLst>
            </p:cNvPr>
            <p:cNvSpPr/>
            <p:nvPr/>
          </p:nvSpPr>
          <p:spPr>
            <a:xfrm>
              <a:off x="7472496" y="3377949"/>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导</a:t>
              </a:r>
            </a:p>
          </p:txBody>
        </p:sp>
      </p:grpSp>
      <p:grpSp>
        <p:nvGrpSpPr>
          <p:cNvPr id="31" name="组合 30">
            <a:extLst>
              <a:ext uri="{FF2B5EF4-FFF2-40B4-BE49-F238E27FC236}">
                <a16:creationId xmlns:a16="http://schemas.microsoft.com/office/drawing/2014/main" id="{EDD3B1AA-94BB-43FF-889A-A083FD3AFE60}"/>
              </a:ext>
            </a:extLst>
          </p:cNvPr>
          <p:cNvGrpSpPr/>
          <p:nvPr/>
        </p:nvGrpSpPr>
        <p:grpSpPr>
          <a:xfrm>
            <a:off x="7170347" y="1572707"/>
            <a:ext cx="979957" cy="864096"/>
            <a:chOff x="8200960" y="3363838"/>
            <a:chExt cx="734968" cy="648072"/>
          </a:xfrm>
        </p:grpSpPr>
        <p:sp>
          <p:nvSpPr>
            <p:cNvPr id="32" name="椭圆 31">
              <a:extLst>
                <a:ext uri="{FF2B5EF4-FFF2-40B4-BE49-F238E27FC236}">
                  <a16:creationId xmlns:a16="http://schemas.microsoft.com/office/drawing/2014/main" id="{7359615E-35CA-4F51-8071-2179A87E7FC1}"/>
                </a:ext>
              </a:extLst>
            </p:cNvPr>
            <p:cNvSpPr/>
            <p:nvPr/>
          </p:nvSpPr>
          <p:spPr>
            <a:xfrm>
              <a:off x="8244408"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DE1F3716-F823-430A-961B-94EC4A8BD27B}"/>
                </a:ext>
              </a:extLst>
            </p:cNvPr>
            <p:cNvSpPr/>
            <p:nvPr/>
          </p:nvSpPr>
          <p:spPr>
            <a:xfrm>
              <a:off x="8200960" y="3377949"/>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读</a:t>
              </a:r>
            </a:p>
          </p:txBody>
        </p:sp>
      </p:grpSp>
      <p:pic>
        <p:nvPicPr>
          <p:cNvPr id="38" name="图片 37">
            <a:extLst>
              <a:ext uri="{FF2B5EF4-FFF2-40B4-BE49-F238E27FC236}">
                <a16:creationId xmlns:a16="http://schemas.microsoft.com/office/drawing/2014/main" id="{D377BDAE-2B22-4CA6-BC30-1E37957A28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5092" y="131370"/>
            <a:ext cx="2252737" cy="1595287"/>
          </a:xfrm>
          <a:prstGeom prst="rect">
            <a:avLst/>
          </a:prstGeom>
        </p:spPr>
      </p:pic>
      <p:sp>
        <p:nvSpPr>
          <p:cNvPr id="44" name="矩形 43">
            <a:extLst>
              <a:ext uri="{FF2B5EF4-FFF2-40B4-BE49-F238E27FC236}">
                <a16:creationId xmlns:a16="http://schemas.microsoft.com/office/drawing/2014/main" id="{AFA677AE-B00B-4C55-97DA-DC66B80255DA}"/>
              </a:ext>
            </a:extLst>
          </p:cNvPr>
          <p:cNvSpPr/>
          <p:nvPr/>
        </p:nvSpPr>
        <p:spPr>
          <a:xfrm>
            <a:off x="1913491" y="401513"/>
            <a:ext cx="2441694" cy="584775"/>
          </a:xfrm>
          <a:prstGeom prst="rect">
            <a:avLst/>
          </a:prstGeom>
        </p:spPr>
        <p:txBody>
          <a:bodyPr wrap="none">
            <a:spAutoFit/>
          </a:bodyPr>
          <a:lstStyle/>
          <a:p>
            <a:pPr defTabSz="609585"/>
            <a:r>
              <a:rPr lang="zh-CN" altLang="en-US" sz="1600" kern="0" dirty="0">
                <a:solidFill>
                  <a:srgbClr val="E83715"/>
                </a:solidFill>
                <a:latin typeface="造字工房尚雅（非商用）常规体" pitchFamily="50" charset="-122"/>
                <a:ea typeface="造字工房尚雅（非商用）常规体" pitchFamily="50" charset="-122"/>
              </a:rPr>
              <a:t>十三届全国人大一次会议</a:t>
            </a:r>
            <a:endParaRPr lang="en-US" altLang="zh-CN" sz="1600" kern="0" dirty="0">
              <a:solidFill>
                <a:srgbClr val="E83715"/>
              </a:solidFill>
              <a:latin typeface="造字工房尚雅（非商用）常规体" pitchFamily="50" charset="-122"/>
              <a:ea typeface="造字工房尚雅（非商用）常规体" pitchFamily="50" charset="-122"/>
            </a:endParaRPr>
          </a:p>
          <a:p>
            <a:pPr defTabSz="609585"/>
            <a:r>
              <a:rPr lang="zh-CN" altLang="en-US" sz="1600" kern="0" dirty="0">
                <a:solidFill>
                  <a:srgbClr val="E83715"/>
                </a:solidFill>
                <a:latin typeface="造字工房尚雅（非商用）常规体" pitchFamily="50" charset="-122"/>
                <a:ea typeface="造字工房尚雅（非商用）常规体" pitchFamily="50" charset="-122"/>
              </a:rPr>
              <a:t>全国政协十三届一次会议</a:t>
            </a:r>
            <a:endParaRPr lang="en-US" altLang="zh-CN" sz="1600" kern="0" dirty="0">
              <a:solidFill>
                <a:srgbClr val="E83715"/>
              </a:solidFill>
              <a:latin typeface="造字工房尚雅（非商用）常规体" pitchFamily="50" charset="-122"/>
              <a:ea typeface="造字工房尚雅（非商用）常规体" pitchFamily="50" charset="-122"/>
            </a:endParaRPr>
          </a:p>
        </p:txBody>
      </p:sp>
      <p:pic>
        <p:nvPicPr>
          <p:cNvPr id="48" name="图片 47">
            <a:extLst>
              <a:ext uri="{FF2B5EF4-FFF2-40B4-BE49-F238E27FC236}">
                <a16:creationId xmlns:a16="http://schemas.microsoft.com/office/drawing/2014/main" id="{379E3717-518A-4B32-A22C-3853ACBF865D}"/>
              </a:ext>
            </a:extLst>
          </p:cNvPr>
          <p:cNvPicPr>
            <a:picLocks noChangeAspect="1"/>
          </p:cNvPicPr>
          <p:nvPr/>
        </p:nvPicPr>
        <p:blipFill rotWithShape="1">
          <a:blip r:embed="rId4">
            <a:extLst>
              <a:ext uri="{28A0092B-C50C-407E-A947-70E740481C1C}">
                <a14:useLocalDpi xmlns:a14="http://schemas.microsoft.com/office/drawing/2010/main" val="0"/>
              </a:ext>
            </a:extLst>
          </a:blip>
          <a:srcRect l="57406" t="6199" r="33931" b="75597"/>
          <a:stretch/>
        </p:blipFill>
        <p:spPr>
          <a:xfrm>
            <a:off x="94772" y="160821"/>
            <a:ext cx="891341" cy="973300"/>
          </a:xfrm>
          <a:prstGeom prst="rect">
            <a:avLst/>
          </a:prstGeom>
        </p:spPr>
      </p:pic>
      <p:pic>
        <p:nvPicPr>
          <p:cNvPr id="49" name="图片 48">
            <a:extLst>
              <a:ext uri="{FF2B5EF4-FFF2-40B4-BE49-F238E27FC236}">
                <a16:creationId xmlns:a16="http://schemas.microsoft.com/office/drawing/2014/main" id="{CCC38B85-3C07-4992-93CB-6F5969CF7DE2}"/>
              </a:ext>
            </a:extLst>
          </p:cNvPr>
          <p:cNvPicPr>
            <a:picLocks noChangeAspect="1"/>
          </p:cNvPicPr>
          <p:nvPr/>
        </p:nvPicPr>
        <p:blipFill rotWithShape="1">
          <a:blip r:embed="rId5"/>
          <a:srcRect l="53717"/>
          <a:stretch/>
        </p:blipFill>
        <p:spPr>
          <a:xfrm>
            <a:off x="967533" y="76002"/>
            <a:ext cx="964403" cy="1133829"/>
          </a:xfrm>
          <a:prstGeom prst="rect">
            <a:avLst/>
          </a:prstGeom>
        </p:spPr>
      </p:pic>
      <p:pic>
        <p:nvPicPr>
          <p:cNvPr id="50" name="图片 49" descr="图片包含 就坐&#10;&#10;已生成高可信度的说明">
            <a:extLst>
              <a:ext uri="{FF2B5EF4-FFF2-40B4-BE49-F238E27FC236}">
                <a16:creationId xmlns:a16="http://schemas.microsoft.com/office/drawing/2014/main" id="{0CF4DC5B-7201-4B7F-8D4F-3D36739C57A1}"/>
              </a:ext>
            </a:extLst>
          </p:cNvPr>
          <p:cNvPicPr>
            <a:picLocks noChangeAspect="1"/>
          </p:cNvPicPr>
          <p:nvPr/>
        </p:nvPicPr>
        <p:blipFill rotWithShape="1">
          <a:blip r:embed="rId6">
            <a:extLst>
              <a:ext uri="{28A0092B-C50C-407E-A947-70E740481C1C}">
                <a14:useLocalDpi xmlns:a14="http://schemas.microsoft.com/office/drawing/2010/main" val="0"/>
              </a:ext>
            </a:extLst>
          </a:blip>
          <a:srcRect t="12187"/>
          <a:stretch/>
        </p:blipFill>
        <p:spPr>
          <a:xfrm>
            <a:off x="-2" y="1504950"/>
            <a:ext cx="12192000" cy="5353050"/>
          </a:xfrm>
          <a:prstGeom prst="rect">
            <a:avLst/>
          </a:prstGeom>
        </p:spPr>
      </p:pic>
    </p:spTree>
    <p:extLst>
      <p:ext uri="{BB962C8B-B14F-4D97-AF65-F5344CB8AC3E}">
        <p14:creationId xmlns:p14="http://schemas.microsoft.com/office/powerpoint/2010/main" val="94520994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750" fill="hold"/>
                                        <p:tgtEl>
                                          <p:spTgt spid="22"/>
                                        </p:tgtEl>
                                        <p:attrNameLst>
                                          <p:attrName>ppt_w</p:attrName>
                                        </p:attrNameLst>
                                      </p:cBhvr>
                                      <p:tavLst>
                                        <p:tav tm="0">
                                          <p:val>
                                            <p:fltVal val="0"/>
                                          </p:val>
                                        </p:tav>
                                        <p:tav tm="100000">
                                          <p:val>
                                            <p:strVal val="#ppt_w"/>
                                          </p:val>
                                        </p:tav>
                                      </p:tavLst>
                                    </p:anim>
                                    <p:anim calcmode="lin" valueType="num">
                                      <p:cBhvr>
                                        <p:cTn id="12" dur="750" fill="hold"/>
                                        <p:tgtEl>
                                          <p:spTgt spid="22"/>
                                        </p:tgtEl>
                                        <p:attrNameLst>
                                          <p:attrName>ppt_h</p:attrName>
                                        </p:attrNameLst>
                                      </p:cBhvr>
                                      <p:tavLst>
                                        <p:tav tm="0">
                                          <p:val>
                                            <p:fltVal val="0"/>
                                          </p:val>
                                        </p:tav>
                                        <p:tav tm="100000">
                                          <p:val>
                                            <p:strVal val="#ppt_h"/>
                                          </p:val>
                                        </p:tav>
                                      </p:tavLst>
                                    </p:anim>
                                    <p:anim calcmode="lin" valueType="num">
                                      <p:cBhvr>
                                        <p:cTn id="13" dur="750" fill="hold"/>
                                        <p:tgtEl>
                                          <p:spTgt spid="22"/>
                                        </p:tgtEl>
                                        <p:attrNameLst>
                                          <p:attrName>style.rotation</p:attrName>
                                        </p:attrNameLst>
                                      </p:cBhvr>
                                      <p:tavLst>
                                        <p:tav tm="0">
                                          <p:val>
                                            <p:fltVal val="360"/>
                                          </p:val>
                                        </p:tav>
                                        <p:tav tm="100000">
                                          <p:val>
                                            <p:fltVal val="0"/>
                                          </p:val>
                                        </p:tav>
                                      </p:tavLst>
                                    </p:anim>
                                    <p:animEffect transition="in" filter="fade">
                                      <p:cBhvr>
                                        <p:cTn id="14" dur="750"/>
                                        <p:tgtEl>
                                          <p:spTgt spid="22"/>
                                        </p:tgtEl>
                                      </p:cBhvr>
                                    </p:animEffect>
                                  </p:childTnLst>
                                </p:cTn>
                              </p:par>
                              <p:par>
                                <p:cTn id="15" presetID="49" presetClass="entr" presetSubtype="0" decel="100000" fill="hold" nodeType="withEffect">
                                  <p:stCondLst>
                                    <p:cond delay="450"/>
                                  </p:stCondLst>
                                  <p:childTnLst>
                                    <p:set>
                                      <p:cBhvr>
                                        <p:cTn id="16" dur="1" fill="hold">
                                          <p:stCondLst>
                                            <p:cond delay="0"/>
                                          </p:stCondLst>
                                        </p:cTn>
                                        <p:tgtEl>
                                          <p:spTgt spid="25"/>
                                        </p:tgtEl>
                                        <p:attrNameLst>
                                          <p:attrName>style.visibility</p:attrName>
                                        </p:attrNameLst>
                                      </p:cBhvr>
                                      <p:to>
                                        <p:strVal val="visible"/>
                                      </p:to>
                                    </p:set>
                                    <p:anim calcmode="lin" valueType="num">
                                      <p:cBhvr>
                                        <p:cTn id="17" dur="750" fill="hold"/>
                                        <p:tgtEl>
                                          <p:spTgt spid="25"/>
                                        </p:tgtEl>
                                        <p:attrNameLst>
                                          <p:attrName>ppt_w</p:attrName>
                                        </p:attrNameLst>
                                      </p:cBhvr>
                                      <p:tavLst>
                                        <p:tav tm="0">
                                          <p:val>
                                            <p:fltVal val="0"/>
                                          </p:val>
                                        </p:tav>
                                        <p:tav tm="100000">
                                          <p:val>
                                            <p:strVal val="#ppt_w"/>
                                          </p:val>
                                        </p:tav>
                                      </p:tavLst>
                                    </p:anim>
                                    <p:anim calcmode="lin" valueType="num">
                                      <p:cBhvr>
                                        <p:cTn id="18" dur="750" fill="hold"/>
                                        <p:tgtEl>
                                          <p:spTgt spid="25"/>
                                        </p:tgtEl>
                                        <p:attrNameLst>
                                          <p:attrName>ppt_h</p:attrName>
                                        </p:attrNameLst>
                                      </p:cBhvr>
                                      <p:tavLst>
                                        <p:tav tm="0">
                                          <p:val>
                                            <p:fltVal val="0"/>
                                          </p:val>
                                        </p:tav>
                                        <p:tav tm="100000">
                                          <p:val>
                                            <p:strVal val="#ppt_h"/>
                                          </p:val>
                                        </p:tav>
                                      </p:tavLst>
                                    </p:anim>
                                    <p:anim calcmode="lin" valueType="num">
                                      <p:cBhvr>
                                        <p:cTn id="19" dur="750" fill="hold"/>
                                        <p:tgtEl>
                                          <p:spTgt spid="25"/>
                                        </p:tgtEl>
                                        <p:attrNameLst>
                                          <p:attrName>style.rotation</p:attrName>
                                        </p:attrNameLst>
                                      </p:cBhvr>
                                      <p:tavLst>
                                        <p:tav tm="0">
                                          <p:val>
                                            <p:fltVal val="360"/>
                                          </p:val>
                                        </p:tav>
                                        <p:tav tm="100000">
                                          <p:val>
                                            <p:fltVal val="0"/>
                                          </p:val>
                                        </p:tav>
                                      </p:tavLst>
                                    </p:anim>
                                    <p:animEffect transition="in" filter="fade">
                                      <p:cBhvr>
                                        <p:cTn id="20" dur="750"/>
                                        <p:tgtEl>
                                          <p:spTgt spid="25"/>
                                        </p:tgtEl>
                                      </p:cBhvr>
                                    </p:animEffect>
                                  </p:childTnLst>
                                </p:cTn>
                              </p:par>
                              <p:par>
                                <p:cTn id="21" presetID="49" presetClass="entr" presetSubtype="0" decel="100000" fill="hold" nodeType="withEffect">
                                  <p:stCondLst>
                                    <p:cond delay="750"/>
                                  </p:stCondLst>
                                  <p:childTnLst>
                                    <p:set>
                                      <p:cBhvr>
                                        <p:cTn id="22" dur="1" fill="hold">
                                          <p:stCondLst>
                                            <p:cond delay="0"/>
                                          </p:stCondLst>
                                        </p:cTn>
                                        <p:tgtEl>
                                          <p:spTgt spid="28"/>
                                        </p:tgtEl>
                                        <p:attrNameLst>
                                          <p:attrName>style.visibility</p:attrName>
                                        </p:attrNameLst>
                                      </p:cBhvr>
                                      <p:to>
                                        <p:strVal val="visible"/>
                                      </p:to>
                                    </p:set>
                                    <p:anim calcmode="lin" valueType="num">
                                      <p:cBhvr>
                                        <p:cTn id="23" dur="750" fill="hold"/>
                                        <p:tgtEl>
                                          <p:spTgt spid="28"/>
                                        </p:tgtEl>
                                        <p:attrNameLst>
                                          <p:attrName>ppt_w</p:attrName>
                                        </p:attrNameLst>
                                      </p:cBhvr>
                                      <p:tavLst>
                                        <p:tav tm="0">
                                          <p:val>
                                            <p:fltVal val="0"/>
                                          </p:val>
                                        </p:tav>
                                        <p:tav tm="100000">
                                          <p:val>
                                            <p:strVal val="#ppt_w"/>
                                          </p:val>
                                        </p:tav>
                                      </p:tavLst>
                                    </p:anim>
                                    <p:anim calcmode="lin" valueType="num">
                                      <p:cBhvr>
                                        <p:cTn id="24" dur="750" fill="hold"/>
                                        <p:tgtEl>
                                          <p:spTgt spid="28"/>
                                        </p:tgtEl>
                                        <p:attrNameLst>
                                          <p:attrName>ppt_h</p:attrName>
                                        </p:attrNameLst>
                                      </p:cBhvr>
                                      <p:tavLst>
                                        <p:tav tm="0">
                                          <p:val>
                                            <p:fltVal val="0"/>
                                          </p:val>
                                        </p:tav>
                                        <p:tav tm="100000">
                                          <p:val>
                                            <p:strVal val="#ppt_h"/>
                                          </p:val>
                                        </p:tav>
                                      </p:tavLst>
                                    </p:anim>
                                    <p:anim calcmode="lin" valueType="num">
                                      <p:cBhvr>
                                        <p:cTn id="25" dur="750" fill="hold"/>
                                        <p:tgtEl>
                                          <p:spTgt spid="28"/>
                                        </p:tgtEl>
                                        <p:attrNameLst>
                                          <p:attrName>style.rotation</p:attrName>
                                        </p:attrNameLst>
                                      </p:cBhvr>
                                      <p:tavLst>
                                        <p:tav tm="0">
                                          <p:val>
                                            <p:fltVal val="360"/>
                                          </p:val>
                                        </p:tav>
                                        <p:tav tm="100000">
                                          <p:val>
                                            <p:fltVal val="0"/>
                                          </p:val>
                                        </p:tav>
                                      </p:tavLst>
                                    </p:anim>
                                    <p:animEffect transition="in" filter="fade">
                                      <p:cBhvr>
                                        <p:cTn id="26" dur="750"/>
                                        <p:tgtEl>
                                          <p:spTgt spid="28"/>
                                        </p:tgtEl>
                                      </p:cBhvr>
                                    </p:animEffect>
                                  </p:childTnLst>
                                </p:cTn>
                              </p:par>
                              <p:par>
                                <p:cTn id="27" presetID="49" presetClass="entr" presetSubtype="0" decel="100000" fill="hold" nodeType="withEffect">
                                  <p:stCondLst>
                                    <p:cond delay="1150"/>
                                  </p:stCondLst>
                                  <p:childTnLst>
                                    <p:set>
                                      <p:cBhvr>
                                        <p:cTn id="28" dur="1" fill="hold">
                                          <p:stCondLst>
                                            <p:cond delay="0"/>
                                          </p:stCondLst>
                                        </p:cTn>
                                        <p:tgtEl>
                                          <p:spTgt spid="31"/>
                                        </p:tgtEl>
                                        <p:attrNameLst>
                                          <p:attrName>style.visibility</p:attrName>
                                        </p:attrNameLst>
                                      </p:cBhvr>
                                      <p:to>
                                        <p:strVal val="visible"/>
                                      </p:to>
                                    </p:set>
                                    <p:anim calcmode="lin" valueType="num">
                                      <p:cBhvr>
                                        <p:cTn id="29" dur="750" fill="hold"/>
                                        <p:tgtEl>
                                          <p:spTgt spid="31"/>
                                        </p:tgtEl>
                                        <p:attrNameLst>
                                          <p:attrName>ppt_w</p:attrName>
                                        </p:attrNameLst>
                                      </p:cBhvr>
                                      <p:tavLst>
                                        <p:tav tm="0">
                                          <p:val>
                                            <p:fltVal val="0"/>
                                          </p:val>
                                        </p:tav>
                                        <p:tav tm="100000">
                                          <p:val>
                                            <p:strVal val="#ppt_w"/>
                                          </p:val>
                                        </p:tav>
                                      </p:tavLst>
                                    </p:anim>
                                    <p:anim calcmode="lin" valueType="num">
                                      <p:cBhvr>
                                        <p:cTn id="30" dur="750" fill="hold"/>
                                        <p:tgtEl>
                                          <p:spTgt spid="31"/>
                                        </p:tgtEl>
                                        <p:attrNameLst>
                                          <p:attrName>ppt_h</p:attrName>
                                        </p:attrNameLst>
                                      </p:cBhvr>
                                      <p:tavLst>
                                        <p:tav tm="0">
                                          <p:val>
                                            <p:fltVal val="0"/>
                                          </p:val>
                                        </p:tav>
                                        <p:tav tm="100000">
                                          <p:val>
                                            <p:strVal val="#ppt_h"/>
                                          </p:val>
                                        </p:tav>
                                      </p:tavLst>
                                    </p:anim>
                                    <p:anim calcmode="lin" valueType="num">
                                      <p:cBhvr>
                                        <p:cTn id="31" dur="750" fill="hold"/>
                                        <p:tgtEl>
                                          <p:spTgt spid="31"/>
                                        </p:tgtEl>
                                        <p:attrNameLst>
                                          <p:attrName>style.rotation</p:attrName>
                                        </p:attrNameLst>
                                      </p:cBhvr>
                                      <p:tavLst>
                                        <p:tav tm="0">
                                          <p:val>
                                            <p:fltVal val="360"/>
                                          </p:val>
                                        </p:tav>
                                        <p:tav tm="100000">
                                          <p:val>
                                            <p:fltVal val="0"/>
                                          </p:val>
                                        </p:tav>
                                      </p:tavLst>
                                    </p:anim>
                                    <p:animEffect transition="in" filter="fade">
                                      <p:cBhvr>
                                        <p:cTn id="32" dur="750"/>
                                        <p:tgtEl>
                                          <p:spTgt spid="31"/>
                                        </p:tgtEl>
                                      </p:cBhvr>
                                    </p:animEffect>
                                  </p:childTnLst>
                                </p:cTn>
                              </p:par>
                              <p:par>
                                <p:cTn id="33" presetID="26"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145">
                                          <p:stCondLst>
                                            <p:cond delay="0"/>
                                          </p:stCondLst>
                                        </p:cTn>
                                        <p:tgtEl>
                                          <p:spTgt spid="18"/>
                                        </p:tgtEl>
                                      </p:cBhvr>
                                    </p:animEffect>
                                    <p:anim calcmode="lin" valueType="num">
                                      <p:cBhvr>
                                        <p:cTn id="36" dur="456"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7" dur="166"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8" dur="166" tmFilter="0, 0; 0.125,0.2665; 0.25,0.4; 0.375,0.465; 0.5,0.5;  0.625,0.535; 0.75,0.6; 0.875,0.7335; 1,1">
                                          <p:stCondLst>
                                            <p:cond delay="166"/>
                                          </p:stCondLst>
                                        </p:cTn>
                                        <p:tgtEl>
                                          <p:spTgt spid="18"/>
                                        </p:tgtEl>
                                        <p:attrNameLst>
                                          <p:attrName>ppt_y</p:attrName>
                                        </p:attrNameLst>
                                      </p:cBhvr>
                                      <p:tavLst>
                                        <p:tav tm="0" fmla="#ppt_y-sin(pi*$)/9">
                                          <p:val>
                                            <p:fltVal val="0"/>
                                          </p:val>
                                        </p:tav>
                                        <p:tav tm="100000">
                                          <p:val>
                                            <p:fltVal val="1"/>
                                          </p:val>
                                        </p:tav>
                                      </p:tavLst>
                                    </p:anim>
                                    <p:anim calcmode="lin" valueType="num">
                                      <p:cBhvr>
                                        <p:cTn id="39" dur="83" tmFilter="0, 0; 0.125,0.2665; 0.25,0.4; 0.375,0.465; 0.5,0.5;  0.625,0.535; 0.75,0.6; 0.875,0.7335; 1,1">
                                          <p:stCondLst>
                                            <p:cond delay="331"/>
                                          </p:stCondLst>
                                        </p:cTn>
                                        <p:tgtEl>
                                          <p:spTgt spid="18"/>
                                        </p:tgtEl>
                                        <p:attrNameLst>
                                          <p:attrName>ppt_y</p:attrName>
                                        </p:attrNameLst>
                                      </p:cBhvr>
                                      <p:tavLst>
                                        <p:tav tm="0" fmla="#ppt_y-sin(pi*$)/27">
                                          <p:val>
                                            <p:fltVal val="0"/>
                                          </p:val>
                                        </p:tav>
                                        <p:tav tm="100000">
                                          <p:val>
                                            <p:fltVal val="1"/>
                                          </p:val>
                                        </p:tav>
                                      </p:tavLst>
                                    </p:anim>
                                    <p:anim calcmode="lin" valueType="num">
                                      <p:cBhvr>
                                        <p:cTn id="40" dur="41" tmFilter="0, 0; 0.125,0.2665; 0.25,0.4; 0.375,0.465; 0.5,0.5;  0.625,0.535; 0.75,0.6; 0.875,0.7335; 1,1">
                                          <p:stCondLst>
                                            <p:cond delay="414"/>
                                          </p:stCondLst>
                                        </p:cTn>
                                        <p:tgtEl>
                                          <p:spTgt spid="18"/>
                                        </p:tgtEl>
                                        <p:attrNameLst>
                                          <p:attrName>ppt_y</p:attrName>
                                        </p:attrNameLst>
                                      </p:cBhvr>
                                      <p:tavLst>
                                        <p:tav tm="0" fmla="#ppt_y-sin(pi*$)/81">
                                          <p:val>
                                            <p:fltVal val="0"/>
                                          </p:val>
                                        </p:tav>
                                        <p:tav tm="100000">
                                          <p:val>
                                            <p:fltVal val="1"/>
                                          </p:val>
                                        </p:tav>
                                      </p:tavLst>
                                    </p:anim>
                                    <p:animScale>
                                      <p:cBhvr>
                                        <p:cTn id="41" dur="7">
                                          <p:stCondLst>
                                            <p:cond delay="163"/>
                                          </p:stCondLst>
                                        </p:cTn>
                                        <p:tgtEl>
                                          <p:spTgt spid="18"/>
                                        </p:tgtEl>
                                      </p:cBhvr>
                                      <p:to x="100000" y="60000"/>
                                    </p:animScale>
                                    <p:animScale>
                                      <p:cBhvr>
                                        <p:cTn id="42" dur="42" decel="50000">
                                          <p:stCondLst>
                                            <p:cond delay="169"/>
                                          </p:stCondLst>
                                        </p:cTn>
                                        <p:tgtEl>
                                          <p:spTgt spid="18"/>
                                        </p:tgtEl>
                                      </p:cBhvr>
                                      <p:to x="100000" y="100000"/>
                                    </p:animScale>
                                    <p:animScale>
                                      <p:cBhvr>
                                        <p:cTn id="43" dur="7">
                                          <p:stCondLst>
                                            <p:cond delay="328"/>
                                          </p:stCondLst>
                                        </p:cTn>
                                        <p:tgtEl>
                                          <p:spTgt spid="18"/>
                                        </p:tgtEl>
                                      </p:cBhvr>
                                      <p:to x="100000" y="80000"/>
                                    </p:animScale>
                                    <p:animScale>
                                      <p:cBhvr>
                                        <p:cTn id="44" dur="42" decel="50000">
                                          <p:stCondLst>
                                            <p:cond delay="335"/>
                                          </p:stCondLst>
                                        </p:cTn>
                                        <p:tgtEl>
                                          <p:spTgt spid="18"/>
                                        </p:tgtEl>
                                      </p:cBhvr>
                                      <p:to x="100000" y="100000"/>
                                    </p:animScale>
                                    <p:animScale>
                                      <p:cBhvr>
                                        <p:cTn id="45" dur="7">
                                          <p:stCondLst>
                                            <p:cond delay="411"/>
                                          </p:stCondLst>
                                        </p:cTn>
                                        <p:tgtEl>
                                          <p:spTgt spid="18"/>
                                        </p:tgtEl>
                                      </p:cBhvr>
                                      <p:to x="100000" y="90000"/>
                                    </p:animScale>
                                    <p:animScale>
                                      <p:cBhvr>
                                        <p:cTn id="46" dur="42" decel="50000">
                                          <p:stCondLst>
                                            <p:cond delay="417"/>
                                          </p:stCondLst>
                                        </p:cTn>
                                        <p:tgtEl>
                                          <p:spTgt spid="18"/>
                                        </p:tgtEl>
                                      </p:cBhvr>
                                      <p:to x="100000" y="100000"/>
                                    </p:animScale>
                                    <p:animScale>
                                      <p:cBhvr>
                                        <p:cTn id="47" dur="7">
                                          <p:stCondLst>
                                            <p:cond delay="452"/>
                                          </p:stCondLst>
                                        </p:cTn>
                                        <p:tgtEl>
                                          <p:spTgt spid="18"/>
                                        </p:tgtEl>
                                      </p:cBhvr>
                                      <p:to x="100000" y="95000"/>
                                    </p:animScale>
                                    <p:animScale>
                                      <p:cBhvr>
                                        <p:cTn id="48" dur="42" decel="50000">
                                          <p:stCondLst>
                                            <p:cond delay="459"/>
                                          </p:stCondLst>
                                        </p:cTn>
                                        <p:tgtEl>
                                          <p:spTgt spid="18"/>
                                        </p:tgtEl>
                                      </p:cBhvr>
                                      <p:to x="100000" y="100000"/>
                                    </p:animScale>
                                  </p:childTnLst>
                                </p:cTn>
                              </p:par>
                            </p:childTnLst>
                          </p:cTn>
                        </p:par>
                        <p:par>
                          <p:cTn id="49" fill="hold">
                            <p:stCondLst>
                              <p:cond delay="2400"/>
                            </p:stCondLst>
                            <p:childTnLst>
                              <p:par>
                                <p:cTn id="50" presetID="42"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anim calcmode="lin" valueType="num">
                                      <p:cBhvr>
                                        <p:cTn id="53" dur="500" fill="hold"/>
                                        <p:tgtEl>
                                          <p:spTgt spid="19"/>
                                        </p:tgtEl>
                                        <p:attrNameLst>
                                          <p:attrName>ppt_x</p:attrName>
                                        </p:attrNameLst>
                                      </p:cBhvr>
                                      <p:tavLst>
                                        <p:tav tm="0">
                                          <p:val>
                                            <p:strVal val="#ppt_x"/>
                                          </p:val>
                                        </p:tav>
                                        <p:tav tm="100000">
                                          <p:val>
                                            <p:strVal val="#ppt_x"/>
                                          </p:val>
                                        </p:tav>
                                      </p:tavLst>
                                    </p:anim>
                                    <p:anim calcmode="lin" valueType="num">
                                      <p:cBhvr>
                                        <p:cTn id="54" dur="500" fill="hold"/>
                                        <p:tgtEl>
                                          <p:spTgt spid="19"/>
                                        </p:tgtEl>
                                        <p:attrNameLst>
                                          <p:attrName>ppt_y</p:attrName>
                                        </p:attrNameLst>
                                      </p:cBhvr>
                                      <p:tavLst>
                                        <p:tav tm="0">
                                          <p:val>
                                            <p:strVal val="#ppt_y+.1"/>
                                          </p:val>
                                        </p:tav>
                                        <p:tav tm="100000">
                                          <p:val>
                                            <p:strVal val="#ppt_y"/>
                                          </p:val>
                                        </p:tav>
                                      </p:tavLst>
                                    </p:anim>
                                  </p:childTnLst>
                                </p:cTn>
                              </p:par>
                            </p:childTnLst>
                          </p:cTn>
                        </p:par>
                        <p:par>
                          <p:cTn id="55" fill="hold">
                            <p:stCondLst>
                              <p:cond delay="2900"/>
                            </p:stCondLst>
                            <p:childTnLst>
                              <p:par>
                                <p:cTn id="56" presetID="42" presetClass="entr" presetSubtype="0"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anim calcmode="lin" valueType="num">
                                      <p:cBhvr>
                                        <p:cTn id="59" dur="1000" fill="hold"/>
                                        <p:tgtEl>
                                          <p:spTgt spid="38"/>
                                        </p:tgtEl>
                                        <p:attrNameLst>
                                          <p:attrName>ppt_x</p:attrName>
                                        </p:attrNameLst>
                                      </p:cBhvr>
                                      <p:tavLst>
                                        <p:tav tm="0">
                                          <p:val>
                                            <p:strVal val="#ppt_x"/>
                                          </p:val>
                                        </p:tav>
                                        <p:tav tm="100000">
                                          <p:val>
                                            <p:strVal val="#ppt_x"/>
                                          </p:val>
                                        </p:tav>
                                      </p:tavLst>
                                    </p:anim>
                                    <p:anim calcmode="lin" valueType="num">
                                      <p:cBhvr>
                                        <p:cTn id="6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grpSp>
        <p:nvGrpSpPr>
          <p:cNvPr id="3" name="组合 2">
            <a:extLst>
              <a:ext uri="{FF2B5EF4-FFF2-40B4-BE49-F238E27FC236}">
                <a16:creationId xmlns:a16="http://schemas.microsoft.com/office/drawing/2014/main" id="{E3F4B0CB-2FF6-4838-ADA7-ED143614962C}"/>
              </a:ext>
            </a:extLst>
          </p:cNvPr>
          <p:cNvGrpSpPr/>
          <p:nvPr/>
        </p:nvGrpSpPr>
        <p:grpSpPr>
          <a:xfrm>
            <a:off x="1625257" y="4796815"/>
            <a:ext cx="4444943" cy="1180069"/>
            <a:chOff x="6400171" y="4232939"/>
            <a:chExt cx="4444943" cy="1180069"/>
          </a:xfrm>
        </p:grpSpPr>
        <p:sp>
          <p:nvSpPr>
            <p:cNvPr id="4" name="圆角矩形 23">
              <a:extLst>
                <a:ext uri="{FF2B5EF4-FFF2-40B4-BE49-F238E27FC236}">
                  <a16:creationId xmlns:a16="http://schemas.microsoft.com/office/drawing/2014/main" id="{57C4705E-6597-4118-860F-FE60F087BA68}"/>
                </a:ext>
              </a:extLst>
            </p:cNvPr>
            <p:cNvSpPr/>
            <p:nvPr/>
          </p:nvSpPr>
          <p:spPr>
            <a:xfrm>
              <a:off x="6400171" y="4232939"/>
              <a:ext cx="4059445" cy="1180069"/>
            </a:xfrm>
            <a:prstGeom prst="roundRect">
              <a:avLst>
                <a:gd name="adj" fmla="val 14628"/>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kern="0">
                <a:solidFill>
                  <a:prstClr val="white"/>
                </a:solidFill>
                <a:latin typeface="等线" panose="020F0502020204030204"/>
                <a:ea typeface="等线" panose="02010600030101010101" pitchFamily="2" charset="-122"/>
              </a:endParaRPr>
            </a:p>
          </p:txBody>
        </p:sp>
        <p:sp>
          <p:nvSpPr>
            <p:cNvPr id="5" name="圆角矩形 26">
              <a:extLst>
                <a:ext uri="{FF2B5EF4-FFF2-40B4-BE49-F238E27FC236}">
                  <a16:creationId xmlns:a16="http://schemas.microsoft.com/office/drawing/2014/main" id="{84A87658-DA28-4226-B9C0-CF848B81897E}"/>
                </a:ext>
              </a:extLst>
            </p:cNvPr>
            <p:cNvSpPr/>
            <p:nvPr/>
          </p:nvSpPr>
          <p:spPr>
            <a:xfrm>
              <a:off x="9930714" y="4370026"/>
              <a:ext cx="914400" cy="915388"/>
            </a:xfrm>
            <a:prstGeom prst="roundRect">
              <a:avLst/>
            </a:prstGeom>
            <a:solidFill>
              <a:srgbClr val="D91114"/>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r>
                <a:rPr lang="en-US" altLang="zh-CN" sz="4800" kern="0" dirty="0">
                  <a:solidFill>
                    <a:prstClr val="white"/>
                  </a:solidFill>
                  <a:latin typeface="Impact" panose="020B0806030902050204" pitchFamily="34" charset="0"/>
                  <a:ea typeface="微软雅黑" panose="020B0503020204020204" pitchFamily="82" charset="2"/>
                </a:rPr>
                <a:t>3</a:t>
              </a:r>
              <a:endParaRPr lang="zh-CN" altLang="en-US" sz="4800" kern="0" dirty="0">
                <a:solidFill>
                  <a:prstClr val="white"/>
                </a:solidFill>
                <a:latin typeface="Impact" panose="020B0806030902050204" pitchFamily="34" charset="0"/>
                <a:ea typeface="微软雅黑" panose="020B0503020204020204" pitchFamily="82" charset="2"/>
              </a:endParaRPr>
            </a:p>
          </p:txBody>
        </p:sp>
      </p:grpSp>
      <p:grpSp>
        <p:nvGrpSpPr>
          <p:cNvPr id="6" name="组合 5">
            <a:extLst>
              <a:ext uri="{FF2B5EF4-FFF2-40B4-BE49-F238E27FC236}">
                <a16:creationId xmlns:a16="http://schemas.microsoft.com/office/drawing/2014/main" id="{1469A650-AD6A-4B7D-A12A-EA5461749161}"/>
              </a:ext>
            </a:extLst>
          </p:cNvPr>
          <p:cNvGrpSpPr/>
          <p:nvPr/>
        </p:nvGrpSpPr>
        <p:grpSpPr>
          <a:xfrm>
            <a:off x="1581645" y="3387068"/>
            <a:ext cx="4480231" cy="1145977"/>
            <a:chOff x="6400171" y="2779088"/>
            <a:chExt cx="4480231" cy="1145977"/>
          </a:xfrm>
        </p:grpSpPr>
        <p:sp>
          <p:nvSpPr>
            <p:cNvPr id="7" name="圆角矩形 29">
              <a:extLst>
                <a:ext uri="{FF2B5EF4-FFF2-40B4-BE49-F238E27FC236}">
                  <a16:creationId xmlns:a16="http://schemas.microsoft.com/office/drawing/2014/main" id="{34B3D45A-90E5-481F-9D99-C67CFB318B26}"/>
                </a:ext>
              </a:extLst>
            </p:cNvPr>
            <p:cNvSpPr/>
            <p:nvPr/>
          </p:nvSpPr>
          <p:spPr>
            <a:xfrm>
              <a:off x="6400171" y="2779088"/>
              <a:ext cx="4059445" cy="1145977"/>
            </a:xfrm>
            <a:prstGeom prst="roundRect">
              <a:avLst>
                <a:gd name="adj" fmla="val 14628"/>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kern="0">
                <a:solidFill>
                  <a:prstClr val="white"/>
                </a:solidFill>
                <a:latin typeface="等线" panose="020F0502020204030204"/>
                <a:ea typeface="等线" panose="02010600030101010101" pitchFamily="2" charset="-122"/>
              </a:endParaRPr>
            </a:p>
          </p:txBody>
        </p:sp>
        <p:sp>
          <p:nvSpPr>
            <p:cNvPr id="8" name="圆角矩形 31">
              <a:extLst>
                <a:ext uri="{FF2B5EF4-FFF2-40B4-BE49-F238E27FC236}">
                  <a16:creationId xmlns:a16="http://schemas.microsoft.com/office/drawing/2014/main" id="{49D409B1-A401-4CA6-AA5E-F125A0F7F572}"/>
                </a:ext>
              </a:extLst>
            </p:cNvPr>
            <p:cNvSpPr/>
            <p:nvPr/>
          </p:nvSpPr>
          <p:spPr>
            <a:xfrm>
              <a:off x="9966002" y="2896006"/>
              <a:ext cx="914400" cy="915388"/>
            </a:xfrm>
            <a:prstGeom prst="roundRect">
              <a:avLst/>
            </a:prstGeom>
            <a:solidFill>
              <a:srgbClr val="D91114"/>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r>
                <a:rPr lang="en-US" altLang="zh-CN" sz="4800" kern="0" dirty="0">
                  <a:solidFill>
                    <a:prstClr val="white"/>
                  </a:solidFill>
                  <a:latin typeface="Impact" panose="020B0806030902050204" pitchFamily="34" charset="0"/>
                  <a:ea typeface="微软雅黑" panose="020B0503020204020204" pitchFamily="82" charset="2"/>
                </a:rPr>
                <a:t>1</a:t>
              </a:r>
              <a:endParaRPr lang="zh-CN" altLang="en-US" sz="4800" kern="0" dirty="0">
                <a:solidFill>
                  <a:prstClr val="white"/>
                </a:solidFill>
                <a:latin typeface="Impact" panose="020B0806030902050204" pitchFamily="34" charset="0"/>
                <a:ea typeface="微软雅黑" panose="020B0503020204020204" pitchFamily="82" charset="2"/>
              </a:endParaRPr>
            </a:p>
          </p:txBody>
        </p:sp>
      </p:grpSp>
      <p:grpSp>
        <p:nvGrpSpPr>
          <p:cNvPr id="9" name="组合 8">
            <a:extLst>
              <a:ext uri="{FF2B5EF4-FFF2-40B4-BE49-F238E27FC236}">
                <a16:creationId xmlns:a16="http://schemas.microsoft.com/office/drawing/2014/main" id="{8D39E300-2368-4B49-A7BC-F0CCD62DFC84}"/>
              </a:ext>
            </a:extLst>
          </p:cNvPr>
          <p:cNvGrpSpPr/>
          <p:nvPr/>
        </p:nvGrpSpPr>
        <p:grpSpPr>
          <a:xfrm>
            <a:off x="6243525" y="4796814"/>
            <a:ext cx="4404916" cy="1180069"/>
            <a:chOff x="6054701" y="4232938"/>
            <a:chExt cx="4404915" cy="1180069"/>
          </a:xfrm>
        </p:grpSpPr>
        <p:sp>
          <p:nvSpPr>
            <p:cNvPr id="10" name="圆角矩形 33">
              <a:extLst>
                <a:ext uri="{FF2B5EF4-FFF2-40B4-BE49-F238E27FC236}">
                  <a16:creationId xmlns:a16="http://schemas.microsoft.com/office/drawing/2014/main" id="{0A5557F5-D5F9-44D0-9E69-101832010AC2}"/>
                </a:ext>
              </a:extLst>
            </p:cNvPr>
            <p:cNvSpPr/>
            <p:nvPr/>
          </p:nvSpPr>
          <p:spPr>
            <a:xfrm>
              <a:off x="6400171" y="4232938"/>
              <a:ext cx="4059445" cy="1180069"/>
            </a:xfrm>
            <a:prstGeom prst="roundRect">
              <a:avLst>
                <a:gd name="adj" fmla="val 14628"/>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kern="0">
                <a:solidFill>
                  <a:prstClr val="white"/>
                </a:solidFill>
                <a:latin typeface="等线" panose="020F0502020204030204"/>
                <a:ea typeface="等线" panose="02010600030101010101" pitchFamily="2" charset="-122"/>
              </a:endParaRPr>
            </a:p>
          </p:txBody>
        </p:sp>
        <p:sp>
          <p:nvSpPr>
            <p:cNvPr id="11" name="圆角矩形 36">
              <a:extLst>
                <a:ext uri="{FF2B5EF4-FFF2-40B4-BE49-F238E27FC236}">
                  <a16:creationId xmlns:a16="http://schemas.microsoft.com/office/drawing/2014/main" id="{C4B11F00-7B9A-4E3B-B953-6896175E6C92}"/>
                </a:ext>
              </a:extLst>
            </p:cNvPr>
            <p:cNvSpPr/>
            <p:nvPr/>
          </p:nvSpPr>
          <p:spPr>
            <a:xfrm>
              <a:off x="6054701" y="4370026"/>
              <a:ext cx="914400" cy="915388"/>
            </a:xfrm>
            <a:prstGeom prst="roundRect">
              <a:avLst/>
            </a:prstGeom>
            <a:solidFill>
              <a:srgbClr val="D91114"/>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r>
                <a:rPr lang="en-US" altLang="zh-CN" sz="4800" kern="0" dirty="0">
                  <a:solidFill>
                    <a:prstClr val="white"/>
                  </a:solidFill>
                  <a:latin typeface="Impact" panose="020B0806030902050204" pitchFamily="34" charset="0"/>
                  <a:ea typeface="微软雅黑" panose="020B0503020204020204" pitchFamily="82" charset="2"/>
                </a:rPr>
                <a:t>4</a:t>
              </a:r>
              <a:endParaRPr lang="zh-CN" altLang="en-US" sz="4800" kern="0" dirty="0">
                <a:solidFill>
                  <a:prstClr val="white"/>
                </a:solidFill>
                <a:latin typeface="Impact" panose="020B0806030902050204" pitchFamily="34" charset="0"/>
                <a:ea typeface="微软雅黑" panose="020B0503020204020204" pitchFamily="82" charset="2"/>
              </a:endParaRPr>
            </a:p>
          </p:txBody>
        </p:sp>
      </p:grpSp>
      <p:grpSp>
        <p:nvGrpSpPr>
          <p:cNvPr id="12" name="组合 11">
            <a:extLst>
              <a:ext uri="{FF2B5EF4-FFF2-40B4-BE49-F238E27FC236}">
                <a16:creationId xmlns:a16="http://schemas.microsoft.com/office/drawing/2014/main" id="{01EE4D3B-EF58-41AE-A3B0-349EB873FF66}"/>
              </a:ext>
            </a:extLst>
          </p:cNvPr>
          <p:cNvGrpSpPr/>
          <p:nvPr/>
        </p:nvGrpSpPr>
        <p:grpSpPr>
          <a:xfrm>
            <a:off x="6204861" y="3376433"/>
            <a:ext cx="4399967" cy="1202431"/>
            <a:chOff x="6059649" y="2768453"/>
            <a:chExt cx="4399967" cy="1202431"/>
          </a:xfrm>
        </p:grpSpPr>
        <p:sp>
          <p:nvSpPr>
            <p:cNvPr id="13" name="圆角矩形 38">
              <a:extLst>
                <a:ext uri="{FF2B5EF4-FFF2-40B4-BE49-F238E27FC236}">
                  <a16:creationId xmlns:a16="http://schemas.microsoft.com/office/drawing/2014/main" id="{88A04BE5-C985-4B10-BB2F-0C5FEF568F22}"/>
                </a:ext>
              </a:extLst>
            </p:cNvPr>
            <p:cNvSpPr/>
            <p:nvPr/>
          </p:nvSpPr>
          <p:spPr>
            <a:xfrm>
              <a:off x="6400171" y="2768453"/>
              <a:ext cx="4059445" cy="1202431"/>
            </a:xfrm>
            <a:prstGeom prst="roundRect">
              <a:avLst>
                <a:gd name="adj" fmla="val 14628"/>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kern="0">
                <a:solidFill>
                  <a:prstClr val="white"/>
                </a:solidFill>
                <a:latin typeface="等线" panose="020F0502020204030204"/>
                <a:ea typeface="等线" panose="02010600030101010101" pitchFamily="2" charset="-122"/>
              </a:endParaRPr>
            </a:p>
          </p:txBody>
        </p:sp>
        <p:sp>
          <p:nvSpPr>
            <p:cNvPr id="14" name="圆角矩形 40">
              <a:extLst>
                <a:ext uri="{FF2B5EF4-FFF2-40B4-BE49-F238E27FC236}">
                  <a16:creationId xmlns:a16="http://schemas.microsoft.com/office/drawing/2014/main" id="{20CA265A-B117-4171-B7B1-E7B7EA315486}"/>
                </a:ext>
              </a:extLst>
            </p:cNvPr>
            <p:cNvSpPr/>
            <p:nvPr/>
          </p:nvSpPr>
          <p:spPr>
            <a:xfrm>
              <a:off x="6059649" y="2896006"/>
              <a:ext cx="914400" cy="915388"/>
            </a:xfrm>
            <a:prstGeom prst="roundRect">
              <a:avLst/>
            </a:prstGeom>
            <a:solidFill>
              <a:srgbClr val="D91114"/>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r>
                <a:rPr lang="en-US" altLang="zh-CN" sz="4800" kern="0" dirty="0">
                  <a:solidFill>
                    <a:prstClr val="white"/>
                  </a:solidFill>
                  <a:latin typeface="Impact" panose="020B0806030902050204" pitchFamily="34" charset="0"/>
                  <a:ea typeface="微软雅黑" panose="020B0503020204020204" pitchFamily="82" charset="2"/>
                </a:rPr>
                <a:t>2</a:t>
              </a:r>
              <a:endParaRPr lang="zh-CN" altLang="en-US" sz="4800" kern="0" dirty="0">
                <a:solidFill>
                  <a:prstClr val="white"/>
                </a:solidFill>
                <a:latin typeface="Impact" panose="020B0806030902050204" pitchFamily="34" charset="0"/>
                <a:ea typeface="微软雅黑" panose="020B0503020204020204" pitchFamily="82" charset="2"/>
              </a:endParaRPr>
            </a:p>
          </p:txBody>
        </p:sp>
      </p:grpSp>
      <p:sp>
        <p:nvSpPr>
          <p:cNvPr id="15" name="TextBox 14">
            <a:extLst>
              <a:ext uri="{FF2B5EF4-FFF2-40B4-BE49-F238E27FC236}">
                <a16:creationId xmlns:a16="http://schemas.microsoft.com/office/drawing/2014/main" id="{F9223A9E-3214-459F-8483-A531D7319EAE}"/>
              </a:ext>
            </a:extLst>
          </p:cNvPr>
          <p:cNvSpPr txBox="1"/>
          <p:nvPr/>
        </p:nvSpPr>
        <p:spPr>
          <a:xfrm>
            <a:off x="115372" y="1424303"/>
            <a:ext cx="1196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400" b="1" kern="0" dirty="0">
                <a:gradFill>
                  <a:gsLst>
                    <a:gs pos="0">
                      <a:srgbClr val="FF0000"/>
                    </a:gs>
                    <a:gs pos="100000">
                      <a:srgbClr val="C00000"/>
                    </a:gs>
                  </a:gsLst>
                  <a:lin ang="5400000" scaled="0"/>
                </a:gradFill>
                <a:latin typeface="微软雅黑" pitchFamily="34" charset="-122"/>
                <a:ea typeface="微软雅黑" pitchFamily="34" charset="-122"/>
              </a:rPr>
              <a:t>★加强和改进民主监督工作，推动党和国家重大方针政策和重要决策部署贯彻落实★</a:t>
            </a:r>
          </a:p>
        </p:txBody>
      </p:sp>
      <p:sp>
        <p:nvSpPr>
          <p:cNvPr id="16" name="圆角矩形 14">
            <a:extLst>
              <a:ext uri="{FF2B5EF4-FFF2-40B4-BE49-F238E27FC236}">
                <a16:creationId xmlns:a16="http://schemas.microsoft.com/office/drawing/2014/main" id="{7B8D5E1F-E02E-4C86-964D-CE99287EA666}"/>
              </a:ext>
            </a:extLst>
          </p:cNvPr>
          <p:cNvSpPr/>
          <p:nvPr/>
        </p:nvSpPr>
        <p:spPr>
          <a:xfrm>
            <a:off x="913286" y="2107759"/>
            <a:ext cx="1640487" cy="454420"/>
          </a:xfrm>
          <a:prstGeom prst="round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zh-CN" altLang="en-US" sz="1600">
                <a:solidFill>
                  <a:prstClr val="white"/>
                </a:solidFill>
                <a:latin typeface="微软雅黑" panose="020B0503020204020204" pitchFamily="34" charset="-122"/>
                <a:ea typeface="微软雅黑" panose="020B0503020204020204" pitchFamily="34" charset="-122"/>
              </a:rPr>
              <a:t>民主监督</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17" name="圆角矩形 15">
            <a:extLst>
              <a:ext uri="{FF2B5EF4-FFF2-40B4-BE49-F238E27FC236}">
                <a16:creationId xmlns:a16="http://schemas.microsoft.com/office/drawing/2014/main" id="{88CEEF37-26D6-4AB0-8446-1D56A725F9CC}"/>
              </a:ext>
            </a:extLst>
          </p:cNvPr>
          <p:cNvSpPr/>
          <p:nvPr/>
        </p:nvSpPr>
        <p:spPr>
          <a:xfrm>
            <a:off x="913286" y="2633251"/>
            <a:ext cx="1640487" cy="454420"/>
          </a:xfrm>
          <a:prstGeom prst="round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zh-CN" altLang="en-US" sz="1600">
                <a:solidFill>
                  <a:prstClr val="white"/>
                </a:solidFill>
                <a:latin typeface="微软雅黑" panose="020B0503020204020204" pitchFamily="34" charset="-122"/>
                <a:ea typeface="微软雅黑" panose="020B0503020204020204" pitchFamily="34" charset="-122"/>
              </a:rPr>
              <a:t>协商式监督</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18" name="文本框 3">
            <a:extLst>
              <a:ext uri="{FF2B5EF4-FFF2-40B4-BE49-F238E27FC236}">
                <a16:creationId xmlns:a16="http://schemas.microsoft.com/office/drawing/2014/main" id="{21EA0328-B25E-4932-A032-0CF7ECBBD0DF}"/>
              </a:ext>
            </a:extLst>
          </p:cNvPr>
          <p:cNvSpPr txBox="1"/>
          <p:nvPr/>
        </p:nvSpPr>
        <p:spPr>
          <a:xfrm>
            <a:off x="2655373" y="2131291"/>
            <a:ext cx="8966737" cy="830997"/>
          </a:xfrm>
          <a:prstGeom prst="rect">
            <a:avLst/>
          </a:prstGeom>
          <a:noFill/>
        </p:spPr>
        <p:txBody>
          <a:bodyPr wrap="square" rtlCol="0">
            <a:spAutoFit/>
          </a:bodyPr>
          <a:lstStyle/>
          <a:p>
            <a:pPr defTabSz="914377">
              <a:lnSpc>
                <a:spcPct val="150000"/>
              </a:lnSpc>
              <a:defRPr/>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强化政协民主监督职能，发挥协商式监督特色优势，重点监督党和国家重大改革举措、重要决策部署贯彻执行情况，通过调研察看发现问题、围绕履责不力提出批评、针对存在不足督促改进。</a:t>
            </a:r>
          </a:p>
        </p:txBody>
      </p:sp>
      <p:sp>
        <p:nvSpPr>
          <p:cNvPr id="19" name="文本框 3">
            <a:extLst>
              <a:ext uri="{FF2B5EF4-FFF2-40B4-BE49-F238E27FC236}">
                <a16:creationId xmlns:a16="http://schemas.microsoft.com/office/drawing/2014/main" id="{869553EE-CDF9-49B1-9AF7-3F839C3801CE}"/>
              </a:ext>
            </a:extLst>
          </p:cNvPr>
          <p:cNvSpPr txBox="1"/>
          <p:nvPr/>
        </p:nvSpPr>
        <p:spPr>
          <a:xfrm>
            <a:off x="1804186" y="3447774"/>
            <a:ext cx="3271797" cy="923330"/>
          </a:xfrm>
          <a:prstGeom prst="rect">
            <a:avLst/>
          </a:prstGeom>
          <a:noFill/>
        </p:spPr>
        <p:txBody>
          <a:bodyPr wrap="square" rtlCol="0">
            <a:spAutoFit/>
          </a:bodyPr>
          <a:lstStyle/>
          <a:p>
            <a:pPr algn="ct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寓监督于会议、视察、提案、专题调研、大会发言、社情民意信息等工作之中，做到监督有计划、有题目、有载体、有成效。</a:t>
            </a:r>
          </a:p>
        </p:txBody>
      </p:sp>
      <p:sp>
        <p:nvSpPr>
          <p:cNvPr id="20" name="文本框 3">
            <a:extLst>
              <a:ext uri="{FF2B5EF4-FFF2-40B4-BE49-F238E27FC236}">
                <a16:creationId xmlns:a16="http://schemas.microsoft.com/office/drawing/2014/main" id="{E697A4C0-10B8-4A64-853E-66A9C828C7E3}"/>
              </a:ext>
            </a:extLst>
          </p:cNvPr>
          <p:cNvSpPr txBox="1"/>
          <p:nvPr/>
        </p:nvSpPr>
        <p:spPr>
          <a:xfrm>
            <a:off x="7157925" y="3465266"/>
            <a:ext cx="3485567" cy="923330"/>
          </a:xfrm>
          <a:prstGeom prst="rect">
            <a:avLst/>
          </a:prstGeom>
          <a:noFill/>
        </p:spPr>
        <p:txBody>
          <a:bodyPr wrap="square" rtlCol="0">
            <a:spAutoFit/>
          </a:bodyPr>
          <a:lstStyle/>
          <a:p>
            <a:pP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由</a:t>
            </a:r>
            <a:r>
              <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2015</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年的</a:t>
            </a:r>
            <a:r>
              <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12</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项占</a:t>
            </a:r>
            <a:r>
              <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11%</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，发展到</a:t>
            </a:r>
            <a:r>
              <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年的</a:t>
            </a:r>
            <a:r>
              <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项占</a:t>
            </a:r>
            <a:r>
              <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28%</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，开展营改增执行情况、全面两孩政策实施等监督性调研协商活动。</a:t>
            </a:r>
          </a:p>
        </p:txBody>
      </p:sp>
      <p:sp>
        <p:nvSpPr>
          <p:cNvPr id="21" name="文本框 3">
            <a:extLst>
              <a:ext uri="{FF2B5EF4-FFF2-40B4-BE49-F238E27FC236}">
                <a16:creationId xmlns:a16="http://schemas.microsoft.com/office/drawing/2014/main" id="{9D54D0BD-5B12-48E4-B1F6-3215E8674D21}"/>
              </a:ext>
            </a:extLst>
          </p:cNvPr>
          <p:cNvSpPr txBox="1"/>
          <p:nvPr/>
        </p:nvSpPr>
        <p:spPr>
          <a:xfrm>
            <a:off x="1640926" y="4844741"/>
            <a:ext cx="3522219" cy="1061829"/>
          </a:xfrm>
          <a:prstGeom prst="rect">
            <a:avLst/>
          </a:prstGeom>
          <a:noFill/>
        </p:spPr>
        <p:txBody>
          <a:bodyPr wrap="square" rtlCol="0">
            <a:spAutoFit/>
          </a:bodyPr>
          <a:lstStyle/>
          <a:p>
            <a:pPr defTabSz="914377">
              <a:lnSpc>
                <a:spcPct val="150000"/>
              </a:lnSpc>
              <a:defRPr/>
            </a:pP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针对腾格里沙漠污染治理等问题，明查暗访综合运用，深入一线摸准情况，追踪监督推动整改</a:t>
            </a:r>
          </a:p>
        </p:txBody>
      </p:sp>
      <p:sp>
        <p:nvSpPr>
          <p:cNvPr id="22" name="文本框 3">
            <a:extLst>
              <a:ext uri="{FF2B5EF4-FFF2-40B4-BE49-F238E27FC236}">
                <a16:creationId xmlns:a16="http://schemas.microsoft.com/office/drawing/2014/main" id="{C28DDC62-FF09-4935-86D0-74FA407351C0}"/>
              </a:ext>
            </a:extLst>
          </p:cNvPr>
          <p:cNvSpPr txBox="1"/>
          <p:nvPr/>
        </p:nvSpPr>
        <p:spPr>
          <a:xfrm>
            <a:off x="7140784" y="4821807"/>
            <a:ext cx="3464044" cy="1093248"/>
          </a:xfrm>
          <a:prstGeom prst="rect">
            <a:avLst/>
          </a:prstGeom>
          <a:noFill/>
        </p:spPr>
        <p:txBody>
          <a:bodyPr wrap="square" rtlCol="0">
            <a:spAutoFit/>
          </a:bodyPr>
          <a:lstStyle/>
          <a:p>
            <a:pPr algn="ctr" defTabSz="914377">
              <a:lnSpc>
                <a:spcPct val="150000"/>
              </a:lnSpc>
              <a:defRPr/>
            </a:pP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相关视察调研涉及</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17</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个省区市，遍及脱贫攻坚主战场。鼓励和支持委员参与对口帮扶实践，推动形成脱贫攻坚合力。</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2016</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年连续两年围绕精准扶贫、精准脱贫召开专题议政性常委会议。</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年“实施精准扶贫中存在的问题和建议”专题议政性常委会议前，</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6</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位副主席带队、</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101</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名委员参加，随机走访、进村入户，</a:t>
            </a:r>
          </a:p>
        </p:txBody>
      </p:sp>
    </p:spTree>
    <p:extLst>
      <p:ext uri="{BB962C8B-B14F-4D97-AF65-F5344CB8AC3E}">
        <p14:creationId xmlns:p14="http://schemas.microsoft.com/office/powerpoint/2010/main" val="196530559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2" presetClass="entr" presetSubtype="8" de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0-#ppt_w/2"/>
                                          </p:val>
                                        </p:tav>
                                        <p:tav tm="100000">
                                          <p:val>
                                            <p:strVal val="#ppt_x"/>
                                          </p:val>
                                        </p:tav>
                                      </p:tavLst>
                                    </p:anim>
                                    <p:anim calcmode="lin" valueType="num">
                                      <p:cBhvr additive="base">
                                        <p:cTn id="16" dur="75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0-#ppt_w/2"/>
                                          </p:val>
                                        </p:tav>
                                        <p:tav tm="100000">
                                          <p:val>
                                            <p:strVal val="#ppt_x"/>
                                          </p:val>
                                        </p:tav>
                                      </p:tavLst>
                                    </p:anim>
                                    <p:anim calcmode="lin" valueType="num">
                                      <p:cBhvr additive="base">
                                        <p:cTn id="20" dur="75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1+#ppt_w/2"/>
                                          </p:val>
                                        </p:tav>
                                        <p:tav tm="100000">
                                          <p:val>
                                            <p:strVal val="#ppt_x"/>
                                          </p:val>
                                        </p:tav>
                                      </p:tavLst>
                                    </p:anim>
                                    <p:anim calcmode="lin" valueType="num">
                                      <p:cBhvr additive="base">
                                        <p:cTn id="24" dur="75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7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50" fill="hold"/>
                                        <p:tgtEl>
                                          <p:spTgt spid="9"/>
                                        </p:tgtEl>
                                        <p:attrNameLst>
                                          <p:attrName>ppt_x</p:attrName>
                                        </p:attrNameLst>
                                      </p:cBhvr>
                                      <p:tavLst>
                                        <p:tav tm="0">
                                          <p:val>
                                            <p:strVal val="1+#ppt_w/2"/>
                                          </p:val>
                                        </p:tav>
                                        <p:tav tm="100000">
                                          <p:val>
                                            <p:strVal val="#ppt_x"/>
                                          </p:val>
                                        </p:tav>
                                      </p:tavLst>
                                    </p:anim>
                                    <p:anim calcmode="lin" valueType="num">
                                      <p:cBhvr additive="base">
                                        <p:cTn id="28" dur="75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1000"/>
                                        <p:tgtEl>
                                          <p:spTgt spid="15"/>
                                        </p:tgtEl>
                                      </p:cBhvr>
                                    </p:animEffect>
                                  </p:childTnLst>
                                </p:cTn>
                              </p:par>
                            </p:childTnLst>
                          </p:cTn>
                        </p:par>
                        <p:par>
                          <p:cTn id="33" fill="hold">
                            <p:stCondLst>
                              <p:cond delay="3500"/>
                            </p:stCondLst>
                            <p:childTnLst>
                              <p:par>
                                <p:cTn id="34" presetID="53" presetClass="entr" presetSubtype="52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fltVal val="0.5"/>
                                          </p:val>
                                        </p:tav>
                                        <p:tav tm="100000">
                                          <p:val>
                                            <p:strVal val="#ppt_x"/>
                                          </p:val>
                                        </p:tav>
                                      </p:tavLst>
                                    </p:anim>
                                    <p:anim calcmode="lin" valueType="num">
                                      <p:cBhvr>
                                        <p:cTn id="40" dur="500" fill="hold"/>
                                        <p:tgtEl>
                                          <p:spTgt spid="17"/>
                                        </p:tgtEl>
                                        <p:attrNameLst>
                                          <p:attrName>ppt_y</p:attrName>
                                        </p:attrNameLst>
                                      </p:cBhvr>
                                      <p:tavLst>
                                        <p:tav tm="0">
                                          <p:val>
                                            <p:fltVal val="0.5"/>
                                          </p:val>
                                        </p:tav>
                                        <p:tav tm="100000">
                                          <p:val>
                                            <p:strVal val="#ppt_y"/>
                                          </p:val>
                                        </p:tav>
                                      </p:tavLst>
                                    </p:anim>
                                  </p:childTnLst>
                                </p:cTn>
                              </p:par>
                            </p:childTnLst>
                          </p:cTn>
                        </p:par>
                        <p:par>
                          <p:cTn id="41" fill="hold">
                            <p:stCondLst>
                              <p:cond delay="4000"/>
                            </p:stCondLst>
                            <p:childTnLst>
                              <p:par>
                                <p:cTn id="42" presetID="53" presetClass="entr" presetSubtype="528"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anim calcmode="lin" valueType="num">
                                      <p:cBhvr>
                                        <p:cTn id="47" dur="500" fill="hold"/>
                                        <p:tgtEl>
                                          <p:spTgt spid="16"/>
                                        </p:tgtEl>
                                        <p:attrNameLst>
                                          <p:attrName>ppt_x</p:attrName>
                                        </p:attrNameLst>
                                      </p:cBhvr>
                                      <p:tavLst>
                                        <p:tav tm="0">
                                          <p:val>
                                            <p:fltVal val="0.5"/>
                                          </p:val>
                                        </p:tav>
                                        <p:tav tm="100000">
                                          <p:val>
                                            <p:strVal val="#ppt_x"/>
                                          </p:val>
                                        </p:tav>
                                      </p:tavLst>
                                    </p:anim>
                                    <p:anim calcmode="lin" valueType="num">
                                      <p:cBhvr>
                                        <p:cTn id="48" dur="500" fill="hold"/>
                                        <p:tgtEl>
                                          <p:spTgt spid="16"/>
                                        </p:tgtEl>
                                        <p:attrNameLst>
                                          <p:attrName>ppt_y</p:attrName>
                                        </p:attrNameLst>
                                      </p:cBhvr>
                                      <p:tavLst>
                                        <p:tav tm="0">
                                          <p:val>
                                            <p:fltVal val="0.5"/>
                                          </p:val>
                                        </p:tav>
                                        <p:tav tm="100000">
                                          <p:val>
                                            <p:strVal val="#ppt_y"/>
                                          </p:val>
                                        </p:tav>
                                      </p:tavLst>
                                    </p:anim>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1100"/>
                                        <p:tgtEl>
                                          <p:spTgt spid="18"/>
                                        </p:tgtEl>
                                      </p:cBhvr>
                                    </p:animEffect>
                                  </p:childTnLst>
                                </p:cTn>
                              </p:par>
                            </p:childTnLst>
                          </p:cTn>
                        </p:par>
                        <p:par>
                          <p:cTn id="53" fill="hold">
                            <p:stCondLst>
                              <p:cond delay="5600"/>
                            </p:stCondLst>
                            <p:childTnLst>
                              <p:par>
                                <p:cTn id="54" presetID="2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up)">
                                      <p:cBhvr>
                                        <p:cTn id="56" dur="1000"/>
                                        <p:tgtEl>
                                          <p:spTgt spid="19"/>
                                        </p:tgtEl>
                                      </p:cBhvr>
                                    </p:animEffect>
                                  </p:childTnLst>
                                </p:cTn>
                              </p:par>
                            </p:childTnLst>
                          </p:cTn>
                        </p:par>
                        <p:par>
                          <p:cTn id="57" fill="hold">
                            <p:stCondLst>
                              <p:cond delay="66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1000"/>
                                        <p:tgtEl>
                                          <p:spTgt spid="20"/>
                                        </p:tgtEl>
                                      </p:cBhvr>
                                    </p:animEffect>
                                  </p:childTnLst>
                                </p:cTn>
                              </p:par>
                            </p:childTnLst>
                          </p:cTn>
                        </p:par>
                        <p:par>
                          <p:cTn id="61" fill="hold">
                            <p:stCondLst>
                              <p:cond delay="760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1000"/>
                                        <p:tgtEl>
                                          <p:spTgt spid="21"/>
                                        </p:tgtEl>
                                      </p:cBhvr>
                                    </p:animEffect>
                                  </p:childTnLst>
                                </p:cTn>
                              </p:par>
                            </p:childTnLst>
                          </p:cTn>
                        </p:par>
                        <p:par>
                          <p:cTn id="65" fill="hold">
                            <p:stCondLst>
                              <p:cond delay="8600"/>
                            </p:stCondLst>
                            <p:childTnLst>
                              <p:par>
                                <p:cTn id="66" presetID="22" presetClass="entr" presetSubtype="1"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up)">
                                      <p:cBhvr>
                                        <p:cTn id="6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15" grpId="0"/>
      <p:bldP spid="16" grpId="0" animBg="1"/>
      <p:bldP spid="17" grpId="0" animBg="1"/>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TextBox 14">
            <a:extLst>
              <a:ext uri="{FF2B5EF4-FFF2-40B4-BE49-F238E27FC236}">
                <a16:creationId xmlns:a16="http://schemas.microsoft.com/office/drawing/2014/main" id="{E0E44B21-C3CB-4E9C-91B0-3190AF1791DA}"/>
              </a:ext>
            </a:extLst>
          </p:cNvPr>
          <p:cNvSpPr txBox="1"/>
          <p:nvPr/>
        </p:nvSpPr>
        <p:spPr>
          <a:xfrm>
            <a:off x="0" y="1319916"/>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733" b="1" kern="0" dirty="0">
                <a:gradFill>
                  <a:gsLst>
                    <a:gs pos="0">
                      <a:srgbClr val="FF0000"/>
                    </a:gs>
                    <a:gs pos="100000">
                      <a:srgbClr val="C00000"/>
                    </a:gs>
                  </a:gsLst>
                  <a:lin ang="5400000" scaled="0"/>
                </a:gradFill>
                <a:latin typeface="微软雅黑" pitchFamily="34" charset="-122"/>
                <a:ea typeface="微软雅黑" pitchFamily="34" charset="-122"/>
              </a:rPr>
              <a:t>★充分发挥统一战线组织作用，做好凝心聚力工作★</a:t>
            </a:r>
          </a:p>
        </p:txBody>
      </p:sp>
      <p:sp>
        <p:nvSpPr>
          <p:cNvPr id="4" name="文本框 3">
            <a:extLst>
              <a:ext uri="{FF2B5EF4-FFF2-40B4-BE49-F238E27FC236}">
                <a16:creationId xmlns:a16="http://schemas.microsoft.com/office/drawing/2014/main" id="{A605127D-A216-4FB5-831F-354CFF7B7794}"/>
              </a:ext>
            </a:extLst>
          </p:cNvPr>
          <p:cNvSpPr txBox="1"/>
          <p:nvPr/>
        </p:nvSpPr>
        <p:spPr>
          <a:xfrm>
            <a:off x="673501" y="2017543"/>
            <a:ext cx="10756499" cy="830997"/>
          </a:xfrm>
          <a:prstGeom prst="rect">
            <a:avLst/>
          </a:prstGeom>
          <a:noFill/>
        </p:spPr>
        <p:txBody>
          <a:bodyPr wrap="square" rtlCol="0">
            <a:spAutoFit/>
          </a:bodyPr>
          <a:lstStyle/>
          <a:p>
            <a:pPr marL="380990" indent="-380990" defTabSz="914377">
              <a:lnSpc>
                <a:spcPct val="150000"/>
              </a:lnSpc>
              <a:buFont typeface="+mj-ea"/>
              <a:buAutoNum type="circleNumDbPlain"/>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深入学习贯彻第二次中央新疆工作座谈会、中央民族工作会议、中央统战工作会议、中央第六次西藏工作座谈会、全国宗教工作会议等会议精神。</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5" name="文本框 3">
            <a:extLst>
              <a:ext uri="{FF2B5EF4-FFF2-40B4-BE49-F238E27FC236}">
                <a16:creationId xmlns:a16="http://schemas.microsoft.com/office/drawing/2014/main" id="{C9A446BF-86EF-480B-B21D-9D07EB49A6A8}"/>
              </a:ext>
            </a:extLst>
          </p:cNvPr>
          <p:cNvSpPr txBox="1"/>
          <p:nvPr/>
        </p:nvSpPr>
        <p:spPr>
          <a:xfrm>
            <a:off x="673501" y="2739617"/>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2"/>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促进各党派和无党派人士的团结合作，通过联合调研、共同举办协商活动等方式，为民主党派和无党派人士在政协更好发挥作用创造条件。</a:t>
            </a:r>
          </a:p>
        </p:txBody>
      </p:sp>
      <p:sp>
        <p:nvSpPr>
          <p:cNvPr id="6" name="文本框 3">
            <a:extLst>
              <a:ext uri="{FF2B5EF4-FFF2-40B4-BE49-F238E27FC236}">
                <a16:creationId xmlns:a16="http://schemas.microsoft.com/office/drawing/2014/main" id="{C1645D52-4A87-4A80-9DAE-44BF56DC2604}"/>
              </a:ext>
            </a:extLst>
          </p:cNvPr>
          <p:cNvSpPr txBox="1"/>
          <p:nvPr/>
        </p:nvSpPr>
        <p:spPr>
          <a:xfrm>
            <a:off x="673501" y="3474392"/>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3"/>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邀请党外知识分子、非公有制经济人士、新的社会阶层人士等参加政协活动。</a:t>
            </a:r>
          </a:p>
        </p:txBody>
      </p:sp>
      <p:sp>
        <p:nvSpPr>
          <p:cNvPr id="7" name="文本框 3">
            <a:extLst>
              <a:ext uri="{FF2B5EF4-FFF2-40B4-BE49-F238E27FC236}">
                <a16:creationId xmlns:a16="http://schemas.microsoft.com/office/drawing/2014/main" id="{13ED5C2D-7702-4CD2-8B7C-E0B4C59018FC}"/>
              </a:ext>
            </a:extLst>
          </p:cNvPr>
          <p:cNvSpPr txBox="1"/>
          <p:nvPr/>
        </p:nvSpPr>
        <p:spPr>
          <a:xfrm>
            <a:off x="673501" y="3865235"/>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4"/>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召开构建亲清新型政商关系专题协商会。</a:t>
            </a:r>
          </a:p>
        </p:txBody>
      </p:sp>
      <p:sp>
        <p:nvSpPr>
          <p:cNvPr id="8" name="文本框 3">
            <a:extLst>
              <a:ext uri="{FF2B5EF4-FFF2-40B4-BE49-F238E27FC236}">
                <a16:creationId xmlns:a16="http://schemas.microsoft.com/office/drawing/2014/main" id="{737289F6-04D3-4ACA-94B7-990B72F2989F}"/>
              </a:ext>
            </a:extLst>
          </p:cNvPr>
          <p:cNvSpPr txBox="1"/>
          <p:nvPr/>
        </p:nvSpPr>
        <p:spPr>
          <a:xfrm>
            <a:off x="673501" y="4254781"/>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5"/>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参加庆祝西藏自治区成立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50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周年、新疆维吾尔自治区成立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60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周年、内蒙古自治区成立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70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周年等活动。</a:t>
            </a:r>
          </a:p>
        </p:txBody>
      </p:sp>
      <p:sp>
        <p:nvSpPr>
          <p:cNvPr id="9" name="文本框 3">
            <a:extLst>
              <a:ext uri="{FF2B5EF4-FFF2-40B4-BE49-F238E27FC236}">
                <a16:creationId xmlns:a16="http://schemas.microsoft.com/office/drawing/2014/main" id="{BDBA46AB-5F3D-44A9-96F8-469348BC480C}"/>
              </a:ext>
            </a:extLst>
          </p:cNvPr>
          <p:cNvSpPr txBox="1"/>
          <p:nvPr/>
        </p:nvSpPr>
        <p:spPr>
          <a:xfrm>
            <a:off x="673501" y="4703708"/>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6"/>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围绕少数民族流动人口服务管理、民族地区产业布局和城镇化建设、西部农牧区包虫病防治、少数民族戏剧传承与发展等深入调研，促进民族地区经济社会发展和各民族交往交流交融。</a:t>
            </a:r>
          </a:p>
        </p:txBody>
      </p:sp>
      <p:sp>
        <p:nvSpPr>
          <p:cNvPr id="10" name="文本框 3">
            <a:extLst>
              <a:ext uri="{FF2B5EF4-FFF2-40B4-BE49-F238E27FC236}">
                <a16:creationId xmlns:a16="http://schemas.microsoft.com/office/drawing/2014/main" id="{993D6396-4F06-4FF0-8433-FC0EF18BA4E1}"/>
              </a:ext>
            </a:extLst>
          </p:cNvPr>
          <p:cNvSpPr txBox="1"/>
          <p:nvPr/>
        </p:nvSpPr>
        <p:spPr>
          <a:xfrm>
            <a:off x="673501" y="5414908"/>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7"/>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全面贯彻党的宗教工作基本方针，开展培养宗教界中青年代表人士、宗教教职人员社会保障等调研，就修订</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宗教事务条例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提出建议。</a:t>
            </a:r>
          </a:p>
        </p:txBody>
      </p:sp>
    </p:spTree>
    <p:extLst>
      <p:ext uri="{BB962C8B-B14F-4D97-AF65-F5344CB8AC3E}">
        <p14:creationId xmlns:p14="http://schemas.microsoft.com/office/powerpoint/2010/main" val="372519941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1000"/>
                                        <p:tgtEl>
                                          <p:spTgt spid="3"/>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1500"/>
                                        <p:tgtEl>
                                          <p:spTgt spid="4"/>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1500"/>
                                        <p:tgtEl>
                                          <p:spTgt spid="5"/>
                                        </p:tgtEl>
                                      </p:cBhvr>
                                    </p:animEffect>
                                  </p:childTnLst>
                                </p:cTn>
                              </p:par>
                            </p:childTnLst>
                          </p:cTn>
                        </p:par>
                        <p:par>
                          <p:cTn id="24" fill="hold">
                            <p:stCondLst>
                              <p:cond delay="50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500"/>
                                        <p:tgtEl>
                                          <p:spTgt spid="6"/>
                                        </p:tgtEl>
                                      </p:cBhvr>
                                    </p:animEffect>
                                  </p:childTnLst>
                                </p:cTn>
                              </p:par>
                            </p:childTnLst>
                          </p:cTn>
                        </p:par>
                        <p:par>
                          <p:cTn id="28" fill="hold">
                            <p:stCondLst>
                              <p:cond delay="65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500"/>
                                        <p:tgtEl>
                                          <p:spTgt spid="7"/>
                                        </p:tgtEl>
                                      </p:cBhvr>
                                    </p:animEffect>
                                  </p:childTnLst>
                                </p:cTn>
                              </p:par>
                            </p:childTnLst>
                          </p:cTn>
                        </p:par>
                        <p:par>
                          <p:cTn id="32" fill="hold">
                            <p:stCondLst>
                              <p:cond delay="80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1500"/>
                                        <p:tgtEl>
                                          <p:spTgt spid="8"/>
                                        </p:tgtEl>
                                      </p:cBhvr>
                                    </p:animEffect>
                                  </p:childTnLst>
                                </p:cTn>
                              </p:par>
                            </p:childTnLst>
                          </p:cTn>
                        </p:par>
                        <p:par>
                          <p:cTn id="36" fill="hold">
                            <p:stCondLst>
                              <p:cond delay="95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1500"/>
                                        <p:tgtEl>
                                          <p:spTgt spid="9"/>
                                        </p:tgtEl>
                                      </p:cBhvr>
                                    </p:animEffect>
                                  </p:childTnLst>
                                </p:cTn>
                              </p:par>
                            </p:childTnLst>
                          </p:cTn>
                        </p:par>
                        <p:par>
                          <p:cTn id="40" fill="hold">
                            <p:stCondLst>
                              <p:cond delay="11000"/>
                            </p:stCondLst>
                            <p:childTnLst>
                              <p:par>
                                <p:cTn id="41" presetID="2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4" grpId="0"/>
      <p:bldP spid="5" grpId="0"/>
      <p:bldP spid="6" grpId="0"/>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TextBox 14">
            <a:extLst>
              <a:ext uri="{FF2B5EF4-FFF2-40B4-BE49-F238E27FC236}">
                <a16:creationId xmlns:a16="http://schemas.microsoft.com/office/drawing/2014/main" id="{A7684134-4AA2-45B1-A185-A46090858C75}"/>
              </a:ext>
            </a:extLst>
          </p:cNvPr>
          <p:cNvSpPr txBox="1"/>
          <p:nvPr/>
        </p:nvSpPr>
        <p:spPr>
          <a:xfrm>
            <a:off x="0" y="1419111"/>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733" b="1" kern="0" dirty="0">
                <a:gradFill>
                  <a:gsLst>
                    <a:gs pos="0">
                      <a:srgbClr val="FF0000"/>
                    </a:gs>
                    <a:gs pos="100000">
                      <a:srgbClr val="C00000"/>
                    </a:gs>
                  </a:gsLst>
                  <a:lin ang="5400000" scaled="0"/>
                </a:gradFill>
                <a:latin typeface="微软雅黑" pitchFamily="34" charset="-122"/>
                <a:ea typeface="微软雅黑" pitchFamily="34" charset="-122"/>
              </a:rPr>
              <a:t>★充分发挥统一战线组织作用，做好凝心聚力工作★</a:t>
            </a:r>
          </a:p>
        </p:txBody>
      </p:sp>
      <p:sp>
        <p:nvSpPr>
          <p:cNvPr id="4" name="文本框 3">
            <a:extLst>
              <a:ext uri="{FF2B5EF4-FFF2-40B4-BE49-F238E27FC236}">
                <a16:creationId xmlns:a16="http://schemas.microsoft.com/office/drawing/2014/main" id="{DBC4EA14-E11F-4CE9-8142-536383D6EE91}"/>
              </a:ext>
            </a:extLst>
          </p:cNvPr>
          <p:cNvSpPr txBox="1"/>
          <p:nvPr/>
        </p:nvSpPr>
        <p:spPr>
          <a:xfrm>
            <a:off x="673501" y="2192938"/>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8"/>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坚持举办少数民族界、宗教界委员座谈会，反映社情民意，旗帜鲜明反对暴力恐怖活动、民族分裂活动、宗教极端活动。</a:t>
            </a:r>
          </a:p>
        </p:txBody>
      </p:sp>
      <p:sp>
        <p:nvSpPr>
          <p:cNvPr id="5" name="文本框 3">
            <a:extLst>
              <a:ext uri="{FF2B5EF4-FFF2-40B4-BE49-F238E27FC236}">
                <a16:creationId xmlns:a16="http://schemas.microsoft.com/office/drawing/2014/main" id="{2B7CBA11-BD35-4F1A-BD6C-9149D02BA451}"/>
              </a:ext>
            </a:extLst>
          </p:cNvPr>
          <p:cNvSpPr txBox="1"/>
          <p:nvPr/>
        </p:nvSpPr>
        <p:spPr>
          <a:xfrm>
            <a:off x="673501" y="2991212"/>
            <a:ext cx="10756499" cy="1200329"/>
          </a:xfrm>
          <a:prstGeom prst="rect">
            <a:avLst/>
          </a:prstGeom>
          <a:noFill/>
        </p:spPr>
        <p:txBody>
          <a:bodyPr wrap="square" rtlCol="0">
            <a:spAutoFit/>
          </a:bodyPr>
          <a:lstStyle/>
          <a:p>
            <a:pPr marL="380990" indent="-380990" defTabSz="914377">
              <a:lnSpc>
                <a:spcPct val="150000"/>
              </a:lnSpc>
              <a:buFont typeface="+mj-ea"/>
              <a:buAutoNum type="circleNumDbPlain" startAt="9"/>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全面准确贯彻“一国两制”、“港人治港”、“澳人治澳”、高度自治方针，支持委员在特区事务中发挥积极作用，对全国人大常委会就香港特别行政区基本法第</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104</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条的解释正面发声，参与庆祝香港回归祖国</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周年活动，深做细做港澳青少年工作，推动爱国爱港爱澳力量发展壮大。</a:t>
            </a:r>
          </a:p>
        </p:txBody>
      </p:sp>
      <p:sp>
        <p:nvSpPr>
          <p:cNvPr id="6" name="文本框 3">
            <a:extLst>
              <a:ext uri="{FF2B5EF4-FFF2-40B4-BE49-F238E27FC236}">
                <a16:creationId xmlns:a16="http://schemas.microsoft.com/office/drawing/2014/main" id="{44173D37-E550-4584-A5EE-4B2DDC84F486}"/>
              </a:ext>
            </a:extLst>
          </p:cNvPr>
          <p:cNvSpPr txBox="1"/>
          <p:nvPr/>
        </p:nvSpPr>
        <p:spPr>
          <a:xfrm>
            <a:off x="673501" y="4157787"/>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10"/>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加强与台湾民意代表机制化交流，在坚持体现一个中国原则的“九二共识”基础上推动两岸关系和平发展，就台资企业转型升级、在大陆就读台湾学生就业等开展调研，坚决反对“台独”分裂行径。</a:t>
            </a:r>
          </a:p>
        </p:txBody>
      </p:sp>
      <p:sp>
        <p:nvSpPr>
          <p:cNvPr id="7" name="文本框 3">
            <a:extLst>
              <a:ext uri="{FF2B5EF4-FFF2-40B4-BE49-F238E27FC236}">
                <a16:creationId xmlns:a16="http://schemas.microsoft.com/office/drawing/2014/main" id="{2D23D634-AC60-4829-932C-26C9A0F69A35}"/>
              </a:ext>
            </a:extLst>
          </p:cNvPr>
          <p:cNvSpPr txBox="1"/>
          <p:nvPr/>
        </p:nvSpPr>
        <p:spPr>
          <a:xfrm>
            <a:off x="673501" y="4955030"/>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11"/>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邀请侨胞列席政协大会、回国考察，组团出访慰问侨胞、广交朋友。</a:t>
            </a:r>
          </a:p>
        </p:txBody>
      </p:sp>
      <p:sp>
        <p:nvSpPr>
          <p:cNvPr id="8" name="文本框 3">
            <a:extLst>
              <a:ext uri="{FF2B5EF4-FFF2-40B4-BE49-F238E27FC236}">
                <a16:creationId xmlns:a16="http://schemas.microsoft.com/office/drawing/2014/main" id="{5A5226A0-00AD-4FB4-8311-20672E3470BE}"/>
              </a:ext>
            </a:extLst>
          </p:cNvPr>
          <p:cNvSpPr txBox="1"/>
          <p:nvPr/>
        </p:nvSpPr>
        <p:spPr>
          <a:xfrm>
            <a:off x="673501" y="5433476"/>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12"/>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举办纪念孙中山先生诞辰</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150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周年大会及系列活动，激励中华儿女共同致力实现中华民族伟大复兴的中国梦。</a:t>
            </a:r>
          </a:p>
        </p:txBody>
      </p:sp>
    </p:spTree>
    <p:extLst>
      <p:ext uri="{BB962C8B-B14F-4D97-AF65-F5344CB8AC3E}">
        <p14:creationId xmlns:p14="http://schemas.microsoft.com/office/powerpoint/2010/main" val="120917679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1000"/>
                                        <p:tgtEl>
                                          <p:spTgt spid="3"/>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1500"/>
                                        <p:tgtEl>
                                          <p:spTgt spid="4"/>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1500"/>
                                        <p:tgtEl>
                                          <p:spTgt spid="5"/>
                                        </p:tgtEl>
                                      </p:cBhvr>
                                    </p:animEffect>
                                  </p:childTnLst>
                                </p:cTn>
                              </p:par>
                            </p:childTnLst>
                          </p:cTn>
                        </p:par>
                        <p:par>
                          <p:cTn id="24" fill="hold">
                            <p:stCondLst>
                              <p:cond delay="50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500"/>
                                        <p:tgtEl>
                                          <p:spTgt spid="6"/>
                                        </p:tgtEl>
                                      </p:cBhvr>
                                    </p:animEffect>
                                  </p:childTnLst>
                                </p:cTn>
                              </p:par>
                            </p:childTnLst>
                          </p:cTn>
                        </p:par>
                        <p:par>
                          <p:cTn id="28" fill="hold">
                            <p:stCondLst>
                              <p:cond delay="65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500"/>
                                        <p:tgtEl>
                                          <p:spTgt spid="7"/>
                                        </p:tgtEl>
                                      </p:cBhvr>
                                    </p:animEffect>
                                  </p:childTnLst>
                                </p:cTn>
                              </p:par>
                            </p:childTnLst>
                          </p:cTn>
                        </p:par>
                        <p:par>
                          <p:cTn id="32" fill="hold">
                            <p:stCondLst>
                              <p:cond delay="80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4" grpId="0"/>
      <p:bldP spid="5" grpId="0"/>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TextBox 14">
            <a:extLst>
              <a:ext uri="{FF2B5EF4-FFF2-40B4-BE49-F238E27FC236}">
                <a16:creationId xmlns:a16="http://schemas.microsoft.com/office/drawing/2014/main" id="{D0385347-EB02-41D2-88CF-8533381E889B}"/>
              </a:ext>
            </a:extLst>
          </p:cNvPr>
          <p:cNvSpPr txBox="1"/>
          <p:nvPr/>
        </p:nvSpPr>
        <p:spPr>
          <a:xfrm>
            <a:off x="115372" y="1564253"/>
            <a:ext cx="119612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200" b="1" kern="0" dirty="0">
                <a:gradFill>
                  <a:gsLst>
                    <a:gs pos="0">
                      <a:srgbClr val="FF0000"/>
                    </a:gs>
                    <a:gs pos="100000">
                      <a:srgbClr val="C00000"/>
                    </a:gs>
                  </a:gsLst>
                  <a:lin ang="5400000" scaled="0"/>
                </a:gradFill>
                <a:latin typeface="微软雅黑" pitchFamily="34" charset="-122"/>
                <a:ea typeface="微软雅黑" pitchFamily="34" charset="-122"/>
              </a:rPr>
              <a:t>★广泛开展对外友好交往，为营造良好外部环境作出积极贡献★</a:t>
            </a:r>
          </a:p>
        </p:txBody>
      </p:sp>
      <p:sp>
        <p:nvSpPr>
          <p:cNvPr id="4" name="矩形 3">
            <a:extLst>
              <a:ext uri="{FF2B5EF4-FFF2-40B4-BE49-F238E27FC236}">
                <a16:creationId xmlns:a16="http://schemas.microsoft.com/office/drawing/2014/main" id="{81BC08A8-2A56-49FB-8CE2-E8DC9F3CD287}"/>
              </a:ext>
            </a:extLst>
          </p:cNvPr>
          <p:cNvSpPr>
            <a:spLocks noChangeArrowheads="1"/>
          </p:cNvSpPr>
          <p:nvPr/>
        </p:nvSpPr>
        <p:spPr bwMode="auto">
          <a:xfrm>
            <a:off x="8040936" y="4457948"/>
            <a:ext cx="347821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pPr>
            <a:r>
              <a:rPr lang="zh-CN" altLang="en-US" sz="4800" b="1" dirty="0">
                <a:solidFill>
                  <a:srgbClr val="BE0000"/>
                </a:solidFill>
                <a:latin typeface="Arial" panose="020B0604020202020204" pitchFamily="34" charset="0"/>
                <a:ea typeface="微软雅黑" panose="020B0503020204020204" pitchFamily="34" charset="-122"/>
                <a:sym typeface="Arial" panose="020B0604020202020204" pitchFamily="34" charset="0"/>
              </a:rPr>
              <a:t>全国政协联系起来</a:t>
            </a:r>
          </a:p>
        </p:txBody>
      </p:sp>
      <p:sp>
        <p:nvSpPr>
          <p:cNvPr id="5" name="椭圆 4">
            <a:extLst>
              <a:ext uri="{FF2B5EF4-FFF2-40B4-BE49-F238E27FC236}">
                <a16:creationId xmlns:a16="http://schemas.microsoft.com/office/drawing/2014/main" id="{457C63BC-D9A9-4E27-A7BD-B3B609FC9BDB}"/>
              </a:ext>
            </a:extLst>
          </p:cNvPr>
          <p:cNvSpPr/>
          <p:nvPr/>
        </p:nvSpPr>
        <p:spPr>
          <a:xfrm>
            <a:off x="8718714" y="2384459"/>
            <a:ext cx="1868837" cy="1868837"/>
          </a:xfrm>
          <a:prstGeom prst="ellipse">
            <a:avLst/>
          </a:prstGeom>
          <a:gradFill flip="none" rotWithShape="1">
            <a:gsLst>
              <a:gs pos="0">
                <a:srgbClr val="B40000"/>
              </a:gs>
              <a:gs pos="100000">
                <a:srgbClr val="FFFF00"/>
              </a:gs>
              <a:gs pos="67000">
                <a:srgbClr val="FF0000"/>
              </a:gs>
            </a:gsLst>
            <a:lin ang="16200000" scaled="1"/>
            <a:tileRect/>
          </a:gradFill>
          <a:ln w="28575" cap="flat" cmpd="sng" algn="ctr">
            <a:gradFill>
              <a:gsLst>
                <a:gs pos="0">
                  <a:srgbClr val="FFFF00"/>
                </a:gs>
                <a:gs pos="100000">
                  <a:srgbClr val="FFA000"/>
                </a:gs>
              </a:gsLst>
              <a:lin ang="5400000" scaled="1"/>
            </a:gradFill>
            <a:prstDash val="solid"/>
            <a:miter lim="800000"/>
          </a:ln>
          <a:effectLst>
            <a:outerShdw blurRad="203200" dist="101600" dir="27000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pic>
        <p:nvPicPr>
          <p:cNvPr id="6" name="图片 5">
            <a:extLst>
              <a:ext uri="{FF2B5EF4-FFF2-40B4-BE49-F238E27FC236}">
                <a16:creationId xmlns:a16="http://schemas.microsoft.com/office/drawing/2014/main" id="{BBD0CA17-042E-4421-9D25-133C29C66C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3951" y="2724854"/>
            <a:ext cx="1398587" cy="1189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圆角矩形 10">
            <a:extLst>
              <a:ext uri="{FF2B5EF4-FFF2-40B4-BE49-F238E27FC236}">
                <a16:creationId xmlns:a16="http://schemas.microsoft.com/office/drawing/2014/main" id="{F08F1F5C-0347-4585-82C3-0912C87C413B}"/>
              </a:ext>
            </a:extLst>
          </p:cNvPr>
          <p:cNvSpPr>
            <a:spLocks noChangeArrowheads="1"/>
          </p:cNvSpPr>
          <p:nvPr/>
        </p:nvSpPr>
        <p:spPr bwMode="auto">
          <a:xfrm>
            <a:off x="1265715" y="2944583"/>
            <a:ext cx="2007931" cy="703263"/>
          </a:xfrm>
          <a:prstGeom prst="roundRect">
            <a:avLst>
              <a:gd name="adj" fmla="val 16667"/>
            </a:avLst>
          </a:prstGeom>
          <a:noFill/>
          <a:ln w="1905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圆角矩形 15">
            <a:extLst>
              <a:ext uri="{FF2B5EF4-FFF2-40B4-BE49-F238E27FC236}">
                <a16:creationId xmlns:a16="http://schemas.microsoft.com/office/drawing/2014/main" id="{6FDC08F4-6C6A-4A5D-9740-64D39739D87B}"/>
              </a:ext>
            </a:extLst>
          </p:cNvPr>
          <p:cNvSpPr/>
          <p:nvPr/>
        </p:nvSpPr>
        <p:spPr>
          <a:xfrm>
            <a:off x="3132603" y="2944583"/>
            <a:ext cx="812800" cy="703263"/>
          </a:xfrm>
          <a:prstGeom prst="roundRect">
            <a:avLst/>
          </a:prstGeom>
          <a:solidFill>
            <a:srgbClr val="BE0000"/>
          </a:solidFill>
          <a:ln w="12700">
            <a:noFill/>
          </a:ln>
          <a:effectLst>
            <a:outerShdw blurRad="127000" dist="50800" dir="5400000" algn="t" rotWithShape="0">
              <a:prstClr val="black">
                <a:alpha val="60000"/>
              </a:prstClr>
            </a:outerShdw>
          </a:effectLst>
        </p:spPr>
        <p:txBody>
          <a:bodyPr/>
          <a:lstStyle/>
          <a:p>
            <a:pPr algn="ctr" defTabSz="914377">
              <a:spcBef>
                <a:spcPct val="0"/>
              </a:spcBef>
              <a:spcAft>
                <a:spcPct val="0"/>
              </a:spcAft>
              <a:defRPr/>
            </a:pPr>
            <a:endParaRPr lang="zh-CN" altLang="en-US" b="1" kern="0" noProof="1">
              <a:solidFill>
                <a:srgbClr val="FFFDFB"/>
              </a:solidFill>
              <a:latin typeface="Arial"/>
              <a:ea typeface="微软雅黑"/>
              <a:sym typeface="Arial"/>
            </a:endParaRPr>
          </a:p>
        </p:txBody>
      </p:sp>
      <p:sp>
        <p:nvSpPr>
          <p:cNvPr id="9" name="矩形 8">
            <a:extLst>
              <a:ext uri="{FF2B5EF4-FFF2-40B4-BE49-F238E27FC236}">
                <a16:creationId xmlns:a16="http://schemas.microsoft.com/office/drawing/2014/main" id="{5F696EF3-D287-4BE9-8C96-09B7004059B3}"/>
              </a:ext>
            </a:extLst>
          </p:cNvPr>
          <p:cNvSpPr>
            <a:spLocks noChangeArrowheads="1"/>
          </p:cNvSpPr>
          <p:nvPr/>
        </p:nvSpPr>
        <p:spPr bwMode="auto">
          <a:xfrm>
            <a:off x="1265716" y="3119241"/>
            <a:ext cx="200793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pP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组织</a:t>
            </a:r>
            <a:r>
              <a:rPr lang="en-US" altLang="zh-CN"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114</a:t>
            </a: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个团组出访</a:t>
            </a:r>
          </a:p>
        </p:txBody>
      </p:sp>
      <p:sp>
        <p:nvSpPr>
          <p:cNvPr id="10" name="矩形 9">
            <a:extLst>
              <a:ext uri="{FF2B5EF4-FFF2-40B4-BE49-F238E27FC236}">
                <a16:creationId xmlns:a16="http://schemas.microsoft.com/office/drawing/2014/main" id="{4118F89E-013A-4DBA-BCA9-68BA81BD65D1}"/>
              </a:ext>
            </a:extLst>
          </p:cNvPr>
          <p:cNvSpPr/>
          <p:nvPr/>
        </p:nvSpPr>
        <p:spPr>
          <a:xfrm>
            <a:off x="3138893" y="3049954"/>
            <a:ext cx="800219" cy="461665"/>
          </a:xfrm>
          <a:prstGeom prst="rect">
            <a:avLst/>
          </a:prstGeom>
        </p:spPr>
        <p:txBody>
          <a:bodyPr wrap="none">
            <a:spAutoFit/>
          </a:bodyPr>
          <a:lstStyle/>
          <a:p>
            <a:pPr algn="ctr" defTabSz="914377">
              <a:spcBef>
                <a:spcPct val="0"/>
              </a:spcBef>
              <a:spcAft>
                <a:spcPct val="0"/>
              </a:spcAft>
              <a:defRPr/>
            </a:pPr>
            <a:r>
              <a:rPr lang="zh-CN" altLang="en-US" sz="2400" b="1" kern="0" noProof="1">
                <a:solidFill>
                  <a:srgbClr val="FFFDFB"/>
                </a:solidFill>
                <a:latin typeface="Arial"/>
                <a:ea typeface="微软雅黑"/>
                <a:sym typeface="Arial"/>
              </a:rPr>
              <a:t>出访</a:t>
            </a:r>
          </a:p>
        </p:txBody>
      </p:sp>
      <p:sp>
        <p:nvSpPr>
          <p:cNvPr id="11" name="圆角矩形 10">
            <a:extLst>
              <a:ext uri="{FF2B5EF4-FFF2-40B4-BE49-F238E27FC236}">
                <a16:creationId xmlns:a16="http://schemas.microsoft.com/office/drawing/2014/main" id="{3C82FF95-5F5F-4D45-A235-10541C4A4061}"/>
              </a:ext>
            </a:extLst>
          </p:cNvPr>
          <p:cNvSpPr>
            <a:spLocks noChangeArrowheads="1"/>
          </p:cNvSpPr>
          <p:nvPr/>
        </p:nvSpPr>
        <p:spPr bwMode="auto">
          <a:xfrm>
            <a:off x="1265715" y="3877789"/>
            <a:ext cx="2007931" cy="703263"/>
          </a:xfrm>
          <a:prstGeom prst="roundRect">
            <a:avLst>
              <a:gd name="adj" fmla="val 16667"/>
            </a:avLst>
          </a:prstGeom>
          <a:noFill/>
          <a:ln w="1905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圆角矩形 15">
            <a:extLst>
              <a:ext uri="{FF2B5EF4-FFF2-40B4-BE49-F238E27FC236}">
                <a16:creationId xmlns:a16="http://schemas.microsoft.com/office/drawing/2014/main" id="{48F9239F-9B9F-4552-ACE6-E35203201966}"/>
              </a:ext>
            </a:extLst>
          </p:cNvPr>
          <p:cNvSpPr/>
          <p:nvPr/>
        </p:nvSpPr>
        <p:spPr>
          <a:xfrm>
            <a:off x="3132603" y="3877789"/>
            <a:ext cx="812800" cy="703263"/>
          </a:xfrm>
          <a:prstGeom prst="roundRect">
            <a:avLst/>
          </a:prstGeom>
          <a:solidFill>
            <a:srgbClr val="BE0000"/>
          </a:solidFill>
          <a:ln w="12700">
            <a:noFill/>
          </a:ln>
          <a:effectLst>
            <a:outerShdw blurRad="127000" dist="50800" dir="5400000" algn="t" rotWithShape="0">
              <a:prstClr val="black">
                <a:alpha val="60000"/>
              </a:prstClr>
            </a:outerShdw>
          </a:effectLst>
        </p:spPr>
        <p:txBody>
          <a:bodyPr/>
          <a:lstStyle/>
          <a:p>
            <a:pPr algn="ctr" defTabSz="914377">
              <a:spcBef>
                <a:spcPct val="0"/>
              </a:spcBef>
              <a:spcAft>
                <a:spcPct val="0"/>
              </a:spcAft>
              <a:defRPr/>
            </a:pPr>
            <a:endParaRPr lang="zh-CN" altLang="en-US" b="1" kern="0" noProof="1">
              <a:solidFill>
                <a:srgbClr val="FFFDFB"/>
              </a:solidFill>
              <a:latin typeface="Arial"/>
              <a:ea typeface="微软雅黑"/>
              <a:sym typeface="Arial"/>
            </a:endParaRPr>
          </a:p>
        </p:txBody>
      </p:sp>
      <p:sp>
        <p:nvSpPr>
          <p:cNvPr id="13" name="矩形 12">
            <a:extLst>
              <a:ext uri="{FF2B5EF4-FFF2-40B4-BE49-F238E27FC236}">
                <a16:creationId xmlns:a16="http://schemas.microsoft.com/office/drawing/2014/main" id="{E4625722-85E8-4DC8-90F4-B758BB80A148}"/>
              </a:ext>
            </a:extLst>
          </p:cNvPr>
          <p:cNvSpPr>
            <a:spLocks noChangeArrowheads="1"/>
          </p:cNvSpPr>
          <p:nvPr/>
        </p:nvSpPr>
        <p:spPr bwMode="auto">
          <a:xfrm>
            <a:off x="1265716" y="4052447"/>
            <a:ext cx="200793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pP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接待</a:t>
            </a:r>
            <a:r>
              <a:rPr lang="en-US" altLang="zh-CN"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66</a:t>
            </a: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个团组来访</a:t>
            </a:r>
          </a:p>
        </p:txBody>
      </p:sp>
      <p:sp>
        <p:nvSpPr>
          <p:cNvPr id="14" name="矩形 13">
            <a:extLst>
              <a:ext uri="{FF2B5EF4-FFF2-40B4-BE49-F238E27FC236}">
                <a16:creationId xmlns:a16="http://schemas.microsoft.com/office/drawing/2014/main" id="{298BB65B-372D-41B7-BE09-89B8EFF5CF44}"/>
              </a:ext>
            </a:extLst>
          </p:cNvPr>
          <p:cNvSpPr/>
          <p:nvPr/>
        </p:nvSpPr>
        <p:spPr>
          <a:xfrm>
            <a:off x="3138893" y="3983160"/>
            <a:ext cx="800219" cy="461665"/>
          </a:xfrm>
          <a:prstGeom prst="rect">
            <a:avLst/>
          </a:prstGeom>
        </p:spPr>
        <p:txBody>
          <a:bodyPr wrap="none">
            <a:spAutoFit/>
          </a:bodyPr>
          <a:lstStyle/>
          <a:p>
            <a:pPr algn="ctr" defTabSz="914377">
              <a:spcBef>
                <a:spcPct val="0"/>
              </a:spcBef>
              <a:spcAft>
                <a:spcPct val="0"/>
              </a:spcAft>
              <a:defRPr/>
            </a:pPr>
            <a:r>
              <a:rPr lang="zh-CN" altLang="en-US" sz="2400" b="1" kern="0" noProof="1">
                <a:solidFill>
                  <a:srgbClr val="FFFDFB"/>
                </a:solidFill>
                <a:latin typeface="Arial"/>
                <a:ea typeface="微软雅黑"/>
                <a:sym typeface="Arial"/>
              </a:rPr>
              <a:t>来访</a:t>
            </a:r>
          </a:p>
        </p:txBody>
      </p:sp>
      <p:sp>
        <p:nvSpPr>
          <p:cNvPr id="15" name="圆角矩形 10">
            <a:extLst>
              <a:ext uri="{FF2B5EF4-FFF2-40B4-BE49-F238E27FC236}">
                <a16:creationId xmlns:a16="http://schemas.microsoft.com/office/drawing/2014/main" id="{F9A4A1A3-5E2E-487C-A309-F11F9488671B}"/>
              </a:ext>
            </a:extLst>
          </p:cNvPr>
          <p:cNvSpPr>
            <a:spLocks noChangeArrowheads="1"/>
          </p:cNvSpPr>
          <p:nvPr/>
        </p:nvSpPr>
        <p:spPr bwMode="auto">
          <a:xfrm>
            <a:off x="1265715" y="4842929"/>
            <a:ext cx="2007931" cy="703263"/>
          </a:xfrm>
          <a:prstGeom prst="roundRect">
            <a:avLst>
              <a:gd name="adj" fmla="val 16667"/>
            </a:avLst>
          </a:prstGeom>
          <a:noFill/>
          <a:ln w="1905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圆角矩形 15">
            <a:extLst>
              <a:ext uri="{FF2B5EF4-FFF2-40B4-BE49-F238E27FC236}">
                <a16:creationId xmlns:a16="http://schemas.microsoft.com/office/drawing/2014/main" id="{5E6A89BE-AD64-4355-8109-FAE165C28CDD}"/>
              </a:ext>
            </a:extLst>
          </p:cNvPr>
          <p:cNvSpPr/>
          <p:nvPr/>
        </p:nvSpPr>
        <p:spPr>
          <a:xfrm>
            <a:off x="3132603" y="4842929"/>
            <a:ext cx="812800" cy="703263"/>
          </a:xfrm>
          <a:prstGeom prst="roundRect">
            <a:avLst/>
          </a:prstGeom>
          <a:solidFill>
            <a:srgbClr val="BE0000"/>
          </a:solidFill>
          <a:ln w="12700">
            <a:noFill/>
          </a:ln>
          <a:effectLst>
            <a:outerShdw blurRad="127000" dist="50800" dir="5400000" algn="t" rotWithShape="0">
              <a:prstClr val="black">
                <a:alpha val="60000"/>
              </a:prstClr>
            </a:outerShdw>
          </a:effectLst>
        </p:spPr>
        <p:txBody>
          <a:bodyPr/>
          <a:lstStyle/>
          <a:p>
            <a:pPr algn="ctr" defTabSz="914377">
              <a:spcBef>
                <a:spcPct val="0"/>
              </a:spcBef>
              <a:spcAft>
                <a:spcPct val="0"/>
              </a:spcAft>
              <a:defRPr/>
            </a:pPr>
            <a:endParaRPr lang="zh-CN" altLang="en-US" b="1" kern="0" noProof="1">
              <a:solidFill>
                <a:srgbClr val="FFFDFB"/>
              </a:solidFill>
              <a:latin typeface="Arial"/>
              <a:ea typeface="微软雅黑"/>
              <a:sym typeface="Arial"/>
            </a:endParaRPr>
          </a:p>
        </p:txBody>
      </p:sp>
      <p:sp>
        <p:nvSpPr>
          <p:cNvPr id="17" name="矩形 16">
            <a:extLst>
              <a:ext uri="{FF2B5EF4-FFF2-40B4-BE49-F238E27FC236}">
                <a16:creationId xmlns:a16="http://schemas.microsoft.com/office/drawing/2014/main" id="{6B0239A4-181A-46EE-8B23-D1ECEAFDEA47}"/>
              </a:ext>
            </a:extLst>
          </p:cNvPr>
          <p:cNvSpPr>
            <a:spLocks noChangeArrowheads="1"/>
          </p:cNvSpPr>
          <p:nvPr/>
        </p:nvSpPr>
        <p:spPr bwMode="auto">
          <a:xfrm>
            <a:off x="1438292" y="5017548"/>
            <a:ext cx="144748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pP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与</a:t>
            </a:r>
            <a:r>
              <a:rPr lang="en-US" altLang="zh-CN"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292</a:t>
            </a: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个机构</a:t>
            </a:r>
          </a:p>
        </p:txBody>
      </p:sp>
      <p:sp>
        <p:nvSpPr>
          <p:cNvPr id="18" name="矩形 17">
            <a:extLst>
              <a:ext uri="{FF2B5EF4-FFF2-40B4-BE49-F238E27FC236}">
                <a16:creationId xmlns:a16="http://schemas.microsoft.com/office/drawing/2014/main" id="{D730E2B8-7235-48E1-B223-720132151BDF}"/>
              </a:ext>
            </a:extLst>
          </p:cNvPr>
          <p:cNvSpPr/>
          <p:nvPr/>
        </p:nvSpPr>
        <p:spPr>
          <a:xfrm>
            <a:off x="3138893" y="4948300"/>
            <a:ext cx="800219" cy="461665"/>
          </a:xfrm>
          <a:prstGeom prst="rect">
            <a:avLst/>
          </a:prstGeom>
        </p:spPr>
        <p:txBody>
          <a:bodyPr wrap="none">
            <a:spAutoFit/>
          </a:bodyPr>
          <a:lstStyle/>
          <a:p>
            <a:pPr algn="ctr" defTabSz="914377">
              <a:spcBef>
                <a:spcPct val="0"/>
              </a:spcBef>
              <a:spcAft>
                <a:spcPct val="0"/>
              </a:spcAft>
              <a:defRPr/>
            </a:pPr>
            <a:r>
              <a:rPr lang="zh-CN" altLang="en-US" sz="2400" b="1" kern="0" noProof="1">
                <a:solidFill>
                  <a:srgbClr val="FFFDFB"/>
                </a:solidFill>
                <a:latin typeface="Arial"/>
                <a:ea typeface="微软雅黑"/>
                <a:sym typeface="Arial"/>
              </a:rPr>
              <a:t>机构</a:t>
            </a:r>
          </a:p>
        </p:txBody>
      </p:sp>
      <p:sp>
        <p:nvSpPr>
          <p:cNvPr id="19" name="圆角矩形 10">
            <a:extLst>
              <a:ext uri="{FF2B5EF4-FFF2-40B4-BE49-F238E27FC236}">
                <a16:creationId xmlns:a16="http://schemas.microsoft.com/office/drawing/2014/main" id="{CD013ED6-CCE9-41BB-997C-66A6B22C02C5}"/>
              </a:ext>
            </a:extLst>
          </p:cNvPr>
          <p:cNvSpPr>
            <a:spLocks noChangeArrowheads="1"/>
          </p:cNvSpPr>
          <p:nvPr/>
        </p:nvSpPr>
        <p:spPr bwMode="auto">
          <a:xfrm>
            <a:off x="4496656" y="2972023"/>
            <a:ext cx="2007931" cy="703263"/>
          </a:xfrm>
          <a:prstGeom prst="roundRect">
            <a:avLst>
              <a:gd name="adj" fmla="val 16667"/>
            </a:avLst>
          </a:prstGeom>
          <a:noFill/>
          <a:ln w="1905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15">
            <a:extLst>
              <a:ext uri="{FF2B5EF4-FFF2-40B4-BE49-F238E27FC236}">
                <a16:creationId xmlns:a16="http://schemas.microsoft.com/office/drawing/2014/main" id="{070C6D52-31D2-4AC9-B327-751D8E4AFB6B}"/>
              </a:ext>
            </a:extLst>
          </p:cNvPr>
          <p:cNvSpPr/>
          <p:nvPr/>
        </p:nvSpPr>
        <p:spPr>
          <a:xfrm>
            <a:off x="6363544" y="2972023"/>
            <a:ext cx="812800" cy="703263"/>
          </a:xfrm>
          <a:prstGeom prst="roundRect">
            <a:avLst/>
          </a:prstGeom>
          <a:solidFill>
            <a:srgbClr val="BE0000"/>
          </a:solidFill>
          <a:ln w="12700">
            <a:noFill/>
          </a:ln>
          <a:effectLst>
            <a:outerShdw blurRad="127000" dist="50800" dir="5400000" algn="t" rotWithShape="0">
              <a:prstClr val="black">
                <a:alpha val="60000"/>
              </a:prstClr>
            </a:outerShdw>
          </a:effectLst>
        </p:spPr>
        <p:txBody>
          <a:bodyPr/>
          <a:lstStyle/>
          <a:p>
            <a:pPr algn="ctr" defTabSz="914377">
              <a:spcBef>
                <a:spcPct val="0"/>
              </a:spcBef>
              <a:spcAft>
                <a:spcPct val="0"/>
              </a:spcAft>
              <a:defRPr/>
            </a:pPr>
            <a:endParaRPr lang="zh-CN" altLang="en-US" b="1" kern="0" noProof="1">
              <a:solidFill>
                <a:srgbClr val="FFFDFB"/>
              </a:solidFill>
              <a:latin typeface="Arial"/>
              <a:ea typeface="微软雅黑"/>
              <a:sym typeface="Arial"/>
            </a:endParaRPr>
          </a:p>
        </p:txBody>
      </p:sp>
      <p:sp>
        <p:nvSpPr>
          <p:cNvPr id="21" name="矩形 20">
            <a:extLst>
              <a:ext uri="{FF2B5EF4-FFF2-40B4-BE49-F238E27FC236}">
                <a16:creationId xmlns:a16="http://schemas.microsoft.com/office/drawing/2014/main" id="{6C5C452F-4DBC-42B8-A9DF-340DED0CA47D}"/>
              </a:ext>
            </a:extLst>
          </p:cNvPr>
          <p:cNvSpPr>
            <a:spLocks noChangeArrowheads="1"/>
          </p:cNvSpPr>
          <p:nvPr/>
        </p:nvSpPr>
        <p:spPr bwMode="auto">
          <a:xfrm>
            <a:off x="4669233" y="3146643"/>
            <a:ext cx="144748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pP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与</a:t>
            </a:r>
            <a:r>
              <a:rPr lang="en-US" altLang="zh-CN"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149</a:t>
            </a: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个国家</a:t>
            </a:r>
          </a:p>
        </p:txBody>
      </p:sp>
      <p:sp>
        <p:nvSpPr>
          <p:cNvPr id="22" name="矩形 21">
            <a:extLst>
              <a:ext uri="{FF2B5EF4-FFF2-40B4-BE49-F238E27FC236}">
                <a16:creationId xmlns:a16="http://schemas.microsoft.com/office/drawing/2014/main" id="{95CACEE3-3AFA-4419-A813-2726660DA973}"/>
              </a:ext>
            </a:extLst>
          </p:cNvPr>
          <p:cNvSpPr/>
          <p:nvPr/>
        </p:nvSpPr>
        <p:spPr>
          <a:xfrm>
            <a:off x="6369836" y="3077394"/>
            <a:ext cx="800219" cy="461665"/>
          </a:xfrm>
          <a:prstGeom prst="rect">
            <a:avLst/>
          </a:prstGeom>
        </p:spPr>
        <p:txBody>
          <a:bodyPr wrap="none">
            <a:spAutoFit/>
          </a:bodyPr>
          <a:lstStyle/>
          <a:p>
            <a:pPr algn="ctr" defTabSz="914377">
              <a:spcBef>
                <a:spcPct val="0"/>
              </a:spcBef>
              <a:spcAft>
                <a:spcPct val="0"/>
              </a:spcAft>
              <a:defRPr/>
            </a:pPr>
            <a:r>
              <a:rPr lang="zh-CN" altLang="en-US" sz="2400" b="1" kern="0" noProof="1">
                <a:solidFill>
                  <a:srgbClr val="FFFDFB"/>
                </a:solidFill>
                <a:latin typeface="Arial"/>
                <a:ea typeface="微软雅黑"/>
                <a:sym typeface="Arial"/>
              </a:rPr>
              <a:t>国家</a:t>
            </a:r>
          </a:p>
        </p:txBody>
      </p:sp>
      <p:sp>
        <p:nvSpPr>
          <p:cNvPr id="23" name="圆角矩形 10">
            <a:extLst>
              <a:ext uri="{FF2B5EF4-FFF2-40B4-BE49-F238E27FC236}">
                <a16:creationId xmlns:a16="http://schemas.microsoft.com/office/drawing/2014/main" id="{D74F6E87-77A1-4C04-B2BC-F2B12C9E6B33}"/>
              </a:ext>
            </a:extLst>
          </p:cNvPr>
          <p:cNvSpPr>
            <a:spLocks noChangeArrowheads="1"/>
          </p:cNvSpPr>
          <p:nvPr/>
        </p:nvSpPr>
        <p:spPr bwMode="auto">
          <a:xfrm>
            <a:off x="4496656" y="3904979"/>
            <a:ext cx="2007931" cy="703263"/>
          </a:xfrm>
          <a:prstGeom prst="roundRect">
            <a:avLst>
              <a:gd name="adj" fmla="val 16667"/>
            </a:avLst>
          </a:prstGeom>
          <a:noFill/>
          <a:ln w="1905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圆角矩形 15">
            <a:extLst>
              <a:ext uri="{FF2B5EF4-FFF2-40B4-BE49-F238E27FC236}">
                <a16:creationId xmlns:a16="http://schemas.microsoft.com/office/drawing/2014/main" id="{5D80546B-7633-42F3-86B1-43B233068303}"/>
              </a:ext>
            </a:extLst>
          </p:cNvPr>
          <p:cNvSpPr/>
          <p:nvPr/>
        </p:nvSpPr>
        <p:spPr>
          <a:xfrm>
            <a:off x="6363544" y="3904979"/>
            <a:ext cx="812800" cy="703263"/>
          </a:xfrm>
          <a:prstGeom prst="roundRect">
            <a:avLst/>
          </a:prstGeom>
          <a:solidFill>
            <a:srgbClr val="BE0000"/>
          </a:solidFill>
          <a:ln w="12700">
            <a:noFill/>
          </a:ln>
          <a:effectLst>
            <a:outerShdw blurRad="127000" dist="50800" dir="5400000" algn="t" rotWithShape="0">
              <a:prstClr val="black">
                <a:alpha val="60000"/>
              </a:prstClr>
            </a:outerShdw>
          </a:effectLst>
        </p:spPr>
        <p:txBody>
          <a:bodyPr/>
          <a:lstStyle/>
          <a:p>
            <a:pPr algn="ctr" defTabSz="914377">
              <a:spcBef>
                <a:spcPct val="0"/>
              </a:spcBef>
              <a:spcAft>
                <a:spcPct val="0"/>
              </a:spcAft>
              <a:defRPr/>
            </a:pPr>
            <a:endParaRPr lang="zh-CN" altLang="en-US" b="1" kern="0" noProof="1">
              <a:solidFill>
                <a:srgbClr val="FFFDFB"/>
              </a:solidFill>
              <a:latin typeface="Arial"/>
              <a:ea typeface="微软雅黑"/>
              <a:sym typeface="Arial"/>
            </a:endParaRPr>
          </a:p>
        </p:txBody>
      </p:sp>
      <p:sp>
        <p:nvSpPr>
          <p:cNvPr id="25" name="矩形 24">
            <a:extLst>
              <a:ext uri="{FF2B5EF4-FFF2-40B4-BE49-F238E27FC236}">
                <a16:creationId xmlns:a16="http://schemas.microsoft.com/office/drawing/2014/main" id="{C5AE60A1-F9AE-4EF9-A402-46AD4A0E31EC}"/>
              </a:ext>
            </a:extLst>
          </p:cNvPr>
          <p:cNvSpPr>
            <a:spLocks noChangeArrowheads="1"/>
          </p:cNvSpPr>
          <p:nvPr/>
        </p:nvSpPr>
        <p:spPr bwMode="auto">
          <a:xfrm>
            <a:off x="4628185" y="3971602"/>
            <a:ext cx="1447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pPr>
            <a:r>
              <a:rPr lang="en-US" altLang="zh-CN"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15</a:t>
            </a: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个国际性或</a:t>
            </a:r>
          </a:p>
          <a:p>
            <a:pPr defTabSz="914377" fontAlgn="base">
              <a:lnSpc>
                <a:spcPct val="100000"/>
              </a:lnSpc>
              <a:spcBef>
                <a:spcPct val="0"/>
              </a:spcBef>
              <a:spcAft>
                <a:spcPct val="0"/>
              </a:spcAft>
              <a:buNone/>
            </a:pPr>
            <a:r>
              <a:rPr lang="zh-CN" altLang="en-US" sz="1500" b="1" dirty="0">
                <a:solidFill>
                  <a:srgbClr val="BE0000"/>
                </a:solidFill>
                <a:latin typeface="Arial" panose="020B0604020202020204" pitchFamily="34" charset="0"/>
                <a:ea typeface="微软雅黑" panose="020B0503020204020204" pitchFamily="34" charset="-122"/>
                <a:sym typeface="Arial" panose="020B0604020202020204" pitchFamily="34" charset="0"/>
              </a:rPr>
              <a:t>区域性组织</a:t>
            </a:r>
          </a:p>
        </p:txBody>
      </p:sp>
      <p:sp>
        <p:nvSpPr>
          <p:cNvPr id="26" name="矩形 25">
            <a:extLst>
              <a:ext uri="{FF2B5EF4-FFF2-40B4-BE49-F238E27FC236}">
                <a16:creationId xmlns:a16="http://schemas.microsoft.com/office/drawing/2014/main" id="{84698EE3-2866-47F4-8549-AEEA001C9CD8}"/>
              </a:ext>
            </a:extLst>
          </p:cNvPr>
          <p:cNvSpPr/>
          <p:nvPr/>
        </p:nvSpPr>
        <p:spPr>
          <a:xfrm>
            <a:off x="6369836" y="4010350"/>
            <a:ext cx="800219" cy="461665"/>
          </a:xfrm>
          <a:prstGeom prst="rect">
            <a:avLst/>
          </a:prstGeom>
        </p:spPr>
        <p:txBody>
          <a:bodyPr wrap="none">
            <a:spAutoFit/>
          </a:bodyPr>
          <a:lstStyle/>
          <a:p>
            <a:pPr algn="ctr" defTabSz="914377">
              <a:spcBef>
                <a:spcPct val="0"/>
              </a:spcBef>
              <a:spcAft>
                <a:spcPct val="0"/>
              </a:spcAft>
              <a:defRPr/>
            </a:pPr>
            <a:r>
              <a:rPr lang="zh-CN" altLang="en-US" sz="2400" b="1" kern="0" noProof="1">
                <a:solidFill>
                  <a:srgbClr val="FFFDFB"/>
                </a:solidFill>
                <a:latin typeface="Arial"/>
                <a:ea typeface="微软雅黑"/>
                <a:sym typeface="Arial"/>
              </a:rPr>
              <a:t>组织</a:t>
            </a:r>
          </a:p>
        </p:txBody>
      </p:sp>
      <p:sp>
        <p:nvSpPr>
          <p:cNvPr id="27" name="矩形 26">
            <a:extLst>
              <a:ext uri="{FF2B5EF4-FFF2-40B4-BE49-F238E27FC236}">
                <a16:creationId xmlns:a16="http://schemas.microsoft.com/office/drawing/2014/main" id="{DFC3D6DA-04C4-4480-A017-7B50DD4971B1}"/>
              </a:ext>
            </a:extLst>
          </p:cNvPr>
          <p:cNvSpPr/>
          <p:nvPr/>
        </p:nvSpPr>
        <p:spPr>
          <a:xfrm>
            <a:off x="962348" y="2539259"/>
            <a:ext cx="6725264" cy="3530571"/>
          </a:xfrm>
          <a:prstGeom prst="rect">
            <a:avLst/>
          </a:prstGeom>
          <a:noFill/>
          <a:ln>
            <a:solidFill>
              <a:srgbClr val="D7151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2400">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72365256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1000"/>
                                        <p:tgtEl>
                                          <p:spTgt spid="3"/>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nodeType="withEffect">
                                  <p:stCondLst>
                                    <p:cond delay="30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120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3700"/>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4200"/>
                            </p:stCondLst>
                            <p:childTnLst>
                              <p:par>
                                <p:cTn id="39" presetID="53" presetClass="entr" presetSubtype="16"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250" fill="hold"/>
                                        <p:tgtEl>
                                          <p:spTgt spid="9"/>
                                        </p:tgtEl>
                                        <p:attrNameLst>
                                          <p:attrName>ppt_w</p:attrName>
                                        </p:attrNameLst>
                                      </p:cBhvr>
                                      <p:tavLst>
                                        <p:tav tm="0">
                                          <p:val>
                                            <p:fltVal val="0"/>
                                          </p:val>
                                        </p:tav>
                                        <p:tav tm="100000">
                                          <p:val>
                                            <p:strVal val="#ppt_w"/>
                                          </p:val>
                                        </p:tav>
                                      </p:tavLst>
                                    </p:anim>
                                    <p:anim calcmode="lin" valueType="num">
                                      <p:cBhvr>
                                        <p:cTn id="42" dur="250" fill="hold"/>
                                        <p:tgtEl>
                                          <p:spTgt spid="9"/>
                                        </p:tgtEl>
                                        <p:attrNameLst>
                                          <p:attrName>ppt_h</p:attrName>
                                        </p:attrNameLst>
                                      </p:cBhvr>
                                      <p:tavLst>
                                        <p:tav tm="0">
                                          <p:val>
                                            <p:fltVal val="0"/>
                                          </p:val>
                                        </p:tav>
                                        <p:tav tm="100000">
                                          <p:val>
                                            <p:strVal val="#ppt_h"/>
                                          </p:val>
                                        </p:tav>
                                      </p:tavLst>
                                    </p:anim>
                                    <p:animEffect transition="in" filter="fade">
                                      <p:cBhvr>
                                        <p:cTn id="43" dur="250"/>
                                        <p:tgtEl>
                                          <p:spTgt spid="9"/>
                                        </p:tgtEl>
                                      </p:cBhvr>
                                    </p:animEffect>
                                  </p:childTnLst>
                                </p:cTn>
                              </p:par>
                            </p:childTnLst>
                          </p:cTn>
                        </p:par>
                        <p:par>
                          <p:cTn id="44" fill="hold">
                            <p:stCondLst>
                              <p:cond delay="4675"/>
                            </p:stCondLst>
                            <p:childTnLst>
                              <p:par>
                                <p:cTn id="45" presetID="1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250"/>
                                        <p:tgtEl>
                                          <p:spTgt spid="8"/>
                                        </p:tgtEl>
                                        <p:attrNameLst>
                                          <p:attrName>ppt_x</p:attrName>
                                        </p:attrNameLst>
                                      </p:cBhvr>
                                      <p:tavLst>
                                        <p:tav tm="0">
                                          <p:val>
                                            <p:strVal val="#ppt_x-#ppt_w*1.125000"/>
                                          </p:val>
                                        </p:tav>
                                        <p:tav tm="100000">
                                          <p:val>
                                            <p:strVal val="#ppt_x"/>
                                          </p:val>
                                        </p:tav>
                                      </p:tavLst>
                                    </p:anim>
                                    <p:animEffect transition="in" filter="wipe(right)">
                                      <p:cBhvr>
                                        <p:cTn id="48" dur="250"/>
                                        <p:tgtEl>
                                          <p:spTgt spid="8"/>
                                        </p:tgtEl>
                                      </p:cBhvr>
                                    </p:animEffect>
                                  </p:childTnLst>
                                </p:cTn>
                              </p:par>
                            </p:childTnLst>
                          </p:cTn>
                        </p:par>
                        <p:par>
                          <p:cTn id="49" fill="hold">
                            <p:stCondLst>
                              <p:cond delay="4925"/>
                            </p:stCondLst>
                            <p:childTnLst>
                              <p:par>
                                <p:cTn id="50" presetID="53" presetClass="entr" presetSubtype="16"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childTnLst>
                          </p:cTn>
                        </p:par>
                        <p:par>
                          <p:cTn id="55" fill="hold">
                            <p:stCondLst>
                              <p:cond delay="5425"/>
                            </p:stCondLst>
                            <p:childTnLst>
                              <p:par>
                                <p:cTn id="56" presetID="53" presetClass="entr" presetSubtype="16" fill="hold" grpId="0" nodeType="afterEffect">
                                  <p:stCondLst>
                                    <p:cond delay="0"/>
                                  </p:stCondLst>
                                  <p:iterate type="lt">
                                    <p:tmPct val="10000"/>
                                  </p:iterate>
                                  <p:childTnLst>
                                    <p:set>
                                      <p:cBhvr>
                                        <p:cTn id="57" dur="1" fill="hold">
                                          <p:stCondLst>
                                            <p:cond delay="0"/>
                                          </p:stCondLst>
                                        </p:cTn>
                                        <p:tgtEl>
                                          <p:spTgt spid="13"/>
                                        </p:tgtEl>
                                        <p:attrNameLst>
                                          <p:attrName>style.visibility</p:attrName>
                                        </p:attrNameLst>
                                      </p:cBhvr>
                                      <p:to>
                                        <p:strVal val="visible"/>
                                      </p:to>
                                    </p:set>
                                    <p:anim calcmode="lin" valueType="num">
                                      <p:cBhvr>
                                        <p:cTn id="58" dur="250" fill="hold"/>
                                        <p:tgtEl>
                                          <p:spTgt spid="13"/>
                                        </p:tgtEl>
                                        <p:attrNameLst>
                                          <p:attrName>ppt_w</p:attrName>
                                        </p:attrNameLst>
                                      </p:cBhvr>
                                      <p:tavLst>
                                        <p:tav tm="0">
                                          <p:val>
                                            <p:fltVal val="0"/>
                                          </p:val>
                                        </p:tav>
                                        <p:tav tm="100000">
                                          <p:val>
                                            <p:strVal val="#ppt_w"/>
                                          </p:val>
                                        </p:tav>
                                      </p:tavLst>
                                    </p:anim>
                                    <p:anim calcmode="lin" valueType="num">
                                      <p:cBhvr>
                                        <p:cTn id="59" dur="250" fill="hold"/>
                                        <p:tgtEl>
                                          <p:spTgt spid="13"/>
                                        </p:tgtEl>
                                        <p:attrNameLst>
                                          <p:attrName>ppt_h</p:attrName>
                                        </p:attrNameLst>
                                      </p:cBhvr>
                                      <p:tavLst>
                                        <p:tav tm="0">
                                          <p:val>
                                            <p:fltVal val="0"/>
                                          </p:val>
                                        </p:tav>
                                        <p:tav tm="100000">
                                          <p:val>
                                            <p:strVal val="#ppt_h"/>
                                          </p:val>
                                        </p:tav>
                                      </p:tavLst>
                                    </p:anim>
                                    <p:animEffect transition="in" filter="fade">
                                      <p:cBhvr>
                                        <p:cTn id="60" dur="250"/>
                                        <p:tgtEl>
                                          <p:spTgt spid="13"/>
                                        </p:tgtEl>
                                      </p:cBhvr>
                                    </p:animEffect>
                                  </p:childTnLst>
                                </p:cTn>
                              </p:par>
                            </p:childTnLst>
                          </p:cTn>
                        </p:par>
                        <p:par>
                          <p:cTn id="61" fill="hold">
                            <p:stCondLst>
                              <p:cond delay="5875"/>
                            </p:stCondLst>
                            <p:childTnLst>
                              <p:par>
                                <p:cTn id="62" presetID="12" presetClass="entr" presetSubtype="8"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p:cTn id="64" dur="250"/>
                                        <p:tgtEl>
                                          <p:spTgt spid="12"/>
                                        </p:tgtEl>
                                        <p:attrNameLst>
                                          <p:attrName>ppt_x</p:attrName>
                                        </p:attrNameLst>
                                      </p:cBhvr>
                                      <p:tavLst>
                                        <p:tav tm="0">
                                          <p:val>
                                            <p:strVal val="#ppt_x-#ppt_w*1.125000"/>
                                          </p:val>
                                        </p:tav>
                                        <p:tav tm="100000">
                                          <p:val>
                                            <p:strVal val="#ppt_x"/>
                                          </p:val>
                                        </p:tav>
                                      </p:tavLst>
                                    </p:anim>
                                    <p:animEffect transition="in" filter="wipe(right)">
                                      <p:cBhvr>
                                        <p:cTn id="65" dur="250"/>
                                        <p:tgtEl>
                                          <p:spTgt spid="12"/>
                                        </p:tgtEl>
                                      </p:cBhvr>
                                    </p:animEffect>
                                  </p:childTnLst>
                                </p:cTn>
                              </p:par>
                            </p:childTnLst>
                          </p:cTn>
                        </p:par>
                        <p:par>
                          <p:cTn id="66" fill="hold">
                            <p:stCondLst>
                              <p:cond delay="6125"/>
                            </p:stCondLst>
                            <p:childTnLst>
                              <p:par>
                                <p:cTn id="67" presetID="53" presetClass="entr" presetSubtype="16"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childTnLst>
                          </p:cTn>
                        </p:par>
                        <p:par>
                          <p:cTn id="72" fill="hold">
                            <p:stCondLst>
                              <p:cond delay="6625"/>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17"/>
                                        </p:tgtEl>
                                        <p:attrNameLst>
                                          <p:attrName>style.visibility</p:attrName>
                                        </p:attrNameLst>
                                      </p:cBhvr>
                                      <p:to>
                                        <p:strVal val="visible"/>
                                      </p:to>
                                    </p:set>
                                    <p:anim calcmode="lin" valueType="num">
                                      <p:cBhvr>
                                        <p:cTn id="75" dur="250" fill="hold"/>
                                        <p:tgtEl>
                                          <p:spTgt spid="17"/>
                                        </p:tgtEl>
                                        <p:attrNameLst>
                                          <p:attrName>ppt_w</p:attrName>
                                        </p:attrNameLst>
                                      </p:cBhvr>
                                      <p:tavLst>
                                        <p:tav tm="0">
                                          <p:val>
                                            <p:fltVal val="0"/>
                                          </p:val>
                                        </p:tav>
                                        <p:tav tm="100000">
                                          <p:val>
                                            <p:strVal val="#ppt_w"/>
                                          </p:val>
                                        </p:tav>
                                      </p:tavLst>
                                    </p:anim>
                                    <p:anim calcmode="lin" valueType="num">
                                      <p:cBhvr>
                                        <p:cTn id="76" dur="250" fill="hold"/>
                                        <p:tgtEl>
                                          <p:spTgt spid="17"/>
                                        </p:tgtEl>
                                        <p:attrNameLst>
                                          <p:attrName>ppt_h</p:attrName>
                                        </p:attrNameLst>
                                      </p:cBhvr>
                                      <p:tavLst>
                                        <p:tav tm="0">
                                          <p:val>
                                            <p:fltVal val="0"/>
                                          </p:val>
                                        </p:tav>
                                        <p:tav tm="100000">
                                          <p:val>
                                            <p:strVal val="#ppt_h"/>
                                          </p:val>
                                        </p:tav>
                                      </p:tavLst>
                                    </p:anim>
                                    <p:animEffect transition="in" filter="fade">
                                      <p:cBhvr>
                                        <p:cTn id="77" dur="250"/>
                                        <p:tgtEl>
                                          <p:spTgt spid="17"/>
                                        </p:tgtEl>
                                      </p:cBhvr>
                                    </p:animEffect>
                                  </p:childTnLst>
                                </p:cTn>
                              </p:par>
                            </p:childTnLst>
                          </p:cTn>
                        </p:par>
                        <p:par>
                          <p:cTn id="78" fill="hold">
                            <p:stCondLst>
                              <p:cond delay="7025"/>
                            </p:stCondLst>
                            <p:childTnLst>
                              <p:par>
                                <p:cTn id="79" presetID="12" presetClass="entr" presetSubtype="8"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250"/>
                                        <p:tgtEl>
                                          <p:spTgt spid="16"/>
                                        </p:tgtEl>
                                        <p:attrNameLst>
                                          <p:attrName>ppt_x</p:attrName>
                                        </p:attrNameLst>
                                      </p:cBhvr>
                                      <p:tavLst>
                                        <p:tav tm="0">
                                          <p:val>
                                            <p:strVal val="#ppt_x-#ppt_w*1.125000"/>
                                          </p:val>
                                        </p:tav>
                                        <p:tav tm="100000">
                                          <p:val>
                                            <p:strVal val="#ppt_x"/>
                                          </p:val>
                                        </p:tav>
                                      </p:tavLst>
                                    </p:anim>
                                    <p:animEffect transition="in" filter="wipe(right)">
                                      <p:cBhvr>
                                        <p:cTn id="82" dur="250"/>
                                        <p:tgtEl>
                                          <p:spTgt spid="16"/>
                                        </p:tgtEl>
                                      </p:cBhvr>
                                    </p:animEffect>
                                  </p:childTnLst>
                                </p:cTn>
                              </p:par>
                            </p:childTnLst>
                          </p:cTn>
                        </p:par>
                        <p:par>
                          <p:cTn id="83" fill="hold">
                            <p:stCondLst>
                              <p:cond delay="7275"/>
                            </p:stCondLst>
                            <p:childTnLst>
                              <p:par>
                                <p:cTn id="84" presetID="53" presetClass="entr" presetSubtype="16"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p:cTn id="86" dur="500" fill="hold"/>
                                        <p:tgtEl>
                                          <p:spTgt spid="19"/>
                                        </p:tgtEl>
                                        <p:attrNameLst>
                                          <p:attrName>ppt_w</p:attrName>
                                        </p:attrNameLst>
                                      </p:cBhvr>
                                      <p:tavLst>
                                        <p:tav tm="0">
                                          <p:val>
                                            <p:fltVal val="0"/>
                                          </p:val>
                                        </p:tav>
                                        <p:tav tm="100000">
                                          <p:val>
                                            <p:strVal val="#ppt_w"/>
                                          </p:val>
                                        </p:tav>
                                      </p:tavLst>
                                    </p:anim>
                                    <p:anim calcmode="lin" valueType="num">
                                      <p:cBhvr>
                                        <p:cTn id="87" dur="500" fill="hold"/>
                                        <p:tgtEl>
                                          <p:spTgt spid="19"/>
                                        </p:tgtEl>
                                        <p:attrNameLst>
                                          <p:attrName>ppt_h</p:attrName>
                                        </p:attrNameLst>
                                      </p:cBhvr>
                                      <p:tavLst>
                                        <p:tav tm="0">
                                          <p:val>
                                            <p:fltVal val="0"/>
                                          </p:val>
                                        </p:tav>
                                        <p:tav tm="100000">
                                          <p:val>
                                            <p:strVal val="#ppt_h"/>
                                          </p:val>
                                        </p:tav>
                                      </p:tavLst>
                                    </p:anim>
                                    <p:animEffect transition="in" filter="fade">
                                      <p:cBhvr>
                                        <p:cTn id="88" dur="500"/>
                                        <p:tgtEl>
                                          <p:spTgt spid="19"/>
                                        </p:tgtEl>
                                      </p:cBhvr>
                                    </p:animEffect>
                                  </p:childTnLst>
                                </p:cTn>
                              </p:par>
                            </p:childTnLst>
                          </p:cTn>
                        </p:par>
                        <p:par>
                          <p:cTn id="89" fill="hold">
                            <p:stCondLst>
                              <p:cond delay="7775"/>
                            </p:stCondLst>
                            <p:childTnLst>
                              <p:par>
                                <p:cTn id="90" presetID="53" presetClass="entr" presetSubtype="16" fill="hold" grpId="0" nodeType="afterEffect">
                                  <p:stCondLst>
                                    <p:cond delay="0"/>
                                  </p:stCondLst>
                                  <p:iterate type="lt">
                                    <p:tmPct val="10000"/>
                                  </p:iterate>
                                  <p:childTnLst>
                                    <p:set>
                                      <p:cBhvr>
                                        <p:cTn id="91" dur="1" fill="hold">
                                          <p:stCondLst>
                                            <p:cond delay="0"/>
                                          </p:stCondLst>
                                        </p:cTn>
                                        <p:tgtEl>
                                          <p:spTgt spid="21"/>
                                        </p:tgtEl>
                                        <p:attrNameLst>
                                          <p:attrName>style.visibility</p:attrName>
                                        </p:attrNameLst>
                                      </p:cBhvr>
                                      <p:to>
                                        <p:strVal val="visible"/>
                                      </p:to>
                                    </p:set>
                                    <p:anim calcmode="lin" valueType="num">
                                      <p:cBhvr>
                                        <p:cTn id="92" dur="250" fill="hold"/>
                                        <p:tgtEl>
                                          <p:spTgt spid="21"/>
                                        </p:tgtEl>
                                        <p:attrNameLst>
                                          <p:attrName>ppt_w</p:attrName>
                                        </p:attrNameLst>
                                      </p:cBhvr>
                                      <p:tavLst>
                                        <p:tav tm="0">
                                          <p:val>
                                            <p:fltVal val="0"/>
                                          </p:val>
                                        </p:tav>
                                        <p:tav tm="100000">
                                          <p:val>
                                            <p:strVal val="#ppt_w"/>
                                          </p:val>
                                        </p:tav>
                                      </p:tavLst>
                                    </p:anim>
                                    <p:anim calcmode="lin" valueType="num">
                                      <p:cBhvr>
                                        <p:cTn id="93" dur="250" fill="hold"/>
                                        <p:tgtEl>
                                          <p:spTgt spid="21"/>
                                        </p:tgtEl>
                                        <p:attrNameLst>
                                          <p:attrName>ppt_h</p:attrName>
                                        </p:attrNameLst>
                                      </p:cBhvr>
                                      <p:tavLst>
                                        <p:tav tm="0">
                                          <p:val>
                                            <p:fltVal val="0"/>
                                          </p:val>
                                        </p:tav>
                                        <p:tav tm="100000">
                                          <p:val>
                                            <p:strVal val="#ppt_h"/>
                                          </p:val>
                                        </p:tav>
                                      </p:tavLst>
                                    </p:anim>
                                    <p:animEffect transition="in" filter="fade">
                                      <p:cBhvr>
                                        <p:cTn id="94" dur="250"/>
                                        <p:tgtEl>
                                          <p:spTgt spid="21"/>
                                        </p:tgtEl>
                                      </p:cBhvr>
                                    </p:animEffect>
                                  </p:childTnLst>
                                </p:cTn>
                              </p:par>
                            </p:childTnLst>
                          </p:cTn>
                        </p:par>
                        <p:par>
                          <p:cTn id="95" fill="hold">
                            <p:stCondLst>
                              <p:cond delay="8175"/>
                            </p:stCondLst>
                            <p:childTnLst>
                              <p:par>
                                <p:cTn id="96" presetID="12" presetClass="entr" presetSubtype="8"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p:tgtEl>
                                          <p:spTgt spid="20"/>
                                        </p:tgtEl>
                                        <p:attrNameLst>
                                          <p:attrName>ppt_x</p:attrName>
                                        </p:attrNameLst>
                                      </p:cBhvr>
                                      <p:tavLst>
                                        <p:tav tm="0">
                                          <p:val>
                                            <p:strVal val="#ppt_x-#ppt_w*1.125000"/>
                                          </p:val>
                                        </p:tav>
                                        <p:tav tm="100000">
                                          <p:val>
                                            <p:strVal val="#ppt_x"/>
                                          </p:val>
                                        </p:tav>
                                      </p:tavLst>
                                    </p:anim>
                                    <p:animEffect transition="in" filter="wipe(right)">
                                      <p:cBhvr>
                                        <p:cTn id="99" dur="250"/>
                                        <p:tgtEl>
                                          <p:spTgt spid="20"/>
                                        </p:tgtEl>
                                      </p:cBhvr>
                                    </p:animEffect>
                                  </p:childTnLst>
                                </p:cTn>
                              </p:par>
                            </p:childTnLst>
                          </p:cTn>
                        </p:par>
                        <p:par>
                          <p:cTn id="100" fill="hold">
                            <p:stCondLst>
                              <p:cond delay="8425"/>
                            </p:stCondLst>
                            <p:childTnLst>
                              <p:par>
                                <p:cTn id="101" presetID="53" presetClass="entr" presetSubtype="16"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childTnLst>
                          </p:cTn>
                        </p:par>
                        <p:par>
                          <p:cTn id="106" fill="hold">
                            <p:stCondLst>
                              <p:cond delay="8925"/>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25"/>
                                        </p:tgtEl>
                                        <p:attrNameLst>
                                          <p:attrName>style.visibility</p:attrName>
                                        </p:attrNameLst>
                                      </p:cBhvr>
                                      <p:to>
                                        <p:strVal val="visible"/>
                                      </p:to>
                                    </p:set>
                                    <p:anim calcmode="lin" valueType="num">
                                      <p:cBhvr>
                                        <p:cTn id="109" dur="250" fill="hold"/>
                                        <p:tgtEl>
                                          <p:spTgt spid="25"/>
                                        </p:tgtEl>
                                        <p:attrNameLst>
                                          <p:attrName>ppt_w</p:attrName>
                                        </p:attrNameLst>
                                      </p:cBhvr>
                                      <p:tavLst>
                                        <p:tav tm="0">
                                          <p:val>
                                            <p:fltVal val="0"/>
                                          </p:val>
                                        </p:tav>
                                        <p:tav tm="100000">
                                          <p:val>
                                            <p:strVal val="#ppt_w"/>
                                          </p:val>
                                        </p:tav>
                                      </p:tavLst>
                                    </p:anim>
                                    <p:anim calcmode="lin" valueType="num">
                                      <p:cBhvr>
                                        <p:cTn id="110" dur="250" fill="hold"/>
                                        <p:tgtEl>
                                          <p:spTgt spid="25"/>
                                        </p:tgtEl>
                                        <p:attrNameLst>
                                          <p:attrName>ppt_h</p:attrName>
                                        </p:attrNameLst>
                                      </p:cBhvr>
                                      <p:tavLst>
                                        <p:tav tm="0">
                                          <p:val>
                                            <p:fltVal val="0"/>
                                          </p:val>
                                        </p:tav>
                                        <p:tav tm="100000">
                                          <p:val>
                                            <p:strVal val="#ppt_h"/>
                                          </p:val>
                                        </p:tav>
                                      </p:tavLst>
                                    </p:anim>
                                    <p:animEffect transition="in" filter="fade">
                                      <p:cBhvr>
                                        <p:cTn id="111" dur="250"/>
                                        <p:tgtEl>
                                          <p:spTgt spid="25"/>
                                        </p:tgtEl>
                                      </p:cBhvr>
                                    </p:animEffect>
                                  </p:childTnLst>
                                </p:cTn>
                              </p:par>
                            </p:childTnLst>
                          </p:cTn>
                        </p:par>
                        <p:par>
                          <p:cTn id="112" fill="hold">
                            <p:stCondLst>
                              <p:cond delay="9450"/>
                            </p:stCondLst>
                            <p:childTnLst>
                              <p:par>
                                <p:cTn id="113" presetID="12" presetClass="entr" presetSubtype="8"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p:cTn id="115" dur="250"/>
                                        <p:tgtEl>
                                          <p:spTgt spid="24"/>
                                        </p:tgtEl>
                                        <p:attrNameLst>
                                          <p:attrName>ppt_x</p:attrName>
                                        </p:attrNameLst>
                                      </p:cBhvr>
                                      <p:tavLst>
                                        <p:tav tm="0">
                                          <p:val>
                                            <p:strVal val="#ppt_x-#ppt_w*1.125000"/>
                                          </p:val>
                                        </p:tav>
                                        <p:tav tm="100000">
                                          <p:val>
                                            <p:strVal val="#ppt_x"/>
                                          </p:val>
                                        </p:tav>
                                      </p:tavLst>
                                    </p:anim>
                                    <p:animEffect transition="in" filter="wipe(right)">
                                      <p:cBhvr>
                                        <p:cTn id="116"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4" grpId="0"/>
      <p:bldP spid="7" grpId="0" animBg="1"/>
      <p:bldP spid="8" grpId="0" animBg="1"/>
      <p:bldP spid="9" grpId="0"/>
      <p:bldP spid="11" grpId="0" animBg="1"/>
      <p:bldP spid="12" grpId="0" animBg="1"/>
      <p:bldP spid="13" grpId="0"/>
      <p:bldP spid="15" grpId="0" animBg="1"/>
      <p:bldP spid="16" grpId="0" animBg="1"/>
      <p:bldP spid="17" grpId="0"/>
      <p:bldP spid="19" grpId="0" animBg="1"/>
      <p:bldP spid="20" grpId="0" animBg="1"/>
      <p:bldP spid="21" grpId="0"/>
      <p:bldP spid="23" grpId="0" animBg="1"/>
      <p:bldP spid="24"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矩形 2">
            <a:extLst>
              <a:ext uri="{FF2B5EF4-FFF2-40B4-BE49-F238E27FC236}">
                <a16:creationId xmlns:a16="http://schemas.microsoft.com/office/drawing/2014/main" id="{30432227-DAB3-4A27-8008-09486963CA30}"/>
              </a:ext>
            </a:extLst>
          </p:cNvPr>
          <p:cNvSpPr>
            <a:spLocks noChangeArrowheads="1"/>
          </p:cNvSpPr>
          <p:nvPr/>
        </p:nvSpPr>
        <p:spPr bwMode="auto">
          <a:xfrm>
            <a:off x="1377871" y="2435867"/>
            <a:ext cx="4334280" cy="947637"/>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 name="图片 3">
            <a:extLst>
              <a:ext uri="{FF2B5EF4-FFF2-40B4-BE49-F238E27FC236}">
                <a16:creationId xmlns:a16="http://schemas.microsoft.com/office/drawing/2014/main" id="{3C02B233-AACB-46BE-B927-7FC20B34B6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8612" y="2435867"/>
            <a:ext cx="1186793" cy="947637"/>
          </a:xfrm>
          <a:prstGeom prst="rect">
            <a:avLst/>
          </a:prstGeom>
        </p:spPr>
      </p:pic>
      <p:sp>
        <p:nvSpPr>
          <p:cNvPr id="5" name="文本框 4">
            <a:extLst>
              <a:ext uri="{FF2B5EF4-FFF2-40B4-BE49-F238E27FC236}">
                <a16:creationId xmlns:a16="http://schemas.microsoft.com/office/drawing/2014/main" id="{8BBF0B50-97EC-4B71-9E05-6C0D8A2FF7CE}"/>
              </a:ext>
            </a:extLst>
          </p:cNvPr>
          <p:cNvSpPr txBox="1"/>
          <p:nvPr/>
        </p:nvSpPr>
        <p:spPr>
          <a:xfrm>
            <a:off x="1356507" y="2663464"/>
            <a:ext cx="621880" cy="461665"/>
          </a:xfrm>
          <a:prstGeom prst="rect">
            <a:avLst/>
          </a:prstGeom>
          <a:noFill/>
        </p:spPr>
        <p:txBody>
          <a:bodyPr wrap="square" rtlCol="0">
            <a:spAutoFit/>
          </a:bodyPr>
          <a:lstStyle/>
          <a:p>
            <a:pPr defTabSz="1219140"/>
            <a:r>
              <a:rPr lang="en-US" altLang="zh-CN" sz="2400" b="1" dirty="0">
                <a:solidFill>
                  <a:srgbClr val="FFFFFF"/>
                </a:solidFill>
                <a:latin typeface="微软雅黑" panose="020B0503020204020204" pitchFamily="34" charset="-122"/>
                <a:ea typeface="微软雅黑" panose="020B0503020204020204" pitchFamily="34" charset="-122"/>
              </a:rPr>
              <a:t>01</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0862C99F-D1C7-432D-9431-64703644478F}"/>
              </a:ext>
            </a:extLst>
          </p:cNvPr>
          <p:cNvSpPr/>
          <p:nvPr/>
        </p:nvSpPr>
        <p:spPr>
          <a:xfrm>
            <a:off x="2040980" y="2435867"/>
            <a:ext cx="3671171" cy="972767"/>
          </a:xfrm>
          <a:prstGeom prst="rect">
            <a:avLst/>
          </a:prstGeom>
        </p:spPr>
        <p:txBody>
          <a:bodyPr wrap="square">
            <a:spAutoFit/>
          </a:bodyPr>
          <a:lstStyle/>
          <a:p>
            <a:pPr algn="just" defTabSz="914377">
              <a:lnSpc>
                <a:spcPct val="130000"/>
              </a:lnSpc>
            </a:pP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服务国家外交大局，务实开展高层交往，推动共建“一带一路”、发展战略对接等方面合作。</a:t>
            </a:r>
          </a:p>
        </p:txBody>
      </p:sp>
      <p:sp>
        <p:nvSpPr>
          <p:cNvPr id="7" name="TextBox 14">
            <a:extLst>
              <a:ext uri="{FF2B5EF4-FFF2-40B4-BE49-F238E27FC236}">
                <a16:creationId xmlns:a16="http://schemas.microsoft.com/office/drawing/2014/main" id="{2BAB6CCC-9374-426D-A9ED-5BB88B03DC92}"/>
              </a:ext>
            </a:extLst>
          </p:cNvPr>
          <p:cNvSpPr txBox="1"/>
          <p:nvPr/>
        </p:nvSpPr>
        <p:spPr>
          <a:xfrm>
            <a:off x="115372" y="1571510"/>
            <a:ext cx="119612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200" b="1" kern="0" dirty="0">
                <a:gradFill>
                  <a:gsLst>
                    <a:gs pos="0">
                      <a:srgbClr val="FF0000"/>
                    </a:gs>
                    <a:gs pos="100000">
                      <a:srgbClr val="C00000"/>
                    </a:gs>
                  </a:gsLst>
                  <a:lin ang="5400000" scaled="0"/>
                </a:gradFill>
                <a:latin typeface="微软雅黑" pitchFamily="34" charset="-122"/>
                <a:ea typeface="微软雅黑" pitchFamily="34" charset="-122"/>
              </a:rPr>
              <a:t>★广泛开展对外友好交往，为营造良好外部环境作出积极贡献★</a:t>
            </a:r>
          </a:p>
        </p:txBody>
      </p:sp>
      <p:sp>
        <p:nvSpPr>
          <p:cNvPr id="8" name="矩形 7">
            <a:extLst>
              <a:ext uri="{FF2B5EF4-FFF2-40B4-BE49-F238E27FC236}">
                <a16:creationId xmlns:a16="http://schemas.microsoft.com/office/drawing/2014/main" id="{5EA1ABFE-D703-4DC7-87F0-57EAB874A631}"/>
              </a:ext>
            </a:extLst>
          </p:cNvPr>
          <p:cNvSpPr>
            <a:spLocks noChangeArrowheads="1"/>
          </p:cNvSpPr>
          <p:nvPr/>
        </p:nvSpPr>
        <p:spPr bwMode="auto">
          <a:xfrm>
            <a:off x="6707189" y="2435867"/>
            <a:ext cx="4334280" cy="947637"/>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9" name="图片 8">
            <a:extLst>
              <a:ext uri="{FF2B5EF4-FFF2-40B4-BE49-F238E27FC236}">
                <a16:creationId xmlns:a16="http://schemas.microsoft.com/office/drawing/2014/main" id="{D1E5D0A4-DF28-4DF7-AFF4-B6C40EA20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7930" y="2435867"/>
            <a:ext cx="1186793" cy="947637"/>
          </a:xfrm>
          <a:prstGeom prst="rect">
            <a:avLst/>
          </a:prstGeom>
        </p:spPr>
      </p:pic>
      <p:sp>
        <p:nvSpPr>
          <p:cNvPr id="10" name="文本框 9">
            <a:extLst>
              <a:ext uri="{FF2B5EF4-FFF2-40B4-BE49-F238E27FC236}">
                <a16:creationId xmlns:a16="http://schemas.microsoft.com/office/drawing/2014/main" id="{32946F4D-1B06-4B86-A16A-B92B04001732}"/>
              </a:ext>
            </a:extLst>
          </p:cNvPr>
          <p:cNvSpPr txBox="1"/>
          <p:nvPr/>
        </p:nvSpPr>
        <p:spPr>
          <a:xfrm>
            <a:off x="6707189" y="2663464"/>
            <a:ext cx="621880" cy="461665"/>
          </a:xfrm>
          <a:prstGeom prst="rect">
            <a:avLst/>
          </a:prstGeom>
          <a:noFill/>
        </p:spPr>
        <p:txBody>
          <a:bodyPr wrap="square" rtlCol="0">
            <a:spAutoFit/>
          </a:bodyPr>
          <a:lstStyle/>
          <a:p>
            <a:pPr defTabSz="1219140"/>
            <a:r>
              <a:rPr lang="en-US" altLang="zh-CN" sz="2400" b="1" dirty="0">
                <a:solidFill>
                  <a:srgbClr val="FFFFFF"/>
                </a:solidFill>
                <a:latin typeface="微软雅黑" panose="020B0503020204020204" pitchFamily="34" charset="-122"/>
                <a:ea typeface="微软雅黑" panose="020B0503020204020204" pitchFamily="34" charset="-122"/>
              </a:rPr>
              <a:t>02</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4BCE172B-4FD5-450D-B828-A28A8D771F9C}"/>
              </a:ext>
            </a:extLst>
          </p:cNvPr>
          <p:cNvSpPr/>
          <p:nvPr/>
        </p:nvSpPr>
        <p:spPr>
          <a:xfrm>
            <a:off x="7370299" y="2435867"/>
            <a:ext cx="3671171" cy="972767"/>
          </a:xfrm>
          <a:prstGeom prst="rect">
            <a:avLst/>
          </a:prstGeom>
        </p:spPr>
        <p:txBody>
          <a:bodyPr wrap="square">
            <a:spAutoFit/>
          </a:bodyPr>
          <a:lstStyle/>
          <a:p>
            <a:pPr algn="just" defTabSz="914377">
              <a:lnSpc>
                <a:spcPct val="130000"/>
              </a:lnSpc>
            </a:pP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推进公共外交和人文交流，加强同外国政治组织、相关机构、媒体智库和各界人士联系沟通。</a:t>
            </a:r>
          </a:p>
        </p:txBody>
      </p:sp>
      <p:sp>
        <p:nvSpPr>
          <p:cNvPr id="12" name="矩形 11">
            <a:extLst>
              <a:ext uri="{FF2B5EF4-FFF2-40B4-BE49-F238E27FC236}">
                <a16:creationId xmlns:a16="http://schemas.microsoft.com/office/drawing/2014/main" id="{56E40CB4-F262-44DA-86B7-26C0AAFF924D}"/>
              </a:ext>
            </a:extLst>
          </p:cNvPr>
          <p:cNvSpPr>
            <a:spLocks noChangeArrowheads="1"/>
          </p:cNvSpPr>
          <p:nvPr/>
        </p:nvSpPr>
        <p:spPr bwMode="auto">
          <a:xfrm>
            <a:off x="1377871" y="3579151"/>
            <a:ext cx="4334280" cy="947637"/>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3" name="图片 12">
            <a:extLst>
              <a:ext uri="{FF2B5EF4-FFF2-40B4-BE49-F238E27FC236}">
                <a16:creationId xmlns:a16="http://schemas.microsoft.com/office/drawing/2014/main" id="{11E23B28-325D-4D86-AE01-95BEBC27F8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8612" y="3579151"/>
            <a:ext cx="1186793" cy="947637"/>
          </a:xfrm>
          <a:prstGeom prst="rect">
            <a:avLst/>
          </a:prstGeom>
        </p:spPr>
      </p:pic>
      <p:sp>
        <p:nvSpPr>
          <p:cNvPr id="14" name="文本框 13">
            <a:extLst>
              <a:ext uri="{FF2B5EF4-FFF2-40B4-BE49-F238E27FC236}">
                <a16:creationId xmlns:a16="http://schemas.microsoft.com/office/drawing/2014/main" id="{2490F4FA-19E1-43BA-A316-77FE256FDD4E}"/>
              </a:ext>
            </a:extLst>
          </p:cNvPr>
          <p:cNvSpPr txBox="1"/>
          <p:nvPr/>
        </p:nvSpPr>
        <p:spPr>
          <a:xfrm>
            <a:off x="1356507" y="3806748"/>
            <a:ext cx="621880" cy="461665"/>
          </a:xfrm>
          <a:prstGeom prst="rect">
            <a:avLst/>
          </a:prstGeom>
          <a:noFill/>
        </p:spPr>
        <p:txBody>
          <a:bodyPr wrap="square" rtlCol="0">
            <a:spAutoFit/>
          </a:bodyPr>
          <a:lstStyle/>
          <a:p>
            <a:pPr defTabSz="1219140"/>
            <a:r>
              <a:rPr lang="en-US" altLang="zh-CN" sz="2400" b="1" dirty="0">
                <a:solidFill>
                  <a:srgbClr val="FFFFFF"/>
                </a:solidFill>
                <a:latin typeface="微软雅黑" panose="020B0503020204020204" pitchFamily="34" charset="-122"/>
                <a:ea typeface="微软雅黑" panose="020B0503020204020204" pitchFamily="34" charset="-122"/>
              </a:rPr>
              <a:t>03</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34FDCEDD-E8EA-483A-ACE4-AB4D6EA0E320}"/>
              </a:ext>
            </a:extLst>
          </p:cNvPr>
          <p:cNvSpPr/>
          <p:nvPr/>
        </p:nvSpPr>
        <p:spPr>
          <a:xfrm>
            <a:off x="2040980" y="3579151"/>
            <a:ext cx="3671171" cy="892360"/>
          </a:xfrm>
          <a:prstGeom prst="rect">
            <a:avLst/>
          </a:prstGeom>
        </p:spPr>
        <p:txBody>
          <a:bodyPr wrap="square">
            <a:spAutoFit/>
          </a:bodyPr>
          <a:lstStyle/>
          <a:p>
            <a:pPr algn="just" defTabSz="914377">
              <a:lnSpc>
                <a:spcPct val="130000"/>
              </a:lnSpc>
            </a:pPr>
            <a:r>
              <a:rPr lang="zh-CN" altLang="en-US" sz="1333" dirty="0">
                <a:solidFill>
                  <a:prstClr val="black">
                    <a:lumMod val="75000"/>
                    <a:lumOff val="25000"/>
                  </a:prstClr>
                </a:solidFill>
                <a:latin typeface="微软雅黑" panose="020B0503020204020204" pitchFamily="34" charset="-122"/>
                <a:ea typeface="微软雅黑" panose="020B0503020204020204" pitchFamily="34" charset="-122"/>
              </a:rPr>
              <a:t>讲好中国故事，广泛宣传当代中国发展成就、中国共产党领导的多党合作和政治协商制度、社会主义协商民主、人类命运共同体理念。</a:t>
            </a:r>
          </a:p>
        </p:txBody>
      </p:sp>
      <p:sp>
        <p:nvSpPr>
          <p:cNvPr id="16" name="矩形 15">
            <a:extLst>
              <a:ext uri="{FF2B5EF4-FFF2-40B4-BE49-F238E27FC236}">
                <a16:creationId xmlns:a16="http://schemas.microsoft.com/office/drawing/2014/main" id="{E3C726A2-BA20-4F54-ACF7-DD02CA081C9B}"/>
              </a:ext>
            </a:extLst>
          </p:cNvPr>
          <p:cNvSpPr>
            <a:spLocks noChangeArrowheads="1"/>
          </p:cNvSpPr>
          <p:nvPr/>
        </p:nvSpPr>
        <p:spPr bwMode="auto">
          <a:xfrm>
            <a:off x="6707189" y="3579151"/>
            <a:ext cx="4334280" cy="947637"/>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7" name="图片 16">
            <a:extLst>
              <a:ext uri="{FF2B5EF4-FFF2-40B4-BE49-F238E27FC236}">
                <a16:creationId xmlns:a16="http://schemas.microsoft.com/office/drawing/2014/main" id="{201C2428-9FEF-4992-98C1-D616CC3E9B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7930" y="3579151"/>
            <a:ext cx="1186793" cy="947637"/>
          </a:xfrm>
          <a:prstGeom prst="rect">
            <a:avLst/>
          </a:prstGeom>
        </p:spPr>
      </p:pic>
      <p:sp>
        <p:nvSpPr>
          <p:cNvPr id="18" name="文本框 17">
            <a:extLst>
              <a:ext uri="{FF2B5EF4-FFF2-40B4-BE49-F238E27FC236}">
                <a16:creationId xmlns:a16="http://schemas.microsoft.com/office/drawing/2014/main" id="{FC3057B1-54C5-4DD9-8A77-C7BA57D676F3}"/>
              </a:ext>
            </a:extLst>
          </p:cNvPr>
          <p:cNvSpPr txBox="1"/>
          <p:nvPr/>
        </p:nvSpPr>
        <p:spPr>
          <a:xfrm>
            <a:off x="6707189" y="3806748"/>
            <a:ext cx="621880" cy="461665"/>
          </a:xfrm>
          <a:prstGeom prst="rect">
            <a:avLst/>
          </a:prstGeom>
          <a:noFill/>
        </p:spPr>
        <p:txBody>
          <a:bodyPr wrap="square" rtlCol="0">
            <a:spAutoFit/>
          </a:bodyPr>
          <a:lstStyle/>
          <a:p>
            <a:pPr defTabSz="1219140"/>
            <a:r>
              <a:rPr lang="en-US" altLang="zh-CN" sz="2400" b="1" dirty="0">
                <a:solidFill>
                  <a:srgbClr val="FFFFFF"/>
                </a:solidFill>
                <a:latin typeface="微软雅黑" panose="020B0503020204020204" pitchFamily="34" charset="-122"/>
                <a:ea typeface="微软雅黑" panose="020B0503020204020204" pitchFamily="34" charset="-122"/>
              </a:rPr>
              <a:t>04</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CACF090C-832B-4F6B-BB23-1CD32229F353}"/>
              </a:ext>
            </a:extLst>
          </p:cNvPr>
          <p:cNvSpPr/>
          <p:nvPr/>
        </p:nvSpPr>
        <p:spPr>
          <a:xfrm>
            <a:off x="7370299" y="3579151"/>
            <a:ext cx="3671171" cy="892360"/>
          </a:xfrm>
          <a:prstGeom prst="rect">
            <a:avLst/>
          </a:prstGeom>
        </p:spPr>
        <p:txBody>
          <a:bodyPr wrap="square">
            <a:spAutoFit/>
          </a:bodyPr>
          <a:lstStyle/>
          <a:p>
            <a:pPr algn="just" defTabSz="914377">
              <a:lnSpc>
                <a:spcPct val="130000"/>
              </a:lnSpc>
            </a:pPr>
            <a:r>
              <a:rPr lang="zh-CN" altLang="en-US" sz="1333" dirty="0">
                <a:solidFill>
                  <a:prstClr val="black">
                    <a:lumMod val="75000"/>
                    <a:lumOff val="25000"/>
                  </a:prstClr>
                </a:solidFill>
                <a:latin typeface="微软雅黑" panose="020B0503020204020204" pitchFamily="34" charset="-122"/>
                <a:ea typeface="微软雅黑" panose="020B0503020204020204" pitchFamily="34" charset="-122"/>
              </a:rPr>
              <a:t>发挥专门委员会、中国经济社会理事会、中国宗教界和平委员会作用，就台湾、涉藏、涉疆等问题阐明我国主张，维护国家核心利益。</a:t>
            </a:r>
          </a:p>
        </p:txBody>
      </p:sp>
      <p:sp>
        <p:nvSpPr>
          <p:cNvPr id="20" name="矩形 19">
            <a:extLst>
              <a:ext uri="{FF2B5EF4-FFF2-40B4-BE49-F238E27FC236}">
                <a16:creationId xmlns:a16="http://schemas.microsoft.com/office/drawing/2014/main" id="{2A056A34-3E27-414E-85A8-A6AAA50DD846}"/>
              </a:ext>
            </a:extLst>
          </p:cNvPr>
          <p:cNvSpPr>
            <a:spLocks noChangeArrowheads="1"/>
          </p:cNvSpPr>
          <p:nvPr/>
        </p:nvSpPr>
        <p:spPr bwMode="auto">
          <a:xfrm>
            <a:off x="1401608" y="4805652"/>
            <a:ext cx="4334280" cy="947637"/>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1" name="图片 20">
            <a:extLst>
              <a:ext uri="{FF2B5EF4-FFF2-40B4-BE49-F238E27FC236}">
                <a16:creationId xmlns:a16="http://schemas.microsoft.com/office/drawing/2014/main" id="{5A90CAE8-8767-454D-89D3-BB8BE1434D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349" y="4805652"/>
            <a:ext cx="1186793" cy="947637"/>
          </a:xfrm>
          <a:prstGeom prst="rect">
            <a:avLst/>
          </a:prstGeom>
        </p:spPr>
      </p:pic>
      <p:sp>
        <p:nvSpPr>
          <p:cNvPr id="22" name="文本框 21">
            <a:extLst>
              <a:ext uri="{FF2B5EF4-FFF2-40B4-BE49-F238E27FC236}">
                <a16:creationId xmlns:a16="http://schemas.microsoft.com/office/drawing/2014/main" id="{754997C0-16D5-40D1-9A47-5557FD04B85B}"/>
              </a:ext>
            </a:extLst>
          </p:cNvPr>
          <p:cNvSpPr txBox="1"/>
          <p:nvPr/>
        </p:nvSpPr>
        <p:spPr>
          <a:xfrm>
            <a:off x="1380244" y="5033250"/>
            <a:ext cx="621880" cy="461665"/>
          </a:xfrm>
          <a:prstGeom prst="rect">
            <a:avLst/>
          </a:prstGeom>
          <a:noFill/>
        </p:spPr>
        <p:txBody>
          <a:bodyPr wrap="square" rtlCol="0">
            <a:spAutoFit/>
          </a:bodyPr>
          <a:lstStyle/>
          <a:p>
            <a:pPr defTabSz="1219140"/>
            <a:r>
              <a:rPr lang="en-US" altLang="zh-CN" sz="2400" b="1" dirty="0">
                <a:solidFill>
                  <a:srgbClr val="FFFFFF"/>
                </a:solidFill>
                <a:latin typeface="微软雅黑" panose="020B0503020204020204" pitchFamily="34" charset="-122"/>
                <a:ea typeface="微软雅黑" panose="020B0503020204020204" pitchFamily="34" charset="-122"/>
              </a:rPr>
              <a:t>05</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3C1251B2-1062-4D5E-90AA-855606869591}"/>
              </a:ext>
            </a:extLst>
          </p:cNvPr>
          <p:cNvSpPr/>
          <p:nvPr/>
        </p:nvSpPr>
        <p:spPr>
          <a:xfrm>
            <a:off x="2086081" y="4936086"/>
            <a:ext cx="3671171" cy="679289"/>
          </a:xfrm>
          <a:prstGeom prst="rect">
            <a:avLst/>
          </a:prstGeom>
        </p:spPr>
        <p:txBody>
          <a:bodyPr wrap="square">
            <a:spAutoFit/>
          </a:bodyPr>
          <a:lstStyle/>
          <a:p>
            <a:pPr algn="just" defTabSz="914377">
              <a:lnSpc>
                <a:spcPct val="130000"/>
              </a:lnSpc>
            </a:pP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运用中欧圆桌会议等机制，加强与相关国际协会及成员的交流合作。</a:t>
            </a:r>
          </a:p>
        </p:txBody>
      </p:sp>
      <p:sp>
        <p:nvSpPr>
          <p:cNvPr id="24" name="矩形 23">
            <a:extLst>
              <a:ext uri="{FF2B5EF4-FFF2-40B4-BE49-F238E27FC236}">
                <a16:creationId xmlns:a16="http://schemas.microsoft.com/office/drawing/2014/main" id="{43C4BCB4-30A3-4947-83A4-2E619D16C18F}"/>
              </a:ext>
            </a:extLst>
          </p:cNvPr>
          <p:cNvSpPr>
            <a:spLocks noChangeArrowheads="1"/>
          </p:cNvSpPr>
          <p:nvPr/>
        </p:nvSpPr>
        <p:spPr bwMode="auto">
          <a:xfrm>
            <a:off x="6730927" y="4805652"/>
            <a:ext cx="4334280" cy="947637"/>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5" name="图片 24">
            <a:extLst>
              <a:ext uri="{FF2B5EF4-FFF2-40B4-BE49-F238E27FC236}">
                <a16:creationId xmlns:a16="http://schemas.microsoft.com/office/drawing/2014/main" id="{BB204BEB-893F-453A-8A33-8258E0F31E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1668" y="4805652"/>
            <a:ext cx="1186793" cy="947637"/>
          </a:xfrm>
          <a:prstGeom prst="rect">
            <a:avLst/>
          </a:prstGeom>
        </p:spPr>
      </p:pic>
      <p:sp>
        <p:nvSpPr>
          <p:cNvPr id="26" name="文本框 25">
            <a:extLst>
              <a:ext uri="{FF2B5EF4-FFF2-40B4-BE49-F238E27FC236}">
                <a16:creationId xmlns:a16="http://schemas.microsoft.com/office/drawing/2014/main" id="{5873DE79-0BD2-47DE-8BC4-8B6B6D1E9A06}"/>
              </a:ext>
            </a:extLst>
          </p:cNvPr>
          <p:cNvSpPr txBox="1"/>
          <p:nvPr/>
        </p:nvSpPr>
        <p:spPr>
          <a:xfrm>
            <a:off x="6730927" y="5033250"/>
            <a:ext cx="621880" cy="461665"/>
          </a:xfrm>
          <a:prstGeom prst="rect">
            <a:avLst/>
          </a:prstGeom>
          <a:noFill/>
        </p:spPr>
        <p:txBody>
          <a:bodyPr wrap="square" rtlCol="0">
            <a:spAutoFit/>
          </a:bodyPr>
          <a:lstStyle/>
          <a:p>
            <a:pPr defTabSz="1219140"/>
            <a:r>
              <a:rPr lang="en-US" altLang="zh-CN" sz="2400" b="1" dirty="0">
                <a:solidFill>
                  <a:srgbClr val="FFFFFF"/>
                </a:solidFill>
                <a:latin typeface="微软雅黑" panose="020B0503020204020204" pitchFamily="34" charset="-122"/>
                <a:ea typeface="微软雅黑" panose="020B0503020204020204" pitchFamily="34" charset="-122"/>
              </a:rPr>
              <a:t>06</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D307B910-D525-4FF5-9415-0569C95BEE5F}"/>
              </a:ext>
            </a:extLst>
          </p:cNvPr>
          <p:cNvSpPr/>
          <p:nvPr/>
        </p:nvSpPr>
        <p:spPr>
          <a:xfrm>
            <a:off x="7394036" y="4805652"/>
            <a:ext cx="3671171" cy="972767"/>
          </a:xfrm>
          <a:prstGeom prst="rect">
            <a:avLst/>
          </a:prstGeom>
        </p:spPr>
        <p:txBody>
          <a:bodyPr wrap="square">
            <a:spAutoFit/>
          </a:bodyPr>
          <a:lstStyle/>
          <a:p>
            <a:pPr algn="just" defTabSz="914377">
              <a:lnSpc>
                <a:spcPct val="130000"/>
              </a:lnSpc>
            </a:pP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定期召开国际形势分析会，就建立新型国际关系等提出建议，就加强我国卫生援非工作等调研协商。</a:t>
            </a:r>
          </a:p>
        </p:txBody>
      </p:sp>
    </p:spTree>
    <p:extLst>
      <p:ext uri="{BB962C8B-B14F-4D97-AF65-F5344CB8AC3E}">
        <p14:creationId xmlns:p14="http://schemas.microsoft.com/office/powerpoint/2010/main" val="40315868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strips(down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1000"/>
                                        <p:tgtEl>
                                          <p:spTgt spid="7"/>
                                        </p:tgtEl>
                                      </p:cBhvr>
                                    </p:animEffect>
                                  </p:childTnLst>
                                </p:cTn>
                              </p:par>
                            </p:childTnLst>
                          </p:cTn>
                        </p:par>
                        <p:par>
                          <p:cTn id="37" fill="hold">
                            <p:stCondLst>
                              <p:cond delay="1000"/>
                            </p:stCondLst>
                            <p:childTnLst>
                              <p:par>
                                <p:cTn id="38" presetID="53" presetClass="entr" presetSubtype="16"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18" presetClass="entr" presetSubtype="12"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strips(downLeft)">
                                      <p:cBhvr>
                                        <p:cTn id="56" dur="500"/>
                                        <p:tgtEl>
                                          <p:spTgt spid="11"/>
                                        </p:tgtEl>
                                      </p:cBhvr>
                                    </p:animEffect>
                                  </p:childTnLst>
                                </p:cTn>
                              </p:par>
                            </p:childTnLst>
                          </p:cTn>
                        </p:par>
                        <p:par>
                          <p:cTn id="57" fill="hold">
                            <p:stCondLst>
                              <p:cond delay="500"/>
                            </p:stCondLst>
                            <p:childTnLst>
                              <p:par>
                                <p:cTn id="58" presetID="53" presetClass="entr" presetSubtype="16"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animEffect transition="in" filter="fade">
                                      <p:cBhvr>
                                        <p:cTn id="62" dur="500"/>
                                        <p:tgtEl>
                                          <p:spTgt spid="13"/>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Effect transition="in" filter="fade">
                                      <p:cBhvr>
                                        <p:cTn id="67" dur="500"/>
                                        <p:tgtEl>
                                          <p:spTgt spid="14"/>
                                        </p:tgtEl>
                                      </p:cBhvr>
                                    </p:animEffect>
                                  </p:childTnLst>
                                </p:cTn>
                              </p:par>
                            </p:childTnLst>
                          </p:cTn>
                        </p:par>
                        <p:par>
                          <p:cTn id="68" fill="hold">
                            <p:stCondLst>
                              <p:cond delay="1000"/>
                            </p:stCondLst>
                            <p:childTnLst>
                              <p:par>
                                <p:cTn id="69" presetID="22" presetClass="entr" presetSubtype="8"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18" presetClass="entr" presetSubtype="12"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strips(downLeft)">
                                      <p:cBhvr>
                                        <p:cTn id="76" dur="500"/>
                                        <p:tgtEl>
                                          <p:spTgt spid="15"/>
                                        </p:tgtEl>
                                      </p:cBhvr>
                                    </p:animEffect>
                                  </p:childTnLst>
                                </p:cTn>
                              </p:par>
                            </p:childTnLst>
                          </p:cTn>
                        </p:par>
                        <p:par>
                          <p:cTn id="77" fill="hold">
                            <p:stCondLst>
                              <p:cond delay="500"/>
                            </p:stCondLst>
                            <p:childTnLst>
                              <p:par>
                                <p:cTn id="78" presetID="53" presetClass="entr" presetSubtype="16" fill="hold"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Effect transition="in" filter="fade">
                                      <p:cBhvr>
                                        <p:cTn id="87" dur="500"/>
                                        <p:tgtEl>
                                          <p:spTgt spid="18"/>
                                        </p:tgtEl>
                                      </p:cBhvr>
                                    </p:animEffect>
                                  </p:childTnLst>
                                </p:cTn>
                              </p:par>
                            </p:childTnLst>
                          </p:cTn>
                        </p:par>
                        <p:par>
                          <p:cTn id="88" fill="hold">
                            <p:stCondLst>
                              <p:cond delay="1000"/>
                            </p:stCondLst>
                            <p:childTnLst>
                              <p:par>
                                <p:cTn id="89" presetID="22" presetClass="entr" presetSubtype="8"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left)">
                                      <p:cBhvr>
                                        <p:cTn id="91" dur="500"/>
                                        <p:tgtEl>
                                          <p:spTgt spid="16"/>
                                        </p:tgtEl>
                                      </p:cBhvr>
                                    </p:animEffect>
                                  </p:childTnLst>
                                </p:cTn>
                              </p:par>
                            </p:childTnLst>
                          </p:cTn>
                        </p:par>
                      </p:childTnLst>
                    </p:cTn>
                  </p:par>
                  <p:par>
                    <p:cTn id="92" fill="hold">
                      <p:stCondLst>
                        <p:cond delay="indefinite"/>
                      </p:stCondLst>
                      <p:childTnLst>
                        <p:par>
                          <p:cTn id="93" fill="hold">
                            <p:stCondLst>
                              <p:cond delay="0"/>
                            </p:stCondLst>
                            <p:childTnLst>
                              <p:par>
                                <p:cTn id="94" presetID="18" presetClass="entr" presetSubtype="12" fill="hold" grpId="0"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strips(downLeft)">
                                      <p:cBhvr>
                                        <p:cTn id="96" dur="500"/>
                                        <p:tgtEl>
                                          <p:spTgt spid="19"/>
                                        </p:tgtEl>
                                      </p:cBhvr>
                                    </p:animEffect>
                                  </p:childTnLst>
                                </p:cTn>
                              </p:par>
                            </p:childTnLst>
                          </p:cTn>
                        </p:par>
                        <p:par>
                          <p:cTn id="97" fill="hold">
                            <p:stCondLst>
                              <p:cond delay="500"/>
                            </p:stCondLst>
                            <p:childTnLst>
                              <p:par>
                                <p:cTn id="98" presetID="53" presetClass="entr" presetSubtype="16" fill="hold" nodeType="after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p:cTn id="100" dur="500" fill="hold"/>
                                        <p:tgtEl>
                                          <p:spTgt spid="21"/>
                                        </p:tgtEl>
                                        <p:attrNameLst>
                                          <p:attrName>ppt_w</p:attrName>
                                        </p:attrNameLst>
                                      </p:cBhvr>
                                      <p:tavLst>
                                        <p:tav tm="0">
                                          <p:val>
                                            <p:fltVal val="0"/>
                                          </p:val>
                                        </p:tav>
                                        <p:tav tm="100000">
                                          <p:val>
                                            <p:strVal val="#ppt_w"/>
                                          </p:val>
                                        </p:tav>
                                      </p:tavLst>
                                    </p:anim>
                                    <p:anim calcmode="lin" valueType="num">
                                      <p:cBhvr>
                                        <p:cTn id="101" dur="500" fill="hold"/>
                                        <p:tgtEl>
                                          <p:spTgt spid="21"/>
                                        </p:tgtEl>
                                        <p:attrNameLst>
                                          <p:attrName>ppt_h</p:attrName>
                                        </p:attrNameLst>
                                      </p:cBhvr>
                                      <p:tavLst>
                                        <p:tav tm="0">
                                          <p:val>
                                            <p:fltVal val="0"/>
                                          </p:val>
                                        </p:tav>
                                        <p:tav tm="100000">
                                          <p:val>
                                            <p:strVal val="#ppt_h"/>
                                          </p:val>
                                        </p:tav>
                                      </p:tavLst>
                                    </p:anim>
                                    <p:animEffect transition="in" filter="fade">
                                      <p:cBhvr>
                                        <p:cTn id="102" dur="500"/>
                                        <p:tgtEl>
                                          <p:spTgt spid="21"/>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500" fill="hold"/>
                                        <p:tgtEl>
                                          <p:spTgt spid="22"/>
                                        </p:tgtEl>
                                        <p:attrNameLst>
                                          <p:attrName>ppt_w</p:attrName>
                                        </p:attrNameLst>
                                      </p:cBhvr>
                                      <p:tavLst>
                                        <p:tav tm="0">
                                          <p:val>
                                            <p:fltVal val="0"/>
                                          </p:val>
                                        </p:tav>
                                        <p:tav tm="100000">
                                          <p:val>
                                            <p:strVal val="#ppt_w"/>
                                          </p:val>
                                        </p:tav>
                                      </p:tavLst>
                                    </p:anim>
                                    <p:anim calcmode="lin" valueType="num">
                                      <p:cBhvr>
                                        <p:cTn id="106" dur="500" fill="hold"/>
                                        <p:tgtEl>
                                          <p:spTgt spid="22"/>
                                        </p:tgtEl>
                                        <p:attrNameLst>
                                          <p:attrName>ppt_h</p:attrName>
                                        </p:attrNameLst>
                                      </p:cBhvr>
                                      <p:tavLst>
                                        <p:tav tm="0">
                                          <p:val>
                                            <p:fltVal val="0"/>
                                          </p:val>
                                        </p:tav>
                                        <p:tav tm="100000">
                                          <p:val>
                                            <p:strVal val="#ppt_h"/>
                                          </p:val>
                                        </p:tav>
                                      </p:tavLst>
                                    </p:anim>
                                    <p:animEffect transition="in" filter="fade">
                                      <p:cBhvr>
                                        <p:cTn id="107" dur="500"/>
                                        <p:tgtEl>
                                          <p:spTgt spid="22"/>
                                        </p:tgtEl>
                                      </p:cBhvr>
                                    </p:animEffect>
                                  </p:childTnLst>
                                </p:cTn>
                              </p:par>
                            </p:childTnLst>
                          </p:cTn>
                        </p:par>
                        <p:par>
                          <p:cTn id="108" fill="hold">
                            <p:stCondLst>
                              <p:cond delay="1000"/>
                            </p:stCondLst>
                            <p:childTnLst>
                              <p:par>
                                <p:cTn id="109" presetID="22" presetClass="entr" presetSubtype="8" fill="hold" grpId="0" nodeType="afterEffect">
                                  <p:stCondLst>
                                    <p:cond delay="0"/>
                                  </p:stCondLst>
                                  <p:childTnLst>
                                    <p:set>
                                      <p:cBhvr>
                                        <p:cTn id="110" dur="1" fill="hold">
                                          <p:stCondLst>
                                            <p:cond delay="0"/>
                                          </p:stCondLst>
                                        </p:cTn>
                                        <p:tgtEl>
                                          <p:spTgt spid="20"/>
                                        </p:tgtEl>
                                        <p:attrNameLst>
                                          <p:attrName>style.visibility</p:attrName>
                                        </p:attrNameLst>
                                      </p:cBhvr>
                                      <p:to>
                                        <p:strVal val="visible"/>
                                      </p:to>
                                    </p:set>
                                    <p:animEffect transition="in" filter="wipe(left)">
                                      <p:cBhvr>
                                        <p:cTn id="111" dur="500"/>
                                        <p:tgtEl>
                                          <p:spTgt spid="20"/>
                                        </p:tgtEl>
                                      </p:cBhvr>
                                    </p:animEffect>
                                  </p:childTnLst>
                                </p:cTn>
                              </p:par>
                            </p:childTnLst>
                          </p:cTn>
                        </p:par>
                      </p:childTnLst>
                    </p:cTn>
                  </p:par>
                  <p:par>
                    <p:cTn id="112" fill="hold">
                      <p:stCondLst>
                        <p:cond delay="indefinite"/>
                      </p:stCondLst>
                      <p:childTnLst>
                        <p:par>
                          <p:cTn id="113" fill="hold">
                            <p:stCondLst>
                              <p:cond delay="0"/>
                            </p:stCondLst>
                            <p:childTnLst>
                              <p:par>
                                <p:cTn id="114" presetID="18" presetClass="entr" presetSubtype="12" fill="hold" grpId="0" nodeType="click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strips(downLeft)">
                                      <p:cBhvr>
                                        <p:cTn id="116" dur="500"/>
                                        <p:tgtEl>
                                          <p:spTgt spid="23"/>
                                        </p:tgtEl>
                                      </p:cBhvr>
                                    </p:animEffect>
                                  </p:childTnLst>
                                </p:cTn>
                              </p:par>
                            </p:childTnLst>
                          </p:cTn>
                        </p:par>
                        <p:par>
                          <p:cTn id="117" fill="hold">
                            <p:stCondLst>
                              <p:cond delay="500"/>
                            </p:stCondLst>
                            <p:childTnLst>
                              <p:par>
                                <p:cTn id="118" presetID="53" presetClass="entr" presetSubtype="16" fill="hold" nodeType="afterEffect">
                                  <p:stCondLst>
                                    <p:cond delay="0"/>
                                  </p:stCondLst>
                                  <p:childTnLst>
                                    <p:set>
                                      <p:cBhvr>
                                        <p:cTn id="119" dur="1" fill="hold">
                                          <p:stCondLst>
                                            <p:cond delay="0"/>
                                          </p:stCondLst>
                                        </p:cTn>
                                        <p:tgtEl>
                                          <p:spTgt spid="25"/>
                                        </p:tgtEl>
                                        <p:attrNameLst>
                                          <p:attrName>style.visibility</p:attrName>
                                        </p:attrNameLst>
                                      </p:cBhvr>
                                      <p:to>
                                        <p:strVal val="visible"/>
                                      </p:to>
                                    </p:set>
                                    <p:anim calcmode="lin" valueType="num">
                                      <p:cBhvr>
                                        <p:cTn id="120" dur="500" fill="hold"/>
                                        <p:tgtEl>
                                          <p:spTgt spid="25"/>
                                        </p:tgtEl>
                                        <p:attrNameLst>
                                          <p:attrName>ppt_w</p:attrName>
                                        </p:attrNameLst>
                                      </p:cBhvr>
                                      <p:tavLst>
                                        <p:tav tm="0">
                                          <p:val>
                                            <p:fltVal val="0"/>
                                          </p:val>
                                        </p:tav>
                                        <p:tav tm="100000">
                                          <p:val>
                                            <p:strVal val="#ppt_w"/>
                                          </p:val>
                                        </p:tav>
                                      </p:tavLst>
                                    </p:anim>
                                    <p:anim calcmode="lin" valueType="num">
                                      <p:cBhvr>
                                        <p:cTn id="121" dur="500" fill="hold"/>
                                        <p:tgtEl>
                                          <p:spTgt spid="25"/>
                                        </p:tgtEl>
                                        <p:attrNameLst>
                                          <p:attrName>ppt_h</p:attrName>
                                        </p:attrNameLst>
                                      </p:cBhvr>
                                      <p:tavLst>
                                        <p:tav tm="0">
                                          <p:val>
                                            <p:fltVal val="0"/>
                                          </p:val>
                                        </p:tav>
                                        <p:tav tm="100000">
                                          <p:val>
                                            <p:strVal val="#ppt_h"/>
                                          </p:val>
                                        </p:tav>
                                      </p:tavLst>
                                    </p:anim>
                                    <p:animEffect transition="in" filter="fade">
                                      <p:cBhvr>
                                        <p:cTn id="122" dur="500"/>
                                        <p:tgtEl>
                                          <p:spTgt spid="25"/>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6"/>
                                        </p:tgtEl>
                                        <p:attrNameLst>
                                          <p:attrName>style.visibility</p:attrName>
                                        </p:attrNameLst>
                                      </p:cBhvr>
                                      <p:to>
                                        <p:strVal val="visible"/>
                                      </p:to>
                                    </p:set>
                                    <p:anim calcmode="lin" valueType="num">
                                      <p:cBhvr>
                                        <p:cTn id="125" dur="500" fill="hold"/>
                                        <p:tgtEl>
                                          <p:spTgt spid="26"/>
                                        </p:tgtEl>
                                        <p:attrNameLst>
                                          <p:attrName>ppt_w</p:attrName>
                                        </p:attrNameLst>
                                      </p:cBhvr>
                                      <p:tavLst>
                                        <p:tav tm="0">
                                          <p:val>
                                            <p:fltVal val="0"/>
                                          </p:val>
                                        </p:tav>
                                        <p:tav tm="100000">
                                          <p:val>
                                            <p:strVal val="#ppt_w"/>
                                          </p:val>
                                        </p:tav>
                                      </p:tavLst>
                                    </p:anim>
                                    <p:anim calcmode="lin" valueType="num">
                                      <p:cBhvr>
                                        <p:cTn id="126" dur="500" fill="hold"/>
                                        <p:tgtEl>
                                          <p:spTgt spid="26"/>
                                        </p:tgtEl>
                                        <p:attrNameLst>
                                          <p:attrName>ppt_h</p:attrName>
                                        </p:attrNameLst>
                                      </p:cBhvr>
                                      <p:tavLst>
                                        <p:tav tm="0">
                                          <p:val>
                                            <p:fltVal val="0"/>
                                          </p:val>
                                        </p:tav>
                                        <p:tav tm="100000">
                                          <p:val>
                                            <p:strVal val="#ppt_h"/>
                                          </p:val>
                                        </p:tav>
                                      </p:tavLst>
                                    </p:anim>
                                    <p:animEffect transition="in" filter="fade">
                                      <p:cBhvr>
                                        <p:cTn id="127" dur="500"/>
                                        <p:tgtEl>
                                          <p:spTgt spid="26"/>
                                        </p:tgtEl>
                                      </p:cBhvr>
                                    </p:animEffect>
                                  </p:childTnLst>
                                </p:cTn>
                              </p:par>
                            </p:childTnLst>
                          </p:cTn>
                        </p:par>
                        <p:par>
                          <p:cTn id="128" fill="hold">
                            <p:stCondLst>
                              <p:cond delay="1000"/>
                            </p:stCondLst>
                            <p:childTnLst>
                              <p:par>
                                <p:cTn id="129" presetID="22" presetClass="entr" presetSubtype="8" fill="hold" grpId="0" nodeType="afterEffect">
                                  <p:stCondLst>
                                    <p:cond delay="0"/>
                                  </p:stCondLst>
                                  <p:childTnLst>
                                    <p:set>
                                      <p:cBhvr>
                                        <p:cTn id="130" dur="1" fill="hold">
                                          <p:stCondLst>
                                            <p:cond delay="0"/>
                                          </p:stCondLst>
                                        </p:cTn>
                                        <p:tgtEl>
                                          <p:spTgt spid="24"/>
                                        </p:tgtEl>
                                        <p:attrNameLst>
                                          <p:attrName>style.visibility</p:attrName>
                                        </p:attrNameLst>
                                      </p:cBhvr>
                                      <p:to>
                                        <p:strVal val="visible"/>
                                      </p:to>
                                    </p:set>
                                    <p:animEffect transition="in" filter="wipe(left)">
                                      <p:cBhvr>
                                        <p:cTn id="131" dur="500"/>
                                        <p:tgtEl>
                                          <p:spTgt spid="24"/>
                                        </p:tgtEl>
                                      </p:cBhvr>
                                    </p:animEffect>
                                  </p:childTnLst>
                                </p:cTn>
                              </p:par>
                            </p:childTnLst>
                          </p:cTn>
                        </p:par>
                      </p:childTnLst>
                    </p:cTn>
                  </p:par>
                  <p:par>
                    <p:cTn id="132" fill="hold">
                      <p:stCondLst>
                        <p:cond delay="indefinite"/>
                      </p:stCondLst>
                      <p:childTnLst>
                        <p:par>
                          <p:cTn id="133" fill="hold">
                            <p:stCondLst>
                              <p:cond delay="0"/>
                            </p:stCondLst>
                            <p:childTnLst>
                              <p:par>
                                <p:cTn id="134" presetID="18" presetClass="entr" presetSubtype="12" fill="hold" grpId="0" nodeType="clickEffect">
                                  <p:stCondLst>
                                    <p:cond delay="0"/>
                                  </p:stCondLst>
                                  <p:childTnLst>
                                    <p:set>
                                      <p:cBhvr>
                                        <p:cTn id="135" dur="1" fill="hold">
                                          <p:stCondLst>
                                            <p:cond delay="0"/>
                                          </p:stCondLst>
                                        </p:cTn>
                                        <p:tgtEl>
                                          <p:spTgt spid="27"/>
                                        </p:tgtEl>
                                        <p:attrNameLst>
                                          <p:attrName>style.visibility</p:attrName>
                                        </p:attrNameLst>
                                      </p:cBhvr>
                                      <p:to>
                                        <p:strVal val="visible"/>
                                      </p:to>
                                    </p:set>
                                    <p:animEffect transition="in" filter="strips(downLeft)">
                                      <p:cBhvr>
                                        <p:cTn id="1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5" grpId="0"/>
      <p:bldP spid="6" grpId="0"/>
      <p:bldP spid="7" grpId="0"/>
      <p:bldP spid="8" grpId="0" animBg="1"/>
      <p:bldP spid="10" grpId="0"/>
      <p:bldP spid="11" grpId="0"/>
      <p:bldP spid="12" grpId="0" animBg="1"/>
      <p:bldP spid="14" grpId="0"/>
      <p:bldP spid="15" grpId="0"/>
      <p:bldP spid="16" grpId="0" animBg="1"/>
      <p:bldP spid="18" grpId="0"/>
      <p:bldP spid="19" grpId="0"/>
      <p:bldP spid="20" grpId="0" animBg="1"/>
      <p:bldP spid="22" grpId="0"/>
      <p:bldP spid="23" grpId="0"/>
      <p:bldP spid="24" grpId="0" animBg="1"/>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文本框 2">
            <a:extLst>
              <a:ext uri="{FF2B5EF4-FFF2-40B4-BE49-F238E27FC236}">
                <a16:creationId xmlns:a16="http://schemas.microsoft.com/office/drawing/2014/main" id="{3B68D29F-786D-4F70-824B-52F5B826348A}"/>
              </a:ext>
            </a:extLst>
          </p:cNvPr>
          <p:cNvSpPr txBox="1"/>
          <p:nvPr/>
        </p:nvSpPr>
        <p:spPr>
          <a:xfrm>
            <a:off x="1195441" y="1770814"/>
            <a:ext cx="9977047" cy="666786"/>
          </a:xfrm>
          <a:prstGeom prst="rect">
            <a:avLst/>
          </a:prstGeom>
          <a:noFill/>
        </p:spPr>
        <p:txBody>
          <a:bodyPr wrap="square" rtlCol="0">
            <a:spAutoFit/>
          </a:bodyPr>
          <a:lstStyle/>
          <a:p>
            <a:pPr algn="ctr" defTabSz="914377"/>
            <a:r>
              <a:rPr lang="zh-CN" altLang="en-US" sz="37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大力加强自身建设，提高政协履职能力和水平</a:t>
            </a:r>
          </a:p>
        </p:txBody>
      </p:sp>
      <p:grpSp>
        <p:nvGrpSpPr>
          <p:cNvPr id="4" name="组合 3">
            <a:extLst>
              <a:ext uri="{FF2B5EF4-FFF2-40B4-BE49-F238E27FC236}">
                <a16:creationId xmlns:a16="http://schemas.microsoft.com/office/drawing/2014/main" id="{287A96E6-9EA8-4DFC-8D91-66D47E502A5A}"/>
              </a:ext>
            </a:extLst>
          </p:cNvPr>
          <p:cNvGrpSpPr/>
          <p:nvPr/>
        </p:nvGrpSpPr>
        <p:grpSpPr>
          <a:xfrm>
            <a:off x="1013581" y="3585266"/>
            <a:ext cx="2420104" cy="2420101"/>
            <a:chOff x="889528" y="3035300"/>
            <a:chExt cx="2420104" cy="2420101"/>
          </a:xfrm>
        </p:grpSpPr>
        <p:sp>
          <p:nvSpPr>
            <p:cNvPr id="5" name="Oval 7">
              <a:extLst>
                <a:ext uri="{FF2B5EF4-FFF2-40B4-BE49-F238E27FC236}">
                  <a16:creationId xmlns:a16="http://schemas.microsoft.com/office/drawing/2014/main" id="{A19BEBB6-7F8C-4912-BF67-2543BDD562DF}"/>
                </a:ext>
              </a:extLst>
            </p:cNvPr>
            <p:cNvSpPr/>
            <p:nvPr/>
          </p:nvSpPr>
          <p:spPr bwMode="auto">
            <a:xfrm>
              <a:off x="889528" y="3035300"/>
              <a:ext cx="2420104" cy="2420101"/>
            </a:xfrm>
            <a:prstGeom prst="ellipse">
              <a:avLst/>
            </a:prstGeom>
            <a:noFill/>
            <a:ln w="38100" cap="flat" cmpd="sng" algn="ctr">
              <a:solidFill>
                <a:srgbClr val="FF0000"/>
              </a:solidFill>
              <a:prstDash val="solid"/>
              <a:round/>
              <a:headEnd type="none" w="med" len="med"/>
              <a:tailEnd type="none" w="med" len="med"/>
            </a:ln>
          </p:spPr>
          <p:txBody>
            <a:bodyPr rot="0" spcFirstLastPara="0" vert="horz" wrap="none" lIns="121920" tIns="60960" rIns="121920" bIns="60960" anchor="t" anchorCtr="1" forceAA="0" compatLnSpc="1">
              <a:prstTxWarp prst="textNoShape">
                <a:avLst/>
              </a:prstTxWarp>
              <a:normAutofit/>
            </a:bodyPr>
            <a:lstStyle/>
            <a:p>
              <a:pPr algn="ctr" defTabSz="914377"/>
              <a:endParaRPr lang="en-US" altLang="zh-CN" sz="5867" dirty="0">
                <a:gradFill>
                  <a:gsLst>
                    <a:gs pos="0">
                      <a:srgbClr val="FF3302"/>
                    </a:gs>
                    <a:gs pos="100000">
                      <a:srgbClr val="CB0800"/>
                    </a:gs>
                  </a:gsLst>
                  <a:lin ang="5400000" scaled="1"/>
                </a:gradFill>
                <a:latin typeface="Impact" panose="020B0806030902050204" pitchFamily="34" charset="0"/>
                <a:ea typeface="等线" panose="02010600030101010101" pitchFamily="2" charset="-122"/>
              </a:endParaRPr>
            </a:p>
          </p:txBody>
        </p:sp>
        <p:sp>
          <p:nvSpPr>
            <p:cNvPr id="6" name="Freeform: Shape 14">
              <a:extLst>
                <a:ext uri="{FF2B5EF4-FFF2-40B4-BE49-F238E27FC236}">
                  <a16:creationId xmlns:a16="http://schemas.microsoft.com/office/drawing/2014/main" id="{AD6A3DA3-81BB-4A6A-B106-79C37CDD544F}"/>
                </a:ext>
              </a:extLst>
            </p:cNvPr>
            <p:cNvSpPr/>
            <p:nvPr/>
          </p:nvSpPr>
          <p:spPr bwMode="auto">
            <a:xfrm>
              <a:off x="889528" y="4204816"/>
              <a:ext cx="2420104" cy="1250585"/>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gradFill>
              <a:gsLst>
                <a:gs pos="0">
                  <a:srgbClr val="FF3302"/>
                </a:gs>
                <a:gs pos="100000">
                  <a:srgbClr val="CB0800"/>
                </a:gs>
              </a:gsLst>
              <a:lin ang="5400000" scaled="1"/>
            </a:gradFill>
            <a:ln w="12700" cap="flat" cmpd="sng" algn="ctr">
              <a:noFill/>
              <a:prstDash val="solid"/>
              <a:round/>
              <a:headEnd type="none" w="med" len="med"/>
              <a:tailEnd type="none" w="med" len="med"/>
            </a:ln>
            <a:extLst/>
          </p:spPr>
          <p:txBody>
            <a:bodyPr rot="0" spcFirstLastPara="0" vert="horz" wrap="none" lIns="121920" tIns="60960" rIns="121920" bIns="60960" anchor="ctr" anchorCtr="1" forceAA="0" compatLnSpc="1">
              <a:prstTxWarp prst="textNoShape">
                <a:avLst/>
              </a:prstTxWarp>
              <a:normAutofit/>
            </a:bodyPr>
            <a:lstStyle/>
            <a:p>
              <a:pPr algn="ctr" defTabSz="914377">
                <a:lnSpc>
                  <a:spcPct val="120000"/>
                </a:lnSpc>
              </a:pPr>
              <a:r>
                <a:rPr lang="zh-CN" altLang="en-US" sz="1600" dirty="0">
                  <a:solidFill>
                    <a:prstClr val="white">
                      <a:lumMod val="100000"/>
                    </a:prstClr>
                  </a:solidFill>
                  <a:latin typeface="微软雅黑" panose="020B0503020204020204" pitchFamily="34" charset="-122"/>
                  <a:ea typeface="微软雅黑" panose="020B0503020204020204" pitchFamily="34" charset="-122"/>
                </a:rPr>
                <a:t>着力提高工作制度化、</a:t>
              </a:r>
              <a:endParaRPr lang="en-US" altLang="zh-CN" sz="1600" dirty="0">
                <a:solidFill>
                  <a:prstClr val="white">
                    <a:lumMod val="100000"/>
                  </a:prstClr>
                </a:solidFill>
                <a:latin typeface="微软雅黑" panose="020B0503020204020204" pitchFamily="34" charset="-122"/>
                <a:ea typeface="微软雅黑" panose="020B0503020204020204" pitchFamily="34" charset="-122"/>
              </a:endParaRPr>
            </a:p>
            <a:p>
              <a:pPr algn="ctr" defTabSz="914377">
                <a:lnSpc>
                  <a:spcPct val="120000"/>
                </a:lnSpc>
              </a:pPr>
              <a:r>
                <a:rPr lang="zh-CN" altLang="en-US" sz="1600" dirty="0">
                  <a:solidFill>
                    <a:prstClr val="white">
                      <a:lumMod val="100000"/>
                    </a:prstClr>
                  </a:solidFill>
                  <a:latin typeface="微软雅黑" panose="020B0503020204020204" pitchFamily="34" charset="-122"/>
                  <a:ea typeface="微软雅黑" panose="020B0503020204020204" pitchFamily="34" charset="-122"/>
                </a:rPr>
                <a:t>规范化、程序化水平</a:t>
              </a:r>
            </a:p>
          </p:txBody>
        </p:sp>
        <p:sp>
          <p:nvSpPr>
            <p:cNvPr id="7" name="文本框 6">
              <a:extLst>
                <a:ext uri="{FF2B5EF4-FFF2-40B4-BE49-F238E27FC236}">
                  <a16:creationId xmlns:a16="http://schemas.microsoft.com/office/drawing/2014/main" id="{701BFC5C-17BB-4E23-9102-90689EE734B8}"/>
                </a:ext>
              </a:extLst>
            </p:cNvPr>
            <p:cNvSpPr txBox="1"/>
            <p:nvPr/>
          </p:nvSpPr>
          <p:spPr>
            <a:xfrm>
              <a:off x="1589535" y="3233283"/>
              <a:ext cx="1020089" cy="923330"/>
            </a:xfrm>
            <a:prstGeom prst="rect">
              <a:avLst/>
            </a:prstGeom>
            <a:noFill/>
          </p:spPr>
          <p:txBody>
            <a:bodyPr wrap="square" rtlCol="0">
              <a:spAutoFit/>
            </a:bodyPr>
            <a:lstStyle/>
            <a:p>
              <a:pPr algn="ctr" defTabSz="914377"/>
              <a:r>
                <a:rPr lang="en-US" altLang="zh-CN" sz="5400" dirty="0">
                  <a:gradFill>
                    <a:gsLst>
                      <a:gs pos="0">
                        <a:srgbClr val="FF3302"/>
                      </a:gs>
                      <a:gs pos="100000">
                        <a:srgbClr val="CB0800"/>
                      </a:gs>
                    </a:gsLst>
                    <a:lin ang="5400000" scaled="1"/>
                  </a:gradFill>
                  <a:latin typeface="Impact" panose="020B0806030902050204" pitchFamily="34" charset="0"/>
                  <a:ea typeface="等线" panose="02010600030101010101" pitchFamily="2" charset="-122"/>
                </a:rPr>
                <a:t>01</a:t>
              </a:r>
              <a:endParaRPr lang="zh-CN" altLang="en-US" sz="5400" dirty="0">
                <a:gradFill>
                  <a:gsLst>
                    <a:gs pos="0">
                      <a:srgbClr val="FF3302"/>
                    </a:gs>
                    <a:gs pos="100000">
                      <a:srgbClr val="CB0800"/>
                    </a:gs>
                  </a:gsLst>
                  <a:lin ang="5400000" scaled="1"/>
                </a:gradFill>
                <a:latin typeface="Impact" panose="020B0806030902050204" pitchFamily="34" charset="0"/>
                <a:ea typeface="等线" panose="02010600030101010101" pitchFamily="2" charset="-122"/>
              </a:endParaRPr>
            </a:p>
          </p:txBody>
        </p:sp>
      </p:grpSp>
      <p:grpSp>
        <p:nvGrpSpPr>
          <p:cNvPr id="8" name="组合 7">
            <a:extLst>
              <a:ext uri="{FF2B5EF4-FFF2-40B4-BE49-F238E27FC236}">
                <a16:creationId xmlns:a16="http://schemas.microsoft.com/office/drawing/2014/main" id="{B363A38A-37F7-4DCC-BFB5-EE004FE01801}"/>
              </a:ext>
            </a:extLst>
          </p:cNvPr>
          <p:cNvGrpSpPr/>
          <p:nvPr/>
        </p:nvGrpSpPr>
        <p:grpSpPr>
          <a:xfrm>
            <a:off x="4775615" y="3585266"/>
            <a:ext cx="2420104" cy="2420101"/>
            <a:chOff x="4651563" y="3035300"/>
            <a:chExt cx="2420104" cy="2420101"/>
          </a:xfrm>
        </p:grpSpPr>
        <p:sp>
          <p:nvSpPr>
            <p:cNvPr id="9" name="Oval 6">
              <a:extLst>
                <a:ext uri="{FF2B5EF4-FFF2-40B4-BE49-F238E27FC236}">
                  <a16:creationId xmlns:a16="http://schemas.microsoft.com/office/drawing/2014/main" id="{0E51ADAF-3674-4836-ACDA-B41E9911EBAF}"/>
                </a:ext>
              </a:extLst>
            </p:cNvPr>
            <p:cNvSpPr/>
            <p:nvPr/>
          </p:nvSpPr>
          <p:spPr bwMode="auto">
            <a:xfrm>
              <a:off x="4651563" y="3035300"/>
              <a:ext cx="2420104" cy="2420101"/>
            </a:xfrm>
            <a:prstGeom prst="ellipse">
              <a:avLst/>
            </a:prstGeom>
            <a:noFill/>
            <a:ln w="38100" cap="flat" cmpd="sng" algn="ctr">
              <a:solidFill>
                <a:srgbClr val="FF0000"/>
              </a:solidFill>
              <a:prstDash val="solid"/>
              <a:round/>
              <a:headEnd type="none" w="med" len="med"/>
              <a:tailEnd type="none" w="med" len="med"/>
            </a:ln>
          </p:spPr>
          <p:txBody>
            <a:bodyPr rot="0" spcFirstLastPara="0" vert="horz" wrap="none" lIns="121920" tIns="60960" rIns="121920" bIns="60960" anchor="t" anchorCtr="1" forceAA="0" compatLnSpc="1">
              <a:prstTxWarp prst="textNoShape">
                <a:avLst/>
              </a:prstTxWarp>
              <a:normAutofit/>
            </a:bodyPr>
            <a:lstStyle/>
            <a:p>
              <a:pPr algn="ctr" defTabSz="914377"/>
              <a:endParaRPr lang="en-US" altLang="zh-CN" sz="5867" dirty="0">
                <a:gradFill>
                  <a:gsLst>
                    <a:gs pos="0">
                      <a:srgbClr val="FF3302"/>
                    </a:gs>
                    <a:gs pos="100000">
                      <a:srgbClr val="CB0800"/>
                    </a:gs>
                  </a:gsLst>
                  <a:lin ang="5400000" scaled="1"/>
                </a:gradFill>
                <a:latin typeface="Impact" panose="020B0806030902050204" pitchFamily="34" charset="0"/>
                <a:ea typeface="等线" panose="02010600030101010101" pitchFamily="2" charset="-122"/>
              </a:endParaRPr>
            </a:p>
          </p:txBody>
        </p:sp>
        <p:sp>
          <p:nvSpPr>
            <p:cNvPr id="10" name="Freeform: Shape 15">
              <a:extLst>
                <a:ext uri="{FF2B5EF4-FFF2-40B4-BE49-F238E27FC236}">
                  <a16:creationId xmlns:a16="http://schemas.microsoft.com/office/drawing/2014/main" id="{39E7839F-13BC-4732-900C-0B7E28AEC7BB}"/>
                </a:ext>
              </a:extLst>
            </p:cNvPr>
            <p:cNvSpPr/>
            <p:nvPr/>
          </p:nvSpPr>
          <p:spPr bwMode="auto">
            <a:xfrm>
              <a:off x="4651563" y="4204814"/>
              <a:ext cx="2420104" cy="1250585"/>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gradFill>
              <a:gsLst>
                <a:gs pos="0">
                  <a:srgbClr val="FF3302"/>
                </a:gs>
                <a:gs pos="100000">
                  <a:srgbClr val="CB0800"/>
                </a:gs>
              </a:gsLst>
              <a:lin ang="5400000" scaled="1"/>
            </a:gradFill>
            <a:ln w="12700" cap="flat" cmpd="sng" algn="ctr">
              <a:noFill/>
              <a:prstDash val="solid"/>
              <a:round/>
              <a:headEnd type="none" w="med" len="med"/>
              <a:tailEnd type="none" w="med" len="med"/>
            </a:ln>
            <a:extLst/>
          </p:spPr>
          <p:txBody>
            <a:bodyPr rot="0" spcFirstLastPara="0" vert="horz" wrap="none" lIns="121920" tIns="60960" rIns="121920" bIns="60960" anchor="ctr" anchorCtr="1" forceAA="0" compatLnSpc="1">
              <a:prstTxWarp prst="textNoShape">
                <a:avLst/>
              </a:prstTxWarp>
              <a:normAutofit/>
            </a:bodyPr>
            <a:lstStyle/>
            <a:p>
              <a:pPr algn="ctr" defTabSz="914377">
                <a:lnSpc>
                  <a:spcPct val="120000"/>
                </a:lnSpc>
              </a:pPr>
              <a:r>
                <a:rPr lang="zh-CN" altLang="en-US" sz="1867" dirty="0">
                  <a:solidFill>
                    <a:prstClr val="white">
                      <a:lumMod val="100000"/>
                    </a:prstClr>
                  </a:solidFill>
                  <a:latin typeface="微软雅黑" panose="020B0503020204020204" pitchFamily="34" charset="-122"/>
                  <a:ea typeface="微软雅黑" panose="020B0503020204020204" pitchFamily="34" charset="-122"/>
                </a:rPr>
                <a:t>以改革创新精神做好</a:t>
              </a:r>
              <a:endParaRPr lang="en-US" altLang="zh-CN" sz="1867" dirty="0">
                <a:solidFill>
                  <a:prstClr val="white">
                    <a:lumMod val="100000"/>
                  </a:prstClr>
                </a:solidFill>
                <a:latin typeface="微软雅黑" panose="020B0503020204020204" pitchFamily="34" charset="-122"/>
                <a:ea typeface="微软雅黑" panose="020B0503020204020204" pitchFamily="34" charset="-122"/>
              </a:endParaRPr>
            </a:p>
            <a:p>
              <a:pPr algn="ctr" defTabSz="914377">
                <a:lnSpc>
                  <a:spcPct val="120000"/>
                </a:lnSpc>
              </a:pPr>
              <a:r>
                <a:rPr lang="zh-CN" altLang="en-US" sz="1867" dirty="0">
                  <a:solidFill>
                    <a:prstClr val="white">
                      <a:lumMod val="100000"/>
                    </a:prstClr>
                  </a:solidFill>
                  <a:latin typeface="微软雅黑" panose="020B0503020204020204" pitchFamily="34" charset="-122"/>
                  <a:ea typeface="微软雅黑" panose="020B0503020204020204" pitchFamily="34" charset="-122"/>
                </a:rPr>
                <a:t>经常性工作</a:t>
              </a:r>
            </a:p>
          </p:txBody>
        </p:sp>
        <p:sp>
          <p:nvSpPr>
            <p:cNvPr id="11" name="文本框 10">
              <a:extLst>
                <a:ext uri="{FF2B5EF4-FFF2-40B4-BE49-F238E27FC236}">
                  <a16:creationId xmlns:a16="http://schemas.microsoft.com/office/drawing/2014/main" id="{AE8427DD-5F87-46CB-AF53-2BD09746449D}"/>
                </a:ext>
              </a:extLst>
            </p:cNvPr>
            <p:cNvSpPr txBox="1"/>
            <p:nvPr/>
          </p:nvSpPr>
          <p:spPr>
            <a:xfrm>
              <a:off x="5261312" y="3233283"/>
              <a:ext cx="1020089" cy="923330"/>
            </a:xfrm>
            <a:prstGeom prst="rect">
              <a:avLst/>
            </a:prstGeom>
            <a:noFill/>
          </p:spPr>
          <p:txBody>
            <a:bodyPr wrap="square" rtlCol="0">
              <a:spAutoFit/>
            </a:bodyPr>
            <a:lstStyle/>
            <a:p>
              <a:pPr algn="ctr" defTabSz="914377"/>
              <a:r>
                <a:rPr lang="en-US" altLang="zh-CN" sz="5400" dirty="0">
                  <a:gradFill>
                    <a:gsLst>
                      <a:gs pos="0">
                        <a:srgbClr val="FF3302"/>
                      </a:gs>
                      <a:gs pos="100000">
                        <a:srgbClr val="CB0800"/>
                      </a:gs>
                    </a:gsLst>
                    <a:lin ang="5400000" scaled="1"/>
                  </a:gradFill>
                  <a:latin typeface="Impact" panose="020B0806030902050204" pitchFamily="34" charset="0"/>
                  <a:ea typeface="等线" panose="02010600030101010101" pitchFamily="2" charset="-122"/>
                </a:rPr>
                <a:t>02</a:t>
              </a:r>
              <a:endParaRPr lang="zh-CN" altLang="en-US" sz="5400" dirty="0">
                <a:gradFill>
                  <a:gsLst>
                    <a:gs pos="0">
                      <a:srgbClr val="FF3302"/>
                    </a:gs>
                    <a:gs pos="100000">
                      <a:srgbClr val="CB0800"/>
                    </a:gs>
                  </a:gsLst>
                  <a:lin ang="5400000" scaled="1"/>
                </a:gradFill>
                <a:latin typeface="Impact" panose="020B0806030902050204" pitchFamily="34" charset="0"/>
                <a:ea typeface="等线" panose="02010600030101010101" pitchFamily="2" charset="-122"/>
              </a:endParaRPr>
            </a:p>
          </p:txBody>
        </p:sp>
      </p:grpSp>
      <p:grpSp>
        <p:nvGrpSpPr>
          <p:cNvPr id="12" name="组合 11">
            <a:extLst>
              <a:ext uri="{FF2B5EF4-FFF2-40B4-BE49-F238E27FC236}">
                <a16:creationId xmlns:a16="http://schemas.microsoft.com/office/drawing/2014/main" id="{250B7BF9-29D3-4560-8F48-8F34D87AE76A}"/>
              </a:ext>
            </a:extLst>
          </p:cNvPr>
          <p:cNvGrpSpPr/>
          <p:nvPr/>
        </p:nvGrpSpPr>
        <p:grpSpPr>
          <a:xfrm>
            <a:off x="8537649" y="3585266"/>
            <a:ext cx="2420104" cy="2420101"/>
            <a:chOff x="8413597" y="3035300"/>
            <a:chExt cx="2420104" cy="2420101"/>
          </a:xfrm>
        </p:grpSpPr>
        <p:sp>
          <p:nvSpPr>
            <p:cNvPr id="13" name="Oval 5">
              <a:extLst>
                <a:ext uri="{FF2B5EF4-FFF2-40B4-BE49-F238E27FC236}">
                  <a16:creationId xmlns:a16="http://schemas.microsoft.com/office/drawing/2014/main" id="{45ED8D25-F16A-4542-9950-8B471DF0EA6B}"/>
                </a:ext>
              </a:extLst>
            </p:cNvPr>
            <p:cNvSpPr/>
            <p:nvPr/>
          </p:nvSpPr>
          <p:spPr bwMode="auto">
            <a:xfrm>
              <a:off x="8413597" y="3035300"/>
              <a:ext cx="2420104" cy="2420099"/>
            </a:xfrm>
            <a:prstGeom prst="ellipse">
              <a:avLst/>
            </a:prstGeom>
            <a:noFill/>
            <a:ln w="38100" cap="flat" cmpd="sng" algn="ctr">
              <a:solidFill>
                <a:srgbClr val="FF0000"/>
              </a:solidFill>
              <a:prstDash val="solid"/>
              <a:round/>
              <a:headEnd type="none" w="med" len="med"/>
              <a:tailEnd type="none" w="med" len="med"/>
            </a:ln>
          </p:spPr>
          <p:txBody>
            <a:bodyPr rot="0" spcFirstLastPara="0" vert="horz" wrap="none" lIns="121920" tIns="60960" rIns="121920" bIns="60960" anchor="t" anchorCtr="1" forceAA="0" compatLnSpc="1">
              <a:prstTxWarp prst="textNoShape">
                <a:avLst/>
              </a:prstTxWarp>
              <a:normAutofit/>
            </a:bodyPr>
            <a:lstStyle/>
            <a:p>
              <a:pPr algn="ctr" defTabSz="914377"/>
              <a:endParaRPr lang="en-US" altLang="zh-CN" sz="5867" dirty="0">
                <a:gradFill>
                  <a:gsLst>
                    <a:gs pos="0">
                      <a:srgbClr val="FF3302"/>
                    </a:gs>
                    <a:gs pos="100000">
                      <a:srgbClr val="CB0800"/>
                    </a:gs>
                  </a:gsLst>
                  <a:lin ang="5400000" scaled="1"/>
                </a:gradFill>
                <a:latin typeface="Impact" panose="020B0806030902050204" pitchFamily="34" charset="0"/>
                <a:ea typeface="等线" panose="02010600030101010101" pitchFamily="2" charset="-122"/>
              </a:endParaRPr>
            </a:p>
          </p:txBody>
        </p:sp>
        <p:sp>
          <p:nvSpPr>
            <p:cNvPr id="14" name="Freeform: Shape 16">
              <a:extLst>
                <a:ext uri="{FF2B5EF4-FFF2-40B4-BE49-F238E27FC236}">
                  <a16:creationId xmlns:a16="http://schemas.microsoft.com/office/drawing/2014/main" id="{66F9FF47-3F4F-4ABC-B8A2-C8BD90977373}"/>
                </a:ext>
              </a:extLst>
            </p:cNvPr>
            <p:cNvSpPr/>
            <p:nvPr/>
          </p:nvSpPr>
          <p:spPr bwMode="auto">
            <a:xfrm>
              <a:off x="8413597" y="4204817"/>
              <a:ext cx="2420104" cy="1250584"/>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gradFill>
              <a:gsLst>
                <a:gs pos="0">
                  <a:srgbClr val="FF3302"/>
                </a:gs>
                <a:gs pos="100000">
                  <a:srgbClr val="CB0800"/>
                </a:gs>
              </a:gsLst>
              <a:lin ang="5400000" scaled="1"/>
            </a:gradFill>
            <a:ln w="12700" cap="flat" cmpd="sng" algn="ctr">
              <a:noFill/>
              <a:prstDash val="solid"/>
              <a:round/>
              <a:headEnd type="none" w="med" len="med"/>
              <a:tailEnd type="none" w="med" len="med"/>
            </a:ln>
            <a:extLst/>
          </p:spPr>
          <p:txBody>
            <a:bodyPr rot="0" spcFirstLastPara="0" vert="horz" wrap="none" lIns="121920" tIns="60960" rIns="121920" bIns="60960" anchor="ctr" anchorCtr="1" forceAA="0" compatLnSpc="1">
              <a:prstTxWarp prst="textNoShape">
                <a:avLst/>
              </a:prstTxWarp>
              <a:normAutofit/>
            </a:bodyPr>
            <a:lstStyle/>
            <a:p>
              <a:pPr algn="ctr" defTabSz="914377">
                <a:lnSpc>
                  <a:spcPct val="120000"/>
                </a:lnSpc>
              </a:pPr>
              <a:r>
                <a:rPr lang="zh-CN" altLang="en-US" sz="1467" dirty="0">
                  <a:solidFill>
                    <a:prstClr val="white">
                      <a:lumMod val="100000"/>
                    </a:prstClr>
                  </a:solidFill>
                  <a:latin typeface="微软雅黑" panose="020B0503020204020204" pitchFamily="34" charset="-122"/>
                  <a:ea typeface="微软雅黑" panose="020B0503020204020204" pitchFamily="34" charset="-122"/>
                </a:rPr>
                <a:t>贯彻全面从严治党部署，</a:t>
              </a:r>
              <a:endParaRPr lang="en-US" altLang="zh-CN" sz="1467" dirty="0">
                <a:solidFill>
                  <a:prstClr val="white">
                    <a:lumMod val="100000"/>
                  </a:prstClr>
                </a:solidFill>
                <a:latin typeface="微软雅黑" panose="020B0503020204020204" pitchFamily="34" charset="-122"/>
                <a:ea typeface="微软雅黑" panose="020B0503020204020204" pitchFamily="34" charset="-122"/>
              </a:endParaRPr>
            </a:p>
            <a:p>
              <a:pPr algn="ctr" defTabSz="914377">
                <a:lnSpc>
                  <a:spcPct val="120000"/>
                </a:lnSpc>
              </a:pPr>
              <a:r>
                <a:rPr lang="zh-CN" altLang="en-US" sz="1467" dirty="0">
                  <a:solidFill>
                    <a:prstClr val="white">
                      <a:lumMod val="100000"/>
                    </a:prstClr>
                  </a:solidFill>
                  <a:latin typeface="微软雅黑" panose="020B0503020204020204" pitchFamily="34" charset="-122"/>
                  <a:ea typeface="微软雅黑" panose="020B0503020204020204" pitchFamily="34" charset="-122"/>
                </a:rPr>
                <a:t>把党的政治建设</a:t>
              </a:r>
              <a:endParaRPr lang="en-US" altLang="zh-CN" sz="1467" dirty="0">
                <a:solidFill>
                  <a:prstClr val="white">
                    <a:lumMod val="100000"/>
                  </a:prstClr>
                </a:solidFill>
                <a:latin typeface="微软雅黑" panose="020B0503020204020204" pitchFamily="34" charset="-122"/>
                <a:ea typeface="微软雅黑" panose="020B0503020204020204" pitchFamily="34" charset="-122"/>
              </a:endParaRPr>
            </a:p>
            <a:p>
              <a:pPr algn="ctr" defTabSz="914377">
                <a:lnSpc>
                  <a:spcPct val="120000"/>
                </a:lnSpc>
              </a:pPr>
              <a:r>
                <a:rPr lang="zh-CN" altLang="en-US" sz="1467" dirty="0">
                  <a:solidFill>
                    <a:prstClr val="white">
                      <a:lumMod val="100000"/>
                    </a:prstClr>
                  </a:solidFill>
                  <a:latin typeface="微软雅黑" panose="020B0503020204020204" pitchFamily="34" charset="-122"/>
                  <a:ea typeface="微软雅黑" panose="020B0503020204020204" pitchFamily="34" charset="-122"/>
                </a:rPr>
                <a:t>摆在首位</a:t>
              </a:r>
            </a:p>
          </p:txBody>
        </p:sp>
        <p:sp>
          <p:nvSpPr>
            <p:cNvPr id="15" name="文本框 14">
              <a:extLst>
                <a:ext uri="{FF2B5EF4-FFF2-40B4-BE49-F238E27FC236}">
                  <a16:creationId xmlns:a16="http://schemas.microsoft.com/office/drawing/2014/main" id="{854339DC-2E97-4A7C-883E-DB51F8211495}"/>
                </a:ext>
              </a:extLst>
            </p:cNvPr>
            <p:cNvSpPr txBox="1"/>
            <p:nvPr/>
          </p:nvSpPr>
          <p:spPr>
            <a:xfrm>
              <a:off x="9113604" y="3233283"/>
              <a:ext cx="1020089" cy="923330"/>
            </a:xfrm>
            <a:prstGeom prst="rect">
              <a:avLst/>
            </a:prstGeom>
            <a:noFill/>
          </p:spPr>
          <p:txBody>
            <a:bodyPr wrap="square" rtlCol="0">
              <a:spAutoFit/>
            </a:bodyPr>
            <a:lstStyle/>
            <a:p>
              <a:pPr algn="ctr" defTabSz="914377"/>
              <a:r>
                <a:rPr lang="en-US" altLang="zh-CN" sz="5400" dirty="0">
                  <a:gradFill>
                    <a:gsLst>
                      <a:gs pos="0">
                        <a:srgbClr val="FF3302"/>
                      </a:gs>
                      <a:gs pos="100000">
                        <a:srgbClr val="CB0800"/>
                      </a:gs>
                    </a:gsLst>
                    <a:lin ang="5400000" scaled="1"/>
                  </a:gradFill>
                  <a:latin typeface="Impact" panose="020B0806030902050204" pitchFamily="34" charset="0"/>
                  <a:ea typeface="等线" panose="02010600030101010101" pitchFamily="2" charset="-122"/>
                </a:rPr>
                <a:t>03</a:t>
              </a:r>
              <a:endParaRPr lang="zh-CN" altLang="en-US" sz="5400" dirty="0">
                <a:gradFill>
                  <a:gsLst>
                    <a:gs pos="0">
                      <a:srgbClr val="FF3302"/>
                    </a:gs>
                    <a:gs pos="100000">
                      <a:srgbClr val="CB0800"/>
                    </a:gs>
                  </a:gsLst>
                  <a:lin ang="5400000" scaled="1"/>
                </a:gradFill>
                <a:latin typeface="Impact" panose="020B0806030902050204" pitchFamily="34" charset="0"/>
                <a:ea typeface="等线" panose="02010600030101010101" pitchFamily="2" charset="-122"/>
              </a:endParaRPr>
            </a:p>
          </p:txBody>
        </p:sp>
      </p:grpSp>
      <p:grpSp>
        <p:nvGrpSpPr>
          <p:cNvPr id="16" name="组合 15">
            <a:extLst>
              <a:ext uri="{FF2B5EF4-FFF2-40B4-BE49-F238E27FC236}">
                <a16:creationId xmlns:a16="http://schemas.microsoft.com/office/drawing/2014/main" id="{8C590D96-8171-4509-BAC7-3589BDF69880}"/>
              </a:ext>
            </a:extLst>
          </p:cNvPr>
          <p:cNvGrpSpPr>
            <a:grpSpLocks noChangeAspect="1"/>
          </p:cNvGrpSpPr>
          <p:nvPr/>
        </p:nvGrpSpPr>
        <p:grpSpPr>
          <a:xfrm>
            <a:off x="1379714" y="2593359"/>
            <a:ext cx="9360000" cy="542027"/>
            <a:chOff x="3886825" y="1796061"/>
            <a:chExt cx="7459994" cy="432000"/>
          </a:xfrm>
        </p:grpSpPr>
        <p:cxnSp>
          <p:nvCxnSpPr>
            <p:cNvPr id="17" name="直接连接符 16">
              <a:extLst>
                <a:ext uri="{FF2B5EF4-FFF2-40B4-BE49-F238E27FC236}">
                  <a16:creationId xmlns:a16="http://schemas.microsoft.com/office/drawing/2014/main" id="{E5727E50-77A3-4DD7-A2AE-97E898F910B4}"/>
                </a:ext>
              </a:extLst>
            </p:cNvPr>
            <p:cNvCxnSpPr/>
            <p:nvPr/>
          </p:nvCxnSpPr>
          <p:spPr>
            <a:xfrm>
              <a:off x="3886825" y="2035893"/>
              <a:ext cx="3265366" cy="5284"/>
            </a:xfrm>
            <a:prstGeom prst="line">
              <a:avLst/>
            </a:prstGeom>
            <a:noFill/>
            <a:ln w="6350" cap="flat" cmpd="sng" algn="ctr">
              <a:solidFill>
                <a:srgbClr val="FF0000"/>
              </a:solidFill>
              <a:prstDash val="solid"/>
              <a:miter lim="800000"/>
            </a:ln>
            <a:effectLst/>
          </p:spPr>
        </p:cxnSp>
        <p:sp>
          <p:nvSpPr>
            <p:cNvPr id="18" name="星形: 五角 14">
              <a:extLst>
                <a:ext uri="{FF2B5EF4-FFF2-40B4-BE49-F238E27FC236}">
                  <a16:creationId xmlns:a16="http://schemas.microsoft.com/office/drawing/2014/main" id="{DFA597E0-C0ED-4930-BC4D-04683511F47B}"/>
                </a:ext>
              </a:extLst>
            </p:cNvPr>
            <p:cNvSpPr/>
            <p:nvPr/>
          </p:nvSpPr>
          <p:spPr>
            <a:xfrm>
              <a:off x="7400822" y="1796061"/>
              <a:ext cx="432000" cy="432000"/>
            </a:xfrm>
            <a:prstGeom prst="star5">
              <a:avLst/>
            </a:prstGeom>
            <a:gradFill>
              <a:gsLst>
                <a:gs pos="90000">
                  <a:srgbClr val="C00000"/>
                </a:gs>
                <a:gs pos="30000">
                  <a:srgbClr val="FF3300"/>
                </a:gs>
              </a:gsLst>
              <a:lin ang="5400000" scaled="1"/>
            </a:gradFill>
            <a:ln w="12700" cap="flat" cmpd="sng" algn="ctr">
              <a:noFill/>
              <a:prstDash val="solid"/>
              <a:miter lim="800000"/>
            </a:ln>
            <a:effectLst/>
          </p:spPr>
          <p:txBody>
            <a:bodyPr rtlCol="0" anchor="ctr"/>
            <a:lstStyle/>
            <a:p>
              <a:pPr algn="ctr" defTabSz="914377">
                <a:defRPr/>
              </a:pPr>
              <a:endParaRPr lang="zh-CN" altLang="en-US" kern="0">
                <a:solidFill>
                  <a:prstClr val="white"/>
                </a:solidFill>
                <a:latin typeface="等线" panose="020F0502020204030204"/>
                <a:ea typeface="等线" panose="02010600030101010101" pitchFamily="2" charset="-122"/>
              </a:endParaRPr>
            </a:p>
          </p:txBody>
        </p:sp>
        <p:cxnSp>
          <p:nvCxnSpPr>
            <p:cNvPr id="19" name="直接连接符 18">
              <a:extLst>
                <a:ext uri="{FF2B5EF4-FFF2-40B4-BE49-F238E27FC236}">
                  <a16:creationId xmlns:a16="http://schemas.microsoft.com/office/drawing/2014/main" id="{8DA88961-D95C-483E-BBB9-782333DD76B7}"/>
                </a:ext>
              </a:extLst>
            </p:cNvPr>
            <p:cNvCxnSpPr/>
            <p:nvPr/>
          </p:nvCxnSpPr>
          <p:spPr>
            <a:xfrm>
              <a:off x="8081453" y="2035893"/>
              <a:ext cx="3265366" cy="5284"/>
            </a:xfrm>
            <a:prstGeom prst="line">
              <a:avLst/>
            </a:prstGeom>
            <a:noFill/>
            <a:ln w="6350" cap="flat" cmpd="sng" algn="ctr">
              <a:solidFill>
                <a:srgbClr val="FF0000"/>
              </a:solidFill>
              <a:prstDash val="solid"/>
              <a:miter lim="800000"/>
            </a:ln>
            <a:effectLst/>
          </p:spPr>
        </p:cxnSp>
      </p:grpSp>
    </p:spTree>
    <p:extLst>
      <p:ext uri="{BB962C8B-B14F-4D97-AF65-F5344CB8AC3E}">
        <p14:creationId xmlns:p14="http://schemas.microsoft.com/office/powerpoint/2010/main" val="392800753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Effect transition="in" filter="fade">
                                      <p:cBhvr>
                                        <p:cTn id="17" dur="1000"/>
                                        <p:tgtEl>
                                          <p:spTgt spid="3"/>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750"/>
                                        <p:tgtEl>
                                          <p:spTgt spid="16"/>
                                        </p:tgtEl>
                                      </p:cBhvr>
                                    </p:animEffect>
                                  </p:childTnLst>
                                </p:cTn>
                              </p:par>
                            </p:childTnLst>
                          </p:cTn>
                        </p:par>
                        <p:par>
                          <p:cTn id="22" fill="hold">
                            <p:stCondLst>
                              <p:cond delay="2750"/>
                            </p:stCondLst>
                            <p:childTnLst>
                              <p:par>
                                <p:cTn id="23" presetID="2" presetClass="entr" presetSubtype="4" decel="10000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750" fill="hold"/>
                                        <p:tgtEl>
                                          <p:spTgt spid="4"/>
                                        </p:tgtEl>
                                        <p:attrNameLst>
                                          <p:attrName>ppt_x</p:attrName>
                                        </p:attrNameLst>
                                      </p:cBhvr>
                                      <p:tavLst>
                                        <p:tav tm="0">
                                          <p:val>
                                            <p:strVal val="#ppt_x"/>
                                          </p:val>
                                        </p:tav>
                                        <p:tav tm="100000">
                                          <p:val>
                                            <p:strVal val="#ppt_x"/>
                                          </p:val>
                                        </p:tav>
                                      </p:tavLst>
                                    </p:anim>
                                    <p:anim calcmode="lin" valueType="num">
                                      <p:cBhvr additive="base">
                                        <p:cTn id="26" dur="75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5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750" fill="hold"/>
                                        <p:tgtEl>
                                          <p:spTgt spid="8"/>
                                        </p:tgtEl>
                                        <p:attrNameLst>
                                          <p:attrName>ppt_x</p:attrName>
                                        </p:attrNameLst>
                                      </p:cBhvr>
                                      <p:tavLst>
                                        <p:tav tm="0">
                                          <p:val>
                                            <p:strVal val="#ppt_x"/>
                                          </p:val>
                                        </p:tav>
                                        <p:tav tm="100000">
                                          <p:val>
                                            <p:strVal val="#ppt_x"/>
                                          </p:val>
                                        </p:tav>
                                      </p:tavLst>
                                    </p:anim>
                                    <p:anim calcmode="lin" valueType="num">
                                      <p:cBhvr additive="base">
                                        <p:cTn id="30" dur="75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10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750" fill="hold"/>
                                        <p:tgtEl>
                                          <p:spTgt spid="12"/>
                                        </p:tgtEl>
                                        <p:attrNameLst>
                                          <p:attrName>ppt_x</p:attrName>
                                        </p:attrNameLst>
                                      </p:cBhvr>
                                      <p:tavLst>
                                        <p:tav tm="0">
                                          <p:val>
                                            <p:strVal val="#ppt_x"/>
                                          </p:val>
                                        </p:tav>
                                        <p:tav tm="100000">
                                          <p:val>
                                            <p:strVal val="#ppt_x"/>
                                          </p:val>
                                        </p:tav>
                                      </p:tavLst>
                                    </p:anim>
                                    <p:anim calcmode="lin" valueType="num">
                                      <p:cBhvr additive="base">
                                        <p:cTn id="34"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矩形: 圆角 7">
            <a:extLst>
              <a:ext uri="{FF2B5EF4-FFF2-40B4-BE49-F238E27FC236}">
                <a16:creationId xmlns:a16="http://schemas.microsoft.com/office/drawing/2014/main" id="{41828E40-E06C-4E2F-A104-55B5D8825832}"/>
              </a:ext>
            </a:extLst>
          </p:cNvPr>
          <p:cNvSpPr/>
          <p:nvPr/>
        </p:nvSpPr>
        <p:spPr>
          <a:xfrm>
            <a:off x="747253" y="1372354"/>
            <a:ext cx="11139947" cy="4703983"/>
          </a:xfrm>
          <a:prstGeom prst="roundRect">
            <a:avLst>
              <a:gd name="adj" fmla="val 0"/>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endParaRPr lang="zh-CN" altLang="en-US">
              <a:solidFill>
                <a:prstClr val="white"/>
              </a:solidFill>
              <a:latin typeface="Calibri" panose="020F0502020204030204"/>
              <a:ea typeface="等线" panose="02010600030101010101" pitchFamily="2" charset="-122"/>
            </a:endParaRPr>
          </a:p>
        </p:txBody>
      </p:sp>
      <p:sp>
        <p:nvSpPr>
          <p:cNvPr id="4" name="矩形: 圆角 10">
            <a:extLst>
              <a:ext uri="{FF2B5EF4-FFF2-40B4-BE49-F238E27FC236}">
                <a16:creationId xmlns:a16="http://schemas.microsoft.com/office/drawing/2014/main" id="{C34011A2-14D5-4BC0-ADD4-A9A6B2FEA471}"/>
              </a:ext>
            </a:extLst>
          </p:cNvPr>
          <p:cNvSpPr/>
          <p:nvPr/>
        </p:nvSpPr>
        <p:spPr>
          <a:xfrm>
            <a:off x="387253" y="3218956"/>
            <a:ext cx="720000" cy="72000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r>
              <a:rPr lang="en-US" altLang="zh-CN" sz="2800" dirty="0">
                <a:solidFill>
                  <a:srgbClr val="FFFCE1"/>
                </a:solidFill>
                <a:latin typeface="Impact" panose="020B0806030902050204" pitchFamily="34" charset="0"/>
                <a:ea typeface="等线" panose="02010600030101010101" pitchFamily="2" charset="-122"/>
              </a:rPr>
              <a:t>01</a:t>
            </a:r>
            <a:endParaRPr lang="zh-CN" altLang="en-US" sz="2800" dirty="0">
              <a:solidFill>
                <a:srgbClr val="FFFCE1"/>
              </a:solidFill>
              <a:latin typeface="Impact" panose="020B0806030902050204" pitchFamily="34" charset="0"/>
              <a:ea typeface="等线" panose="02010600030101010101" pitchFamily="2" charset="-122"/>
            </a:endParaRPr>
          </a:p>
        </p:txBody>
      </p:sp>
      <p:sp>
        <p:nvSpPr>
          <p:cNvPr id="5" name="Title 20">
            <a:extLst>
              <a:ext uri="{FF2B5EF4-FFF2-40B4-BE49-F238E27FC236}">
                <a16:creationId xmlns:a16="http://schemas.microsoft.com/office/drawing/2014/main" id="{F40A05EA-AE05-47D4-A7E6-2152F3E03726}"/>
              </a:ext>
            </a:extLst>
          </p:cNvPr>
          <p:cNvSpPr txBox="1">
            <a:spLocks/>
          </p:cNvSpPr>
          <p:nvPr/>
        </p:nvSpPr>
        <p:spPr>
          <a:xfrm flipH="1">
            <a:off x="1717449" y="1617080"/>
            <a:ext cx="9583023" cy="69753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defRPr/>
            </a:pPr>
            <a:r>
              <a:rPr lang="zh-CN" altLang="en-US" sz="37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着力提高工作制度化、规范化、程序化水平</a:t>
            </a:r>
          </a:p>
        </p:txBody>
      </p:sp>
      <p:sp>
        <p:nvSpPr>
          <p:cNvPr id="6" name="文本框 3">
            <a:extLst>
              <a:ext uri="{FF2B5EF4-FFF2-40B4-BE49-F238E27FC236}">
                <a16:creationId xmlns:a16="http://schemas.microsoft.com/office/drawing/2014/main" id="{8B2AE939-B2FE-49B7-8F00-CB55C8A1842A}"/>
              </a:ext>
            </a:extLst>
          </p:cNvPr>
          <p:cNvSpPr txBox="1"/>
          <p:nvPr/>
        </p:nvSpPr>
        <p:spPr>
          <a:xfrm>
            <a:off x="1717448" y="2661422"/>
            <a:ext cx="9363507" cy="1077090"/>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21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高度重视政协章程修改工作，坚持党的领导，充分发扬民主，广泛征求意见，严格按程序积极稳妥推进，提出部分修改政协章程的建议。</a:t>
            </a:r>
            <a:endParaRPr lang="zh-CN" altLang="en-US" sz="21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7" name="文本框 3">
            <a:extLst>
              <a:ext uri="{FF2B5EF4-FFF2-40B4-BE49-F238E27FC236}">
                <a16:creationId xmlns:a16="http://schemas.microsoft.com/office/drawing/2014/main" id="{D7130723-F7E8-4B8D-B529-45F29695F6C9}"/>
              </a:ext>
            </a:extLst>
          </p:cNvPr>
          <p:cNvSpPr txBox="1"/>
          <p:nvPr/>
        </p:nvSpPr>
        <p:spPr>
          <a:xfrm>
            <a:off x="1745483" y="4012848"/>
            <a:ext cx="9886080" cy="1569469"/>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21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制定修订委员履职工作规则、双周协商座谈会工作规则、各专委会工作指南等</a:t>
            </a:r>
            <a:r>
              <a:rPr lang="en-US" altLang="zh-CN" sz="21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a:t>
            </a:r>
            <a:r>
              <a:rPr lang="zh-CN" altLang="en-US" sz="21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项制度，推进政协协商民主、专委会工作等基础性程序机制建设，完善制度体系。</a:t>
            </a:r>
          </a:p>
        </p:txBody>
      </p:sp>
    </p:spTree>
    <p:extLst>
      <p:ext uri="{BB962C8B-B14F-4D97-AF65-F5344CB8AC3E}">
        <p14:creationId xmlns:p14="http://schemas.microsoft.com/office/powerpoint/2010/main" val="426739892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par>
                                <p:cTn id="12" presetID="2" presetClass="entr" presetSubtype="8" decel="10000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27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3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par>
                          <p:cTn id="23" fill="hold">
                            <p:stCondLst>
                              <p:cond delay="37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1500"/>
                                        <p:tgtEl>
                                          <p:spTgt spid="6"/>
                                        </p:tgtEl>
                                      </p:cBhvr>
                                    </p:animEffect>
                                  </p:childTnLst>
                                </p:cTn>
                              </p:par>
                            </p:childTnLst>
                          </p:cTn>
                        </p:par>
                        <p:par>
                          <p:cTn id="27" fill="hold">
                            <p:stCondLst>
                              <p:cond delay="525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4" grpId="0" animBg="1"/>
      <p:bldP spid="5" grpId="0"/>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矩形: 圆角 7">
            <a:extLst>
              <a:ext uri="{FF2B5EF4-FFF2-40B4-BE49-F238E27FC236}">
                <a16:creationId xmlns:a16="http://schemas.microsoft.com/office/drawing/2014/main" id="{565D2665-0252-4E5A-A6DA-4AFCACD57A50}"/>
              </a:ext>
            </a:extLst>
          </p:cNvPr>
          <p:cNvSpPr/>
          <p:nvPr/>
        </p:nvSpPr>
        <p:spPr>
          <a:xfrm>
            <a:off x="747253" y="1372354"/>
            <a:ext cx="11139947" cy="4703983"/>
          </a:xfrm>
          <a:prstGeom prst="roundRect">
            <a:avLst>
              <a:gd name="adj" fmla="val 0"/>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endParaRPr lang="zh-CN" altLang="en-US">
              <a:solidFill>
                <a:prstClr val="white"/>
              </a:solidFill>
              <a:latin typeface="Calibri" panose="020F0502020204030204"/>
              <a:ea typeface="等线" panose="02010600030101010101" pitchFamily="2" charset="-122"/>
            </a:endParaRPr>
          </a:p>
        </p:txBody>
      </p:sp>
      <p:sp>
        <p:nvSpPr>
          <p:cNvPr id="4" name="矩形: 圆角 10">
            <a:extLst>
              <a:ext uri="{FF2B5EF4-FFF2-40B4-BE49-F238E27FC236}">
                <a16:creationId xmlns:a16="http://schemas.microsoft.com/office/drawing/2014/main" id="{0A049AF1-22D4-4B66-AF1D-C212A3EDDCA9}"/>
              </a:ext>
            </a:extLst>
          </p:cNvPr>
          <p:cNvSpPr/>
          <p:nvPr/>
        </p:nvSpPr>
        <p:spPr>
          <a:xfrm>
            <a:off x="387253" y="3218956"/>
            <a:ext cx="720000" cy="72000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r>
              <a:rPr lang="en-US" altLang="zh-CN" sz="2800" dirty="0">
                <a:solidFill>
                  <a:srgbClr val="FFFCE1"/>
                </a:solidFill>
                <a:latin typeface="Impact" panose="020B0806030902050204" pitchFamily="34" charset="0"/>
                <a:ea typeface="等线" panose="02010600030101010101" pitchFamily="2" charset="-122"/>
              </a:rPr>
              <a:t>02</a:t>
            </a:r>
            <a:endParaRPr lang="zh-CN" altLang="en-US" sz="2800" dirty="0">
              <a:solidFill>
                <a:srgbClr val="FFFCE1"/>
              </a:solidFill>
              <a:latin typeface="Impact" panose="020B0806030902050204" pitchFamily="34" charset="0"/>
              <a:ea typeface="等线" panose="02010600030101010101" pitchFamily="2" charset="-122"/>
            </a:endParaRPr>
          </a:p>
        </p:txBody>
      </p:sp>
      <p:sp>
        <p:nvSpPr>
          <p:cNvPr id="5" name="Title 20">
            <a:extLst>
              <a:ext uri="{FF2B5EF4-FFF2-40B4-BE49-F238E27FC236}">
                <a16:creationId xmlns:a16="http://schemas.microsoft.com/office/drawing/2014/main" id="{3890E614-5150-4518-85E1-983C8AB6AC67}"/>
              </a:ext>
            </a:extLst>
          </p:cNvPr>
          <p:cNvSpPr txBox="1">
            <a:spLocks/>
          </p:cNvSpPr>
          <p:nvPr/>
        </p:nvSpPr>
        <p:spPr>
          <a:xfrm flipH="1">
            <a:off x="2018297" y="1584443"/>
            <a:ext cx="9583023" cy="779739"/>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defRPr/>
            </a:pPr>
            <a:r>
              <a:rPr lang="zh-CN" altLang="en-US" sz="4267"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以改革创新精神做好经常性工作</a:t>
            </a:r>
          </a:p>
        </p:txBody>
      </p:sp>
      <p:sp>
        <p:nvSpPr>
          <p:cNvPr id="6" name="文本框 3">
            <a:extLst>
              <a:ext uri="{FF2B5EF4-FFF2-40B4-BE49-F238E27FC236}">
                <a16:creationId xmlns:a16="http://schemas.microsoft.com/office/drawing/2014/main" id="{F4B9954C-9799-4A1F-A4B0-AC25A89B59E8}"/>
              </a:ext>
            </a:extLst>
          </p:cNvPr>
          <p:cNvSpPr txBox="1"/>
          <p:nvPr/>
        </p:nvSpPr>
        <p:spPr>
          <a:xfrm>
            <a:off x="2018297" y="2336147"/>
            <a:ext cx="9426449"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改进调查研究，统筹运用综合调研、蹲点调研、平行调研，着力把问题找准、原因理清、建议提实。</a:t>
            </a:r>
          </a:p>
        </p:txBody>
      </p:sp>
      <p:sp>
        <p:nvSpPr>
          <p:cNvPr id="7" name="文本框 3">
            <a:extLst>
              <a:ext uri="{FF2B5EF4-FFF2-40B4-BE49-F238E27FC236}">
                <a16:creationId xmlns:a16="http://schemas.microsoft.com/office/drawing/2014/main" id="{ABAE8EDA-270E-462E-8CDC-0DFE3A87D624}"/>
              </a:ext>
            </a:extLst>
          </p:cNvPr>
          <p:cNvSpPr txBox="1"/>
          <p:nvPr/>
        </p:nvSpPr>
        <p:spPr>
          <a:xfrm>
            <a:off x="2018301" y="2749343"/>
            <a:ext cx="8312096"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提高提案质量和提案办理质量，共收到提案</a:t>
            </a:r>
            <a:r>
              <a:rPr lang="en-US" altLang="zh-CN"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2.9</a:t>
            </a: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万件，立案</a:t>
            </a:r>
            <a:r>
              <a:rPr lang="en-US" altLang="zh-CN"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2.4</a:t>
            </a: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万件，办复率</a:t>
            </a:r>
            <a:r>
              <a:rPr lang="en-US" altLang="zh-CN"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99%</a:t>
            </a: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8" name="文本框 3">
            <a:extLst>
              <a:ext uri="{FF2B5EF4-FFF2-40B4-BE49-F238E27FC236}">
                <a16:creationId xmlns:a16="http://schemas.microsoft.com/office/drawing/2014/main" id="{D5FCD30C-4D75-4C2C-88D6-AAF87FCFC26D}"/>
              </a:ext>
            </a:extLst>
          </p:cNvPr>
          <p:cNvSpPr txBox="1"/>
          <p:nvPr/>
        </p:nvSpPr>
        <p:spPr>
          <a:xfrm>
            <a:off x="2018297" y="3182125"/>
            <a:ext cx="8312096"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重视大会发言工作，完善发言协商遴选机制，邀请地方政协委员交流履职经验。</a:t>
            </a:r>
          </a:p>
        </p:txBody>
      </p:sp>
      <p:sp>
        <p:nvSpPr>
          <p:cNvPr id="9" name="文本框 3">
            <a:extLst>
              <a:ext uri="{FF2B5EF4-FFF2-40B4-BE49-F238E27FC236}">
                <a16:creationId xmlns:a16="http://schemas.microsoft.com/office/drawing/2014/main" id="{707E7F98-D726-47AB-8B8E-05994E0D0DF5}"/>
              </a:ext>
            </a:extLst>
          </p:cNvPr>
          <p:cNvSpPr txBox="1"/>
          <p:nvPr/>
        </p:nvSpPr>
        <p:spPr>
          <a:xfrm>
            <a:off x="2018297" y="3635801"/>
            <a:ext cx="8312096"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强化社情民意信息舆情汇集和民意表达功能。</a:t>
            </a:r>
          </a:p>
        </p:txBody>
      </p:sp>
      <p:sp>
        <p:nvSpPr>
          <p:cNvPr id="10" name="文本框 3">
            <a:extLst>
              <a:ext uri="{FF2B5EF4-FFF2-40B4-BE49-F238E27FC236}">
                <a16:creationId xmlns:a16="http://schemas.microsoft.com/office/drawing/2014/main" id="{E928D873-B517-44AA-846C-C0585398EE0E}"/>
              </a:ext>
            </a:extLst>
          </p:cNvPr>
          <p:cNvSpPr txBox="1"/>
          <p:nvPr/>
        </p:nvSpPr>
        <p:spPr>
          <a:xfrm>
            <a:off x="2018297" y="4080945"/>
            <a:ext cx="8312096"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做好来信来访工作。</a:t>
            </a:r>
          </a:p>
        </p:txBody>
      </p:sp>
      <p:sp>
        <p:nvSpPr>
          <p:cNvPr id="11" name="文本框 3">
            <a:extLst>
              <a:ext uri="{FF2B5EF4-FFF2-40B4-BE49-F238E27FC236}">
                <a16:creationId xmlns:a16="http://schemas.microsoft.com/office/drawing/2014/main" id="{14884D40-C976-4C70-9DED-C345B51B4A51}"/>
              </a:ext>
            </a:extLst>
          </p:cNvPr>
          <p:cNvSpPr txBox="1"/>
          <p:nvPr/>
        </p:nvSpPr>
        <p:spPr>
          <a:xfrm>
            <a:off x="2018297" y="4534621"/>
            <a:ext cx="8312096"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做好抗日战争胜利</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70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周年等重大选题史料征集出版工作。</a:t>
            </a:r>
          </a:p>
        </p:txBody>
      </p:sp>
      <p:sp>
        <p:nvSpPr>
          <p:cNvPr id="12" name="文本框 3">
            <a:extLst>
              <a:ext uri="{FF2B5EF4-FFF2-40B4-BE49-F238E27FC236}">
                <a16:creationId xmlns:a16="http://schemas.microsoft.com/office/drawing/2014/main" id="{3BB56024-3AA0-42EC-B191-921DAA96C89A}"/>
              </a:ext>
            </a:extLst>
          </p:cNvPr>
          <p:cNvSpPr txBox="1"/>
          <p:nvPr/>
        </p:nvSpPr>
        <p:spPr>
          <a:xfrm>
            <a:off x="2018296" y="4991173"/>
            <a:ext cx="8312096"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发挥中国人民政协理论研究会作用，加强对政协协商民主、民主监督等问题的研究。</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3" name="文本框 3">
            <a:extLst>
              <a:ext uri="{FF2B5EF4-FFF2-40B4-BE49-F238E27FC236}">
                <a16:creationId xmlns:a16="http://schemas.microsoft.com/office/drawing/2014/main" id="{73AA45FB-2FE3-4D0B-9C7A-FAF62E51B986}"/>
              </a:ext>
            </a:extLst>
          </p:cNvPr>
          <p:cNvSpPr txBox="1"/>
          <p:nvPr/>
        </p:nvSpPr>
        <p:spPr>
          <a:xfrm>
            <a:off x="2018296" y="5442632"/>
            <a:ext cx="8312096"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坚持正确舆论导向，加大政协履职成果宣传力度。</a:t>
            </a:r>
          </a:p>
        </p:txBody>
      </p:sp>
    </p:spTree>
    <p:extLst>
      <p:ext uri="{BB962C8B-B14F-4D97-AF65-F5344CB8AC3E}">
        <p14:creationId xmlns:p14="http://schemas.microsoft.com/office/powerpoint/2010/main" val="291808756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par>
                                <p:cTn id="12" presetID="2" presetClass="entr" presetSubtype="8" decel="10000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27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3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par>
                          <p:cTn id="23" fill="hold">
                            <p:stCondLst>
                              <p:cond delay="37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1000"/>
                                        <p:tgtEl>
                                          <p:spTgt spid="6"/>
                                        </p:tgtEl>
                                      </p:cBhvr>
                                    </p:animEffect>
                                  </p:childTnLst>
                                </p:cTn>
                              </p:par>
                            </p:childTnLst>
                          </p:cTn>
                        </p:par>
                        <p:par>
                          <p:cTn id="27" fill="hold">
                            <p:stCondLst>
                              <p:cond delay="475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200"/>
                                        <p:tgtEl>
                                          <p:spTgt spid="7"/>
                                        </p:tgtEl>
                                      </p:cBhvr>
                                    </p:animEffect>
                                  </p:childTnLst>
                                </p:cTn>
                              </p:par>
                            </p:childTnLst>
                          </p:cTn>
                        </p:par>
                        <p:par>
                          <p:cTn id="31" fill="hold">
                            <p:stCondLst>
                              <p:cond delay="595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000"/>
                                        <p:tgtEl>
                                          <p:spTgt spid="8"/>
                                        </p:tgtEl>
                                      </p:cBhvr>
                                    </p:animEffect>
                                  </p:childTnLst>
                                </p:cTn>
                              </p:par>
                            </p:childTnLst>
                          </p:cTn>
                        </p:par>
                        <p:par>
                          <p:cTn id="35" fill="hold">
                            <p:stCondLst>
                              <p:cond delay="6950"/>
                            </p:stCondLst>
                            <p:childTnLst>
                              <p:par>
                                <p:cTn id="36" presetID="2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1000"/>
                                        <p:tgtEl>
                                          <p:spTgt spid="9"/>
                                        </p:tgtEl>
                                      </p:cBhvr>
                                    </p:animEffect>
                                  </p:childTnLst>
                                </p:cTn>
                              </p:par>
                            </p:childTnLst>
                          </p:cTn>
                        </p:par>
                        <p:par>
                          <p:cTn id="39" fill="hold">
                            <p:stCondLst>
                              <p:cond delay="795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700"/>
                                        <p:tgtEl>
                                          <p:spTgt spid="10"/>
                                        </p:tgtEl>
                                      </p:cBhvr>
                                    </p:animEffect>
                                  </p:childTnLst>
                                </p:cTn>
                              </p:par>
                            </p:childTnLst>
                          </p:cTn>
                        </p:par>
                        <p:par>
                          <p:cTn id="43" fill="hold">
                            <p:stCondLst>
                              <p:cond delay="865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1100"/>
                                        <p:tgtEl>
                                          <p:spTgt spid="11"/>
                                        </p:tgtEl>
                                      </p:cBhvr>
                                    </p:animEffect>
                                  </p:childTnLst>
                                </p:cTn>
                              </p:par>
                            </p:childTnLst>
                          </p:cTn>
                        </p:par>
                        <p:par>
                          <p:cTn id="47" fill="hold">
                            <p:stCondLst>
                              <p:cond delay="975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1100"/>
                                        <p:tgtEl>
                                          <p:spTgt spid="12"/>
                                        </p:tgtEl>
                                      </p:cBhvr>
                                    </p:animEffect>
                                  </p:childTnLst>
                                </p:cTn>
                              </p:par>
                            </p:childTnLst>
                          </p:cTn>
                        </p:par>
                        <p:par>
                          <p:cTn id="51" fill="hold">
                            <p:stCondLst>
                              <p:cond delay="10850"/>
                            </p:stCondLst>
                            <p:childTnLst>
                              <p:par>
                                <p:cTn id="52" presetID="22" presetClass="entr" presetSubtype="8"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11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4" grpId="0" animBg="1"/>
      <p:bldP spid="5" grpId="0"/>
      <p:bldP spid="6" grpId="0"/>
      <p:bldP spid="7" grpId="0"/>
      <p:bldP spid="8" grpId="0"/>
      <p:bldP spid="9" grpId="0"/>
      <p:bldP spid="10"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矩形: 圆角 7">
            <a:extLst>
              <a:ext uri="{FF2B5EF4-FFF2-40B4-BE49-F238E27FC236}">
                <a16:creationId xmlns:a16="http://schemas.microsoft.com/office/drawing/2014/main" id="{F95E82EC-1CEF-4CA4-BA01-F351C4B5BB72}"/>
              </a:ext>
            </a:extLst>
          </p:cNvPr>
          <p:cNvSpPr/>
          <p:nvPr/>
        </p:nvSpPr>
        <p:spPr>
          <a:xfrm>
            <a:off x="747253" y="1372354"/>
            <a:ext cx="11139947" cy="4703983"/>
          </a:xfrm>
          <a:prstGeom prst="roundRect">
            <a:avLst>
              <a:gd name="adj" fmla="val 0"/>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endParaRPr lang="zh-CN" altLang="en-US">
              <a:solidFill>
                <a:prstClr val="white"/>
              </a:solidFill>
              <a:latin typeface="Calibri" panose="020F0502020204030204"/>
              <a:ea typeface="等线" panose="02010600030101010101" pitchFamily="2" charset="-122"/>
            </a:endParaRPr>
          </a:p>
        </p:txBody>
      </p:sp>
      <p:sp>
        <p:nvSpPr>
          <p:cNvPr id="4" name="矩形: 圆角 10">
            <a:extLst>
              <a:ext uri="{FF2B5EF4-FFF2-40B4-BE49-F238E27FC236}">
                <a16:creationId xmlns:a16="http://schemas.microsoft.com/office/drawing/2014/main" id="{AB6171EF-432E-4E84-A990-9EA78DD8DD05}"/>
              </a:ext>
            </a:extLst>
          </p:cNvPr>
          <p:cNvSpPr/>
          <p:nvPr/>
        </p:nvSpPr>
        <p:spPr>
          <a:xfrm>
            <a:off x="387253" y="3218956"/>
            <a:ext cx="720000" cy="72000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70"/>
            <a:r>
              <a:rPr lang="en-US" altLang="zh-CN" sz="2800" dirty="0">
                <a:solidFill>
                  <a:srgbClr val="FFFCE1"/>
                </a:solidFill>
                <a:latin typeface="Impact" panose="020B0806030902050204" pitchFamily="34" charset="0"/>
                <a:ea typeface="等线" panose="02010600030101010101" pitchFamily="2" charset="-122"/>
              </a:rPr>
              <a:t>03</a:t>
            </a:r>
            <a:endParaRPr lang="zh-CN" altLang="en-US" sz="2800" dirty="0">
              <a:solidFill>
                <a:srgbClr val="FFFCE1"/>
              </a:solidFill>
              <a:latin typeface="Impact" panose="020B0806030902050204" pitchFamily="34" charset="0"/>
              <a:ea typeface="等线" panose="02010600030101010101" pitchFamily="2" charset="-122"/>
            </a:endParaRPr>
          </a:p>
        </p:txBody>
      </p:sp>
      <p:sp>
        <p:nvSpPr>
          <p:cNvPr id="5" name="Title 20">
            <a:extLst>
              <a:ext uri="{FF2B5EF4-FFF2-40B4-BE49-F238E27FC236}">
                <a16:creationId xmlns:a16="http://schemas.microsoft.com/office/drawing/2014/main" id="{D4CF5FE6-4BEA-4BC5-8977-F5AA70A63CA8}"/>
              </a:ext>
            </a:extLst>
          </p:cNvPr>
          <p:cNvSpPr txBox="1">
            <a:spLocks/>
          </p:cNvSpPr>
          <p:nvPr/>
        </p:nvSpPr>
        <p:spPr>
          <a:xfrm flipH="1">
            <a:off x="1304489" y="1756548"/>
            <a:ext cx="9583023"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defRPr/>
            </a:pP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贯彻全面从严治党部署，把党的政治建设摆在首位</a:t>
            </a:r>
          </a:p>
        </p:txBody>
      </p:sp>
      <p:sp>
        <p:nvSpPr>
          <p:cNvPr id="6" name="文本框 3">
            <a:extLst>
              <a:ext uri="{FF2B5EF4-FFF2-40B4-BE49-F238E27FC236}">
                <a16:creationId xmlns:a16="http://schemas.microsoft.com/office/drawing/2014/main" id="{FBFB7248-3BB8-49D7-9700-BB957CA2CE3D}"/>
              </a:ext>
            </a:extLst>
          </p:cNvPr>
          <p:cNvSpPr txBox="1"/>
          <p:nvPr/>
        </p:nvSpPr>
        <p:spPr>
          <a:xfrm>
            <a:off x="1274801" y="2494858"/>
            <a:ext cx="10383020" cy="830997"/>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完善全国政协党的领导体制，在</a:t>
            </a:r>
            <a:r>
              <a:rPr lang="en-US" altLang="zh-CN"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9</a:t>
            </a: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个专门委员会设立分党组，加强政协党组对机关党组和各分党组的领导，从组织体系、制度机制上确保了中共中央集中统一领导在政协的贯彻落实。</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7" name="文本框 3">
            <a:extLst>
              <a:ext uri="{FF2B5EF4-FFF2-40B4-BE49-F238E27FC236}">
                <a16:creationId xmlns:a16="http://schemas.microsoft.com/office/drawing/2014/main" id="{8A34FD0E-0480-4BD9-96B7-A1ED1F9C88BB}"/>
              </a:ext>
            </a:extLst>
          </p:cNvPr>
          <p:cNvSpPr txBox="1"/>
          <p:nvPr/>
        </p:nvSpPr>
        <p:spPr>
          <a:xfrm>
            <a:off x="1274804" y="3301754"/>
            <a:ext cx="10287635" cy="830997"/>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按照懂政协、会协商、善议政和守纪律、讲规矩、重品行要求，抓好政协委员队伍建设</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举办委员特别是新任委员学习研讨班、报告会等</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32</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万余人次参加。</a:t>
            </a:r>
          </a:p>
        </p:txBody>
      </p:sp>
      <p:sp>
        <p:nvSpPr>
          <p:cNvPr id="8" name="文本框 3">
            <a:extLst>
              <a:ext uri="{FF2B5EF4-FFF2-40B4-BE49-F238E27FC236}">
                <a16:creationId xmlns:a16="http://schemas.microsoft.com/office/drawing/2014/main" id="{B43FD89C-48F2-47D0-A2A0-42A516011DB3}"/>
              </a:ext>
            </a:extLst>
          </p:cNvPr>
          <p:cNvSpPr txBox="1"/>
          <p:nvPr/>
        </p:nvSpPr>
        <p:spPr>
          <a:xfrm>
            <a:off x="1274801" y="4102835"/>
            <a:ext cx="11756180"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制定贯彻中央八项规定精神具体措施，设立大会会风会纪督查组，严格规范履职活动，严肃会纪，改进会风文风。</a:t>
            </a:r>
          </a:p>
        </p:txBody>
      </p:sp>
      <p:sp>
        <p:nvSpPr>
          <p:cNvPr id="9" name="文本框 3">
            <a:extLst>
              <a:ext uri="{FF2B5EF4-FFF2-40B4-BE49-F238E27FC236}">
                <a16:creationId xmlns:a16="http://schemas.microsoft.com/office/drawing/2014/main" id="{7FB945EC-581D-4E87-968C-396A8D800F28}"/>
              </a:ext>
            </a:extLst>
          </p:cNvPr>
          <p:cNvSpPr txBox="1"/>
          <p:nvPr/>
        </p:nvSpPr>
        <p:spPr>
          <a:xfrm>
            <a:off x="1274801" y="4531112"/>
            <a:ext cx="11756180"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依章程撤销令计划、苏荣、孙怀山等</a:t>
            </a:r>
            <a:r>
              <a:rPr lang="en-US" altLang="zh-CN"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38</a:t>
            </a: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人全国政协委员资格。</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0" name="文本框 3">
            <a:extLst>
              <a:ext uri="{FF2B5EF4-FFF2-40B4-BE49-F238E27FC236}">
                <a16:creationId xmlns:a16="http://schemas.microsoft.com/office/drawing/2014/main" id="{5759A02E-AD42-45B2-A573-4CBA1B516FA7}"/>
              </a:ext>
            </a:extLst>
          </p:cNvPr>
          <p:cNvSpPr txBox="1"/>
          <p:nvPr/>
        </p:nvSpPr>
        <p:spPr>
          <a:xfrm>
            <a:off x="1274801" y="4963555"/>
            <a:ext cx="11756180"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多措并举推进机关建设，加大巡视整改力度，支持中央纪委驻政协机关纪检组监督执纪问责，营造良好政治生态。</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1" name="文本框 3">
            <a:extLst>
              <a:ext uri="{FF2B5EF4-FFF2-40B4-BE49-F238E27FC236}">
                <a16:creationId xmlns:a16="http://schemas.microsoft.com/office/drawing/2014/main" id="{B0CFB4C8-D74F-48ED-9249-9CBB39E622C7}"/>
              </a:ext>
            </a:extLst>
          </p:cNvPr>
          <p:cNvSpPr txBox="1"/>
          <p:nvPr/>
        </p:nvSpPr>
        <p:spPr>
          <a:xfrm>
            <a:off x="1274801" y="5442631"/>
            <a:ext cx="11756180" cy="4616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召开地方政协工作经验交流会、地方政协秘书长座谈会，确保中共中央决策部署和对政协工作要求落实到位。</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188195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par>
                                <p:cTn id="12" presetID="2" presetClass="entr" presetSubtype="8" decel="10000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27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325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par>
                          <p:cTn id="23" fill="hold">
                            <p:stCondLst>
                              <p:cond delay="37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1000"/>
                                        <p:tgtEl>
                                          <p:spTgt spid="6"/>
                                        </p:tgtEl>
                                      </p:cBhvr>
                                    </p:animEffect>
                                  </p:childTnLst>
                                </p:cTn>
                              </p:par>
                            </p:childTnLst>
                          </p:cTn>
                        </p:par>
                        <p:par>
                          <p:cTn id="27" fill="hold">
                            <p:stCondLst>
                              <p:cond delay="475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200"/>
                                        <p:tgtEl>
                                          <p:spTgt spid="7"/>
                                        </p:tgtEl>
                                      </p:cBhvr>
                                    </p:animEffect>
                                  </p:childTnLst>
                                </p:cTn>
                              </p:par>
                            </p:childTnLst>
                          </p:cTn>
                        </p:par>
                        <p:par>
                          <p:cTn id="31" fill="hold">
                            <p:stCondLst>
                              <p:cond delay="595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000"/>
                                        <p:tgtEl>
                                          <p:spTgt spid="8"/>
                                        </p:tgtEl>
                                      </p:cBhvr>
                                    </p:animEffect>
                                  </p:childTnLst>
                                </p:cTn>
                              </p:par>
                            </p:childTnLst>
                          </p:cTn>
                        </p:par>
                        <p:par>
                          <p:cTn id="35" fill="hold">
                            <p:stCondLst>
                              <p:cond delay="6950"/>
                            </p:stCondLst>
                            <p:childTnLst>
                              <p:par>
                                <p:cTn id="36" presetID="2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1000"/>
                                        <p:tgtEl>
                                          <p:spTgt spid="9"/>
                                        </p:tgtEl>
                                      </p:cBhvr>
                                    </p:animEffect>
                                  </p:childTnLst>
                                </p:cTn>
                              </p:par>
                            </p:childTnLst>
                          </p:cTn>
                        </p:par>
                        <p:par>
                          <p:cTn id="39" fill="hold">
                            <p:stCondLst>
                              <p:cond delay="795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700"/>
                                        <p:tgtEl>
                                          <p:spTgt spid="10"/>
                                        </p:tgtEl>
                                      </p:cBhvr>
                                    </p:animEffect>
                                  </p:childTnLst>
                                </p:cTn>
                              </p:par>
                            </p:childTnLst>
                          </p:cTn>
                        </p:par>
                        <p:par>
                          <p:cTn id="43" fill="hold">
                            <p:stCondLst>
                              <p:cond delay="865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1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4" grpId="0" animBg="1"/>
      <p:bldP spid="5" grpId="0"/>
      <p:bldP spid="6" grpId="0"/>
      <p:bldP spid="7" grpId="0"/>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3" name="iṣ1iḓê">
            <a:extLst>
              <a:ext uri="{FF2B5EF4-FFF2-40B4-BE49-F238E27FC236}">
                <a16:creationId xmlns:a16="http://schemas.microsoft.com/office/drawing/2014/main" id="{7124E5FA-D009-4DA4-AD5F-1AB8AAC8E52D}"/>
              </a:ext>
            </a:extLst>
          </p:cNvPr>
          <p:cNvSpPr>
            <a:spLocks/>
          </p:cNvSpPr>
          <p:nvPr/>
        </p:nvSpPr>
        <p:spPr bwMode="auto">
          <a:xfrm>
            <a:off x="7806066" y="2726772"/>
            <a:ext cx="3662252" cy="2315112"/>
          </a:xfrm>
          <a:prstGeom prst="rect">
            <a:avLst/>
          </a:prstGeom>
          <a:gradFill>
            <a:gsLst>
              <a:gs pos="0">
                <a:srgbClr val="FF0000"/>
              </a:gs>
              <a:gs pos="100000">
                <a:srgbClr val="C00000"/>
              </a:gs>
            </a:gsLst>
            <a:lin ang="5400000" scaled="0"/>
          </a:gradFill>
          <a:ln w="9525">
            <a:noFill/>
            <a:miter lim="800000"/>
            <a:headEnd/>
            <a:tailEnd/>
          </a:ln>
        </p:spPr>
        <p:txBody>
          <a:bodyPr anchor="ctr"/>
          <a:lstStyle/>
          <a:p>
            <a:pPr algn="ctr" defTabSz="914377">
              <a:defRPr/>
            </a:pPr>
            <a:endParaRPr>
              <a:solidFill>
                <a:srgbClr val="000000"/>
              </a:solidFill>
              <a:latin typeface="Arial"/>
              <a:ea typeface="微软雅黑"/>
            </a:endParaRPr>
          </a:p>
        </p:txBody>
      </p:sp>
      <p:sp>
        <p:nvSpPr>
          <p:cNvPr id="4" name="îṡḷíďe">
            <a:extLst>
              <a:ext uri="{FF2B5EF4-FFF2-40B4-BE49-F238E27FC236}">
                <a16:creationId xmlns:a16="http://schemas.microsoft.com/office/drawing/2014/main" id="{9E51AA15-CA2A-42A3-9DA2-698044E193ED}"/>
              </a:ext>
            </a:extLst>
          </p:cNvPr>
          <p:cNvSpPr>
            <a:spLocks/>
          </p:cNvSpPr>
          <p:nvPr/>
        </p:nvSpPr>
        <p:spPr bwMode="auto">
          <a:xfrm>
            <a:off x="7920731" y="2806968"/>
            <a:ext cx="3426589" cy="2154017"/>
          </a:xfrm>
          <a:prstGeom prst="rect">
            <a:avLst/>
          </a:prstGeom>
          <a:solidFill>
            <a:srgbClr val="FFFAF7"/>
          </a:solidFill>
          <a:ln w="9525">
            <a:noFill/>
            <a:miter lim="800000"/>
            <a:headEnd/>
            <a:tailEnd/>
          </a:ln>
        </p:spPr>
        <p:txBody>
          <a:bodyPr anchor="ctr"/>
          <a:lstStyle/>
          <a:p>
            <a:pPr algn="ctr" defTabSz="914377">
              <a:defRPr/>
            </a:pPr>
            <a:r>
              <a:rPr lang="zh-CN" altLang="en-US" sz="5333" b="1" dirty="0">
                <a:gradFill>
                  <a:gsLst>
                    <a:gs pos="0">
                      <a:srgbClr val="FF0000"/>
                    </a:gs>
                    <a:gs pos="100000">
                      <a:srgbClr val="C00000"/>
                    </a:gs>
                  </a:gsLst>
                  <a:lin ang="5400000" scaled="0"/>
                </a:gradFill>
                <a:latin typeface="Arial"/>
                <a:ea typeface="微软雅黑"/>
              </a:rPr>
              <a:t>聚焦两会</a:t>
            </a:r>
            <a:endParaRPr sz="5333" b="1" dirty="0">
              <a:gradFill>
                <a:gsLst>
                  <a:gs pos="0">
                    <a:srgbClr val="FF0000"/>
                  </a:gs>
                  <a:gs pos="100000">
                    <a:srgbClr val="C00000"/>
                  </a:gs>
                </a:gsLst>
                <a:lin ang="5400000" scaled="0"/>
              </a:gradFill>
              <a:latin typeface="Arial"/>
              <a:ea typeface="微软雅黑"/>
            </a:endParaRPr>
          </a:p>
        </p:txBody>
      </p:sp>
      <p:sp>
        <p:nvSpPr>
          <p:cNvPr id="5" name="文本框 4">
            <a:extLst>
              <a:ext uri="{FF2B5EF4-FFF2-40B4-BE49-F238E27FC236}">
                <a16:creationId xmlns:a16="http://schemas.microsoft.com/office/drawing/2014/main" id="{3BB88825-FC9B-425B-8815-08E7D6667102}"/>
              </a:ext>
            </a:extLst>
          </p:cNvPr>
          <p:cNvSpPr txBox="1"/>
          <p:nvPr/>
        </p:nvSpPr>
        <p:spPr>
          <a:xfrm>
            <a:off x="1104393" y="1224142"/>
            <a:ext cx="9977047" cy="913007"/>
          </a:xfrm>
          <a:prstGeom prst="rect">
            <a:avLst/>
          </a:prstGeom>
          <a:noFill/>
        </p:spPr>
        <p:txBody>
          <a:bodyPr wrap="square" rtlCol="0">
            <a:spAutoFit/>
          </a:bodyPr>
          <a:lstStyle/>
          <a:p>
            <a:pPr algn="ctr" defTabSz="914377"/>
            <a:r>
              <a:rPr lang="zh-CN" altLang="en-US" sz="53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总结成绩 寻找不足</a:t>
            </a:r>
          </a:p>
        </p:txBody>
      </p:sp>
      <p:grpSp>
        <p:nvGrpSpPr>
          <p:cNvPr id="6" name="组合 5">
            <a:extLst>
              <a:ext uri="{FF2B5EF4-FFF2-40B4-BE49-F238E27FC236}">
                <a16:creationId xmlns:a16="http://schemas.microsoft.com/office/drawing/2014/main" id="{AEAD4F0E-FBC3-44F1-8ECD-BC015C2E78AF}"/>
              </a:ext>
            </a:extLst>
          </p:cNvPr>
          <p:cNvGrpSpPr>
            <a:grpSpLocks noChangeAspect="1"/>
          </p:cNvGrpSpPr>
          <p:nvPr/>
        </p:nvGrpSpPr>
        <p:grpSpPr>
          <a:xfrm>
            <a:off x="1416000" y="2165187"/>
            <a:ext cx="9360000" cy="542027"/>
            <a:chOff x="3886825" y="1796061"/>
            <a:chExt cx="7459994" cy="432000"/>
          </a:xfrm>
        </p:grpSpPr>
        <p:cxnSp>
          <p:nvCxnSpPr>
            <p:cNvPr id="7" name="直接连接符 6">
              <a:extLst>
                <a:ext uri="{FF2B5EF4-FFF2-40B4-BE49-F238E27FC236}">
                  <a16:creationId xmlns:a16="http://schemas.microsoft.com/office/drawing/2014/main" id="{C03E9FCF-3488-4601-8459-DA871E3B3514}"/>
                </a:ext>
              </a:extLst>
            </p:cNvPr>
            <p:cNvCxnSpPr/>
            <p:nvPr/>
          </p:nvCxnSpPr>
          <p:spPr>
            <a:xfrm>
              <a:off x="3886825" y="2035893"/>
              <a:ext cx="3265366" cy="5284"/>
            </a:xfrm>
            <a:prstGeom prst="line">
              <a:avLst/>
            </a:prstGeom>
            <a:noFill/>
            <a:ln w="6350" cap="flat" cmpd="sng" algn="ctr">
              <a:solidFill>
                <a:srgbClr val="FF0000"/>
              </a:solidFill>
              <a:prstDash val="solid"/>
              <a:miter lim="800000"/>
            </a:ln>
            <a:effectLst/>
          </p:spPr>
        </p:cxnSp>
        <p:sp>
          <p:nvSpPr>
            <p:cNvPr id="8" name="星形: 五角 14">
              <a:extLst>
                <a:ext uri="{FF2B5EF4-FFF2-40B4-BE49-F238E27FC236}">
                  <a16:creationId xmlns:a16="http://schemas.microsoft.com/office/drawing/2014/main" id="{D4525567-2795-491D-BC92-3B7F82DDF75B}"/>
                </a:ext>
              </a:extLst>
            </p:cNvPr>
            <p:cNvSpPr/>
            <p:nvPr/>
          </p:nvSpPr>
          <p:spPr>
            <a:xfrm>
              <a:off x="7400822" y="1796061"/>
              <a:ext cx="432000" cy="432000"/>
            </a:xfrm>
            <a:prstGeom prst="star5">
              <a:avLst/>
            </a:prstGeom>
            <a:gradFill>
              <a:gsLst>
                <a:gs pos="90000">
                  <a:srgbClr val="C00000"/>
                </a:gs>
                <a:gs pos="30000">
                  <a:srgbClr val="FF3300"/>
                </a:gs>
              </a:gsLst>
              <a:lin ang="5400000" scaled="1"/>
            </a:gradFill>
            <a:ln w="12700" cap="flat" cmpd="sng" algn="ctr">
              <a:noFill/>
              <a:prstDash val="solid"/>
              <a:miter lim="800000"/>
            </a:ln>
            <a:effectLst/>
          </p:spPr>
          <p:txBody>
            <a:bodyPr rtlCol="0" anchor="ctr"/>
            <a:lstStyle/>
            <a:p>
              <a:pPr algn="ctr" defTabSz="914377">
                <a:defRPr/>
              </a:pPr>
              <a:endParaRPr lang="zh-CN" altLang="en-US" kern="0">
                <a:solidFill>
                  <a:prstClr val="white"/>
                </a:solidFill>
                <a:latin typeface="等线" panose="020F0502020204030204"/>
                <a:ea typeface="等线" panose="02010600030101010101" pitchFamily="2" charset="-122"/>
              </a:endParaRPr>
            </a:p>
          </p:txBody>
        </p:sp>
        <p:cxnSp>
          <p:nvCxnSpPr>
            <p:cNvPr id="9" name="直接连接符 8">
              <a:extLst>
                <a:ext uri="{FF2B5EF4-FFF2-40B4-BE49-F238E27FC236}">
                  <a16:creationId xmlns:a16="http://schemas.microsoft.com/office/drawing/2014/main" id="{5A727AB7-6C3B-4FA5-9738-796C97461041}"/>
                </a:ext>
              </a:extLst>
            </p:cNvPr>
            <p:cNvCxnSpPr/>
            <p:nvPr/>
          </p:nvCxnSpPr>
          <p:spPr>
            <a:xfrm>
              <a:off x="8081453" y="2035893"/>
              <a:ext cx="3265366" cy="5284"/>
            </a:xfrm>
            <a:prstGeom prst="line">
              <a:avLst/>
            </a:prstGeom>
            <a:noFill/>
            <a:ln w="6350" cap="flat" cmpd="sng" algn="ctr">
              <a:solidFill>
                <a:srgbClr val="FF0000"/>
              </a:solidFill>
              <a:prstDash val="solid"/>
              <a:miter lim="800000"/>
            </a:ln>
            <a:effectLst/>
          </p:spPr>
        </p:cxnSp>
      </p:grpSp>
      <p:sp>
        <p:nvSpPr>
          <p:cNvPr id="10" name="ïś1îḋé">
            <a:extLst>
              <a:ext uri="{FF2B5EF4-FFF2-40B4-BE49-F238E27FC236}">
                <a16:creationId xmlns:a16="http://schemas.microsoft.com/office/drawing/2014/main" id="{DDC84731-1085-4104-9323-8FA08302F96B}"/>
              </a:ext>
            </a:extLst>
          </p:cNvPr>
          <p:cNvSpPr/>
          <p:nvPr/>
        </p:nvSpPr>
        <p:spPr>
          <a:xfrm flipH="1">
            <a:off x="913499" y="2787483"/>
            <a:ext cx="6202912" cy="1547791"/>
          </a:xfrm>
          <a:prstGeom prst="wedgeRectCallout">
            <a:avLst>
              <a:gd name="adj1" fmla="val -57365"/>
              <a:gd name="adj2" fmla="val -738"/>
            </a:avLst>
          </a:prstGeom>
          <a:noFill/>
          <a:ln w="9525" cap="flat" cmpd="sng" algn="ctr">
            <a:solidFill>
              <a:srgbClr val="FF3302"/>
            </a:solidFill>
            <a:prstDash val="solid"/>
            <a:miter lim="800000"/>
          </a:ln>
          <a:effectLst/>
        </p:spPr>
        <p:txBody>
          <a:bodyPr wrap="none" rtlCol="0" anchor="ctr">
            <a:normAutofit/>
          </a:bodyPr>
          <a:lstStyle/>
          <a:p>
            <a:pPr algn="ctr" defTabSz="1219170">
              <a:defRPr/>
            </a:pPr>
            <a:endParaRPr lang="zh-CN" altLang="en-US" sz="2667" b="1" kern="0" dirty="0">
              <a:solidFill>
                <a:srgbClr val="FFFFFF"/>
              </a:solidFill>
              <a:latin typeface="Arial"/>
              <a:ea typeface="微软雅黑"/>
            </a:endParaRPr>
          </a:p>
        </p:txBody>
      </p:sp>
      <p:sp>
        <p:nvSpPr>
          <p:cNvPr id="11" name="ïś1îḋé">
            <a:extLst>
              <a:ext uri="{FF2B5EF4-FFF2-40B4-BE49-F238E27FC236}">
                <a16:creationId xmlns:a16="http://schemas.microsoft.com/office/drawing/2014/main" id="{43C23C16-530F-4AFF-A9A7-30A9C11059C4}"/>
              </a:ext>
            </a:extLst>
          </p:cNvPr>
          <p:cNvSpPr/>
          <p:nvPr/>
        </p:nvSpPr>
        <p:spPr>
          <a:xfrm flipH="1">
            <a:off x="913499" y="4599037"/>
            <a:ext cx="6202912" cy="1547791"/>
          </a:xfrm>
          <a:prstGeom prst="wedgeRectCallout">
            <a:avLst>
              <a:gd name="adj1" fmla="val -57365"/>
              <a:gd name="adj2" fmla="val -738"/>
            </a:avLst>
          </a:prstGeom>
          <a:noFill/>
          <a:ln w="9525" cap="flat" cmpd="sng" algn="ctr">
            <a:solidFill>
              <a:srgbClr val="FF3302"/>
            </a:solidFill>
            <a:prstDash val="solid"/>
            <a:miter lim="800000"/>
          </a:ln>
          <a:effectLst/>
        </p:spPr>
        <p:txBody>
          <a:bodyPr wrap="none" rtlCol="0" anchor="ctr">
            <a:normAutofit/>
          </a:bodyPr>
          <a:lstStyle/>
          <a:p>
            <a:pPr algn="ctr" defTabSz="1219170">
              <a:defRPr/>
            </a:pPr>
            <a:endParaRPr lang="zh-CN" altLang="en-US" sz="2667" b="1" kern="0" dirty="0">
              <a:solidFill>
                <a:srgbClr val="FFFFFF"/>
              </a:solidFill>
              <a:latin typeface="Arial"/>
              <a:ea typeface="微软雅黑"/>
            </a:endParaRPr>
          </a:p>
        </p:txBody>
      </p:sp>
      <p:sp>
        <p:nvSpPr>
          <p:cNvPr id="12" name="TextBox 43">
            <a:extLst>
              <a:ext uri="{FF2B5EF4-FFF2-40B4-BE49-F238E27FC236}">
                <a16:creationId xmlns:a16="http://schemas.microsoft.com/office/drawing/2014/main" id="{3BE3499A-95A8-45D7-AF11-18B92DE44F81}"/>
              </a:ext>
            </a:extLst>
          </p:cNvPr>
          <p:cNvSpPr txBox="1"/>
          <p:nvPr/>
        </p:nvSpPr>
        <p:spPr>
          <a:xfrm>
            <a:off x="1059015" y="4649640"/>
            <a:ext cx="5850472" cy="1477328"/>
          </a:xfrm>
          <a:prstGeom prst="rect">
            <a:avLst/>
          </a:prstGeom>
          <a:noFill/>
        </p:spPr>
        <p:txBody>
          <a:bodyPr wrap="square" rtlCol="0">
            <a:spAutoFit/>
          </a:bodyPr>
          <a:lstStyle/>
          <a:p>
            <a:pPr defTabSz="1219170">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有些工作同新时代新任务的要求相比、同人民群众期待相比</a:t>
            </a:r>
            <a:r>
              <a:rPr lang="zh-CN" altLang="en-US" sz="1200"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还有一定差距</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。一些调研议政活动还存在调查浮于表面、深入实际不够的问题，民主监督的方式方法和制度化建设还需进一步探索，团结联谊的范围和渠道还有待进一步拓展，发挥委员作用还需进一步强化</a:t>
            </a:r>
            <a:r>
              <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专门委员会联系界别、联系委员的工作还需进一步改进，机关建设还有薄弱环节，对地方政协工作指导还不够，等等。这些都需要切实加以改进。</a:t>
            </a:r>
          </a:p>
        </p:txBody>
      </p:sp>
      <p:sp>
        <p:nvSpPr>
          <p:cNvPr id="13" name="TextBox 43">
            <a:extLst>
              <a:ext uri="{FF2B5EF4-FFF2-40B4-BE49-F238E27FC236}">
                <a16:creationId xmlns:a16="http://schemas.microsoft.com/office/drawing/2014/main" id="{152F683E-988A-44CA-B489-FA9B6F6409D7}"/>
              </a:ext>
            </a:extLst>
          </p:cNvPr>
          <p:cNvSpPr txBox="1"/>
          <p:nvPr/>
        </p:nvSpPr>
        <p:spPr>
          <a:xfrm>
            <a:off x="1059015" y="2967853"/>
            <a:ext cx="5969165" cy="1200329"/>
          </a:xfrm>
          <a:prstGeom prst="rect">
            <a:avLst/>
          </a:prstGeom>
          <a:noFill/>
        </p:spPr>
        <p:txBody>
          <a:bodyPr wrap="square" rtlCol="0">
            <a:spAutoFit/>
          </a:bodyPr>
          <a:lstStyle/>
          <a:p>
            <a:pPr defTabSz="1219170">
              <a:lnSpc>
                <a:spcPct val="150000"/>
              </a:lnSpc>
              <a:defRPr/>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五年来的成绩</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是</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中共中央高度重视、坚强领导的结果，</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是</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各级党委和政府及社会各界热情帮助、鼎力支持的结果，也</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是</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人民政协各参加单位、各级组织和广大委员团结协作、共同奋斗的结果</a:t>
            </a:r>
          </a:p>
        </p:txBody>
      </p:sp>
      <p:grpSp>
        <p:nvGrpSpPr>
          <p:cNvPr id="14" name="组合 13">
            <a:extLst>
              <a:ext uri="{FF2B5EF4-FFF2-40B4-BE49-F238E27FC236}">
                <a16:creationId xmlns:a16="http://schemas.microsoft.com/office/drawing/2014/main" id="{5499B81C-53CE-4453-BC23-74392345BDE5}"/>
              </a:ext>
            </a:extLst>
          </p:cNvPr>
          <p:cNvGrpSpPr/>
          <p:nvPr/>
        </p:nvGrpSpPr>
        <p:grpSpPr>
          <a:xfrm>
            <a:off x="8255005" y="4523544"/>
            <a:ext cx="2798401" cy="1712465"/>
            <a:chOff x="4775260" y="1993845"/>
            <a:chExt cx="4685110" cy="2867025"/>
          </a:xfrm>
        </p:grpSpPr>
        <p:sp>
          <p:nvSpPr>
            <p:cNvPr id="15" name="矩形 14">
              <a:extLst>
                <a:ext uri="{FF2B5EF4-FFF2-40B4-BE49-F238E27FC236}">
                  <a16:creationId xmlns:a16="http://schemas.microsoft.com/office/drawing/2014/main" id="{404D302B-EE44-4532-B3DF-4A0C1E4FD375}"/>
                </a:ext>
              </a:extLst>
            </p:cNvPr>
            <p:cNvSpPr/>
            <p:nvPr/>
          </p:nvSpPr>
          <p:spPr>
            <a:xfrm>
              <a:off x="4775260" y="1993845"/>
              <a:ext cx="4685110" cy="28670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pic>
          <p:nvPicPr>
            <p:cNvPr id="16" name="20160701">
              <a:hlinkClick r:id="" action="ppaction://media"/>
              <a:extLst>
                <a:ext uri="{FF2B5EF4-FFF2-40B4-BE49-F238E27FC236}">
                  <a16:creationId xmlns:a16="http://schemas.microsoft.com/office/drawing/2014/main" id="{DCFCAB2E-07A8-4C79-85C2-71806A67BF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6152" y="2141483"/>
              <a:ext cx="3743325"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组合 16">
              <a:extLst>
                <a:ext uri="{FF2B5EF4-FFF2-40B4-BE49-F238E27FC236}">
                  <a16:creationId xmlns:a16="http://schemas.microsoft.com/office/drawing/2014/main" id="{E37EB60E-55E2-430F-BFEF-81242113C766}"/>
                </a:ext>
              </a:extLst>
            </p:cNvPr>
            <p:cNvGrpSpPr/>
            <p:nvPr/>
          </p:nvGrpSpPr>
          <p:grpSpPr>
            <a:xfrm>
              <a:off x="4931416" y="2194929"/>
              <a:ext cx="151200" cy="2464506"/>
              <a:chOff x="1052352" y="1754800"/>
              <a:chExt cx="201600" cy="3286008"/>
            </a:xfrm>
            <a:solidFill>
              <a:schemeClr val="bg1">
                <a:lumMod val="65000"/>
              </a:schemeClr>
            </a:solidFill>
          </p:grpSpPr>
          <p:sp>
            <p:nvSpPr>
              <p:cNvPr id="27" name="椭圆 26">
                <a:extLst>
                  <a:ext uri="{FF2B5EF4-FFF2-40B4-BE49-F238E27FC236}">
                    <a16:creationId xmlns:a16="http://schemas.microsoft.com/office/drawing/2014/main" id="{1E426B42-B5BD-4B34-9A55-EBFC761599B3}"/>
                  </a:ext>
                </a:extLst>
              </p:cNvPr>
              <p:cNvSpPr>
                <a:spLocks noChangeAspect="1"/>
              </p:cNvSpPr>
              <p:nvPr/>
            </p:nvSpPr>
            <p:spPr>
              <a:xfrm>
                <a:off x="1052352" y="175480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28" name="椭圆 27">
                <a:extLst>
                  <a:ext uri="{FF2B5EF4-FFF2-40B4-BE49-F238E27FC236}">
                    <a16:creationId xmlns:a16="http://schemas.microsoft.com/office/drawing/2014/main" id="{86FE99F9-08EC-4787-8A20-508AEB4ACCFA}"/>
                  </a:ext>
                </a:extLst>
              </p:cNvPr>
              <p:cNvSpPr>
                <a:spLocks noChangeAspect="1"/>
              </p:cNvSpPr>
              <p:nvPr/>
            </p:nvSpPr>
            <p:spPr>
              <a:xfrm>
                <a:off x="1052352" y="219543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29" name="椭圆 28">
                <a:extLst>
                  <a:ext uri="{FF2B5EF4-FFF2-40B4-BE49-F238E27FC236}">
                    <a16:creationId xmlns:a16="http://schemas.microsoft.com/office/drawing/2014/main" id="{85CF802F-AE65-4AE3-94B5-A323E27193C1}"/>
                  </a:ext>
                </a:extLst>
              </p:cNvPr>
              <p:cNvSpPr>
                <a:spLocks noChangeAspect="1"/>
              </p:cNvSpPr>
              <p:nvPr/>
            </p:nvSpPr>
            <p:spPr>
              <a:xfrm>
                <a:off x="1052352" y="263606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30" name="椭圆 29">
                <a:extLst>
                  <a:ext uri="{FF2B5EF4-FFF2-40B4-BE49-F238E27FC236}">
                    <a16:creationId xmlns:a16="http://schemas.microsoft.com/office/drawing/2014/main" id="{B7A0A4E8-2FEF-43E9-A147-9CD1D7FA439E}"/>
                  </a:ext>
                </a:extLst>
              </p:cNvPr>
              <p:cNvSpPr>
                <a:spLocks noChangeAspect="1"/>
              </p:cNvSpPr>
              <p:nvPr/>
            </p:nvSpPr>
            <p:spPr>
              <a:xfrm>
                <a:off x="1052352" y="307669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31" name="椭圆 30">
                <a:extLst>
                  <a:ext uri="{FF2B5EF4-FFF2-40B4-BE49-F238E27FC236}">
                    <a16:creationId xmlns:a16="http://schemas.microsoft.com/office/drawing/2014/main" id="{3D6B9628-06B8-4231-8E48-ADE8ED613AB8}"/>
                  </a:ext>
                </a:extLst>
              </p:cNvPr>
              <p:cNvSpPr>
                <a:spLocks noChangeAspect="1"/>
              </p:cNvSpPr>
              <p:nvPr/>
            </p:nvSpPr>
            <p:spPr>
              <a:xfrm>
                <a:off x="1052352" y="351732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32" name="椭圆 31">
                <a:extLst>
                  <a:ext uri="{FF2B5EF4-FFF2-40B4-BE49-F238E27FC236}">
                    <a16:creationId xmlns:a16="http://schemas.microsoft.com/office/drawing/2014/main" id="{3667B4FC-607F-4808-B70A-22AF7523BBD7}"/>
                  </a:ext>
                </a:extLst>
              </p:cNvPr>
              <p:cNvSpPr>
                <a:spLocks noChangeAspect="1"/>
              </p:cNvSpPr>
              <p:nvPr/>
            </p:nvSpPr>
            <p:spPr>
              <a:xfrm>
                <a:off x="1052352" y="395795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33" name="椭圆 32">
                <a:extLst>
                  <a:ext uri="{FF2B5EF4-FFF2-40B4-BE49-F238E27FC236}">
                    <a16:creationId xmlns:a16="http://schemas.microsoft.com/office/drawing/2014/main" id="{44E5098A-DB05-4C49-B4F9-F183ECB49250}"/>
                  </a:ext>
                </a:extLst>
              </p:cNvPr>
              <p:cNvSpPr>
                <a:spLocks noChangeAspect="1"/>
              </p:cNvSpPr>
              <p:nvPr/>
            </p:nvSpPr>
            <p:spPr>
              <a:xfrm>
                <a:off x="1052352" y="439858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34" name="椭圆 33">
                <a:extLst>
                  <a:ext uri="{FF2B5EF4-FFF2-40B4-BE49-F238E27FC236}">
                    <a16:creationId xmlns:a16="http://schemas.microsoft.com/office/drawing/2014/main" id="{43A10AD8-1E17-45C6-A589-87EEE0D6131F}"/>
                  </a:ext>
                </a:extLst>
              </p:cNvPr>
              <p:cNvSpPr>
                <a:spLocks noChangeAspect="1"/>
              </p:cNvSpPr>
              <p:nvPr/>
            </p:nvSpPr>
            <p:spPr>
              <a:xfrm>
                <a:off x="1052352" y="4839208"/>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grpSp>
        <p:grpSp>
          <p:nvGrpSpPr>
            <p:cNvPr id="18" name="组合 17">
              <a:extLst>
                <a:ext uri="{FF2B5EF4-FFF2-40B4-BE49-F238E27FC236}">
                  <a16:creationId xmlns:a16="http://schemas.microsoft.com/office/drawing/2014/main" id="{4EC47522-5836-446B-A300-E89CECE6F535}"/>
                </a:ext>
              </a:extLst>
            </p:cNvPr>
            <p:cNvGrpSpPr/>
            <p:nvPr/>
          </p:nvGrpSpPr>
          <p:grpSpPr>
            <a:xfrm>
              <a:off x="9141119" y="2194929"/>
              <a:ext cx="151201" cy="2464506"/>
              <a:chOff x="1052352" y="1754800"/>
              <a:chExt cx="201600" cy="3286008"/>
            </a:xfrm>
            <a:solidFill>
              <a:schemeClr val="bg1">
                <a:lumMod val="65000"/>
              </a:schemeClr>
            </a:solidFill>
          </p:grpSpPr>
          <p:sp>
            <p:nvSpPr>
              <p:cNvPr id="19" name="椭圆 18">
                <a:extLst>
                  <a:ext uri="{FF2B5EF4-FFF2-40B4-BE49-F238E27FC236}">
                    <a16:creationId xmlns:a16="http://schemas.microsoft.com/office/drawing/2014/main" id="{622AAA90-F91D-480B-83D1-BF6829AEE9B2}"/>
                  </a:ext>
                </a:extLst>
              </p:cNvPr>
              <p:cNvSpPr>
                <a:spLocks noChangeAspect="1"/>
              </p:cNvSpPr>
              <p:nvPr/>
            </p:nvSpPr>
            <p:spPr>
              <a:xfrm>
                <a:off x="1052352" y="175480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20" name="椭圆 19">
                <a:extLst>
                  <a:ext uri="{FF2B5EF4-FFF2-40B4-BE49-F238E27FC236}">
                    <a16:creationId xmlns:a16="http://schemas.microsoft.com/office/drawing/2014/main" id="{A20E30BE-8946-450D-A466-7FFE1D4FC106}"/>
                  </a:ext>
                </a:extLst>
              </p:cNvPr>
              <p:cNvSpPr>
                <a:spLocks noChangeAspect="1"/>
              </p:cNvSpPr>
              <p:nvPr/>
            </p:nvSpPr>
            <p:spPr>
              <a:xfrm>
                <a:off x="1052352" y="219543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21" name="椭圆 20">
                <a:extLst>
                  <a:ext uri="{FF2B5EF4-FFF2-40B4-BE49-F238E27FC236}">
                    <a16:creationId xmlns:a16="http://schemas.microsoft.com/office/drawing/2014/main" id="{3E433B90-A5E4-4A1D-A823-95AFFC9BB6C8}"/>
                  </a:ext>
                </a:extLst>
              </p:cNvPr>
              <p:cNvSpPr>
                <a:spLocks noChangeAspect="1"/>
              </p:cNvSpPr>
              <p:nvPr/>
            </p:nvSpPr>
            <p:spPr>
              <a:xfrm>
                <a:off x="1052352" y="263606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22" name="椭圆 21">
                <a:extLst>
                  <a:ext uri="{FF2B5EF4-FFF2-40B4-BE49-F238E27FC236}">
                    <a16:creationId xmlns:a16="http://schemas.microsoft.com/office/drawing/2014/main" id="{38CA3475-6343-4F27-91BC-6FCCAE5926E8}"/>
                  </a:ext>
                </a:extLst>
              </p:cNvPr>
              <p:cNvSpPr>
                <a:spLocks noChangeAspect="1"/>
              </p:cNvSpPr>
              <p:nvPr/>
            </p:nvSpPr>
            <p:spPr>
              <a:xfrm>
                <a:off x="1052352" y="307669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23" name="椭圆 22">
                <a:extLst>
                  <a:ext uri="{FF2B5EF4-FFF2-40B4-BE49-F238E27FC236}">
                    <a16:creationId xmlns:a16="http://schemas.microsoft.com/office/drawing/2014/main" id="{64EA09D0-4C8D-4A5B-BE0A-F1D34FFD5C5D}"/>
                  </a:ext>
                </a:extLst>
              </p:cNvPr>
              <p:cNvSpPr>
                <a:spLocks noChangeAspect="1"/>
              </p:cNvSpPr>
              <p:nvPr/>
            </p:nvSpPr>
            <p:spPr>
              <a:xfrm>
                <a:off x="1052352" y="351732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24" name="椭圆 23">
                <a:extLst>
                  <a:ext uri="{FF2B5EF4-FFF2-40B4-BE49-F238E27FC236}">
                    <a16:creationId xmlns:a16="http://schemas.microsoft.com/office/drawing/2014/main" id="{4C488B65-779F-43B7-9B36-0DA3CAA16399}"/>
                  </a:ext>
                </a:extLst>
              </p:cNvPr>
              <p:cNvSpPr>
                <a:spLocks noChangeAspect="1"/>
              </p:cNvSpPr>
              <p:nvPr/>
            </p:nvSpPr>
            <p:spPr>
              <a:xfrm>
                <a:off x="1052352" y="395795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25" name="椭圆 24">
                <a:extLst>
                  <a:ext uri="{FF2B5EF4-FFF2-40B4-BE49-F238E27FC236}">
                    <a16:creationId xmlns:a16="http://schemas.microsoft.com/office/drawing/2014/main" id="{A1EB5323-398C-4717-A41C-3AFBBDE0E8FD}"/>
                  </a:ext>
                </a:extLst>
              </p:cNvPr>
              <p:cNvSpPr>
                <a:spLocks noChangeAspect="1"/>
              </p:cNvSpPr>
              <p:nvPr/>
            </p:nvSpPr>
            <p:spPr>
              <a:xfrm>
                <a:off x="1052352" y="439858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sp>
            <p:nvSpPr>
              <p:cNvPr id="26" name="椭圆 25">
                <a:extLst>
                  <a:ext uri="{FF2B5EF4-FFF2-40B4-BE49-F238E27FC236}">
                    <a16:creationId xmlns:a16="http://schemas.microsoft.com/office/drawing/2014/main" id="{5DC8F1E2-1D61-4149-A910-0225437382E4}"/>
                  </a:ext>
                </a:extLst>
              </p:cNvPr>
              <p:cNvSpPr>
                <a:spLocks noChangeAspect="1"/>
              </p:cNvSpPr>
              <p:nvPr/>
            </p:nvSpPr>
            <p:spPr>
              <a:xfrm>
                <a:off x="1052352" y="4839208"/>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spcBef>
                    <a:spcPct val="0"/>
                  </a:spcBef>
                  <a:spcAft>
                    <a:spcPct val="0"/>
                  </a:spcAft>
                  <a:defRPr/>
                </a:pPr>
                <a:endParaRPr lang="zh-CN" altLang="en-US" noProof="1">
                  <a:solidFill>
                    <a:prstClr val="white"/>
                  </a:solidFill>
                  <a:latin typeface="Arial"/>
                  <a:ea typeface="微软雅黑"/>
                  <a:sym typeface="Arial"/>
                </a:endParaRPr>
              </a:p>
            </p:txBody>
          </p:sp>
        </p:grpSp>
      </p:grpSp>
    </p:spTree>
    <p:extLst>
      <p:ext uri="{BB962C8B-B14F-4D97-AF65-F5344CB8AC3E}">
        <p14:creationId xmlns:p14="http://schemas.microsoft.com/office/powerpoint/2010/main" val="309870950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Effect transition="in" filter="fade">
                                      <p:cBhvr>
                                        <p:cTn id="17" dur="1000"/>
                                        <p:tgtEl>
                                          <p:spTgt spid="5"/>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1000"/>
                                        <p:tgtEl>
                                          <p:spTgt spid="13"/>
                                        </p:tgtEl>
                                      </p:cBhvr>
                                    </p:animEffect>
                                  </p:childTnLst>
                                </p:cTn>
                              </p:par>
                            </p:childTnLst>
                          </p:cTn>
                        </p:par>
                        <p:par>
                          <p:cTn id="30" fill="hold">
                            <p:stCondLst>
                              <p:cond delay="425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47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11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5" grpId="0"/>
      <p:bldP spid="10" grpId="0" animBg="1"/>
      <p:bldP spid="11" grpId="0" animBg="1"/>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a:extLst>
              <a:ext uri="{FF2B5EF4-FFF2-40B4-BE49-F238E27FC236}">
                <a16:creationId xmlns:a16="http://schemas.microsoft.com/office/drawing/2014/main" id="{3989608A-924E-47BB-AFD9-D9A2F01005D8}"/>
              </a:ext>
            </a:extLst>
          </p:cNvPr>
          <p:cNvSpPr/>
          <p:nvPr/>
        </p:nvSpPr>
        <p:spPr>
          <a:xfrm>
            <a:off x="0" y="0"/>
            <a:ext cx="3624829" cy="6858000"/>
          </a:xfrm>
          <a:prstGeom prst="rect">
            <a:avLst/>
          </a:prstGeom>
          <a:solidFill>
            <a:srgbClr val="D71518"/>
          </a:solidFill>
          <a:ln w="12700" cap="flat" cmpd="sng" algn="ctr">
            <a:noFill/>
            <a:prstDash val="solid"/>
            <a:miter lim="800000"/>
          </a:ln>
          <a:effectLst>
            <a:outerShdw blurRad="127000" dist="508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pic>
        <p:nvPicPr>
          <p:cNvPr id="64" name="图片 63">
            <a:extLst>
              <a:ext uri="{FF2B5EF4-FFF2-40B4-BE49-F238E27FC236}">
                <a16:creationId xmlns:a16="http://schemas.microsoft.com/office/drawing/2014/main" id="{059C6D19-50B6-40A2-A260-3A49DCC0210B}"/>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504100" y="2603080"/>
            <a:ext cx="2611448" cy="4254920"/>
          </a:xfrm>
          <a:prstGeom prst="rect">
            <a:avLst/>
          </a:prstGeom>
        </p:spPr>
      </p:pic>
      <p:grpSp>
        <p:nvGrpSpPr>
          <p:cNvPr id="24" name="组合 23">
            <a:extLst>
              <a:ext uri="{FF2B5EF4-FFF2-40B4-BE49-F238E27FC236}">
                <a16:creationId xmlns:a16="http://schemas.microsoft.com/office/drawing/2014/main" id="{B234DDD7-F860-4A69-BECE-2360E361D609}"/>
              </a:ext>
            </a:extLst>
          </p:cNvPr>
          <p:cNvGrpSpPr/>
          <p:nvPr/>
        </p:nvGrpSpPr>
        <p:grpSpPr>
          <a:xfrm>
            <a:off x="4822560" y="1478889"/>
            <a:ext cx="6706595" cy="940061"/>
            <a:chOff x="5131595" y="1756984"/>
            <a:chExt cx="5681547" cy="536203"/>
          </a:xfrm>
        </p:grpSpPr>
        <p:sp>
          <p:nvSpPr>
            <p:cNvPr id="25" name="流程图: 可选过程 24">
              <a:extLst>
                <a:ext uri="{FF2B5EF4-FFF2-40B4-BE49-F238E27FC236}">
                  <a16:creationId xmlns:a16="http://schemas.microsoft.com/office/drawing/2014/main" id="{73382B81-E4BB-4022-A15F-334D509D27CB}"/>
                </a:ext>
              </a:extLst>
            </p:cNvPr>
            <p:cNvSpPr/>
            <p:nvPr/>
          </p:nvSpPr>
          <p:spPr>
            <a:xfrm>
              <a:off x="5131595" y="1756984"/>
              <a:ext cx="5681547"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srgbClr val="C00000"/>
                </a:solidFill>
                <a:latin typeface="Arial"/>
                <a:ea typeface="微软雅黑"/>
              </a:endParaRPr>
            </a:p>
          </p:txBody>
        </p:sp>
        <p:sp>
          <p:nvSpPr>
            <p:cNvPr id="26" name="文本框 25">
              <a:extLst>
                <a:ext uri="{FF2B5EF4-FFF2-40B4-BE49-F238E27FC236}">
                  <a16:creationId xmlns:a16="http://schemas.microsoft.com/office/drawing/2014/main" id="{6A91ACA4-AED1-43AA-8F0A-1F3DD0A54696}"/>
                </a:ext>
              </a:extLst>
            </p:cNvPr>
            <p:cNvSpPr txBox="1"/>
            <p:nvPr/>
          </p:nvSpPr>
          <p:spPr>
            <a:xfrm>
              <a:off x="5854151" y="1836607"/>
              <a:ext cx="4791886" cy="333551"/>
            </a:xfrm>
            <a:prstGeom prst="rect">
              <a:avLst/>
            </a:prstGeom>
            <a:noFill/>
          </p:spPr>
          <p:txBody>
            <a:bodyPr wrap="square" rtlCol="0">
              <a:spAutoFit/>
            </a:bodyPr>
            <a:lstStyle/>
            <a:p>
              <a:pPr defTabSz="914377"/>
              <a:r>
                <a:rPr lang="zh-CN" altLang="en-US" sz="3200" b="1" dirty="0">
                  <a:solidFill>
                    <a:srgbClr val="FFFACD"/>
                  </a:solidFill>
                  <a:latin typeface="方正清刻本悦宋简体" panose="02000000000000000000" pitchFamily="2" charset="-122"/>
                  <a:ea typeface="方正清刻本悦宋简体" panose="02000000000000000000" pitchFamily="2" charset="-122"/>
                </a:rPr>
                <a:t>全国政协十三届一次会议简介</a:t>
              </a:r>
            </a:p>
          </p:txBody>
        </p:sp>
        <p:sp>
          <p:nvSpPr>
            <p:cNvPr id="28" name="文本框 27">
              <a:extLst>
                <a:ext uri="{FF2B5EF4-FFF2-40B4-BE49-F238E27FC236}">
                  <a16:creationId xmlns:a16="http://schemas.microsoft.com/office/drawing/2014/main" id="{B1C4EA9C-C641-490C-A38C-6C94FEAFF651}"/>
                </a:ext>
              </a:extLst>
            </p:cNvPr>
            <p:cNvSpPr txBox="1"/>
            <p:nvPr/>
          </p:nvSpPr>
          <p:spPr>
            <a:xfrm>
              <a:off x="5274376" y="1813750"/>
              <a:ext cx="528533" cy="380329"/>
            </a:xfrm>
            <a:prstGeom prst="rect">
              <a:avLst/>
            </a:prstGeom>
            <a:noFill/>
          </p:spPr>
          <p:txBody>
            <a:bodyPr wrap="none" rtlCol="0">
              <a:spAutoFit/>
            </a:bodyPr>
            <a:lstStyle/>
            <a:p>
              <a:pPr defTabSz="914377"/>
              <a:r>
                <a:rPr lang="en-US" altLang="zh-CN" sz="3733" dirty="0">
                  <a:solidFill>
                    <a:srgbClr val="FFFACD"/>
                  </a:solidFill>
                  <a:latin typeface="Impact" panose="020B0806030902050204" pitchFamily="34" charset="0"/>
                  <a:ea typeface="微软雅黑"/>
                </a:rPr>
                <a:t>01</a:t>
              </a:r>
              <a:endParaRPr lang="zh-CN" altLang="en-US" sz="3733" dirty="0">
                <a:solidFill>
                  <a:srgbClr val="FFFACD"/>
                </a:solidFill>
                <a:latin typeface="Impact" panose="020B0806030902050204" pitchFamily="34" charset="0"/>
                <a:ea typeface="微软雅黑"/>
              </a:endParaRPr>
            </a:p>
          </p:txBody>
        </p:sp>
      </p:grpSp>
      <p:grpSp>
        <p:nvGrpSpPr>
          <p:cNvPr id="50" name="组合 49">
            <a:extLst>
              <a:ext uri="{FF2B5EF4-FFF2-40B4-BE49-F238E27FC236}">
                <a16:creationId xmlns:a16="http://schemas.microsoft.com/office/drawing/2014/main" id="{D2D0E2A0-2EE5-412F-A7C2-4492EDD69F38}"/>
              </a:ext>
            </a:extLst>
          </p:cNvPr>
          <p:cNvGrpSpPr/>
          <p:nvPr/>
        </p:nvGrpSpPr>
        <p:grpSpPr>
          <a:xfrm>
            <a:off x="662846" y="1081899"/>
            <a:ext cx="2376812" cy="4203998"/>
            <a:chOff x="1396902" y="1414159"/>
            <a:chExt cx="2376812" cy="3238241"/>
          </a:xfrm>
        </p:grpSpPr>
        <p:sp>
          <p:nvSpPr>
            <p:cNvPr id="53" name="矩形 52">
              <a:extLst>
                <a:ext uri="{FF2B5EF4-FFF2-40B4-BE49-F238E27FC236}">
                  <a16:creationId xmlns:a16="http://schemas.microsoft.com/office/drawing/2014/main" id="{D9C0E025-747F-4B3C-897C-0B237DC1993D}"/>
                </a:ext>
              </a:extLst>
            </p:cNvPr>
            <p:cNvSpPr/>
            <p:nvPr/>
          </p:nvSpPr>
          <p:spPr>
            <a:xfrm>
              <a:off x="1396902" y="1414159"/>
              <a:ext cx="2376812" cy="2838527"/>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Arial"/>
                <a:ea typeface="微软雅黑"/>
              </a:endParaRPr>
            </a:p>
          </p:txBody>
        </p:sp>
        <p:sp>
          <p:nvSpPr>
            <p:cNvPr id="56" name="文本框 55">
              <a:extLst>
                <a:ext uri="{FF2B5EF4-FFF2-40B4-BE49-F238E27FC236}">
                  <a16:creationId xmlns:a16="http://schemas.microsoft.com/office/drawing/2014/main" id="{EDBAD1EF-D75F-4BD9-BAF4-B8BE2311A262}"/>
                </a:ext>
              </a:extLst>
            </p:cNvPr>
            <p:cNvSpPr txBox="1"/>
            <p:nvPr/>
          </p:nvSpPr>
          <p:spPr>
            <a:xfrm>
              <a:off x="1800479" y="3941181"/>
              <a:ext cx="1569660" cy="711219"/>
            </a:xfrm>
            <a:prstGeom prst="rect">
              <a:avLst/>
            </a:prstGeom>
            <a:solidFill>
              <a:srgbClr val="FFC000"/>
            </a:solidFill>
            <a:ln>
              <a:solidFill>
                <a:schemeClr val="bg1"/>
              </a:solidFill>
            </a:ln>
          </p:spPr>
          <p:txBody>
            <a:bodyPr wrap="none" rtlCol="0">
              <a:spAutoFit/>
            </a:bodyPr>
            <a:lstStyle/>
            <a:p>
              <a:pPr defTabSz="914377"/>
              <a:r>
                <a:rPr lang="zh-CN" altLang="en-US" sz="54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目录</a:t>
              </a:r>
            </a:p>
          </p:txBody>
        </p:sp>
      </p:grpSp>
      <p:pic>
        <p:nvPicPr>
          <p:cNvPr id="60" name="Picture 2">
            <a:extLst>
              <a:ext uri="{FF2B5EF4-FFF2-40B4-BE49-F238E27FC236}">
                <a16:creationId xmlns:a16="http://schemas.microsoft.com/office/drawing/2014/main" id="{E88C566B-A9C3-4532-892B-9D56BCF94D6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14026" y="1248260"/>
            <a:ext cx="1466767" cy="1483995"/>
          </a:xfrm>
          <a:prstGeom prst="rect">
            <a:avLst/>
          </a:prstGeom>
          <a:noFill/>
          <a:extLst>
            <a:ext uri="{909E8E84-426E-40DD-AFC4-6F175D3DCCD1}">
              <a14:hiddenFill xmlns:a14="http://schemas.microsoft.com/office/drawing/2010/main">
                <a:solidFill>
                  <a:srgbClr val="FFFFFF"/>
                </a:solidFill>
              </a14:hiddenFill>
            </a:ext>
          </a:extLst>
        </p:spPr>
      </p:pic>
      <p:cxnSp>
        <p:nvCxnSpPr>
          <p:cNvPr id="62" name="直接连接符 61">
            <a:extLst>
              <a:ext uri="{FF2B5EF4-FFF2-40B4-BE49-F238E27FC236}">
                <a16:creationId xmlns:a16="http://schemas.microsoft.com/office/drawing/2014/main" id="{17CCB36A-846B-4C72-B35B-9C048E293958}"/>
              </a:ext>
            </a:extLst>
          </p:cNvPr>
          <p:cNvCxnSpPr/>
          <p:nvPr/>
        </p:nvCxnSpPr>
        <p:spPr>
          <a:xfrm>
            <a:off x="3822096" y="0"/>
            <a:ext cx="0" cy="68580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9" name="组合 68">
            <a:extLst>
              <a:ext uri="{FF2B5EF4-FFF2-40B4-BE49-F238E27FC236}">
                <a16:creationId xmlns:a16="http://schemas.microsoft.com/office/drawing/2014/main" id="{651BEC5F-ADA3-4BDD-B334-3E00010945E0}"/>
              </a:ext>
            </a:extLst>
          </p:cNvPr>
          <p:cNvGrpSpPr/>
          <p:nvPr/>
        </p:nvGrpSpPr>
        <p:grpSpPr>
          <a:xfrm>
            <a:off x="4822560" y="2704388"/>
            <a:ext cx="6706595" cy="940061"/>
            <a:chOff x="5131595" y="1756984"/>
            <a:chExt cx="5681547" cy="536203"/>
          </a:xfrm>
        </p:grpSpPr>
        <p:sp>
          <p:nvSpPr>
            <p:cNvPr id="70" name="流程图: 可选过程 69">
              <a:extLst>
                <a:ext uri="{FF2B5EF4-FFF2-40B4-BE49-F238E27FC236}">
                  <a16:creationId xmlns:a16="http://schemas.microsoft.com/office/drawing/2014/main" id="{552841A8-0994-4683-8BB1-3E39F061A313}"/>
                </a:ext>
              </a:extLst>
            </p:cNvPr>
            <p:cNvSpPr/>
            <p:nvPr/>
          </p:nvSpPr>
          <p:spPr>
            <a:xfrm>
              <a:off x="5131595" y="1756984"/>
              <a:ext cx="5681547"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srgbClr val="C00000"/>
                </a:solidFill>
                <a:latin typeface="Arial"/>
                <a:ea typeface="微软雅黑"/>
              </a:endParaRPr>
            </a:p>
          </p:txBody>
        </p:sp>
        <p:sp>
          <p:nvSpPr>
            <p:cNvPr id="71" name="文本框 70">
              <a:extLst>
                <a:ext uri="{FF2B5EF4-FFF2-40B4-BE49-F238E27FC236}">
                  <a16:creationId xmlns:a16="http://schemas.microsoft.com/office/drawing/2014/main" id="{1AC8CA5C-099A-4A35-8110-F8DBCBEABE40}"/>
                </a:ext>
              </a:extLst>
            </p:cNvPr>
            <p:cNvSpPr txBox="1"/>
            <p:nvPr/>
          </p:nvSpPr>
          <p:spPr>
            <a:xfrm>
              <a:off x="5854151" y="1836607"/>
              <a:ext cx="4791886" cy="333551"/>
            </a:xfrm>
            <a:prstGeom prst="rect">
              <a:avLst/>
            </a:prstGeom>
            <a:noFill/>
          </p:spPr>
          <p:txBody>
            <a:bodyPr wrap="square" rtlCol="0">
              <a:spAutoFit/>
            </a:bodyPr>
            <a:lstStyle/>
            <a:p>
              <a:pPr defTabSz="914377"/>
              <a:r>
                <a:rPr lang="zh-CN" altLang="en-US" sz="3200" b="1" dirty="0">
                  <a:solidFill>
                    <a:srgbClr val="FFFACD"/>
                  </a:solidFill>
                  <a:latin typeface="方正清刻本悦宋简体" panose="02000000000000000000" pitchFamily="2" charset="-122"/>
                  <a:ea typeface="方正清刻本悦宋简体" panose="02000000000000000000" pitchFamily="2" charset="-122"/>
                </a:rPr>
                <a:t>五年工作的回顾</a:t>
              </a:r>
            </a:p>
          </p:txBody>
        </p:sp>
        <p:sp>
          <p:nvSpPr>
            <p:cNvPr id="72" name="文本框 71">
              <a:extLst>
                <a:ext uri="{FF2B5EF4-FFF2-40B4-BE49-F238E27FC236}">
                  <a16:creationId xmlns:a16="http://schemas.microsoft.com/office/drawing/2014/main" id="{2B57445F-6586-471A-8BD4-7F96972DD4D2}"/>
                </a:ext>
              </a:extLst>
            </p:cNvPr>
            <p:cNvSpPr txBox="1"/>
            <p:nvPr/>
          </p:nvSpPr>
          <p:spPr>
            <a:xfrm>
              <a:off x="5274376" y="1813750"/>
              <a:ext cx="577420" cy="380329"/>
            </a:xfrm>
            <a:prstGeom prst="rect">
              <a:avLst/>
            </a:prstGeom>
            <a:noFill/>
          </p:spPr>
          <p:txBody>
            <a:bodyPr wrap="none" rtlCol="0">
              <a:spAutoFit/>
            </a:bodyPr>
            <a:lstStyle/>
            <a:p>
              <a:pPr defTabSz="914377"/>
              <a:r>
                <a:rPr lang="en-US" altLang="zh-CN" sz="3733" dirty="0">
                  <a:solidFill>
                    <a:srgbClr val="FFFACD"/>
                  </a:solidFill>
                  <a:latin typeface="Impact" panose="020B0806030902050204" pitchFamily="34" charset="0"/>
                  <a:ea typeface="微软雅黑"/>
                </a:rPr>
                <a:t>02</a:t>
              </a:r>
              <a:endParaRPr lang="zh-CN" altLang="en-US" sz="3733" dirty="0">
                <a:solidFill>
                  <a:srgbClr val="FFFACD"/>
                </a:solidFill>
                <a:latin typeface="Impact" panose="020B0806030902050204" pitchFamily="34" charset="0"/>
                <a:ea typeface="微软雅黑"/>
              </a:endParaRPr>
            </a:p>
          </p:txBody>
        </p:sp>
      </p:grpSp>
      <p:grpSp>
        <p:nvGrpSpPr>
          <p:cNvPr id="73" name="组合 72">
            <a:extLst>
              <a:ext uri="{FF2B5EF4-FFF2-40B4-BE49-F238E27FC236}">
                <a16:creationId xmlns:a16="http://schemas.microsoft.com/office/drawing/2014/main" id="{57580357-B176-485C-94ED-4FF9C7BAF836}"/>
              </a:ext>
            </a:extLst>
          </p:cNvPr>
          <p:cNvGrpSpPr/>
          <p:nvPr/>
        </p:nvGrpSpPr>
        <p:grpSpPr>
          <a:xfrm>
            <a:off x="4822560" y="3903983"/>
            <a:ext cx="6706595" cy="940061"/>
            <a:chOff x="5131595" y="1756984"/>
            <a:chExt cx="5681547" cy="536203"/>
          </a:xfrm>
        </p:grpSpPr>
        <p:sp>
          <p:nvSpPr>
            <p:cNvPr id="74" name="流程图: 可选过程 73">
              <a:extLst>
                <a:ext uri="{FF2B5EF4-FFF2-40B4-BE49-F238E27FC236}">
                  <a16:creationId xmlns:a16="http://schemas.microsoft.com/office/drawing/2014/main" id="{D436ED6E-7E9A-48B3-AAB8-81FC5D4D244F}"/>
                </a:ext>
              </a:extLst>
            </p:cNvPr>
            <p:cNvSpPr/>
            <p:nvPr/>
          </p:nvSpPr>
          <p:spPr>
            <a:xfrm>
              <a:off x="5131595" y="1756984"/>
              <a:ext cx="5681547"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srgbClr val="C00000"/>
                </a:solidFill>
                <a:latin typeface="Arial"/>
                <a:ea typeface="微软雅黑"/>
              </a:endParaRPr>
            </a:p>
          </p:txBody>
        </p:sp>
        <p:sp>
          <p:nvSpPr>
            <p:cNvPr id="75" name="文本框 74">
              <a:extLst>
                <a:ext uri="{FF2B5EF4-FFF2-40B4-BE49-F238E27FC236}">
                  <a16:creationId xmlns:a16="http://schemas.microsoft.com/office/drawing/2014/main" id="{7F283AF2-B0AF-4BF2-A6B4-7CA64ABFFE8C}"/>
                </a:ext>
              </a:extLst>
            </p:cNvPr>
            <p:cNvSpPr txBox="1"/>
            <p:nvPr/>
          </p:nvSpPr>
          <p:spPr>
            <a:xfrm>
              <a:off x="5854151" y="1836607"/>
              <a:ext cx="4791886" cy="333551"/>
            </a:xfrm>
            <a:prstGeom prst="rect">
              <a:avLst/>
            </a:prstGeom>
            <a:noFill/>
          </p:spPr>
          <p:txBody>
            <a:bodyPr wrap="square" rtlCol="0">
              <a:spAutoFit/>
            </a:bodyPr>
            <a:lstStyle/>
            <a:p>
              <a:pPr defTabSz="914377"/>
              <a:r>
                <a:rPr lang="zh-CN" altLang="en-US" sz="3200" b="1" dirty="0">
                  <a:solidFill>
                    <a:srgbClr val="FFFACD"/>
                  </a:solidFill>
                  <a:latin typeface="方正清刻本悦宋简体" panose="02000000000000000000" pitchFamily="2" charset="-122"/>
                  <a:ea typeface="方正清刻本悦宋简体" panose="02000000000000000000" pitchFamily="2" charset="-122"/>
                </a:rPr>
                <a:t>五年工作的主要体会</a:t>
              </a:r>
            </a:p>
          </p:txBody>
        </p:sp>
        <p:sp>
          <p:nvSpPr>
            <p:cNvPr id="76" name="文本框 75">
              <a:extLst>
                <a:ext uri="{FF2B5EF4-FFF2-40B4-BE49-F238E27FC236}">
                  <a16:creationId xmlns:a16="http://schemas.microsoft.com/office/drawing/2014/main" id="{6B982051-C420-4541-9533-232CA4940892}"/>
                </a:ext>
              </a:extLst>
            </p:cNvPr>
            <p:cNvSpPr txBox="1"/>
            <p:nvPr/>
          </p:nvSpPr>
          <p:spPr>
            <a:xfrm>
              <a:off x="5274376" y="1813750"/>
              <a:ext cx="588284" cy="380329"/>
            </a:xfrm>
            <a:prstGeom prst="rect">
              <a:avLst/>
            </a:prstGeom>
            <a:noFill/>
          </p:spPr>
          <p:txBody>
            <a:bodyPr wrap="none" rtlCol="0">
              <a:spAutoFit/>
            </a:bodyPr>
            <a:lstStyle/>
            <a:p>
              <a:pPr defTabSz="914377"/>
              <a:r>
                <a:rPr lang="en-US" altLang="zh-CN" sz="3733" dirty="0">
                  <a:solidFill>
                    <a:srgbClr val="FFFACD"/>
                  </a:solidFill>
                  <a:latin typeface="Impact" panose="020B0806030902050204" pitchFamily="34" charset="0"/>
                  <a:ea typeface="微软雅黑"/>
                </a:rPr>
                <a:t>03</a:t>
              </a:r>
              <a:endParaRPr lang="zh-CN" altLang="en-US" sz="3733" dirty="0">
                <a:solidFill>
                  <a:srgbClr val="FFFACD"/>
                </a:solidFill>
                <a:latin typeface="Impact" panose="020B0806030902050204" pitchFamily="34" charset="0"/>
                <a:ea typeface="微软雅黑"/>
              </a:endParaRPr>
            </a:p>
          </p:txBody>
        </p:sp>
      </p:grpSp>
      <p:grpSp>
        <p:nvGrpSpPr>
          <p:cNvPr id="77" name="组合 76">
            <a:extLst>
              <a:ext uri="{FF2B5EF4-FFF2-40B4-BE49-F238E27FC236}">
                <a16:creationId xmlns:a16="http://schemas.microsoft.com/office/drawing/2014/main" id="{13EA62BB-F270-48E6-BC4A-08726557CFF1}"/>
              </a:ext>
            </a:extLst>
          </p:cNvPr>
          <p:cNvGrpSpPr/>
          <p:nvPr/>
        </p:nvGrpSpPr>
        <p:grpSpPr>
          <a:xfrm>
            <a:off x="4822560" y="5103577"/>
            <a:ext cx="6706595" cy="940061"/>
            <a:chOff x="5131595" y="1756984"/>
            <a:chExt cx="5681547" cy="536203"/>
          </a:xfrm>
        </p:grpSpPr>
        <p:sp>
          <p:nvSpPr>
            <p:cNvPr id="78" name="流程图: 可选过程 77">
              <a:extLst>
                <a:ext uri="{FF2B5EF4-FFF2-40B4-BE49-F238E27FC236}">
                  <a16:creationId xmlns:a16="http://schemas.microsoft.com/office/drawing/2014/main" id="{529D44EA-31F7-4620-A221-2D26915E6549}"/>
                </a:ext>
              </a:extLst>
            </p:cNvPr>
            <p:cNvSpPr/>
            <p:nvPr/>
          </p:nvSpPr>
          <p:spPr>
            <a:xfrm>
              <a:off x="5131595" y="1756984"/>
              <a:ext cx="5681547"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srgbClr val="C00000"/>
                </a:solidFill>
                <a:latin typeface="Arial"/>
                <a:ea typeface="微软雅黑"/>
              </a:endParaRPr>
            </a:p>
          </p:txBody>
        </p:sp>
        <p:sp>
          <p:nvSpPr>
            <p:cNvPr id="79" name="文本框 78">
              <a:extLst>
                <a:ext uri="{FF2B5EF4-FFF2-40B4-BE49-F238E27FC236}">
                  <a16:creationId xmlns:a16="http://schemas.microsoft.com/office/drawing/2014/main" id="{5D546682-8075-40D9-AF07-49E3650DE332}"/>
                </a:ext>
              </a:extLst>
            </p:cNvPr>
            <p:cNvSpPr txBox="1"/>
            <p:nvPr/>
          </p:nvSpPr>
          <p:spPr>
            <a:xfrm>
              <a:off x="5854151" y="1836607"/>
              <a:ext cx="4791886" cy="333551"/>
            </a:xfrm>
            <a:prstGeom prst="rect">
              <a:avLst/>
            </a:prstGeom>
            <a:noFill/>
          </p:spPr>
          <p:txBody>
            <a:bodyPr wrap="square" rtlCol="0">
              <a:spAutoFit/>
            </a:bodyPr>
            <a:lstStyle/>
            <a:p>
              <a:pPr defTabSz="914377"/>
              <a:r>
                <a:rPr lang="zh-CN" altLang="en-US" sz="3200" b="1" dirty="0">
                  <a:solidFill>
                    <a:srgbClr val="FFFACD"/>
                  </a:solidFill>
                  <a:latin typeface="方正清刻本悦宋简体" panose="02000000000000000000" pitchFamily="2" charset="-122"/>
                  <a:ea typeface="方正清刻本悦宋简体" panose="02000000000000000000" pitchFamily="2" charset="-122"/>
                </a:rPr>
                <a:t>今后工作的建议</a:t>
              </a:r>
            </a:p>
          </p:txBody>
        </p:sp>
        <p:sp>
          <p:nvSpPr>
            <p:cNvPr id="80" name="文本框 79">
              <a:extLst>
                <a:ext uri="{FF2B5EF4-FFF2-40B4-BE49-F238E27FC236}">
                  <a16:creationId xmlns:a16="http://schemas.microsoft.com/office/drawing/2014/main" id="{7D0804D9-5A50-44C7-A0C6-30416F39234C}"/>
                </a:ext>
              </a:extLst>
            </p:cNvPr>
            <p:cNvSpPr txBox="1"/>
            <p:nvPr/>
          </p:nvSpPr>
          <p:spPr>
            <a:xfrm>
              <a:off x="5274376" y="1813750"/>
              <a:ext cx="576062" cy="380329"/>
            </a:xfrm>
            <a:prstGeom prst="rect">
              <a:avLst/>
            </a:prstGeom>
            <a:noFill/>
          </p:spPr>
          <p:txBody>
            <a:bodyPr wrap="none" rtlCol="0">
              <a:spAutoFit/>
            </a:bodyPr>
            <a:lstStyle/>
            <a:p>
              <a:pPr defTabSz="914377"/>
              <a:r>
                <a:rPr lang="en-US" altLang="zh-CN" sz="3733" dirty="0">
                  <a:solidFill>
                    <a:srgbClr val="FFFACD"/>
                  </a:solidFill>
                  <a:latin typeface="Impact" panose="020B0806030902050204" pitchFamily="34" charset="0"/>
                  <a:ea typeface="微软雅黑"/>
                </a:rPr>
                <a:t>04</a:t>
              </a:r>
              <a:endParaRPr lang="zh-CN" altLang="en-US" sz="3733" dirty="0">
                <a:solidFill>
                  <a:srgbClr val="FFFACD"/>
                </a:solidFill>
                <a:latin typeface="Impact" panose="020B0806030902050204" pitchFamily="34" charset="0"/>
                <a:ea typeface="微软雅黑"/>
              </a:endParaRPr>
            </a:p>
          </p:txBody>
        </p:sp>
      </p:grpSp>
      <p:sp>
        <p:nvSpPr>
          <p:cNvPr id="29" name="矩形 28">
            <a:extLst>
              <a:ext uri="{FF2B5EF4-FFF2-40B4-BE49-F238E27FC236}">
                <a16:creationId xmlns:a16="http://schemas.microsoft.com/office/drawing/2014/main" id="{78415FFE-494F-4EF2-BA29-95899F3579A4}"/>
              </a:ext>
            </a:extLst>
          </p:cNvPr>
          <p:cNvSpPr/>
          <p:nvPr/>
        </p:nvSpPr>
        <p:spPr>
          <a:xfrm>
            <a:off x="9482691" y="337027"/>
            <a:ext cx="2441694" cy="584775"/>
          </a:xfrm>
          <a:prstGeom prst="rect">
            <a:avLst/>
          </a:prstGeom>
        </p:spPr>
        <p:txBody>
          <a:bodyPr wrap="none">
            <a:spAutoFit/>
          </a:bodyPr>
          <a:lstStyle/>
          <a:p>
            <a:pPr defTabSz="609585"/>
            <a:r>
              <a:rPr lang="zh-CN" altLang="en-US" sz="1600" kern="0" dirty="0">
                <a:solidFill>
                  <a:srgbClr val="E83715"/>
                </a:solidFill>
                <a:latin typeface="造字工房尚雅（非商用）常规体" pitchFamily="50" charset="-122"/>
                <a:ea typeface="造字工房尚雅（非商用）常规体" pitchFamily="50" charset="-122"/>
              </a:rPr>
              <a:t>十三届全国人大一次会议</a:t>
            </a:r>
            <a:endParaRPr lang="en-US" altLang="zh-CN" sz="1600" kern="0" dirty="0">
              <a:solidFill>
                <a:srgbClr val="E83715"/>
              </a:solidFill>
              <a:latin typeface="造字工房尚雅（非商用）常规体" pitchFamily="50" charset="-122"/>
              <a:ea typeface="造字工房尚雅（非商用）常规体" pitchFamily="50" charset="-122"/>
            </a:endParaRPr>
          </a:p>
          <a:p>
            <a:pPr defTabSz="609585"/>
            <a:r>
              <a:rPr lang="zh-CN" altLang="en-US" sz="1600" kern="0" dirty="0">
                <a:solidFill>
                  <a:srgbClr val="E83715"/>
                </a:solidFill>
                <a:latin typeface="造字工房尚雅（非商用）常规体" pitchFamily="50" charset="-122"/>
                <a:ea typeface="造字工房尚雅（非商用）常规体" pitchFamily="50" charset="-122"/>
              </a:rPr>
              <a:t>全国政协十三届一次会议</a:t>
            </a:r>
            <a:endParaRPr lang="en-US" altLang="zh-CN" sz="1600" kern="0" dirty="0">
              <a:solidFill>
                <a:srgbClr val="E83715"/>
              </a:solidFill>
              <a:latin typeface="造字工房尚雅（非商用）常规体" pitchFamily="50" charset="-122"/>
              <a:ea typeface="造字工房尚雅（非商用）常规体" pitchFamily="50" charset="-122"/>
            </a:endParaRPr>
          </a:p>
        </p:txBody>
      </p:sp>
      <p:pic>
        <p:nvPicPr>
          <p:cNvPr id="30" name="图片 29">
            <a:extLst>
              <a:ext uri="{FF2B5EF4-FFF2-40B4-BE49-F238E27FC236}">
                <a16:creationId xmlns:a16="http://schemas.microsoft.com/office/drawing/2014/main" id="{F81B0A7A-60D1-4F66-8A1D-54A7F06B0708}"/>
              </a:ext>
            </a:extLst>
          </p:cNvPr>
          <p:cNvPicPr>
            <a:picLocks noChangeAspect="1"/>
          </p:cNvPicPr>
          <p:nvPr/>
        </p:nvPicPr>
        <p:blipFill rotWithShape="1">
          <a:blip r:embed="rId6">
            <a:extLst>
              <a:ext uri="{28A0092B-C50C-407E-A947-70E740481C1C}">
                <a14:useLocalDpi xmlns:a14="http://schemas.microsoft.com/office/drawing/2010/main" val="0"/>
              </a:ext>
            </a:extLst>
          </a:blip>
          <a:srcRect l="57406" t="6199" r="33931" b="75597"/>
          <a:stretch/>
        </p:blipFill>
        <p:spPr>
          <a:xfrm>
            <a:off x="7663972" y="96335"/>
            <a:ext cx="891341" cy="973300"/>
          </a:xfrm>
          <a:prstGeom prst="rect">
            <a:avLst/>
          </a:prstGeom>
        </p:spPr>
      </p:pic>
      <p:pic>
        <p:nvPicPr>
          <p:cNvPr id="31" name="图片 30">
            <a:extLst>
              <a:ext uri="{FF2B5EF4-FFF2-40B4-BE49-F238E27FC236}">
                <a16:creationId xmlns:a16="http://schemas.microsoft.com/office/drawing/2014/main" id="{97F81FFF-DFDD-45A3-A68A-8C9A8FE3202D}"/>
              </a:ext>
            </a:extLst>
          </p:cNvPr>
          <p:cNvPicPr>
            <a:picLocks noChangeAspect="1"/>
          </p:cNvPicPr>
          <p:nvPr/>
        </p:nvPicPr>
        <p:blipFill rotWithShape="1">
          <a:blip r:embed="rId7"/>
          <a:srcRect l="53717"/>
          <a:stretch/>
        </p:blipFill>
        <p:spPr>
          <a:xfrm>
            <a:off x="8536733" y="11516"/>
            <a:ext cx="964403" cy="1133829"/>
          </a:xfrm>
          <a:prstGeom prst="rect">
            <a:avLst/>
          </a:prstGeom>
        </p:spPr>
      </p:pic>
    </p:spTree>
    <p:extLst>
      <p:ext uri="{BB962C8B-B14F-4D97-AF65-F5344CB8AC3E}">
        <p14:creationId xmlns:p14="http://schemas.microsoft.com/office/powerpoint/2010/main" val="38690558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1" nodeType="withEffect">
                                  <p:stCondLst>
                                    <p:cond delay="0"/>
                                  </p:stCondLst>
                                  <p:childTnLst>
                                    <p:animMotion origin="layout" path="M -1.11111E-6 0 L -0.00017 -0.63333 " pathEditMode="relative" rAng="0" ptsTypes="AA">
                                      <p:cBhvr>
                                        <p:cTn id="6" dur="1000" spd="-100000" fill="hold"/>
                                        <p:tgtEl>
                                          <p:spTgt spid="82"/>
                                        </p:tgtEl>
                                        <p:attrNameLst>
                                          <p:attrName>ppt_x,ppt_y</p:attrName>
                                        </p:attrNameLst>
                                      </p:cBhvr>
                                      <p:rCtr x="-17" y="-31667"/>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childTnLst>
                          </p:cTn>
                        </p:par>
                        <p:par>
                          <p:cTn id="11" fill="hold">
                            <p:stCondLst>
                              <p:cond delay="1500"/>
                            </p:stCondLst>
                            <p:childTnLst>
                              <p:par>
                                <p:cTn id="12" presetID="53" presetClass="entr" presetSubtype="16" fill="hold" nodeType="afterEffect">
                                  <p:stCondLst>
                                    <p:cond delay="0"/>
                                  </p:stCondLst>
                                  <p:childTnLst>
                                    <p:set>
                                      <p:cBhvr>
                                        <p:cTn id="13" dur="1" fill="hold">
                                          <p:stCondLst>
                                            <p:cond delay="0"/>
                                          </p:stCondLst>
                                        </p:cTn>
                                        <p:tgtEl>
                                          <p:spTgt spid="60"/>
                                        </p:tgtEl>
                                        <p:attrNameLst>
                                          <p:attrName>style.visibility</p:attrName>
                                        </p:attrNameLst>
                                      </p:cBhvr>
                                      <p:to>
                                        <p:strVal val="visible"/>
                                      </p:to>
                                    </p:set>
                                    <p:anim calcmode="lin" valueType="num">
                                      <p:cBhvr>
                                        <p:cTn id="14" dur="500" fill="hold"/>
                                        <p:tgtEl>
                                          <p:spTgt spid="60"/>
                                        </p:tgtEl>
                                        <p:attrNameLst>
                                          <p:attrName>ppt_w</p:attrName>
                                        </p:attrNameLst>
                                      </p:cBhvr>
                                      <p:tavLst>
                                        <p:tav tm="0">
                                          <p:val>
                                            <p:fltVal val="0"/>
                                          </p:val>
                                        </p:tav>
                                        <p:tav tm="100000">
                                          <p:val>
                                            <p:strVal val="#ppt_w"/>
                                          </p:val>
                                        </p:tav>
                                      </p:tavLst>
                                    </p:anim>
                                    <p:anim calcmode="lin" valueType="num">
                                      <p:cBhvr>
                                        <p:cTn id="15" dur="500" fill="hold"/>
                                        <p:tgtEl>
                                          <p:spTgt spid="60"/>
                                        </p:tgtEl>
                                        <p:attrNameLst>
                                          <p:attrName>ppt_h</p:attrName>
                                        </p:attrNameLst>
                                      </p:cBhvr>
                                      <p:tavLst>
                                        <p:tav tm="0">
                                          <p:val>
                                            <p:fltVal val="0"/>
                                          </p:val>
                                        </p:tav>
                                        <p:tav tm="100000">
                                          <p:val>
                                            <p:strVal val="#ppt_h"/>
                                          </p:val>
                                        </p:tav>
                                      </p:tavLst>
                                    </p:anim>
                                    <p:animEffect transition="in" filter="fade">
                                      <p:cBhvr>
                                        <p:cTn id="16" dur="500"/>
                                        <p:tgtEl>
                                          <p:spTgt spid="60"/>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500"/>
                                        <p:tgtEl>
                                          <p:spTgt spid="64"/>
                                        </p:tgtEl>
                                      </p:cBhvr>
                                    </p:animEffect>
                                  </p:childTnLst>
                                </p:cTn>
                              </p:par>
                              <p:par>
                                <p:cTn id="21" presetID="2" presetClass="entr" presetSubtype="2" decel="10000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decel="100000"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1+#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decel="100000" fill="hold" nodeType="afterEffect">
                                  <p:stCondLst>
                                    <p:cond delay="0"/>
                                  </p:stCondLst>
                                  <p:childTnLst>
                                    <p:set>
                                      <p:cBhvr>
                                        <p:cTn id="32" dur="1" fill="hold">
                                          <p:stCondLst>
                                            <p:cond delay="0"/>
                                          </p:stCondLst>
                                        </p:cTn>
                                        <p:tgtEl>
                                          <p:spTgt spid="73"/>
                                        </p:tgtEl>
                                        <p:attrNameLst>
                                          <p:attrName>style.visibility</p:attrName>
                                        </p:attrNameLst>
                                      </p:cBhvr>
                                      <p:to>
                                        <p:strVal val="visible"/>
                                      </p:to>
                                    </p:set>
                                    <p:anim calcmode="lin" valueType="num">
                                      <p:cBhvr additive="base">
                                        <p:cTn id="33" dur="500" fill="hold"/>
                                        <p:tgtEl>
                                          <p:spTgt spid="73"/>
                                        </p:tgtEl>
                                        <p:attrNameLst>
                                          <p:attrName>ppt_x</p:attrName>
                                        </p:attrNameLst>
                                      </p:cBhvr>
                                      <p:tavLst>
                                        <p:tav tm="0">
                                          <p:val>
                                            <p:strVal val="1+#ppt_w/2"/>
                                          </p:val>
                                        </p:tav>
                                        <p:tav tm="100000">
                                          <p:val>
                                            <p:strVal val="#ppt_x"/>
                                          </p:val>
                                        </p:tav>
                                      </p:tavLst>
                                    </p:anim>
                                    <p:anim calcmode="lin" valueType="num">
                                      <p:cBhvr additive="base">
                                        <p:cTn id="34" dur="500" fill="hold"/>
                                        <p:tgtEl>
                                          <p:spTgt spid="73"/>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decel="100000" fill="hold" nodeType="afterEffect">
                                  <p:stCondLst>
                                    <p:cond delay="0"/>
                                  </p:stCondLst>
                                  <p:childTnLst>
                                    <p:set>
                                      <p:cBhvr>
                                        <p:cTn id="37" dur="1" fill="hold">
                                          <p:stCondLst>
                                            <p:cond delay="0"/>
                                          </p:stCondLst>
                                        </p:cTn>
                                        <p:tgtEl>
                                          <p:spTgt spid="77"/>
                                        </p:tgtEl>
                                        <p:attrNameLst>
                                          <p:attrName>style.visibility</p:attrName>
                                        </p:attrNameLst>
                                      </p:cBhvr>
                                      <p:to>
                                        <p:strVal val="visible"/>
                                      </p:to>
                                    </p:set>
                                    <p:anim calcmode="lin" valueType="num">
                                      <p:cBhvr additive="base">
                                        <p:cTn id="38" dur="500" fill="hold"/>
                                        <p:tgtEl>
                                          <p:spTgt spid="77"/>
                                        </p:tgtEl>
                                        <p:attrNameLst>
                                          <p:attrName>ppt_x</p:attrName>
                                        </p:attrNameLst>
                                      </p:cBhvr>
                                      <p:tavLst>
                                        <p:tav tm="0">
                                          <p:val>
                                            <p:strVal val="1+#ppt_w/2"/>
                                          </p:val>
                                        </p:tav>
                                        <p:tav tm="100000">
                                          <p:val>
                                            <p:strVal val="#ppt_x"/>
                                          </p:val>
                                        </p:tav>
                                      </p:tavLst>
                                    </p:anim>
                                    <p:anim calcmode="lin" valueType="num">
                                      <p:cBhvr additive="base">
                                        <p:cTn id="39" dur="500" fill="hold"/>
                                        <p:tgtEl>
                                          <p:spTgt spid="7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p:cTn id="43" dur="500" fill="hold"/>
                                        <p:tgtEl>
                                          <p:spTgt spid="82"/>
                                        </p:tgtEl>
                                        <p:attrNameLst>
                                          <p:attrName>ppt_w</p:attrName>
                                        </p:attrNameLst>
                                      </p:cBhvr>
                                      <p:tavLst>
                                        <p:tav tm="0">
                                          <p:val>
                                            <p:fltVal val="0"/>
                                          </p:val>
                                        </p:tav>
                                        <p:tav tm="100000">
                                          <p:val>
                                            <p:strVal val="#ppt_w"/>
                                          </p:val>
                                        </p:tav>
                                      </p:tavLst>
                                    </p:anim>
                                    <p:anim calcmode="lin" valueType="num">
                                      <p:cBhvr>
                                        <p:cTn id="44" dur="500" fill="hold"/>
                                        <p:tgtEl>
                                          <p:spTgt spid="82"/>
                                        </p:tgtEl>
                                        <p:attrNameLst>
                                          <p:attrName>ppt_h</p:attrName>
                                        </p:attrNameLst>
                                      </p:cBhvr>
                                      <p:tavLst>
                                        <p:tav tm="0">
                                          <p:val>
                                            <p:fltVal val="0"/>
                                          </p:val>
                                        </p:tav>
                                        <p:tav tm="100000">
                                          <p:val>
                                            <p:strVal val="#ppt_h"/>
                                          </p:val>
                                        </p:tav>
                                      </p:tavLst>
                                    </p:anim>
                                    <p:animEffect transition="in" filter="fade">
                                      <p:cBhvr>
                                        <p:cTn id="45" dur="500"/>
                                        <p:tgtEl>
                                          <p:spTgt spid="8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7E45E457-C882-4A60-9ADA-A693EE45A110}"/>
              </a:ext>
            </a:extLst>
          </p:cNvPr>
          <p:cNvSpPr/>
          <p:nvPr/>
        </p:nvSpPr>
        <p:spPr>
          <a:xfrm>
            <a:off x="0" y="0"/>
            <a:ext cx="3624829" cy="6858000"/>
          </a:xfrm>
          <a:prstGeom prst="rect">
            <a:avLst/>
          </a:prstGeom>
          <a:solidFill>
            <a:srgbClr val="D71518"/>
          </a:solidFill>
          <a:ln w="12700" cap="flat" cmpd="sng" algn="ctr">
            <a:noFill/>
            <a:prstDash val="solid"/>
            <a:miter lim="800000"/>
          </a:ln>
          <a:effectLst>
            <a:outerShdw blurRad="127000" dist="508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29" name="矩形 28">
            <a:extLst>
              <a:ext uri="{FF2B5EF4-FFF2-40B4-BE49-F238E27FC236}">
                <a16:creationId xmlns:a16="http://schemas.microsoft.com/office/drawing/2014/main" id="{93DCB06E-489D-4549-9732-1973B1925043}"/>
              </a:ext>
            </a:extLst>
          </p:cNvPr>
          <p:cNvSpPr/>
          <p:nvPr/>
        </p:nvSpPr>
        <p:spPr>
          <a:xfrm>
            <a:off x="659587" y="1482091"/>
            <a:ext cx="2376812" cy="3685075"/>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Arial"/>
              <a:ea typeface="微软雅黑"/>
            </a:endParaRPr>
          </a:p>
        </p:txBody>
      </p:sp>
      <p:cxnSp>
        <p:nvCxnSpPr>
          <p:cNvPr id="32" name="直接连接符 31">
            <a:extLst>
              <a:ext uri="{FF2B5EF4-FFF2-40B4-BE49-F238E27FC236}">
                <a16:creationId xmlns:a16="http://schemas.microsoft.com/office/drawing/2014/main" id="{50A2B225-40A0-4A5F-A6DA-F178F17283E2}"/>
              </a:ext>
            </a:extLst>
          </p:cNvPr>
          <p:cNvCxnSpPr/>
          <p:nvPr/>
        </p:nvCxnSpPr>
        <p:spPr>
          <a:xfrm>
            <a:off x="3822096" y="0"/>
            <a:ext cx="0" cy="68580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5AFA3DCD-E347-4459-A583-83DD60B08080}"/>
              </a:ext>
            </a:extLst>
          </p:cNvPr>
          <p:cNvSpPr/>
          <p:nvPr/>
        </p:nvSpPr>
        <p:spPr>
          <a:xfrm>
            <a:off x="758741" y="1554078"/>
            <a:ext cx="2213429" cy="3505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id="{ABB2C5C8-6D8B-4DA7-8B26-BA5758827F4E}"/>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546983" y="2906486"/>
            <a:ext cx="2611448" cy="4254920"/>
          </a:xfrm>
          <a:prstGeom prst="rect">
            <a:avLst/>
          </a:prstGeom>
        </p:spPr>
      </p:pic>
      <p:sp>
        <p:nvSpPr>
          <p:cNvPr id="34" name="文本框 33">
            <a:extLst>
              <a:ext uri="{FF2B5EF4-FFF2-40B4-BE49-F238E27FC236}">
                <a16:creationId xmlns:a16="http://schemas.microsoft.com/office/drawing/2014/main" id="{3EE642E1-D1A8-4FF6-A2A7-4FF5A25A3856}"/>
              </a:ext>
            </a:extLst>
          </p:cNvPr>
          <p:cNvSpPr txBox="1"/>
          <p:nvPr/>
        </p:nvSpPr>
        <p:spPr>
          <a:xfrm>
            <a:off x="1423850" y="2031966"/>
            <a:ext cx="929942" cy="2585323"/>
          </a:xfrm>
          <a:prstGeom prst="rect">
            <a:avLst/>
          </a:prstGeom>
          <a:noFill/>
          <a:ln>
            <a:noFill/>
          </a:ln>
        </p:spPr>
        <p:txBody>
          <a:bodyPr wrap="square" rtlCol="0">
            <a:spAutoFit/>
          </a:bodyPr>
          <a:lstStyle/>
          <a:p>
            <a:pPr defTabSz="914377"/>
            <a:r>
              <a:rPr lang="zh-CN" altLang="en-US" sz="54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第叁章</a:t>
            </a:r>
          </a:p>
        </p:txBody>
      </p:sp>
      <p:grpSp>
        <p:nvGrpSpPr>
          <p:cNvPr id="35" name="组合 34">
            <a:extLst>
              <a:ext uri="{FF2B5EF4-FFF2-40B4-BE49-F238E27FC236}">
                <a16:creationId xmlns:a16="http://schemas.microsoft.com/office/drawing/2014/main" id="{42B5B59E-566E-4B0B-A1D6-D802894DB7E7}"/>
              </a:ext>
            </a:extLst>
          </p:cNvPr>
          <p:cNvGrpSpPr/>
          <p:nvPr/>
        </p:nvGrpSpPr>
        <p:grpSpPr>
          <a:xfrm>
            <a:off x="4960445" y="2958969"/>
            <a:ext cx="6706595" cy="940061"/>
            <a:chOff x="5131595" y="1756984"/>
            <a:chExt cx="5681547" cy="536203"/>
          </a:xfrm>
        </p:grpSpPr>
        <p:sp>
          <p:nvSpPr>
            <p:cNvPr id="36" name="流程图: 可选过程 35">
              <a:extLst>
                <a:ext uri="{FF2B5EF4-FFF2-40B4-BE49-F238E27FC236}">
                  <a16:creationId xmlns:a16="http://schemas.microsoft.com/office/drawing/2014/main" id="{0D493BF4-235B-4466-806D-0CB7A201B764}"/>
                </a:ext>
              </a:extLst>
            </p:cNvPr>
            <p:cNvSpPr/>
            <p:nvPr/>
          </p:nvSpPr>
          <p:spPr>
            <a:xfrm>
              <a:off x="5131595" y="1756984"/>
              <a:ext cx="5681547"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schemeClr val="bg1"/>
                </a:solidFill>
                <a:latin typeface="Arial"/>
                <a:ea typeface="微软雅黑"/>
              </a:endParaRPr>
            </a:p>
          </p:txBody>
        </p:sp>
        <p:sp>
          <p:nvSpPr>
            <p:cNvPr id="37" name="文本框 36">
              <a:extLst>
                <a:ext uri="{FF2B5EF4-FFF2-40B4-BE49-F238E27FC236}">
                  <a16:creationId xmlns:a16="http://schemas.microsoft.com/office/drawing/2014/main" id="{4A26EE52-0081-477F-A9C9-7031F8118ADE}"/>
                </a:ext>
              </a:extLst>
            </p:cNvPr>
            <p:cNvSpPr txBox="1"/>
            <p:nvPr/>
          </p:nvSpPr>
          <p:spPr>
            <a:xfrm>
              <a:off x="6318212" y="1836608"/>
              <a:ext cx="3863763" cy="333551"/>
            </a:xfrm>
            <a:prstGeom prst="rect">
              <a:avLst/>
            </a:prstGeom>
            <a:noFill/>
          </p:spPr>
          <p:txBody>
            <a:bodyPr wrap="square" rtlCol="0">
              <a:spAutoFit/>
            </a:bodyPr>
            <a:lstStyle/>
            <a:p>
              <a:pPr algn="dist" defTabSz="914377"/>
              <a:r>
                <a:rPr lang="zh-CN" altLang="en-US" sz="3200" b="1" dirty="0">
                  <a:solidFill>
                    <a:schemeClr val="bg1"/>
                  </a:solidFill>
                  <a:latin typeface="方正清刻本悦宋简体" panose="02000000000000000000" pitchFamily="2" charset="-122"/>
                  <a:ea typeface="方正清刻本悦宋简体" panose="02000000000000000000" pitchFamily="2" charset="-122"/>
                </a:rPr>
                <a:t>五年工作的主要体会</a:t>
              </a:r>
            </a:p>
          </p:txBody>
        </p:sp>
        <p:sp>
          <p:nvSpPr>
            <p:cNvPr id="39" name="文本框 38">
              <a:extLst>
                <a:ext uri="{FF2B5EF4-FFF2-40B4-BE49-F238E27FC236}">
                  <a16:creationId xmlns:a16="http://schemas.microsoft.com/office/drawing/2014/main" id="{2A6B1013-06ED-4E36-BC0D-728424335CDD}"/>
                </a:ext>
              </a:extLst>
            </p:cNvPr>
            <p:cNvSpPr txBox="1"/>
            <p:nvPr/>
          </p:nvSpPr>
          <p:spPr>
            <a:xfrm>
              <a:off x="5274376" y="1813750"/>
              <a:ext cx="588284" cy="380329"/>
            </a:xfrm>
            <a:prstGeom prst="rect">
              <a:avLst/>
            </a:prstGeom>
            <a:noFill/>
          </p:spPr>
          <p:txBody>
            <a:bodyPr wrap="none" rtlCol="0">
              <a:spAutoFit/>
            </a:bodyPr>
            <a:lstStyle/>
            <a:p>
              <a:pPr defTabSz="914377"/>
              <a:r>
                <a:rPr lang="en-US" altLang="zh-CN" sz="3733" dirty="0">
                  <a:solidFill>
                    <a:schemeClr val="bg1"/>
                  </a:solidFill>
                  <a:latin typeface="Impact" panose="020B0806030902050204" pitchFamily="34" charset="0"/>
                  <a:ea typeface="微软雅黑"/>
                </a:rPr>
                <a:t>03</a:t>
              </a:r>
              <a:endParaRPr lang="zh-CN" altLang="en-US" sz="3733" dirty="0">
                <a:solidFill>
                  <a:schemeClr val="bg1"/>
                </a:solidFill>
                <a:latin typeface="Impact" panose="020B0806030902050204" pitchFamily="34" charset="0"/>
                <a:ea typeface="微软雅黑"/>
              </a:endParaRPr>
            </a:p>
          </p:txBody>
        </p:sp>
      </p:grpSp>
      <p:sp>
        <p:nvSpPr>
          <p:cNvPr id="40" name="矩形 39">
            <a:extLst>
              <a:ext uri="{FF2B5EF4-FFF2-40B4-BE49-F238E27FC236}">
                <a16:creationId xmlns:a16="http://schemas.microsoft.com/office/drawing/2014/main" id="{97D5A72A-B67A-4575-B70E-5EFEF9A3B05D}"/>
              </a:ext>
            </a:extLst>
          </p:cNvPr>
          <p:cNvSpPr/>
          <p:nvPr/>
        </p:nvSpPr>
        <p:spPr>
          <a:xfrm>
            <a:off x="6349295" y="4228281"/>
            <a:ext cx="3570208" cy="830997"/>
          </a:xfrm>
          <a:prstGeom prst="rect">
            <a:avLst/>
          </a:prstGeom>
        </p:spPr>
        <p:txBody>
          <a:bodyPr wrap="none">
            <a:spAutoFit/>
          </a:bodyPr>
          <a:lstStyle/>
          <a:p>
            <a:pPr defTabSz="609585"/>
            <a:r>
              <a:rPr lang="zh-CN" altLang="en-US" sz="2400" kern="0" dirty="0">
                <a:solidFill>
                  <a:srgbClr val="E83715"/>
                </a:solidFill>
                <a:latin typeface="造字工房尚雅（非商用）常规体" pitchFamily="50" charset="-122"/>
                <a:ea typeface="造字工房尚雅（非商用）常规体" pitchFamily="50" charset="-122"/>
              </a:rPr>
              <a:t>十三届全国人大一次会议</a:t>
            </a:r>
            <a:endParaRPr lang="en-US" altLang="zh-CN" sz="2400" kern="0" dirty="0">
              <a:solidFill>
                <a:srgbClr val="E83715"/>
              </a:solidFill>
              <a:latin typeface="造字工房尚雅（非商用）常规体" pitchFamily="50" charset="-122"/>
              <a:ea typeface="造字工房尚雅（非商用）常规体" pitchFamily="50" charset="-122"/>
            </a:endParaRPr>
          </a:p>
          <a:p>
            <a:pPr defTabSz="609585"/>
            <a:r>
              <a:rPr lang="zh-CN" altLang="en-US" sz="2400" kern="0" dirty="0">
                <a:solidFill>
                  <a:srgbClr val="E83715"/>
                </a:solidFill>
                <a:latin typeface="造字工房尚雅（非商用）常规体" pitchFamily="50" charset="-122"/>
                <a:ea typeface="造字工房尚雅（非商用）常规体" pitchFamily="50" charset="-122"/>
              </a:rPr>
              <a:t>全国政协十三届一次会议</a:t>
            </a:r>
            <a:endParaRPr lang="en-US" altLang="zh-CN" sz="2400" kern="0" dirty="0">
              <a:solidFill>
                <a:srgbClr val="E83715"/>
              </a:solidFill>
              <a:latin typeface="造字工房尚雅（非商用）常规体" pitchFamily="50" charset="-122"/>
              <a:ea typeface="造字工房尚雅（非商用）常规体" pitchFamily="50" charset="-122"/>
            </a:endParaRPr>
          </a:p>
        </p:txBody>
      </p:sp>
      <p:pic>
        <p:nvPicPr>
          <p:cNvPr id="43" name="图片 42">
            <a:extLst>
              <a:ext uri="{FF2B5EF4-FFF2-40B4-BE49-F238E27FC236}">
                <a16:creationId xmlns:a16="http://schemas.microsoft.com/office/drawing/2014/main" id="{1805C50B-AA79-4EBB-A0F6-A592773F00CB}"/>
              </a:ext>
            </a:extLst>
          </p:cNvPr>
          <p:cNvPicPr>
            <a:picLocks noChangeAspect="1"/>
          </p:cNvPicPr>
          <p:nvPr/>
        </p:nvPicPr>
        <p:blipFill rotWithShape="1">
          <a:blip r:embed="rId5">
            <a:extLst>
              <a:ext uri="{28A0092B-C50C-407E-A947-70E740481C1C}">
                <a14:useLocalDpi xmlns:a14="http://schemas.microsoft.com/office/drawing/2010/main" val="0"/>
              </a:ext>
            </a:extLst>
          </a:blip>
          <a:srcRect l="57406" t="6199" r="33931" b="75597"/>
          <a:stretch/>
        </p:blipFill>
        <p:spPr>
          <a:xfrm>
            <a:off x="6812705" y="1418056"/>
            <a:ext cx="1124426" cy="1227817"/>
          </a:xfrm>
          <a:prstGeom prst="rect">
            <a:avLst/>
          </a:prstGeom>
        </p:spPr>
      </p:pic>
      <p:pic>
        <p:nvPicPr>
          <p:cNvPr id="45" name="图片 44">
            <a:extLst>
              <a:ext uri="{FF2B5EF4-FFF2-40B4-BE49-F238E27FC236}">
                <a16:creationId xmlns:a16="http://schemas.microsoft.com/office/drawing/2014/main" id="{8F93EDA5-E794-4AE1-AB3E-031510EA48FF}"/>
              </a:ext>
            </a:extLst>
          </p:cNvPr>
          <p:cNvPicPr>
            <a:picLocks noChangeAspect="1"/>
          </p:cNvPicPr>
          <p:nvPr/>
        </p:nvPicPr>
        <p:blipFill rotWithShape="1">
          <a:blip r:embed="rId6"/>
          <a:srcRect l="53717"/>
          <a:stretch/>
        </p:blipFill>
        <p:spPr>
          <a:xfrm>
            <a:off x="8134399" y="1270686"/>
            <a:ext cx="1295046" cy="1522559"/>
          </a:xfrm>
          <a:prstGeom prst="rect">
            <a:avLst/>
          </a:prstGeom>
        </p:spPr>
      </p:pic>
    </p:spTree>
    <p:extLst>
      <p:ext uri="{BB962C8B-B14F-4D97-AF65-F5344CB8AC3E}">
        <p14:creationId xmlns:p14="http://schemas.microsoft.com/office/powerpoint/2010/main" val="30341482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1" nodeType="withEffect">
                                  <p:stCondLst>
                                    <p:cond delay="0"/>
                                  </p:stCondLst>
                                  <p:childTnLst>
                                    <p:animMotion origin="layout" path="M -1.11111E-6 0 L -0.00017 -0.63333 " pathEditMode="relative" rAng="0" ptsTypes="AA">
                                      <p:cBhvr>
                                        <p:cTn id="6" dur="1000" spd="-100000" fill="hold"/>
                                        <p:tgtEl>
                                          <p:spTgt spid="26"/>
                                        </p:tgtEl>
                                        <p:attrNameLst>
                                          <p:attrName>ppt_x,ppt_y</p:attrName>
                                        </p:attrNameLst>
                                      </p:cBhvr>
                                      <p:rCtr x="-17" y="-31667"/>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1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 presetClass="entr" presetSubtype="2" decel="10000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1+#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4" grpId="0" animBg="1"/>
      <p:bldP spid="4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第三部分：五年工作的主要体会</a:t>
            </a:r>
          </a:p>
        </p:txBody>
      </p:sp>
      <p:sp>
        <p:nvSpPr>
          <p:cNvPr id="3" name="îş1îḑé">
            <a:extLst>
              <a:ext uri="{FF2B5EF4-FFF2-40B4-BE49-F238E27FC236}">
                <a16:creationId xmlns:a16="http://schemas.microsoft.com/office/drawing/2014/main" id="{A5BD7D57-FEC7-4823-9AE0-75F5E0622845}"/>
              </a:ext>
            </a:extLst>
          </p:cNvPr>
          <p:cNvSpPr/>
          <p:nvPr/>
        </p:nvSpPr>
        <p:spPr>
          <a:xfrm>
            <a:off x="669926" y="1863669"/>
            <a:ext cx="3536077" cy="1614825"/>
          </a:xfrm>
          <a:prstGeom prst="rect">
            <a:avLst/>
          </a:prstGeom>
          <a:noFill/>
          <a:ln w="12700" cap="flat" cmpd="sng" algn="ctr">
            <a:solidFill>
              <a:schemeClr val="bg1">
                <a:lumMod val="75000"/>
              </a:schemeClr>
            </a:solidFill>
            <a:prstDash val="solid"/>
            <a:miter lim="800000"/>
          </a:ln>
          <a:effectLst/>
        </p:spPr>
        <p:txBody>
          <a:bodyPr anchor="ctr"/>
          <a:lstStyle/>
          <a:p>
            <a:pPr algn="ctr" defTabSz="1219170">
              <a:defRPr/>
            </a:pPr>
            <a:endParaRPr sz="2400" i="1" kern="0">
              <a:solidFill>
                <a:srgbClr val="FFFFFF"/>
              </a:solidFill>
              <a:latin typeface="Century Gothic" panose="020B0502020202020204" pitchFamily="34" charset="0"/>
              <a:ea typeface="微软雅黑"/>
            </a:endParaRPr>
          </a:p>
        </p:txBody>
      </p:sp>
      <p:sp>
        <p:nvSpPr>
          <p:cNvPr id="4" name="íŝ1îḓé">
            <a:extLst>
              <a:ext uri="{FF2B5EF4-FFF2-40B4-BE49-F238E27FC236}">
                <a16:creationId xmlns:a16="http://schemas.microsoft.com/office/drawing/2014/main" id="{C4A48B0B-0ABE-418D-A2EC-7377C94F997D}"/>
              </a:ext>
            </a:extLst>
          </p:cNvPr>
          <p:cNvSpPr/>
          <p:nvPr/>
        </p:nvSpPr>
        <p:spPr>
          <a:xfrm>
            <a:off x="2142976" y="1568680"/>
            <a:ext cx="589977" cy="589977"/>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algn="ctr" defTabSz="812760">
              <a:defRPr/>
            </a:pPr>
            <a:r>
              <a:rPr lang="en-US" altLang="zh-CN" sz="3200" i="1" dirty="0">
                <a:solidFill>
                  <a:srgbClr val="FFFFFF"/>
                </a:solidFill>
                <a:latin typeface="Century Gothic" panose="020B0502020202020204" pitchFamily="34" charset="0"/>
                <a:ea typeface="微软雅黑"/>
              </a:rPr>
              <a:t>A</a:t>
            </a:r>
            <a:endParaRPr lang="zh-CN" altLang="en-US" sz="3200" i="1" dirty="0">
              <a:solidFill>
                <a:srgbClr val="FFFFFF"/>
              </a:solidFill>
              <a:latin typeface="Century Gothic" panose="020B0502020202020204" pitchFamily="34" charset="0"/>
              <a:ea typeface="微软雅黑"/>
            </a:endParaRPr>
          </a:p>
        </p:txBody>
      </p:sp>
      <p:sp>
        <p:nvSpPr>
          <p:cNvPr id="5" name="iṥľîḍe">
            <a:extLst>
              <a:ext uri="{FF2B5EF4-FFF2-40B4-BE49-F238E27FC236}">
                <a16:creationId xmlns:a16="http://schemas.microsoft.com/office/drawing/2014/main" id="{DAEC5791-78D3-4C1A-9082-C0BACBB59E3A}"/>
              </a:ext>
            </a:extLst>
          </p:cNvPr>
          <p:cNvSpPr/>
          <p:nvPr/>
        </p:nvSpPr>
        <p:spPr>
          <a:xfrm>
            <a:off x="4327168" y="1863669"/>
            <a:ext cx="3536077" cy="1614825"/>
          </a:xfrm>
          <a:prstGeom prst="rect">
            <a:avLst/>
          </a:prstGeom>
          <a:noFill/>
          <a:ln w="12700" cap="flat" cmpd="sng" algn="ctr">
            <a:solidFill>
              <a:schemeClr val="bg1">
                <a:lumMod val="75000"/>
              </a:schemeClr>
            </a:solidFill>
            <a:prstDash val="solid"/>
            <a:miter lim="800000"/>
          </a:ln>
          <a:effectLst/>
        </p:spPr>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endParaRPr sz="2400" i="1">
              <a:solidFill>
                <a:srgbClr val="FFFFFF"/>
              </a:solidFill>
              <a:latin typeface="Century Gothic" panose="020B0502020202020204" pitchFamily="34" charset="0"/>
              <a:ea typeface="微软雅黑"/>
            </a:endParaRPr>
          </a:p>
        </p:txBody>
      </p:sp>
      <p:sp>
        <p:nvSpPr>
          <p:cNvPr id="6" name="íṣḷiḓê">
            <a:extLst>
              <a:ext uri="{FF2B5EF4-FFF2-40B4-BE49-F238E27FC236}">
                <a16:creationId xmlns:a16="http://schemas.microsoft.com/office/drawing/2014/main" id="{465F1FF2-63EE-4C29-9DB9-C473902AAA46}"/>
              </a:ext>
            </a:extLst>
          </p:cNvPr>
          <p:cNvSpPr/>
          <p:nvPr/>
        </p:nvSpPr>
        <p:spPr>
          <a:xfrm>
            <a:off x="5800218" y="1568680"/>
            <a:ext cx="589977" cy="589977"/>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r>
              <a:rPr lang="en-US" altLang="zh-CN" sz="2400" i="1" dirty="0">
                <a:solidFill>
                  <a:srgbClr val="FFFFFF"/>
                </a:solidFill>
                <a:latin typeface="Century Gothic" panose="020B0502020202020204" pitchFamily="34" charset="0"/>
                <a:ea typeface="微软雅黑"/>
              </a:rPr>
              <a:t>B</a:t>
            </a:r>
            <a:endParaRPr lang="zh-CN" altLang="en-US" sz="2400" i="1" dirty="0">
              <a:solidFill>
                <a:srgbClr val="FFFFFF"/>
              </a:solidFill>
              <a:latin typeface="Century Gothic" panose="020B0502020202020204" pitchFamily="34" charset="0"/>
              <a:ea typeface="微软雅黑"/>
            </a:endParaRPr>
          </a:p>
        </p:txBody>
      </p:sp>
      <p:sp>
        <p:nvSpPr>
          <p:cNvPr id="7" name="ïSļiḑe">
            <a:extLst>
              <a:ext uri="{FF2B5EF4-FFF2-40B4-BE49-F238E27FC236}">
                <a16:creationId xmlns:a16="http://schemas.microsoft.com/office/drawing/2014/main" id="{B0F873E0-F649-4252-A026-34A4EB3381A9}"/>
              </a:ext>
            </a:extLst>
          </p:cNvPr>
          <p:cNvSpPr/>
          <p:nvPr/>
        </p:nvSpPr>
        <p:spPr>
          <a:xfrm>
            <a:off x="7984411" y="1863669"/>
            <a:ext cx="3536077" cy="1614825"/>
          </a:xfrm>
          <a:prstGeom prst="rect">
            <a:avLst/>
          </a:prstGeom>
          <a:noFill/>
          <a:ln w="12700" cap="flat" cmpd="sng" algn="ctr">
            <a:solidFill>
              <a:schemeClr val="bg1">
                <a:lumMod val="75000"/>
              </a:schemeClr>
            </a:solidFill>
            <a:prstDash val="solid"/>
            <a:miter lim="800000"/>
          </a:ln>
          <a:effectLst/>
        </p:spPr>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endParaRPr sz="2400" i="1">
              <a:solidFill>
                <a:srgbClr val="FFFFFF"/>
              </a:solidFill>
              <a:latin typeface="Century Gothic" panose="020B0502020202020204" pitchFamily="34" charset="0"/>
              <a:ea typeface="微软雅黑"/>
            </a:endParaRPr>
          </a:p>
        </p:txBody>
      </p:sp>
      <p:sp>
        <p:nvSpPr>
          <p:cNvPr id="8" name="iṩľiḍé">
            <a:extLst>
              <a:ext uri="{FF2B5EF4-FFF2-40B4-BE49-F238E27FC236}">
                <a16:creationId xmlns:a16="http://schemas.microsoft.com/office/drawing/2014/main" id="{7168B49B-93C3-4228-B05A-60E3553A53B9}"/>
              </a:ext>
            </a:extLst>
          </p:cNvPr>
          <p:cNvSpPr/>
          <p:nvPr/>
        </p:nvSpPr>
        <p:spPr>
          <a:xfrm>
            <a:off x="9457461" y="1568680"/>
            <a:ext cx="589977" cy="589977"/>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r>
              <a:rPr lang="en-US" altLang="zh-CN" sz="2400" i="1" dirty="0">
                <a:solidFill>
                  <a:srgbClr val="FFFFFF"/>
                </a:solidFill>
                <a:latin typeface="Century Gothic" panose="020B0502020202020204" pitchFamily="34" charset="0"/>
                <a:ea typeface="微软雅黑"/>
              </a:rPr>
              <a:t>C</a:t>
            </a:r>
            <a:endParaRPr lang="zh-CN" altLang="en-US" sz="2400" i="1" dirty="0">
              <a:solidFill>
                <a:srgbClr val="FFFFFF"/>
              </a:solidFill>
              <a:latin typeface="Century Gothic" panose="020B0502020202020204" pitchFamily="34" charset="0"/>
              <a:ea typeface="微软雅黑"/>
            </a:endParaRPr>
          </a:p>
        </p:txBody>
      </p:sp>
      <p:sp>
        <p:nvSpPr>
          <p:cNvPr id="9" name="îšlíḋé">
            <a:extLst>
              <a:ext uri="{FF2B5EF4-FFF2-40B4-BE49-F238E27FC236}">
                <a16:creationId xmlns:a16="http://schemas.microsoft.com/office/drawing/2014/main" id="{5B8CF8B8-F490-4592-A3F0-1C46016B4A8A}"/>
              </a:ext>
            </a:extLst>
          </p:cNvPr>
          <p:cNvSpPr/>
          <p:nvPr/>
        </p:nvSpPr>
        <p:spPr>
          <a:xfrm>
            <a:off x="669926" y="4102538"/>
            <a:ext cx="3536077" cy="1614825"/>
          </a:xfrm>
          <a:prstGeom prst="rect">
            <a:avLst/>
          </a:prstGeom>
          <a:noFill/>
          <a:ln w="12700" cap="flat" cmpd="sng" algn="ctr">
            <a:solidFill>
              <a:schemeClr val="bg1">
                <a:lumMod val="75000"/>
              </a:schemeClr>
            </a:solidFill>
            <a:prstDash val="solid"/>
            <a:miter lim="800000"/>
          </a:ln>
          <a:effectLst/>
        </p:spPr>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endParaRPr sz="2400">
              <a:solidFill>
                <a:srgbClr val="FFFFFF"/>
              </a:solidFill>
              <a:latin typeface="Arial"/>
              <a:ea typeface="微软雅黑"/>
            </a:endParaRPr>
          </a:p>
        </p:txBody>
      </p:sp>
      <p:sp>
        <p:nvSpPr>
          <p:cNvPr id="10" name="iśľiďè">
            <a:extLst>
              <a:ext uri="{FF2B5EF4-FFF2-40B4-BE49-F238E27FC236}">
                <a16:creationId xmlns:a16="http://schemas.microsoft.com/office/drawing/2014/main" id="{406D4D54-4F34-446A-8EFF-CE81919BEBAE}"/>
              </a:ext>
            </a:extLst>
          </p:cNvPr>
          <p:cNvSpPr/>
          <p:nvPr/>
        </p:nvSpPr>
        <p:spPr>
          <a:xfrm>
            <a:off x="2142976" y="3807549"/>
            <a:ext cx="589977" cy="589977"/>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r>
              <a:rPr lang="en-US" altLang="zh-CN" sz="2400" i="1" dirty="0">
                <a:solidFill>
                  <a:srgbClr val="FFFFFF"/>
                </a:solidFill>
                <a:latin typeface="Century Gothic" panose="020B0502020202020204" pitchFamily="34" charset="0"/>
                <a:ea typeface="微软雅黑"/>
              </a:rPr>
              <a:t>D</a:t>
            </a:r>
            <a:endParaRPr lang="zh-CN" altLang="en-US" sz="2400" i="1" dirty="0">
              <a:solidFill>
                <a:srgbClr val="FFFFFF"/>
              </a:solidFill>
              <a:latin typeface="Century Gothic" panose="020B0502020202020204" pitchFamily="34" charset="0"/>
              <a:ea typeface="微软雅黑"/>
            </a:endParaRPr>
          </a:p>
        </p:txBody>
      </p:sp>
      <p:sp>
        <p:nvSpPr>
          <p:cNvPr id="11" name="iṣ1iḑé">
            <a:extLst>
              <a:ext uri="{FF2B5EF4-FFF2-40B4-BE49-F238E27FC236}">
                <a16:creationId xmlns:a16="http://schemas.microsoft.com/office/drawing/2014/main" id="{2F2040C0-6606-4BBF-AEB7-AA242D1E06FA}"/>
              </a:ext>
            </a:extLst>
          </p:cNvPr>
          <p:cNvSpPr/>
          <p:nvPr/>
        </p:nvSpPr>
        <p:spPr>
          <a:xfrm>
            <a:off x="4327168" y="4102538"/>
            <a:ext cx="3536077" cy="1614825"/>
          </a:xfrm>
          <a:prstGeom prst="rect">
            <a:avLst/>
          </a:prstGeom>
          <a:noFill/>
          <a:ln w="12700" cap="flat" cmpd="sng" algn="ctr">
            <a:solidFill>
              <a:schemeClr val="bg1">
                <a:lumMod val="75000"/>
              </a:schemeClr>
            </a:solidFill>
            <a:prstDash val="solid"/>
            <a:miter lim="800000"/>
          </a:ln>
          <a:effectLst/>
        </p:spPr>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endParaRPr sz="2400" dirty="0">
              <a:solidFill>
                <a:srgbClr val="FFFFFF"/>
              </a:solidFill>
              <a:latin typeface="Arial"/>
              <a:ea typeface="微软雅黑"/>
            </a:endParaRPr>
          </a:p>
        </p:txBody>
      </p:sp>
      <p:sp>
        <p:nvSpPr>
          <p:cNvPr id="12" name="íṧ1íḋê">
            <a:extLst>
              <a:ext uri="{FF2B5EF4-FFF2-40B4-BE49-F238E27FC236}">
                <a16:creationId xmlns:a16="http://schemas.microsoft.com/office/drawing/2014/main" id="{FFF97706-5132-4833-B425-29051DA7C830}"/>
              </a:ext>
            </a:extLst>
          </p:cNvPr>
          <p:cNvSpPr/>
          <p:nvPr/>
        </p:nvSpPr>
        <p:spPr>
          <a:xfrm>
            <a:off x="5800218" y="3807549"/>
            <a:ext cx="589977" cy="589977"/>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r>
              <a:rPr lang="en-US" altLang="zh-CN" sz="2400" i="1" dirty="0">
                <a:solidFill>
                  <a:srgbClr val="FFFFFF"/>
                </a:solidFill>
                <a:latin typeface="Century Gothic" panose="020B0502020202020204" pitchFamily="34" charset="0"/>
                <a:ea typeface="微软雅黑"/>
              </a:rPr>
              <a:t>E</a:t>
            </a:r>
            <a:endParaRPr lang="zh-CN" altLang="en-US" sz="2400" i="1" dirty="0">
              <a:solidFill>
                <a:srgbClr val="FFFFFF"/>
              </a:solidFill>
              <a:latin typeface="Century Gothic" panose="020B0502020202020204" pitchFamily="34" charset="0"/>
              <a:ea typeface="微软雅黑"/>
            </a:endParaRPr>
          </a:p>
        </p:txBody>
      </p:sp>
      <p:sp>
        <p:nvSpPr>
          <p:cNvPr id="13" name="îṩḷïdè">
            <a:extLst>
              <a:ext uri="{FF2B5EF4-FFF2-40B4-BE49-F238E27FC236}">
                <a16:creationId xmlns:a16="http://schemas.microsoft.com/office/drawing/2014/main" id="{DDD9CD13-7927-4F4F-8254-0AA1242646A8}"/>
              </a:ext>
            </a:extLst>
          </p:cNvPr>
          <p:cNvSpPr/>
          <p:nvPr/>
        </p:nvSpPr>
        <p:spPr>
          <a:xfrm>
            <a:off x="7984411" y="4102538"/>
            <a:ext cx="3536077" cy="1614825"/>
          </a:xfrm>
          <a:prstGeom prst="rect">
            <a:avLst/>
          </a:prstGeom>
          <a:noFill/>
          <a:ln w="12700" cap="flat" cmpd="sng" algn="ctr">
            <a:solidFill>
              <a:schemeClr val="bg1">
                <a:lumMod val="75000"/>
              </a:schemeClr>
            </a:solidFill>
            <a:prstDash val="solid"/>
            <a:miter lim="800000"/>
          </a:ln>
          <a:effectLst/>
        </p:spPr>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endParaRPr sz="2400">
              <a:solidFill>
                <a:srgbClr val="FFFFFF"/>
              </a:solidFill>
              <a:latin typeface="Arial"/>
              <a:ea typeface="微软雅黑"/>
            </a:endParaRPr>
          </a:p>
        </p:txBody>
      </p:sp>
      <p:sp>
        <p:nvSpPr>
          <p:cNvPr id="14" name="íṡḻiḍê">
            <a:extLst>
              <a:ext uri="{FF2B5EF4-FFF2-40B4-BE49-F238E27FC236}">
                <a16:creationId xmlns:a16="http://schemas.microsoft.com/office/drawing/2014/main" id="{C7465F66-9897-4BBB-BCE4-23EF8D97CC5B}"/>
              </a:ext>
            </a:extLst>
          </p:cNvPr>
          <p:cNvSpPr/>
          <p:nvPr/>
        </p:nvSpPr>
        <p:spPr>
          <a:xfrm>
            <a:off x="9457461" y="3807549"/>
            <a:ext cx="589977" cy="589977"/>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r>
              <a:rPr lang="en-US" altLang="zh-CN" sz="2400" i="1" dirty="0">
                <a:solidFill>
                  <a:srgbClr val="FFFFFF"/>
                </a:solidFill>
                <a:latin typeface="Century Gothic" panose="020B0502020202020204" pitchFamily="34" charset="0"/>
                <a:ea typeface="微软雅黑"/>
              </a:rPr>
              <a:t>F</a:t>
            </a:r>
            <a:endParaRPr lang="zh-CN" altLang="en-US" sz="2400" i="1" dirty="0">
              <a:solidFill>
                <a:srgbClr val="FFFFFF"/>
              </a:solidFill>
              <a:latin typeface="Century Gothic" panose="020B0502020202020204" pitchFamily="34" charset="0"/>
              <a:ea typeface="微软雅黑"/>
            </a:endParaRPr>
          </a:p>
        </p:txBody>
      </p:sp>
      <p:sp>
        <p:nvSpPr>
          <p:cNvPr id="15" name="文本框 14">
            <a:extLst>
              <a:ext uri="{FF2B5EF4-FFF2-40B4-BE49-F238E27FC236}">
                <a16:creationId xmlns:a16="http://schemas.microsoft.com/office/drawing/2014/main" id="{6AFB232F-5EF7-401D-9305-9C814EAFE2E9}"/>
              </a:ext>
            </a:extLst>
          </p:cNvPr>
          <p:cNvSpPr txBox="1"/>
          <p:nvPr/>
        </p:nvSpPr>
        <p:spPr>
          <a:xfrm>
            <a:off x="831841" y="2562630"/>
            <a:ext cx="3212243" cy="523348"/>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1867" b="1" kern="0" dirty="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rPr>
              <a:t>坚持中国共产党的领导</a:t>
            </a:r>
            <a:endParaRPr lang="zh-CN" altLang="en-US" sz="1333" dirty="0">
              <a:gradFill>
                <a:gsLst>
                  <a:gs pos="0">
                    <a:srgbClr val="FF0000"/>
                  </a:gs>
                  <a:gs pos="100000">
                    <a:srgbClr val="C00000"/>
                  </a:gs>
                </a:gsLst>
                <a:lin ang="5400000" scaled="0"/>
              </a:gradFill>
              <a:latin typeface="微软雅黑" pitchFamily="34" charset="-122"/>
              <a:ea typeface="微软雅黑"/>
              <a:sym typeface="Gill Sans" charset="0"/>
            </a:endParaRPr>
          </a:p>
        </p:txBody>
      </p:sp>
      <p:sp>
        <p:nvSpPr>
          <p:cNvPr id="16" name="文本框 15">
            <a:extLst>
              <a:ext uri="{FF2B5EF4-FFF2-40B4-BE49-F238E27FC236}">
                <a16:creationId xmlns:a16="http://schemas.microsoft.com/office/drawing/2014/main" id="{E3C3D908-6AB1-4465-ABA9-23077C2755EA}"/>
              </a:ext>
            </a:extLst>
          </p:cNvPr>
          <p:cNvSpPr txBox="1"/>
          <p:nvPr/>
        </p:nvSpPr>
        <p:spPr>
          <a:xfrm>
            <a:off x="4489084" y="2535062"/>
            <a:ext cx="3212243" cy="523348"/>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1867" b="1" kern="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rPr>
              <a:t>坚持人民政协性质定位</a:t>
            </a:r>
            <a:endParaRPr lang="zh-CN" altLang="en-US" sz="1333" dirty="0">
              <a:gradFill>
                <a:gsLst>
                  <a:gs pos="0">
                    <a:srgbClr val="FF0000"/>
                  </a:gs>
                  <a:gs pos="100000">
                    <a:srgbClr val="C00000"/>
                  </a:gs>
                </a:gsLst>
                <a:lin ang="5400000" scaled="0"/>
              </a:gradFill>
              <a:latin typeface="微软雅黑" pitchFamily="34" charset="-122"/>
              <a:ea typeface="微软雅黑"/>
              <a:sym typeface="Gill Sans" charset="0"/>
            </a:endParaRPr>
          </a:p>
        </p:txBody>
      </p:sp>
      <p:sp>
        <p:nvSpPr>
          <p:cNvPr id="17" name="文本框 16">
            <a:extLst>
              <a:ext uri="{FF2B5EF4-FFF2-40B4-BE49-F238E27FC236}">
                <a16:creationId xmlns:a16="http://schemas.microsoft.com/office/drawing/2014/main" id="{9D7E1752-E6F4-4C13-9698-05F128A5015F}"/>
              </a:ext>
            </a:extLst>
          </p:cNvPr>
          <p:cNvSpPr txBox="1"/>
          <p:nvPr/>
        </p:nvSpPr>
        <p:spPr>
          <a:xfrm>
            <a:off x="8146327" y="2535062"/>
            <a:ext cx="3212243" cy="523348"/>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1867" b="1" kern="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rPr>
              <a:t>坚持围绕中心、服务大局</a:t>
            </a:r>
            <a:endParaRPr lang="zh-CN" altLang="en-US" sz="1333" dirty="0">
              <a:gradFill>
                <a:gsLst>
                  <a:gs pos="0">
                    <a:srgbClr val="FF0000"/>
                  </a:gs>
                  <a:gs pos="100000">
                    <a:srgbClr val="C00000"/>
                  </a:gs>
                </a:gsLst>
                <a:lin ang="5400000" scaled="0"/>
              </a:gradFill>
              <a:latin typeface="微软雅黑" pitchFamily="34" charset="-122"/>
              <a:ea typeface="微软雅黑"/>
              <a:sym typeface="Gill Sans" charset="0"/>
            </a:endParaRPr>
          </a:p>
        </p:txBody>
      </p:sp>
      <p:sp>
        <p:nvSpPr>
          <p:cNvPr id="18" name="文本框 17">
            <a:extLst>
              <a:ext uri="{FF2B5EF4-FFF2-40B4-BE49-F238E27FC236}">
                <a16:creationId xmlns:a16="http://schemas.microsoft.com/office/drawing/2014/main" id="{1EB339C1-F644-4AFB-82F3-48DC1E3728D9}"/>
              </a:ext>
            </a:extLst>
          </p:cNvPr>
          <p:cNvSpPr txBox="1"/>
          <p:nvPr/>
        </p:nvSpPr>
        <p:spPr>
          <a:xfrm>
            <a:off x="831841" y="4773930"/>
            <a:ext cx="3212243" cy="523348"/>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1867" b="1" kern="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rPr>
              <a:t>坚持团结和民主两大主题</a:t>
            </a:r>
            <a:endParaRPr lang="zh-CN" altLang="en-US" sz="1333" dirty="0">
              <a:gradFill>
                <a:gsLst>
                  <a:gs pos="0">
                    <a:srgbClr val="FF0000"/>
                  </a:gs>
                  <a:gs pos="100000">
                    <a:srgbClr val="C00000"/>
                  </a:gs>
                </a:gsLst>
                <a:lin ang="5400000" scaled="0"/>
              </a:gradFill>
              <a:latin typeface="微软雅黑" pitchFamily="34" charset="-122"/>
              <a:ea typeface="微软雅黑"/>
              <a:sym typeface="Gill Sans" charset="0"/>
            </a:endParaRPr>
          </a:p>
        </p:txBody>
      </p:sp>
      <p:sp>
        <p:nvSpPr>
          <p:cNvPr id="19" name="文本框 18">
            <a:extLst>
              <a:ext uri="{FF2B5EF4-FFF2-40B4-BE49-F238E27FC236}">
                <a16:creationId xmlns:a16="http://schemas.microsoft.com/office/drawing/2014/main" id="{93A81601-C8E3-4BD9-88E1-5EB934DD12E6}"/>
              </a:ext>
            </a:extLst>
          </p:cNvPr>
          <p:cNvSpPr txBox="1"/>
          <p:nvPr/>
        </p:nvSpPr>
        <p:spPr>
          <a:xfrm>
            <a:off x="4521683" y="4586055"/>
            <a:ext cx="3212243" cy="954364"/>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1867" b="1" kern="0" dirty="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rPr>
              <a:t>坚持在继承中发展、</a:t>
            </a:r>
            <a:endParaRPr lang="en-US" altLang="zh-CN" sz="1867" b="1" kern="0" dirty="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endParaRPr>
          </a:p>
          <a:p>
            <a:pPr algn="ctr" defTabSz="1219170" fontAlgn="base">
              <a:lnSpc>
                <a:spcPct val="150000"/>
              </a:lnSpc>
              <a:spcBef>
                <a:spcPct val="0"/>
              </a:spcBef>
              <a:spcAft>
                <a:spcPct val="0"/>
              </a:spcAft>
              <a:defRPr/>
            </a:pPr>
            <a:r>
              <a:rPr lang="zh-CN" altLang="en-US" sz="1867" b="1" kern="0" dirty="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rPr>
              <a:t>在发展中创新</a:t>
            </a:r>
            <a:endParaRPr lang="zh-CN" altLang="en-US" sz="1333" dirty="0">
              <a:gradFill>
                <a:gsLst>
                  <a:gs pos="0">
                    <a:srgbClr val="FF0000"/>
                  </a:gs>
                  <a:gs pos="100000">
                    <a:srgbClr val="C00000"/>
                  </a:gs>
                </a:gsLst>
                <a:lin ang="5400000" scaled="0"/>
              </a:gradFill>
              <a:latin typeface="微软雅黑" pitchFamily="34" charset="-122"/>
              <a:ea typeface="微软雅黑"/>
              <a:sym typeface="Gill Sans" charset="0"/>
            </a:endParaRPr>
          </a:p>
        </p:txBody>
      </p:sp>
      <p:sp>
        <p:nvSpPr>
          <p:cNvPr id="20" name="文本框 19">
            <a:extLst>
              <a:ext uri="{FF2B5EF4-FFF2-40B4-BE49-F238E27FC236}">
                <a16:creationId xmlns:a16="http://schemas.microsoft.com/office/drawing/2014/main" id="{5B0EC23E-D8EF-46E4-93BB-5BBE806467FC}"/>
              </a:ext>
            </a:extLst>
          </p:cNvPr>
          <p:cNvSpPr txBox="1"/>
          <p:nvPr/>
        </p:nvSpPr>
        <p:spPr>
          <a:xfrm>
            <a:off x="8046316" y="4801499"/>
            <a:ext cx="3312253" cy="523348"/>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1867" b="1" kern="0" dirty="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rPr>
              <a:t>坚持发挥政协委员主体作用</a:t>
            </a:r>
            <a:endParaRPr lang="en-US" altLang="zh-CN" sz="1867" b="1" kern="0" dirty="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endParaRPr>
          </a:p>
        </p:txBody>
      </p:sp>
    </p:spTree>
    <p:extLst>
      <p:ext uri="{BB962C8B-B14F-4D97-AF65-F5344CB8AC3E}">
        <p14:creationId xmlns:p14="http://schemas.microsoft.com/office/powerpoint/2010/main" val="264767134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par>
                                <p:cTn id="12" presetID="49" presetClass="entr" presetSubtype="0" decel="10000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 calcmode="lin" valueType="num">
                                      <p:cBhvr>
                                        <p:cTn id="16" dur="500" fill="hold"/>
                                        <p:tgtEl>
                                          <p:spTgt spid="4"/>
                                        </p:tgtEl>
                                        <p:attrNameLst>
                                          <p:attrName>style.rotation</p:attrName>
                                        </p:attrNameLst>
                                      </p:cBhvr>
                                      <p:tavLst>
                                        <p:tav tm="0">
                                          <p:val>
                                            <p:fltVal val="360"/>
                                          </p:val>
                                        </p:tav>
                                        <p:tav tm="100000">
                                          <p:val>
                                            <p:fltVal val="0"/>
                                          </p:val>
                                        </p:tav>
                                      </p:tavLst>
                                    </p:anim>
                                    <p:animEffect transition="in" filter="fade">
                                      <p:cBhvr>
                                        <p:cTn id="17" dur="500"/>
                                        <p:tgtEl>
                                          <p:spTgt spid="4"/>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up)">
                                      <p:cBhvr>
                                        <p:cTn id="36" dur="500"/>
                                        <p:tgtEl>
                                          <p:spTgt spid="5"/>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3500"/>
                            </p:stCondLst>
                            <p:childTnLst>
                              <p:par>
                                <p:cTn id="42" presetID="49" presetClass="entr" presetSubtype="0" decel="10000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360"/>
                                          </p:val>
                                        </p:tav>
                                        <p:tav tm="100000">
                                          <p:val>
                                            <p:fltVal val="0"/>
                                          </p:val>
                                        </p:tav>
                                      </p:tavLst>
                                    </p:anim>
                                    <p:animEffect transition="in" filter="fade">
                                      <p:cBhvr>
                                        <p:cTn id="47" dur="500"/>
                                        <p:tgtEl>
                                          <p:spTgt spid="8"/>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up)">
                                      <p:cBhvr>
                                        <p:cTn id="51" dur="500"/>
                                        <p:tgtEl>
                                          <p:spTgt spid="7"/>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up)">
                                      <p:cBhvr>
                                        <p:cTn id="55" dur="500"/>
                                        <p:tgtEl>
                                          <p:spTgt spid="17"/>
                                        </p:tgtEl>
                                      </p:cBhvr>
                                    </p:animEffect>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 calcmode="lin" valueType="num">
                                      <p:cBhvr>
                                        <p:cTn id="61" dur="500" fill="hold"/>
                                        <p:tgtEl>
                                          <p:spTgt spid="10"/>
                                        </p:tgtEl>
                                        <p:attrNameLst>
                                          <p:attrName>style.rotation</p:attrName>
                                        </p:attrNameLst>
                                      </p:cBhvr>
                                      <p:tavLst>
                                        <p:tav tm="0">
                                          <p:val>
                                            <p:fltVal val="360"/>
                                          </p:val>
                                        </p:tav>
                                        <p:tav tm="100000">
                                          <p:val>
                                            <p:fltVal val="0"/>
                                          </p:val>
                                        </p:tav>
                                      </p:tavLst>
                                    </p:anim>
                                    <p:animEffect transition="in" filter="fade">
                                      <p:cBhvr>
                                        <p:cTn id="62" dur="500"/>
                                        <p:tgtEl>
                                          <p:spTgt spid="10"/>
                                        </p:tgtEl>
                                      </p:cBhvr>
                                    </p:animEffect>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up)">
                                      <p:cBhvr>
                                        <p:cTn id="66" dur="500"/>
                                        <p:tgtEl>
                                          <p:spTgt spid="9"/>
                                        </p:tgtEl>
                                      </p:cBhvr>
                                    </p:animEffect>
                                  </p:childTnLst>
                                </p:cTn>
                              </p:par>
                            </p:childTnLst>
                          </p:cTn>
                        </p:par>
                        <p:par>
                          <p:cTn id="67" fill="hold">
                            <p:stCondLst>
                              <p:cond delay="6000"/>
                            </p:stCondLst>
                            <p:childTnLst>
                              <p:par>
                                <p:cTn id="68" presetID="22" presetClass="entr" presetSubtype="1"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up)">
                                      <p:cBhvr>
                                        <p:cTn id="70" dur="500"/>
                                        <p:tgtEl>
                                          <p:spTgt spid="18"/>
                                        </p:tgtEl>
                                      </p:cBhvr>
                                    </p:animEffect>
                                  </p:childTnLst>
                                </p:cTn>
                              </p:par>
                            </p:childTnLst>
                          </p:cTn>
                        </p:par>
                        <p:par>
                          <p:cTn id="71" fill="hold">
                            <p:stCondLst>
                              <p:cond delay="6500"/>
                            </p:stCondLst>
                            <p:childTnLst>
                              <p:par>
                                <p:cTn id="72" presetID="49" presetClass="entr" presetSubtype="0" decel="100000"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 calcmode="lin" valueType="num">
                                      <p:cBhvr>
                                        <p:cTn id="76" dur="500" fill="hold"/>
                                        <p:tgtEl>
                                          <p:spTgt spid="12"/>
                                        </p:tgtEl>
                                        <p:attrNameLst>
                                          <p:attrName>style.rotation</p:attrName>
                                        </p:attrNameLst>
                                      </p:cBhvr>
                                      <p:tavLst>
                                        <p:tav tm="0">
                                          <p:val>
                                            <p:fltVal val="360"/>
                                          </p:val>
                                        </p:tav>
                                        <p:tav tm="100000">
                                          <p:val>
                                            <p:fltVal val="0"/>
                                          </p:val>
                                        </p:tav>
                                      </p:tavLst>
                                    </p:anim>
                                    <p:animEffect transition="in" filter="fade">
                                      <p:cBhvr>
                                        <p:cTn id="77" dur="500"/>
                                        <p:tgtEl>
                                          <p:spTgt spid="12"/>
                                        </p:tgtEl>
                                      </p:cBhvr>
                                    </p:animEffect>
                                  </p:childTnLst>
                                </p:cTn>
                              </p:par>
                            </p:childTnLst>
                          </p:cTn>
                        </p:par>
                        <p:par>
                          <p:cTn id="78" fill="hold">
                            <p:stCondLst>
                              <p:cond delay="7000"/>
                            </p:stCondLst>
                            <p:childTnLst>
                              <p:par>
                                <p:cTn id="79" presetID="22" presetClass="entr" presetSubtype="1"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wipe(up)">
                                      <p:cBhvr>
                                        <p:cTn id="81" dur="500"/>
                                        <p:tgtEl>
                                          <p:spTgt spid="11"/>
                                        </p:tgtEl>
                                      </p:cBhvr>
                                    </p:animEffect>
                                  </p:childTnLst>
                                </p:cTn>
                              </p:par>
                            </p:childTnLst>
                          </p:cTn>
                        </p:par>
                        <p:par>
                          <p:cTn id="82" fill="hold">
                            <p:stCondLst>
                              <p:cond delay="7500"/>
                            </p:stCondLst>
                            <p:childTnLst>
                              <p:par>
                                <p:cTn id="83" presetID="22" presetClass="entr" presetSubtype="1"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up)">
                                      <p:cBhvr>
                                        <p:cTn id="85" dur="500"/>
                                        <p:tgtEl>
                                          <p:spTgt spid="19"/>
                                        </p:tgtEl>
                                      </p:cBhvr>
                                    </p:animEffect>
                                  </p:childTnLst>
                                </p:cTn>
                              </p:par>
                            </p:childTnLst>
                          </p:cTn>
                        </p:par>
                        <p:par>
                          <p:cTn id="86" fill="hold">
                            <p:stCondLst>
                              <p:cond delay="8000"/>
                            </p:stCondLst>
                            <p:childTnLst>
                              <p:par>
                                <p:cTn id="87" presetID="49" presetClass="entr" presetSubtype="0" decel="100000"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fltVal val="0"/>
                                          </p:val>
                                        </p:tav>
                                        <p:tav tm="100000">
                                          <p:val>
                                            <p:strVal val="#ppt_w"/>
                                          </p:val>
                                        </p:tav>
                                      </p:tavLst>
                                    </p:anim>
                                    <p:anim calcmode="lin" valueType="num">
                                      <p:cBhvr>
                                        <p:cTn id="90" dur="500" fill="hold"/>
                                        <p:tgtEl>
                                          <p:spTgt spid="14"/>
                                        </p:tgtEl>
                                        <p:attrNameLst>
                                          <p:attrName>ppt_h</p:attrName>
                                        </p:attrNameLst>
                                      </p:cBhvr>
                                      <p:tavLst>
                                        <p:tav tm="0">
                                          <p:val>
                                            <p:fltVal val="0"/>
                                          </p:val>
                                        </p:tav>
                                        <p:tav tm="100000">
                                          <p:val>
                                            <p:strVal val="#ppt_h"/>
                                          </p:val>
                                        </p:tav>
                                      </p:tavLst>
                                    </p:anim>
                                    <p:anim calcmode="lin" valueType="num">
                                      <p:cBhvr>
                                        <p:cTn id="91" dur="500" fill="hold"/>
                                        <p:tgtEl>
                                          <p:spTgt spid="14"/>
                                        </p:tgtEl>
                                        <p:attrNameLst>
                                          <p:attrName>style.rotation</p:attrName>
                                        </p:attrNameLst>
                                      </p:cBhvr>
                                      <p:tavLst>
                                        <p:tav tm="0">
                                          <p:val>
                                            <p:fltVal val="360"/>
                                          </p:val>
                                        </p:tav>
                                        <p:tav tm="100000">
                                          <p:val>
                                            <p:fltVal val="0"/>
                                          </p:val>
                                        </p:tav>
                                      </p:tavLst>
                                    </p:anim>
                                    <p:animEffect transition="in" filter="fade">
                                      <p:cBhvr>
                                        <p:cTn id="92" dur="500"/>
                                        <p:tgtEl>
                                          <p:spTgt spid="14"/>
                                        </p:tgtEl>
                                      </p:cBhvr>
                                    </p:animEffect>
                                  </p:childTnLst>
                                </p:cTn>
                              </p:par>
                            </p:childTnLst>
                          </p:cTn>
                        </p:par>
                        <p:par>
                          <p:cTn id="93" fill="hold">
                            <p:stCondLst>
                              <p:cond delay="8500"/>
                            </p:stCondLst>
                            <p:childTnLst>
                              <p:par>
                                <p:cTn id="94" presetID="22" presetClass="entr" presetSubtype="1"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wipe(up)">
                                      <p:cBhvr>
                                        <p:cTn id="96" dur="500"/>
                                        <p:tgtEl>
                                          <p:spTgt spid="13"/>
                                        </p:tgtEl>
                                      </p:cBhvr>
                                    </p:animEffect>
                                  </p:childTnLst>
                                </p:cTn>
                              </p:par>
                            </p:childTnLst>
                          </p:cTn>
                        </p:par>
                        <p:par>
                          <p:cTn id="97" fill="hold">
                            <p:stCondLst>
                              <p:cond delay="9000"/>
                            </p:stCondLst>
                            <p:childTnLst>
                              <p:par>
                                <p:cTn id="98" presetID="22" presetClass="entr" presetSubtype="1"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up)">
                                      <p:cBhvr>
                                        <p:cTn id="10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第三部分：五年工作的主要体会</a:t>
            </a:r>
          </a:p>
        </p:txBody>
      </p:sp>
      <p:sp>
        <p:nvSpPr>
          <p:cNvPr id="3" name="任意多边形 5">
            <a:extLst>
              <a:ext uri="{FF2B5EF4-FFF2-40B4-BE49-F238E27FC236}">
                <a16:creationId xmlns:a16="http://schemas.microsoft.com/office/drawing/2014/main" id="{86AEEA2C-DAB4-46B1-B378-85D7B67468AD}"/>
              </a:ext>
            </a:extLst>
          </p:cNvPr>
          <p:cNvSpPr/>
          <p:nvPr/>
        </p:nvSpPr>
        <p:spPr>
          <a:xfrm rot="18900000" flipH="1">
            <a:off x="1442777" y="1650108"/>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F528FB93-CA44-4C86-93A5-647C971BA24B}"/>
              </a:ext>
            </a:extLst>
          </p:cNvPr>
          <p:cNvGrpSpPr/>
          <p:nvPr/>
        </p:nvGrpSpPr>
        <p:grpSpPr>
          <a:xfrm>
            <a:off x="647899" y="1338048"/>
            <a:ext cx="828805" cy="828802"/>
            <a:chOff x="5613944" y="2348233"/>
            <a:chExt cx="920788" cy="920788"/>
          </a:xfrm>
        </p:grpSpPr>
        <p:sp>
          <p:nvSpPr>
            <p:cNvPr id="5" name="椭圆 4">
              <a:extLst>
                <a:ext uri="{FF2B5EF4-FFF2-40B4-BE49-F238E27FC236}">
                  <a16:creationId xmlns:a16="http://schemas.microsoft.com/office/drawing/2014/main" id="{1665DB25-53A7-4B73-86EC-70DDD5DB7433}"/>
                </a:ext>
              </a:extLst>
            </p:cNvPr>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8D62A22F-D275-4139-AE26-13BC126D0B8E}"/>
                </a:ext>
              </a:extLst>
            </p:cNvPr>
            <p:cNvSpPr txBox="1"/>
            <p:nvPr/>
          </p:nvSpPr>
          <p:spPr>
            <a:xfrm>
              <a:off x="5888236" y="2470132"/>
              <a:ext cx="372210"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8A0AA231-913A-4B93-AF8F-FB90FEE35304}"/>
              </a:ext>
            </a:extLst>
          </p:cNvPr>
          <p:cNvGrpSpPr>
            <a:grpSpLocks/>
          </p:cNvGrpSpPr>
          <p:nvPr/>
        </p:nvGrpSpPr>
        <p:grpSpPr bwMode="auto">
          <a:xfrm>
            <a:off x="1841947" y="1359532"/>
            <a:ext cx="9632527" cy="889531"/>
            <a:chOff x="816" y="2304"/>
            <a:chExt cx="1440" cy="448"/>
          </a:xfrm>
        </p:grpSpPr>
        <p:sp>
          <p:nvSpPr>
            <p:cNvPr id="8" name="Freeform: Shape 29">
              <a:extLst>
                <a:ext uri="{FF2B5EF4-FFF2-40B4-BE49-F238E27FC236}">
                  <a16:creationId xmlns:a16="http://schemas.microsoft.com/office/drawing/2014/main" id="{76A55269-94F7-4B30-8938-EB803F8DCC6D}"/>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6E0E0909-05B8-4C1A-AEDC-0C336AC02693}"/>
                </a:ext>
              </a:extLst>
            </p:cNvPr>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r>
                <a:rPr lang="zh-CN" altLang="en-US" sz="2400" dirty="0">
                  <a:solidFill>
                    <a:prstClr val="white"/>
                  </a:solidFill>
                  <a:latin typeface="微软雅黑" panose="020B0503020204020204" pitchFamily="34" charset="-122"/>
                  <a:ea typeface="微软雅黑" panose="020B0503020204020204" pitchFamily="34" charset="-122"/>
                </a:rPr>
                <a:t>坚持中国共产党的领导，这是人民政协必须恪守的根本政治原则</a:t>
              </a:r>
            </a:p>
          </p:txBody>
        </p:sp>
      </p:grpSp>
      <p:sp>
        <p:nvSpPr>
          <p:cNvPr id="10" name="TextBox 43">
            <a:extLst>
              <a:ext uri="{FF2B5EF4-FFF2-40B4-BE49-F238E27FC236}">
                <a16:creationId xmlns:a16="http://schemas.microsoft.com/office/drawing/2014/main" id="{D43C289E-79CA-4A6A-82BB-A7B8850C892B}"/>
              </a:ext>
            </a:extLst>
          </p:cNvPr>
          <p:cNvSpPr txBox="1"/>
          <p:nvPr/>
        </p:nvSpPr>
        <p:spPr>
          <a:xfrm>
            <a:off x="1841947" y="2263011"/>
            <a:ext cx="9632527" cy="830997"/>
          </a:xfrm>
          <a:prstGeom prst="rect">
            <a:avLst/>
          </a:prstGeom>
          <a:noFill/>
        </p:spPr>
        <p:txBody>
          <a:bodyPr wrap="square" rtlCol="0">
            <a:spAutoFit/>
          </a:bodyPr>
          <a:lstStyle/>
          <a:p>
            <a:pPr defTabSz="1219170">
              <a:lnSpc>
                <a:spcPct val="150000"/>
              </a:lnSpc>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p>
        </p:txBody>
      </p:sp>
      <p:sp>
        <p:nvSpPr>
          <p:cNvPr id="11" name="圆角矩形 29">
            <a:extLst>
              <a:ext uri="{FF2B5EF4-FFF2-40B4-BE49-F238E27FC236}">
                <a16:creationId xmlns:a16="http://schemas.microsoft.com/office/drawing/2014/main" id="{25BD49BF-0ABF-4708-83F7-A743450B2F04}"/>
              </a:ext>
            </a:extLst>
          </p:cNvPr>
          <p:cNvSpPr/>
          <p:nvPr/>
        </p:nvSpPr>
        <p:spPr>
          <a:xfrm>
            <a:off x="1689862" y="3124786"/>
            <a:ext cx="1339703" cy="68258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400" b="1" dirty="0">
                <a:solidFill>
                  <a:prstClr val="white"/>
                </a:solidFill>
                <a:latin typeface="等线" panose="020F0502020204030204"/>
                <a:ea typeface="微软雅黑" panose="020B0503020204020204" pitchFamily="34" charset="-122"/>
              </a:rPr>
              <a:t>体现为</a:t>
            </a:r>
          </a:p>
        </p:txBody>
      </p:sp>
      <p:sp>
        <p:nvSpPr>
          <p:cNvPr id="12" name="燕尾形 33">
            <a:extLst>
              <a:ext uri="{FF2B5EF4-FFF2-40B4-BE49-F238E27FC236}">
                <a16:creationId xmlns:a16="http://schemas.microsoft.com/office/drawing/2014/main" id="{7A1DA5D8-21CB-4466-BD73-9084F4DCCFB9}"/>
              </a:ext>
            </a:extLst>
          </p:cNvPr>
          <p:cNvSpPr/>
          <p:nvPr/>
        </p:nvSpPr>
        <p:spPr>
          <a:xfrm>
            <a:off x="3330372" y="3289482"/>
            <a:ext cx="329427" cy="347729"/>
          </a:xfrm>
          <a:prstGeom prst="chevron">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endParaRPr>
          </a:p>
        </p:txBody>
      </p:sp>
      <p:grpSp>
        <p:nvGrpSpPr>
          <p:cNvPr id="13" name="组合 12">
            <a:extLst>
              <a:ext uri="{FF2B5EF4-FFF2-40B4-BE49-F238E27FC236}">
                <a16:creationId xmlns:a16="http://schemas.microsoft.com/office/drawing/2014/main" id="{A0ADCF06-20E1-4E37-87D1-B210EFC30B44}"/>
              </a:ext>
            </a:extLst>
          </p:cNvPr>
          <p:cNvGrpSpPr/>
          <p:nvPr/>
        </p:nvGrpSpPr>
        <p:grpSpPr>
          <a:xfrm>
            <a:off x="3960603" y="3208454"/>
            <a:ext cx="7815603" cy="528031"/>
            <a:chOff x="4058751" y="2525231"/>
            <a:chExt cx="6573807" cy="528031"/>
          </a:xfrm>
        </p:grpSpPr>
        <p:sp>
          <p:nvSpPr>
            <p:cNvPr id="14" name="矩形 13">
              <a:extLst>
                <a:ext uri="{FF2B5EF4-FFF2-40B4-BE49-F238E27FC236}">
                  <a16:creationId xmlns:a16="http://schemas.microsoft.com/office/drawing/2014/main" id="{6C716718-F7C1-42C9-B0CE-7D420923DA85}"/>
                </a:ext>
              </a:extLst>
            </p:cNvPr>
            <p:cNvSpPr/>
            <p:nvPr/>
          </p:nvSpPr>
          <p:spPr>
            <a:xfrm>
              <a:off x="4058754" y="2539490"/>
              <a:ext cx="6573804" cy="51377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endParaRPr>
            </a:p>
          </p:txBody>
        </p:sp>
        <p:sp>
          <p:nvSpPr>
            <p:cNvPr id="15" name="文本框 14">
              <a:extLst>
                <a:ext uri="{FF2B5EF4-FFF2-40B4-BE49-F238E27FC236}">
                  <a16:creationId xmlns:a16="http://schemas.microsoft.com/office/drawing/2014/main" id="{0D4E8539-6735-4526-978D-F1468091B0CE}"/>
                </a:ext>
              </a:extLst>
            </p:cNvPr>
            <p:cNvSpPr txBox="1"/>
            <p:nvPr/>
          </p:nvSpPr>
          <p:spPr>
            <a:xfrm>
              <a:off x="4058751" y="2525231"/>
              <a:ext cx="6573804" cy="412421"/>
            </a:xfrm>
            <a:prstGeom prst="rect">
              <a:avLst/>
            </a:prstGeom>
            <a:noFill/>
            <a:ln>
              <a:noFill/>
            </a:ln>
          </p:spPr>
          <p:txBody>
            <a:bodyPr wrap="square" rtlCol="0">
              <a:spAutoFit/>
            </a:bodyPr>
            <a:lstStyle/>
            <a:p>
              <a:pPr defTabSz="914377">
                <a:lnSpc>
                  <a:spcPct val="130000"/>
                </a:lnSpc>
              </a:pPr>
              <a:r>
                <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rPr>
                <a:t>坚决维护以习近平同志为核心的中共中央权威和集中统一领导</a:t>
              </a:r>
            </a:p>
          </p:txBody>
        </p:sp>
      </p:grpSp>
      <p:sp>
        <p:nvSpPr>
          <p:cNvPr id="16" name="圆角矩形 29">
            <a:extLst>
              <a:ext uri="{FF2B5EF4-FFF2-40B4-BE49-F238E27FC236}">
                <a16:creationId xmlns:a16="http://schemas.microsoft.com/office/drawing/2014/main" id="{16B6C1BD-E993-4CD7-B9C5-55CE9C489D6B}"/>
              </a:ext>
            </a:extLst>
          </p:cNvPr>
          <p:cNvSpPr/>
          <p:nvPr/>
        </p:nvSpPr>
        <p:spPr>
          <a:xfrm>
            <a:off x="1689862" y="3976105"/>
            <a:ext cx="1339703" cy="68258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400" b="1" dirty="0">
                <a:solidFill>
                  <a:prstClr val="white"/>
                </a:solidFill>
                <a:latin typeface="等线" panose="020F0502020204030204"/>
                <a:ea typeface="微软雅黑" panose="020B0503020204020204" pitchFamily="34" charset="-122"/>
              </a:rPr>
              <a:t>体现为</a:t>
            </a:r>
          </a:p>
        </p:txBody>
      </p:sp>
      <p:sp>
        <p:nvSpPr>
          <p:cNvPr id="17" name="燕尾形 33">
            <a:extLst>
              <a:ext uri="{FF2B5EF4-FFF2-40B4-BE49-F238E27FC236}">
                <a16:creationId xmlns:a16="http://schemas.microsoft.com/office/drawing/2014/main" id="{6D2B2635-F427-465F-8C04-ABCFA8F1D2E6}"/>
              </a:ext>
            </a:extLst>
          </p:cNvPr>
          <p:cNvSpPr/>
          <p:nvPr/>
        </p:nvSpPr>
        <p:spPr>
          <a:xfrm>
            <a:off x="3330372" y="4140801"/>
            <a:ext cx="329427" cy="347729"/>
          </a:xfrm>
          <a:prstGeom prst="chevron">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endParaRPr>
          </a:p>
        </p:txBody>
      </p:sp>
      <p:grpSp>
        <p:nvGrpSpPr>
          <p:cNvPr id="18" name="组合 17">
            <a:extLst>
              <a:ext uri="{FF2B5EF4-FFF2-40B4-BE49-F238E27FC236}">
                <a16:creationId xmlns:a16="http://schemas.microsoft.com/office/drawing/2014/main" id="{271B1DED-022E-449C-92ED-312B715FCC07}"/>
              </a:ext>
            </a:extLst>
          </p:cNvPr>
          <p:cNvGrpSpPr/>
          <p:nvPr/>
        </p:nvGrpSpPr>
        <p:grpSpPr>
          <a:xfrm>
            <a:off x="3960603" y="4059773"/>
            <a:ext cx="7815603" cy="528031"/>
            <a:chOff x="4058751" y="2525231"/>
            <a:chExt cx="6573807" cy="528031"/>
          </a:xfrm>
        </p:grpSpPr>
        <p:sp>
          <p:nvSpPr>
            <p:cNvPr id="19" name="矩形 18">
              <a:extLst>
                <a:ext uri="{FF2B5EF4-FFF2-40B4-BE49-F238E27FC236}">
                  <a16:creationId xmlns:a16="http://schemas.microsoft.com/office/drawing/2014/main" id="{9A86E09A-362A-4741-B401-AE870D210FA0}"/>
                </a:ext>
              </a:extLst>
            </p:cNvPr>
            <p:cNvSpPr/>
            <p:nvPr/>
          </p:nvSpPr>
          <p:spPr>
            <a:xfrm>
              <a:off x="4058754" y="2539490"/>
              <a:ext cx="6573804" cy="51377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endParaRPr>
            </a:p>
          </p:txBody>
        </p:sp>
        <p:sp>
          <p:nvSpPr>
            <p:cNvPr id="20" name="文本框 19">
              <a:extLst>
                <a:ext uri="{FF2B5EF4-FFF2-40B4-BE49-F238E27FC236}">
                  <a16:creationId xmlns:a16="http://schemas.microsoft.com/office/drawing/2014/main" id="{87FF40DB-AF14-4CE7-A643-EA38C606ABE5}"/>
                </a:ext>
              </a:extLst>
            </p:cNvPr>
            <p:cNvSpPr txBox="1"/>
            <p:nvPr/>
          </p:nvSpPr>
          <p:spPr>
            <a:xfrm>
              <a:off x="4058751" y="2525231"/>
              <a:ext cx="6573804" cy="412421"/>
            </a:xfrm>
            <a:prstGeom prst="rect">
              <a:avLst/>
            </a:prstGeom>
            <a:noFill/>
            <a:ln>
              <a:noFill/>
            </a:ln>
          </p:spPr>
          <p:txBody>
            <a:bodyPr wrap="square" rtlCol="0">
              <a:spAutoFit/>
            </a:bodyPr>
            <a:lstStyle/>
            <a:p>
              <a:pPr defTabSz="914377">
                <a:lnSpc>
                  <a:spcPct val="130000"/>
                </a:lnSpc>
              </a:pPr>
              <a:r>
                <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rPr>
                <a:t>坚持和完善中国共产党领导的多党合作和政治协商制度</a:t>
              </a:r>
            </a:p>
          </p:txBody>
        </p:sp>
      </p:grpSp>
      <p:sp>
        <p:nvSpPr>
          <p:cNvPr id="21" name="圆角矩形 29">
            <a:extLst>
              <a:ext uri="{FF2B5EF4-FFF2-40B4-BE49-F238E27FC236}">
                <a16:creationId xmlns:a16="http://schemas.microsoft.com/office/drawing/2014/main" id="{B24C4D57-E377-4CB4-8AA1-907D5159FF00}"/>
              </a:ext>
            </a:extLst>
          </p:cNvPr>
          <p:cNvSpPr/>
          <p:nvPr/>
        </p:nvSpPr>
        <p:spPr>
          <a:xfrm>
            <a:off x="1689862" y="4799886"/>
            <a:ext cx="1339703" cy="68258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400" b="1" dirty="0">
                <a:solidFill>
                  <a:prstClr val="white"/>
                </a:solidFill>
                <a:latin typeface="等线" panose="020F0502020204030204"/>
                <a:ea typeface="微软雅黑" panose="020B0503020204020204" pitchFamily="34" charset="-122"/>
              </a:rPr>
              <a:t>体现为</a:t>
            </a:r>
          </a:p>
        </p:txBody>
      </p:sp>
      <p:sp>
        <p:nvSpPr>
          <p:cNvPr id="22" name="燕尾形 33">
            <a:extLst>
              <a:ext uri="{FF2B5EF4-FFF2-40B4-BE49-F238E27FC236}">
                <a16:creationId xmlns:a16="http://schemas.microsoft.com/office/drawing/2014/main" id="{8542C2BA-4690-4E5F-8399-45CAC34BADF9}"/>
              </a:ext>
            </a:extLst>
          </p:cNvPr>
          <p:cNvSpPr/>
          <p:nvPr/>
        </p:nvSpPr>
        <p:spPr>
          <a:xfrm>
            <a:off x="3330372" y="4964582"/>
            <a:ext cx="329427" cy="347729"/>
          </a:xfrm>
          <a:prstGeom prst="chevron">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endParaRPr>
          </a:p>
        </p:txBody>
      </p:sp>
      <p:grpSp>
        <p:nvGrpSpPr>
          <p:cNvPr id="23" name="组合 22">
            <a:extLst>
              <a:ext uri="{FF2B5EF4-FFF2-40B4-BE49-F238E27FC236}">
                <a16:creationId xmlns:a16="http://schemas.microsoft.com/office/drawing/2014/main" id="{F3B1DB46-81D0-4ECD-9461-B0F5F1C31203}"/>
              </a:ext>
            </a:extLst>
          </p:cNvPr>
          <p:cNvGrpSpPr/>
          <p:nvPr/>
        </p:nvGrpSpPr>
        <p:grpSpPr>
          <a:xfrm>
            <a:off x="3960603" y="4883554"/>
            <a:ext cx="7815603" cy="528031"/>
            <a:chOff x="4058751" y="2525231"/>
            <a:chExt cx="6573807" cy="528031"/>
          </a:xfrm>
        </p:grpSpPr>
        <p:sp>
          <p:nvSpPr>
            <p:cNvPr id="24" name="矩形 23">
              <a:extLst>
                <a:ext uri="{FF2B5EF4-FFF2-40B4-BE49-F238E27FC236}">
                  <a16:creationId xmlns:a16="http://schemas.microsoft.com/office/drawing/2014/main" id="{39689041-E375-4A72-BA00-415FE446545F}"/>
                </a:ext>
              </a:extLst>
            </p:cNvPr>
            <p:cNvSpPr/>
            <p:nvPr/>
          </p:nvSpPr>
          <p:spPr>
            <a:xfrm>
              <a:off x="4058754" y="2539490"/>
              <a:ext cx="6573804" cy="51377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endParaRPr>
            </a:p>
          </p:txBody>
        </p:sp>
        <p:sp>
          <p:nvSpPr>
            <p:cNvPr id="25" name="文本框 24">
              <a:extLst>
                <a:ext uri="{FF2B5EF4-FFF2-40B4-BE49-F238E27FC236}">
                  <a16:creationId xmlns:a16="http://schemas.microsoft.com/office/drawing/2014/main" id="{B43F60BC-A9EF-4C0B-9697-40BCDDF6256B}"/>
                </a:ext>
              </a:extLst>
            </p:cNvPr>
            <p:cNvSpPr txBox="1"/>
            <p:nvPr/>
          </p:nvSpPr>
          <p:spPr>
            <a:xfrm>
              <a:off x="4058751" y="2525231"/>
              <a:ext cx="6573804" cy="412421"/>
            </a:xfrm>
            <a:prstGeom prst="rect">
              <a:avLst/>
            </a:prstGeom>
            <a:noFill/>
            <a:ln>
              <a:noFill/>
            </a:ln>
          </p:spPr>
          <p:txBody>
            <a:bodyPr wrap="square" rtlCol="0">
              <a:spAutoFit/>
            </a:bodyPr>
            <a:lstStyle/>
            <a:p>
              <a:pPr defTabSz="914377">
                <a:lnSpc>
                  <a:spcPct val="130000"/>
                </a:lnSpc>
              </a:pPr>
              <a:r>
                <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rPr>
                <a:t>坚持和运用好协商民主这一实现党的领导的重要方式</a:t>
              </a:r>
            </a:p>
          </p:txBody>
        </p:sp>
      </p:grpSp>
      <p:sp>
        <p:nvSpPr>
          <p:cNvPr id="26" name="圆角矩形 29">
            <a:extLst>
              <a:ext uri="{FF2B5EF4-FFF2-40B4-BE49-F238E27FC236}">
                <a16:creationId xmlns:a16="http://schemas.microsoft.com/office/drawing/2014/main" id="{A1EAE301-4FF3-426F-B889-067D28D21484}"/>
              </a:ext>
            </a:extLst>
          </p:cNvPr>
          <p:cNvSpPr/>
          <p:nvPr/>
        </p:nvSpPr>
        <p:spPr>
          <a:xfrm>
            <a:off x="1696522" y="5617227"/>
            <a:ext cx="1339703" cy="682580"/>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400" b="1" dirty="0">
                <a:solidFill>
                  <a:prstClr val="white"/>
                </a:solidFill>
                <a:latin typeface="等线" panose="020F0502020204030204"/>
                <a:ea typeface="微软雅黑" panose="020B0503020204020204" pitchFamily="34" charset="-122"/>
              </a:rPr>
              <a:t>体现为</a:t>
            </a:r>
          </a:p>
        </p:txBody>
      </p:sp>
      <p:sp>
        <p:nvSpPr>
          <p:cNvPr id="27" name="燕尾形 33">
            <a:extLst>
              <a:ext uri="{FF2B5EF4-FFF2-40B4-BE49-F238E27FC236}">
                <a16:creationId xmlns:a16="http://schemas.microsoft.com/office/drawing/2014/main" id="{BA98ECB9-F034-4ACE-A760-F42D5C65E1D7}"/>
              </a:ext>
            </a:extLst>
          </p:cNvPr>
          <p:cNvSpPr/>
          <p:nvPr/>
        </p:nvSpPr>
        <p:spPr>
          <a:xfrm>
            <a:off x="3337032" y="5781924"/>
            <a:ext cx="329427" cy="347729"/>
          </a:xfrm>
          <a:prstGeom prst="chevron">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endParaRPr>
          </a:p>
        </p:txBody>
      </p:sp>
      <p:grpSp>
        <p:nvGrpSpPr>
          <p:cNvPr id="28" name="组合 27">
            <a:extLst>
              <a:ext uri="{FF2B5EF4-FFF2-40B4-BE49-F238E27FC236}">
                <a16:creationId xmlns:a16="http://schemas.microsoft.com/office/drawing/2014/main" id="{2DA28CC3-767A-441A-AC53-755FD7F60B0E}"/>
              </a:ext>
            </a:extLst>
          </p:cNvPr>
          <p:cNvGrpSpPr/>
          <p:nvPr/>
        </p:nvGrpSpPr>
        <p:grpSpPr>
          <a:xfrm>
            <a:off x="3967263" y="5700893"/>
            <a:ext cx="7815603" cy="528030"/>
            <a:chOff x="4058751" y="2525231"/>
            <a:chExt cx="6573807" cy="528031"/>
          </a:xfrm>
        </p:grpSpPr>
        <p:sp>
          <p:nvSpPr>
            <p:cNvPr id="29" name="矩形 28">
              <a:extLst>
                <a:ext uri="{FF2B5EF4-FFF2-40B4-BE49-F238E27FC236}">
                  <a16:creationId xmlns:a16="http://schemas.microsoft.com/office/drawing/2014/main" id="{D6251152-061A-4E80-9F7F-7BA4DE7C69B9}"/>
                </a:ext>
              </a:extLst>
            </p:cNvPr>
            <p:cNvSpPr/>
            <p:nvPr/>
          </p:nvSpPr>
          <p:spPr>
            <a:xfrm>
              <a:off x="4058754" y="2539490"/>
              <a:ext cx="6573804" cy="51377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endParaRPr>
            </a:p>
          </p:txBody>
        </p:sp>
        <p:sp>
          <p:nvSpPr>
            <p:cNvPr id="30" name="文本框 29">
              <a:extLst>
                <a:ext uri="{FF2B5EF4-FFF2-40B4-BE49-F238E27FC236}">
                  <a16:creationId xmlns:a16="http://schemas.microsoft.com/office/drawing/2014/main" id="{23FE5C4D-4624-411E-AFCC-F55A71F51768}"/>
                </a:ext>
              </a:extLst>
            </p:cNvPr>
            <p:cNvSpPr txBox="1"/>
            <p:nvPr/>
          </p:nvSpPr>
          <p:spPr>
            <a:xfrm>
              <a:off x="4058751" y="2525231"/>
              <a:ext cx="6573804" cy="412421"/>
            </a:xfrm>
            <a:prstGeom prst="rect">
              <a:avLst/>
            </a:prstGeom>
            <a:noFill/>
            <a:ln>
              <a:noFill/>
            </a:ln>
          </p:spPr>
          <p:txBody>
            <a:bodyPr wrap="square" rtlCol="0">
              <a:spAutoFit/>
            </a:bodyPr>
            <a:lstStyle/>
            <a:p>
              <a:pPr defTabSz="914377">
                <a:lnSpc>
                  <a:spcPct val="130000"/>
                </a:lnSpc>
              </a:pPr>
              <a:r>
                <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等线" panose="020F0502020204030204"/>
                  <a:ea typeface="微软雅黑" panose="020B0503020204020204" pitchFamily="34" charset="-122"/>
                </a:rPr>
                <a:t>政协党组织团结带领广大委员坚定贯彻执行党的基本理论、基本路线、基本方略</a:t>
              </a:r>
            </a:p>
          </p:txBody>
        </p:sp>
      </p:grpSp>
    </p:spTree>
    <p:extLst>
      <p:ext uri="{BB962C8B-B14F-4D97-AF65-F5344CB8AC3E}">
        <p14:creationId xmlns:p14="http://schemas.microsoft.com/office/powerpoint/2010/main" val="350084413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52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1000"/>
                                        <p:tgtEl>
                                          <p:spTgt spid="10"/>
                                        </p:tgtEl>
                                      </p:cBhvr>
                                    </p:animEffect>
                                  </p:childTnLst>
                                </p:cTn>
                              </p:par>
                            </p:childTnLst>
                          </p:cTn>
                        </p:par>
                        <p:par>
                          <p:cTn id="35" fill="hold">
                            <p:stCondLst>
                              <p:cond delay="4000"/>
                            </p:stCondLst>
                            <p:childTnLst>
                              <p:par>
                                <p:cTn id="36" presetID="2" presetClass="entr" presetSubtype="8" decel="10000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5000"/>
                            </p:stCondLst>
                            <p:childTnLst>
                              <p:par>
                                <p:cTn id="45" presetID="26" presetClass="emph" presetSubtype="0" fill="hold" grpId="1" nodeType="afterEffect">
                                  <p:stCondLst>
                                    <p:cond delay="0"/>
                                  </p:stCondLst>
                                  <p:childTnLst>
                                    <p:animEffect transition="out" filter="fade">
                                      <p:cBhvr>
                                        <p:cTn id="46" dur="500" tmFilter="0, 0; .2, .5; .8, .5; 1, 0"/>
                                        <p:tgtEl>
                                          <p:spTgt spid="12"/>
                                        </p:tgtEl>
                                      </p:cBhvr>
                                    </p:animEffect>
                                    <p:animScale>
                                      <p:cBhvr>
                                        <p:cTn id="47" dur="250" autoRev="1" fill="hold"/>
                                        <p:tgtEl>
                                          <p:spTgt spid="12"/>
                                        </p:tgtEl>
                                      </p:cBhvr>
                                      <p:by x="105000" y="105000"/>
                                    </p:animScale>
                                  </p:childTnLst>
                                </p:cTn>
                              </p:par>
                            </p:childTnLst>
                          </p:cTn>
                        </p:par>
                        <p:par>
                          <p:cTn id="48" fill="hold">
                            <p:stCondLst>
                              <p:cond delay="5500"/>
                            </p:stCondLst>
                            <p:childTnLst>
                              <p:par>
                                <p:cTn id="49" presetID="2" presetClass="entr" presetSubtype="2" decel="100000"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750" fill="hold"/>
                                        <p:tgtEl>
                                          <p:spTgt spid="13"/>
                                        </p:tgtEl>
                                        <p:attrNameLst>
                                          <p:attrName>ppt_x</p:attrName>
                                        </p:attrNameLst>
                                      </p:cBhvr>
                                      <p:tavLst>
                                        <p:tav tm="0">
                                          <p:val>
                                            <p:strVal val="1+#ppt_w/2"/>
                                          </p:val>
                                        </p:tav>
                                        <p:tav tm="100000">
                                          <p:val>
                                            <p:strVal val="#ppt_x"/>
                                          </p:val>
                                        </p:tav>
                                      </p:tavLst>
                                    </p:anim>
                                    <p:anim calcmode="lin" valueType="num">
                                      <p:cBhvr additive="base">
                                        <p:cTn id="52" dur="75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6250"/>
                            </p:stCondLst>
                            <p:childTnLst>
                              <p:par>
                                <p:cTn id="54" presetID="2" presetClass="entr" presetSubtype="8" decel="10000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0-#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6750"/>
                            </p:stCondLst>
                            <p:childTnLst>
                              <p:par>
                                <p:cTn id="59" presetID="10"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childTnLst>
                          </p:cTn>
                        </p:par>
                        <p:par>
                          <p:cTn id="62" fill="hold">
                            <p:stCondLst>
                              <p:cond delay="7250"/>
                            </p:stCondLst>
                            <p:childTnLst>
                              <p:par>
                                <p:cTn id="63" presetID="26" presetClass="emph" presetSubtype="0" fill="hold" grpId="1" nodeType="afterEffect">
                                  <p:stCondLst>
                                    <p:cond delay="0"/>
                                  </p:stCondLst>
                                  <p:childTnLst>
                                    <p:animEffect transition="out" filter="fade">
                                      <p:cBhvr>
                                        <p:cTn id="64" dur="500" tmFilter="0, 0; .2, .5; .8, .5; 1, 0"/>
                                        <p:tgtEl>
                                          <p:spTgt spid="17"/>
                                        </p:tgtEl>
                                      </p:cBhvr>
                                    </p:animEffect>
                                    <p:animScale>
                                      <p:cBhvr>
                                        <p:cTn id="65" dur="250" autoRev="1" fill="hold"/>
                                        <p:tgtEl>
                                          <p:spTgt spid="17"/>
                                        </p:tgtEl>
                                      </p:cBhvr>
                                      <p:by x="105000" y="105000"/>
                                    </p:animScale>
                                  </p:childTnLst>
                                </p:cTn>
                              </p:par>
                            </p:childTnLst>
                          </p:cTn>
                        </p:par>
                        <p:par>
                          <p:cTn id="66" fill="hold">
                            <p:stCondLst>
                              <p:cond delay="7750"/>
                            </p:stCondLst>
                            <p:childTnLst>
                              <p:par>
                                <p:cTn id="67" presetID="2" presetClass="entr" presetSubtype="2" decel="100000"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750" fill="hold"/>
                                        <p:tgtEl>
                                          <p:spTgt spid="18"/>
                                        </p:tgtEl>
                                        <p:attrNameLst>
                                          <p:attrName>ppt_x</p:attrName>
                                        </p:attrNameLst>
                                      </p:cBhvr>
                                      <p:tavLst>
                                        <p:tav tm="0">
                                          <p:val>
                                            <p:strVal val="1+#ppt_w/2"/>
                                          </p:val>
                                        </p:tav>
                                        <p:tav tm="100000">
                                          <p:val>
                                            <p:strVal val="#ppt_x"/>
                                          </p:val>
                                        </p:tav>
                                      </p:tavLst>
                                    </p:anim>
                                    <p:anim calcmode="lin" valueType="num">
                                      <p:cBhvr additive="base">
                                        <p:cTn id="70" dur="750" fill="hold"/>
                                        <p:tgtEl>
                                          <p:spTgt spid="18"/>
                                        </p:tgtEl>
                                        <p:attrNameLst>
                                          <p:attrName>ppt_y</p:attrName>
                                        </p:attrNameLst>
                                      </p:cBhvr>
                                      <p:tavLst>
                                        <p:tav tm="0">
                                          <p:val>
                                            <p:strVal val="#ppt_y"/>
                                          </p:val>
                                        </p:tav>
                                        <p:tav tm="100000">
                                          <p:val>
                                            <p:strVal val="#ppt_y"/>
                                          </p:val>
                                        </p:tav>
                                      </p:tavLst>
                                    </p:anim>
                                  </p:childTnLst>
                                </p:cTn>
                              </p:par>
                            </p:childTnLst>
                          </p:cTn>
                        </p:par>
                        <p:par>
                          <p:cTn id="71" fill="hold">
                            <p:stCondLst>
                              <p:cond delay="8500"/>
                            </p:stCondLst>
                            <p:childTnLst>
                              <p:par>
                                <p:cTn id="72" presetID="2" presetClass="entr" presetSubtype="8" decel="100000"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0-#ppt_w/2"/>
                                          </p:val>
                                        </p:tav>
                                        <p:tav tm="100000">
                                          <p:val>
                                            <p:strVal val="#ppt_x"/>
                                          </p:val>
                                        </p:tav>
                                      </p:tavLst>
                                    </p:anim>
                                    <p:anim calcmode="lin" valueType="num">
                                      <p:cBhvr additive="base">
                                        <p:cTn id="75" dur="500" fill="hold"/>
                                        <p:tgtEl>
                                          <p:spTgt spid="21"/>
                                        </p:tgtEl>
                                        <p:attrNameLst>
                                          <p:attrName>ppt_y</p:attrName>
                                        </p:attrNameLst>
                                      </p:cBhvr>
                                      <p:tavLst>
                                        <p:tav tm="0">
                                          <p:val>
                                            <p:strVal val="#ppt_y"/>
                                          </p:val>
                                        </p:tav>
                                        <p:tav tm="100000">
                                          <p:val>
                                            <p:strVal val="#ppt_y"/>
                                          </p:val>
                                        </p:tav>
                                      </p:tavLst>
                                    </p:anim>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9500"/>
                            </p:stCondLst>
                            <p:childTnLst>
                              <p:par>
                                <p:cTn id="81" presetID="26" presetClass="emph" presetSubtype="0" fill="hold" grpId="1" nodeType="afterEffect">
                                  <p:stCondLst>
                                    <p:cond delay="0"/>
                                  </p:stCondLst>
                                  <p:childTnLst>
                                    <p:animEffect transition="out" filter="fade">
                                      <p:cBhvr>
                                        <p:cTn id="82" dur="500" tmFilter="0, 0; .2, .5; .8, .5; 1, 0"/>
                                        <p:tgtEl>
                                          <p:spTgt spid="22"/>
                                        </p:tgtEl>
                                      </p:cBhvr>
                                    </p:animEffect>
                                    <p:animScale>
                                      <p:cBhvr>
                                        <p:cTn id="83" dur="250" autoRev="1" fill="hold"/>
                                        <p:tgtEl>
                                          <p:spTgt spid="22"/>
                                        </p:tgtEl>
                                      </p:cBhvr>
                                      <p:by x="105000" y="105000"/>
                                    </p:animScale>
                                  </p:childTnLst>
                                </p:cTn>
                              </p:par>
                            </p:childTnLst>
                          </p:cTn>
                        </p:par>
                        <p:par>
                          <p:cTn id="84" fill="hold">
                            <p:stCondLst>
                              <p:cond delay="10000"/>
                            </p:stCondLst>
                            <p:childTnLst>
                              <p:par>
                                <p:cTn id="85" presetID="2" presetClass="entr" presetSubtype="2" decel="100000" fill="hold" nodeType="after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750" fill="hold"/>
                                        <p:tgtEl>
                                          <p:spTgt spid="23"/>
                                        </p:tgtEl>
                                        <p:attrNameLst>
                                          <p:attrName>ppt_x</p:attrName>
                                        </p:attrNameLst>
                                      </p:cBhvr>
                                      <p:tavLst>
                                        <p:tav tm="0">
                                          <p:val>
                                            <p:strVal val="1+#ppt_w/2"/>
                                          </p:val>
                                        </p:tav>
                                        <p:tav tm="100000">
                                          <p:val>
                                            <p:strVal val="#ppt_x"/>
                                          </p:val>
                                        </p:tav>
                                      </p:tavLst>
                                    </p:anim>
                                    <p:anim calcmode="lin" valueType="num">
                                      <p:cBhvr additive="base">
                                        <p:cTn id="88" dur="750" fill="hold"/>
                                        <p:tgtEl>
                                          <p:spTgt spid="23"/>
                                        </p:tgtEl>
                                        <p:attrNameLst>
                                          <p:attrName>ppt_y</p:attrName>
                                        </p:attrNameLst>
                                      </p:cBhvr>
                                      <p:tavLst>
                                        <p:tav tm="0">
                                          <p:val>
                                            <p:strVal val="#ppt_y"/>
                                          </p:val>
                                        </p:tav>
                                        <p:tav tm="100000">
                                          <p:val>
                                            <p:strVal val="#ppt_y"/>
                                          </p:val>
                                        </p:tav>
                                      </p:tavLst>
                                    </p:anim>
                                  </p:childTnLst>
                                </p:cTn>
                              </p:par>
                            </p:childTnLst>
                          </p:cTn>
                        </p:par>
                        <p:par>
                          <p:cTn id="89" fill="hold">
                            <p:stCondLst>
                              <p:cond delay="10750"/>
                            </p:stCondLst>
                            <p:childTnLst>
                              <p:par>
                                <p:cTn id="90" presetID="2" presetClass="entr" presetSubtype="8" decel="10000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500" fill="hold"/>
                                        <p:tgtEl>
                                          <p:spTgt spid="26"/>
                                        </p:tgtEl>
                                        <p:attrNameLst>
                                          <p:attrName>ppt_x</p:attrName>
                                        </p:attrNameLst>
                                      </p:cBhvr>
                                      <p:tavLst>
                                        <p:tav tm="0">
                                          <p:val>
                                            <p:strVal val="0-#ppt_w/2"/>
                                          </p:val>
                                        </p:tav>
                                        <p:tav tm="100000">
                                          <p:val>
                                            <p:strVal val="#ppt_x"/>
                                          </p:val>
                                        </p:tav>
                                      </p:tavLst>
                                    </p:anim>
                                    <p:anim calcmode="lin" valueType="num">
                                      <p:cBhvr additive="base">
                                        <p:cTn id="93" dur="500" fill="hold"/>
                                        <p:tgtEl>
                                          <p:spTgt spid="26"/>
                                        </p:tgtEl>
                                        <p:attrNameLst>
                                          <p:attrName>ppt_y</p:attrName>
                                        </p:attrNameLst>
                                      </p:cBhvr>
                                      <p:tavLst>
                                        <p:tav tm="0">
                                          <p:val>
                                            <p:strVal val="#ppt_y"/>
                                          </p:val>
                                        </p:tav>
                                        <p:tav tm="100000">
                                          <p:val>
                                            <p:strVal val="#ppt_y"/>
                                          </p:val>
                                        </p:tav>
                                      </p:tavLst>
                                    </p:anim>
                                  </p:childTnLst>
                                </p:cTn>
                              </p:par>
                            </p:childTnLst>
                          </p:cTn>
                        </p:par>
                        <p:par>
                          <p:cTn id="94" fill="hold">
                            <p:stCondLst>
                              <p:cond delay="11250"/>
                            </p:stCondLst>
                            <p:childTnLst>
                              <p:par>
                                <p:cTn id="95" presetID="10" presetClass="entr" presetSubtype="0"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childTnLst>
                                </p:cTn>
                              </p:par>
                            </p:childTnLst>
                          </p:cTn>
                        </p:par>
                        <p:par>
                          <p:cTn id="98" fill="hold">
                            <p:stCondLst>
                              <p:cond delay="11750"/>
                            </p:stCondLst>
                            <p:childTnLst>
                              <p:par>
                                <p:cTn id="99" presetID="26" presetClass="emph" presetSubtype="0" fill="hold" grpId="1" nodeType="afterEffect">
                                  <p:stCondLst>
                                    <p:cond delay="0"/>
                                  </p:stCondLst>
                                  <p:childTnLst>
                                    <p:animEffect transition="out" filter="fade">
                                      <p:cBhvr>
                                        <p:cTn id="100" dur="500" tmFilter="0, 0; .2, .5; .8, .5; 1, 0"/>
                                        <p:tgtEl>
                                          <p:spTgt spid="27"/>
                                        </p:tgtEl>
                                      </p:cBhvr>
                                    </p:animEffect>
                                    <p:animScale>
                                      <p:cBhvr>
                                        <p:cTn id="101" dur="250" autoRev="1" fill="hold"/>
                                        <p:tgtEl>
                                          <p:spTgt spid="27"/>
                                        </p:tgtEl>
                                      </p:cBhvr>
                                      <p:by x="105000" y="105000"/>
                                    </p:animScale>
                                  </p:childTnLst>
                                </p:cTn>
                              </p:par>
                            </p:childTnLst>
                          </p:cTn>
                        </p:par>
                        <p:par>
                          <p:cTn id="102" fill="hold">
                            <p:stCondLst>
                              <p:cond delay="12250"/>
                            </p:stCondLst>
                            <p:childTnLst>
                              <p:par>
                                <p:cTn id="103" presetID="2" presetClass="entr" presetSubtype="2" decel="100000" fill="hold" nodeType="afterEffect">
                                  <p:stCondLst>
                                    <p:cond delay="0"/>
                                  </p:stCondLst>
                                  <p:childTnLst>
                                    <p:set>
                                      <p:cBhvr>
                                        <p:cTn id="104" dur="1" fill="hold">
                                          <p:stCondLst>
                                            <p:cond delay="0"/>
                                          </p:stCondLst>
                                        </p:cTn>
                                        <p:tgtEl>
                                          <p:spTgt spid="28"/>
                                        </p:tgtEl>
                                        <p:attrNameLst>
                                          <p:attrName>style.visibility</p:attrName>
                                        </p:attrNameLst>
                                      </p:cBhvr>
                                      <p:to>
                                        <p:strVal val="visible"/>
                                      </p:to>
                                    </p:set>
                                    <p:anim calcmode="lin" valueType="num">
                                      <p:cBhvr additive="base">
                                        <p:cTn id="105" dur="750" fill="hold"/>
                                        <p:tgtEl>
                                          <p:spTgt spid="28"/>
                                        </p:tgtEl>
                                        <p:attrNameLst>
                                          <p:attrName>ppt_x</p:attrName>
                                        </p:attrNameLst>
                                      </p:cBhvr>
                                      <p:tavLst>
                                        <p:tav tm="0">
                                          <p:val>
                                            <p:strVal val="1+#ppt_w/2"/>
                                          </p:val>
                                        </p:tav>
                                        <p:tav tm="100000">
                                          <p:val>
                                            <p:strVal val="#ppt_x"/>
                                          </p:val>
                                        </p:tav>
                                      </p:tavLst>
                                    </p:anim>
                                    <p:anim calcmode="lin" valueType="num">
                                      <p:cBhvr additive="base">
                                        <p:cTn id="106"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10" grpId="0"/>
      <p:bldP spid="11" grpId="0" animBg="1"/>
      <p:bldP spid="12" grpId="0" animBg="1"/>
      <p:bldP spid="12" grpId="1" animBg="1"/>
      <p:bldP spid="16" grpId="0" animBg="1"/>
      <p:bldP spid="17" grpId="0" animBg="1"/>
      <p:bldP spid="17" grpId="1" animBg="1"/>
      <p:bldP spid="21" grpId="0" animBg="1"/>
      <p:bldP spid="22" grpId="0" animBg="1"/>
      <p:bldP spid="22" grpId="1" animBg="1"/>
      <p:bldP spid="26" grpId="0" animBg="1"/>
      <p:bldP spid="27" grpId="0" animBg="1"/>
      <p:bldP spid="2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第三部分：五年工作的主要体会</a:t>
            </a:r>
          </a:p>
        </p:txBody>
      </p:sp>
      <p:sp>
        <p:nvSpPr>
          <p:cNvPr id="3" name="任意多边形 5">
            <a:extLst>
              <a:ext uri="{FF2B5EF4-FFF2-40B4-BE49-F238E27FC236}">
                <a16:creationId xmlns:a16="http://schemas.microsoft.com/office/drawing/2014/main" id="{36609302-873B-4622-906D-A3CC949252D4}"/>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8F787E2C-431F-4756-AF7C-77BDF31757DA}"/>
              </a:ext>
            </a:extLst>
          </p:cNvPr>
          <p:cNvGrpSpPr/>
          <p:nvPr/>
        </p:nvGrpSpPr>
        <p:grpSpPr>
          <a:xfrm>
            <a:off x="628235" y="1411307"/>
            <a:ext cx="828805" cy="828802"/>
            <a:chOff x="5613944" y="2348233"/>
            <a:chExt cx="920788" cy="920788"/>
          </a:xfrm>
        </p:grpSpPr>
        <p:sp>
          <p:nvSpPr>
            <p:cNvPr id="5" name="椭圆 4">
              <a:extLst>
                <a:ext uri="{FF2B5EF4-FFF2-40B4-BE49-F238E27FC236}">
                  <a16:creationId xmlns:a16="http://schemas.microsoft.com/office/drawing/2014/main" id="{4535A1AC-3174-41DA-B010-0983FBB1A817}"/>
                </a:ext>
              </a:extLst>
            </p:cNvPr>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2EF3C7FB-B9B9-47D8-BDE5-B516C82857BD}"/>
                </a:ext>
              </a:extLst>
            </p:cNvPr>
            <p:cNvSpPr txBox="1"/>
            <p:nvPr/>
          </p:nvSpPr>
          <p:spPr>
            <a:xfrm>
              <a:off x="5888236" y="2470132"/>
              <a:ext cx="372210"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7EA063F2-7F42-431A-9F3A-3C4B0C717628}"/>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8A495036-B3C5-4A9C-85E1-5F065D69808C}"/>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17EF50AA-984B-42DF-A6C7-4C1B86D4A9F9}"/>
                </a:ext>
              </a:extLst>
            </p:cNvPr>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r>
                <a:rPr lang="zh-CN" altLang="en-US" sz="2400" dirty="0">
                  <a:solidFill>
                    <a:prstClr val="white"/>
                  </a:solidFill>
                  <a:latin typeface="微软雅黑" panose="020B0503020204020204" pitchFamily="34" charset="-122"/>
                  <a:ea typeface="微软雅黑" panose="020B0503020204020204" pitchFamily="34" charset="-122"/>
                </a:rPr>
                <a:t>坚持中国共产党的领导。这是人民政协必须恪守的根本政治原则</a:t>
              </a:r>
            </a:p>
          </p:txBody>
        </p:sp>
      </p:grpSp>
      <p:sp>
        <p:nvSpPr>
          <p:cNvPr id="10" name="TextBox 43">
            <a:extLst>
              <a:ext uri="{FF2B5EF4-FFF2-40B4-BE49-F238E27FC236}">
                <a16:creationId xmlns:a16="http://schemas.microsoft.com/office/drawing/2014/main" id="{EE143FDC-EF7C-449B-86ED-6F21FBF245ED}"/>
              </a:ext>
            </a:extLst>
          </p:cNvPr>
          <p:cNvSpPr txBox="1"/>
          <p:nvPr/>
        </p:nvSpPr>
        <p:spPr>
          <a:xfrm>
            <a:off x="1822282" y="2386837"/>
            <a:ext cx="9632527" cy="830997"/>
          </a:xfrm>
          <a:prstGeom prst="rect">
            <a:avLst/>
          </a:prstGeom>
          <a:noFill/>
        </p:spPr>
        <p:txBody>
          <a:bodyPr wrap="square" rtlCol="0">
            <a:spAutoFit/>
          </a:bodyPr>
          <a:lstStyle/>
          <a:p>
            <a:pPr defTabSz="1219170">
              <a:lnSpc>
                <a:spcPct val="150000"/>
              </a:lnSpc>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11" name="圆角矩形 33">
            <a:extLst>
              <a:ext uri="{FF2B5EF4-FFF2-40B4-BE49-F238E27FC236}">
                <a16:creationId xmlns:a16="http://schemas.microsoft.com/office/drawing/2014/main" id="{7BC3AE2C-3D01-4CF5-878C-5715E307DCA7}"/>
              </a:ext>
            </a:extLst>
          </p:cNvPr>
          <p:cNvSpPr/>
          <p:nvPr/>
        </p:nvSpPr>
        <p:spPr>
          <a:xfrm>
            <a:off x="1822282" y="3422331"/>
            <a:ext cx="9632527" cy="2673669"/>
          </a:xfrm>
          <a:prstGeom prst="roundRect">
            <a:avLst/>
          </a:prstGeom>
          <a:noFill/>
          <a:ln w="12700" cap="flat" cmpd="sng" algn="ctr">
            <a:solidFill>
              <a:srgbClr val="FF3302"/>
            </a:solidFill>
            <a:prstDash val="solid"/>
            <a:miter lim="800000"/>
          </a:ln>
          <a:effectLst/>
        </p:spPr>
        <p:txBody>
          <a:bodyPr rtlCol="0" anchor="ctr"/>
          <a:lstStyle/>
          <a:p>
            <a:pPr algn="ctr" defTabSz="1219170">
              <a:defRPr/>
            </a:pPr>
            <a:endParaRPr lang="zh-CN" altLang="en-US" sz="2400" kern="0">
              <a:solidFill>
                <a:srgbClr val="FFFFFF"/>
              </a:solidFill>
              <a:latin typeface="Arial"/>
              <a:ea typeface="微软雅黑"/>
            </a:endParaRPr>
          </a:p>
        </p:txBody>
      </p:sp>
      <p:sp>
        <p:nvSpPr>
          <p:cNvPr id="12" name="矩形 11">
            <a:extLst>
              <a:ext uri="{FF2B5EF4-FFF2-40B4-BE49-F238E27FC236}">
                <a16:creationId xmlns:a16="http://schemas.microsoft.com/office/drawing/2014/main" id="{941887C4-4365-49B6-A77C-B4E2487F3416}"/>
              </a:ext>
            </a:extLst>
          </p:cNvPr>
          <p:cNvSpPr/>
          <p:nvPr/>
        </p:nvSpPr>
        <p:spPr>
          <a:xfrm>
            <a:off x="1989851" y="3548578"/>
            <a:ext cx="9297387" cy="2390911"/>
          </a:xfrm>
          <a:prstGeom prst="rect">
            <a:avLst/>
          </a:prstGeom>
        </p:spPr>
        <p:txBody>
          <a:bodyPr wrap="square">
            <a:spAutoFit/>
          </a:bodyPr>
          <a:lstStyle/>
          <a:p>
            <a:pPr defTabSz="1219170">
              <a:lnSpc>
                <a:spcPct val="200000"/>
              </a:lnSpc>
              <a:defRPr/>
            </a:pPr>
            <a:r>
              <a:rPr lang="zh-CN" altLang="en-US" sz="1867" dirty="0">
                <a:gradFill>
                  <a:gsLst>
                    <a:gs pos="0">
                      <a:srgbClr val="FF3302"/>
                    </a:gs>
                    <a:gs pos="100000">
                      <a:srgbClr val="C00000"/>
                    </a:gs>
                  </a:gsLst>
                  <a:lin ang="0" scaled="0"/>
                </a:gradFill>
                <a:latin typeface="微软雅黑" pitchFamily="34" charset="-122"/>
                <a:ea typeface="微软雅黑"/>
                <a:sym typeface="Gill Sans" charset="0"/>
              </a:rPr>
              <a:t>要发挥政协党组及机关党组、专门委员会分党组把方向、管大局、保落实的重要作用，形成上下贯通的组织体系和工作机制，把党的主张通过民主程序转化为政协组织的决定，做到</a:t>
            </a:r>
            <a:r>
              <a:rPr lang="zh-CN" altLang="en-US" sz="1867" b="1" dirty="0">
                <a:gradFill>
                  <a:gsLst>
                    <a:gs pos="0">
                      <a:srgbClr val="FF3302"/>
                    </a:gs>
                    <a:gs pos="100000">
                      <a:srgbClr val="C00000"/>
                    </a:gs>
                  </a:gsLst>
                  <a:lin ang="0" scaled="0"/>
                </a:gradFill>
                <a:latin typeface="微软雅黑" pitchFamily="34" charset="-122"/>
                <a:ea typeface="微软雅黑"/>
                <a:sym typeface="Gill Sans" charset="0"/>
              </a:rPr>
              <a:t>人民政协一切重要工作在党的领导下展开，一切重要活动围绕党和国家中心任务进行，一切重要安排在广泛征求意见基础上报党委审批后实施。</a:t>
            </a:r>
          </a:p>
        </p:txBody>
      </p:sp>
    </p:spTree>
    <p:extLst>
      <p:ext uri="{BB962C8B-B14F-4D97-AF65-F5344CB8AC3E}">
        <p14:creationId xmlns:p14="http://schemas.microsoft.com/office/powerpoint/2010/main" val="395663230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52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1000"/>
                                        <p:tgtEl>
                                          <p:spTgt spid="10"/>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p:stCondLst>
                              <p:cond delay="4500"/>
                            </p:stCondLst>
                            <p:childTnLst>
                              <p:par>
                                <p:cTn id="40" presetID="2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10" grpId="0"/>
      <p:bldP spid="11"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第三部分：五年工作的主要体会</a:t>
            </a:r>
          </a:p>
        </p:txBody>
      </p:sp>
      <p:sp>
        <p:nvSpPr>
          <p:cNvPr id="3" name="任意多边形 5">
            <a:extLst>
              <a:ext uri="{FF2B5EF4-FFF2-40B4-BE49-F238E27FC236}">
                <a16:creationId xmlns:a16="http://schemas.microsoft.com/office/drawing/2014/main" id="{8577DF39-61C0-41C1-AE3B-199189CC95A2}"/>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76CE23DE-E655-4F9F-B701-8B38C6338FE2}"/>
              </a:ext>
            </a:extLst>
          </p:cNvPr>
          <p:cNvGrpSpPr/>
          <p:nvPr/>
        </p:nvGrpSpPr>
        <p:grpSpPr>
          <a:xfrm>
            <a:off x="628235" y="1411307"/>
            <a:ext cx="828805" cy="828802"/>
            <a:chOff x="5613944" y="2348233"/>
            <a:chExt cx="920788" cy="920788"/>
          </a:xfrm>
        </p:grpSpPr>
        <p:sp>
          <p:nvSpPr>
            <p:cNvPr id="5" name="椭圆 4">
              <a:extLst>
                <a:ext uri="{FF2B5EF4-FFF2-40B4-BE49-F238E27FC236}">
                  <a16:creationId xmlns:a16="http://schemas.microsoft.com/office/drawing/2014/main" id="{23EA99AC-CA95-4932-B1A3-995A8BA4385C}"/>
                </a:ext>
              </a:extLst>
            </p:cNvPr>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E18B8349-0860-4FC7-9931-B0FC1A81D546}"/>
                </a:ext>
              </a:extLst>
            </p:cNvPr>
            <p:cNvSpPr txBox="1"/>
            <p:nvPr/>
          </p:nvSpPr>
          <p:spPr>
            <a:xfrm>
              <a:off x="5833028" y="2470132"/>
              <a:ext cx="482626"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02</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5CCC80D9-522C-408A-B4CE-CE1A666B8191}"/>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130122B8-01AF-4D82-9A43-A269EDBB995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7A324A49-DC18-40ED-A3B5-F98D8FA7FD35}"/>
                </a:ext>
              </a:extLst>
            </p:cNvPr>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r>
                <a:rPr lang="zh-CN" altLang="en-US" sz="2400" dirty="0">
                  <a:solidFill>
                    <a:prstClr val="white"/>
                  </a:solidFill>
                  <a:latin typeface="微软雅黑" panose="020B0503020204020204" pitchFamily="34" charset="-122"/>
                  <a:ea typeface="微软雅黑" panose="020B0503020204020204" pitchFamily="34" charset="-122"/>
                </a:rPr>
                <a:t>坚持人民政协性质定位。这是人民政协工作的基石。</a:t>
              </a:r>
            </a:p>
          </p:txBody>
        </p:sp>
      </p:grpSp>
      <p:sp>
        <p:nvSpPr>
          <p:cNvPr id="10" name="TextBox 43">
            <a:extLst>
              <a:ext uri="{FF2B5EF4-FFF2-40B4-BE49-F238E27FC236}">
                <a16:creationId xmlns:a16="http://schemas.microsoft.com/office/drawing/2014/main" id="{55212543-E813-4881-B8F2-C54E38D00645}"/>
              </a:ext>
            </a:extLst>
          </p:cNvPr>
          <p:cNvSpPr txBox="1"/>
          <p:nvPr/>
        </p:nvSpPr>
        <p:spPr>
          <a:xfrm>
            <a:off x="1822282" y="2262462"/>
            <a:ext cx="9632527" cy="954364"/>
          </a:xfrm>
          <a:prstGeom prst="rect">
            <a:avLst/>
          </a:prstGeom>
          <a:noFill/>
        </p:spPr>
        <p:txBody>
          <a:bodyPr wrap="square" rtlCol="0">
            <a:spAutoFit/>
          </a:bodyPr>
          <a:lstStyle/>
          <a:p>
            <a:pPr defTabSz="1219170">
              <a:lnSpc>
                <a:spcPct val="150000"/>
              </a:lnSpc>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人民政协作为统一战线的组织、多党合作和政治协商的重要机构、人民民主的重要实现形式，是国家治理体系的重要组成部分，是具有中国特色的制度安排。</a:t>
            </a:r>
          </a:p>
        </p:txBody>
      </p:sp>
      <p:sp>
        <p:nvSpPr>
          <p:cNvPr id="11" name="矩形 10">
            <a:extLst>
              <a:ext uri="{FF2B5EF4-FFF2-40B4-BE49-F238E27FC236}">
                <a16:creationId xmlns:a16="http://schemas.microsoft.com/office/drawing/2014/main" id="{FB65A7B3-FBAE-4898-9DDB-26AD43462289}"/>
              </a:ext>
            </a:extLst>
          </p:cNvPr>
          <p:cNvSpPr>
            <a:spLocks noChangeArrowheads="1"/>
          </p:cNvSpPr>
          <p:nvPr/>
        </p:nvSpPr>
        <p:spPr bwMode="auto">
          <a:xfrm>
            <a:off x="1490904" y="3308348"/>
            <a:ext cx="9963904"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2" name="图片 11">
            <a:extLst>
              <a:ext uri="{FF2B5EF4-FFF2-40B4-BE49-F238E27FC236}">
                <a16:creationId xmlns:a16="http://schemas.microsoft.com/office/drawing/2014/main" id="{4964C053-030D-4763-A9FA-01646C047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0451" y="3273006"/>
            <a:ext cx="1282587" cy="947637"/>
          </a:xfrm>
          <a:prstGeom prst="rect">
            <a:avLst/>
          </a:prstGeom>
        </p:spPr>
      </p:pic>
      <p:sp>
        <p:nvSpPr>
          <p:cNvPr id="13" name="文本框 12">
            <a:extLst>
              <a:ext uri="{FF2B5EF4-FFF2-40B4-BE49-F238E27FC236}">
                <a16:creationId xmlns:a16="http://schemas.microsoft.com/office/drawing/2014/main" id="{CDC5510B-9023-4177-9662-E58C044F3115}"/>
              </a:ext>
            </a:extLst>
          </p:cNvPr>
          <p:cNvSpPr txBox="1"/>
          <p:nvPr/>
        </p:nvSpPr>
        <p:spPr>
          <a:xfrm>
            <a:off x="1490523" y="3505226"/>
            <a:ext cx="672075" cy="461665"/>
          </a:xfrm>
          <a:prstGeom prst="rect">
            <a:avLst/>
          </a:prstGeom>
          <a:noFill/>
        </p:spPr>
        <p:txBody>
          <a:bodyPr wrap="square" rtlCol="0">
            <a:spAutoFit/>
          </a:bodyPr>
          <a:lstStyle/>
          <a:p>
            <a:pPr defTabSz="1219140"/>
            <a:r>
              <a:rPr lang="en-US" altLang="zh-CN" sz="2400" b="1" dirty="0">
                <a:solidFill>
                  <a:srgbClr val="FFFFFF"/>
                </a:solidFill>
                <a:latin typeface="微软雅黑 Light" panose="020B0502040204020203" pitchFamily="34" charset="-122"/>
                <a:ea typeface="微软雅黑 Light" panose="020B0502040204020203" pitchFamily="34" charset="-122"/>
              </a:rPr>
              <a:t>01</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14" name="文本框 13">
            <a:extLst>
              <a:ext uri="{FF2B5EF4-FFF2-40B4-BE49-F238E27FC236}">
                <a16:creationId xmlns:a16="http://schemas.microsoft.com/office/drawing/2014/main" id="{7F8B717E-2021-4C9E-A90B-44C614E8B0E7}"/>
              </a:ext>
            </a:extLst>
          </p:cNvPr>
          <p:cNvSpPr txBox="1"/>
          <p:nvPr/>
        </p:nvSpPr>
        <p:spPr>
          <a:xfrm>
            <a:off x="1490523" y="5795029"/>
            <a:ext cx="672075" cy="461665"/>
          </a:xfrm>
          <a:prstGeom prst="rect">
            <a:avLst/>
          </a:prstGeom>
          <a:noFill/>
        </p:spPr>
        <p:txBody>
          <a:bodyPr wrap="square" rtlCol="0">
            <a:spAutoFit/>
          </a:bodyPr>
          <a:lstStyle/>
          <a:p>
            <a:pPr defTabSz="1219140"/>
            <a:r>
              <a:rPr lang="en-US" altLang="zh-CN" sz="2400" b="1" dirty="0">
                <a:solidFill>
                  <a:srgbClr val="FFFFFF"/>
                </a:solidFill>
                <a:latin typeface="微软雅黑 Light" panose="020B0502040204020203" pitchFamily="34" charset="-122"/>
                <a:ea typeface="微软雅黑 Light" panose="020B0502040204020203" pitchFamily="34" charset="-122"/>
              </a:rPr>
              <a:t>19</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15" name="文本框 14">
            <a:extLst>
              <a:ext uri="{FF2B5EF4-FFF2-40B4-BE49-F238E27FC236}">
                <a16:creationId xmlns:a16="http://schemas.microsoft.com/office/drawing/2014/main" id="{3C9DE502-5D04-4717-913A-CB9D8B266BF3}"/>
              </a:ext>
            </a:extLst>
          </p:cNvPr>
          <p:cNvSpPr txBox="1"/>
          <p:nvPr/>
        </p:nvSpPr>
        <p:spPr>
          <a:xfrm>
            <a:off x="2183497" y="3293975"/>
            <a:ext cx="9284568"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a:cs typeface="Clear Sans" panose="020B0503030202020304" pitchFamily="34" charset="0"/>
              </a:rPr>
              <a:t>政协不是权力机关，不是决策机构，而是各党派团体和各族各界人士发扬民主、参与国是、团结合作的重要平台，发挥作用不是靠强制约束力，而是靠政治影响力。</a:t>
            </a:r>
            <a:endParaRPr lang="zh-CN" altLang="en-US" sz="1200" dirty="0">
              <a:solidFill>
                <a:prstClr val="black">
                  <a:lumMod val="75000"/>
                  <a:lumOff val="25000"/>
                </a:prstClr>
              </a:solidFill>
              <a:latin typeface="微软雅黑" pitchFamily="34" charset="-122"/>
              <a:ea typeface="微软雅黑"/>
              <a:sym typeface="Gill Sans" charset="0"/>
            </a:endParaRPr>
          </a:p>
        </p:txBody>
      </p:sp>
      <p:sp>
        <p:nvSpPr>
          <p:cNvPr id="16" name="矩形 15">
            <a:extLst>
              <a:ext uri="{FF2B5EF4-FFF2-40B4-BE49-F238E27FC236}">
                <a16:creationId xmlns:a16="http://schemas.microsoft.com/office/drawing/2014/main" id="{BD9CC926-95D6-4194-B51C-25012FE4C3C3}"/>
              </a:ext>
            </a:extLst>
          </p:cNvPr>
          <p:cNvSpPr>
            <a:spLocks noChangeArrowheads="1"/>
          </p:cNvSpPr>
          <p:nvPr/>
        </p:nvSpPr>
        <p:spPr bwMode="auto">
          <a:xfrm>
            <a:off x="1490904" y="4329652"/>
            <a:ext cx="9963904"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7" name="图片 16">
            <a:extLst>
              <a:ext uri="{FF2B5EF4-FFF2-40B4-BE49-F238E27FC236}">
                <a16:creationId xmlns:a16="http://schemas.microsoft.com/office/drawing/2014/main" id="{171B6084-2F58-40F8-88D4-8094048A13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0451" y="4294310"/>
            <a:ext cx="1282587" cy="947637"/>
          </a:xfrm>
          <a:prstGeom prst="rect">
            <a:avLst/>
          </a:prstGeom>
        </p:spPr>
      </p:pic>
      <p:sp>
        <p:nvSpPr>
          <p:cNvPr id="18" name="文本框 17">
            <a:extLst>
              <a:ext uri="{FF2B5EF4-FFF2-40B4-BE49-F238E27FC236}">
                <a16:creationId xmlns:a16="http://schemas.microsoft.com/office/drawing/2014/main" id="{22118FB6-D4E4-40F2-898E-36E9B28F9D03}"/>
              </a:ext>
            </a:extLst>
          </p:cNvPr>
          <p:cNvSpPr txBox="1"/>
          <p:nvPr/>
        </p:nvSpPr>
        <p:spPr>
          <a:xfrm>
            <a:off x="1490523" y="4526530"/>
            <a:ext cx="672075" cy="461665"/>
          </a:xfrm>
          <a:prstGeom prst="rect">
            <a:avLst/>
          </a:prstGeom>
          <a:noFill/>
        </p:spPr>
        <p:txBody>
          <a:bodyPr wrap="square" rtlCol="0">
            <a:spAutoFit/>
          </a:bodyPr>
          <a:lstStyle/>
          <a:p>
            <a:pPr defTabSz="1219140"/>
            <a:r>
              <a:rPr lang="en-US" altLang="zh-CN" sz="2400" b="1" dirty="0">
                <a:solidFill>
                  <a:srgbClr val="FFFFFF"/>
                </a:solidFill>
                <a:latin typeface="微软雅黑 Light" panose="020B0502040204020203" pitchFamily="34" charset="-122"/>
                <a:ea typeface="微软雅黑 Light" panose="020B0502040204020203" pitchFamily="34" charset="-122"/>
              </a:rPr>
              <a:t>02</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19" name="文本框 18">
            <a:extLst>
              <a:ext uri="{FF2B5EF4-FFF2-40B4-BE49-F238E27FC236}">
                <a16:creationId xmlns:a16="http://schemas.microsoft.com/office/drawing/2014/main" id="{81F90033-F0AE-42AE-8768-6CF3D792669E}"/>
              </a:ext>
            </a:extLst>
          </p:cNvPr>
          <p:cNvSpPr txBox="1"/>
          <p:nvPr/>
        </p:nvSpPr>
        <p:spPr>
          <a:xfrm>
            <a:off x="2183497" y="4315279"/>
            <a:ext cx="9284568"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a:cs typeface="Clear Sans" panose="020B0503030202020304" pitchFamily="34" charset="0"/>
              </a:rPr>
              <a:t>把握政协性质定位，事关坚持中国特色社会主义制度优势和特点，事关人民政协事业的方向和使命，必须具体地落实到政协的工作原则、职能任务、方式方法中。</a:t>
            </a:r>
          </a:p>
        </p:txBody>
      </p:sp>
      <p:sp>
        <p:nvSpPr>
          <p:cNvPr id="20" name="矩形 19">
            <a:extLst>
              <a:ext uri="{FF2B5EF4-FFF2-40B4-BE49-F238E27FC236}">
                <a16:creationId xmlns:a16="http://schemas.microsoft.com/office/drawing/2014/main" id="{D3ADCC66-9EAD-4CB4-B541-0BD9C385BC40}"/>
              </a:ext>
            </a:extLst>
          </p:cNvPr>
          <p:cNvSpPr>
            <a:spLocks noChangeArrowheads="1"/>
          </p:cNvSpPr>
          <p:nvPr/>
        </p:nvSpPr>
        <p:spPr bwMode="auto">
          <a:xfrm>
            <a:off x="1490904" y="5342100"/>
            <a:ext cx="9963904"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21" name="图片 20">
            <a:extLst>
              <a:ext uri="{FF2B5EF4-FFF2-40B4-BE49-F238E27FC236}">
                <a16:creationId xmlns:a16="http://schemas.microsoft.com/office/drawing/2014/main" id="{58C93182-64AA-459A-8EF4-1F84F25568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0451" y="5306758"/>
            <a:ext cx="1282587" cy="947637"/>
          </a:xfrm>
          <a:prstGeom prst="rect">
            <a:avLst/>
          </a:prstGeom>
        </p:spPr>
      </p:pic>
      <p:sp>
        <p:nvSpPr>
          <p:cNvPr id="22" name="文本框 21">
            <a:extLst>
              <a:ext uri="{FF2B5EF4-FFF2-40B4-BE49-F238E27FC236}">
                <a16:creationId xmlns:a16="http://schemas.microsoft.com/office/drawing/2014/main" id="{5C51773D-FAFC-4F69-AD9B-F031FAC8CCC1}"/>
              </a:ext>
            </a:extLst>
          </p:cNvPr>
          <p:cNvSpPr txBox="1"/>
          <p:nvPr/>
        </p:nvSpPr>
        <p:spPr>
          <a:xfrm>
            <a:off x="1490523" y="5538978"/>
            <a:ext cx="672075" cy="461665"/>
          </a:xfrm>
          <a:prstGeom prst="rect">
            <a:avLst/>
          </a:prstGeom>
          <a:noFill/>
        </p:spPr>
        <p:txBody>
          <a:bodyPr wrap="square" rtlCol="0">
            <a:spAutoFit/>
          </a:bodyPr>
          <a:lstStyle/>
          <a:p>
            <a:pPr defTabSz="1219140"/>
            <a:r>
              <a:rPr lang="en-US" altLang="zh-CN" sz="2400" b="1" dirty="0">
                <a:solidFill>
                  <a:srgbClr val="FFFFFF"/>
                </a:solidFill>
                <a:latin typeface="微软雅黑 Light" panose="020B0502040204020203" pitchFamily="34" charset="-122"/>
                <a:ea typeface="微软雅黑 Light" panose="020B0502040204020203" pitchFamily="34" charset="-122"/>
              </a:rPr>
              <a:t>03</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23" name="文本框 22">
            <a:extLst>
              <a:ext uri="{FF2B5EF4-FFF2-40B4-BE49-F238E27FC236}">
                <a16:creationId xmlns:a16="http://schemas.microsoft.com/office/drawing/2014/main" id="{C8CCF09B-456C-4C93-A7BC-9739B18D9119}"/>
              </a:ext>
            </a:extLst>
          </p:cNvPr>
          <p:cNvSpPr txBox="1"/>
          <p:nvPr/>
        </p:nvSpPr>
        <p:spPr>
          <a:xfrm>
            <a:off x="2183497" y="5327727"/>
            <a:ext cx="9284568"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a:cs typeface="Clear Sans" panose="020B0503030202020304" pitchFamily="34" charset="0"/>
              </a:rPr>
              <a:t>要牢牢把握政协性质定位的基本要义，不忘初心，抓住关键，筑牢根基，始终不含糊、不动摇，坚定不移走中国特色社会主义政治发展道路，把新时代人民政协事业不断推向前进。</a:t>
            </a:r>
          </a:p>
        </p:txBody>
      </p:sp>
    </p:spTree>
    <p:extLst>
      <p:ext uri="{BB962C8B-B14F-4D97-AF65-F5344CB8AC3E}">
        <p14:creationId xmlns:p14="http://schemas.microsoft.com/office/powerpoint/2010/main" val="416374252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52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1000"/>
                                        <p:tgtEl>
                                          <p:spTgt spid="10"/>
                                        </p:tgtEl>
                                      </p:cBhvr>
                                    </p:animEffect>
                                  </p:childTnLst>
                                </p:cTn>
                              </p:par>
                            </p:childTnLst>
                          </p:cTn>
                        </p:par>
                        <p:par>
                          <p:cTn id="35" fill="hold">
                            <p:stCondLst>
                              <p:cond delay="4000"/>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5500"/>
                            </p:stCondLst>
                            <p:childTnLst>
                              <p:par>
                                <p:cTn id="60" presetID="53" presetClass="entr" presetSubtype="16"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childTnLst>
                          </p:cTn>
                        </p:par>
                        <p:par>
                          <p:cTn id="70" fill="hold">
                            <p:stCondLst>
                              <p:cond delay="6000"/>
                            </p:stCondLst>
                            <p:childTnLst>
                              <p:par>
                                <p:cTn id="71" presetID="22" presetClass="entr" presetSubtype="8"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500"/>
                                        <p:tgtEl>
                                          <p:spTgt spid="16"/>
                                        </p:tgtEl>
                                      </p:cBhvr>
                                    </p:animEffec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500"/>
                                        <p:tgtEl>
                                          <p:spTgt spid="19"/>
                                        </p:tgtEl>
                                      </p:cBhvr>
                                    </p:animEffect>
                                  </p:childTnLst>
                                </p:cTn>
                              </p:par>
                            </p:childTnLst>
                          </p:cTn>
                        </p:par>
                        <p:par>
                          <p:cTn id="78" fill="hold">
                            <p:stCondLst>
                              <p:cond delay="7000"/>
                            </p:stCondLst>
                            <p:childTnLst>
                              <p:par>
                                <p:cTn id="79" presetID="53" presetClass="entr" presetSubtype="16" fill="hold"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Effect transition="in" filter="fade">
                                      <p:cBhvr>
                                        <p:cTn id="83" dur="500"/>
                                        <p:tgtEl>
                                          <p:spTgt spid="21"/>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p:cTn id="86" dur="500" fill="hold"/>
                                        <p:tgtEl>
                                          <p:spTgt spid="22"/>
                                        </p:tgtEl>
                                        <p:attrNameLst>
                                          <p:attrName>ppt_w</p:attrName>
                                        </p:attrNameLst>
                                      </p:cBhvr>
                                      <p:tavLst>
                                        <p:tav tm="0">
                                          <p:val>
                                            <p:fltVal val="0"/>
                                          </p:val>
                                        </p:tav>
                                        <p:tav tm="100000">
                                          <p:val>
                                            <p:strVal val="#ppt_w"/>
                                          </p:val>
                                        </p:tav>
                                      </p:tavLst>
                                    </p:anim>
                                    <p:anim calcmode="lin" valueType="num">
                                      <p:cBhvr>
                                        <p:cTn id="87" dur="500" fill="hold"/>
                                        <p:tgtEl>
                                          <p:spTgt spid="22"/>
                                        </p:tgtEl>
                                        <p:attrNameLst>
                                          <p:attrName>ppt_h</p:attrName>
                                        </p:attrNameLst>
                                      </p:cBhvr>
                                      <p:tavLst>
                                        <p:tav tm="0">
                                          <p:val>
                                            <p:fltVal val="0"/>
                                          </p:val>
                                        </p:tav>
                                        <p:tav tm="100000">
                                          <p:val>
                                            <p:strVal val="#ppt_h"/>
                                          </p:val>
                                        </p:tav>
                                      </p:tavLst>
                                    </p:anim>
                                    <p:animEffect transition="in" filter="fade">
                                      <p:cBhvr>
                                        <p:cTn id="88" dur="500"/>
                                        <p:tgtEl>
                                          <p:spTgt spid="22"/>
                                        </p:tgtEl>
                                      </p:cBhvr>
                                    </p:animEffect>
                                  </p:childTnLst>
                                </p:cTn>
                              </p:par>
                            </p:childTnLst>
                          </p:cTn>
                        </p:par>
                        <p:par>
                          <p:cTn id="89" fill="hold">
                            <p:stCondLst>
                              <p:cond delay="7500"/>
                            </p:stCondLst>
                            <p:childTnLst>
                              <p:par>
                                <p:cTn id="90" presetID="22" presetClass="entr" presetSubtype="8"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par>
                          <p:cTn id="93" fill="hold">
                            <p:stCondLst>
                              <p:cond delay="8000"/>
                            </p:stCondLst>
                            <p:childTnLst>
                              <p:par>
                                <p:cTn id="94" presetID="22" presetClass="entr" presetSubtype="8"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wipe(left)">
                                      <p:cBhvr>
                                        <p:cTn id="9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10" grpId="0"/>
      <p:bldP spid="11" grpId="0" animBg="1"/>
      <p:bldP spid="13" grpId="0"/>
      <p:bldP spid="14" grpId="0"/>
      <p:bldP spid="15" grpId="0"/>
      <p:bldP spid="16" grpId="0" animBg="1"/>
      <p:bldP spid="18" grpId="0"/>
      <p:bldP spid="19" grpId="0"/>
      <p:bldP spid="20" grpId="0" animBg="1"/>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第三部分：五年工作的主要体会</a:t>
            </a:r>
          </a:p>
        </p:txBody>
      </p:sp>
      <p:sp>
        <p:nvSpPr>
          <p:cNvPr id="3" name="任意多边形 5">
            <a:extLst>
              <a:ext uri="{FF2B5EF4-FFF2-40B4-BE49-F238E27FC236}">
                <a16:creationId xmlns:a16="http://schemas.microsoft.com/office/drawing/2014/main" id="{D29BB6E2-EC10-4FD2-9BF8-887D76F0A6E0}"/>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6FAE65F7-4726-4CF6-9BAB-FE93DDCBCB8C}"/>
              </a:ext>
            </a:extLst>
          </p:cNvPr>
          <p:cNvGrpSpPr/>
          <p:nvPr/>
        </p:nvGrpSpPr>
        <p:grpSpPr>
          <a:xfrm>
            <a:off x="628235" y="1411307"/>
            <a:ext cx="828805" cy="828802"/>
            <a:chOff x="5613944" y="2348233"/>
            <a:chExt cx="920788" cy="920788"/>
          </a:xfrm>
        </p:grpSpPr>
        <p:sp>
          <p:nvSpPr>
            <p:cNvPr id="5" name="椭圆 4">
              <a:extLst>
                <a:ext uri="{FF2B5EF4-FFF2-40B4-BE49-F238E27FC236}">
                  <a16:creationId xmlns:a16="http://schemas.microsoft.com/office/drawing/2014/main" id="{93ADFBC0-D7CF-4359-8535-F4E94695AC16}"/>
                </a:ext>
              </a:extLst>
            </p:cNvPr>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85C45905-3421-4C77-AE70-ABD068E08147}"/>
                </a:ext>
              </a:extLst>
            </p:cNvPr>
            <p:cNvSpPr txBox="1"/>
            <p:nvPr/>
          </p:nvSpPr>
          <p:spPr>
            <a:xfrm>
              <a:off x="5828576" y="2470132"/>
              <a:ext cx="491531"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03</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A84A8FA8-714A-4ACE-B063-0432C9D0FD1F}"/>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B36E564C-BF35-4F32-8EE7-3DDA35F2B457}"/>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5693AEBE-632B-47D6-B3C6-69A4A5F0F061}"/>
                </a:ext>
              </a:extLst>
            </p:cNvPr>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r>
                <a:rPr lang="zh-CN" altLang="en-US" sz="2400" dirty="0">
                  <a:solidFill>
                    <a:prstClr val="white"/>
                  </a:solidFill>
                  <a:latin typeface="微软雅黑" panose="020B0503020204020204" pitchFamily="34" charset="-122"/>
                  <a:ea typeface="微软雅黑" panose="020B0503020204020204" pitchFamily="34" charset="-122"/>
                </a:rPr>
                <a:t>坚持围绕中心、服务大局。这是人民政协履行职能的基本遵循。</a:t>
              </a:r>
            </a:p>
          </p:txBody>
        </p:sp>
      </p:grpSp>
      <p:sp>
        <p:nvSpPr>
          <p:cNvPr id="10" name="圆角矩形 33">
            <a:extLst>
              <a:ext uri="{FF2B5EF4-FFF2-40B4-BE49-F238E27FC236}">
                <a16:creationId xmlns:a16="http://schemas.microsoft.com/office/drawing/2014/main" id="{4429E0A6-5FA7-445C-B5F4-E56AFE396DF4}"/>
              </a:ext>
            </a:extLst>
          </p:cNvPr>
          <p:cNvSpPr/>
          <p:nvPr/>
        </p:nvSpPr>
        <p:spPr>
          <a:xfrm>
            <a:off x="923176" y="2701980"/>
            <a:ext cx="10634453" cy="3284617"/>
          </a:xfrm>
          <a:prstGeom prst="roundRect">
            <a:avLst/>
          </a:prstGeom>
          <a:noFill/>
          <a:ln w="12700" cap="flat" cmpd="sng" algn="ctr">
            <a:solidFill>
              <a:srgbClr val="FF3302"/>
            </a:solidFill>
            <a:prstDash val="solid"/>
            <a:miter lim="800000"/>
          </a:ln>
          <a:effectLst/>
        </p:spPr>
        <p:txBody>
          <a:bodyPr rtlCol="0" anchor="ctr"/>
          <a:lstStyle/>
          <a:p>
            <a:pPr algn="ctr" defTabSz="1219170">
              <a:defRPr/>
            </a:pPr>
            <a:endParaRPr lang="zh-CN" altLang="en-US" sz="2400" kern="0">
              <a:solidFill>
                <a:srgbClr val="FFFFFF"/>
              </a:solidFill>
              <a:latin typeface="Arial"/>
              <a:ea typeface="微软雅黑"/>
            </a:endParaRPr>
          </a:p>
        </p:txBody>
      </p:sp>
      <p:sp>
        <p:nvSpPr>
          <p:cNvPr id="11" name="TextBox 43">
            <a:extLst>
              <a:ext uri="{FF2B5EF4-FFF2-40B4-BE49-F238E27FC236}">
                <a16:creationId xmlns:a16="http://schemas.microsoft.com/office/drawing/2014/main" id="{796B74C2-1874-42D4-8AD5-84BD0364C034}"/>
              </a:ext>
            </a:extLst>
          </p:cNvPr>
          <p:cNvSpPr txBox="1"/>
          <p:nvPr/>
        </p:nvSpPr>
        <p:spPr>
          <a:xfrm>
            <a:off x="1380720" y="2749975"/>
            <a:ext cx="9888104" cy="3109441"/>
          </a:xfrm>
          <a:prstGeom prst="rect">
            <a:avLst/>
          </a:prstGeom>
          <a:noFill/>
        </p:spPr>
        <p:txBody>
          <a:bodyPr wrap="square" rtlCol="0">
            <a:spAutoFit/>
          </a:bodyPr>
          <a:lstStyle/>
          <a:p>
            <a:pPr defTabSz="1219170">
              <a:lnSpc>
                <a:spcPct val="150000"/>
              </a:lnSpc>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要坚持以人民为中心，坚持人民政协为人民，把更好满足人民日益增长的美好生活需要作为政协全部工作的出发点和落脚点，更加深入更为经常地关注民计民生，努力让人民群众感到政协离自己很近、政协委员就在身边。</a:t>
            </a:r>
          </a:p>
        </p:txBody>
      </p:sp>
    </p:spTree>
    <p:extLst>
      <p:ext uri="{BB962C8B-B14F-4D97-AF65-F5344CB8AC3E}">
        <p14:creationId xmlns:p14="http://schemas.microsoft.com/office/powerpoint/2010/main" val="162838500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52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10" grpId="0" animBg="1"/>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第三部分：五年工作的主要体会</a:t>
            </a:r>
          </a:p>
        </p:txBody>
      </p:sp>
      <p:sp>
        <p:nvSpPr>
          <p:cNvPr id="3" name="任意多边形 5">
            <a:extLst>
              <a:ext uri="{FF2B5EF4-FFF2-40B4-BE49-F238E27FC236}">
                <a16:creationId xmlns:a16="http://schemas.microsoft.com/office/drawing/2014/main" id="{DC22C9BF-B741-4EAB-B15E-A9F6262D34BD}"/>
              </a:ext>
            </a:extLst>
          </p:cNvPr>
          <p:cNvSpPr/>
          <p:nvPr/>
        </p:nvSpPr>
        <p:spPr>
          <a:xfrm rot="18900000" flipH="1">
            <a:off x="1423113" y="1883024"/>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3ED47630-94B6-4271-9E54-7C84DF01DCA3}"/>
              </a:ext>
            </a:extLst>
          </p:cNvPr>
          <p:cNvGrpSpPr/>
          <p:nvPr/>
        </p:nvGrpSpPr>
        <p:grpSpPr>
          <a:xfrm>
            <a:off x="628235" y="1570964"/>
            <a:ext cx="828805" cy="828802"/>
            <a:chOff x="5613944" y="2348233"/>
            <a:chExt cx="920788" cy="920788"/>
          </a:xfrm>
        </p:grpSpPr>
        <p:sp>
          <p:nvSpPr>
            <p:cNvPr id="5" name="椭圆 4">
              <a:extLst>
                <a:ext uri="{FF2B5EF4-FFF2-40B4-BE49-F238E27FC236}">
                  <a16:creationId xmlns:a16="http://schemas.microsoft.com/office/drawing/2014/main" id="{7BF61916-A30E-4598-AB45-F8AB5261BB21}"/>
                </a:ext>
              </a:extLst>
            </p:cNvPr>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8DC15C43-2887-4FE4-B5A8-12D219CF6413}"/>
                </a:ext>
              </a:extLst>
            </p:cNvPr>
            <p:cNvSpPr txBox="1"/>
            <p:nvPr/>
          </p:nvSpPr>
          <p:spPr>
            <a:xfrm>
              <a:off x="5829466" y="2470132"/>
              <a:ext cx="489749"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04</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D03CA558-D15F-4E59-8E51-D6684DB24A11}"/>
              </a:ext>
            </a:extLst>
          </p:cNvPr>
          <p:cNvGrpSpPr>
            <a:grpSpLocks/>
          </p:cNvGrpSpPr>
          <p:nvPr/>
        </p:nvGrpSpPr>
        <p:grpSpPr bwMode="auto">
          <a:xfrm>
            <a:off x="1822283" y="1592448"/>
            <a:ext cx="9632527" cy="889531"/>
            <a:chOff x="816" y="2304"/>
            <a:chExt cx="1440" cy="448"/>
          </a:xfrm>
        </p:grpSpPr>
        <p:sp>
          <p:nvSpPr>
            <p:cNvPr id="8" name="Freeform: Shape 29">
              <a:extLst>
                <a:ext uri="{FF2B5EF4-FFF2-40B4-BE49-F238E27FC236}">
                  <a16:creationId xmlns:a16="http://schemas.microsoft.com/office/drawing/2014/main" id="{B949A04C-F72F-4E4B-A4F0-B32058F2245B}"/>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E5E6135A-EDEF-4285-9492-5F0895F10048}"/>
                </a:ext>
              </a:extLst>
            </p:cNvPr>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r>
                <a:rPr lang="zh-CN" altLang="en-US" sz="2133" dirty="0">
                  <a:solidFill>
                    <a:prstClr val="white"/>
                  </a:solidFill>
                  <a:latin typeface="微软雅黑" panose="020B0503020204020204" pitchFamily="34" charset="-122"/>
                  <a:ea typeface="微软雅黑" panose="020B0503020204020204" pitchFamily="34" charset="-122"/>
                </a:rPr>
                <a:t>坚持团结和民主两大主题。这是人民政协组织的本质要求和标志性特征。</a:t>
              </a:r>
            </a:p>
          </p:txBody>
        </p:sp>
      </p:grpSp>
      <p:sp>
        <p:nvSpPr>
          <p:cNvPr id="10" name="TextBox 43">
            <a:extLst>
              <a:ext uri="{FF2B5EF4-FFF2-40B4-BE49-F238E27FC236}">
                <a16:creationId xmlns:a16="http://schemas.microsoft.com/office/drawing/2014/main" id="{C3DB46AD-05ED-42DB-826E-4E2B506058DE}"/>
              </a:ext>
            </a:extLst>
          </p:cNvPr>
          <p:cNvSpPr txBox="1"/>
          <p:nvPr/>
        </p:nvSpPr>
        <p:spPr>
          <a:xfrm>
            <a:off x="1588365" y="2608049"/>
            <a:ext cx="10100360" cy="523348"/>
          </a:xfrm>
          <a:prstGeom prst="rect">
            <a:avLst/>
          </a:prstGeom>
          <a:noFill/>
        </p:spPr>
        <p:txBody>
          <a:bodyPr wrap="square" rtlCol="0">
            <a:spAutoFit/>
          </a:bodyPr>
          <a:lstStyle/>
          <a:p>
            <a:pPr defTabSz="1219170">
              <a:lnSpc>
                <a:spcPct val="150000"/>
              </a:lnSpc>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在人民政协，团结是方向、是目的，民主既是目的、也是手段，团结就是力量，民主才有活力。</a:t>
            </a:r>
          </a:p>
        </p:txBody>
      </p:sp>
      <p:grpSp>
        <p:nvGrpSpPr>
          <p:cNvPr id="11" name="组合 10">
            <a:extLst>
              <a:ext uri="{FF2B5EF4-FFF2-40B4-BE49-F238E27FC236}">
                <a16:creationId xmlns:a16="http://schemas.microsoft.com/office/drawing/2014/main" id="{1C875F21-C15A-4FBA-9BEB-BCF0BCA74810}"/>
              </a:ext>
            </a:extLst>
          </p:cNvPr>
          <p:cNvGrpSpPr/>
          <p:nvPr/>
        </p:nvGrpSpPr>
        <p:grpSpPr>
          <a:xfrm>
            <a:off x="923178" y="4804888"/>
            <a:ext cx="5098340" cy="1180069"/>
            <a:chOff x="5746774" y="4232939"/>
            <a:chExt cx="5098340" cy="1180069"/>
          </a:xfrm>
        </p:grpSpPr>
        <p:sp>
          <p:nvSpPr>
            <p:cNvPr id="12" name="圆角矩形 23">
              <a:extLst>
                <a:ext uri="{FF2B5EF4-FFF2-40B4-BE49-F238E27FC236}">
                  <a16:creationId xmlns:a16="http://schemas.microsoft.com/office/drawing/2014/main" id="{B9B5C5F8-2E13-4A7B-B25A-3AECDDD5773B}"/>
                </a:ext>
              </a:extLst>
            </p:cNvPr>
            <p:cNvSpPr/>
            <p:nvPr/>
          </p:nvSpPr>
          <p:spPr>
            <a:xfrm>
              <a:off x="5746774" y="4232939"/>
              <a:ext cx="4712843" cy="1180069"/>
            </a:xfrm>
            <a:prstGeom prst="roundRect">
              <a:avLst>
                <a:gd name="adj" fmla="val 14628"/>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kern="0" dirty="0">
                <a:solidFill>
                  <a:prstClr val="white"/>
                </a:solidFill>
                <a:latin typeface="等线" panose="020F0502020204030204"/>
                <a:ea typeface="等线" panose="02010600030101010101" pitchFamily="2" charset="-122"/>
              </a:endParaRPr>
            </a:p>
          </p:txBody>
        </p:sp>
        <p:sp>
          <p:nvSpPr>
            <p:cNvPr id="13" name="圆角矩形 26">
              <a:extLst>
                <a:ext uri="{FF2B5EF4-FFF2-40B4-BE49-F238E27FC236}">
                  <a16:creationId xmlns:a16="http://schemas.microsoft.com/office/drawing/2014/main" id="{A113DA8E-7B7C-4C44-930D-8367C510008E}"/>
                </a:ext>
              </a:extLst>
            </p:cNvPr>
            <p:cNvSpPr/>
            <p:nvPr/>
          </p:nvSpPr>
          <p:spPr>
            <a:xfrm>
              <a:off x="9930714" y="4370026"/>
              <a:ext cx="914400" cy="915388"/>
            </a:xfrm>
            <a:prstGeom prst="roundRect">
              <a:avLst/>
            </a:prstGeom>
            <a:solidFill>
              <a:srgbClr val="D91114"/>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r>
                <a:rPr lang="en-US" altLang="zh-CN" sz="4800" kern="0" dirty="0">
                  <a:solidFill>
                    <a:prstClr val="white"/>
                  </a:solidFill>
                  <a:latin typeface="Impact" panose="020B0806030902050204" pitchFamily="34" charset="0"/>
                  <a:ea typeface="微软雅黑" panose="020B0503020204020204" pitchFamily="82" charset="2"/>
                </a:rPr>
                <a:t>3</a:t>
              </a:r>
              <a:endParaRPr lang="zh-CN" altLang="en-US" sz="4800" kern="0" dirty="0">
                <a:solidFill>
                  <a:prstClr val="white"/>
                </a:solidFill>
                <a:latin typeface="Impact" panose="020B0806030902050204" pitchFamily="34" charset="0"/>
                <a:ea typeface="微软雅黑" panose="020B0503020204020204" pitchFamily="82" charset="2"/>
              </a:endParaRPr>
            </a:p>
          </p:txBody>
        </p:sp>
      </p:grpSp>
      <p:grpSp>
        <p:nvGrpSpPr>
          <p:cNvPr id="14" name="组合 13">
            <a:extLst>
              <a:ext uri="{FF2B5EF4-FFF2-40B4-BE49-F238E27FC236}">
                <a16:creationId xmlns:a16="http://schemas.microsoft.com/office/drawing/2014/main" id="{F30FE2B4-04B5-4004-A6D3-7D50A6A3629E}"/>
              </a:ext>
            </a:extLst>
          </p:cNvPr>
          <p:cNvGrpSpPr/>
          <p:nvPr/>
        </p:nvGrpSpPr>
        <p:grpSpPr>
          <a:xfrm>
            <a:off x="923177" y="3227997"/>
            <a:ext cx="5090016" cy="1332993"/>
            <a:chOff x="6400171" y="2739760"/>
            <a:chExt cx="4480231" cy="1332993"/>
          </a:xfrm>
        </p:grpSpPr>
        <p:sp>
          <p:nvSpPr>
            <p:cNvPr id="15" name="圆角矩形 29">
              <a:extLst>
                <a:ext uri="{FF2B5EF4-FFF2-40B4-BE49-F238E27FC236}">
                  <a16:creationId xmlns:a16="http://schemas.microsoft.com/office/drawing/2014/main" id="{E43D78F4-68F2-4130-8AB7-F56DDBC29172}"/>
                </a:ext>
              </a:extLst>
            </p:cNvPr>
            <p:cNvSpPr/>
            <p:nvPr/>
          </p:nvSpPr>
          <p:spPr>
            <a:xfrm>
              <a:off x="6400171" y="2739760"/>
              <a:ext cx="4059445" cy="1332993"/>
            </a:xfrm>
            <a:prstGeom prst="roundRect">
              <a:avLst>
                <a:gd name="adj" fmla="val 14628"/>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kern="0" dirty="0">
                <a:solidFill>
                  <a:prstClr val="white"/>
                </a:solidFill>
                <a:latin typeface="等线" panose="020F0502020204030204"/>
                <a:ea typeface="等线" panose="02010600030101010101" pitchFamily="2" charset="-122"/>
              </a:endParaRPr>
            </a:p>
          </p:txBody>
        </p:sp>
        <p:sp>
          <p:nvSpPr>
            <p:cNvPr id="16" name="圆角矩形 31">
              <a:extLst>
                <a:ext uri="{FF2B5EF4-FFF2-40B4-BE49-F238E27FC236}">
                  <a16:creationId xmlns:a16="http://schemas.microsoft.com/office/drawing/2014/main" id="{091CDDEC-F958-40CF-9393-F1F432926FBB}"/>
                </a:ext>
              </a:extLst>
            </p:cNvPr>
            <p:cNvSpPr/>
            <p:nvPr/>
          </p:nvSpPr>
          <p:spPr>
            <a:xfrm>
              <a:off x="10089338" y="2896007"/>
              <a:ext cx="791064" cy="915388"/>
            </a:xfrm>
            <a:prstGeom prst="roundRect">
              <a:avLst/>
            </a:prstGeom>
            <a:solidFill>
              <a:srgbClr val="D91114"/>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r>
                <a:rPr lang="en-US" altLang="zh-CN" sz="4800" kern="0" dirty="0">
                  <a:solidFill>
                    <a:prstClr val="white"/>
                  </a:solidFill>
                  <a:latin typeface="Impact" panose="020B0806030902050204" pitchFamily="34" charset="0"/>
                  <a:ea typeface="微软雅黑" panose="020B0503020204020204" pitchFamily="82" charset="2"/>
                </a:rPr>
                <a:t>1</a:t>
              </a:r>
              <a:endParaRPr lang="zh-CN" altLang="en-US" sz="4800" kern="0" dirty="0">
                <a:solidFill>
                  <a:prstClr val="white"/>
                </a:solidFill>
                <a:latin typeface="Impact" panose="020B0806030902050204" pitchFamily="34" charset="0"/>
                <a:ea typeface="微软雅黑" panose="020B0503020204020204" pitchFamily="82" charset="2"/>
              </a:endParaRPr>
            </a:p>
          </p:txBody>
        </p:sp>
      </p:grpSp>
      <p:grpSp>
        <p:nvGrpSpPr>
          <p:cNvPr id="17" name="组合 16">
            <a:extLst>
              <a:ext uri="{FF2B5EF4-FFF2-40B4-BE49-F238E27FC236}">
                <a16:creationId xmlns:a16="http://schemas.microsoft.com/office/drawing/2014/main" id="{0A12AF09-CD9E-403F-9C49-CECA33712B4B}"/>
              </a:ext>
            </a:extLst>
          </p:cNvPr>
          <p:cNvGrpSpPr/>
          <p:nvPr/>
        </p:nvGrpSpPr>
        <p:grpSpPr>
          <a:xfrm>
            <a:off x="6194842" y="4804887"/>
            <a:ext cx="5397389" cy="1180069"/>
            <a:chOff x="6054701" y="4232938"/>
            <a:chExt cx="5259965" cy="1180069"/>
          </a:xfrm>
        </p:grpSpPr>
        <p:sp>
          <p:nvSpPr>
            <p:cNvPr id="18" name="圆角矩形 33">
              <a:extLst>
                <a:ext uri="{FF2B5EF4-FFF2-40B4-BE49-F238E27FC236}">
                  <a16:creationId xmlns:a16="http://schemas.microsoft.com/office/drawing/2014/main" id="{33A77089-6AB3-4140-9C51-0E12E62510B0}"/>
                </a:ext>
              </a:extLst>
            </p:cNvPr>
            <p:cNvSpPr/>
            <p:nvPr/>
          </p:nvSpPr>
          <p:spPr>
            <a:xfrm>
              <a:off x="6400170" y="4232938"/>
              <a:ext cx="4914496" cy="1180069"/>
            </a:xfrm>
            <a:prstGeom prst="roundRect">
              <a:avLst>
                <a:gd name="adj" fmla="val 14628"/>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kern="0" dirty="0">
                <a:solidFill>
                  <a:prstClr val="white"/>
                </a:solidFill>
                <a:latin typeface="等线" panose="020F0502020204030204"/>
                <a:ea typeface="等线" panose="02010600030101010101" pitchFamily="2" charset="-122"/>
              </a:endParaRPr>
            </a:p>
          </p:txBody>
        </p:sp>
        <p:sp>
          <p:nvSpPr>
            <p:cNvPr id="19" name="圆角矩形 36">
              <a:extLst>
                <a:ext uri="{FF2B5EF4-FFF2-40B4-BE49-F238E27FC236}">
                  <a16:creationId xmlns:a16="http://schemas.microsoft.com/office/drawing/2014/main" id="{47606660-91D8-42E0-89DA-A45FBF727038}"/>
                </a:ext>
              </a:extLst>
            </p:cNvPr>
            <p:cNvSpPr/>
            <p:nvPr/>
          </p:nvSpPr>
          <p:spPr>
            <a:xfrm>
              <a:off x="6054701" y="4370026"/>
              <a:ext cx="816657" cy="915388"/>
            </a:xfrm>
            <a:prstGeom prst="roundRect">
              <a:avLst/>
            </a:prstGeom>
            <a:solidFill>
              <a:srgbClr val="D91114"/>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r>
                <a:rPr lang="en-US" altLang="zh-CN" sz="4800" kern="0" dirty="0">
                  <a:solidFill>
                    <a:prstClr val="white"/>
                  </a:solidFill>
                  <a:latin typeface="Impact" panose="020B0806030902050204" pitchFamily="34" charset="0"/>
                  <a:ea typeface="微软雅黑" panose="020B0503020204020204" pitchFamily="82" charset="2"/>
                </a:rPr>
                <a:t>4</a:t>
              </a:r>
              <a:endParaRPr lang="zh-CN" altLang="en-US" sz="4800" kern="0" dirty="0">
                <a:solidFill>
                  <a:prstClr val="white"/>
                </a:solidFill>
                <a:latin typeface="Impact" panose="020B0806030902050204" pitchFamily="34" charset="0"/>
                <a:ea typeface="微软雅黑" panose="020B0503020204020204" pitchFamily="82" charset="2"/>
              </a:endParaRPr>
            </a:p>
          </p:txBody>
        </p:sp>
      </p:grpSp>
      <p:grpSp>
        <p:nvGrpSpPr>
          <p:cNvPr id="20" name="组合 19">
            <a:extLst>
              <a:ext uri="{FF2B5EF4-FFF2-40B4-BE49-F238E27FC236}">
                <a16:creationId xmlns:a16="http://schemas.microsoft.com/office/drawing/2014/main" id="{5E61C86E-B19F-46DF-A627-C8CFC715D47B}"/>
              </a:ext>
            </a:extLst>
          </p:cNvPr>
          <p:cNvGrpSpPr/>
          <p:nvPr/>
        </p:nvGrpSpPr>
        <p:grpSpPr>
          <a:xfrm>
            <a:off x="6156178" y="3217362"/>
            <a:ext cx="5436053" cy="1317863"/>
            <a:chOff x="6059649" y="2729124"/>
            <a:chExt cx="4514081" cy="1317863"/>
          </a:xfrm>
        </p:grpSpPr>
        <p:sp>
          <p:nvSpPr>
            <p:cNvPr id="21" name="圆角矩形 38">
              <a:extLst>
                <a:ext uri="{FF2B5EF4-FFF2-40B4-BE49-F238E27FC236}">
                  <a16:creationId xmlns:a16="http://schemas.microsoft.com/office/drawing/2014/main" id="{1B1E75AA-C612-44AA-AEC5-D8B218DB8604}"/>
                </a:ext>
              </a:extLst>
            </p:cNvPr>
            <p:cNvSpPr/>
            <p:nvPr/>
          </p:nvSpPr>
          <p:spPr>
            <a:xfrm>
              <a:off x="6400170" y="2729124"/>
              <a:ext cx="4173560" cy="1317863"/>
            </a:xfrm>
            <a:prstGeom prst="roundRect">
              <a:avLst>
                <a:gd name="adj" fmla="val 14628"/>
              </a:avLst>
            </a:prstGeom>
            <a:noFill/>
            <a:ln w="12700" cap="flat" cmpd="sng" algn="ctr">
              <a:solidFill>
                <a:srgbClr val="C00000"/>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kern="0" dirty="0">
                <a:solidFill>
                  <a:prstClr val="white"/>
                </a:solidFill>
                <a:latin typeface="等线" panose="020F0502020204030204"/>
                <a:ea typeface="等线" panose="02010600030101010101" pitchFamily="2" charset="-122"/>
              </a:endParaRPr>
            </a:p>
          </p:txBody>
        </p:sp>
        <p:sp>
          <p:nvSpPr>
            <p:cNvPr id="22" name="圆角矩形 40">
              <a:extLst>
                <a:ext uri="{FF2B5EF4-FFF2-40B4-BE49-F238E27FC236}">
                  <a16:creationId xmlns:a16="http://schemas.microsoft.com/office/drawing/2014/main" id="{1DB75AA4-6219-4EBF-9460-D4F3E9B98B66}"/>
                </a:ext>
              </a:extLst>
            </p:cNvPr>
            <p:cNvSpPr/>
            <p:nvPr/>
          </p:nvSpPr>
          <p:spPr>
            <a:xfrm>
              <a:off x="6059649" y="2896005"/>
              <a:ext cx="727973" cy="915388"/>
            </a:xfrm>
            <a:prstGeom prst="roundRect">
              <a:avLst/>
            </a:prstGeom>
            <a:solidFill>
              <a:srgbClr val="D91114"/>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r>
                <a:rPr lang="en-US" altLang="zh-CN" sz="4800" kern="0" dirty="0">
                  <a:solidFill>
                    <a:prstClr val="white"/>
                  </a:solidFill>
                  <a:latin typeface="Impact" panose="020B0806030902050204" pitchFamily="34" charset="0"/>
                  <a:ea typeface="微软雅黑" panose="020B0503020204020204" pitchFamily="82" charset="2"/>
                </a:rPr>
                <a:t>2</a:t>
              </a:r>
              <a:endParaRPr lang="zh-CN" altLang="en-US" sz="4800" kern="0" dirty="0">
                <a:solidFill>
                  <a:prstClr val="white"/>
                </a:solidFill>
                <a:latin typeface="Impact" panose="020B0806030902050204" pitchFamily="34" charset="0"/>
                <a:ea typeface="微软雅黑" panose="020B0503020204020204" pitchFamily="82" charset="2"/>
              </a:endParaRPr>
            </a:p>
          </p:txBody>
        </p:sp>
      </p:grpSp>
      <p:sp>
        <p:nvSpPr>
          <p:cNvPr id="23" name="TextBox 43">
            <a:extLst>
              <a:ext uri="{FF2B5EF4-FFF2-40B4-BE49-F238E27FC236}">
                <a16:creationId xmlns:a16="http://schemas.microsoft.com/office/drawing/2014/main" id="{4B4FDC52-403E-43D1-A5A3-E78534BE7774}"/>
              </a:ext>
            </a:extLst>
          </p:cNvPr>
          <p:cNvSpPr txBox="1"/>
          <p:nvPr/>
        </p:nvSpPr>
        <p:spPr>
          <a:xfrm>
            <a:off x="923176" y="3367550"/>
            <a:ext cx="4277635" cy="1117935"/>
          </a:xfrm>
          <a:prstGeom prst="rect">
            <a:avLst/>
          </a:prstGeom>
          <a:noFill/>
        </p:spPr>
        <p:txBody>
          <a:bodyPr wrap="square" rtlCol="0">
            <a:spAutoFit/>
          </a:bodyPr>
          <a:lstStyle/>
          <a:p>
            <a:pPr algn="ctr" defTabSz="1219170" fontAlgn="base">
              <a:spcBef>
                <a:spcPct val="0"/>
              </a:spcBef>
              <a:spcAft>
                <a:spcPct val="0"/>
              </a:spcAft>
              <a:defRPr/>
            </a:pPr>
            <a:r>
              <a:rPr lang="zh-CN" altLang="en-US" sz="1333" b="1" kern="0" dirty="0">
                <a:gradFill>
                  <a:gsLst>
                    <a:gs pos="0">
                      <a:srgbClr val="FF3302"/>
                    </a:gs>
                    <a:gs pos="100000">
                      <a:srgbClr val="C00000"/>
                    </a:gs>
                  </a:gsLst>
                  <a:lin ang="0" scaled="0"/>
                </a:gradFill>
                <a:latin typeface="微软雅黑" pitchFamily="34" charset="-122"/>
                <a:ea typeface="微软雅黑"/>
                <a:cs typeface="Clear Sans" panose="020B0503030202020304" pitchFamily="34" charset="0"/>
              </a:rPr>
              <a:t>要高举爱国主义、社会主义旗帜</a:t>
            </a:r>
            <a:r>
              <a:rPr lang="zh-CN" altLang="en-US" sz="1333" kern="0" dirty="0">
                <a:gradFill>
                  <a:gsLst>
                    <a:gs pos="0">
                      <a:srgbClr val="FF3302"/>
                    </a:gs>
                    <a:gs pos="100000">
                      <a:srgbClr val="C00000"/>
                    </a:gs>
                  </a:gsLst>
                  <a:lin ang="0" scaled="0"/>
                </a:gradFill>
                <a:latin typeface="微软雅黑" pitchFamily="34" charset="-122"/>
                <a:ea typeface="微软雅黑"/>
                <a:cs typeface="Clear Sans" panose="020B0503030202020304" pitchFamily="34" charset="0"/>
              </a:rPr>
              <a:t>，</a:t>
            </a:r>
            <a:r>
              <a:rPr lang="zh-CN" altLang="en-US" sz="1333" b="1" kern="0" dirty="0">
                <a:gradFill>
                  <a:gsLst>
                    <a:gs pos="0">
                      <a:srgbClr val="FF3302"/>
                    </a:gs>
                    <a:gs pos="100000">
                      <a:srgbClr val="C00000"/>
                    </a:gs>
                  </a:gsLst>
                  <a:lin ang="0" scaled="0"/>
                </a:gradFill>
                <a:latin typeface="微软雅黑" pitchFamily="34" charset="-122"/>
                <a:ea typeface="微软雅黑"/>
                <a:cs typeface="Clear Sans" panose="020B0503030202020304" pitchFamily="34" charset="0"/>
              </a:rPr>
              <a:t>坚持大团结大联合，</a:t>
            </a:r>
            <a:r>
              <a:rPr lang="zh-CN" altLang="en-US" sz="1333"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坚持一致性和多样性统一，深刻认识一致性是共同思想政治基础的一致、多样性是利益多元和思想多样的反映，在坚持一致性中尊重多样性，在包容多样性中寻求一致性，找到最大公约数，画出最大同心圆。</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24" name="TextBox 43">
            <a:extLst>
              <a:ext uri="{FF2B5EF4-FFF2-40B4-BE49-F238E27FC236}">
                <a16:creationId xmlns:a16="http://schemas.microsoft.com/office/drawing/2014/main" id="{DB45939E-221F-40BB-9B25-0CE3FAD753E8}"/>
              </a:ext>
            </a:extLst>
          </p:cNvPr>
          <p:cNvSpPr txBox="1"/>
          <p:nvPr/>
        </p:nvSpPr>
        <p:spPr>
          <a:xfrm>
            <a:off x="7032835" y="3220335"/>
            <a:ext cx="4655143" cy="1324080"/>
          </a:xfrm>
          <a:prstGeom prst="rect">
            <a:avLst/>
          </a:prstGeom>
          <a:noFill/>
        </p:spPr>
        <p:txBody>
          <a:bodyPr wrap="square" rtlCol="0">
            <a:spAutoFit/>
          </a:bodyPr>
          <a:lstStyle/>
          <a:p>
            <a:pPr defTabSz="1219170">
              <a:lnSpc>
                <a:spcPct val="150000"/>
              </a:lnSpc>
              <a:defRPr/>
            </a:pPr>
            <a:r>
              <a:rPr lang="zh-CN" altLang="en-US" sz="1067" b="1" dirty="0">
                <a:gradFill>
                  <a:gsLst>
                    <a:gs pos="0">
                      <a:srgbClr val="FF3302"/>
                    </a:gs>
                    <a:gs pos="100000">
                      <a:srgbClr val="C00000"/>
                    </a:gs>
                  </a:gsLst>
                  <a:lin ang="0" scaled="0"/>
                </a:gradFill>
                <a:latin typeface="微软雅黑" pitchFamily="34" charset="-122"/>
                <a:ea typeface="微软雅黑"/>
                <a:sym typeface="Gill Sans" charset="0"/>
              </a:rPr>
              <a:t>要充分发挥人民政协作为社会主义协商民主的重要渠道和专门协商机构作用</a:t>
            </a:r>
            <a:r>
              <a:rPr lang="zh-CN" altLang="en-US" sz="10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把协商民主贯穿履行职能全过程，坚持协商就要真协商，坚持商以求同、协以成事，弘扬民主精神，践行协商理念，营造良好氛围，让委员愿讲话、敢讲话、讲真话，提倡热烈而不对立的讨论、真诚而不敷衍的交流、尖锐而不极端的批评，努力增进共识、促进团结。</a:t>
            </a:r>
          </a:p>
        </p:txBody>
      </p:sp>
      <p:sp>
        <p:nvSpPr>
          <p:cNvPr id="25" name="TextBox 43">
            <a:extLst>
              <a:ext uri="{FF2B5EF4-FFF2-40B4-BE49-F238E27FC236}">
                <a16:creationId xmlns:a16="http://schemas.microsoft.com/office/drawing/2014/main" id="{764DC013-CD70-4AF1-A5FE-935BFE6B58D6}"/>
              </a:ext>
            </a:extLst>
          </p:cNvPr>
          <p:cNvSpPr txBox="1"/>
          <p:nvPr/>
        </p:nvSpPr>
        <p:spPr>
          <a:xfrm>
            <a:off x="1159169" y="5012512"/>
            <a:ext cx="3420043" cy="769634"/>
          </a:xfrm>
          <a:prstGeom prst="rect">
            <a:avLst/>
          </a:prstGeom>
          <a:noFill/>
        </p:spPr>
        <p:txBody>
          <a:bodyPr wrap="square" rtlCol="0">
            <a:spAutoFit/>
          </a:bodyPr>
          <a:lstStyle/>
          <a:p>
            <a:pPr algn="r" defTabSz="1219170" fontAlgn="base">
              <a:spcBef>
                <a:spcPct val="0"/>
              </a:spcBef>
              <a:spcAft>
                <a:spcPct val="0"/>
              </a:spcAft>
              <a:defRPr/>
            </a:pPr>
            <a:r>
              <a:rPr lang="zh-CN" altLang="en-US" sz="1467" b="1" kern="0" dirty="0">
                <a:gradFill>
                  <a:gsLst>
                    <a:gs pos="0">
                      <a:srgbClr val="FF3302"/>
                    </a:gs>
                    <a:gs pos="100000">
                      <a:srgbClr val="C00000"/>
                    </a:gs>
                  </a:gsLst>
                  <a:lin ang="0" scaled="0"/>
                </a:gradFill>
                <a:latin typeface="微软雅黑" pitchFamily="34" charset="-122"/>
                <a:ea typeface="微软雅黑"/>
                <a:cs typeface="Clear Sans" panose="020B0503030202020304" pitchFamily="34" charset="0"/>
              </a:rPr>
              <a:t>要不忘老朋友，结交新朋友，</a:t>
            </a:r>
            <a:r>
              <a:rPr lang="zh-CN" altLang="en-US" sz="1467"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多交挚友和诤友，把更多的人团结在中国共产党周围。</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26" name="TextBox 43">
            <a:extLst>
              <a:ext uri="{FF2B5EF4-FFF2-40B4-BE49-F238E27FC236}">
                <a16:creationId xmlns:a16="http://schemas.microsoft.com/office/drawing/2014/main" id="{2F6ECCEC-4D84-47C0-B217-4AB7250D5601}"/>
              </a:ext>
            </a:extLst>
          </p:cNvPr>
          <p:cNvSpPr txBox="1"/>
          <p:nvPr/>
        </p:nvSpPr>
        <p:spPr>
          <a:xfrm>
            <a:off x="7291964" y="4991983"/>
            <a:ext cx="3789475" cy="738664"/>
          </a:xfrm>
          <a:prstGeom prst="rect">
            <a:avLst/>
          </a:prstGeom>
          <a:noFill/>
        </p:spPr>
        <p:txBody>
          <a:bodyPr wrap="square" rtlCol="0">
            <a:spAutoFit/>
          </a:bodyPr>
          <a:lstStyle/>
          <a:p>
            <a:pPr defTabSz="1219170" fontAlgn="base">
              <a:spcBef>
                <a:spcPct val="0"/>
              </a:spcBef>
              <a:spcAft>
                <a:spcPct val="0"/>
              </a:spcAft>
              <a:defRPr/>
            </a:pPr>
            <a:r>
              <a:rPr lang="zh-CN" altLang="en-US" sz="1400" b="1" kern="0" dirty="0">
                <a:gradFill>
                  <a:gsLst>
                    <a:gs pos="0">
                      <a:srgbClr val="FF3302"/>
                    </a:gs>
                    <a:gs pos="100000">
                      <a:srgbClr val="C00000"/>
                    </a:gs>
                  </a:gsLst>
                  <a:lin ang="0" scaled="0"/>
                </a:gradFill>
                <a:latin typeface="微软雅黑" pitchFamily="34" charset="-122"/>
                <a:ea typeface="微软雅黑"/>
                <a:cs typeface="Clear Sans" panose="020B0503030202020304" pitchFamily="34" charset="0"/>
              </a:rPr>
              <a:t>有事好商量</a:t>
            </a:r>
            <a:r>
              <a:rPr lang="zh-CN" altLang="en-US" sz="1400"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，众人的事情由众人商量，是人民民主的真谛，也是社会主义协商民主的重要原则。</a:t>
            </a:r>
            <a:endPar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Tree>
    <p:extLst>
      <p:ext uri="{BB962C8B-B14F-4D97-AF65-F5344CB8AC3E}">
        <p14:creationId xmlns:p14="http://schemas.microsoft.com/office/powerpoint/2010/main" val="171745450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52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2000"/>
                                        <p:tgtEl>
                                          <p:spTgt spid="10"/>
                                        </p:tgtEl>
                                      </p:cBhvr>
                                    </p:animEffect>
                                  </p:childTnLst>
                                </p:cTn>
                              </p:par>
                            </p:childTnLst>
                          </p:cTn>
                        </p:par>
                        <p:par>
                          <p:cTn id="35" fill="hold">
                            <p:stCondLst>
                              <p:cond delay="5000"/>
                            </p:stCondLst>
                            <p:childTnLst>
                              <p:par>
                                <p:cTn id="36" presetID="2" presetClass="entr" presetSubtype="8" decel="10000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750" fill="hold"/>
                                        <p:tgtEl>
                                          <p:spTgt spid="14"/>
                                        </p:tgtEl>
                                        <p:attrNameLst>
                                          <p:attrName>ppt_x</p:attrName>
                                        </p:attrNameLst>
                                      </p:cBhvr>
                                      <p:tavLst>
                                        <p:tav tm="0">
                                          <p:val>
                                            <p:strVal val="0-#ppt_w/2"/>
                                          </p:val>
                                        </p:tav>
                                        <p:tav tm="100000">
                                          <p:val>
                                            <p:strVal val="#ppt_x"/>
                                          </p:val>
                                        </p:tav>
                                      </p:tavLst>
                                    </p:anim>
                                    <p:anim calcmode="lin" valueType="num">
                                      <p:cBhvr additive="base">
                                        <p:cTn id="39" dur="75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8" decel="100000" fill="hold" nodeType="withEffect">
                                  <p:stCondLst>
                                    <p:cond delay="50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750" fill="hold"/>
                                        <p:tgtEl>
                                          <p:spTgt spid="11"/>
                                        </p:tgtEl>
                                        <p:attrNameLst>
                                          <p:attrName>ppt_x</p:attrName>
                                        </p:attrNameLst>
                                      </p:cBhvr>
                                      <p:tavLst>
                                        <p:tav tm="0">
                                          <p:val>
                                            <p:strVal val="0-#ppt_w/2"/>
                                          </p:val>
                                        </p:tav>
                                        <p:tav tm="100000">
                                          <p:val>
                                            <p:strVal val="#ppt_x"/>
                                          </p:val>
                                        </p:tav>
                                      </p:tavLst>
                                    </p:anim>
                                    <p:anim calcmode="lin" valueType="num">
                                      <p:cBhvr additive="base">
                                        <p:cTn id="43" dur="750" fill="hold"/>
                                        <p:tgtEl>
                                          <p:spTgt spid="11"/>
                                        </p:tgtEl>
                                        <p:attrNameLst>
                                          <p:attrName>ppt_y</p:attrName>
                                        </p:attrNameLst>
                                      </p:cBhvr>
                                      <p:tavLst>
                                        <p:tav tm="0">
                                          <p:val>
                                            <p:strVal val="#ppt_y"/>
                                          </p:val>
                                        </p:tav>
                                        <p:tav tm="100000">
                                          <p:val>
                                            <p:strVal val="#ppt_y"/>
                                          </p:val>
                                        </p:tav>
                                      </p:tavLst>
                                    </p:anim>
                                  </p:childTnLst>
                                </p:cTn>
                              </p:par>
                              <p:par>
                                <p:cTn id="44" presetID="2" presetClass="entr" presetSubtype="2" decel="100000" fill="hold" nodeType="withEffect">
                                  <p:stCondLst>
                                    <p:cond delay="25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750" fill="hold"/>
                                        <p:tgtEl>
                                          <p:spTgt spid="20"/>
                                        </p:tgtEl>
                                        <p:attrNameLst>
                                          <p:attrName>ppt_x</p:attrName>
                                        </p:attrNameLst>
                                      </p:cBhvr>
                                      <p:tavLst>
                                        <p:tav tm="0">
                                          <p:val>
                                            <p:strVal val="1+#ppt_w/2"/>
                                          </p:val>
                                        </p:tav>
                                        <p:tav tm="100000">
                                          <p:val>
                                            <p:strVal val="#ppt_x"/>
                                          </p:val>
                                        </p:tav>
                                      </p:tavLst>
                                    </p:anim>
                                    <p:anim calcmode="lin" valueType="num">
                                      <p:cBhvr additive="base">
                                        <p:cTn id="47" dur="750" fill="hold"/>
                                        <p:tgtEl>
                                          <p:spTgt spid="20"/>
                                        </p:tgtEl>
                                        <p:attrNameLst>
                                          <p:attrName>ppt_y</p:attrName>
                                        </p:attrNameLst>
                                      </p:cBhvr>
                                      <p:tavLst>
                                        <p:tav tm="0">
                                          <p:val>
                                            <p:strVal val="#ppt_y"/>
                                          </p:val>
                                        </p:tav>
                                        <p:tav tm="100000">
                                          <p:val>
                                            <p:strVal val="#ppt_y"/>
                                          </p:val>
                                        </p:tav>
                                      </p:tavLst>
                                    </p:anim>
                                  </p:childTnLst>
                                </p:cTn>
                              </p:par>
                              <p:par>
                                <p:cTn id="48" presetID="2" presetClass="entr" presetSubtype="2" decel="100000" fill="hold" nodeType="withEffect">
                                  <p:stCondLst>
                                    <p:cond delay="75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750" fill="hold"/>
                                        <p:tgtEl>
                                          <p:spTgt spid="17"/>
                                        </p:tgtEl>
                                        <p:attrNameLst>
                                          <p:attrName>ppt_x</p:attrName>
                                        </p:attrNameLst>
                                      </p:cBhvr>
                                      <p:tavLst>
                                        <p:tav tm="0">
                                          <p:val>
                                            <p:strVal val="1+#ppt_w/2"/>
                                          </p:val>
                                        </p:tav>
                                        <p:tav tm="100000">
                                          <p:val>
                                            <p:strVal val="#ppt_x"/>
                                          </p:val>
                                        </p:tav>
                                      </p:tavLst>
                                    </p:anim>
                                    <p:anim calcmode="lin" valueType="num">
                                      <p:cBhvr additive="base">
                                        <p:cTn id="51" dur="750" fill="hold"/>
                                        <p:tgtEl>
                                          <p:spTgt spid="17"/>
                                        </p:tgtEl>
                                        <p:attrNameLst>
                                          <p:attrName>ppt_y</p:attrName>
                                        </p:attrNameLst>
                                      </p:cBhvr>
                                      <p:tavLst>
                                        <p:tav tm="0">
                                          <p:val>
                                            <p:strVal val="#ppt_y"/>
                                          </p:val>
                                        </p:tav>
                                        <p:tav tm="100000">
                                          <p:val>
                                            <p:strVal val="#ppt_y"/>
                                          </p:val>
                                        </p:tav>
                                      </p:tavLst>
                                    </p:anim>
                                  </p:childTnLst>
                                </p:cTn>
                              </p:par>
                            </p:childTnLst>
                          </p:cTn>
                        </p:par>
                        <p:par>
                          <p:cTn id="52" fill="hold">
                            <p:stCondLst>
                              <p:cond delay="6500"/>
                            </p:stCondLst>
                            <p:childTnLst>
                              <p:par>
                                <p:cTn id="53" presetID="22" presetClass="entr" presetSubtype="8"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par>
                          <p:cTn id="56" fill="hold">
                            <p:stCondLst>
                              <p:cond delay="70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75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8000"/>
                            </p:stCondLst>
                            <p:childTnLst>
                              <p:par>
                                <p:cTn id="65" presetID="22" presetClass="entr" presetSubtype="8"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10" grpId="0"/>
      <p:bldP spid="23" grpId="0"/>
      <p:bldP spid="24" grpId="0"/>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第三部分：五年工作的主要体会</a:t>
            </a:r>
          </a:p>
        </p:txBody>
      </p:sp>
      <p:sp>
        <p:nvSpPr>
          <p:cNvPr id="3" name="任意多边形 5">
            <a:extLst>
              <a:ext uri="{FF2B5EF4-FFF2-40B4-BE49-F238E27FC236}">
                <a16:creationId xmlns:a16="http://schemas.microsoft.com/office/drawing/2014/main" id="{933DBE59-4499-4E04-A2B5-8BB41F3B85E1}"/>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0760A37D-8601-4741-9A92-3A80E4AC85B7}"/>
              </a:ext>
            </a:extLst>
          </p:cNvPr>
          <p:cNvGrpSpPr/>
          <p:nvPr/>
        </p:nvGrpSpPr>
        <p:grpSpPr>
          <a:xfrm>
            <a:off x="628235" y="1411307"/>
            <a:ext cx="828805" cy="828802"/>
            <a:chOff x="5613944" y="2348233"/>
            <a:chExt cx="920788" cy="920788"/>
          </a:xfrm>
        </p:grpSpPr>
        <p:sp>
          <p:nvSpPr>
            <p:cNvPr id="5" name="椭圆 4">
              <a:extLst>
                <a:ext uri="{FF2B5EF4-FFF2-40B4-BE49-F238E27FC236}">
                  <a16:creationId xmlns:a16="http://schemas.microsoft.com/office/drawing/2014/main" id="{7693BA74-8FF2-4EDE-9CEE-1D40A81A6697}"/>
                </a:ext>
              </a:extLst>
            </p:cNvPr>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53A27E01-7F68-48E1-9D20-0F0B89504521}"/>
                </a:ext>
              </a:extLst>
            </p:cNvPr>
            <p:cNvSpPr txBox="1"/>
            <p:nvPr/>
          </p:nvSpPr>
          <p:spPr>
            <a:xfrm>
              <a:off x="5829466" y="2470132"/>
              <a:ext cx="489749"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05</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0DFA15C3-8E4E-41AD-B1FC-265314A96283}"/>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8F9EC67A-9BC5-4067-B3CF-C648E4FD4D3C}"/>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6282642F-901B-4F54-AF56-DE027E34D898}"/>
                </a:ext>
              </a:extLst>
            </p:cNvPr>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r>
                <a:rPr lang="zh-CN" altLang="en-US" sz="2133" dirty="0">
                  <a:solidFill>
                    <a:prstClr val="white"/>
                  </a:solidFill>
                  <a:latin typeface="微软雅黑" panose="020B0503020204020204" pitchFamily="34" charset="-122"/>
                  <a:ea typeface="微软雅黑" panose="020B0503020204020204" pitchFamily="34" charset="-122"/>
                </a:rPr>
                <a:t>坚持在继承中发展、在发展中创新。这是人民政协事业发展的不竭动力。</a:t>
              </a:r>
            </a:p>
          </p:txBody>
        </p:sp>
      </p:grpSp>
      <p:sp>
        <p:nvSpPr>
          <p:cNvPr id="10" name="TextBox 43">
            <a:extLst>
              <a:ext uri="{FF2B5EF4-FFF2-40B4-BE49-F238E27FC236}">
                <a16:creationId xmlns:a16="http://schemas.microsoft.com/office/drawing/2014/main" id="{DC5D0085-61DB-465D-AA0E-B4DA095BB605}"/>
              </a:ext>
            </a:extLst>
          </p:cNvPr>
          <p:cNvSpPr txBox="1"/>
          <p:nvPr/>
        </p:nvSpPr>
        <p:spPr>
          <a:xfrm>
            <a:off x="1419277" y="2377946"/>
            <a:ext cx="10438536" cy="954364"/>
          </a:xfrm>
          <a:prstGeom prst="rect">
            <a:avLst/>
          </a:prstGeom>
          <a:noFill/>
        </p:spPr>
        <p:txBody>
          <a:bodyPr wrap="square" rtlCol="0">
            <a:spAutoFit/>
          </a:bodyPr>
          <a:lstStyle/>
          <a:p>
            <a:pPr defTabSz="1219170">
              <a:lnSpc>
                <a:spcPct val="150000"/>
              </a:lnSpc>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人民政协是中国共产党把马克思主义统一战线理论、政党理论和民主政治理论同中国具体实践相结合的伟大创造，在建立新中国、建设新中国、探索改革路、实现中国梦的光辉实践中不断发展。</a:t>
            </a:r>
          </a:p>
        </p:txBody>
      </p:sp>
      <p:sp>
        <p:nvSpPr>
          <p:cNvPr id="11" name="矩形 10">
            <a:extLst>
              <a:ext uri="{FF2B5EF4-FFF2-40B4-BE49-F238E27FC236}">
                <a16:creationId xmlns:a16="http://schemas.microsoft.com/office/drawing/2014/main" id="{4C9EDB4D-E375-4D3E-B32B-36DBE712CFF9}"/>
              </a:ext>
            </a:extLst>
          </p:cNvPr>
          <p:cNvSpPr/>
          <p:nvPr/>
        </p:nvSpPr>
        <p:spPr bwMode="auto">
          <a:xfrm>
            <a:off x="1670197" y="3788547"/>
            <a:ext cx="4819503" cy="2503048"/>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defRPr/>
            </a:pPr>
            <a:endParaRPr lang="zh-CN" altLang="en-US" sz="1351">
              <a:solidFill>
                <a:prstClr val="white"/>
              </a:solidFill>
              <a:latin typeface="Calibri" panose="020F0502020204030204"/>
              <a:ea typeface="宋体" panose="02010600030101010101" pitchFamily="2" charset="-122"/>
            </a:endParaRPr>
          </a:p>
        </p:txBody>
      </p:sp>
      <p:grpSp>
        <p:nvGrpSpPr>
          <p:cNvPr id="12" name="组合 11">
            <a:extLst>
              <a:ext uri="{FF2B5EF4-FFF2-40B4-BE49-F238E27FC236}">
                <a16:creationId xmlns:a16="http://schemas.microsoft.com/office/drawing/2014/main" id="{A8A9AEA8-16A5-4DC9-AA98-E06F2DD049E8}"/>
              </a:ext>
            </a:extLst>
          </p:cNvPr>
          <p:cNvGrpSpPr/>
          <p:nvPr/>
        </p:nvGrpSpPr>
        <p:grpSpPr>
          <a:xfrm>
            <a:off x="2033530" y="3561771"/>
            <a:ext cx="3715941" cy="879213"/>
            <a:chOff x="1258339" y="1725968"/>
            <a:chExt cx="4145292" cy="879213"/>
          </a:xfrm>
        </p:grpSpPr>
        <p:sp>
          <p:nvSpPr>
            <p:cNvPr id="13" name="Freeform 6">
              <a:extLst>
                <a:ext uri="{FF2B5EF4-FFF2-40B4-BE49-F238E27FC236}">
                  <a16:creationId xmlns:a16="http://schemas.microsoft.com/office/drawing/2014/main" id="{4068345C-3E27-49F0-8669-1966F0FAF3F5}"/>
                </a:ext>
              </a:extLst>
            </p:cNvPr>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defRPr/>
              </a:pPr>
              <a:endParaRPr lang="zh-CN" altLang="en-US" sz="1351">
                <a:solidFill>
                  <a:srgbClr val="E7E6E6"/>
                </a:solidFill>
                <a:latin typeface="Calibri" panose="020F0502020204030204"/>
                <a:ea typeface="宋体" panose="02010600030101010101" pitchFamily="2" charset="-122"/>
              </a:endParaRPr>
            </a:p>
          </p:txBody>
        </p:sp>
        <p:sp>
          <p:nvSpPr>
            <p:cNvPr id="14" name="Freeform 7">
              <a:extLst>
                <a:ext uri="{FF2B5EF4-FFF2-40B4-BE49-F238E27FC236}">
                  <a16:creationId xmlns:a16="http://schemas.microsoft.com/office/drawing/2014/main" id="{7BFC5F96-BB44-44B5-BA5A-8941DE11BBC0}"/>
                </a:ext>
              </a:extLst>
            </p:cNvPr>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3302"/>
                </a:gs>
                <a:gs pos="100000">
                  <a:srgbClr val="CB0800"/>
                </a:gs>
              </a:gsLst>
              <a:lin ang="5400000" scaled="1"/>
            </a:gradFill>
            <a:ln>
              <a:noFill/>
            </a:ln>
          </p:spPr>
          <p:txBody>
            <a:bodyPr vert="horz" wrap="square" lIns="91440" tIns="45720" rIns="91440" bIns="45720" numCol="1" anchor="t" anchorCtr="0" compatLnSpc="1"/>
            <a:lstStyle/>
            <a:p>
              <a:pPr defTabSz="914377">
                <a:defRPr/>
              </a:pPr>
              <a:endParaRPr lang="zh-CN" altLang="en-US" sz="1351">
                <a:solidFill>
                  <a:prstClr val="black"/>
                </a:solidFill>
                <a:latin typeface="Calibri" panose="020F0502020204030204"/>
                <a:ea typeface="宋体" panose="02010600030101010101" pitchFamily="2" charset="-122"/>
              </a:endParaRPr>
            </a:p>
          </p:txBody>
        </p:sp>
        <p:sp>
          <p:nvSpPr>
            <p:cNvPr id="15" name="矩形 14">
              <a:extLst>
                <a:ext uri="{FF2B5EF4-FFF2-40B4-BE49-F238E27FC236}">
                  <a16:creationId xmlns:a16="http://schemas.microsoft.com/office/drawing/2014/main" id="{C9B02FCE-6BE1-4938-B304-6267921EA649}"/>
                </a:ext>
              </a:extLst>
            </p:cNvPr>
            <p:cNvSpPr/>
            <p:nvPr/>
          </p:nvSpPr>
          <p:spPr>
            <a:xfrm>
              <a:off x="2884643" y="1853864"/>
              <a:ext cx="892679" cy="461665"/>
            </a:xfrm>
            <a:prstGeom prst="rect">
              <a:avLst/>
            </a:prstGeom>
          </p:spPr>
          <p:txBody>
            <a:bodyPr wrap="none">
              <a:spAutoFit/>
            </a:bodyPr>
            <a:lstStyle/>
            <a:p>
              <a:pPr algn="ctr" defTabSz="914377">
                <a:defRPr/>
              </a:pPr>
              <a:r>
                <a:rPr lang="zh-CN" altLang="en-US" sz="2400" b="1" dirty="0">
                  <a:solidFill>
                    <a:srgbClr val="FFFFFF"/>
                  </a:solidFill>
                  <a:latin typeface="微软雅黑" panose="020B0503020204020204" pitchFamily="34" charset="-122"/>
                  <a:ea typeface="微软雅黑" panose="020B0503020204020204" pitchFamily="34" charset="-122"/>
                </a:rPr>
                <a:t>过去</a:t>
              </a:r>
            </a:p>
          </p:txBody>
        </p:sp>
      </p:grpSp>
      <p:sp>
        <p:nvSpPr>
          <p:cNvPr id="16" name="矩形 15">
            <a:extLst>
              <a:ext uri="{FF2B5EF4-FFF2-40B4-BE49-F238E27FC236}">
                <a16:creationId xmlns:a16="http://schemas.microsoft.com/office/drawing/2014/main" id="{D486019B-429D-477C-9F95-AEDDEA277D13}"/>
              </a:ext>
            </a:extLst>
          </p:cNvPr>
          <p:cNvSpPr/>
          <p:nvPr/>
        </p:nvSpPr>
        <p:spPr bwMode="auto">
          <a:xfrm>
            <a:off x="6635307" y="3788547"/>
            <a:ext cx="4819503" cy="2503048"/>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defRPr/>
            </a:pPr>
            <a:endParaRPr lang="zh-CN" altLang="en-US" sz="1351">
              <a:solidFill>
                <a:prstClr val="white"/>
              </a:solidFill>
              <a:latin typeface="Calibri" panose="020F0502020204030204"/>
              <a:ea typeface="宋体" panose="02010600030101010101" pitchFamily="2" charset="-122"/>
            </a:endParaRPr>
          </a:p>
        </p:txBody>
      </p:sp>
      <p:grpSp>
        <p:nvGrpSpPr>
          <p:cNvPr id="17" name="组合 16">
            <a:extLst>
              <a:ext uri="{FF2B5EF4-FFF2-40B4-BE49-F238E27FC236}">
                <a16:creationId xmlns:a16="http://schemas.microsoft.com/office/drawing/2014/main" id="{04FC3FA7-A059-43C2-9DD5-C8BE624727DA}"/>
              </a:ext>
            </a:extLst>
          </p:cNvPr>
          <p:cNvGrpSpPr/>
          <p:nvPr/>
        </p:nvGrpSpPr>
        <p:grpSpPr>
          <a:xfrm>
            <a:off x="6998640" y="3561771"/>
            <a:ext cx="3715941" cy="879213"/>
            <a:chOff x="1258339" y="1725968"/>
            <a:chExt cx="4145292" cy="879213"/>
          </a:xfrm>
        </p:grpSpPr>
        <p:sp>
          <p:nvSpPr>
            <p:cNvPr id="18" name="Freeform 6">
              <a:extLst>
                <a:ext uri="{FF2B5EF4-FFF2-40B4-BE49-F238E27FC236}">
                  <a16:creationId xmlns:a16="http://schemas.microsoft.com/office/drawing/2014/main" id="{5113696F-1A57-4CF2-AEE6-ACB91EE1C6AE}"/>
                </a:ext>
              </a:extLst>
            </p:cNvPr>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defRPr/>
              </a:pPr>
              <a:endParaRPr lang="zh-CN" altLang="en-US" sz="1351">
                <a:solidFill>
                  <a:srgbClr val="E7E6E6"/>
                </a:solidFill>
                <a:latin typeface="Calibri" panose="020F0502020204030204"/>
                <a:ea typeface="宋体" panose="02010600030101010101" pitchFamily="2" charset="-122"/>
              </a:endParaRPr>
            </a:p>
          </p:txBody>
        </p:sp>
        <p:sp>
          <p:nvSpPr>
            <p:cNvPr id="19" name="Freeform 7">
              <a:extLst>
                <a:ext uri="{FF2B5EF4-FFF2-40B4-BE49-F238E27FC236}">
                  <a16:creationId xmlns:a16="http://schemas.microsoft.com/office/drawing/2014/main" id="{64179273-BD6B-4A40-B474-8B3F4F58F8A2}"/>
                </a:ext>
              </a:extLst>
            </p:cNvPr>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3302"/>
                </a:gs>
                <a:gs pos="100000">
                  <a:srgbClr val="CB0800"/>
                </a:gs>
              </a:gsLst>
              <a:lin ang="5400000" scaled="1"/>
            </a:gradFill>
            <a:ln>
              <a:noFill/>
            </a:ln>
          </p:spPr>
          <p:txBody>
            <a:bodyPr vert="horz" wrap="square" lIns="91440" tIns="45720" rIns="91440" bIns="45720" numCol="1" anchor="t" anchorCtr="0" compatLnSpc="1"/>
            <a:lstStyle/>
            <a:p>
              <a:pPr defTabSz="914377">
                <a:defRPr/>
              </a:pPr>
              <a:endParaRPr lang="zh-CN" altLang="en-US" sz="1351">
                <a:solidFill>
                  <a:prstClr val="black"/>
                </a:solidFill>
                <a:latin typeface="Calibri" panose="020F0502020204030204"/>
                <a:ea typeface="宋体" panose="02010600030101010101" pitchFamily="2" charset="-122"/>
              </a:endParaRPr>
            </a:p>
          </p:txBody>
        </p:sp>
        <p:sp>
          <p:nvSpPr>
            <p:cNvPr id="20" name="矩形 19">
              <a:extLst>
                <a:ext uri="{FF2B5EF4-FFF2-40B4-BE49-F238E27FC236}">
                  <a16:creationId xmlns:a16="http://schemas.microsoft.com/office/drawing/2014/main" id="{E3B2C59F-D8A6-406D-B4B6-6F35311EB99B}"/>
                </a:ext>
              </a:extLst>
            </p:cNvPr>
            <p:cNvSpPr/>
            <p:nvPr/>
          </p:nvSpPr>
          <p:spPr>
            <a:xfrm>
              <a:off x="2884646" y="1853864"/>
              <a:ext cx="892679" cy="461665"/>
            </a:xfrm>
            <a:prstGeom prst="rect">
              <a:avLst/>
            </a:prstGeom>
          </p:spPr>
          <p:txBody>
            <a:bodyPr wrap="none">
              <a:spAutoFit/>
            </a:bodyPr>
            <a:lstStyle/>
            <a:p>
              <a:pPr algn="ctr" defTabSz="914377">
                <a:defRPr/>
              </a:pPr>
              <a:r>
                <a:rPr lang="zh-CN" altLang="en-US" sz="2400" b="1" dirty="0">
                  <a:solidFill>
                    <a:srgbClr val="FFFFFF"/>
                  </a:solidFill>
                  <a:latin typeface="微软雅黑" panose="020B0503020204020204" pitchFamily="34" charset="-122"/>
                  <a:ea typeface="微软雅黑" panose="020B0503020204020204" pitchFamily="34" charset="-122"/>
                </a:rPr>
                <a:t>未来</a:t>
              </a:r>
            </a:p>
          </p:txBody>
        </p:sp>
      </p:grpSp>
      <p:sp>
        <p:nvSpPr>
          <p:cNvPr id="21" name="TextBox 43">
            <a:extLst>
              <a:ext uri="{FF2B5EF4-FFF2-40B4-BE49-F238E27FC236}">
                <a16:creationId xmlns:a16="http://schemas.microsoft.com/office/drawing/2014/main" id="{4A02570F-B9ED-427B-B9DF-95A77BF7A3DA}"/>
              </a:ext>
            </a:extLst>
          </p:cNvPr>
          <p:cNvSpPr txBox="1"/>
          <p:nvPr/>
        </p:nvSpPr>
        <p:spPr>
          <a:xfrm>
            <a:off x="1822284" y="4506226"/>
            <a:ext cx="4305521" cy="1708160"/>
          </a:xfrm>
          <a:prstGeom prst="rect">
            <a:avLst/>
          </a:prstGeom>
          <a:noFill/>
        </p:spPr>
        <p:txBody>
          <a:bodyPr wrap="square" rtlCol="0">
            <a:spAutoFit/>
          </a:bodyPr>
          <a:lstStyle/>
          <a:p>
            <a:pPr algn="ctr" defTabSz="1219170">
              <a:lnSpc>
                <a:spcPct val="150000"/>
              </a:lnSpc>
              <a:defRPr/>
            </a:pPr>
            <a:r>
              <a:rPr lang="zh-CN" altLang="en-US" sz="140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endPar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22" name="TextBox 43">
            <a:extLst>
              <a:ext uri="{FF2B5EF4-FFF2-40B4-BE49-F238E27FC236}">
                <a16:creationId xmlns:a16="http://schemas.microsoft.com/office/drawing/2014/main" id="{C6512002-0745-45C9-A02F-6174295B3F9C}"/>
              </a:ext>
            </a:extLst>
          </p:cNvPr>
          <p:cNvSpPr txBox="1"/>
          <p:nvPr/>
        </p:nvSpPr>
        <p:spPr>
          <a:xfrm>
            <a:off x="6892296" y="4538325"/>
            <a:ext cx="4385304" cy="1630896"/>
          </a:xfrm>
          <a:prstGeom prst="rect">
            <a:avLst/>
          </a:prstGeom>
          <a:noFill/>
        </p:spPr>
        <p:txBody>
          <a:bodyPr wrap="square" rtlCol="0">
            <a:spAutoFit/>
          </a:bodyPr>
          <a:lstStyle/>
          <a:p>
            <a:pPr algn="ctr" defTabSz="1219170">
              <a:lnSpc>
                <a:spcPct val="150000"/>
              </a:lnSpc>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面对新时代新征程新使命，人民政协要坚持问题导向、贴近群众实践，在增加协商密度、活跃协商方式、丰富协商内容、增强协商实效上下功夫，在探讨问题、平等交流、加强互动、增进共识上下功夫，努力推进理论、实践、制度与时俱进，不断增强政协事业生机活力。</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Tree>
    <p:extLst>
      <p:ext uri="{BB962C8B-B14F-4D97-AF65-F5344CB8AC3E}">
        <p14:creationId xmlns:p14="http://schemas.microsoft.com/office/powerpoint/2010/main" val="9272681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52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2000"/>
                                        <p:tgtEl>
                                          <p:spTgt spid="10"/>
                                        </p:tgtEl>
                                      </p:cBhvr>
                                    </p:animEffect>
                                  </p:childTnLst>
                                </p:cTn>
                              </p:par>
                            </p:childTnLst>
                          </p:cTn>
                        </p:par>
                        <p:par>
                          <p:cTn id="35" fill="hold">
                            <p:stCondLst>
                              <p:cond delay="5000"/>
                            </p:stCondLst>
                            <p:childTnLst>
                              <p:par>
                                <p:cTn id="36" presetID="16" presetClass="entr" presetSubtype="37"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outVertical)">
                                      <p:cBhvr>
                                        <p:cTn id="38" dur="500"/>
                                        <p:tgtEl>
                                          <p:spTgt spid="12"/>
                                        </p:tgtEl>
                                      </p:cBhvr>
                                    </p:animEffect>
                                  </p:childTnLst>
                                </p:cTn>
                              </p:par>
                            </p:childTnLst>
                          </p:cTn>
                        </p:par>
                        <p:par>
                          <p:cTn id="39" fill="hold">
                            <p:stCondLst>
                              <p:cond delay="5500"/>
                            </p:stCondLst>
                            <p:childTnLst>
                              <p:par>
                                <p:cTn id="40" presetID="14" presetClass="entr" presetSubtype="1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par>
                          <p:cTn id="43" fill="hold">
                            <p:stCondLst>
                              <p:cond delay="60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1200"/>
                                        <p:tgtEl>
                                          <p:spTgt spid="21"/>
                                        </p:tgtEl>
                                      </p:cBhvr>
                                    </p:animEffect>
                                  </p:childTnLst>
                                </p:cTn>
                              </p:par>
                            </p:childTnLst>
                          </p:cTn>
                        </p:par>
                        <p:par>
                          <p:cTn id="47" fill="hold">
                            <p:stCondLst>
                              <p:cond delay="7200"/>
                            </p:stCondLst>
                            <p:childTnLst>
                              <p:par>
                                <p:cTn id="48" presetID="16" presetClass="entr" presetSubtype="37"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arn(outVertical)">
                                      <p:cBhvr>
                                        <p:cTn id="50" dur="500"/>
                                        <p:tgtEl>
                                          <p:spTgt spid="17"/>
                                        </p:tgtEl>
                                      </p:cBhvr>
                                    </p:animEffect>
                                  </p:childTnLst>
                                </p:cTn>
                              </p:par>
                            </p:childTnLst>
                          </p:cTn>
                        </p:par>
                        <p:par>
                          <p:cTn id="51" fill="hold">
                            <p:stCondLst>
                              <p:cond delay="7700"/>
                            </p:stCondLst>
                            <p:childTnLst>
                              <p:par>
                                <p:cTn id="52" presetID="14" presetClass="entr" presetSubtype="1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randombar(horizontal)">
                                      <p:cBhvr>
                                        <p:cTn id="54" dur="500"/>
                                        <p:tgtEl>
                                          <p:spTgt spid="16"/>
                                        </p:tgtEl>
                                      </p:cBhvr>
                                    </p:animEffect>
                                  </p:childTnLst>
                                </p:cTn>
                              </p:par>
                            </p:childTnLst>
                          </p:cTn>
                        </p:par>
                        <p:par>
                          <p:cTn id="55" fill="hold">
                            <p:stCondLst>
                              <p:cond delay="8200"/>
                            </p:stCondLst>
                            <p:childTnLst>
                              <p:par>
                                <p:cTn id="56" presetID="22" presetClass="entr" presetSubtype="1"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up)">
                                      <p:cBhvr>
                                        <p:cTn id="58" dur="11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10" grpId="0"/>
      <p:bldP spid="11" grpId="0" animBg="1"/>
      <p:bldP spid="16" grpId="0" animBg="1"/>
      <p:bldP spid="21"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第三部分：五年工作的主要体会</a:t>
            </a:r>
          </a:p>
        </p:txBody>
      </p:sp>
      <p:sp>
        <p:nvSpPr>
          <p:cNvPr id="3" name="任意多边形 5">
            <a:extLst>
              <a:ext uri="{FF2B5EF4-FFF2-40B4-BE49-F238E27FC236}">
                <a16:creationId xmlns:a16="http://schemas.microsoft.com/office/drawing/2014/main" id="{D3D2E0B7-D26B-4C84-903F-A3338A7EC0F3}"/>
              </a:ext>
            </a:extLst>
          </p:cNvPr>
          <p:cNvSpPr/>
          <p:nvPr/>
        </p:nvSpPr>
        <p:spPr>
          <a:xfrm rot="18900000" flipH="1">
            <a:off x="1415856" y="1849551"/>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25C95654-A5CB-48CF-97C1-8C023470C70E}"/>
              </a:ext>
            </a:extLst>
          </p:cNvPr>
          <p:cNvGrpSpPr/>
          <p:nvPr/>
        </p:nvGrpSpPr>
        <p:grpSpPr>
          <a:xfrm>
            <a:off x="620978" y="1537491"/>
            <a:ext cx="828805" cy="828802"/>
            <a:chOff x="5613944" y="2348233"/>
            <a:chExt cx="920788" cy="920788"/>
          </a:xfrm>
        </p:grpSpPr>
        <p:sp>
          <p:nvSpPr>
            <p:cNvPr id="5" name="椭圆 4">
              <a:extLst>
                <a:ext uri="{FF2B5EF4-FFF2-40B4-BE49-F238E27FC236}">
                  <a16:creationId xmlns:a16="http://schemas.microsoft.com/office/drawing/2014/main" id="{F09FFC6D-E802-473D-8592-2A09A7600180}"/>
                </a:ext>
              </a:extLst>
            </p:cNvPr>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5349909B-176E-408A-919A-3F3C417EFA96}"/>
                </a:ext>
              </a:extLst>
            </p:cNvPr>
            <p:cNvSpPr txBox="1"/>
            <p:nvPr/>
          </p:nvSpPr>
          <p:spPr>
            <a:xfrm>
              <a:off x="5827686" y="2470132"/>
              <a:ext cx="493311"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06</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F2FEFB0E-9E0A-4C69-AF6A-E89617918C75}"/>
              </a:ext>
            </a:extLst>
          </p:cNvPr>
          <p:cNvGrpSpPr>
            <a:grpSpLocks/>
          </p:cNvGrpSpPr>
          <p:nvPr/>
        </p:nvGrpSpPr>
        <p:grpSpPr bwMode="auto">
          <a:xfrm>
            <a:off x="1815026" y="1558975"/>
            <a:ext cx="9632527" cy="889531"/>
            <a:chOff x="816" y="2304"/>
            <a:chExt cx="1440" cy="448"/>
          </a:xfrm>
        </p:grpSpPr>
        <p:sp>
          <p:nvSpPr>
            <p:cNvPr id="8" name="Freeform: Shape 29">
              <a:extLst>
                <a:ext uri="{FF2B5EF4-FFF2-40B4-BE49-F238E27FC236}">
                  <a16:creationId xmlns:a16="http://schemas.microsoft.com/office/drawing/2014/main" id="{0FE9AC01-264E-4028-A975-5AC89710FD47}"/>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A6711E8A-49EA-4C51-A0E4-5871B4416104}"/>
                </a:ext>
              </a:extLst>
            </p:cNvPr>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r>
                <a:rPr lang="zh-CN" altLang="en-US" sz="2133" dirty="0">
                  <a:solidFill>
                    <a:prstClr val="white"/>
                  </a:solidFill>
                  <a:latin typeface="微软雅黑" panose="020B0503020204020204" pitchFamily="34" charset="-122"/>
                  <a:ea typeface="微软雅黑" panose="020B0503020204020204" pitchFamily="34" charset="-122"/>
                </a:rPr>
                <a:t>坚持发挥政协委员主体作用。这是人民政协工作的优势所在、活力所在。</a:t>
              </a:r>
            </a:p>
          </p:txBody>
        </p:sp>
      </p:grpSp>
      <p:sp>
        <p:nvSpPr>
          <p:cNvPr id="10" name="TextBox 43">
            <a:extLst>
              <a:ext uri="{FF2B5EF4-FFF2-40B4-BE49-F238E27FC236}">
                <a16:creationId xmlns:a16="http://schemas.microsoft.com/office/drawing/2014/main" id="{BFDDC40A-E959-41D4-9EE5-B9C1080902D0}"/>
              </a:ext>
            </a:extLst>
          </p:cNvPr>
          <p:cNvSpPr txBox="1"/>
          <p:nvPr/>
        </p:nvSpPr>
        <p:spPr>
          <a:xfrm>
            <a:off x="1035381" y="2491395"/>
            <a:ext cx="10912423" cy="523348"/>
          </a:xfrm>
          <a:prstGeom prst="rect">
            <a:avLst/>
          </a:prstGeom>
          <a:noFill/>
        </p:spPr>
        <p:txBody>
          <a:bodyPr wrap="square" rtlCol="0">
            <a:spAutoFit/>
          </a:bodyPr>
          <a:lstStyle/>
          <a:p>
            <a:pPr defTabSz="1219170">
              <a:lnSpc>
                <a:spcPct val="150000"/>
              </a:lnSpc>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人民政协是庄严的政治组织，政协委员是荣誉更是责任，必须重视发挥委员作用、建设过硬委员队伍。</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11" name="矩形 10">
            <a:extLst>
              <a:ext uri="{FF2B5EF4-FFF2-40B4-BE49-F238E27FC236}">
                <a16:creationId xmlns:a16="http://schemas.microsoft.com/office/drawing/2014/main" id="{ACF814FA-1C82-40EA-8A99-13F81FF1D229}"/>
              </a:ext>
            </a:extLst>
          </p:cNvPr>
          <p:cNvSpPr>
            <a:spLocks noChangeArrowheads="1"/>
          </p:cNvSpPr>
          <p:nvPr/>
        </p:nvSpPr>
        <p:spPr bwMode="auto">
          <a:xfrm>
            <a:off x="1373463" y="3170491"/>
            <a:ext cx="10074089" cy="676347"/>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2" name="图片 11">
            <a:extLst>
              <a:ext uri="{FF2B5EF4-FFF2-40B4-BE49-F238E27FC236}">
                <a16:creationId xmlns:a16="http://schemas.microsoft.com/office/drawing/2014/main" id="{A388BDDF-FAA1-4849-BBE4-6D15B74FB0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908" y="3045392"/>
            <a:ext cx="1282587" cy="947637"/>
          </a:xfrm>
          <a:prstGeom prst="rect">
            <a:avLst/>
          </a:prstGeom>
        </p:spPr>
      </p:pic>
      <p:sp>
        <p:nvSpPr>
          <p:cNvPr id="13" name="文本框 12">
            <a:extLst>
              <a:ext uri="{FF2B5EF4-FFF2-40B4-BE49-F238E27FC236}">
                <a16:creationId xmlns:a16="http://schemas.microsoft.com/office/drawing/2014/main" id="{1A34ACE0-F732-49E0-BEA7-60A33692E35A}"/>
              </a:ext>
            </a:extLst>
          </p:cNvPr>
          <p:cNvSpPr txBox="1"/>
          <p:nvPr/>
        </p:nvSpPr>
        <p:spPr>
          <a:xfrm>
            <a:off x="2257693" y="3278062"/>
            <a:ext cx="8976783" cy="461665"/>
          </a:xfrm>
          <a:prstGeom prst="rect">
            <a:avLst/>
          </a:prstGeom>
          <a:noFill/>
        </p:spPr>
        <p:txBody>
          <a:bodyPr wrap="square" rtlCol="0">
            <a:spAutoFit/>
          </a:bodyPr>
          <a:lstStyle>
            <a:defPPr>
              <a:defRPr lang="zh-CN"/>
            </a:defPPr>
            <a:lvl1pPr algn="just" defTabSz="1219170">
              <a:lnSpc>
                <a:spcPct val="120000"/>
              </a:lnSpc>
              <a:defRPr sz="3000" b="1">
                <a:solidFill>
                  <a:srgbClr val="D61518"/>
                </a:solidFill>
                <a:latin typeface="方正清刻本悦宋简体" panose="02000000000000000000" pitchFamily="2" charset="-122"/>
                <a:ea typeface="方正清刻本悦宋简体" panose="02000000000000000000" pitchFamily="2" charset="-122"/>
              </a:defRPr>
            </a:lvl1pPr>
          </a:lstStyle>
          <a:p>
            <a:pPr algn="l" defTabSz="914377">
              <a:lnSpc>
                <a:spcPct val="100000"/>
              </a:lnSpc>
              <a:buClr>
                <a:srgbClr val="000000">
                  <a:lumMod val="85000"/>
                  <a:lumOff val="15000"/>
                </a:srgbClr>
              </a:buClr>
              <a:buSzPct val="105000"/>
              <a:defRPr/>
            </a:pPr>
            <a:r>
              <a:rPr lang="zh-CN" altLang="en-US" sz="2400" dirty="0">
                <a:solidFill>
                  <a:srgbClr val="D71518"/>
                </a:solidFill>
                <a:latin typeface="微软雅黑" panose="020B0503020204020204" pitchFamily="34" charset="-122"/>
                <a:ea typeface="微软雅黑" panose="020B0503020204020204" pitchFamily="34" charset="-122"/>
              </a:rPr>
              <a:t>要尊重委员主体地位，保障委员民主权利，完善委员联络制度</a:t>
            </a:r>
          </a:p>
        </p:txBody>
      </p:sp>
      <p:sp>
        <p:nvSpPr>
          <p:cNvPr id="14" name="矩形 13">
            <a:extLst>
              <a:ext uri="{FF2B5EF4-FFF2-40B4-BE49-F238E27FC236}">
                <a16:creationId xmlns:a16="http://schemas.microsoft.com/office/drawing/2014/main" id="{E3DDB35D-5D27-491F-97A5-D0F469C1769B}"/>
              </a:ext>
            </a:extLst>
          </p:cNvPr>
          <p:cNvSpPr/>
          <p:nvPr/>
        </p:nvSpPr>
        <p:spPr>
          <a:xfrm>
            <a:off x="1296503" y="3993030"/>
            <a:ext cx="9584481" cy="679289"/>
          </a:xfrm>
          <a:prstGeom prst="rect">
            <a:avLst/>
          </a:prstGeom>
        </p:spPr>
        <p:txBody>
          <a:bodyPr wrap="square">
            <a:spAutoFit/>
          </a:bodyPr>
          <a:lstStyle/>
          <a:p>
            <a:pPr algn="just" defTabSz="914377">
              <a:lnSpc>
                <a:spcPct val="130000"/>
              </a:lnSpc>
            </a:pP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发挥政协专委会、界别、机关等联络服务委员的作用，功夫用在平时，联络贵在经常，服务贯穿始终，让每一位委员都有组织依托、有联络渠道、有平台发挥作用，把人民政协打造成团结之家、民主之家、和谐之家。</a:t>
            </a:r>
          </a:p>
        </p:txBody>
      </p:sp>
      <p:sp>
        <p:nvSpPr>
          <p:cNvPr id="15" name="矩形 14">
            <a:extLst>
              <a:ext uri="{FF2B5EF4-FFF2-40B4-BE49-F238E27FC236}">
                <a16:creationId xmlns:a16="http://schemas.microsoft.com/office/drawing/2014/main" id="{19319E2E-73B8-4D88-AD10-6E55410291EF}"/>
              </a:ext>
            </a:extLst>
          </p:cNvPr>
          <p:cNvSpPr>
            <a:spLocks noChangeArrowheads="1"/>
          </p:cNvSpPr>
          <p:nvPr/>
        </p:nvSpPr>
        <p:spPr bwMode="auto">
          <a:xfrm>
            <a:off x="1378477" y="4786807"/>
            <a:ext cx="10074089" cy="676347"/>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4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6" name="图片 15">
            <a:extLst>
              <a:ext uri="{FF2B5EF4-FFF2-40B4-BE49-F238E27FC236}">
                <a16:creationId xmlns:a16="http://schemas.microsoft.com/office/drawing/2014/main" id="{AA7F1F66-BD6D-44AE-9984-ECFCD97599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923" y="4661708"/>
            <a:ext cx="1282587" cy="947637"/>
          </a:xfrm>
          <a:prstGeom prst="rect">
            <a:avLst/>
          </a:prstGeom>
        </p:spPr>
      </p:pic>
      <p:sp>
        <p:nvSpPr>
          <p:cNvPr id="17" name="文本框 16">
            <a:extLst>
              <a:ext uri="{FF2B5EF4-FFF2-40B4-BE49-F238E27FC236}">
                <a16:creationId xmlns:a16="http://schemas.microsoft.com/office/drawing/2014/main" id="{25920CF9-E223-4AFE-B1EE-1AA5C67CD4AF}"/>
              </a:ext>
            </a:extLst>
          </p:cNvPr>
          <p:cNvSpPr txBox="1"/>
          <p:nvPr/>
        </p:nvSpPr>
        <p:spPr>
          <a:xfrm>
            <a:off x="2262708" y="4894378"/>
            <a:ext cx="8976783" cy="461665"/>
          </a:xfrm>
          <a:prstGeom prst="rect">
            <a:avLst/>
          </a:prstGeom>
          <a:noFill/>
        </p:spPr>
        <p:txBody>
          <a:bodyPr wrap="square" rtlCol="0">
            <a:spAutoFit/>
          </a:bodyPr>
          <a:lstStyle>
            <a:defPPr>
              <a:defRPr lang="zh-CN"/>
            </a:defPPr>
            <a:lvl1pPr algn="just" defTabSz="1219170">
              <a:lnSpc>
                <a:spcPct val="120000"/>
              </a:lnSpc>
              <a:defRPr sz="3000" b="1">
                <a:solidFill>
                  <a:srgbClr val="D61518"/>
                </a:solidFill>
                <a:latin typeface="方正清刻本悦宋简体" panose="02000000000000000000" pitchFamily="2" charset="-122"/>
                <a:ea typeface="方正清刻本悦宋简体" panose="02000000000000000000" pitchFamily="2" charset="-122"/>
              </a:defRPr>
            </a:lvl1pPr>
          </a:lstStyle>
          <a:p>
            <a:pPr algn="l" defTabSz="914377">
              <a:lnSpc>
                <a:spcPct val="100000"/>
              </a:lnSpc>
              <a:buClr>
                <a:srgbClr val="000000">
                  <a:lumMod val="85000"/>
                  <a:lumOff val="15000"/>
                </a:srgbClr>
              </a:buClr>
              <a:buSzPct val="105000"/>
              <a:defRPr/>
            </a:pPr>
            <a:r>
              <a:rPr lang="zh-CN" altLang="en-US" sz="2400" dirty="0">
                <a:solidFill>
                  <a:srgbClr val="D71518"/>
                </a:solidFill>
                <a:latin typeface="微软雅黑" panose="020B0503020204020204" pitchFamily="34" charset="-122"/>
                <a:ea typeface="微软雅黑" panose="020B0503020204020204" pitchFamily="34" charset="-122"/>
              </a:rPr>
              <a:t>要全面加强委员队伍建设，坚持思想政治引领</a:t>
            </a:r>
          </a:p>
        </p:txBody>
      </p:sp>
      <p:sp>
        <p:nvSpPr>
          <p:cNvPr id="18" name="矩形 17">
            <a:extLst>
              <a:ext uri="{FF2B5EF4-FFF2-40B4-BE49-F238E27FC236}">
                <a16:creationId xmlns:a16="http://schemas.microsoft.com/office/drawing/2014/main" id="{E2CDF130-FFA8-4637-A4A4-C4A8A64A6510}"/>
              </a:ext>
            </a:extLst>
          </p:cNvPr>
          <p:cNvSpPr/>
          <p:nvPr/>
        </p:nvSpPr>
        <p:spPr>
          <a:xfrm>
            <a:off x="1257667" y="5544194"/>
            <a:ext cx="10232488" cy="932563"/>
          </a:xfrm>
          <a:prstGeom prst="rect">
            <a:avLst/>
          </a:prstGeom>
        </p:spPr>
        <p:txBody>
          <a:bodyPr wrap="square">
            <a:spAutoFit/>
          </a:bodyPr>
          <a:lstStyle/>
          <a:p>
            <a:pPr algn="just" defTabSz="914377">
              <a:lnSpc>
                <a:spcPct val="130000"/>
              </a:lnSpc>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增强“四个意识”，坚定“四个自信”，在道路、方向、目标上形成统一意志和步调；坚持懂政协、会协商、善议政，深入调查研究，勤勉履职尽责，做到建言建在需要时、议政议到点子上、监督监在关键处；坚持守纪律、讲规矩、重品行，拒绝冷漠和懈怠、拒绝浮躁和脱离国情的极端主张、拒绝奢靡和一切利用权力或影响力谋取私利的行为，树立政协委员良好形象。</a:t>
            </a:r>
          </a:p>
        </p:txBody>
      </p:sp>
    </p:spTree>
    <p:extLst>
      <p:ext uri="{BB962C8B-B14F-4D97-AF65-F5344CB8AC3E}">
        <p14:creationId xmlns:p14="http://schemas.microsoft.com/office/powerpoint/2010/main" val="365254734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52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2000"/>
                                        <p:tgtEl>
                                          <p:spTgt spid="10"/>
                                        </p:tgtEl>
                                      </p:cBhvr>
                                    </p:animEffect>
                                  </p:childTnLst>
                                </p:cTn>
                              </p:par>
                            </p:childTnLst>
                          </p:cTn>
                        </p:par>
                        <p:par>
                          <p:cTn id="35" fill="hold">
                            <p:stCondLst>
                              <p:cond delay="5000"/>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6000"/>
                            </p:stCondLst>
                            <p:childTnLst>
                              <p:par>
                                <p:cTn id="46" presetID="14" presetClass="entr" presetSubtype="1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randombar(horizontal)">
                                      <p:cBhvr>
                                        <p:cTn id="48" dur="500"/>
                                        <p:tgtEl>
                                          <p:spTgt spid="13"/>
                                        </p:tgtEl>
                                      </p:cBhvr>
                                    </p:animEffect>
                                  </p:childTnLst>
                                </p:cTn>
                              </p:par>
                            </p:childTnLst>
                          </p:cTn>
                        </p:par>
                        <p:par>
                          <p:cTn id="49" fill="hold">
                            <p:stCondLst>
                              <p:cond delay="6500"/>
                            </p:stCondLst>
                            <p:childTnLst>
                              <p:par>
                                <p:cTn id="50" presetID="18" presetClass="entr" presetSubtype="1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strips(downLeft)">
                                      <p:cBhvr>
                                        <p:cTn id="52" dur="500"/>
                                        <p:tgtEl>
                                          <p:spTgt spid="14"/>
                                        </p:tgtEl>
                                      </p:cBhvr>
                                    </p:animEffect>
                                  </p:childTnLst>
                                </p:cTn>
                              </p:par>
                            </p:childTnLst>
                          </p:cTn>
                        </p:par>
                        <p:par>
                          <p:cTn id="53" fill="hold">
                            <p:stCondLst>
                              <p:cond delay="7000"/>
                            </p:stCondLst>
                            <p:childTnLst>
                              <p:par>
                                <p:cTn id="54" presetID="53" presetClass="entr" presetSubtype="16"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par>
                          <p:cTn id="59" fill="hold">
                            <p:stCondLst>
                              <p:cond delay="75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8000"/>
                            </p:stCondLst>
                            <p:childTnLst>
                              <p:par>
                                <p:cTn id="64" presetID="14" presetClass="entr" presetSubtype="1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randombar(horizontal)">
                                      <p:cBhvr>
                                        <p:cTn id="66" dur="500"/>
                                        <p:tgtEl>
                                          <p:spTgt spid="17"/>
                                        </p:tgtEl>
                                      </p:cBhvr>
                                    </p:animEffect>
                                  </p:childTnLst>
                                </p:cTn>
                              </p:par>
                            </p:childTnLst>
                          </p:cTn>
                        </p:par>
                        <p:par>
                          <p:cTn id="67" fill="hold">
                            <p:stCondLst>
                              <p:cond delay="8500"/>
                            </p:stCondLst>
                            <p:childTnLst>
                              <p:par>
                                <p:cTn id="68" presetID="18" presetClass="entr" presetSubtype="12"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strips(downLeft)">
                                      <p:cBhvr>
                                        <p:cTn id="7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10" grpId="0"/>
      <p:bldP spid="11" grpId="0" animBg="1"/>
      <p:bldP spid="13" grpId="0"/>
      <p:bldP spid="14" grpId="0"/>
      <p:bldP spid="15" grpId="0" animBg="1"/>
      <p:bldP spid="17"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7E45E457-C882-4A60-9ADA-A693EE45A110}"/>
              </a:ext>
            </a:extLst>
          </p:cNvPr>
          <p:cNvSpPr/>
          <p:nvPr/>
        </p:nvSpPr>
        <p:spPr>
          <a:xfrm>
            <a:off x="0" y="0"/>
            <a:ext cx="3624829" cy="6858000"/>
          </a:xfrm>
          <a:prstGeom prst="rect">
            <a:avLst/>
          </a:prstGeom>
          <a:solidFill>
            <a:srgbClr val="D71518"/>
          </a:solidFill>
          <a:ln w="12700" cap="flat" cmpd="sng" algn="ctr">
            <a:noFill/>
            <a:prstDash val="solid"/>
            <a:miter lim="800000"/>
          </a:ln>
          <a:effectLst>
            <a:outerShdw blurRad="127000" dist="508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29" name="矩形 28">
            <a:extLst>
              <a:ext uri="{FF2B5EF4-FFF2-40B4-BE49-F238E27FC236}">
                <a16:creationId xmlns:a16="http://schemas.microsoft.com/office/drawing/2014/main" id="{93DCB06E-489D-4549-9732-1973B1925043}"/>
              </a:ext>
            </a:extLst>
          </p:cNvPr>
          <p:cNvSpPr/>
          <p:nvPr/>
        </p:nvSpPr>
        <p:spPr>
          <a:xfrm>
            <a:off x="659587" y="1482091"/>
            <a:ext cx="2376812" cy="3685075"/>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Arial"/>
              <a:ea typeface="微软雅黑"/>
            </a:endParaRPr>
          </a:p>
        </p:txBody>
      </p:sp>
      <p:cxnSp>
        <p:nvCxnSpPr>
          <p:cNvPr id="32" name="直接连接符 31">
            <a:extLst>
              <a:ext uri="{FF2B5EF4-FFF2-40B4-BE49-F238E27FC236}">
                <a16:creationId xmlns:a16="http://schemas.microsoft.com/office/drawing/2014/main" id="{50A2B225-40A0-4A5F-A6DA-F178F17283E2}"/>
              </a:ext>
            </a:extLst>
          </p:cNvPr>
          <p:cNvCxnSpPr/>
          <p:nvPr/>
        </p:nvCxnSpPr>
        <p:spPr>
          <a:xfrm>
            <a:off x="3822096" y="0"/>
            <a:ext cx="0" cy="68580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5AFA3DCD-E347-4459-A583-83DD60B08080}"/>
              </a:ext>
            </a:extLst>
          </p:cNvPr>
          <p:cNvSpPr/>
          <p:nvPr/>
        </p:nvSpPr>
        <p:spPr>
          <a:xfrm>
            <a:off x="758741" y="1554078"/>
            <a:ext cx="2213429" cy="3505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id="{ABB2C5C8-6D8B-4DA7-8B26-BA5758827F4E}"/>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546983" y="2906486"/>
            <a:ext cx="2611448" cy="4254920"/>
          </a:xfrm>
          <a:prstGeom prst="rect">
            <a:avLst/>
          </a:prstGeom>
        </p:spPr>
      </p:pic>
      <p:sp>
        <p:nvSpPr>
          <p:cNvPr id="34" name="文本框 33">
            <a:extLst>
              <a:ext uri="{FF2B5EF4-FFF2-40B4-BE49-F238E27FC236}">
                <a16:creationId xmlns:a16="http://schemas.microsoft.com/office/drawing/2014/main" id="{3EE642E1-D1A8-4FF6-A2A7-4FF5A25A3856}"/>
              </a:ext>
            </a:extLst>
          </p:cNvPr>
          <p:cNvSpPr txBox="1"/>
          <p:nvPr/>
        </p:nvSpPr>
        <p:spPr>
          <a:xfrm>
            <a:off x="1423850" y="2031966"/>
            <a:ext cx="929942" cy="2585323"/>
          </a:xfrm>
          <a:prstGeom prst="rect">
            <a:avLst/>
          </a:prstGeom>
          <a:noFill/>
          <a:ln>
            <a:noFill/>
          </a:ln>
        </p:spPr>
        <p:txBody>
          <a:bodyPr wrap="square" rtlCol="0">
            <a:spAutoFit/>
          </a:bodyPr>
          <a:lstStyle/>
          <a:p>
            <a:pPr defTabSz="914377"/>
            <a:r>
              <a:rPr lang="zh-CN" altLang="en-US" sz="54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第肆章</a:t>
            </a:r>
          </a:p>
        </p:txBody>
      </p:sp>
      <p:grpSp>
        <p:nvGrpSpPr>
          <p:cNvPr id="35" name="组合 34">
            <a:extLst>
              <a:ext uri="{FF2B5EF4-FFF2-40B4-BE49-F238E27FC236}">
                <a16:creationId xmlns:a16="http://schemas.microsoft.com/office/drawing/2014/main" id="{42B5B59E-566E-4B0B-A1D6-D802894DB7E7}"/>
              </a:ext>
            </a:extLst>
          </p:cNvPr>
          <p:cNvGrpSpPr/>
          <p:nvPr/>
        </p:nvGrpSpPr>
        <p:grpSpPr>
          <a:xfrm>
            <a:off x="4960445" y="2958969"/>
            <a:ext cx="6706595" cy="940061"/>
            <a:chOff x="5131595" y="1756984"/>
            <a:chExt cx="5681547" cy="536203"/>
          </a:xfrm>
        </p:grpSpPr>
        <p:sp>
          <p:nvSpPr>
            <p:cNvPr id="36" name="流程图: 可选过程 35">
              <a:extLst>
                <a:ext uri="{FF2B5EF4-FFF2-40B4-BE49-F238E27FC236}">
                  <a16:creationId xmlns:a16="http://schemas.microsoft.com/office/drawing/2014/main" id="{0D493BF4-235B-4466-806D-0CB7A201B764}"/>
                </a:ext>
              </a:extLst>
            </p:cNvPr>
            <p:cNvSpPr/>
            <p:nvPr/>
          </p:nvSpPr>
          <p:spPr>
            <a:xfrm>
              <a:off x="5131595" y="1756984"/>
              <a:ext cx="5681547"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schemeClr val="bg1"/>
                </a:solidFill>
                <a:latin typeface="Arial"/>
                <a:ea typeface="微软雅黑"/>
              </a:endParaRPr>
            </a:p>
          </p:txBody>
        </p:sp>
        <p:sp>
          <p:nvSpPr>
            <p:cNvPr id="37" name="文本框 36">
              <a:extLst>
                <a:ext uri="{FF2B5EF4-FFF2-40B4-BE49-F238E27FC236}">
                  <a16:creationId xmlns:a16="http://schemas.microsoft.com/office/drawing/2014/main" id="{4A26EE52-0081-477F-A9C9-7031F8118ADE}"/>
                </a:ext>
              </a:extLst>
            </p:cNvPr>
            <p:cNvSpPr txBox="1"/>
            <p:nvPr/>
          </p:nvSpPr>
          <p:spPr>
            <a:xfrm>
              <a:off x="6318212" y="1836608"/>
              <a:ext cx="3863763" cy="333551"/>
            </a:xfrm>
            <a:prstGeom prst="rect">
              <a:avLst/>
            </a:prstGeom>
            <a:noFill/>
          </p:spPr>
          <p:txBody>
            <a:bodyPr wrap="square" rtlCol="0">
              <a:spAutoFit/>
            </a:bodyPr>
            <a:lstStyle/>
            <a:p>
              <a:pPr algn="dist" defTabSz="914377"/>
              <a:r>
                <a:rPr lang="zh-CN" altLang="en-US" sz="3200" b="1" dirty="0">
                  <a:solidFill>
                    <a:schemeClr val="bg1"/>
                  </a:solidFill>
                  <a:latin typeface="方正清刻本悦宋简体" panose="02000000000000000000" pitchFamily="2" charset="-122"/>
                  <a:ea typeface="方正清刻本悦宋简体" panose="02000000000000000000" pitchFamily="2" charset="-122"/>
                </a:rPr>
                <a:t>今后工作的建议</a:t>
              </a:r>
            </a:p>
          </p:txBody>
        </p:sp>
        <p:sp>
          <p:nvSpPr>
            <p:cNvPr id="39" name="文本框 38">
              <a:extLst>
                <a:ext uri="{FF2B5EF4-FFF2-40B4-BE49-F238E27FC236}">
                  <a16:creationId xmlns:a16="http://schemas.microsoft.com/office/drawing/2014/main" id="{2A6B1013-06ED-4E36-BC0D-728424335CDD}"/>
                </a:ext>
              </a:extLst>
            </p:cNvPr>
            <p:cNvSpPr txBox="1"/>
            <p:nvPr/>
          </p:nvSpPr>
          <p:spPr>
            <a:xfrm>
              <a:off x="5274376" y="1813750"/>
              <a:ext cx="577420" cy="380329"/>
            </a:xfrm>
            <a:prstGeom prst="rect">
              <a:avLst/>
            </a:prstGeom>
            <a:noFill/>
          </p:spPr>
          <p:txBody>
            <a:bodyPr wrap="none" rtlCol="0">
              <a:spAutoFit/>
            </a:bodyPr>
            <a:lstStyle/>
            <a:p>
              <a:pPr defTabSz="914377"/>
              <a:r>
                <a:rPr lang="en-US" altLang="zh-CN" sz="3733" dirty="0">
                  <a:solidFill>
                    <a:schemeClr val="bg1"/>
                  </a:solidFill>
                  <a:latin typeface="Impact" panose="020B0806030902050204" pitchFamily="34" charset="0"/>
                  <a:ea typeface="微软雅黑"/>
                </a:rPr>
                <a:t>04</a:t>
              </a:r>
              <a:endParaRPr lang="zh-CN" altLang="en-US" sz="3733" dirty="0">
                <a:solidFill>
                  <a:schemeClr val="bg1"/>
                </a:solidFill>
                <a:latin typeface="Impact" panose="020B0806030902050204" pitchFamily="34" charset="0"/>
                <a:ea typeface="微软雅黑"/>
              </a:endParaRPr>
            </a:p>
          </p:txBody>
        </p:sp>
      </p:grpSp>
      <p:sp>
        <p:nvSpPr>
          <p:cNvPr id="40" name="矩形 39">
            <a:extLst>
              <a:ext uri="{FF2B5EF4-FFF2-40B4-BE49-F238E27FC236}">
                <a16:creationId xmlns:a16="http://schemas.microsoft.com/office/drawing/2014/main" id="{97D5A72A-B67A-4575-B70E-5EFEF9A3B05D}"/>
              </a:ext>
            </a:extLst>
          </p:cNvPr>
          <p:cNvSpPr/>
          <p:nvPr/>
        </p:nvSpPr>
        <p:spPr>
          <a:xfrm>
            <a:off x="6349295" y="4228281"/>
            <a:ext cx="3570208" cy="830997"/>
          </a:xfrm>
          <a:prstGeom prst="rect">
            <a:avLst/>
          </a:prstGeom>
        </p:spPr>
        <p:txBody>
          <a:bodyPr wrap="none">
            <a:spAutoFit/>
          </a:bodyPr>
          <a:lstStyle/>
          <a:p>
            <a:pPr defTabSz="609585"/>
            <a:r>
              <a:rPr lang="zh-CN" altLang="en-US" sz="2400" kern="0" dirty="0">
                <a:solidFill>
                  <a:srgbClr val="E83715"/>
                </a:solidFill>
                <a:latin typeface="造字工房尚雅（非商用）常规体" pitchFamily="50" charset="-122"/>
                <a:ea typeface="造字工房尚雅（非商用）常规体" pitchFamily="50" charset="-122"/>
              </a:rPr>
              <a:t>十三届全国人大一次会议</a:t>
            </a:r>
            <a:endParaRPr lang="en-US" altLang="zh-CN" sz="2400" kern="0" dirty="0">
              <a:solidFill>
                <a:srgbClr val="E83715"/>
              </a:solidFill>
              <a:latin typeface="造字工房尚雅（非商用）常规体" pitchFamily="50" charset="-122"/>
              <a:ea typeface="造字工房尚雅（非商用）常规体" pitchFamily="50" charset="-122"/>
            </a:endParaRPr>
          </a:p>
          <a:p>
            <a:pPr defTabSz="609585"/>
            <a:r>
              <a:rPr lang="zh-CN" altLang="en-US" sz="2400" kern="0" dirty="0">
                <a:solidFill>
                  <a:srgbClr val="E83715"/>
                </a:solidFill>
                <a:latin typeface="造字工房尚雅（非商用）常规体" pitchFamily="50" charset="-122"/>
                <a:ea typeface="造字工房尚雅（非商用）常规体" pitchFamily="50" charset="-122"/>
              </a:rPr>
              <a:t>全国政协十三届一次会议</a:t>
            </a:r>
            <a:endParaRPr lang="en-US" altLang="zh-CN" sz="2400" kern="0" dirty="0">
              <a:solidFill>
                <a:srgbClr val="E83715"/>
              </a:solidFill>
              <a:latin typeface="造字工房尚雅（非商用）常规体" pitchFamily="50" charset="-122"/>
              <a:ea typeface="造字工房尚雅（非商用）常规体" pitchFamily="50" charset="-122"/>
            </a:endParaRPr>
          </a:p>
        </p:txBody>
      </p:sp>
      <p:pic>
        <p:nvPicPr>
          <p:cNvPr id="43" name="图片 42">
            <a:extLst>
              <a:ext uri="{FF2B5EF4-FFF2-40B4-BE49-F238E27FC236}">
                <a16:creationId xmlns:a16="http://schemas.microsoft.com/office/drawing/2014/main" id="{1805C50B-AA79-4EBB-A0F6-A592773F00CB}"/>
              </a:ext>
            </a:extLst>
          </p:cNvPr>
          <p:cNvPicPr>
            <a:picLocks noChangeAspect="1"/>
          </p:cNvPicPr>
          <p:nvPr/>
        </p:nvPicPr>
        <p:blipFill rotWithShape="1">
          <a:blip r:embed="rId5">
            <a:extLst>
              <a:ext uri="{28A0092B-C50C-407E-A947-70E740481C1C}">
                <a14:useLocalDpi xmlns:a14="http://schemas.microsoft.com/office/drawing/2010/main" val="0"/>
              </a:ext>
            </a:extLst>
          </a:blip>
          <a:srcRect l="57406" t="6199" r="33931" b="75597"/>
          <a:stretch/>
        </p:blipFill>
        <p:spPr>
          <a:xfrm>
            <a:off x="6812705" y="1418056"/>
            <a:ext cx="1124426" cy="1227817"/>
          </a:xfrm>
          <a:prstGeom prst="rect">
            <a:avLst/>
          </a:prstGeom>
        </p:spPr>
      </p:pic>
      <p:pic>
        <p:nvPicPr>
          <p:cNvPr id="45" name="图片 44">
            <a:extLst>
              <a:ext uri="{FF2B5EF4-FFF2-40B4-BE49-F238E27FC236}">
                <a16:creationId xmlns:a16="http://schemas.microsoft.com/office/drawing/2014/main" id="{8F93EDA5-E794-4AE1-AB3E-031510EA48FF}"/>
              </a:ext>
            </a:extLst>
          </p:cNvPr>
          <p:cNvPicPr>
            <a:picLocks noChangeAspect="1"/>
          </p:cNvPicPr>
          <p:nvPr/>
        </p:nvPicPr>
        <p:blipFill rotWithShape="1">
          <a:blip r:embed="rId6"/>
          <a:srcRect l="53717"/>
          <a:stretch/>
        </p:blipFill>
        <p:spPr>
          <a:xfrm>
            <a:off x="8134399" y="1270686"/>
            <a:ext cx="1295046" cy="1522559"/>
          </a:xfrm>
          <a:prstGeom prst="rect">
            <a:avLst/>
          </a:prstGeom>
        </p:spPr>
      </p:pic>
    </p:spTree>
    <p:extLst>
      <p:ext uri="{BB962C8B-B14F-4D97-AF65-F5344CB8AC3E}">
        <p14:creationId xmlns:p14="http://schemas.microsoft.com/office/powerpoint/2010/main" val="217539259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1" nodeType="withEffect">
                                  <p:stCondLst>
                                    <p:cond delay="0"/>
                                  </p:stCondLst>
                                  <p:childTnLst>
                                    <p:animMotion origin="layout" path="M -1.11111E-6 0 L -0.00017 -0.63333 " pathEditMode="relative" rAng="0" ptsTypes="AA">
                                      <p:cBhvr>
                                        <p:cTn id="6" dur="1000" spd="-100000" fill="hold"/>
                                        <p:tgtEl>
                                          <p:spTgt spid="26"/>
                                        </p:tgtEl>
                                        <p:attrNameLst>
                                          <p:attrName>ppt_x,ppt_y</p:attrName>
                                        </p:attrNameLst>
                                      </p:cBhvr>
                                      <p:rCtr x="-17" y="-31667"/>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1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 presetClass="entr" presetSubtype="2" decel="10000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1+#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4" grpId="0" animBg="1"/>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7E45E457-C882-4A60-9ADA-A693EE45A110}"/>
              </a:ext>
            </a:extLst>
          </p:cNvPr>
          <p:cNvSpPr/>
          <p:nvPr/>
        </p:nvSpPr>
        <p:spPr>
          <a:xfrm>
            <a:off x="0" y="0"/>
            <a:ext cx="3624829" cy="6858000"/>
          </a:xfrm>
          <a:prstGeom prst="rect">
            <a:avLst/>
          </a:prstGeom>
          <a:solidFill>
            <a:srgbClr val="D71518"/>
          </a:solidFill>
          <a:ln w="12700" cap="flat" cmpd="sng" algn="ctr">
            <a:noFill/>
            <a:prstDash val="solid"/>
            <a:miter lim="800000"/>
          </a:ln>
          <a:effectLst>
            <a:outerShdw blurRad="127000" dist="508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29" name="矩形 28">
            <a:extLst>
              <a:ext uri="{FF2B5EF4-FFF2-40B4-BE49-F238E27FC236}">
                <a16:creationId xmlns:a16="http://schemas.microsoft.com/office/drawing/2014/main" id="{93DCB06E-489D-4549-9732-1973B1925043}"/>
              </a:ext>
            </a:extLst>
          </p:cNvPr>
          <p:cNvSpPr/>
          <p:nvPr/>
        </p:nvSpPr>
        <p:spPr>
          <a:xfrm>
            <a:off x="659587" y="1482091"/>
            <a:ext cx="2376812" cy="3685075"/>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Arial"/>
              <a:ea typeface="微软雅黑"/>
            </a:endParaRPr>
          </a:p>
        </p:txBody>
      </p:sp>
      <p:cxnSp>
        <p:nvCxnSpPr>
          <p:cNvPr id="32" name="直接连接符 31">
            <a:extLst>
              <a:ext uri="{FF2B5EF4-FFF2-40B4-BE49-F238E27FC236}">
                <a16:creationId xmlns:a16="http://schemas.microsoft.com/office/drawing/2014/main" id="{50A2B225-40A0-4A5F-A6DA-F178F17283E2}"/>
              </a:ext>
            </a:extLst>
          </p:cNvPr>
          <p:cNvCxnSpPr/>
          <p:nvPr/>
        </p:nvCxnSpPr>
        <p:spPr>
          <a:xfrm>
            <a:off x="3822096" y="0"/>
            <a:ext cx="0" cy="68580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5AFA3DCD-E347-4459-A583-83DD60B08080}"/>
              </a:ext>
            </a:extLst>
          </p:cNvPr>
          <p:cNvSpPr/>
          <p:nvPr/>
        </p:nvSpPr>
        <p:spPr>
          <a:xfrm>
            <a:off x="758741" y="1554078"/>
            <a:ext cx="2213429" cy="3505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id="{ABB2C5C8-6D8B-4DA7-8B26-BA5758827F4E}"/>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546983" y="2906486"/>
            <a:ext cx="2611448" cy="4254920"/>
          </a:xfrm>
          <a:prstGeom prst="rect">
            <a:avLst/>
          </a:prstGeom>
        </p:spPr>
      </p:pic>
      <p:sp>
        <p:nvSpPr>
          <p:cNvPr id="34" name="文本框 33">
            <a:extLst>
              <a:ext uri="{FF2B5EF4-FFF2-40B4-BE49-F238E27FC236}">
                <a16:creationId xmlns:a16="http://schemas.microsoft.com/office/drawing/2014/main" id="{3EE642E1-D1A8-4FF6-A2A7-4FF5A25A3856}"/>
              </a:ext>
            </a:extLst>
          </p:cNvPr>
          <p:cNvSpPr txBox="1"/>
          <p:nvPr/>
        </p:nvSpPr>
        <p:spPr>
          <a:xfrm>
            <a:off x="1423850" y="2031966"/>
            <a:ext cx="929942" cy="2585323"/>
          </a:xfrm>
          <a:prstGeom prst="rect">
            <a:avLst/>
          </a:prstGeom>
          <a:noFill/>
          <a:ln>
            <a:noFill/>
          </a:ln>
        </p:spPr>
        <p:txBody>
          <a:bodyPr wrap="square" rtlCol="0">
            <a:spAutoFit/>
          </a:bodyPr>
          <a:lstStyle/>
          <a:p>
            <a:pPr defTabSz="914377"/>
            <a:r>
              <a:rPr lang="zh-CN" altLang="en-US" sz="54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第壹章</a:t>
            </a:r>
          </a:p>
        </p:txBody>
      </p:sp>
      <p:grpSp>
        <p:nvGrpSpPr>
          <p:cNvPr id="35" name="组合 34">
            <a:extLst>
              <a:ext uri="{FF2B5EF4-FFF2-40B4-BE49-F238E27FC236}">
                <a16:creationId xmlns:a16="http://schemas.microsoft.com/office/drawing/2014/main" id="{42B5B59E-566E-4B0B-A1D6-D802894DB7E7}"/>
              </a:ext>
            </a:extLst>
          </p:cNvPr>
          <p:cNvGrpSpPr/>
          <p:nvPr/>
        </p:nvGrpSpPr>
        <p:grpSpPr>
          <a:xfrm>
            <a:off x="4960445" y="2958969"/>
            <a:ext cx="6706595" cy="940061"/>
            <a:chOff x="5131595" y="1756984"/>
            <a:chExt cx="5681547" cy="536203"/>
          </a:xfrm>
        </p:grpSpPr>
        <p:sp>
          <p:nvSpPr>
            <p:cNvPr id="36" name="流程图: 可选过程 35">
              <a:extLst>
                <a:ext uri="{FF2B5EF4-FFF2-40B4-BE49-F238E27FC236}">
                  <a16:creationId xmlns:a16="http://schemas.microsoft.com/office/drawing/2014/main" id="{0D493BF4-235B-4466-806D-0CB7A201B764}"/>
                </a:ext>
              </a:extLst>
            </p:cNvPr>
            <p:cNvSpPr/>
            <p:nvPr/>
          </p:nvSpPr>
          <p:spPr>
            <a:xfrm>
              <a:off x="5131595" y="1756984"/>
              <a:ext cx="5681547"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schemeClr val="bg1"/>
                </a:solidFill>
                <a:latin typeface="Arial"/>
                <a:ea typeface="微软雅黑"/>
              </a:endParaRPr>
            </a:p>
          </p:txBody>
        </p:sp>
        <p:sp>
          <p:nvSpPr>
            <p:cNvPr id="37" name="文本框 36">
              <a:extLst>
                <a:ext uri="{FF2B5EF4-FFF2-40B4-BE49-F238E27FC236}">
                  <a16:creationId xmlns:a16="http://schemas.microsoft.com/office/drawing/2014/main" id="{4A26EE52-0081-477F-A9C9-7031F8118ADE}"/>
                </a:ext>
              </a:extLst>
            </p:cNvPr>
            <p:cNvSpPr txBox="1"/>
            <p:nvPr/>
          </p:nvSpPr>
          <p:spPr>
            <a:xfrm>
              <a:off x="5854151" y="1836607"/>
              <a:ext cx="4791886" cy="333551"/>
            </a:xfrm>
            <a:prstGeom prst="rect">
              <a:avLst/>
            </a:prstGeom>
            <a:noFill/>
          </p:spPr>
          <p:txBody>
            <a:bodyPr wrap="square" rtlCol="0">
              <a:spAutoFit/>
            </a:bodyPr>
            <a:lstStyle/>
            <a:p>
              <a:pPr defTabSz="914377"/>
              <a:r>
                <a:rPr lang="zh-CN" altLang="en-US" sz="3200" b="1" dirty="0">
                  <a:solidFill>
                    <a:schemeClr val="bg1"/>
                  </a:solidFill>
                  <a:latin typeface="方正清刻本悦宋简体" panose="02000000000000000000" pitchFamily="2" charset="-122"/>
                  <a:ea typeface="方正清刻本悦宋简体" panose="02000000000000000000" pitchFamily="2" charset="-122"/>
                </a:rPr>
                <a:t>全国政协十三届一次会议简介</a:t>
              </a:r>
            </a:p>
          </p:txBody>
        </p:sp>
        <p:sp>
          <p:nvSpPr>
            <p:cNvPr id="39" name="文本框 38">
              <a:extLst>
                <a:ext uri="{FF2B5EF4-FFF2-40B4-BE49-F238E27FC236}">
                  <a16:creationId xmlns:a16="http://schemas.microsoft.com/office/drawing/2014/main" id="{2A6B1013-06ED-4E36-BC0D-728424335CDD}"/>
                </a:ext>
              </a:extLst>
            </p:cNvPr>
            <p:cNvSpPr txBox="1"/>
            <p:nvPr/>
          </p:nvSpPr>
          <p:spPr>
            <a:xfrm>
              <a:off x="5274376" y="1813750"/>
              <a:ext cx="528533" cy="380329"/>
            </a:xfrm>
            <a:prstGeom prst="rect">
              <a:avLst/>
            </a:prstGeom>
            <a:noFill/>
          </p:spPr>
          <p:txBody>
            <a:bodyPr wrap="none" rtlCol="0">
              <a:spAutoFit/>
            </a:bodyPr>
            <a:lstStyle/>
            <a:p>
              <a:pPr defTabSz="914377"/>
              <a:r>
                <a:rPr lang="en-US" altLang="zh-CN" sz="3733" dirty="0">
                  <a:solidFill>
                    <a:schemeClr val="bg1"/>
                  </a:solidFill>
                  <a:latin typeface="Impact" panose="020B0806030902050204" pitchFamily="34" charset="0"/>
                  <a:ea typeface="微软雅黑"/>
                </a:rPr>
                <a:t>01</a:t>
              </a:r>
              <a:endParaRPr lang="zh-CN" altLang="en-US" sz="3733" dirty="0">
                <a:solidFill>
                  <a:schemeClr val="bg1"/>
                </a:solidFill>
                <a:latin typeface="Impact" panose="020B0806030902050204" pitchFamily="34" charset="0"/>
                <a:ea typeface="微软雅黑"/>
              </a:endParaRPr>
            </a:p>
          </p:txBody>
        </p:sp>
      </p:grpSp>
      <p:sp>
        <p:nvSpPr>
          <p:cNvPr id="40" name="矩形 39">
            <a:extLst>
              <a:ext uri="{FF2B5EF4-FFF2-40B4-BE49-F238E27FC236}">
                <a16:creationId xmlns:a16="http://schemas.microsoft.com/office/drawing/2014/main" id="{97D5A72A-B67A-4575-B70E-5EFEF9A3B05D}"/>
              </a:ext>
            </a:extLst>
          </p:cNvPr>
          <p:cNvSpPr/>
          <p:nvPr/>
        </p:nvSpPr>
        <p:spPr>
          <a:xfrm>
            <a:off x="6349295" y="4228281"/>
            <a:ext cx="3570208" cy="830997"/>
          </a:xfrm>
          <a:prstGeom prst="rect">
            <a:avLst/>
          </a:prstGeom>
        </p:spPr>
        <p:txBody>
          <a:bodyPr wrap="none">
            <a:spAutoFit/>
          </a:bodyPr>
          <a:lstStyle/>
          <a:p>
            <a:pPr defTabSz="609585"/>
            <a:r>
              <a:rPr lang="zh-CN" altLang="en-US" sz="2400" kern="0" dirty="0">
                <a:solidFill>
                  <a:srgbClr val="E83715"/>
                </a:solidFill>
                <a:latin typeface="造字工房尚雅（非商用）常规体" pitchFamily="50" charset="-122"/>
                <a:ea typeface="造字工房尚雅（非商用）常规体" pitchFamily="50" charset="-122"/>
              </a:rPr>
              <a:t>十三届全国人大一次会议</a:t>
            </a:r>
            <a:endParaRPr lang="en-US" altLang="zh-CN" sz="2400" kern="0" dirty="0">
              <a:solidFill>
                <a:srgbClr val="E83715"/>
              </a:solidFill>
              <a:latin typeface="造字工房尚雅（非商用）常规体" pitchFamily="50" charset="-122"/>
              <a:ea typeface="造字工房尚雅（非商用）常规体" pitchFamily="50" charset="-122"/>
            </a:endParaRPr>
          </a:p>
          <a:p>
            <a:pPr defTabSz="609585"/>
            <a:r>
              <a:rPr lang="zh-CN" altLang="en-US" sz="2400" kern="0" dirty="0">
                <a:solidFill>
                  <a:srgbClr val="E83715"/>
                </a:solidFill>
                <a:latin typeface="造字工房尚雅（非商用）常规体" pitchFamily="50" charset="-122"/>
                <a:ea typeface="造字工房尚雅（非商用）常规体" pitchFamily="50" charset="-122"/>
              </a:rPr>
              <a:t>全国政协十三届一次会议</a:t>
            </a:r>
            <a:endParaRPr lang="en-US" altLang="zh-CN" sz="2400" kern="0" dirty="0">
              <a:solidFill>
                <a:srgbClr val="E83715"/>
              </a:solidFill>
              <a:latin typeface="造字工房尚雅（非商用）常规体" pitchFamily="50" charset="-122"/>
              <a:ea typeface="造字工房尚雅（非商用）常规体" pitchFamily="50" charset="-122"/>
            </a:endParaRPr>
          </a:p>
        </p:txBody>
      </p:sp>
      <p:pic>
        <p:nvPicPr>
          <p:cNvPr id="43" name="图片 42">
            <a:extLst>
              <a:ext uri="{FF2B5EF4-FFF2-40B4-BE49-F238E27FC236}">
                <a16:creationId xmlns:a16="http://schemas.microsoft.com/office/drawing/2014/main" id="{1805C50B-AA79-4EBB-A0F6-A592773F00CB}"/>
              </a:ext>
            </a:extLst>
          </p:cNvPr>
          <p:cNvPicPr>
            <a:picLocks noChangeAspect="1"/>
          </p:cNvPicPr>
          <p:nvPr/>
        </p:nvPicPr>
        <p:blipFill rotWithShape="1">
          <a:blip r:embed="rId5">
            <a:extLst>
              <a:ext uri="{28A0092B-C50C-407E-A947-70E740481C1C}">
                <a14:useLocalDpi xmlns:a14="http://schemas.microsoft.com/office/drawing/2010/main" val="0"/>
              </a:ext>
            </a:extLst>
          </a:blip>
          <a:srcRect l="57406" t="6199" r="33931" b="75597"/>
          <a:stretch/>
        </p:blipFill>
        <p:spPr>
          <a:xfrm>
            <a:off x="6812705" y="1418056"/>
            <a:ext cx="1124426" cy="1227817"/>
          </a:xfrm>
          <a:prstGeom prst="rect">
            <a:avLst/>
          </a:prstGeom>
        </p:spPr>
      </p:pic>
      <p:pic>
        <p:nvPicPr>
          <p:cNvPr id="45" name="图片 44">
            <a:extLst>
              <a:ext uri="{FF2B5EF4-FFF2-40B4-BE49-F238E27FC236}">
                <a16:creationId xmlns:a16="http://schemas.microsoft.com/office/drawing/2014/main" id="{8F93EDA5-E794-4AE1-AB3E-031510EA48FF}"/>
              </a:ext>
            </a:extLst>
          </p:cNvPr>
          <p:cNvPicPr>
            <a:picLocks noChangeAspect="1"/>
          </p:cNvPicPr>
          <p:nvPr/>
        </p:nvPicPr>
        <p:blipFill rotWithShape="1">
          <a:blip r:embed="rId6"/>
          <a:srcRect l="53717"/>
          <a:stretch/>
        </p:blipFill>
        <p:spPr>
          <a:xfrm>
            <a:off x="8134399" y="1270686"/>
            <a:ext cx="1295046" cy="1522559"/>
          </a:xfrm>
          <a:prstGeom prst="rect">
            <a:avLst/>
          </a:prstGeom>
        </p:spPr>
      </p:pic>
    </p:spTree>
    <p:extLst>
      <p:ext uri="{BB962C8B-B14F-4D97-AF65-F5344CB8AC3E}">
        <p14:creationId xmlns:p14="http://schemas.microsoft.com/office/powerpoint/2010/main" val="371709176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1" nodeType="withEffect">
                                  <p:stCondLst>
                                    <p:cond delay="0"/>
                                  </p:stCondLst>
                                  <p:childTnLst>
                                    <p:animMotion origin="layout" path="M -1.11111E-6 0 L -0.00017 -0.63333 " pathEditMode="relative" rAng="0" ptsTypes="AA">
                                      <p:cBhvr>
                                        <p:cTn id="6" dur="1000" spd="-100000" fill="hold"/>
                                        <p:tgtEl>
                                          <p:spTgt spid="26"/>
                                        </p:tgtEl>
                                        <p:attrNameLst>
                                          <p:attrName>ppt_x,ppt_y</p:attrName>
                                        </p:attrNameLst>
                                      </p:cBhvr>
                                      <p:rCtr x="-17" y="-31667"/>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1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 presetClass="entr" presetSubtype="2" decel="10000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1+#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4" grpId="0" animBg="1"/>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第四部分：今后工作的建议</a:t>
            </a:r>
          </a:p>
        </p:txBody>
      </p:sp>
      <p:sp>
        <p:nvSpPr>
          <p:cNvPr id="3" name="TextBox 43">
            <a:extLst>
              <a:ext uri="{FF2B5EF4-FFF2-40B4-BE49-F238E27FC236}">
                <a16:creationId xmlns:a16="http://schemas.microsoft.com/office/drawing/2014/main" id="{E7C7AB07-07B4-4537-8F9D-7F1847D7A659}"/>
              </a:ext>
            </a:extLst>
          </p:cNvPr>
          <p:cNvSpPr txBox="1"/>
          <p:nvPr/>
        </p:nvSpPr>
        <p:spPr>
          <a:xfrm>
            <a:off x="757467" y="1133346"/>
            <a:ext cx="10438536" cy="954364"/>
          </a:xfrm>
          <a:prstGeom prst="rect">
            <a:avLst/>
          </a:prstGeom>
          <a:noFill/>
        </p:spPr>
        <p:txBody>
          <a:bodyPr wrap="square" rtlCol="0">
            <a:spAutoFit/>
          </a:bodyPr>
          <a:lstStyle/>
          <a:p>
            <a:pPr defTabSz="1219170">
              <a:lnSpc>
                <a:spcPct val="150000"/>
              </a:lnSpc>
              <a:defRPr/>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中共十九大</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描绘了决胜全面建成小康社会、夺取新时代中国特色社会主义伟大胜利的宏伟蓝图，进一步指明了党和国家事业的前进方向。</a:t>
            </a:r>
          </a:p>
        </p:txBody>
      </p:sp>
      <p:sp>
        <p:nvSpPr>
          <p:cNvPr id="4" name="TextBox 43">
            <a:extLst>
              <a:ext uri="{FF2B5EF4-FFF2-40B4-BE49-F238E27FC236}">
                <a16:creationId xmlns:a16="http://schemas.microsoft.com/office/drawing/2014/main" id="{BFFFAA55-B297-474F-B7AB-9FC3B5B1582E}"/>
              </a:ext>
            </a:extLst>
          </p:cNvPr>
          <p:cNvSpPr txBox="1"/>
          <p:nvPr/>
        </p:nvSpPr>
        <p:spPr>
          <a:xfrm>
            <a:off x="757467" y="1133346"/>
            <a:ext cx="10438536" cy="954364"/>
          </a:xfrm>
          <a:prstGeom prst="rect">
            <a:avLst/>
          </a:prstGeom>
          <a:noFill/>
        </p:spPr>
        <p:txBody>
          <a:bodyPr wrap="square" rtlCol="0">
            <a:spAutoFit/>
          </a:bodyPr>
          <a:lstStyle/>
          <a:p>
            <a:pPr defTabSz="1219170">
              <a:lnSpc>
                <a:spcPct val="150000"/>
              </a:lnSpc>
              <a:defRPr/>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中共十九大</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描绘了决胜全面建成小康社会、夺取新时代中国特色社会主义伟大胜利的宏伟蓝图，进一步指明了党和国家事业的前进方向。</a:t>
            </a:r>
          </a:p>
        </p:txBody>
      </p:sp>
      <p:sp>
        <p:nvSpPr>
          <p:cNvPr id="5" name="矩形 4">
            <a:extLst>
              <a:ext uri="{FF2B5EF4-FFF2-40B4-BE49-F238E27FC236}">
                <a16:creationId xmlns:a16="http://schemas.microsoft.com/office/drawing/2014/main" id="{959B6A53-F707-4D48-BDC1-875C448B58CD}"/>
              </a:ext>
            </a:extLst>
          </p:cNvPr>
          <p:cNvSpPr/>
          <p:nvPr/>
        </p:nvSpPr>
        <p:spPr>
          <a:xfrm>
            <a:off x="884468" y="2243856"/>
            <a:ext cx="957033" cy="1794745"/>
          </a:xfrm>
          <a:prstGeom prst="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zh-CN" altLang="en-US" sz="3733" b="1" dirty="0">
                <a:solidFill>
                  <a:prstClr val="white"/>
                </a:solidFill>
                <a:latin typeface="微软雅黑" panose="020B0503020204020204" pitchFamily="34" charset="-122"/>
                <a:ea typeface="微软雅黑" panose="020B0503020204020204" pitchFamily="34" charset="-122"/>
              </a:rPr>
              <a:t>要把</a:t>
            </a:r>
          </a:p>
        </p:txBody>
      </p:sp>
      <p:sp>
        <p:nvSpPr>
          <p:cNvPr id="6" name="文本框 3">
            <a:extLst>
              <a:ext uri="{FF2B5EF4-FFF2-40B4-BE49-F238E27FC236}">
                <a16:creationId xmlns:a16="http://schemas.microsoft.com/office/drawing/2014/main" id="{43ED2098-F44E-47AE-8C50-48F7EADCD616}"/>
              </a:ext>
            </a:extLst>
          </p:cNvPr>
          <p:cNvSpPr txBox="1"/>
          <p:nvPr/>
        </p:nvSpPr>
        <p:spPr>
          <a:xfrm>
            <a:off x="2001512" y="2118247"/>
            <a:ext cx="9466589"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学习贯彻中共十九大精神作为重大政治任务</a:t>
            </a:r>
          </a:p>
        </p:txBody>
      </p:sp>
      <p:sp>
        <p:nvSpPr>
          <p:cNvPr id="7" name="文本框 3">
            <a:extLst>
              <a:ext uri="{FF2B5EF4-FFF2-40B4-BE49-F238E27FC236}">
                <a16:creationId xmlns:a16="http://schemas.microsoft.com/office/drawing/2014/main" id="{715C7DB7-F6E6-44EB-ACB2-21D4922DAA62}"/>
              </a:ext>
            </a:extLst>
          </p:cNvPr>
          <p:cNvSpPr txBox="1"/>
          <p:nvPr/>
        </p:nvSpPr>
        <p:spPr>
          <a:xfrm>
            <a:off x="2002447" y="2598504"/>
            <a:ext cx="9466589"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习近平新时代中国特色社会主义思想作为统揽政协工作的总纲</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8" name="文本框 3">
            <a:extLst>
              <a:ext uri="{FF2B5EF4-FFF2-40B4-BE49-F238E27FC236}">
                <a16:creationId xmlns:a16="http://schemas.microsoft.com/office/drawing/2014/main" id="{AB8E9273-DE07-4E2C-8F70-B43C353921F1}"/>
              </a:ext>
            </a:extLst>
          </p:cNvPr>
          <p:cNvSpPr txBox="1"/>
          <p:nvPr/>
        </p:nvSpPr>
        <p:spPr>
          <a:xfrm>
            <a:off x="2001512" y="3101719"/>
            <a:ext cx="9466589"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坚持和发展中国特色社会主义作为巩固共同思想政治基础的主轴</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9" name="文本框 3">
            <a:extLst>
              <a:ext uri="{FF2B5EF4-FFF2-40B4-BE49-F238E27FC236}">
                <a16:creationId xmlns:a16="http://schemas.microsoft.com/office/drawing/2014/main" id="{CBA5709D-0604-4F62-92BA-452ACA00F57A}"/>
              </a:ext>
            </a:extLst>
          </p:cNvPr>
          <p:cNvSpPr txBox="1"/>
          <p:nvPr/>
        </p:nvSpPr>
        <p:spPr>
          <a:xfrm>
            <a:off x="2001512" y="3604934"/>
            <a:ext cx="10114289"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为决胜全面建成小康社会、夺取新时代中国特色社会主义伟大胜利献计出力作为工作主线</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873B1765-90B5-481C-872C-09F244BADD03}"/>
              </a:ext>
            </a:extLst>
          </p:cNvPr>
          <p:cNvSpPr/>
          <p:nvPr/>
        </p:nvSpPr>
        <p:spPr>
          <a:xfrm>
            <a:off x="884468" y="4275856"/>
            <a:ext cx="957033" cy="1024867"/>
          </a:xfrm>
          <a:prstGeom prst="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zh-CN" altLang="en-US" sz="2400" b="1" dirty="0">
                <a:solidFill>
                  <a:prstClr val="white"/>
                </a:solidFill>
                <a:latin typeface="微软雅黑" panose="020B0503020204020204" pitchFamily="34" charset="-122"/>
                <a:ea typeface="微软雅黑" panose="020B0503020204020204" pitchFamily="34" charset="-122"/>
              </a:rPr>
              <a:t>坚持</a:t>
            </a:r>
          </a:p>
        </p:txBody>
      </p:sp>
      <p:sp>
        <p:nvSpPr>
          <p:cNvPr id="11" name="文本框 3">
            <a:extLst>
              <a:ext uri="{FF2B5EF4-FFF2-40B4-BE49-F238E27FC236}">
                <a16:creationId xmlns:a16="http://schemas.microsoft.com/office/drawing/2014/main" id="{4935DF8D-49A5-4D72-8E15-CCD00A3D4E87}"/>
              </a:ext>
            </a:extLst>
          </p:cNvPr>
          <p:cNvSpPr txBox="1"/>
          <p:nvPr/>
        </p:nvSpPr>
        <p:spPr>
          <a:xfrm>
            <a:off x="2001513" y="4263155"/>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稳中求进工作总基调</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2" name="文本框 3">
            <a:extLst>
              <a:ext uri="{FF2B5EF4-FFF2-40B4-BE49-F238E27FC236}">
                <a16:creationId xmlns:a16="http://schemas.microsoft.com/office/drawing/2014/main" id="{B2C254C3-6036-4910-BFBA-DDDD999A78B2}"/>
              </a:ext>
            </a:extLst>
          </p:cNvPr>
          <p:cNvSpPr txBox="1"/>
          <p:nvPr/>
        </p:nvSpPr>
        <p:spPr>
          <a:xfrm>
            <a:off x="5316213" y="4263155"/>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新发展理念</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3" name="文本框 3">
            <a:extLst>
              <a:ext uri="{FF2B5EF4-FFF2-40B4-BE49-F238E27FC236}">
                <a16:creationId xmlns:a16="http://schemas.microsoft.com/office/drawing/2014/main" id="{8DDF8FCE-ABF6-4D0A-A1E7-D5979E2E4748}"/>
              </a:ext>
            </a:extLst>
          </p:cNvPr>
          <p:cNvSpPr txBox="1"/>
          <p:nvPr/>
        </p:nvSpPr>
        <p:spPr>
          <a:xfrm>
            <a:off x="2001511" y="4765290"/>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以人民为中心的发展思想</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4" name="文本框 3">
            <a:extLst>
              <a:ext uri="{FF2B5EF4-FFF2-40B4-BE49-F238E27FC236}">
                <a16:creationId xmlns:a16="http://schemas.microsoft.com/office/drawing/2014/main" id="{3B8C9A11-1C70-490E-B79E-CB06F00D2E89}"/>
              </a:ext>
            </a:extLst>
          </p:cNvPr>
          <p:cNvSpPr txBox="1"/>
          <p:nvPr/>
        </p:nvSpPr>
        <p:spPr>
          <a:xfrm>
            <a:off x="5316213" y="4784807"/>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团结和民主两大主题</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5" name="TextBox 43">
            <a:extLst>
              <a:ext uri="{FF2B5EF4-FFF2-40B4-BE49-F238E27FC236}">
                <a16:creationId xmlns:a16="http://schemas.microsoft.com/office/drawing/2014/main" id="{0D5B48CE-A2A1-4DEB-9966-F148ADE89CC1}"/>
              </a:ext>
            </a:extLst>
          </p:cNvPr>
          <p:cNvSpPr txBox="1"/>
          <p:nvPr/>
        </p:nvSpPr>
        <p:spPr>
          <a:xfrm>
            <a:off x="757467" y="5437174"/>
            <a:ext cx="10438536" cy="954364"/>
          </a:xfrm>
          <a:prstGeom prst="rect">
            <a:avLst/>
          </a:prstGeom>
          <a:noFill/>
        </p:spPr>
        <p:txBody>
          <a:bodyPr wrap="square" rtlCol="0">
            <a:spAutoFit/>
          </a:bodyPr>
          <a:lstStyle/>
          <a:p>
            <a:pPr defTabSz="1219170">
              <a:lnSpc>
                <a:spcPct val="150000"/>
              </a:lnSpc>
              <a:defRPr/>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围绕统筹推进“五位一体”总体布局、协调推进“四个全面”战略布局，认真履行政治协商、民主监督、参政议政职能</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，为全面建成小康社会、全面建设社会主义现代化国家作出新的贡献。</a:t>
            </a:r>
          </a:p>
        </p:txBody>
      </p:sp>
    </p:spTree>
    <p:extLst>
      <p:ext uri="{BB962C8B-B14F-4D97-AF65-F5344CB8AC3E}">
        <p14:creationId xmlns:p14="http://schemas.microsoft.com/office/powerpoint/2010/main" val="334441960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2000"/>
                                        <p:tgtEl>
                                          <p:spTgt spid="3"/>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2000"/>
                                        <p:tgtEl>
                                          <p:spTgt spid="4"/>
                                        </p:tgtEl>
                                      </p:cBhvr>
                                    </p:animEffect>
                                  </p:childTnLst>
                                </p:cTn>
                              </p:par>
                            </p:childTnLst>
                          </p:cTn>
                        </p:par>
                        <p:par>
                          <p:cTn id="20" fill="hold">
                            <p:stCondLst>
                              <p:cond delay="5000"/>
                            </p:stCondLst>
                            <p:childTnLst>
                              <p:par>
                                <p:cTn id="21" presetID="49" presetClass="entr" presetSubtype="0" decel="10000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par>
                          <p:cTn id="27" fill="hold">
                            <p:stCondLst>
                              <p:cond delay="55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1500"/>
                                        <p:tgtEl>
                                          <p:spTgt spid="6"/>
                                        </p:tgtEl>
                                      </p:cBhvr>
                                    </p:animEffect>
                                  </p:childTnLst>
                                </p:cTn>
                              </p:par>
                            </p:childTnLst>
                          </p:cTn>
                        </p:par>
                        <p:par>
                          <p:cTn id="31" fill="hold">
                            <p:stCondLst>
                              <p:cond delay="70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1500"/>
                                        <p:tgtEl>
                                          <p:spTgt spid="7"/>
                                        </p:tgtEl>
                                      </p:cBhvr>
                                    </p:animEffect>
                                  </p:childTnLst>
                                </p:cTn>
                              </p:par>
                            </p:childTnLst>
                          </p:cTn>
                        </p:par>
                        <p:par>
                          <p:cTn id="35" fill="hold">
                            <p:stCondLst>
                              <p:cond delay="8500"/>
                            </p:stCondLst>
                            <p:childTnLst>
                              <p:par>
                                <p:cTn id="36" presetID="2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1500"/>
                                        <p:tgtEl>
                                          <p:spTgt spid="8"/>
                                        </p:tgtEl>
                                      </p:cBhvr>
                                    </p:animEffect>
                                  </p:childTnLst>
                                </p:cTn>
                              </p:par>
                            </p:childTnLst>
                          </p:cTn>
                        </p:par>
                        <p:par>
                          <p:cTn id="39" fill="hold">
                            <p:stCondLst>
                              <p:cond delay="100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1500"/>
                                        <p:tgtEl>
                                          <p:spTgt spid="9"/>
                                        </p:tgtEl>
                                      </p:cBhvr>
                                    </p:animEffect>
                                  </p:childTnLst>
                                </p:cTn>
                              </p:par>
                            </p:childTnLst>
                          </p:cTn>
                        </p:par>
                        <p:par>
                          <p:cTn id="43" fill="hold">
                            <p:stCondLst>
                              <p:cond delay="11500"/>
                            </p:stCondLst>
                            <p:childTnLst>
                              <p:par>
                                <p:cTn id="44" presetID="49" presetClass="entr" presetSubtype="0" decel="10000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 calcmode="lin" valueType="num">
                                      <p:cBhvr>
                                        <p:cTn id="48" dur="500" fill="hold"/>
                                        <p:tgtEl>
                                          <p:spTgt spid="10"/>
                                        </p:tgtEl>
                                        <p:attrNameLst>
                                          <p:attrName>style.rotation</p:attrName>
                                        </p:attrNameLst>
                                      </p:cBhvr>
                                      <p:tavLst>
                                        <p:tav tm="0">
                                          <p:val>
                                            <p:fltVal val="360"/>
                                          </p:val>
                                        </p:tav>
                                        <p:tav tm="100000">
                                          <p:val>
                                            <p:fltVal val="0"/>
                                          </p:val>
                                        </p:tav>
                                      </p:tavLst>
                                    </p:anim>
                                    <p:animEffect transition="in" filter="fade">
                                      <p:cBhvr>
                                        <p:cTn id="49" dur="500"/>
                                        <p:tgtEl>
                                          <p:spTgt spid="10"/>
                                        </p:tgtEl>
                                      </p:cBhvr>
                                    </p:animEffect>
                                  </p:childTnLst>
                                </p:cTn>
                              </p:par>
                            </p:childTnLst>
                          </p:cTn>
                        </p:par>
                        <p:par>
                          <p:cTn id="50" fill="hold">
                            <p:stCondLst>
                              <p:cond delay="12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1500"/>
                                        <p:tgtEl>
                                          <p:spTgt spid="11"/>
                                        </p:tgtEl>
                                      </p:cBhvr>
                                    </p:animEffect>
                                  </p:childTnLst>
                                </p:cTn>
                              </p:par>
                            </p:childTnLst>
                          </p:cTn>
                        </p:par>
                        <p:par>
                          <p:cTn id="54" fill="hold">
                            <p:stCondLst>
                              <p:cond delay="1350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1500"/>
                                        <p:tgtEl>
                                          <p:spTgt spid="12"/>
                                        </p:tgtEl>
                                      </p:cBhvr>
                                    </p:animEffect>
                                  </p:childTnLst>
                                </p:cTn>
                              </p:par>
                            </p:childTnLst>
                          </p:cTn>
                        </p:par>
                        <p:par>
                          <p:cTn id="58" fill="hold">
                            <p:stCondLst>
                              <p:cond delay="150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1500"/>
                                        <p:tgtEl>
                                          <p:spTgt spid="13"/>
                                        </p:tgtEl>
                                      </p:cBhvr>
                                    </p:animEffect>
                                  </p:childTnLst>
                                </p:cTn>
                              </p:par>
                            </p:childTnLst>
                          </p:cTn>
                        </p:par>
                        <p:par>
                          <p:cTn id="62" fill="hold">
                            <p:stCondLst>
                              <p:cond delay="16500"/>
                            </p:stCondLst>
                            <p:childTnLst>
                              <p:par>
                                <p:cTn id="63" presetID="2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1500"/>
                                        <p:tgtEl>
                                          <p:spTgt spid="14"/>
                                        </p:tgtEl>
                                      </p:cBhvr>
                                    </p:animEffect>
                                  </p:childTnLst>
                                </p:cTn>
                              </p:par>
                            </p:childTnLst>
                          </p:cTn>
                        </p:par>
                        <p:par>
                          <p:cTn id="66" fill="hold">
                            <p:stCondLst>
                              <p:cond delay="18000"/>
                            </p:stCondLst>
                            <p:childTnLst>
                              <p:par>
                                <p:cTn id="67" presetID="22" presetClass="entr" presetSubtype="8"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left)">
                                      <p:cBhvr>
                                        <p:cTn id="6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4" grpId="0"/>
      <p:bldP spid="5" grpId="0" animBg="1"/>
      <p:bldP spid="6" grpId="0"/>
      <p:bldP spid="7" grpId="0"/>
      <p:bldP spid="8" grpId="0"/>
      <p:bldP spid="9" grpId="0"/>
      <p:bldP spid="10" grpId="0" animBg="1"/>
      <p:bldP spid="11" grpId="0"/>
      <p:bldP spid="12" grpId="0"/>
      <p:bldP spid="13" grpId="0"/>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第四部分：今后工作的建议</a:t>
            </a:r>
          </a:p>
        </p:txBody>
      </p:sp>
      <p:grpSp>
        <p:nvGrpSpPr>
          <p:cNvPr id="3" name="组合 2">
            <a:extLst>
              <a:ext uri="{FF2B5EF4-FFF2-40B4-BE49-F238E27FC236}">
                <a16:creationId xmlns:a16="http://schemas.microsoft.com/office/drawing/2014/main" id="{3B946964-3E59-4F34-92E8-944ECE2DE3FC}"/>
              </a:ext>
            </a:extLst>
          </p:cNvPr>
          <p:cNvGrpSpPr/>
          <p:nvPr/>
        </p:nvGrpSpPr>
        <p:grpSpPr>
          <a:xfrm>
            <a:off x="1463739" y="1983813"/>
            <a:ext cx="1800000" cy="3108051"/>
            <a:chOff x="1811025" y="1689040"/>
            <a:chExt cx="1800000" cy="3108051"/>
          </a:xfrm>
        </p:grpSpPr>
        <p:sp>
          <p:nvSpPr>
            <p:cNvPr id="4" name="矩形: 圆角 16">
              <a:extLst>
                <a:ext uri="{FF2B5EF4-FFF2-40B4-BE49-F238E27FC236}">
                  <a16:creationId xmlns:a16="http://schemas.microsoft.com/office/drawing/2014/main" id="{CEA31F65-E8BC-43A8-A213-F34C15BE9931}"/>
                </a:ext>
              </a:extLst>
            </p:cNvPr>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36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五点</a:t>
              </a:r>
              <a:endParaRPr lang="en-US" altLang="zh-CN" sz="36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a:p>
              <a:pPr algn="ctr" defTabSz="914377"/>
              <a:r>
                <a:rPr lang="zh-CN" altLang="en-US" sz="36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建议</a:t>
              </a:r>
              <a:endParaRPr lang="en-US" altLang="zh-CN" sz="3600" b="1"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11560482-C790-438E-BEB9-5CD33B9E2D0D}"/>
                </a:ext>
              </a:extLst>
            </p:cNvPr>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6" name="Freeform 29">
                <a:extLst>
                  <a:ext uri="{FF2B5EF4-FFF2-40B4-BE49-F238E27FC236}">
                    <a16:creationId xmlns:a16="http://schemas.microsoft.com/office/drawing/2014/main" id="{F9EDAAAA-57A6-4836-847B-38B7C52E0AF5}"/>
                  </a:ext>
                </a:extLst>
              </p:cNvPr>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endParaRPr lang="zh-CN" altLang="en-US">
                  <a:solidFill>
                    <a:prstClr val="black"/>
                  </a:solidFill>
                  <a:latin typeface="等线" panose="020F0502020204030204"/>
                  <a:ea typeface="等线" panose="02010600030101010101" pitchFamily="2" charset="-122"/>
                </a:endParaRPr>
              </a:p>
            </p:txBody>
          </p:sp>
          <p:sp>
            <p:nvSpPr>
              <p:cNvPr id="7" name="任意多边形 14">
                <a:extLst>
                  <a:ext uri="{FF2B5EF4-FFF2-40B4-BE49-F238E27FC236}">
                    <a16:creationId xmlns:a16="http://schemas.microsoft.com/office/drawing/2014/main" id="{9C45A39A-DC0D-42D8-B878-1A3C60DFB3C3}"/>
                  </a:ext>
                </a:extLst>
              </p:cNvPr>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等线" panose="020F0502020204030204"/>
                  <a:ea typeface="等线" panose="02010600030101010101" pitchFamily="2" charset="-122"/>
                </a:endParaRPr>
              </a:p>
            </p:txBody>
          </p:sp>
        </p:grpSp>
      </p:grpSp>
      <p:grpSp>
        <p:nvGrpSpPr>
          <p:cNvPr id="8" name="组合 7">
            <a:extLst>
              <a:ext uri="{FF2B5EF4-FFF2-40B4-BE49-F238E27FC236}">
                <a16:creationId xmlns:a16="http://schemas.microsoft.com/office/drawing/2014/main" id="{072DAC62-B8D8-45FA-B8C6-014F55A090E5}"/>
              </a:ext>
            </a:extLst>
          </p:cNvPr>
          <p:cNvGrpSpPr/>
          <p:nvPr/>
        </p:nvGrpSpPr>
        <p:grpSpPr>
          <a:xfrm>
            <a:off x="4043385" y="1565607"/>
            <a:ext cx="6653084" cy="722362"/>
            <a:chOff x="6728197" y="2175744"/>
            <a:chExt cx="6653084" cy="722362"/>
          </a:xfrm>
        </p:grpSpPr>
        <p:sp>
          <p:nvSpPr>
            <p:cNvPr id="9" name="矩形: 圆角 39">
              <a:extLst>
                <a:ext uri="{FF2B5EF4-FFF2-40B4-BE49-F238E27FC236}">
                  <a16:creationId xmlns:a16="http://schemas.microsoft.com/office/drawing/2014/main" id="{3953B386-12AD-45D5-9830-C143EDAA0045}"/>
                </a:ext>
              </a:extLst>
            </p:cNvPr>
            <p:cNvSpPr/>
            <p:nvPr/>
          </p:nvSpPr>
          <p:spPr>
            <a:xfrm>
              <a:off x="6991350" y="2175744"/>
              <a:ext cx="6389931"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10" name="矩形 9">
              <a:extLst>
                <a:ext uri="{FF2B5EF4-FFF2-40B4-BE49-F238E27FC236}">
                  <a16:creationId xmlns:a16="http://schemas.microsoft.com/office/drawing/2014/main" id="{64537847-912C-446E-B465-4F6535EBF316}"/>
                </a:ext>
              </a:extLst>
            </p:cNvPr>
            <p:cNvSpPr/>
            <p:nvPr/>
          </p:nvSpPr>
          <p:spPr>
            <a:xfrm>
              <a:off x="7287122" y="2306335"/>
              <a:ext cx="6012617" cy="379656"/>
            </a:xfrm>
            <a:prstGeom prst="rect">
              <a:avLst/>
            </a:prstGeom>
          </p:spPr>
          <p:txBody>
            <a:bodyPr wrap="square">
              <a:spAutoFit/>
            </a:bodyPr>
            <a:lstStyle/>
            <a:p>
              <a:pPr defTabSz="914377"/>
              <a:r>
                <a:rPr lang="zh-CN" altLang="en-US" sz="1867"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深入学习贯彻习近平新时代中国特色社会主义思想</a:t>
              </a:r>
            </a:p>
          </p:txBody>
        </p:sp>
        <p:sp>
          <p:nvSpPr>
            <p:cNvPr id="11" name="矩形: 圆角 33">
              <a:extLst>
                <a:ext uri="{FF2B5EF4-FFF2-40B4-BE49-F238E27FC236}">
                  <a16:creationId xmlns:a16="http://schemas.microsoft.com/office/drawing/2014/main" id="{92813032-71BA-4576-81F3-32686D61251A}"/>
                </a:ext>
              </a:extLst>
            </p:cNvPr>
            <p:cNvSpPr/>
            <p:nvPr/>
          </p:nvSpPr>
          <p:spPr>
            <a:xfrm>
              <a:off x="6728197" y="2263522"/>
              <a:ext cx="540000" cy="540000"/>
            </a:xfrm>
            <a:prstGeom prst="roundRect">
              <a:avLst>
                <a:gd name="adj" fmla="val 23333"/>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000" dirty="0">
                  <a:solidFill>
                    <a:srgbClr val="FFFCE1"/>
                  </a:solidFill>
                  <a:latin typeface="Impact" panose="020B0806030902050204" pitchFamily="34" charset="0"/>
                  <a:ea typeface="微软雅黑" panose="020B0503020204020204" pitchFamily="34" charset="-122"/>
                </a:rPr>
                <a:t>1</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12" name="组合 11">
            <a:extLst>
              <a:ext uri="{FF2B5EF4-FFF2-40B4-BE49-F238E27FC236}">
                <a16:creationId xmlns:a16="http://schemas.microsoft.com/office/drawing/2014/main" id="{C8544775-E445-4E12-BA9B-FE989E7348E6}"/>
              </a:ext>
            </a:extLst>
          </p:cNvPr>
          <p:cNvGrpSpPr/>
          <p:nvPr/>
        </p:nvGrpSpPr>
        <p:grpSpPr>
          <a:xfrm>
            <a:off x="4040838" y="2414638"/>
            <a:ext cx="6655628" cy="737846"/>
            <a:chOff x="6725653" y="3024774"/>
            <a:chExt cx="6655628" cy="737845"/>
          </a:xfrm>
        </p:grpSpPr>
        <p:sp>
          <p:nvSpPr>
            <p:cNvPr id="13" name="矩形: 圆角 40">
              <a:extLst>
                <a:ext uri="{FF2B5EF4-FFF2-40B4-BE49-F238E27FC236}">
                  <a16:creationId xmlns:a16="http://schemas.microsoft.com/office/drawing/2014/main" id="{98160CB0-54D5-46F3-9151-D21805C8CA5A}"/>
                </a:ext>
              </a:extLst>
            </p:cNvPr>
            <p:cNvSpPr/>
            <p:nvPr/>
          </p:nvSpPr>
          <p:spPr>
            <a:xfrm>
              <a:off x="6991349" y="3040257"/>
              <a:ext cx="6389932"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14" name="矩形 13">
              <a:extLst>
                <a:ext uri="{FF2B5EF4-FFF2-40B4-BE49-F238E27FC236}">
                  <a16:creationId xmlns:a16="http://schemas.microsoft.com/office/drawing/2014/main" id="{88F0B9E9-9808-4B16-96ED-5045DFF14273}"/>
                </a:ext>
              </a:extLst>
            </p:cNvPr>
            <p:cNvSpPr/>
            <p:nvPr/>
          </p:nvSpPr>
          <p:spPr>
            <a:xfrm>
              <a:off x="7265653" y="3024774"/>
              <a:ext cx="6012619" cy="646330"/>
            </a:xfrm>
            <a:prstGeom prst="rect">
              <a:avLst/>
            </a:prstGeom>
          </p:spPr>
          <p:txBody>
            <a:bodyPr wrap="square">
              <a:spAutoFit/>
            </a:bodyPr>
            <a:lstStyle/>
            <a:p>
              <a:pPr defTabSz="914377"/>
              <a:r>
                <a:rPr lang="zh-CN" altLang="en-US"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聚焦决胜全面建成小康社会、开启全面建设社会主义现代化国家新征程重大问题献计出力</a:t>
              </a:r>
            </a:p>
          </p:txBody>
        </p:sp>
        <p:sp>
          <p:nvSpPr>
            <p:cNvPr id="15" name="矩形: 圆角 34">
              <a:extLst>
                <a:ext uri="{FF2B5EF4-FFF2-40B4-BE49-F238E27FC236}">
                  <a16:creationId xmlns:a16="http://schemas.microsoft.com/office/drawing/2014/main" id="{5992A8F2-D62D-4D19-B8FC-BE1C2E8B4080}"/>
                </a:ext>
              </a:extLst>
            </p:cNvPr>
            <p:cNvSpPr/>
            <p:nvPr/>
          </p:nvSpPr>
          <p:spPr>
            <a:xfrm>
              <a:off x="6725653" y="3130022"/>
              <a:ext cx="540000" cy="540000"/>
            </a:xfrm>
            <a:prstGeom prst="roundRect">
              <a:avLst>
                <a:gd name="adj" fmla="val 23333"/>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000" dirty="0">
                  <a:solidFill>
                    <a:srgbClr val="FFFCE1"/>
                  </a:solidFill>
                  <a:latin typeface="Impact" panose="020B0806030902050204" pitchFamily="34" charset="0"/>
                  <a:ea typeface="微软雅黑" panose="020B0503020204020204" pitchFamily="34" charset="-122"/>
                </a:rPr>
                <a:t>2</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16" name="组合 15">
            <a:extLst>
              <a:ext uri="{FF2B5EF4-FFF2-40B4-BE49-F238E27FC236}">
                <a16:creationId xmlns:a16="http://schemas.microsoft.com/office/drawing/2014/main" id="{1E61FC50-02C9-4162-913E-A91B779176C4}"/>
              </a:ext>
            </a:extLst>
          </p:cNvPr>
          <p:cNvGrpSpPr/>
          <p:nvPr/>
        </p:nvGrpSpPr>
        <p:grpSpPr>
          <a:xfrm>
            <a:off x="4040841" y="3295040"/>
            <a:ext cx="6655628" cy="722363"/>
            <a:chOff x="6725653" y="3905176"/>
            <a:chExt cx="6655628" cy="722362"/>
          </a:xfrm>
        </p:grpSpPr>
        <p:sp>
          <p:nvSpPr>
            <p:cNvPr id="17" name="矩形: 圆角 41">
              <a:extLst>
                <a:ext uri="{FF2B5EF4-FFF2-40B4-BE49-F238E27FC236}">
                  <a16:creationId xmlns:a16="http://schemas.microsoft.com/office/drawing/2014/main" id="{EFB6F652-65EB-42A4-A34E-E2E820B193F8}"/>
                </a:ext>
              </a:extLst>
            </p:cNvPr>
            <p:cNvSpPr/>
            <p:nvPr/>
          </p:nvSpPr>
          <p:spPr>
            <a:xfrm>
              <a:off x="6991349" y="3905176"/>
              <a:ext cx="6389932"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18" name="矩形 17">
              <a:extLst>
                <a:ext uri="{FF2B5EF4-FFF2-40B4-BE49-F238E27FC236}">
                  <a16:creationId xmlns:a16="http://schemas.microsoft.com/office/drawing/2014/main" id="{BCEB5874-6E4C-45F9-A595-4E84A427CE2A}"/>
                </a:ext>
              </a:extLst>
            </p:cNvPr>
            <p:cNvSpPr/>
            <p:nvPr/>
          </p:nvSpPr>
          <p:spPr>
            <a:xfrm>
              <a:off x="7265649" y="3908092"/>
              <a:ext cx="6012619" cy="666976"/>
            </a:xfrm>
            <a:prstGeom prst="rect">
              <a:avLst/>
            </a:prstGeom>
          </p:spPr>
          <p:txBody>
            <a:bodyPr wrap="square">
              <a:spAutoFit/>
            </a:bodyPr>
            <a:lstStyle/>
            <a:p>
              <a:pPr defTabSz="914377"/>
              <a:r>
                <a:rPr lang="zh-CN" altLang="en-US" sz="1867"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充分发挥人民政协作为协商民主重要渠道和专门协商机构作用。</a:t>
              </a:r>
            </a:p>
          </p:txBody>
        </p:sp>
        <p:sp>
          <p:nvSpPr>
            <p:cNvPr id="19" name="矩形: 圆角 35">
              <a:extLst>
                <a:ext uri="{FF2B5EF4-FFF2-40B4-BE49-F238E27FC236}">
                  <a16:creationId xmlns:a16="http://schemas.microsoft.com/office/drawing/2014/main" id="{BF35EDAC-DFCD-48FB-958A-D2A1595AF79D}"/>
                </a:ext>
              </a:extLst>
            </p:cNvPr>
            <p:cNvSpPr/>
            <p:nvPr/>
          </p:nvSpPr>
          <p:spPr>
            <a:xfrm>
              <a:off x="6725653" y="3996357"/>
              <a:ext cx="540000" cy="540000"/>
            </a:xfrm>
            <a:prstGeom prst="roundRect">
              <a:avLst>
                <a:gd name="adj" fmla="val 23333"/>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000" dirty="0">
                  <a:solidFill>
                    <a:srgbClr val="FFFCE1"/>
                  </a:solidFill>
                  <a:latin typeface="Impact" panose="020B0806030902050204" pitchFamily="34" charset="0"/>
                  <a:ea typeface="微软雅黑" panose="020B0503020204020204" pitchFamily="34" charset="-122"/>
                </a:rPr>
                <a:t>3</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20" name="组合 19">
            <a:extLst>
              <a:ext uri="{FF2B5EF4-FFF2-40B4-BE49-F238E27FC236}">
                <a16:creationId xmlns:a16="http://schemas.microsoft.com/office/drawing/2014/main" id="{A06F0BF7-EFD6-40FA-96F2-35F9503F5F55}"/>
              </a:ext>
            </a:extLst>
          </p:cNvPr>
          <p:cNvGrpSpPr/>
          <p:nvPr/>
        </p:nvGrpSpPr>
        <p:grpSpPr>
          <a:xfrm>
            <a:off x="4046485" y="4154157"/>
            <a:ext cx="6649987" cy="722363"/>
            <a:chOff x="6731297" y="4744383"/>
            <a:chExt cx="6649986" cy="722362"/>
          </a:xfrm>
        </p:grpSpPr>
        <p:sp>
          <p:nvSpPr>
            <p:cNvPr id="21" name="矩形: 圆角 42">
              <a:extLst>
                <a:ext uri="{FF2B5EF4-FFF2-40B4-BE49-F238E27FC236}">
                  <a16:creationId xmlns:a16="http://schemas.microsoft.com/office/drawing/2014/main" id="{F99D94D8-AA15-47C5-9A41-7ECE097B50FF}"/>
                </a:ext>
              </a:extLst>
            </p:cNvPr>
            <p:cNvSpPr/>
            <p:nvPr/>
          </p:nvSpPr>
          <p:spPr>
            <a:xfrm>
              <a:off x="6991349" y="4744383"/>
              <a:ext cx="6389932"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22" name="矩形 21">
              <a:extLst>
                <a:ext uri="{FF2B5EF4-FFF2-40B4-BE49-F238E27FC236}">
                  <a16:creationId xmlns:a16="http://schemas.microsoft.com/office/drawing/2014/main" id="{376267CC-3AB3-49B5-B092-7511DA6C2814}"/>
                </a:ext>
              </a:extLst>
            </p:cNvPr>
            <p:cNvSpPr/>
            <p:nvPr/>
          </p:nvSpPr>
          <p:spPr>
            <a:xfrm>
              <a:off x="7368664" y="4920898"/>
              <a:ext cx="6012619" cy="400109"/>
            </a:xfrm>
            <a:prstGeom prst="rect">
              <a:avLst/>
            </a:prstGeom>
          </p:spPr>
          <p:txBody>
            <a:bodyPr wrap="square">
              <a:spAutoFit/>
            </a:bodyPr>
            <a:lstStyle/>
            <a:p>
              <a:pPr defTabSz="914377"/>
              <a:r>
                <a:rPr lang="zh-CN" altLang="en-US" sz="2000"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广泛凝聚实现中华民族伟大复兴正能量。</a:t>
              </a:r>
            </a:p>
          </p:txBody>
        </p:sp>
        <p:sp>
          <p:nvSpPr>
            <p:cNvPr id="23" name="矩形: 圆角 36">
              <a:extLst>
                <a:ext uri="{FF2B5EF4-FFF2-40B4-BE49-F238E27FC236}">
                  <a16:creationId xmlns:a16="http://schemas.microsoft.com/office/drawing/2014/main" id="{4249501A-2152-4919-81BE-F2BD7024BF6C}"/>
                </a:ext>
              </a:extLst>
            </p:cNvPr>
            <p:cNvSpPr/>
            <p:nvPr/>
          </p:nvSpPr>
          <p:spPr>
            <a:xfrm>
              <a:off x="6731297" y="4835564"/>
              <a:ext cx="540000" cy="540000"/>
            </a:xfrm>
            <a:prstGeom prst="roundRect">
              <a:avLst>
                <a:gd name="adj" fmla="val 23333"/>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000" dirty="0">
                  <a:solidFill>
                    <a:srgbClr val="FFFCE1"/>
                  </a:solidFill>
                  <a:latin typeface="Impact" panose="020B0806030902050204" pitchFamily="34" charset="0"/>
                  <a:ea typeface="微软雅黑" panose="020B0503020204020204" pitchFamily="34" charset="-122"/>
                </a:rPr>
                <a:t>4</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24" name="组合 23">
            <a:extLst>
              <a:ext uri="{FF2B5EF4-FFF2-40B4-BE49-F238E27FC236}">
                <a16:creationId xmlns:a16="http://schemas.microsoft.com/office/drawing/2014/main" id="{AC0472DD-83C7-445B-A0F2-BA77D8B71433}"/>
              </a:ext>
            </a:extLst>
          </p:cNvPr>
          <p:cNvGrpSpPr/>
          <p:nvPr/>
        </p:nvGrpSpPr>
        <p:grpSpPr>
          <a:xfrm>
            <a:off x="4040839" y="5092429"/>
            <a:ext cx="6649987" cy="722363"/>
            <a:chOff x="6731297" y="4744383"/>
            <a:chExt cx="6649986" cy="722362"/>
          </a:xfrm>
        </p:grpSpPr>
        <p:sp>
          <p:nvSpPr>
            <p:cNvPr id="25" name="矩形: 圆角 24">
              <a:extLst>
                <a:ext uri="{FF2B5EF4-FFF2-40B4-BE49-F238E27FC236}">
                  <a16:creationId xmlns:a16="http://schemas.microsoft.com/office/drawing/2014/main" id="{7B144C40-B30A-4DD2-8DD8-00593EF1C281}"/>
                </a:ext>
              </a:extLst>
            </p:cNvPr>
            <p:cNvSpPr/>
            <p:nvPr/>
          </p:nvSpPr>
          <p:spPr>
            <a:xfrm>
              <a:off x="6991349" y="4744383"/>
              <a:ext cx="6389932"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26" name="矩形 25">
              <a:extLst>
                <a:ext uri="{FF2B5EF4-FFF2-40B4-BE49-F238E27FC236}">
                  <a16:creationId xmlns:a16="http://schemas.microsoft.com/office/drawing/2014/main" id="{7966C7A6-147E-415B-9C58-7EE94475D381}"/>
                </a:ext>
              </a:extLst>
            </p:cNvPr>
            <p:cNvSpPr/>
            <p:nvPr/>
          </p:nvSpPr>
          <p:spPr>
            <a:xfrm>
              <a:off x="7368664" y="4920898"/>
              <a:ext cx="6012619" cy="400109"/>
            </a:xfrm>
            <a:prstGeom prst="rect">
              <a:avLst/>
            </a:prstGeom>
          </p:spPr>
          <p:txBody>
            <a:bodyPr wrap="square">
              <a:spAutoFit/>
            </a:bodyPr>
            <a:lstStyle/>
            <a:p>
              <a:pPr defTabSz="914377"/>
              <a:r>
                <a:rPr lang="zh-CN" altLang="en-US" sz="2000" dirty="0">
                  <a:gradFill>
                    <a:gsLst>
                      <a:gs pos="90000">
                        <a:srgbClr val="C00000"/>
                      </a:gs>
                      <a:gs pos="30000">
                        <a:srgbClr val="FF0000"/>
                      </a:gs>
                    </a:gsLst>
                    <a:lin ang="5400000" scaled="0"/>
                  </a:gradFill>
                  <a:latin typeface="微软雅黑" panose="020B0503020204020204" pitchFamily="34" charset="-122"/>
                  <a:ea typeface="微软雅黑" panose="020B0503020204020204" pitchFamily="34" charset="-122"/>
                </a:rPr>
                <a:t>切实加强自身建设。</a:t>
              </a:r>
            </a:p>
          </p:txBody>
        </p:sp>
        <p:sp>
          <p:nvSpPr>
            <p:cNvPr id="27" name="矩形: 圆角 36">
              <a:extLst>
                <a:ext uri="{FF2B5EF4-FFF2-40B4-BE49-F238E27FC236}">
                  <a16:creationId xmlns:a16="http://schemas.microsoft.com/office/drawing/2014/main" id="{D6114D2D-22B6-4AC3-8C19-DC05D3421AE6}"/>
                </a:ext>
              </a:extLst>
            </p:cNvPr>
            <p:cNvSpPr/>
            <p:nvPr/>
          </p:nvSpPr>
          <p:spPr>
            <a:xfrm>
              <a:off x="6731297" y="4835564"/>
              <a:ext cx="540000" cy="540000"/>
            </a:xfrm>
            <a:prstGeom prst="roundRect">
              <a:avLst>
                <a:gd name="adj" fmla="val 23333"/>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000" dirty="0">
                  <a:solidFill>
                    <a:srgbClr val="FFFCE1"/>
                  </a:solidFill>
                  <a:latin typeface="Impact" panose="020B0806030902050204" pitchFamily="34" charset="0"/>
                  <a:ea typeface="微软雅黑" panose="020B0503020204020204" pitchFamily="34" charset="-122"/>
                </a:rPr>
                <a:t>4</a:t>
              </a:r>
              <a:endParaRPr lang="zh-CN" altLang="en-US" sz="2000" dirty="0">
                <a:solidFill>
                  <a:srgbClr val="FFFCE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6852252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par>
                                <p:cTn id="12" presetID="2" presetClass="entr" presetSubtype="8" decel="100000"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fill="hold"/>
                                        <p:tgtEl>
                                          <p:spTgt spid="3"/>
                                        </p:tgtEl>
                                        <p:attrNameLst>
                                          <p:attrName>ppt_x</p:attrName>
                                        </p:attrNameLst>
                                      </p:cBhvr>
                                      <p:tavLst>
                                        <p:tav tm="0">
                                          <p:val>
                                            <p:strVal val="0-#ppt_w/2"/>
                                          </p:val>
                                        </p:tav>
                                        <p:tav tm="100000">
                                          <p:val>
                                            <p:strVal val="#ppt_x"/>
                                          </p:val>
                                        </p:tav>
                                      </p:tavLst>
                                    </p:anim>
                                    <p:anim calcmode="lin" valueType="num">
                                      <p:cBhvr additive="base">
                                        <p:cTn id="15" dur="1000" fill="hold"/>
                                        <p:tgtEl>
                                          <p:spTgt spid="3"/>
                                        </p:tgtEl>
                                        <p:attrNameLst>
                                          <p:attrName>ppt_y</p:attrName>
                                        </p:attrNameLst>
                                      </p:cBhvr>
                                      <p:tavLst>
                                        <p:tav tm="0">
                                          <p:val>
                                            <p:strVal val="#ppt_y"/>
                                          </p:val>
                                        </p:tav>
                                        <p:tav tm="100000">
                                          <p:val>
                                            <p:strVal val="#ppt_y"/>
                                          </p:val>
                                        </p:tav>
                                      </p:tavLst>
                                    </p:anim>
                                  </p:childTnLst>
                                </p:cTn>
                              </p:par>
                            </p:childTnLst>
                          </p:cTn>
                        </p:par>
                        <p:par>
                          <p:cTn id="16" fill="hold">
                            <p:stCondLst>
                              <p:cond delay="2250"/>
                            </p:stCondLst>
                            <p:childTnLst>
                              <p:par>
                                <p:cTn id="17" presetID="2" presetClass="entr" presetSubtype="2" decel="10000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1+#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1+#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000" fill="hold"/>
                                        <p:tgtEl>
                                          <p:spTgt spid="16"/>
                                        </p:tgtEl>
                                        <p:attrNameLst>
                                          <p:attrName>ppt_x</p:attrName>
                                        </p:attrNameLst>
                                      </p:cBhvr>
                                      <p:tavLst>
                                        <p:tav tm="0">
                                          <p:val>
                                            <p:strVal val="1+#ppt_w/2"/>
                                          </p:val>
                                        </p:tav>
                                        <p:tav tm="100000">
                                          <p:val>
                                            <p:strVal val="#ppt_x"/>
                                          </p:val>
                                        </p:tav>
                                      </p:tavLst>
                                    </p:anim>
                                    <p:anim calcmode="lin" valueType="num">
                                      <p:cBhvr additive="base">
                                        <p:cTn id="28" dur="10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75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1+#ppt_w/2"/>
                                          </p:val>
                                        </p:tav>
                                        <p:tav tm="100000">
                                          <p:val>
                                            <p:strVal val="#ppt_x"/>
                                          </p:val>
                                        </p:tav>
                                      </p:tavLst>
                                    </p:anim>
                                    <p:anim calcmode="lin" valueType="num">
                                      <p:cBhvr additive="base">
                                        <p:cTn id="32" dur="10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75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1000" fill="hold"/>
                                        <p:tgtEl>
                                          <p:spTgt spid="24"/>
                                        </p:tgtEl>
                                        <p:attrNameLst>
                                          <p:attrName>ppt_x</p:attrName>
                                        </p:attrNameLst>
                                      </p:cBhvr>
                                      <p:tavLst>
                                        <p:tav tm="0">
                                          <p:val>
                                            <p:strVal val="1+#ppt_w/2"/>
                                          </p:val>
                                        </p:tav>
                                        <p:tav tm="100000">
                                          <p:val>
                                            <p:strVal val="#ppt_x"/>
                                          </p:val>
                                        </p:tav>
                                      </p:tavLst>
                                    </p:anim>
                                    <p:anim calcmode="lin" valueType="num">
                                      <p:cBhvr additive="base">
                                        <p:cTn id="36"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第四部分：今后工作的建议</a:t>
            </a:r>
          </a:p>
        </p:txBody>
      </p:sp>
      <p:sp>
        <p:nvSpPr>
          <p:cNvPr id="3" name="文本框 2">
            <a:extLst>
              <a:ext uri="{FF2B5EF4-FFF2-40B4-BE49-F238E27FC236}">
                <a16:creationId xmlns:a16="http://schemas.microsoft.com/office/drawing/2014/main" id="{191502A1-E95B-4A04-95C2-5CEC19B14E03}"/>
              </a:ext>
            </a:extLst>
          </p:cNvPr>
          <p:cNvSpPr txBox="1"/>
          <p:nvPr/>
        </p:nvSpPr>
        <p:spPr>
          <a:xfrm>
            <a:off x="0" y="4448723"/>
            <a:ext cx="12513077" cy="584775"/>
          </a:xfrm>
          <a:prstGeom prst="rect">
            <a:avLst/>
          </a:prstGeom>
          <a:noFill/>
        </p:spPr>
        <p:txBody>
          <a:bodyPr wrap="square" rtlCol="0">
            <a:spAutoFit/>
          </a:bodyPr>
          <a:lstStyle/>
          <a:p>
            <a:pPr algn="ctr" defTabSz="914377">
              <a:defRPr/>
            </a:pP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★深入学习贯彻习近平新时代中国特色社会主义思想★</a:t>
            </a:r>
          </a:p>
        </p:txBody>
      </p:sp>
      <p:grpSp>
        <p:nvGrpSpPr>
          <p:cNvPr id="5" name="ï$ḷíḋè">
            <a:extLst>
              <a:ext uri="{FF2B5EF4-FFF2-40B4-BE49-F238E27FC236}">
                <a16:creationId xmlns:a16="http://schemas.microsoft.com/office/drawing/2014/main" id="{369F65DD-6921-4616-A6B0-A6D0D2296AA5}"/>
              </a:ext>
            </a:extLst>
          </p:cNvPr>
          <p:cNvGrpSpPr/>
          <p:nvPr/>
        </p:nvGrpSpPr>
        <p:grpSpPr>
          <a:xfrm>
            <a:off x="676650" y="1587478"/>
            <a:ext cx="3484351" cy="2652668"/>
            <a:chOff x="676650" y="3386332"/>
            <a:chExt cx="3484350" cy="2652667"/>
          </a:xfrm>
        </p:grpSpPr>
        <p:sp>
          <p:nvSpPr>
            <p:cNvPr id="6" name="isḷïḍe">
              <a:extLst>
                <a:ext uri="{FF2B5EF4-FFF2-40B4-BE49-F238E27FC236}">
                  <a16:creationId xmlns:a16="http://schemas.microsoft.com/office/drawing/2014/main" id="{2667E816-64C4-4C4B-BF61-50BEE5B0A052}"/>
                </a:ext>
              </a:extLst>
            </p:cNvPr>
            <p:cNvSpPr/>
            <p:nvPr/>
          </p:nvSpPr>
          <p:spPr>
            <a:xfrm>
              <a:off x="676652" y="3608092"/>
              <a:ext cx="3484348" cy="2430907"/>
            </a:xfrm>
            <a:prstGeom prst="roundRect">
              <a:avLst>
                <a:gd name="adj" fmla="val 2415"/>
              </a:avLst>
            </a:prstGeom>
            <a:no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defTabSz="914377">
                <a:lnSpc>
                  <a:spcPct val="130000"/>
                </a:lnSpc>
                <a:defRPr/>
              </a:pPr>
              <a:endParaRPr lang="zh-CN" altLang="en-US" sz="1200" dirty="0">
                <a:solidFill>
                  <a:prstClr val="black">
                    <a:lumMod val="75000"/>
                    <a:lumOff val="25000"/>
                  </a:prstClr>
                </a:solidFill>
                <a:latin typeface="Calibri" panose="020F0502020204030204"/>
                <a:ea typeface="宋体" panose="02010600030101010101" pitchFamily="2" charset="-122"/>
              </a:endParaRPr>
            </a:p>
          </p:txBody>
        </p:sp>
        <p:sp>
          <p:nvSpPr>
            <p:cNvPr id="7" name="iṣḷidé">
              <a:extLst>
                <a:ext uri="{FF2B5EF4-FFF2-40B4-BE49-F238E27FC236}">
                  <a16:creationId xmlns:a16="http://schemas.microsoft.com/office/drawing/2014/main" id="{9EDDA907-49A4-4090-A324-7EBC22558EE4}"/>
                </a:ext>
              </a:extLst>
            </p:cNvPr>
            <p:cNvSpPr/>
            <p:nvPr/>
          </p:nvSpPr>
          <p:spPr>
            <a:xfrm>
              <a:off x="676650" y="3386332"/>
              <a:ext cx="3484350" cy="443520"/>
            </a:xfrm>
            <a:prstGeom prst="roundRect">
              <a:avLst>
                <a:gd name="adj" fmla="val 50000"/>
              </a:avLst>
            </a:prstGeom>
            <a:gradFill>
              <a:gsLst>
                <a:gs pos="0">
                  <a:srgbClr val="FF3302"/>
                </a:gs>
                <a:gs pos="100000">
                  <a:srgbClr val="C00000"/>
                </a:gs>
              </a:gsLst>
              <a:lin ang="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defTabSz="914377">
                <a:defRPr/>
              </a:pPr>
              <a:r>
                <a:rPr lang="en-US" altLang="zh-CN" sz="1867" dirty="0">
                  <a:solidFill>
                    <a:prstClr val="white"/>
                  </a:solidFill>
                  <a:latin typeface="微软雅黑" panose="020B0503020204020204" pitchFamily="34" charset="-122"/>
                  <a:ea typeface="微软雅黑" panose="020B0503020204020204" pitchFamily="34" charset="-122"/>
                </a:rPr>
                <a:t>Part 01</a:t>
              </a:r>
              <a:endParaRPr lang="zh-CN" altLang="en-US" sz="1867" dirty="0">
                <a:solidFill>
                  <a:prstClr val="white"/>
                </a:solidFill>
                <a:latin typeface="微软雅黑" panose="020B0503020204020204" pitchFamily="34" charset="-122"/>
                <a:ea typeface="微软雅黑" panose="020B0503020204020204" pitchFamily="34" charset="-122"/>
              </a:endParaRPr>
            </a:p>
          </p:txBody>
        </p:sp>
      </p:grpSp>
      <p:grpSp>
        <p:nvGrpSpPr>
          <p:cNvPr id="8" name="i$ļíḑê">
            <a:extLst>
              <a:ext uri="{FF2B5EF4-FFF2-40B4-BE49-F238E27FC236}">
                <a16:creationId xmlns:a16="http://schemas.microsoft.com/office/drawing/2014/main" id="{685482DB-B914-47EE-ACA8-F7699CF216CA}"/>
              </a:ext>
            </a:extLst>
          </p:cNvPr>
          <p:cNvGrpSpPr/>
          <p:nvPr/>
        </p:nvGrpSpPr>
        <p:grpSpPr>
          <a:xfrm>
            <a:off x="4356394" y="1587478"/>
            <a:ext cx="3484351" cy="2652668"/>
            <a:chOff x="676650" y="3386332"/>
            <a:chExt cx="3484350" cy="2652667"/>
          </a:xfrm>
        </p:grpSpPr>
        <p:sp>
          <p:nvSpPr>
            <p:cNvPr id="9" name="ï$ḻïḍè">
              <a:extLst>
                <a:ext uri="{FF2B5EF4-FFF2-40B4-BE49-F238E27FC236}">
                  <a16:creationId xmlns:a16="http://schemas.microsoft.com/office/drawing/2014/main" id="{6F63CDF2-692D-4318-B768-9234B9532AC2}"/>
                </a:ext>
              </a:extLst>
            </p:cNvPr>
            <p:cNvSpPr/>
            <p:nvPr/>
          </p:nvSpPr>
          <p:spPr>
            <a:xfrm>
              <a:off x="676652" y="3608092"/>
              <a:ext cx="3484348" cy="2430907"/>
            </a:xfrm>
            <a:prstGeom prst="roundRect">
              <a:avLst>
                <a:gd name="adj" fmla="val 2415"/>
              </a:avLst>
            </a:prstGeom>
            <a:no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marL="228594" indent="-228594" defTabSz="1219170">
                <a:lnSpc>
                  <a:spcPct val="130000"/>
                </a:lnSpc>
                <a:buFont typeface="Arial" panose="020B0604020202020204" pitchFamily="34" charset="0"/>
                <a:buChar char="•"/>
                <a:defRPr/>
              </a:pPr>
              <a:endParaRPr lang="zh-CN" altLang="en-US" sz="1200" dirty="0">
                <a:solidFill>
                  <a:prstClr val="black">
                    <a:lumMod val="100000"/>
                  </a:prstClr>
                </a:solidFill>
                <a:latin typeface="Calibri" panose="020F0502020204030204"/>
                <a:ea typeface="宋体" panose="02010600030101010101" pitchFamily="2" charset="-122"/>
              </a:endParaRPr>
            </a:p>
          </p:txBody>
        </p:sp>
        <p:sp>
          <p:nvSpPr>
            <p:cNvPr id="10" name="îsḻidè">
              <a:extLst>
                <a:ext uri="{FF2B5EF4-FFF2-40B4-BE49-F238E27FC236}">
                  <a16:creationId xmlns:a16="http://schemas.microsoft.com/office/drawing/2014/main" id="{0EF1E506-E700-4F09-8208-E66E631655BF}"/>
                </a:ext>
              </a:extLst>
            </p:cNvPr>
            <p:cNvSpPr/>
            <p:nvPr/>
          </p:nvSpPr>
          <p:spPr>
            <a:xfrm>
              <a:off x="676650" y="3386332"/>
              <a:ext cx="3484350" cy="443520"/>
            </a:xfrm>
            <a:prstGeom prst="roundRect">
              <a:avLst>
                <a:gd name="adj" fmla="val 50000"/>
              </a:avLst>
            </a:prstGeom>
            <a:gradFill>
              <a:gsLst>
                <a:gs pos="0">
                  <a:srgbClr val="FF3302"/>
                </a:gs>
                <a:gs pos="100000">
                  <a:srgbClr val="C00000"/>
                </a:gs>
              </a:gsLst>
              <a:lin ang="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defTabSz="914377">
                <a:defRPr/>
              </a:pPr>
              <a:r>
                <a:rPr lang="en-US" altLang="zh-CN" sz="1867" dirty="0">
                  <a:solidFill>
                    <a:prstClr val="white"/>
                  </a:solidFill>
                  <a:latin typeface="微软雅黑" panose="020B0503020204020204" pitchFamily="34" charset="-122"/>
                  <a:ea typeface="微软雅黑" panose="020B0503020204020204" pitchFamily="34" charset="-122"/>
                </a:rPr>
                <a:t>Part 02</a:t>
              </a:r>
              <a:endParaRPr lang="zh-CN" altLang="en-US" sz="1867" dirty="0">
                <a:solidFill>
                  <a:prstClr val="white"/>
                </a:solidFill>
                <a:latin typeface="微软雅黑" panose="020B0503020204020204" pitchFamily="34" charset="-122"/>
                <a:ea typeface="微软雅黑" panose="020B0503020204020204" pitchFamily="34" charset="-122"/>
              </a:endParaRPr>
            </a:p>
          </p:txBody>
        </p:sp>
      </p:grpSp>
      <p:grpSp>
        <p:nvGrpSpPr>
          <p:cNvPr id="11" name="íṩľíḍe">
            <a:extLst>
              <a:ext uri="{FF2B5EF4-FFF2-40B4-BE49-F238E27FC236}">
                <a16:creationId xmlns:a16="http://schemas.microsoft.com/office/drawing/2014/main" id="{82A4D0CF-2972-4D64-9AC1-4FB6F1F75BAD}"/>
              </a:ext>
            </a:extLst>
          </p:cNvPr>
          <p:cNvGrpSpPr/>
          <p:nvPr/>
        </p:nvGrpSpPr>
        <p:grpSpPr>
          <a:xfrm>
            <a:off x="8036138" y="1587478"/>
            <a:ext cx="3484351" cy="2652668"/>
            <a:chOff x="676650" y="3386332"/>
            <a:chExt cx="3484350" cy="2652667"/>
          </a:xfrm>
        </p:grpSpPr>
        <p:sp>
          <p:nvSpPr>
            <p:cNvPr id="12" name="ïSḻíḋe">
              <a:extLst>
                <a:ext uri="{FF2B5EF4-FFF2-40B4-BE49-F238E27FC236}">
                  <a16:creationId xmlns:a16="http://schemas.microsoft.com/office/drawing/2014/main" id="{242E585B-A8B8-44F7-9575-3B17754B3DF3}"/>
                </a:ext>
              </a:extLst>
            </p:cNvPr>
            <p:cNvSpPr/>
            <p:nvPr/>
          </p:nvSpPr>
          <p:spPr>
            <a:xfrm>
              <a:off x="676652" y="3608092"/>
              <a:ext cx="3484348" cy="2430907"/>
            </a:xfrm>
            <a:prstGeom prst="roundRect">
              <a:avLst>
                <a:gd name="adj" fmla="val 2415"/>
              </a:avLst>
            </a:prstGeom>
            <a:no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defTabSz="914377">
                <a:lnSpc>
                  <a:spcPct val="130000"/>
                </a:lnSpc>
                <a:defRPr/>
              </a:pPr>
              <a:endParaRPr lang="zh-CN" altLang="en-US" sz="1200" dirty="0">
                <a:solidFill>
                  <a:prstClr val="black">
                    <a:lumMod val="75000"/>
                    <a:lumOff val="25000"/>
                  </a:prstClr>
                </a:solidFill>
                <a:latin typeface="Calibri" panose="020F0502020204030204"/>
                <a:ea typeface="宋体" panose="02010600030101010101" pitchFamily="2" charset="-122"/>
              </a:endParaRPr>
            </a:p>
          </p:txBody>
        </p:sp>
        <p:sp>
          <p:nvSpPr>
            <p:cNvPr id="13" name="iṥḻidé">
              <a:extLst>
                <a:ext uri="{FF2B5EF4-FFF2-40B4-BE49-F238E27FC236}">
                  <a16:creationId xmlns:a16="http://schemas.microsoft.com/office/drawing/2014/main" id="{29E373B9-6CA8-4798-9CAD-ECE55A38D4F0}"/>
                </a:ext>
              </a:extLst>
            </p:cNvPr>
            <p:cNvSpPr/>
            <p:nvPr/>
          </p:nvSpPr>
          <p:spPr>
            <a:xfrm>
              <a:off x="676650" y="3386332"/>
              <a:ext cx="3484350" cy="443520"/>
            </a:xfrm>
            <a:prstGeom prst="roundRect">
              <a:avLst>
                <a:gd name="adj" fmla="val 50000"/>
              </a:avLst>
            </a:prstGeom>
            <a:gradFill>
              <a:gsLst>
                <a:gs pos="0">
                  <a:srgbClr val="FF3302"/>
                </a:gs>
                <a:gs pos="100000">
                  <a:srgbClr val="C00000"/>
                </a:gs>
              </a:gsLst>
              <a:lin ang="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defTabSz="914377">
                <a:defRPr/>
              </a:pPr>
              <a:r>
                <a:rPr lang="en-US" altLang="zh-CN" sz="1867" dirty="0">
                  <a:solidFill>
                    <a:prstClr val="white"/>
                  </a:solidFill>
                  <a:latin typeface="微软雅黑" panose="020B0503020204020204" pitchFamily="34" charset="-122"/>
                  <a:ea typeface="微软雅黑" panose="020B0503020204020204" pitchFamily="34" charset="-122"/>
                </a:rPr>
                <a:t>Part 03</a:t>
              </a:r>
              <a:endParaRPr lang="zh-CN" altLang="en-US" sz="1867" dirty="0">
                <a:solidFill>
                  <a:prstClr val="white"/>
                </a:solidFill>
                <a:latin typeface="微软雅黑" panose="020B0503020204020204" pitchFamily="34" charset="-122"/>
                <a:ea typeface="微软雅黑" panose="020B0503020204020204" pitchFamily="34" charset="-122"/>
              </a:endParaRPr>
            </a:p>
          </p:txBody>
        </p:sp>
      </p:grpSp>
      <p:sp>
        <p:nvSpPr>
          <p:cNvPr id="14" name="文本框 13">
            <a:extLst>
              <a:ext uri="{FF2B5EF4-FFF2-40B4-BE49-F238E27FC236}">
                <a16:creationId xmlns:a16="http://schemas.microsoft.com/office/drawing/2014/main" id="{72B1F631-31BD-4D65-994D-43283DBBFF20}"/>
              </a:ext>
            </a:extLst>
          </p:cNvPr>
          <p:cNvSpPr txBox="1"/>
          <p:nvPr/>
        </p:nvSpPr>
        <p:spPr>
          <a:xfrm>
            <a:off x="740029" y="2252758"/>
            <a:ext cx="3420971" cy="1754326"/>
          </a:xfrm>
          <a:prstGeom prst="rect">
            <a:avLst/>
          </a:prstGeom>
          <a:noFill/>
          <a:effectLst/>
        </p:spPr>
        <p:txBody>
          <a:bodyPr wrap="square" rtlCol="0">
            <a:spAutoFit/>
          </a:bodyPr>
          <a:lstStyle/>
          <a:p>
            <a:pPr algn="ct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E01EC298-CC4A-4544-8F3A-35B594111138}"/>
              </a:ext>
            </a:extLst>
          </p:cNvPr>
          <p:cNvSpPr txBox="1"/>
          <p:nvPr/>
        </p:nvSpPr>
        <p:spPr>
          <a:xfrm>
            <a:off x="4656589" y="2239575"/>
            <a:ext cx="2950712" cy="1708160"/>
          </a:xfrm>
          <a:prstGeom prst="rect">
            <a:avLst/>
          </a:prstGeom>
          <a:noFill/>
          <a:effectLst/>
        </p:spPr>
        <p:txBody>
          <a:bodyPr wrap="square" rtlCol="0">
            <a:spAutoFit/>
          </a:bodyPr>
          <a:lstStyle/>
          <a:p>
            <a:pPr algn="ctr" defTabSz="914377">
              <a:lnSpc>
                <a:spcPct val="150000"/>
              </a:lnSpc>
              <a:defRPr/>
            </a:pP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聚焦牢固树立“四个意识”、坚定“四个自信”，推动参加人民政协的各党派团体和各族各界人士自觉接受中国共产党的领导，坚决维护习近平总书记的核心地位。</a:t>
            </a:r>
            <a:endParaRPr lang="en-US" altLang="zh-CN"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27486749-B884-4A59-B2FE-6DE54238C0C6}"/>
              </a:ext>
            </a:extLst>
          </p:cNvPr>
          <p:cNvSpPr txBox="1"/>
          <p:nvPr/>
        </p:nvSpPr>
        <p:spPr>
          <a:xfrm>
            <a:off x="8190123" y="2239575"/>
            <a:ext cx="3176379" cy="1708160"/>
          </a:xfrm>
          <a:prstGeom prst="rect">
            <a:avLst/>
          </a:prstGeom>
          <a:noFill/>
          <a:effectLst/>
        </p:spPr>
        <p:txBody>
          <a:bodyPr wrap="square" rtlCol="0">
            <a:spAutoFit/>
          </a:bodyPr>
          <a:lstStyle/>
          <a:p>
            <a:pPr algn="ctr" defTabSz="914377">
              <a:lnSpc>
                <a:spcPct val="150000"/>
              </a:lnSpc>
              <a:defRPr/>
            </a:pPr>
            <a:r>
              <a:rPr lang="zh-CN" altLang="en-US" sz="14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把学习领会贯彻党的创新理论同过去五年党和国家事业的历史性变革结合起来，同今后工作战略部署结合起来，紧密联系政协实际找到落实基点，切实在工作中贯彻下去、体现出来。</a:t>
            </a:r>
            <a:endParaRPr lang="en-US" altLang="zh-CN"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382605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Effect transition="in" filter="fade">
                                      <p:cBhvr>
                                        <p:cTn id="17" dur="1000"/>
                                        <p:tgtEl>
                                          <p:spTgt spid="3"/>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par>
                          <p:cTn id="34" fill="hold">
                            <p:stCondLst>
                              <p:cond delay="4000"/>
                            </p:stCondLst>
                            <p:childTnLst>
                              <p:par>
                                <p:cTn id="35" presetID="22" presetClass="entr" presetSubtype="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14" grpId="0"/>
      <p:bldP spid="15" grpId="0"/>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第四部分：今后工作的建议</a:t>
            </a:r>
          </a:p>
        </p:txBody>
      </p:sp>
      <p:sp>
        <p:nvSpPr>
          <p:cNvPr id="3" name="文本框 2">
            <a:extLst>
              <a:ext uri="{FF2B5EF4-FFF2-40B4-BE49-F238E27FC236}">
                <a16:creationId xmlns:a16="http://schemas.microsoft.com/office/drawing/2014/main" id="{DDC9FFBB-8F7F-4194-87FB-E627728A8923}"/>
              </a:ext>
            </a:extLst>
          </p:cNvPr>
          <p:cNvSpPr txBox="1"/>
          <p:nvPr/>
        </p:nvSpPr>
        <p:spPr>
          <a:xfrm>
            <a:off x="0" y="1335401"/>
            <a:ext cx="12513077" cy="420564"/>
          </a:xfrm>
          <a:prstGeom prst="rect">
            <a:avLst/>
          </a:prstGeom>
          <a:noFill/>
        </p:spPr>
        <p:txBody>
          <a:bodyPr wrap="square" rtlCol="0">
            <a:spAutoFit/>
          </a:bodyPr>
          <a:lstStyle/>
          <a:p>
            <a:pPr algn="ctr" defTabSz="914377">
              <a:defRPr/>
            </a:pPr>
            <a:r>
              <a:rPr lang="zh-CN" altLang="en-US" sz="21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★聚焦决胜全面建成小康社会、开启全面建设社会主义现代化国家新征程重大问题献计出力★</a:t>
            </a:r>
          </a:p>
        </p:txBody>
      </p:sp>
      <p:sp>
        <p:nvSpPr>
          <p:cNvPr id="4" name="任意多边形 16">
            <a:extLst>
              <a:ext uri="{FF2B5EF4-FFF2-40B4-BE49-F238E27FC236}">
                <a16:creationId xmlns:a16="http://schemas.microsoft.com/office/drawing/2014/main" id="{5FD4B4C1-EF53-44C5-9BCF-4DAB2F0719B5}"/>
              </a:ext>
            </a:extLst>
          </p:cNvPr>
          <p:cNvSpPr/>
          <p:nvPr/>
        </p:nvSpPr>
        <p:spPr>
          <a:xfrm rot="18900000" flipH="1">
            <a:off x="1612737" y="2359009"/>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00000"/>
              </a:gs>
            </a:gsLst>
            <a:lin ang="0" scaled="0"/>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5" name="任意多边形 17">
            <a:extLst>
              <a:ext uri="{FF2B5EF4-FFF2-40B4-BE49-F238E27FC236}">
                <a16:creationId xmlns:a16="http://schemas.microsoft.com/office/drawing/2014/main" id="{662BA91F-31E4-4B6B-82F8-F6A7703D6A6C}"/>
              </a:ext>
            </a:extLst>
          </p:cNvPr>
          <p:cNvSpPr/>
          <p:nvPr/>
        </p:nvSpPr>
        <p:spPr>
          <a:xfrm rot="18900000" flipH="1">
            <a:off x="1612737" y="315820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00000"/>
              </a:gs>
            </a:gsLst>
            <a:lin ang="0" scaled="0"/>
          </a:gradFill>
          <a:ln w="635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6" name="组合 5">
            <a:extLst>
              <a:ext uri="{FF2B5EF4-FFF2-40B4-BE49-F238E27FC236}">
                <a16:creationId xmlns:a16="http://schemas.microsoft.com/office/drawing/2014/main" id="{13969299-FC2B-44B3-A73E-5CB2E9EF5786}"/>
              </a:ext>
            </a:extLst>
          </p:cNvPr>
          <p:cNvGrpSpPr/>
          <p:nvPr/>
        </p:nvGrpSpPr>
        <p:grpSpPr>
          <a:xfrm>
            <a:off x="923177" y="2152270"/>
            <a:ext cx="618168" cy="618165"/>
            <a:chOff x="5613944" y="2348233"/>
            <a:chExt cx="920788" cy="920788"/>
          </a:xfrm>
        </p:grpSpPr>
        <p:sp>
          <p:nvSpPr>
            <p:cNvPr id="7" name="椭圆 6">
              <a:extLst>
                <a:ext uri="{FF2B5EF4-FFF2-40B4-BE49-F238E27FC236}">
                  <a16:creationId xmlns:a16="http://schemas.microsoft.com/office/drawing/2014/main" id="{865B8428-F6CC-42D1-A73A-D966840BDC87}"/>
                </a:ext>
              </a:extLst>
            </p:cNvPr>
            <p:cNvSpPr/>
            <p:nvPr/>
          </p:nvSpPr>
          <p:spPr>
            <a:xfrm flipH="1">
              <a:off x="5613944" y="2348233"/>
              <a:ext cx="920788" cy="920788"/>
            </a:xfrm>
            <a:prstGeom prst="ellipse">
              <a:avLst/>
            </a:prstGeom>
            <a:gradFill>
              <a:gsLst>
                <a:gs pos="0">
                  <a:srgbClr val="FF3302"/>
                </a:gs>
                <a:gs pos="100000">
                  <a:srgbClr val="C00000"/>
                </a:gs>
              </a:gsLst>
              <a:lin ang="0" scaled="0"/>
            </a:gradFill>
            <a:ln w="25400" cap="flat" cmpd="sng" algn="ctr">
              <a:noFill/>
              <a:prstDash val="solid"/>
            </a:ln>
            <a:effectLst/>
          </p:spPr>
          <p:txBody>
            <a:bodyPr rtlCol="0" anchor="ctr"/>
            <a:lstStyle/>
            <a:p>
              <a:pPr algn="ctr" defTabSz="1219170">
                <a:defRPr/>
              </a:pPr>
              <a:endParaRPr lang="zh-CN" altLang="en-US" sz="2667"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8" name="TextBox 20">
              <a:extLst>
                <a:ext uri="{FF2B5EF4-FFF2-40B4-BE49-F238E27FC236}">
                  <a16:creationId xmlns:a16="http://schemas.microsoft.com/office/drawing/2014/main" id="{593DDA56-8E52-406C-ADB4-9D5A7ED4A0C7}"/>
                </a:ext>
              </a:extLst>
            </p:cNvPr>
            <p:cNvSpPr txBox="1"/>
            <p:nvPr/>
          </p:nvSpPr>
          <p:spPr>
            <a:xfrm>
              <a:off x="5895259" y="2470132"/>
              <a:ext cx="358161" cy="611360"/>
            </a:xfrm>
            <a:prstGeom prst="rect">
              <a:avLst/>
            </a:prstGeom>
            <a:noFill/>
          </p:spPr>
          <p:txBody>
            <a:bodyPr wrap="none" lIns="0" tIns="0" rIns="0" bIns="0" rtlCol="0">
              <a:spAutoFit/>
            </a:bodyPr>
            <a:lstStyle/>
            <a:p>
              <a:pPr algn="ctr" defTabSz="1219170">
                <a:defRPr/>
              </a:pPr>
              <a:r>
                <a:rPr lang="en-US" altLang="zh-CN"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9" name="组合 8">
            <a:extLst>
              <a:ext uri="{FF2B5EF4-FFF2-40B4-BE49-F238E27FC236}">
                <a16:creationId xmlns:a16="http://schemas.microsoft.com/office/drawing/2014/main" id="{00220519-D40E-4263-8A2F-E15DA3E44AF4}"/>
              </a:ext>
            </a:extLst>
          </p:cNvPr>
          <p:cNvGrpSpPr/>
          <p:nvPr/>
        </p:nvGrpSpPr>
        <p:grpSpPr>
          <a:xfrm>
            <a:off x="923177" y="2951466"/>
            <a:ext cx="618168" cy="618165"/>
            <a:chOff x="5613944" y="4363162"/>
            <a:chExt cx="920788" cy="920788"/>
          </a:xfrm>
        </p:grpSpPr>
        <p:sp>
          <p:nvSpPr>
            <p:cNvPr id="10" name="椭圆 9">
              <a:extLst>
                <a:ext uri="{FF2B5EF4-FFF2-40B4-BE49-F238E27FC236}">
                  <a16:creationId xmlns:a16="http://schemas.microsoft.com/office/drawing/2014/main" id="{29DF084D-9760-4731-BB2D-21D115C19184}"/>
                </a:ext>
              </a:extLst>
            </p:cNvPr>
            <p:cNvSpPr/>
            <p:nvPr/>
          </p:nvSpPr>
          <p:spPr>
            <a:xfrm flipH="1">
              <a:off x="5613944" y="4363162"/>
              <a:ext cx="920788" cy="920788"/>
            </a:xfrm>
            <a:prstGeom prst="ellipse">
              <a:avLst/>
            </a:prstGeom>
            <a:gradFill>
              <a:gsLst>
                <a:gs pos="0">
                  <a:srgbClr val="FF3302"/>
                </a:gs>
                <a:gs pos="100000">
                  <a:srgbClr val="C00000"/>
                </a:gs>
              </a:gsLst>
              <a:lin ang="0" scaled="0"/>
            </a:gradFill>
            <a:ln w="6350" cap="flat" cmpd="sng" algn="ctr">
              <a:noFill/>
              <a:prstDash val="solid"/>
            </a:ln>
            <a:effectLst/>
          </p:spPr>
          <p:txBody>
            <a:bodyPr rtlCol="0" anchor="ctr"/>
            <a:lstStyle/>
            <a:p>
              <a:pPr algn="ctr" defTabSz="1219170">
                <a:defRPr/>
              </a:pPr>
              <a:endParaRPr lang="zh-CN" altLang="en-US" sz="2667"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11" name="TextBox 20">
              <a:extLst>
                <a:ext uri="{FF2B5EF4-FFF2-40B4-BE49-F238E27FC236}">
                  <a16:creationId xmlns:a16="http://schemas.microsoft.com/office/drawing/2014/main" id="{890E0398-E6FE-4A6B-A36E-B5EADEA47E67}"/>
                </a:ext>
              </a:extLst>
            </p:cNvPr>
            <p:cNvSpPr txBox="1"/>
            <p:nvPr/>
          </p:nvSpPr>
          <p:spPr>
            <a:xfrm>
              <a:off x="5842730" y="4485061"/>
              <a:ext cx="463223" cy="611360"/>
            </a:xfrm>
            <a:prstGeom prst="rect">
              <a:avLst/>
            </a:prstGeom>
            <a:noFill/>
          </p:spPr>
          <p:txBody>
            <a:bodyPr wrap="none" lIns="0" tIns="0" rIns="0" bIns="0" rtlCol="0">
              <a:spAutoFit/>
            </a:bodyPr>
            <a:lstStyle/>
            <a:p>
              <a:pPr algn="ctr" defTabSz="1219170">
                <a:defRPr/>
              </a:pPr>
              <a:r>
                <a:rPr lang="en-US" altLang="zh-CN"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02</a:t>
              </a:r>
              <a:endParaRPr lang="zh-CN" altLang="en-US"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12" name="任意多边形 24">
            <a:extLst>
              <a:ext uri="{FF2B5EF4-FFF2-40B4-BE49-F238E27FC236}">
                <a16:creationId xmlns:a16="http://schemas.microsoft.com/office/drawing/2014/main" id="{29923A22-1033-4927-99DB-1B12F952F50E}"/>
              </a:ext>
            </a:extLst>
          </p:cNvPr>
          <p:cNvSpPr/>
          <p:nvPr/>
        </p:nvSpPr>
        <p:spPr>
          <a:xfrm rot="18900000" flipH="1">
            <a:off x="1612736" y="394107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00000"/>
              </a:gs>
            </a:gsLst>
            <a:lin ang="0" scaled="0"/>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13" name="组合 12">
            <a:extLst>
              <a:ext uri="{FF2B5EF4-FFF2-40B4-BE49-F238E27FC236}">
                <a16:creationId xmlns:a16="http://schemas.microsoft.com/office/drawing/2014/main" id="{2DA8D9A7-E0E3-470B-A283-1277388609B3}"/>
              </a:ext>
            </a:extLst>
          </p:cNvPr>
          <p:cNvGrpSpPr/>
          <p:nvPr/>
        </p:nvGrpSpPr>
        <p:grpSpPr>
          <a:xfrm>
            <a:off x="923176" y="3734336"/>
            <a:ext cx="618168" cy="618165"/>
            <a:chOff x="5613944" y="4363162"/>
            <a:chExt cx="920788" cy="920788"/>
          </a:xfrm>
        </p:grpSpPr>
        <p:sp>
          <p:nvSpPr>
            <p:cNvPr id="14" name="椭圆 13">
              <a:extLst>
                <a:ext uri="{FF2B5EF4-FFF2-40B4-BE49-F238E27FC236}">
                  <a16:creationId xmlns:a16="http://schemas.microsoft.com/office/drawing/2014/main" id="{C2EF1C14-7BC8-4581-9490-B60E071E2AEF}"/>
                </a:ext>
              </a:extLst>
            </p:cNvPr>
            <p:cNvSpPr/>
            <p:nvPr/>
          </p:nvSpPr>
          <p:spPr>
            <a:xfrm flipH="1">
              <a:off x="5613944" y="4363162"/>
              <a:ext cx="920788" cy="920788"/>
            </a:xfrm>
            <a:prstGeom prst="ellipse">
              <a:avLst/>
            </a:prstGeom>
            <a:gradFill>
              <a:gsLst>
                <a:gs pos="0">
                  <a:srgbClr val="FF3302"/>
                </a:gs>
                <a:gs pos="100000">
                  <a:srgbClr val="C00000"/>
                </a:gs>
              </a:gsLst>
              <a:lin ang="0" scaled="0"/>
            </a:gradFill>
            <a:ln w="25400" cap="flat" cmpd="sng" algn="ctr">
              <a:noFill/>
              <a:prstDash val="solid"/>
            </a:ln>
            <a:effectLst/>
          </p:spPr>
          <p:txBody>
            <a:bodyPr rtlCol="0" anchor="ctr"/>
            <a:lstStyle/>
            <a:p>
              <a:pPr algn="ctr" defTabSz="1219170">
                <a:defRPr/>
              </a:pPr>
              <a:endParaRPr lang="zh-CN" altLang="en-US" sz="2667"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15" name="TextBox 20">
              <a:extLst>
                <a:ext uri="{FF2B5EF4-FFF2-40B4-BE49-F238E27FC236}">
                  <a16:creationId xmlns:a16="http://schemas.microsoft.com/office/drawing/2014/main" id="{64C7AC23-0074-411B-83B6-6C5DC26B99C6}"/>
                </a:ext>
              </a:extLst>
            </p:cNvPr>
            <p:cNvSpPr txBox="1"/>
            <p:nvPr/>
          </p:nvSpPr>
          <p:spPr>
            <a:xfrm>
              <a:off x="5837956" y="4485061"/>
              <a:ext cx="472774" cy="611360"/>
            </a:xfrm>
            <a:prstGeom prst="rect">
              <a:avLst/>
            </a:prstGeom>
            <a:noFill/>
          </p:spPr>
          <p:txBody>
            <a:bodyPr wrap="none" lIns="0" tIns="0" rIns="0" bIns="0" rtlCol="0">
              <a:spAutoFit/>
            </a:bodyPr>
            <a:lstStyle/>
            <a:p>
              <a:pPr algn="ctr" defTabSz="1219170">
                <a:defRPr/>
              </a:pPr>
              <a:r>
                <a:rPr lang="en-US" altLang="zh-CN"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03</a:t>
              </a:r>
              <a:endParaRPr lang="zh-CN" altLang="en-US"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16" name="圆角矩形 28">
            <a:extLst>
              <a:ext uri="{FF2B5EF4-FFF2-40B4-BE49-F238E27FC236}">
                <a16:creationId xmlns:a16="http://schemas.microsoft.com/office/drawing/2014/main" id="{EB028F63-4232-450E-8961-C7402DB08B2A}"/>
              </a:ext>
            </a:extLst>
          </p:cNvPr>
          <p:cNvSpPr/>
          <p:nvPr/>
        </p:nvSpPr>
        <p:spPr>
          <a:xfrm>
            <a:off x="1979293" y="2168596"/>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defRPr/>
            </a:pPr>
            <a:r>
              <a:rPr lang="zh-CN" altLang="en-US" sz="1400" kern="0">
                <a:gradFill>
                  <a:gsLst>
                    <a:gs pos="100000">
                      <a:srgbClr val="C00000"/>
                    </a:gs>
                    <a:gs pos="0">
                      <a:srgbClr val="C00000"/>
                    </a:gs>
                  </a:gsLst>
                  <a:path path="circle">
                    <a:fillToRect l="100000" b="100000"/>
                  </a:path>
                </a:gradFill>
                <a:latin typeface="Calibri" panose="020F0502020204030204"/>
                <a:ea typeface="微软雅黑"/>
              </a:rPr>
              <a:t>把握我国发展新的历史方位和社会主要矛盾变化，以实现第一个百年奋斗目标、向第二个百年奋斗目标迈进为履职主攻方向，以解决好不平衡不充分的发展问题为工作着力重点，建睿智之言、出务实之力。</a:t>
            </a:r>
            <a:endParaRPr lang="zh-CN" altLang="en-US" sz="1400" kern="0" dirty="0">
              <a:gradFill>
                <a:gsLst>
                  <a:gs pos="100000">
                    <a:srgbClr val="C00000"/>
                  </a:gs>
                  <a:gs pos="0">
                    <a:srgbClr val="C00000"/>
                  </a:gs>
                </a:gsLst>
                <a:path path="circle">
                  <a:fillToRect l="100000" b="100000"/>
                </a:path>
              </a:gradFill>
              <a:latin typeface="Calibri" panose="020F0502020204030204"/>
              <a:ea typeface="微软雅黑"/>
            </a:endParaRPr>
          </a:p>
        </p:txBody>
      </p:sp>
      <p:sp>
        <p:nvSpPr>
          <p:cNvPr id="17" name="圆角矩形 29">
            <a:extLst>
              <a:ext uri="{FF2B5EF4-FFF2-40B4-BE49-F238E27FC236}">
                <a16:creationId xmlns:a16="http://schemas.microsoft.com/office/drawing/2014/main" id="{F6701534-A289-4C38-88D9-B647159E53F3}"/>
              </a:ext>
            </a:extLst>
          </p:cNvPr>
          <p:cNvSpPr/>
          <p:nvPr/>
        </p:nvSpPr>
        <p:spPr>
          <a:xfrm>
            <a:off x="1979293" y="2951467"/>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defRPr/>
            </a:pPr>
            <a:r>
              <a:rPr lang="zh-CN" altLang="en-US" sz="1600" kern="0">
                <a:gradFill>
                  <a:gsLst>
                    <a:gs pos="100000">
                      <a:srgbClr val="C00000"/>
                    </a:gs>
                    <a:gs pos="0">
                      <a:srgbClr val="C00000"/>
                    </a:gs>
                  </a:gsLst>
                  <a:path path="circle">
                    <a:fillToRect l="100000" b="100000"/>
                  </a:path>
                </a:gradFill>
                <a:latin typeface="Calibri" panose="020F0502020204030204"/>
                <a:ea typeface="微软雅黑"/>
              </a:rPr>
              <a:t>聚焦决胜全面建成小康社会，瞄准抓重点、补短板、强弱项，紧扣打好防范化解重大风险、精准脱贫、污染防治攻坚战，深入协商集中议政，强化监督助推落实。</a:t>
            </a:r>
            <a:endParaRPr lang="zh-CN" altLang="en-US" sz="1600" kern="0" dirty="0">
              <a:gradFill>
                <a:gsLst>
                  <a:gs pos="100000">
                    <a:srgbClr val="C00000"/>
                  </a:gs>
                  <a:gs pos="0">
                    <a:srgbClr val="C00000"/>
                  </a:gs>
                </a:gsLst>
                <a:path path="circle">
                  <a:fillToRect l="100000" b="100000"/>
                </a:path>
              </a:gradFill>
              <a:latin typeface="Calibri" panose="020F0502020204030204"/>
              <a:ea typeface="微软雅黑"/>
            </a:endParaRPr>
          </a:p>
        </p:txBody>
      </p:sp>
      <p:sp>
        <p:nvSpPr>
          <p:cNvPr id="18" name="圆角矩形 30">
            <a:extLst>
              <a:ext uri="{FF2B5EF4-FFF2-40B4-BE49-F238E27FC236}">
                <a16:creationId xmlns:a16="http://schemas.microsoft.com/office/drawing/2014/main" id="{731F446E-B9AD-4A7B-B694-95F6D47E81E0}"/>
              </a:ext>
            </a:extLst>
          </p:cNvPr>
          <p:cNvSpPr/>
          <p:nvPr/>
        </p:nvSpPr>
        <p:spPr>
          <a:xfrm>
            <a:off x="1979293" y="3750663"/>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defRPr/>
            </a:pPr>
            <a:r>
              <a:rPr lang="zh-CN" altLang="en-US" sz="1600" kern="0">
                <a:gradFill>
                  <a:gsLst>
                    <a:gs pos="100000">
                      <a:srgbClr val="C00000"/>
                    </a:gs>
                    <a:gs pos="0">
                      <a:srgbClr val="C00000"/>
                    </a:gs>
                  </a:gsLst>
                  <a:path path="circle">
                    <a:fillToRect l="100000" b="100000"/>
                  </a:path>
                </a:gradFill>
                <a:latin typeface="Calibri" panose="020F0502020204030204"/>
                <a:ea typeface="微软雅黑"/>
              </a:rPr>
              <a:t>今年着重开好深度贫困地区脱贫、污染防治专题议政性常委会议和防范金融风险、发展实体经济提高供给体系质量专题协商会。</a:t>
            </a:r>
            <a:endParaRPr lang="zh-CN" altLang="en-US" sz="1600" kern="0" dirty="0">
              <a:gradFill>
                <a:gsLst>
                  <a:gs pos="100000">
                    <a:srgbClr val="C00000"/>
                  </a:gs>
                  <a:gs pos="0">
                    <a:srgbClr val="C00000"/>
                  </a:gs>
                </a:gsLst>
                <a:path path="circle">
                  <a:fillToRect l="100000" b="100000"/>
                </a:path>
              </a:gradFill>
              <a:latin typeface="Calibri" panose="020F0502020204030204"/>
              <a:ea typeface="微软雅黑"/>
            </a:endParaRPr>
          </a:p>
        </p:txBody>
      </p:sp>
      <p:sp>
        <p:nvSpPr>
          <p:cNvPr id="19" name="任意多边形 31">
            <a:extLst>
              <a:ext uri="{FF2B5EF4-FFF2-40B4-BE49-F238E27FC236}">
                <a16:creationId xmlns:a16="http://schemas.microsoft.com/office/drawing/2014/main" id="{7350C72D-4A3F-4AB2-8E72-A8FAE05250B0}"/>
              </a:ext>
            </a:extLst>
          </p:cNvPr>
          <p:cNvSpPr/>
          <p:nvPr/>
        </p:nvSpPr>
        <p:spPr>
          <a:xfrm rot="18900000" flipH="1">
            <a:off x="1612736" y="4729864"/>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00000"/>
              </a:gs>
            </a:gsLst>
            <a:lin ang="0" scaled="0"/>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20" name="组合 19">
            <a:extLst>
              <a:ext uri="{FF2B5EF4-FFF2-40B4-BE49-F238E27FC236}">
                <a16:creationId xmlns:a16="http://schemas.microsoft.com/office/drawing/2014/main" id="{64CB6A48-A0B1-47D8-AA58-CFD9B9E81E43}"/>
              </a:ext>
            </a:extLst>
          </p:cNvPr>
          <p:cNvGrpSpPr/>
          <p:nvPr/>
        </p:nvGrpSpPr>
        <p:grpSpPr>
          <a:xfrm>
            <a:off x="923176" y="4523123"/>
            <a:ext cx="618168" cy="618165"/>
            <a:chOff x="5613944" y="4363162"/>
            <a:chExt cx="920788" cy="920788"/>
          </a:xfrm>
        </p:grpSpPr>
        <p:sp>
          <p:nvSpPr>
            <p:cNvPr id="21" name="椭圆 20">
              <a:extLst>
                <a:ext uri="{FF2B5EF4-FFF2-40B4-BE49-F238E27FC236}">
                  <a16:creationId xmlns:a16="http://schemas.microsoft.com/office/drawing/2014/main" id="{28E3D7E3-2633-4BB2-A0ED-6EA35D955390}"/>
                </a:ext>
              </a:extLst>
            </p:cNvPr>
            <p:cNvSpPr/>
            <p:nvPr/>
          </p:nvSpPr>
          <p:spPr>
            <a:xfrm flipH="1">
              <a:off x="5613944" y="4363162"/>
              <a:ext cx="920788" cy="920788"/>
            </a:xfrm>
            <a:prstGeom prst="ellipse">
              <a:avLst/>
            </a:prstGeom>
            <a:gradFill>
              <a:gsLst>
                <a:gs pos="0">
                  <a:srgbClr val="FF3302"/>
                </a:gs>
                <a:gs pos="100000">
                  <a:srgbClr val="C00000"/>
                </a:gs>
              </a:gsLst>
              <a:lin ang="0" scaled="0"/>
            </a:gradFill>
            <a:ln w="25400" cap="flat" cmpd="sng" algn="ctr">
              <a:noFill/>
              <a:prstDash val="solid"/>
            </a:ln>
            <a:effectLst/>
          </p:spPr>
          <p:txBody>
            <a:bodyPr rtlCol="0" anchor="ctr"/>
            <a:lstStyle/>
            <a:p>
              <a:pPr algn="ctr" defTabSz="1219170">
                <a:defRPr/>
              </a:pPr>
              <a:endParaRPr lang="zh-CN" altLang="en-US" sz="2667"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22" name="TextBox 20">
              <a:extLst>
                <a:ext uri="{FF2B5EF4-FFF2-40B4-BE49-F238E27FC236}">
                  <a16:creationId xmlns:a16="http://schemas.microsoft.com/office/drawing/2014/main" id="{E74B81F6-0C95-4D07-9AA7-BD38F7A2A77B}"/>
                </a:ext>
              </a:extLst>
            </p:cNvPr>
            <p:cNvSpPr txBox="1"/>
            <p:nvPr/>
          </p:nvSpPr>
          <p:spPr>
            <a:xfrm>
              <a:off x="5839148" y="4485061"/>
              <a:ext cx="470386" cy="611360"/>
            </a:xfrm>
            <a:prstGeom prst="rect">
              <a:avLst/>
            </a:prstGeom>
            <a:noFill/>
          </p:spPr>
          <p:txBody>
            <a:bodyPr wrap="none" lIns="0" tIns="0" rIns="0" bIns="0" rtlCol="0">
              <a:spAutoFit/>
            </a:bodyPr>
            <a:lstStyle/>
            <a:p>
              <a:pPr algn="ctr" defTabSz="1219170">
                <a:defRPr/>
              </a:pPr>
              <a:r>
                <a:rPr lang="en-US" altLang="zh-CN"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04</a:t>
              </a:r>
              <a:endParaRPr lang="zh-CN" altLang="en-US"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23" name="圆角矩形 35">
            <a:extLst>
              <a:ext uri="{FF2B5EF4-FFF2-40B4-BE49-F238E27FC236}">
                <a16:creationId xmlns:a16="http://schemas.microsoft.com/office/drawing/2014/main" id="{E6B6A7A7-D505-46AC-B0EA-2E8E552595F7}"/>
              </a:ext>
            </a:extLst>
          </p:cNvPr>
          <p:cNvSpPr/>
          <p:nvPr/>
        </p:nvSpPr>
        <p:spPr>
          <a:xfrm>
            <a:off x="1979293" y="4539449"/>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defRPr/>
            </a:pPr>
            <a:r>
              <a:rPr lang="zh-CN" altLang="en-US" sz="1600" kern="0">
                <a:gradFill>
                  <a:gsLst>
                    <a:gs pos="100000">
                      <a:srgbClr val="C00000"/>
                    </a:gs>
                    <a:gs pos="0">
                      <a:srgbClr val="C00000"/>
                    </a:gs>
                  </a:gsLst>
                  <a:path path="circle">
                    <a:fillToRect l="100000" b="100000"/>
                  </a:path>
                </a:gradFill>
                <a:latin typeface="Calibri" panose="020F0502020204030204"/>
                <a:ea typeface="微软雅黑"/>
              </a:rPr>
              <a:t>适应新时代发展要求，就建设现代化经济体系、发展社会主义民主政治、推动文化繁荣兴盛、加强和创新社会治理、建设美丽中国献计献策，为更好满足人民日益增长的美好生活需要贡献智慧和力量。</a:t>
            </a:r>
            <a:endParaRPr lang="zh-CN" altLang="en-US" sz="1600" kern="0" dirty="0">
              <a:gradFill>
                <a:gsLst>
                  <a:gs pos="100000">
                    <a:srgbClr val="C00000"/>
                  </a:gs>
                  <a:gs pos="0">
                    <a:srgbClr val="C00000"/>
                  </a:gs>
                </a:gsLst>
                <a:path path="circle">
                  <a:fillToRect l="100000" b="100000"/>
                </a:path>
              </a:gradFill>
              <a:latin typeface="Calibri" panose="020F0502020204030204"/>
              <a:ea typeface="微软雅黑"/>
            </a:endParaRPr>
          </a:p>
        </p:txBody>
      </p:sp>
      <p:sp>
        <p:nvSpPr>
          <p:cNvPr id="24" name="任意多边形 36">
            <a:extLst>
              <a:ext uri="{FF2B5EF4-FFF2-40B4-BE49-F238E27FC236}">
                <a16:creationId xmlns:a16="http://schemas.microsoft.com/office/drawing/2014/main" id="{BE461F6D-B9D0-448D-9EF5-D8AB71487CEA}"/>
              </a:ext>
            </a:extLst>
          </p:cNvPr>
          <p:cNvSpPr/>
          <p:nvPr/>
        </p:nvSpPr>
        <p:spPr>
          <a:xfrm rot="18900000" flipH="1">
            <a:off x="1612736" y="5523648"/>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00000"/>
              </a:gs>
            </a:gsLst>
            <a:lin ang="0" scaled="0"/>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25" name="组合 24">
            <a:extLst>
              <a:ext uri="{FF2B5EF4-FFF2-40B4-BE49-F238E27FC236}">
                <a16:creationId xmlns:a16="http://schemas.microsoft.com/office/drawing/2014/main" id="{83F5A3D9-40C6-4EF1-BF5B-B3275F233E9F}"/>
              </a:ext>
            </a:extLst>
          </p:cNvPr>
          <p:cNvGrpSpPr/>
          <p:nvPr/>
        </p:nvGrpSpPr>
        <p:grpSpPr>
          <a:xfrm>
            <a:off x="923176" y="5316907"/>
            <a:ext cx="618168" cy="618165"/>
            <a:chOff x="5613944" y="4363162"/>
            <a:chExt cx="920788" cy="920788"/>
          </a:xfrm>
        </p:grpSpPr>
        <p:sp>
          <p:nvSpPr>
            <p:cNvPr id="26" name="椭圆 25">
              <a:extLst>
                <a:ext uri="{FF2B5EF4-FFF2-40B4-BE49-F238E27FC236}">
                  <a16:creationId xmlns:a16="http://schemas.microsoft.com/office/drawing/2014/main" id="{874B8564-0A70-4C04-B29F-13906CDE21A2}"/>
                </a:ext>
              </a:extLst>
            </p:cNvPr>
            <p:cNvSpPr/>
            <p:nvPr/>
          </p:nvSpPr>
          <p:spPr>
            <a:xfrm flipH="1">
              <a:off x="5613944" y="4363162"/>
              <a:ext cx="920788" cy="920788"/>
            </a:xfrm>
            <a:prstGeom prst="ellipse">
              <a:avLst/>
            </a:prstGeom>
            <a:gradFill>
              <a:gsLst>
                <a:gs pos="0">
                  <a:srgbClr val="FF3302"/>
                </a:gs>
                <a:gs pos="100000">
                  <a:srgbClr val="C00000"/>
                </a:gs>
              </a:gsLst>
              <a:lin ang="0" scaled="0"/>
            </a:gradFill>
            <a:ln w="25400" cap="flat" cmpd="sng" algn="ctr">
              <a:noFill/>
              <a:prstDash val="solid"/>
            </a:ln>
            <a:effectLst/>
          </p:spPr>
          <p:txBody>
            <a:bodyPr rtlCol="0" anchor="ctr"/>
            <a:lstStyle/>
            <a:p>
              <a:pPr algn="ctr" defTabSz="1219170">
                <a:defRPr/>
              </a:pPr>
              <a:endParaRPr lang="zh-CN" altLang="en-US" sz="2667"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27" name="TextBox 20">
              <a:extLst>
                <a:ext uri="{FF2B5EF4-FFF2-40B4-BE49-F238E27FC236}">
                  <a16:creationId xmlns:a16="http://schemas.microsoft.com/office/drawing/2014/main" id="{9017A511-A8A6-4928-9C7A-A8441927EC57}"/>
                </a:ext>
              </a:extLst>
            </p:cNvPr>
            <p:cNvSpPr txBox="1"/>
            <p:nvPr/>
          </p:nvSpPr>
          <p:spPr>
            <a:xfrm>
              <a:off x="5839148" y="4485061"/>
              <a:ext cx="470386" cy="611360"/>
            </a:xfrm>
            <a:prstGeom prst="rect">
              <a:avLst/>
            </a:prstGeom>
            <a:noFill/>
          </p:spPr>
          <p:txBody>
            <a:bodyPr wrap="none" lIns="0" tIns="0" rIns="0" bIns="0" rtlCol="0">
              <a:spAutoFit/>
            </a:bodyPr>
            <a:lstStyle/>
            <a:p>
              <a:pPr algn="ctr" defTabSz="1219170">
                <a:defRPr/>
              </a:pPr>
              <a:r>
                <a:rPr lang="en-US" altLang="zh-CN"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05</a:t>
              </a:r>
              <a:endParaRPr lang="zh-CN" altLang="en-US" sz="2667"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28" name="圆角矩形 40">
            <a:extLst>
              <a:ext uri="{FF2B5EF4-FFF2-40B4-BE49-F238E27FC236}">
                <a16:creationId xmlns:a16="http://schemas.microsoft.com/office/drawing/2014/main" id="{FEA56F2F-2221-45D1-B7B7-9A1F32BA9743}"/>
              </a:ext>
            </a:extLst>
          </p:cNvPr>
          <p:cNvSpPr/>
          <p:nvPr/>
        </p:nvSpPr>
        <p:spPr>
          <a:xfrm>
            <a:off x="1979293" y="5333233"/>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defRPr/>
            </a:pPr>
            <a:r>
              <a:rPr lang="zh-CN" altLang="en-US" sz="1600" kern="0">
                <a:gradFill>
                  <a:gsLst>
                    <a:gs pos="100000">
                      <a:srgbClr val="C00000"/>
                    </a:gs>
                    <a:gs pos="0">
                      <a:srgbClr val="C00000"/>
                    </a:gs>
                  </a:gsLst>
                  <a:path path="circle">
                    <a:fillToRect l="100000" b="100000"/>
                  </a:path>
                </a:gradFill>
                <a:latin typeface="Calibri" panose="020F0502020204030204"/>
                <a:ea typeface="微软雅黑"/>
              </a:rPr>
              <a:t>围绕新的“两步走”战略安排，选择综合性、战略性、前瞻性议题资政建言。</a:t>
            </a:r>
            <a:endParaRPr lang="zh-CN" altLang="en-US" sz="1600" kern="0" dirty="0">
              <a:gradFill>
                <a:gsLst>
                  <a:gs pos="100000">
                    <a:srgbClr val="C00000"/>
                  </a:gs>
                  <a:gs pos="0">
                    <a:srgbClr val="C00000"/>
                  </a:gs>
                </a:gsLst>
                <a:path path="circle">
                  <a:fillToRect l="100000" b="100000"/>
                </a:path>
              </a:gradFill>
              <a:latin typeface="Calibri" panose="020F0502020204030204"/>
              <a:ea typeface="微软雅黑"/>
            </a:endParaRPr>
          </a:p>
        </p:txBody>
      </p:sp>
    </p:spTree>
    <p:extLst>
      <p:ext uri="{BB962C8B-B14F-4D97-AF65-F5344CB8AC3E}">
        <p14:creationId xmlns:p14="http://schemas.microsoft.com/office/powerpoint/2010/main" val="340276747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Effect transition="in" filter="fade">
                                      <p:cBhvr>
                                        <p:cTn id="17" dur="1000"/>
                                        <p:tgtEl>
                                          <p:spTgt spid="3"/>
                                        </p:tgtEl>
                                      </p:cBhvr>
                                    </p:animEffect>
                                  </p:childTnLst>
                                </p:cTn>
                              </p:par>
                            </p:childTnLst>
                          </p:cTn>
                        </p:par>
                        <p:par>
                          <p:cTn id="18" fill="hold">
                            <p:stCondLst>
                              <p:cond delay="2000"/>
                            </p:stCondLst>
                            <p:childTnLst>
                              <p:par>
                                <p:cTn id="19" presetID="53" presetClass="entr" presetSubtype="52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p:tgtEl>
                                          <p:spTgt spid="4"/>
                                        </p:tgtEl>
                                        <p:attrNameLst>
                                          <p:attrName>ppt_x</p:attrName>
                                        </p:attrNameLst>
                                      </p:cBhvr>
                                      <p:tavLst>
                                        <p:tav tm="0">
                                          <p:val>
                                            <p:strVal val="#ppt_x-#ppt_w*1.125000"/>
                                          </p:val>
                                        </p:tav>
                                        <p:tav tm="100000">
                                          <p:val>
                                            <p:strVal val="#ppt_x"/>
                                          </p:val>
                                        </p:tav>
                                      </p:tavLst>
                                    </p:anim>
                                    <p:animEffect transition="in" filter="wipe(right)">
                                      <p:cBhvr>
                                        <p:cTn id="30" dur="500"/>
                                        <p:tgtEl>
                                          <p:spTgt spid="4"/>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childTnLst>
                                </p:cTn>
                              </p:par>
                              <p:par>
                                <p:cTn id="35" presetID="53" presetClass="entr" presetSubtype="16" fill="hold" grpId="1"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Effect transition="in" filter="fade">
                                      <p:cBhvr>
                                        <p:cTn id="39" dur="1000"/>
                                        <p:tgtEl>
                                          <p:spTgt spid="16"/>
                                        </p:tgtEl>
                                      </p:cBhvr>
                                    </p:animEffect>
                                  </p:childTnLst>
                                </p:cTn>
                              </p:par>
                              <p:par>
                                <p:cTn id="40" presetID="35" presetClass="path" presetSubtype="0" accel="50000" decel="50000" fill="hold" grpId="2" nodeType="withEffect">
                                  <p:stCondLst>
                                    <p:cond delay="0"/>
                                  </p:stCondLst>
                                  <p:childTnLst>
                                    <p:animMotion origin="layout" path="M 4.44444E-6 -1.48148E-6 L -0.10452 -1.48148E-6 " pathEditMode="relative" rAng="0" ptsTypes="AA">
                                      <p:cBhvr>
                                        <p:cTn id="41" dur="1000" spd="-100000" fill="hold"/>
                                        <p:tgtEl>
                                          <p:spTgt spid="16"/>
                                        </p:tgtEl>
                                        <p:attrNameLst>
                                          <p:attrName>ppt_x</p:attrName>
                                          <p:attrName>ppt_y</p:attrName>
                                        </p:attrNameLst>
                                      </p:cBhvr>
                                      <p:rCtr x="-5226" y="0"/>
                                    </p:animMotion>
                                  </p:childTnLst>
                                </p:cTn>
                              </p:par>
                              <p:par>
                                <p:cTn id="42" presetID="53" presetClass="entr" presetSubtype="528" fill="hold" nodeType="withEffect">
                                  <p:stCondLst>
                                    <p:cond delay="60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anim calcmode="lin" valueType="num">
                                      <p:cBhvr>
                                        <p:cTn id="47" dur="500" fill="hold"/>
                                        <p:tgtEl>
                                          <p:spTgt spid="9"/>
                                        </p:tgtEl>
                                        <p:attrNameLst>
                                          <p:attrName>ppt_x</p:attrName>
                                        </p:attrNameLst>
                                      </p:cBhvr>
                                      <p:tavLst>
                                        <p:tav tm="0">
                                          <p:val>
                                            <p:fltVal val="0.5"/>
                                          </p:val>
                                        </p:tav>
                                        <p:tav tm="100000">
                                          <p:val>
                                            <p:strVal val="#ppt_x"/>
                                          </p:val>
                                        </p:tav>
                                      </p:tavLst>
                                    </p:anim>
                                    <p:anim calcmode="lin" valueType="num">
                                      <p:cBhvr>
                                        <p:cTn id="48" dur="500" fill="hold"/>
                                        <p:tgtEl>
                                          <p:spTgt spid="9"/>
                                        </p:tgtEl>
                                        <p:attrNameLst>
                                          <p:attrName>ppt_y</p:attrName>
                                        </p:attrNameLst>
                                      </p:cBhvr>
                                      <p:tavLst>
                                        <p:tav tm="0">
                                          <p:val>
                                            <p:fltVal val="0.5"/>
                                          </p:val>
                                        </p:tav>
                                        <p:tav tm="100000">
                                          <p:val>
                                            <p:strVal val="#ppt_y"/>
                                          </p:val>
                                        </p:tav>
                                      </p:tavLst>
                                    </p:anim>
                                  </p:childTnLst>
                                </p:cTn>
                              </p:par>
                            </p:childTnLst>
                          </p:cTn>
                        </p:par>
                        <p:par>
                          <p:cTn id="49" fill="hold">
                            <p:stCondLst>
                              <p:cond delay="4100"/>
                            </p:stCondLst>
                            <p:childTnLst>
                              <p:par>
                                <p:cTn id="50" presetID="1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p:tgtEl>
                                          <p:spTgt spid="5"/>
                                        </p:tgtEl>
                                        <p:attrNameLst>
                                          <p:attrName>ppt_x</p:attrName>
                                        </p:attrNameLst>
                                      </p:cBhvr>
                                      <p:tavLst>
                                        <p:tav tm="0">
                                          <p:val>
                                            <p:strVal val="#ppt_x-#ppt_w*1.125000"/>
                                          </p:val>
                                        </p:tav>
                                        <p:tav tm="100000">
                                          <p:val>
                                            <p:strVal val="#ppt_x"/>
                                          </p:val>
                                        </p:tav>
                                      </p:tavLst>
                                    </p:anim>
                                    <p:animEffect transition="in" filter="wipe(right)">
                                      <p:cBhvr>
                                        <p:cTn id="53" dur="500"/>
                                        <p:tgtEl>
                                          <p:spTgt spid="5"/>
                                        </p:tgtEl>
                                      </p:cBhvr>
                                    </p:animEffect>
                                  </p:childTnLst>
                                </p:cTn>
                              </p:par>
                            </p:childTnLst>
                          </p:cTn>
                        </p:par>
                        <p:par>
                          <p:cTn id="54" fill="hold">
                            <p:stCondLst>
                              <p:cond delay="46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900"/>
                                        <p:tgtEl>
                                          <p:spTgt spid="17"/>
                                        </p:tgtEl>
                                      </p:cBhvr>
                                    </p:animEffect>
                                  </p:childTnLst>
                                </p:cTn>
                              </p:par>
                              <p:par>
                                <p:cTn id="58" presetID="53" presetClass="entr" presetSubtype="16" fill="hold" grpId="1"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900" fill="hold"/>
                                        <p:tgtEl>
                                          <p:spTgt spid="17"/>
                                        </p:tgtEl>
                                        <p:attrNameLst>
                                          <p:attrName>ppt_w</p:attrName>
                                        </p:attrNameLst>
                                      </p:cBhvr>
                                      <p:tavLst>
                                        <p:tav tm="0">
                                          <p:val>
                                            <p:fltVal val="0"/>
                                          </p:val>
                                        </p:tav>
                                        <p:tav tm="100000">
                                          <p:val>
                                            <p:strVal val="#ppt_w"/>
                                          </p:val>
                                        </p:tav>
                                      </p:tavLst>
                                    </p:anim>
                                    <p:anim calcmode="lin" valueType="num">
                                      <p:cBhvr>
                                        <p:cTn id="61" dur="900" fill="hold"/>
                                        <p:tgtEl>
                                          <p:spTgt spid="17"/>
                                        </p:tgtEl>
                                        <p:attrNameLst>
                                          <p:attrName>ppt_h</p:attrName>
                                        </p:attrNameLst>
                                      </p:cBhvr>
                                      <p:tavLst>
                                        <p:tav tm="0">
                                          <p:val>
                                            <p:fltVal val="0"/>
                                          </p:val>
                                        </p:tav>
                                        <p:tav tm="100000">
                                          <p:val>
                                            <p:strVal val="#ppt_h"/>
                                          </p:val>
                                        </p:tav>
                                      </p:tavLst>
                                    </p:anim>
                                    <p:animEffect transition="in" filter="fade">
                                      <p:cBhvr>
                                        <p:cTn id="62" dur="900"/>
                                        <p:tgtEl>
                                          <p:spTgt spid="17"/>
                                        </p:tgtEl>
                                      </p:cBhvr>
                                    </p:animEffect>
                                  </p:childTnLst>
                                </p:cTn>
                              </p:par>
                              <p:par>
                                <p:cTn id="63" presetID="35" presetClass="path" presetSubtype="0" accel="50000" decel="50000" fill="hold" grpId="2" nodeType="withEffect">
                                  <p:stCondLst>
                                    <p:cond delay="0"/>
                                  </p:stCondLst>
                                  <p:childTnLst>
                                    <p:animMotion origin="layout" path="M 4.44444E-6 -3.7037E-7 L -0.10452 -3.7037E-7 " pathEditMode="relative" rAng="0" ptsTypes="AA">
                                      <p:cBhvr>
                                        <p:cTn id="64" dur="900" spd="-100000" fill="hold"/>
                                        <p:tgtEl>
                                          <p:spTgt spid="17"/>
                                        </p:tgtEl>
                                        <p:attrNameLst>
                                          <p:attrName>ppt_x</p:attrName>
                                          <p:attrName>ppt_y</p:attrName>
                                        </p:attrNameLst>
                                      </p:cBhvr>
                                      <p:rCtr x="-5226" y="0"/>
                                    </p:animMotion>
                                  </p:childTnLst>
                                </p:cTn>
                              </p:par>
                              <p:par>
                                <p:cTn id="65" presetID="53" presetClass="entr" presetSubtype="528" fill="hold" nodeType="withEffect">
                                  <p:stCondLst>
                                    <p:cond delay="6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anim calcmode="lin" valueType="num">
                                      <p:cBhvr>
                                        <p:cTn id="70" dur="500" fill="hold"/>
                                        <p:tgtEl>
                                          <p:spTgt spid="13"/>
                                        </p:tgtEl>
                                        <p:attrNameLst>
                                          <p:attrName>ppt_x</p:attrName>
                                        </p:attrNameLst>
                                      </p:cBhvr>
                                      <p:tavLst>
                                        <p:tav tm="0">
                                          <p:val>
                                            <p:fltVal val="0.5"/>
                                          </p:val>
                                        </p:tav>
                                        <p:tav tm="100000">
                                          <p:val>
                                            <p:strVal val="#ppt_x"/>
                                          </p:val>
                                        </p:tav>
                                      </p:tavLst>
                                    </p:anim>
                                    <p:anim calcmode="lin" valueType="num">
                                      <p:cBhvr>
                                        <p:cTn id="71" dur="500" fill="hold"/>
                                        <p:tgtEl>
                                          <p:spTgt spid="13"/>
                                        </p:tgtEl>
                                        <p:attrNameLst>
                                          <p:attrName>ppt_y</p:attrName>
                                        </p:attrNameLst>
                                      </p:cBhvr>
                                      <p:tavLst>
                                        <p:tav tm="0">
                                          <p:val>
                                            <p:fltVal val="0.5"/>
                                          </p:val>
                                        </p:tav>
                                        <p:tav tm="100000">
                                          <p:val>
                                            <p:strVal val="#ppt_y"/>
                                          </p:val>
                                        </p:tav>
                                      </p:tavLst>
                                    </p:anim>
                                  </p:childTnLst>
                                </p:cTn>
                              </p:par>
                            </p:childTnLst>
                          </p:cTn>
                        </p:par>
                        <p:par>
                          <p:cTn id="72" fill="hold">
                            <p:stCondLst>
                              <p:cond delay="5700"/>
                            </p:stCondLst>
                            <p:childTnLst>
                              <p:par>
                                <p:cTn id="73" presetID="12" presetClass="entr" presetSubtype="8"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p:tgtEl>
                                          <p:spTgt spid="12"/>
                                        </p:tgtEl>
                                        <p:attrNameLst>
                                          <p:attrName>ppt_x</p:attrName>
                                        </p:attrNameLst>
                                      </p:cBhvr>
                                      <p:tavLst>
                                        <p:tav tm="0">
                                          <p:val>
                                            <p:strVal val="#ppt_x-#ppt_w*1.125000"/>
                                          </p:val>
                                        </p:tav>
                                        <p:tav tm="100000">
                                          <p:val>
                                            <p:strVal val="#ppt_x"/>
                                          </p:val>
                                        </p:tav>
                                      </p:tavLst>
                                    </p:anim>
                                    <p:animEffect transition="in" filter="wipe(right)">
                                      <p:cBhvr>
                                        <p:cTn id="76" dur="500"/>
                                        <p:tgtEl>
                                          <p:spTgt spid="12"/>
                                        </p:tgtEl>
                                      </p:cBhvr>
                                    </p:animEffect>
                                  </p:childTnLst>
                                </p:cTn>
                              </p:par>
                            </p:childTnLst>
                          </p:cTn>
                        </p:par>
                        <p:par>
                          <p:cTn id="77" fill="hold">
                            <p:stCondLst>
                              <p:cond delay="6200"/>
                            </p:stCondLst>
                            <p:childTnLst>
                              <p:par>
                                <p:cTn id="78" presetID="10" presetClass="entr" presetSubtype="0"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900"/>
                                        <p:tgtEl>
                                          <p:spTgt spid="18"/>
                                        </p:tgtEl>
                                      </p:cBhvr>
                                    </p:animEffect>
                                  </p:childTnLst>
                                </p:cTn>
                              </p:par>
                              <p:par>
                                <p:cTn id="81" presetID="53" presetClass="entr" presetSubtype="16" fill="hold" grpId="1"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900" fill="hold"/>
                                        <p:tgtEl>
                                          <p:spTgt spid="18"/>
                                        </p:tgtEl>
                                        <p:attrNameLst>
                                          <p:attrName>ppt_w</p:attrName>
                                        </p:attrNameLst>
                                      </p:cBhvr>
                                      <p:tavLst>
                                        <p:tav tm="0">
                                          <p:val>
                                            <p:fltVal val="0"/>
                                          </p:val>
                                        </p:tav>
                                        <p:tav tm="100000">
                                          <p:val>
                                            <p:strVal val="#ppt_w"/>
                                          </p:val>
                                        </p:tav>
                                      </p:tavLst>
                                    </p:anim>
                                    <p:anim calcmode="lin" valueType="num">
                                      <p:cBhvr>
                                        <p:cTn id="84" dur="900" fill="hold"/>
                                        <p:tgtEl>
                                          <p:spTgt spid="18"/>
                                        </p:tgtEl>
                                        <p:attrNameLst>
                                          <p:attrName>ppt_h</p:attrName>
                                        </p:attrNameLst>
                                      </p:cBhvr>
                                      <p:tavLst>
                                        <p:tav tm="0">
                                          <p:val>
                                            <p:fltVal val="0"/>
                                          </p:val>
                                        </p:tav>
                                        <p:tav tm="100000">
                                          <p:val>
                                            <p:strVal val="#ppt_h"/>
                                          </p:val>
                                        </p:tav>
                                      </p:tavLst>
                                    </p:anim>
                                    <p:animEffect transition="in" filter="fade">
                                      <p:cBhvr>
                                        <p:cTn id="85" dur="900"/>
                                        <p:tgtEl>
                                          <p:spTgt spid="18"/>
                                        </p:tgtEl>
                                      </p:cBhvr>
                                    </p:animEffect>
                                  </p:childTnLst>
                                </p:cTn>
                              </p:par>
                              <p:par>
                                <p:cTn id="86" presetID="35" presetClass="path" presetSubtype="0" accel="50000" decel="50000" fill="hold" grpId="2" nodeType="withEffect">
                                  <p:stCondLst>
                                    <p:cond delay="0"/>
                                  </p:stCondLst>
                                  <p:childTnLst>
                                    <p:animMotion origin="layout" path="M 4.44444E-6 2.96296E-6 L -0.10452 2.96296E-6 " pathEditMode="relative" rAng="0" ptsTypes="AA">
                                      <p:cBhvr>
                                        <p:cTn id="87" dur="900" spd="-100000" fill="hold"/>
                                        <p:tgtEl>
                                          <p:spTgt spid="18"/>
                                        </p:tgtEl>
                                        <p:attrNameLst>
                                          <p:attrName>ppt_x</p:attrName>
                                          <p:attrName>ppt_y</p:attrName>
                                        </p:attrNameLst>
                                      </p:cBhvr>
                                      <p:rCtr x="-5226" y="0"/>
                                    </p:animMotion>
                                  </p:childTnLst>
                                </p:cTn>
                              </p:par>
                              <p:par>
                                <p:cTn id="88" presetID="53" presetClass="entr" presetSubtype="528" fill="hold" nodeType="withEffect">
                                  <p:stCondLst>
                                    <p:cond delay="60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anim calcmode="lin" valueType="num">
                                      <p:cBhvr>
                                        <p:cTn id="93" dur="500" fill="hold"/>
                                        <p:tgtEl>
                                          <p:spTgt spid="20"/>
                                        </p:tgtEl>
                                        <p:attrNameLst>
                                          <p:attrName>ppt_x</p:attrName>
                                        </p:attrNameLst>
                                      </p:cBhvr>
                                      <p:tavLst>
                                        <p:tav tm="0">
                                          <p:val>
                                            <p:fltVal val="0.5"/>
                                          </p:val>
                                        </p:tav>
                                        <p:tav tm="100000">
                                          <p:val>
                                            <p:strVal val="#ppt_x"/>
                                          </p:val>
                                        </p:tav>
                                      </p:tavLst>
                                    </p:anim>
                                    <p:anim calcmode="lin" valueType="num">
                                      <p:cBhvr>
                                        <p:cTn id="94" dur="500" fill="hold"/>
                                        <p:tgtEl>
                                          <p:spTgt spid="20"/>
                                        </p:tgtEl>
                                        <p:attrNameLst>
                                          <p:attrName>ppt_y</p:attrName>
                                        </p:attrNameLst>
                                      </p:cBhvr>
                                      <p:tavLst>
                                        <p:tav tm="0">
                                          <p:val>
                                            <p:fltVal val="0.5"/>
                                          </p:val>
                                        </p:tav>
                                        <p:tav tm="100000">
                                          <p:val>
                                            <p:strVal val="#ppt_y"/>
                                          </p:val>
                                        </p:tav>
                                      </p:tavLst>
                                    </p:anim>
                                  </p:childTnLst>
                                </p:cTn>
                              </p:par>
                            </p:childTnLst>
                          </p:cTn>
                        </p:par>
                        <p:par>
                          <p:cTn id="95" fill="hold">
                            <p:stCondLst>
                              <p:cond delay="7300"/>
                            </p:stCondLst>
                            <p:childTnLst>
                              <p:par>
                                <p:cTn id="96" presetID="12" presetClass="entr" presetSubtype="8"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p:tgtEl>
                                          <p:spTgt spid="19"/>
                                        </p:tgtEl>
                                        <p:attrNameLst>
                                          <p:attrName>ppt_x</p:attrName>
                                        </p:attrNameLst>
                                      </p:cBhvr>
                                      <p:tavLst>
                                        <p:tav tm="0">
                                          <p:val>
                                            <p:strVal val="#ppt_x-#ppt_w*1.125000"/>
                                          </p:val>
                                        </p:tav>
                                        <p:tav tm="100000">
                                          <p:val>
                                            <p:strVal val="#ppt_x"/>
                                          </p:val>
                                        </p:tav>
                                      </p:tavLst>
                                    </p:anim>
                                    <p:animEffect transition="in" filter="wipe(right)">
                                      <p:cBhvr>
                                        <p:cTn id="99" dur="500"/>
                                        <p:tgtEl>
                                          <p:spTgt spid="19"/>
                                        </p:tgtEl>
                                      </p:cBhvr>
                                    </p:animEffect>
                                  </p:childTnLst>
                                </p:cTn>
                              </p:par>
                            </p:childTnLst>
                          </p:cTn>
                        </p:par>
                        <p:par>
                          <p:cTn id="100" fill="hold">
                            <p:stCondLst>
                              <p:cond delay="7800"/>
                            </p:stCondLst>
                            <p:childTnLst>
                              <p:par>
                                <p:cTn id="101" presetID="10"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900"/>
                                        <p:tgtEl>
                                          <p:spTgt spid="23"/>
                                        </p:tgtEl>
                                      </p:cBhvr>
                                    </p:animEffect>
                                  </p:childTnLst>
                                </p:cTn>
                              </p:par>
                              <p:par>
                                <p:cTn id="104" presetID="53" presetClass="entr" presetSubtype="16" fill="hold" grpId="1" nodeType="with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p:cTn id="106" dur="900" fill="hold"/>
                                        <p:tgtEl>
                                          <p:spTgt spid="23"/>
                                        </p:tgtEl>
                                        <p:attrNameLst>
                                          <p:attrName>ppt_w</p:attrName>
                                        </p:attrNameLst>
                                      </p:cBhvr>
                                      <p:tavLst>
                                        <p:tav tm="0">
                                          <p:val>
                                            <p:fltVal val="0"/>
                                          </p:val>
                                        </p:tav>
                                        <p:tav tm="100000">
                                          <p:val>
                                            <p:strVal val="#ppt_w"/>
                                          </p:val>
                                        </p:tav>
                                      </p:tavLst>
                                    </p:anim>
                                    <p:anim calcmode="lin" valueType="num">
                                      <p:cBhvr>
                                        <p:cTn id="107" dur="900" fill="hold"/>
                                        <p:tgtEl>
                                          <p:spTgt spid="23"/>
                                        </p:tgtEl>
                                        <p:attrNameLst>
                                          <p:attrName>ppt_h</p:attrName>
                                        </p:attrNameLst>
                                      </p:cBhvr>
                                      <p:tavLst>
                                        <p:tav tm="0">
                                          <p:val>
                                            <p:fltVal val="0"/>
                                          </p:val>
                                        </p:tav>
                                        <p:tav tm="100000">
                                          <p:val>
                                            <p:strVal val="#ppt_h"/>
                                          </p:val>
                                        </p:tav>
                                      </p:tavLst>
                                    </p:anim>
                                    <p:animEffect transition="in" filter="fade">
                                      <p:cBhvr>
                                        <p:cTn id="108" dur="900"/>
                                        <p:tgtEl>
                                          <p:spTgt spid="23"/>
                                        </p:tgtEl>
                                      </p:cBhvr>
                                    </p:animEffect>
                                  </p:childTnLst>
                                </p:cTn>
                              </p:par>
                              <p:par>
                                <p:cTn id="109" presetID="35" presetClass="path" presetSubtype="0" accel="50000" decel="50000" fill="hold" grpId="2" nodeType="withEffect">
                                  <p:stCondLst>
                                    <p:cond delay="0"/>
                                  </p:stCondLst>
                                  <p:childTnLst>
                                    <p:animMotion origin="layout" path="M 4.44444E-6 -4.93827E-7 L -0.10452 -4.93827E-7 " pathEditMode="relative" rAng="0" ptsTypes="AA">
                                      <p:cBhvr>
                                        <p:cTn id="110" dur="900" spd="-100000" fill="hold"/>
                                        <p:tgtEl>
                                          <p:spTgt spid="23"/>
                                        </p:tgtEl>
                                        <p:attrNameLst>
                                          <p:attrName>ppt_x</p:attrName>
                                          <p:attrName>ppt_y</p:attrName>
                                        </p:attrNameLst>
                                      </p:cBhvr>
                                      <p:rCtr x="-5226" y="0"/>
                                    </p:animMotion>
                                  </p:childTnLst>
                                </p:cTn>
                              </p:par>
                              <p:par>
                                <p:cTn id="111" presetID="53" presetClass="entr" presetSubtype="528" fill="hold" nodeType="withEffect">
                                  <p:stCondLst>
                                    <p:cond delay="600"/>
                                  </p:stCondLst>
                                  <p:childTnLst>
                                    <p:set>
                                      <p:cBhvr>
                                        <p:cTn id="112" dur="1" fill="hold">
                                          <p:stCondLst>
                                            <p:cond delay="0"/>
                                          </p:stCondLst>
                                        </p:cTn>
                                        <p:tgtEl>
                                          <p:spTgt spid="25"/>
                                        </p:tgtEl>
                                        <p:attrNameLst>
                                          <p:attrName>style.visibility</p:attrName>
                                        </p:attrNameLst>
                                      </p:cBhvr>
                                      <p:to>
                                        <p:strVal val="visible"/>
                                      </p:to>
                                    </p:set>
                                    <p:anim calcmode="lin" valueType="num">
                                      <p:cBhvr>
                                        <p:cTn id="113" dur="500" fill="hold"/>
                                        <p:tgtEl>
                                          <p:spTgt spid="25"/>
                                        </p:tgtEl>
                                        <p:attrNameLst>
                                          <p:attrName>ppt_w</p:attrName>
                                        </p:attrNameLst>
                                      </p:cBhvr>
                                      <p:tavLst>
                                        <p:tav tm="0">
                                          <p:val>
                                            <p:fltVal val="0"/>
                                          </p:val>
                                        </p:tav>
                                        <p:tav tm="100000">
                                          <p:val>
                                            <p:strVal val="#ppt_w"/>
                                          </p:val>
                                        </p:tav>
                                      </p:tavLst>
                                    </p:anim>
                                    <p:anim calcmode="lin" valueType="num">
                                      <p:cBhvr>
                                        <p:cTn id="114" dur="500" fill="hold"/>
                                        <p:tgtEl>
                                          <p:spTgt spid="25"/>
                                        </p:tgtEl>
                                        <p:attrNameLst>
                                          <p:attrName>ppt_h</p:attrName>
                                        </p:attrNameLst>
                                      </p:cBhvr>
                                      <p:tavLst>
                                        <p:tav tm="0">
                                          <p:val>
                                            <p:fltVal val="0"/>
                                          </p:val>
                                        </p:tav>
                                        <p:tav tm="100000">
                                          <p:val>
                                            <p:strVal val="#ppt_h"/>
                                          </p:val>
                                        </p:tav>
                                      </p:tavLst>
                                    </p:anim>
                                    <p:animEffect transition="in" filter="fade">
                                      <p:cBhvr>
                                        <p:cTn id="115" dur="500"/>
                                        <p:tgtEl>
                                          <p:spTgt spid="25"/>
                                        </p:tgtEl>
                                      </p:cBhvr>
                                    </p:animEffect>
                                    <p:anim calcmode="lin" valueType="num">
                                      <p:cBhvr>
                                        <p:cTn id="116" dur="500" fill="hold"/>
                                        <p:tgtEl>
                                          <p:spTgt spid="25"/>
                                        </p:tgtEl>
                                        <p:attrNameLst>
                                          <p:attrName>ppt_x</p:attrName>
                                        </p:attrNameLst>
                                      </p:cBhvr>
                                      <p:tavLst>
                                        <p:tav tm="0">
                                          <p:val>
                                            <p:fltVal val="0.5"/>
                                          </p:val>
                                        </p:tav>
                                        <p:tav tm="100000">
                                          <p:val>
                                            <p:strVal val="#ppt_x"/>
                                          </p:val>
                                        </p:tav>
                                      </p:tavLst>
                                    </p:anim>
                                    <p:anim calcmode="lin" valueType="num">
                                      <p:cBhvr>
                                        <p:cTn id="117" dur="500" fill="hold"/>
                                        <p:tgtEl>
                                          <p:spTgt spid="25"/>
                                        </p:tgtEl>
                                        <p:attrNameLst>
                                          <p:attrName>ppt_y</p:attrName>
                                        </p:attrNameLst>
                                      </p:cBhvr>
                                      <p:tavLst>
                                        <p:tav tm="0">
                                          <p:val>
                                            <p:fltVal val="0.5"/>
                                          </p:val>
                                        </p:tav>
                                        <p:tav tm="100000">
                                          <p:val>
                                            <p:strVal val="#ppt_y"/>
                                          </p:val>
                                        </p:tav>
                                      </p:tavLst>
                                    </p:anim>
                                  </p:childTnLst>
                                </p:cTn>
                              </p:par>
                            </p:childTnLst>
                          </p:cTn>
                        </p:par>
                        <p:par>
                          <p:cTn id="118" fill="hold">
                            <p:stCondLst>
                              <p:cond delay="8900"/>
                            </p:stCondLst>
                            <p:childTnLst>
                              <p:par>
                                <p:cTn id="119" presetID="12" presetClass="entr" presetSubtype="8" fill="hold" grpId="0" nodeType="after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additive="base">
                                        <p:cTn id="121" dur="500"/>
                                        <p:tgtEl>
                                          <p:spTgt spid="24"/>
                                        </p:tgtEl>
                                        <p:attrNameLst>
                                          <p:attrName>ppt_x</p:attrName>
                                        </p:attrNameLst>
                                      </p:cBhvr>
                                      <p:tavLst>
                                        <p:tav tm="0">
                                          <p:val>
                                            <p:strVal val="#ppt_x-#ppt_w*1.125000"/>
                                          </p:val>
                                        </p:tav>
                                        <p:tav tm="100000">
                                          <p:val>
                                            <p:strVal val="#ppt_x"/>
                                          </p:val>
                                        </p:tav>
                                      </p:tavLst>
                                    </p:anim>
                                    <p:animEffect transition="in" filter="wipe(right)">
                                      <p:cBhvr>
                                        <p:cTn id="122" dur="500"/>
                                        <p:tgtEl>
                                          <p:spTgt spid="24"/>
                                        </p:tgtEl>
                                      </p:cBhvr>
                                    </p:animEffect>
                                  </p:childTnLst>
                                </p:cTn>
                              </p:par>
                            </p:childTnLst>
                          </p:cTn>
                        </p:par>
                        <p:par>
                          <p:cTn id="123" fill="hold">
                            <p:stCondLst>
                              <p:cond delay="9400"/>
                            </p:stCondLst>
                            <p:childTnLst>
                              <p:par>
                                <p:cTn id="124" presetID="10" presetClass="entr" presetSubtype="0" fill="hold" grpId="0" nodeType="after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900"/>
                                        <p:tgtEl>
                                          <p:spTgt spid="28"/>
                                        </p:tgtEl>
                                      </p:cBhvr>
                                    </p:animEffect>
                                  </p:childTnLst>
                                </p:cTn>
                              </p:par>
                              <p:par>
                                <p:cTn id="127" presetID="53" presetClass="entr" presetSubtype="16" fill="hold" grpId="1" nodeType="withEffect">
                                  <p:stCondLst>
                                    <p:cond delay="0"/>
                                  </p:stCondLst>
                                  <p:childTnLst>
                                    <p:set>
                                      <p:cBhvr>
                                        <p:cTn id="128" dur="1" fill="hold">
                                          <p:stCondLst>
                                            <p:cond delay="0"/>
                                          </p:stCondLst>
                                        </p:cTn>
                                        <p:tgtEl>
                                          <p:spTgt spid="28"/>
                                        </p:tgtEl>
                                        <p:attrNameLst>
                                          <p:attrName>style.visibility</p:attrName>
                                        </p:attrNameLst>
                                      </p:cBhvr>
                                      <p:to>
                                        <p:strVal val="visible"/>
                                      </p:to>
                                    </p:set>
                                    <p:anim calcmode="lin" valueType="num">
                                      <p:cBhvr>
                                        <p:cTn id="129" dur="900" fill="hold"/>
                                        <p:tgtEl>
                                          <p:spTgt spid="28"/>
                                        </p:tgtEl>
                                        <p:attrNameLst>
                                          <p:attrName>ppt_w</p:attrName>
                                        </p:attrNameLst>
                                      </p:cBhvr>
                                      <p:tavLst>
                                        <p:tav tm="0">
                                          <p:val>
                                            <p:fltVal val="0"/>
                                          </p:val>
                                        </p:tav>
                                        <p:tav tm="100000">
                                          <p:val>
                                            <p:strVal val="#ppt_w"/>
                                          </p:val>
                                        </p:tav>
                                      </p:tavLst>
                                    </p:anim>
                                    <p:anim calcmode="lin" valueType="num">
                                      <p:cBhvr>
                                        <p:cTn id="130" dur="900" fill="hold"/>
                                        <p:tgtEl>
                                          <p:spTgt spid="28"/>
                                        </p:tgtEl>
                                        <p:attrNameLst>
                                          <p:attrName>ppt_h</p:attrName>
                                        </p:attrNameLst>
                                      </p:cBhvr>
                                      <p:tavLst>
                                        <p:tav tm="0">
                                          <p:val>
                                            <p:fltVal val="0"/>
                                          </p:val>
                                        </p:tav>
                                        <p:tav tm="100000">
                                          <p:val>
                                            <p:strVal val="#ppt_h"/>
                                          </p:val>
                                        </p:tav>
                                      </p:tavLst>
                                    </p:anim>
                                    <p:animEffect transition="in" filter="fade">
                                      <p:cBhvr>
                                        <p:cTn id="131" dur="900"/>
                                        <p:tgtEl>
                                          <p:spTgt spid="28"/>
                                        </p:tgtEl>
                                      </p:cBhvr>
                                    </p:animEffect>
                                  </p:childTnLst>
                                </p:cTn>
                              </p:par>
                              <p:par>
                                <p:cTn id="132" presetID="35" presetClass="path" presetSubtype="0" accel="50000" decel="50000" fill="hold" grpId="2" nodeType="withEffect">
                                  <p:stCondLst>
                                    <p:cond delay="0"/>
                                  </p:stCondLst>
                                  <p:childTnLst>
                                    <p:animMotion origin="layout" path="M 4.44444E-6 -1.23457E-6 L -0.10452 -1.23457E-6 " pathEditMode="relative" rAng="0" ptsTypes="AA">
                                      <p:cBhvr>
                                        <p:cTn id="133" dur="900" spd="-100000" fill="hold"/>
                                        <p:tgtEl>
                                          <p:spTgt spid="28"/>
                                        </p:tgtEl>
                                        <p:attrNameLst>
                                          <p:attrName>ppt_x</p:attrName>
                                          <p:attrName>ppt_y</p:attrName>
                                        </p:attrNameLst>
                                      </p:cBhvr>
                                      <p:rCtr x="-52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4" grpId="0" animBg="1"/>
      <p:bldP spid="5" grpId="0" animBg="1"/>
      <p:bldP spid="12" grpId="0"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23" grpId="0" animBg="1"/>
      <p:bldP spid="23" grpId="1" animBg="1"/>
      <p:bldP spid="23" grpId="2" animBg="1"/>
      <p:bldP spid="24" grpId="0" animBg="1"/>
      <p:bldP spid="28" grpId="0" animBg="1"/>
      <p:bldP spid="28" grpId="1" animBg="1"/>
      <p:bldP spid="28" grpId="2"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第四部分：今后工作的建议</a:t>
            </a:r>
          </a:p>
        </p:txBody>
      </p:sp>
      <p:sp>
        <p:nvSpPr>
          <p:cNvPr id="3" name="文本框 2">
            <a:extLst>
              <a:ext uri="{FF2B5EF4-FFF2-40B4-BE49-F238E27FC236}">
                <a16:creationId xmlns:a16="http://schemas.microsoft.com/office/drawing/2014/main" id="{F5D7EC6A-40B5-479D-9059-4C5533FA5EE7}"/>
              </a:ext>
            </a:extLst>
          </p:cNvPr>
          <p:cNvSpPr txBox="1"/>
          <p:nvPr/>
        </p:nvSpPr>
        <p:spPr>
          <a:xfrm>
            <a:off x="-151449" y="1271501"/>
            <a:ext cx="12513077" cy="543675"/>
          </a:xfrm>
          <a:prstGeom prst="rect">
            <a:avLst/>
          </a:prstGeom>
          <a:noFill/>
        </p:spPr>
        <p:txBody>
          <a:bodyPr wrap="square" rtlCol="0">
            <a:spAutoFit/>
          </a:bodyPr>
          <a:lstStyle/>
          <a:p>
            <a:pPr algn="ctr" defTabSz="914377">
              <a:defRPr/>
            </a:pPr>
            <a:r>
              <a:rPr lang="zh-CN" altLang="en-US" sz="29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★充分发挥人民政协作为协商民主重要渠道和专门协商机构作用★</a:t>
            </a:r>
          </a:p>
        </p:txBody>
      </p:sp>
      <p:sp>
        <p:nvSpPr>
          <p:cNvPr id="5" name="流程图: 延期 4">
            <a:extLst>
              <a:ext uri="{FF2B5EF4-FFF2-40B4-BE49-F238E27FC236}">
                <a16:creationId xmlns:a16="http://schemas.microsoft.com/office/drawing/2014/main" id="{B8B577C4-7AFF-404F-BCBA-4353F995925A}"/>
              </a:ext>
            </a:extLst>
          </p:cNvPr>
          <p:cNvSpPr/>
          <p:nvPr/>
        </p:nvSpPr>
        <p:spPr>
          <a:xfrm>
            <a:off x="773675" y="2376057"/>
            <a:ext cx="758940" cy="758940"/>
          </a:xfrm>
          <a:prstGeom prst="flowChartDelay">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US" altLang="zh-CN" sz="2000" b="1" dirty="0">
                <a:solidFill>
                  <a:prstClr val="white"/>
                </a:solidFill>
                <a:latin typeface="微软雅黑" panose="020B0503020204020204" pitchFamily="34" charset="-122"/>
                <a:ea typeface="微软雅黑" panose="020B0503020204020204" pitchFamily="34" charset="-122"/>
              </a:rPr>
              <a:t>01</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6" name="流程图: 延期 5">
            <a:extLst>
              <a:ext uri="{FF2B5EF4-FFF2-40B4-BE49-F238E27FC236}">
                <a16:creationId xmlns:a16="http://schemas.microsoft.com/office/drawing/2014/main" id="{5BEFA287-31BA-4BBA-8706-F8C9C10F82F8}"/>
              </a:ext>
            </a:extLst>
          </p:cNvPr>
          <p:cNvSpPr/>
          <p:nvPr/>
        </p:nvSpPr>
        <p:spPr>
          <a:xfrm>
            <a:off x="773675" y="3776095"/>
            <a:ext cx="758940" cy="758940"/>
          </a:xfrm>
          <a:prstGeom prst="flowChartDelay">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US" altLang="zh-CN" sz="2000" b="1" dirty="0">
                <a:solidFill>
                  <a:prstClr val="white"/>
                </a:solidFill>
                <a:latin typeface="微软雅黑" panose="020B0503020204020204" pitchFamily="34" charset="-122"/>
                <a:ea typeface="微软雅黑" panose="020B0503020204020204" pitchFamily="34" charset="-122"/>
              </a:rPr>
              <a:t>02</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7" name="流程图: 延期 6">
            <a:extLst>
              <a:ext uri="{FF2B5EF4-FFF2-40B4-BE49-F238E27FC236}">
                <a16:creationId xmlns:a16="http://schemas.microsoft.com/office/drawing/2014/main" id="{2139A0FE-1F1A-473E-A954-77D4D6D4A52B}"/>
              </a:ext>
            </a:extLst>
          </p:cNvPr>
          <p:cNvSpPr/>
          <p:nvPr/>
        </p:nvSpPr>
        <p:spPr>
          <a:xfrm>
            <a:off x="773675" y="5176134"/>
            <a:ext cx="758940" cy="758940"/>
          </a:xfrm>
          <a:prstGeom prst="flowChartDelay">
            <a:avLst/>
          </a:prstGeom>
          <a:solidFill>
            <a:srgbClr val="D7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US" altLang="zh-CN" sz="2000" b="1" dirty="0">
                <a:solidFill>
                  <a:prstClr val="white"/>
                </a:solidFill>
                <a:latin typeface="微软雅黑" panose="020B0503020204020204" pitchFamily="34" charset="-122"/>
                <a:ea typeface="微软雅黑" panose="020B0503020204020204" pitchFamily="34" charset="-122"/>
              </a:rPr>
              <a:t>03</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8B1689B4-0987-4C03-8C3F-BB8F7E294E46}"/>
              </a:ext>
            </a:extLst>
          </p:cNvPr>
          <p:cNvSpPr/>
          <p:nvPr/>
        </p:nvSpPr>
        <p:spPr>
          <a:xfrm>
            <a:off x="1670472" y="2362473"/>
            <a:ext cx="9747853" cy="1015663"/>
          </a:xfrm>
          <a:prstGeom prst="rect">
            <a:avLst/>
          </a:prstGeom>
        </p:spPr>
        <p:txBody>
          <a:bodyPr wrap="square">
            <a:spAutoFit/>
          </a:bodyPr>
          <a:lstStyle/>
          <a:p>
            <a:pPr defTabSz="914377">
              <a:defRPr/>
            </a:pPr>
            <a:r>
              <a:rPr lang="zh-CN" altLang="en-US" sz="2000" b="1" dirty="0">
                <a:solidFill>
                  <a:srgbClr val="D71518"/>
                </a:solidFill>
                <a:latin typeface="微软雅黑" panose="020B0503020204020204" pitchFamily="34" charset="-122"/>
                <a:ea typeface="微软雅黑" panose="020B0503020204020204" pitchFamily="34" charset="-122"/>
              </a:rPr>
              <a:t>把协商民主贯穿政治协商、民主监督、参政议政全过程</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，健全政协协商民主制度机制，制定实施年度协商计划，坚持协商议题和协商形式相匹配、视察调研和协商议政相衔接，组织广大委员持续深入协商议政，推动形成完整的制度程序和参与实践。</a:t>
            </a:r>
          </a:p>
        </p:txBody>
      </p:sp>
      <p:sp>
        <p:nvSpPr>
          <p:cNvPr id="9" name="矩形 8">
            <a:extLst>
              <a:ext uri="{FF2B5EF4-FFF2-40B4-BE49-F238E27FC236}">
                <a16:creationId xmlns:a16="http://schemas.microsoft.com/office/drawing/2014/main" id="{6F6823FB-CAC2-46B8-BADE-877B8FCE72EF}"/>
              </a:ext>
            </a:extLst>
          </p:cNvPr>
          <p:cNvSpPr/>
          <p:nvPr/>
        </p:nvSpPr>
        <p:spPr>
          <a:xfrm>
            <a:off x="1670472" y="3603527"/>
            <a:ext cx="9747853" cy="1323439"/>
          </a:xfrm>
          <a:prstGeom prst="rect">
            <a:avLst/>
          </a:prstGeom>
        </p:spPr>
        <p:txBody>
          <a:bodyPr wrap="square">
            <a:spAutoFit/>
          </a:bodyPr>
          <a:lstStyle/>
          <a:p>
            <a:pPr defTabSz="914377">
              <a:defRPr/>
            </a:pPr>
            <a:r>
              <a:rPr lang="zh-CN" altLang="en-US" sz="2000" b="1" dirty="0">
                <a:solidFill>
                  <a:srgbClr val="D71518"/>
                </a:solidFill>
                <a:latin typeface="微软雅黑" panose="020B0503020204020204" pitchFamily="34" charset="-122"/>
                <a:ea typeface="微软雅黑" panose="020B0503020204020204" pitchFamily="34" charset="-122"/>
              </a:rPr>
              <a:t>加强政协民主监督，坚持协商式监督特色优势</a:t>
            </a:r>
            <a:r>
              <a:rPr lang="zh-CN" altLang="en-US" sz="2000" b="1"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把握好监督的方向和原则、节奏和力度，重点围绕中共十九大决策部署贯彻落实开展监督工作，增加监督性议题比重，融协商、监督、参与、合作于一体，更好发挥政协民主监督在党和国家监督体系中的独特作用。</a:t>
            </a:r>
          </a:p>
        </p:txBody>
      </p:sp>
      <p:sp>
        <p:nvSpPr>
          <p:cNvPr id="10" name="矩形 9">
            <a:extLst>
              <a:ext uri="{FF2B5EF4-FFF2-40B4-BE49-F238E27FC236}">
                <a16:creationId xmlns:a16="http://schemas.microsoft.com/office/drawing/2014/main" id="{FB81AA4C-1688-4EA4-A5E7-68208F708A1F}"/>
              </a:ext>
            </a:extLst>
          </p:cNvPr>
          <p:cNvSpPr/>
          <p:nvPr/>
        </p:nvSpPr>
        <p:spPr>
          <a:xfrm>
            <a:off x="1670472" y="5193716"/>
            <a:ext cx="9747853" cy="1015663"/>
          </a:xfrm>
          <a:prstGeom prst="rect">
            <a:avLst/>
          </a:prstGeom>
        </p:spPr>
        <p:txBody>
          <a:bodyPr wrap="square">
            <a:spAutoFit/>
          </a:bodyPr>
          <a:lstStyle/>
          <a:p>
            <a:pPr defTabSz="914377">
              <a:defRPr/>
            </a:pPr>
            <a:r>
              <a:rPr lang="zh-CN" altLang="en-US" sz="2000" b="1" dirty="0">
                <a:solidFill>
                  <a:srgbClr val="D71518"/>
                </a:solidFill>
                <a:latin typeface="微软雅黑" panose="020B0503020204020204" pitchFamily="34" charset="-122"/>
                <a:ea typeface="微软雅黑" panose="020B0503020204020204" pitchFamily="34" charset="-122"/>
              </a:rPr>
              <a:t>完善协商成果采纳、落实和反馈机制，</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加强跟踪督促，推动协商成果有效转化为政策和具体工作举措。</a:t>
            </a:r>
          </a:p>
          <a:p>
            <a:pPr defTabSz="914377">
              <a:defRPr/>
            </a:pPr>
            <a:endPar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133783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Effect transition="in" filter="fade">
                                      <p:cBhvr>
                                        <p:cTn id="17" dur="1000"/>
                                        <p:tgtEl>
                                          <p:spTgt spid="3"/>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p:tgtEl>
                                          <p:spTgt spid="6"/>
                                        </p:tgtEl>
                                        <p:attrNameLst>
                                          <p:attrName>ppt_x</p:attrName>
                                        </p:attrNameLst>
                                      </p:cBhvr>
                                      <p:tavLst>
                                        <p:tav tm="0">
                                          <p:val>
                                            <p:strVal val="#ppt_x-#ppt_w*1.125000"/>
                                          </p:val>
                                        </p:tav>
                                        <p:tav tm="100000">
                                          <p:val>
                                            <p:strVal val="#ppt_x"/>
                                          </p:val>
                                        </p:tav>
                                      </p:tavLst>
                                    </p:anim>
                                    <p:animEffect transition="in" filter="wipe(right)">
                                      <p:cBhvr>
                                        <p:cTn id="31" dur="500"/>
                                        <p:tgtEl>
                                          <p:spTgt spid="6"/>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p:tgtEl>
                                          <p:spTgt spid="7"/>
                                        </p:tgtEl>
                                        <p:attrNameLst>
                                          <p:attrName>ppt_x</p:attrName>
                                        </p:attrNameLst>
                                      </p:cBhvr>
                                      <p:tavLst>
                                        <p:tav tm="0">
                                          <p:val>
                                            <p:strVal val="#ppt_x-#ppt_w*1.125000"/>
                                          </p:val>
                                        </p:tav>
                                        <p:tav tm="100000">
                                          <p:val>
                                            <p:strVal val="#ppt_x"/>
                                          </p:val>
                                        </p:tav>
                                      </p:tavLst>
                                    </p:anim>
                                    <p:animEffect transition="in" filter="wipe(right)">
                                      <p:cBhvr>
                                        <p:cTn id="36" dur="500"/>
                                        <p:tgtEl>
                                          <p:spTgt spid="7"/>
                                        </p:tgtEl>
                                      </p:cBhvr>
                                    </p:animEffect>
                                  </p:childTnLst>
                                </p:cTn>
                              </p:par>
                            </p:childTnLst>
                          </p:cTn>
                        </p:par>
                        <p:par>
                          <p:cTn id="37" fill="hold">
                            <p:stCondLst>
                              <p:cond delay="4000"/>
                            </p:stCondLst>
                            <p:childTnLst>
                              <p:par>
                                <p:cTn id="38" presetID="14" presetClass="entr" presetSubtype="1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childTnLst>
                          </p:cTn>
                        </p:par>
                        <p:par>
                          <p:cTn id="41" fill="hold">
                            <p:stCondLst>
                              <p:cond delay="4500"/>
                            </p:stCondLst>
                            <p:childTnLst>
                              <p:par>
                                <p:cTn id="42" presetID="14" presetClass="entr" presetSubtype="1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randombar(horizontal)">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5" grpId="0" animBg="1"/>
      <p:bldP spid="6" grpId="0" animBg="1"/>
      <p:bldP spid="7" grpId="0" animBg="1"/>
      <p:bldP spid="8" grpId="0"/>
      <p:bldP spid="9"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第四部分：今后工作的建议</a:t>
            </a:r>
          </a:p>
        </p:txBody>
      </p:sp>
      <p:sp>
        <p:nvSpPr>
          <p:cNvPr id="12" name="文本框 11">
            <a:extLst>
              <a:ext uri="{FF2B5EF4-FFF2-40B4-BE49-F238E27FC236}">
                <a16:creationId xmlns:a16="http://schemas.microsoft.com/office/drawing/2014/main" id="{56CA8EAA-F925-44F4-A46C-41F478C41F46}"/>
              </a:ext>
            </a:extLst>
          </p:cNvPr>
          <p:cNvSpPr txBox="1"/>
          <p:nvPr/>
        </p:nvSpPr>
        <p:spPr>
          <a:xfrm>
            <a:off x="-160539" y="1275586"/>
            <a:ext cx="12513077" cy="666786"/>
          </a:xfrm>
          <a:prstGeom prst="rect">
            <a:avLst/>
          </a:prstGeom>
          <a:noFill/>
        </p:spPr>
        <p:txBody>
          <a:bodyPr wrap="square" rtlCol="0">
            <a:spAutoFit/>
          </a:bodyPr>
          <a:lstStyle/>
          <a:p>
            <a:pPr algn="ctr" defTabSz="914377">
              <a:defRPr/>
            </a:pPr>
            <a:r>
              <a:rPr lang="zh-CN" altLang="en-US" sz="37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★广泛凝聚实现中华民族伟大复兴正能量★</a:t>
            </a:r>
          </a:p>
        </p:txBody>
      </p:sp>
      <p:sp>
        <p:nvSpPr>
          <p:cNvPr id="14" name="文本框 3">
            <a:extLst>
              <a:ext uri="{FF2B5EF4-FFF2-40B4-BE49-F238E27FC236}">
                <a16:creationId xmlns:a16="http://schemas.microsoft.com/office/drawing/2014/main" id="{AF7BDEDA-0110-4E1F-8906-2B6D6A9BC21D}"/>
              </a:ext>
            </a:extLst>
          </p:cNvPr>
          <p:cNvSpPr txBox="1"/>
          <p:nvPr/>
        </p:nvSpPr>
        <p:spPr>
          <a:xfrm>
            <a:off x="1269078" y="2272541"/>
            <a:ext cx="9466589"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进一步为民主党派和无党派人士在政协履职创造条件。</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5" name="文本框 3">
            <a:extLst>
              <a:ext uri="{FF2B5EF4-FFF2-40B4-BE49-F238E27FC236}">
                <a16:creationId xmlns:a16="http://schemas.microsoft.com/office/drawing/2014/main" id="{F4D74ECA-E3A1-4B0C-AEB1-25E770FCD016}"/>
              </a:ext>
            </a:extLst>
          </p:cNvPr>
          <p:cNvSpPr txBox="1"/>
          <p:nvPr/>
        </p:nvSpPr>
        <p:spPr>
          <a:xfrm>
            <a:off x="1269078" y="2728747"/>
            <a:ext cx="9466589"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做好党外知识分子和新的社会阶层人士工作。</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6" name="文本框 3">
            <a:extLst>
              <a:ext uri="{FF2B5EF4-FFF2-40B4-BE49-F238E27FC236}">
                <a16:creationId xmlns:a16="http://schemas.microsoft.com/office/drawing/2014/main" id="{83443875-C26F-45F2-A3CA-5A4D195B4B5B}"/>
              </a:ext>
            </a:extLst>
          </p:cNvPr>
          <p:cNvSpPr txBox="1"/>
          <p:nvPr/>
        </p:nvSpPr>
        <p:spPr>
          <a:xfrm>
            <a:off x="1269078" y="3184954"/>
            <a:ext cx="10164533"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推动构建亲清新型政商关系，促进非公有制经济健康发展和非公有制经济人士健康成长。</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7" name="文本框 3">
            <a:extLst>
              <a:ext uri="{FF2B5EF4-FFF2-40B4-BE49-F238E27FC236}">
                <a16:creationId xmlns:a16="http://schemas.microsoft.com/office/drawing/2014/main" id="{985BABD8-F2FF-4EEE-A842-83FD4E290D7B}"/>
              </a:ext>
            </a:extLst>
          </p:cNvPr>
          <p:cNvSpPr txBox="1"/>
          <p:nvPr/>
        </p:nvSpPr>
        <p:spPr>
          <a:xfrm>
            <a:off x="1269078" y="3663490"/>
            <a:ext cx="10164533" cy="954364"/>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深化民族团结进步教育，铸牢中华民族共同体意识，推动各民族交往交流交融，共同团结奋斗、共同繁荣发展。</a:t>
            </a:r>
          </a:p>
        </p:txBody>
      </p:sp>
      <p:sp>
        <p:nvSpPr>
          <p:cNvPr id="18" name="文本框 3">
            <a:extLst>
              <a:ext uri="{FF2B5EF4-FFF2-40B4-BE49-F238E27FC236}">
                <a16:creationId xmlns:a16="http://schemas.microsoft.com/office/drawing/2014/main" id="{2BD5F32A-728A-4982-8B33-5999D1981FD5}"/>
              </a:ext>
            </a:extLst>
          </p:cNvPr>
          <p:cNvSpPr txBox="1"/>
          <p:nvPr/>
        </p:nvSpPr>
        <p:spPr>
          <a:xfrm>
            <a:off x="1269078" y="4562069"/>
            <a:ext cx="10164533"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坚持我国宗教的中国化方向，积极引导宗教与社会主义社会相适应。</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9" name="文本框 3">
            <a:extLst>
              <a:ext uri="{FF2B5EF4-FFF2-40B4-BE49-F238E27FC236}">
                <a16:creationId xmlns:a16="http://schemas.microsoft.com/office/drawing/2014/main" id="{0C2E7FD3-7127-46A4-AAF6-4B2F1391198F}"/>
              </a:ext>
            </a:extLst>
          </p:cNvPr>
          <p:cNvSpPr txBox="1"/>
          <p:nvPr/>
        </p:nvSpPr>
        <p:spPr>
          <a:xfrm>
            <a:off x="1269078" y="5090683"/>
            <a:ext cx="10164533"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加强同港澳台侨同胞团结联谊，动员中华儿女共担民族大义、共圆中国梦。</a:t>
            </a:r>
          </a:p>
        </p:txBody>
      </p:sp>
      <p:sp>
        <p:nvSpPr>
          <p:cNvPr id="20" name="文本框 3">
            <a:extLst>
              <a:ext uri="{FF2B5EF4-FFF2-40B4-BE49-F238E27FC236}">
                <a16:creationId xmlns:a16="http://schemas.microsoft.com/office/drawing/2014/main" id="{433E927C-F9FE-4E79-8A66-573FB4D88520}"/>
              </a:ext>
            </a:extLst>
          </p:cNvPr>
          <p:cNvSpPr txBox="1"/>
          <p:nvPr/>
        </p:nvSpPr>
        <p:spPr>
          <a:xfrm>
            <a:off x="1269078" y="5653010"/>
            <a:ext cx="10164533"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开展对外友好交往，促进“一带一路”建设，为推动构建人类命运共同体作出贡献。</a:t>
            </a:r>
          </a:p>
        </p:txBody>
      </p:sp>
      <p:sp>
        <p:nvSpPr>
          <p:cNvPr id="21" name="圆角矩形 33">
            <a:extLst>
              <a:ext uri="{FF2B5EF4-FFF2-40B4-BE49-F238E27FC236}">
                <a16:creationId xmlns:a16="http://schemas.microsoft.com/office/drawing/2014/main" id="{F9EA9206-12C2-499A-8AEE-4187E275F9FF}"/>
              </a:ext>
            </a:extLst>
          </p:cNvPr>
          <p:cNvSpPr/>
          <p:nvPr/>
        </p:nvSpPr>
        <p:spPr>
          <a:xfrm>
            <a:off x="923176" y="2133600"/>
            <a:ext cx="10634453" cy="4223657"/>
          </a:xfrm>
          <a:prstGeom prst="roundRect">
            <a:avLst>
              <a:gd name="adj" fmla="val 7389"/>
            </a:avLst>
          </a:prstGeom>
          <a:noFill/>
          <a:ln w="12700" cap="flat" cmpd="sng" algn="ctr">
            <a:solidFill>
              <a:srgbClr val="FF3302"/>
            </a:solidFill>
            <a:prstDash val="solid"/>
            <a:miter lim="800000"/>
          </a:ln>
          <a:effectLst/>
        </p:spPr>
        <p:txBody>
          <a:bodyPr rtlCol="0" anchor="ctr"/>
          <a:lstStyle/>
          <a:p>
            <a:pPr algn="ctr" defTabSz="1219170">
              <a:defRPr/>
            </a:pPr>
            <a:endParaRPr lang="zh-CN" altLang="en-US" sz="2400" kern="0">
              <a:solidFill>
                <a:srgbClr val="FFFFFF"/>
              </a:solidFill>
              <a:latin typeface="Arial"/>
              <a:ea typeface="微软雅黑"/>
            </a:endParaRPr>
          </a:p>
        </p:txBody>
      </p:sp>
    </p:spTree>
    <p:extLst>
      <p:ext uri="{BB962C8B-B14F-4D97-AF65-F5344CB8AC3E}">
        <p14:creationId xmlns:p14="http://schemas.microsoft.com/office/powerpoint/2010/main" val="187679392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Effect transition="in" filter="fade">
                                      <p:cBhvr>
                                        <p:cTn id="17" dur="1000"/>
                                        <p:tgtEl>
                                          <p:spTgt spid="12"/>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500"/>
                                        <p:tgtEl>
                                          <p:spTgt spid="14"/>
                                        </p:tgtEl>
                                      </p:cBhvr>
                                    </p:animEffect>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500"/>
                                        <p:tgtEl>
                                          <p:spTgt spid="15"/>
                                        </p:tgtEl>
                                      </p:cBhvr>
                                    </p:animEffect>
                                  </p:childTnLst>
                                </p:cTn>
                              </p:par>
                            </p:childTnLst>
                          </p:cTn>
                        </p:par>
                        <p:par>
                          <p:cTn id="26" fill="hold">
                            <p:stCondLst>
                              <p:cond delay="50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1500"/>
                                        <p:tgtEl>
                                          <p:spTgt spid="16"/>
                                        </p:tgtEl>
                                      </p:cBhvr>
                                    </p:animEffect>
                                  </p:childTnLst>
                                </p:cTn>
                              </p:par>
                            </p:childTnLst>
                          </p:cTn>
                        </p:par>
                        <p:par>
                          <p:cTn id="30" fill="hold">
                            <p:stCondLst>
                              <p:cond delay="65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1500"/>
                                        <p:tgtEl>
                                          <p:spTgt spid="17"/>
                                        </p:tgtEl>
                                      </p:cBhvr>
                                    </p:animEffect>
                                  </p:childTnLst>
                                </p:cTn>
                              </p:par>
                            </p:childTnLst>
                          </p:cTn>
                        </p:par>
                        <p:par>
                          <p:cTn id="34" fill="hold">
                            <p:stCondLst>
                              <p:cond delay="8000"/>
                            </p:stCondLst>
                            <p:childTnLst>
                              <p:par>
                                <p:cTn id="35" presetID="2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1500"/>
                                        <p:tgtEl>
                                          <p:spTgt spid="18"/>
                                        </p:tgtEl>
                                      </p:cBhvr>
                                    </p:animEffect>
                                  </p:childTnLst>
                                </p:cTn>
                              </p:par>
                            </p:childTnLst>
                          </p:cTn>
                        </p:par>
                        <p:par>
                          <p:cTn id="38" fill="hold">
                            <p:stCondLst>
                              <p:cond delay="95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1500"/>
                                        <p:tgtEl>
                                          <p:spTgt spid="19"/>
                                        </p:tgtEl>
                                      </p:cBhvr>
                                    </p:animEffect>
                                  </p:childTnLst>
                                </p:cTn>
                              </p:par>
                            </p:childTnLst>
                          </p:cTn>
                        </p:par>
                        <p:par>
                          <p:cTn id="42" fill="hold">
                            <p:stCondLst>
                              <p:cond delay="110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1500"/>
                                        <p:tgtEl>
                                          <p:spTgt spid="20"/>
                                        </p:tgtEl>
                                      </p:cBhvr>
                                    </p:animEffect>
                                  </p:childTnLst>
                                </p:cTn>
                              </p:par>
                            </p:childTnLst>
                          </p:cTn>
                        </p:par>
                        <p:par>
                          <p:cTn id="46" fill="hold">
                            <p:stCondLst>
                              <p:cond delay="12500"/>
                            </p:stCondLst>
                            <p:childTnLst>
                              <p:par>
                                <p:cTn id="47" presetID="2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12" grpId="0"/>
      <p:bldP spid="14" grpId="0"/>
      <p:bldP spid="15" grpId="0"/>
      <p:bldP spid="16" grpId="0"/>
      <p:bldP spid="17" grpId="0"/>
      <p:bldP spid="18" grpId="0"/>
      <p:bldP spid="19" grpId="0"/>
      <p:bldP spid="20" grpId="0"/>
      <p:bldP spid="2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第四部分：今后工作的建议</a:t>
            </a:r>
          </a:p>
        </p:txBody>
      </p:sp>
      <p:sp>
        <p:nvSpPr>
          <p:cNvPr id="3" name="文本框 2">
            <a:extLst>
              <a:ext uri="{FF2B5EF4-FFF2-40B4-BE49-F238E27FC236}">
                <a16:creationId xmlns:a16="http://schemas.microsoft.com/office/drawing/2014/main" id="{3002A528-29F6-4490-8579-3C5D5E800FCF}"/>
              </a:ext>
            </a:extLst>
          </p:cNvPr>
          <p:cNvSpPr txBox="1"/>
          <p:nvPr/>
        </p:nvSpPr>
        <p:spPr>
          <a:xfrm>
            <a:off x="-90663" y="1181803"/>
            <a:ext cx="12513077" cy="748988"/>
          </a:xfrm>
          <a:prstGeom prst="rect">
            <a:avLst/>
          </a:prstGeom>
          <a:noFill/>
        </p:spPr>
        <p:txBody>
          <a:bodyPr wrap="square" rtlCol="0">
            <a:spAutoFit/>
          </a:bodyPr>
          <a:lstStyle/>
          <a:p>
            <a:pPr algn="ctr" defTabSz="914377">
              <a:defRPr/>
            </a:pPr>
            <a:r>
              <a:rPr lang="zh-CN" altLang="en-US" sz="4267"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★切实加强自身建设★</a:t>
            </a:r>
          </a:p>
        </p:txBody>
      </p:sp>
      <p:sp>
        <p:nvSpPr>
          <p:cNvPr id="4" name="iṩľídè">
            <a:extLst>
              <a:ext uri="{FF2B5EF4-FFF2-40B4-BE49-F238E27FC236}">
                <a16:creationId xmlns:a16="http://schemas.microsoft.com/office/drawing/2014/main" id="{032D1E0A-AF86-4555-A4C1-815CF536F6FF}"/>
              </a:ext>
            </a:extLst>
          </p:cNvPr>
          <p:cNvSpPr/>
          <p:nvPr/>
        </p:nvSpPr>
        <p:spPr bwMode="auto">
          <a:xfrm>
            <a:off x="4222301" y="5224262"/>
            <a:ext cx="928540" cy="940335"/>
          </a:xfrm>
          <a:prstGeom prst="ellipse">
            <a:avLst/>
          </a:prstGeom>
          <a:gradFill>
            <a:gsLst>
              <a:gs pos="0">
                <a:srgbClr val="FF3302"/>
              </a:gs>
              <a:gs pos="100000">
                <a:srgbClr val="CB0800"/>
              </a:gs>
            </a:gsLst>
            <a:lin ang="5400000" scaled="1"/>
          </a:gradFill>
          <a:ln>
            <a:noFill/>
          </a:ln>
          <a:extLst/>
        </p:spPr>
        <p:txBody>
          <a:bodyPr wrap="none" lIns="120000" tIns="62400" rIns="120000" bIns="62400" anchor="ctr">
            <a:normAutofit/>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01</a:t>
            </a:r>
          </a:p>
        </p:txBody>
      </p:sp>
      <p:sp>
        <p:nvSpPr>
          <p:cNvPr id="5" name="ïṥļiḑê">
            <a:extLst>
              <a:ext uri="{FF2B5EF4-FFF2-40B4-BE49-F238E27FC236}">
                <a16:creationId xmlns:a16="http://schemas.microsoft.com/office/drawing/2014/main" id="{D14D6B75-DFCD-416D-A385-6900683486CD}"/>
              </a:ext>
            </a:extLst>
          </p:cNvPr>
          <p:cNvSpPr/>
          <p:nvPr/>
        </p:nvSpPr>
        <p:spPr bwMode="auto">
          <a:xfrm>
            <a:off x="3355227" y="3918167"/>
            <a:ext cx="947273" cy="959307"/>
          </a:xfrm>
          <a:prstGeom prst="ellipse">
            <a:avLst/>
          </a:prstGeom>
          <a:gradFill>
            <a:gsLst>
              <a:gs pos="0">
                <a:srgbClr val="FF3302"/>
              </a:gs>
              <a:gs pos="100000">
                <a:srgbClr val="CB0800"/>
              </a:gs>
            </a:gsLst>
            <a:lin ang="5400000" scaled="1"/>
          </a:gradFill>
          <a:ln>
            <a:noFill/>
          </a:ln>
          <a:extLst/>
        </p:spPr>
        <p:txBody>
          <a:bodyPr wrap="none" lIns="120000" tIns="62400" rIns="120000" bIns="62400" anchor="ctr">
            <a:normAutofit lnSpcReduction="10000"/>
          </a:bodyPr>
          <a:lstStyle/>
          <a:p>
            <a:pPr algn="ctr" defTabSz="1535492">
              <a:defRPr/>
            </a:pPr>
            <a:r>
              <a:rPr lang="en-US" altLang="zh-CN" sz="3733" dirty="0">
                <a:solidFill>
                  <a:srgbClr val="FFFFFF"/>
                </a:solidFill>
                <a:latin typeface="Impact" panose="020B0806030902050204" pitchFamily="34" charset="0"/>
                <a:ea typeface="宋体" panose="02010600030101010101" pitchFamily="2" charset="-122"/>
              </a:rPr>
              <a:t>02</a:t>
            </a:r>
          </a:p>
        </p:txBody>
      </p:sp>
      <p:sp>
        <p:nvSpPr>
          <p:cNvPr id="6" name="iṧ1iḋe">
            <a:extLst>
              <a:ext uri="{FF2B5EF4-FFF2-40B4-BE49-F238E27FC236}">
                <a16:creationId xmlns:a16="http://schemas.microsoft.com/office/drawing/2014/main" id="{BD519267-57AD-4F7B-A903-166B79A0BF21}"/>
              </a:ext>
            </a:extLst>
          </p:cNvPr>
          <p:cNvSpPr/>
          <p:nvPr/>
        </p:nvSpPr>
        <p:spPr bwMode="auto">
          <a:xfrm>
            <a:off x="5111047" y="3656480"/>
            <a:ext cx="1064965" cy="1080508"/>
          </a:xfrm>
          <a:prstGeom prst="ellipse">
            <a:avLst/>
          </a:prstGeom>
          <a:gradFill>
            <a:gsLst>
              <a:gs pos="0">
                <a:srgbClr val="FF3302"/>
              </a:gs>
              <a:gs pos="100000">
                <a:srgbClr val="CB0800"/>
              </a:gs>
            </a:gsLst>
            <a:lin ang="5400000" scaled="1"/>
          </a:gradFill>
          <a:ln>
            <a:noFill/>
          </a:ln>
          <a:extLst/>
        </p:spPr>
        <p:txBody>
          <a:bodyPr wrap="none" lIns="120000" tIns="62400" rIns="120000" bIns="62400" anchor="ctr">
            <a:normAutofit/>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03</a:t>
            </a:r>
          </a:p>
        </p:txBody>
      </p:sp>
      <p:sp>
        <p:nvSpPr>
          <p:cNvPr id="7" name="íṧlíḋe">
            <a:extLst>
              <a:ext uri="{FF2B5EF4-FFF2-40B4-BE49-F238E27FC236}">
                <a16:creationId xmlns:a16="http://schemas.microsoft.com/office/drawing/2014/main" id="{081D977F-8DE5-4CE6-972A-2AA1372153CD}"/>
              </a:ext>
            </a:extLst>
          </p:cNvPr>
          <p:cNvSpPr/>
          <p:nvPr/>
        </p:nvSpPr>
        <p:spPr bwMode="auto">
          <a:xfrm>
            <a:off x="7939318" y="3026655"/>
            <a:ext cx="778176" cy="788061"/>
          </a:xfrm>
          <a:prstGeom prst="ellipse">
            <a:avLst/>
          </a:prstGeom>
          <a:gradFill>
            <a:gsLst>
              <a:gs pos="0">
                <a:srgbClr val="FF3302"/>
              </a:gs>
              <a:gs pos="100000">
                <a:srgbClr val="CB0800"/>
              </a:gs>
            </a:gsLst>
            <a:lin ang="5400000" scaled="1"/>
          </a:gradFill>
          <a:ln>
            <a:noFill/>
          </a:ln>
          <a:extLst/>
        </p:spPr>
        <p:txBody>
          <a:bodyPr wrap="none" lIns="120000" tIns="62400" rIns="120000" bIns="62400" anchor="ctr">
            <a:normAutofit fontScale="92500" lnSpcReduction="20000"/>
          </a:bodyPr>
          <a:lstStyle/>
          <a:p>
            <a:pPr algn="ctr" defTabSz="1535492">
              <a:defRPr/>
            </a:pPr>
            <a:r>
              <a:rPr lang="en-US" altLang="zh-CN" sz="3733" dirty="0">
                <a:solidFill>
                  <a:srgbClr val="FFFFFF"/>
                </a:solidFill>
                <a:latin typeface="Impact" panose="020B0806030902050204" pitchFamily="34" charset="0"/>
                <a:ea typeface="宋体" panose="02010600030101010101" pitchFamily="2" charset="-122"/>
              </a:rPr>
              <a:t>05</a:t>
            </a:r>
          </a:p>
        </p:txBody>
      </p:sp>
      <p:sp>
        <p:nvSpPr>
          <p:cNvPr id="8" name="ísḷíďé">
            <a:extLst>
              <a:ext uri="{FF2B5EF4-FFF2-40B4-BE49-F238E27FC236}">
                <a16:creationId xmlns:a16="http://schemas.microsoft.com/office/drawing/2014/main" id="{C631C8B5-F5D0-4518-9CD0-48005ACBAC32}"/>
              </a:ext>
            </a:extLst>
          </p:cNvPr>
          <p:cNvSpPr/>
          <p:nvPr/>
        </p:nvSpPr>
        <p:spPr bwMode="auto">
          <a:xfrm>
            <a:off x="6645748" y="2652066"/>
            <a:ext cx="954856" cy="966984"/>
          </a:xfrm>
          <a:prstGeom prst="ellipse">
            <a:avLst/>
          </a:prstGeom>
          <a:gradFill>
            <a:gsLst>
              <a:gs pos="0">
                <a:srgbClr val="FF3302"/>
              </a:gs>
              <a:gs pos="100000">
                <a:srgbClr val="CB0800"/>
              </a:gs>
            </a:gsLst>
            <a:lin ang="5400000" scaled="1"/>
          </a:gradFill>
          <a:ln>
            <a:noFill/>
          </a:ln>
          <a:extLst/>
        </p:spPr>
        <p:txBody>
          <a:bodyPr wrap="none" lIns="120000" tIns="62400" rIns="120000" bIns="62400" anchor="ctr">
            <a:normAutofit fontScale="92500" lnSpcReduction="10000"/>
          </a:bodyPr>
          <a:lstStyle/>
          <a:p>
            <a:pPr algn="ctr" defTabSz="1535492">
              <a:defRPr/>
            </a:pPr>
            <a:r>
              <a:rPr lang="en-US" altLang="zh-CN" sz="4267" dirty="0">
                <a:solidFill>
                  <a:srgbClr val="FFFFFF"/>
                </a:solidFill>
                <a:latin typeface="Impact" panose="020B0806030902050204" pitchFamily="34" charset="0"/>
                <a:ea typeface="宋体" panose="02010600030101010101" pitchFamily="2" charset="-122"/>
              </a:rPr>
              <a:t>04</a:t>
            </a:r>
          </a:p>
        </p:txBody>
      </p:sp>
      <p:cxnSp>
        <p:nvCxnSpPr>
          <p:cNvPr id="9" name="直接连接符 8">
            <a:extLst>
              <a:ext uri="{FF2B5EF4-FFF2-40B4-BE49-F238E27FC236}">
                <a16:creationId xmlns:a16="http://schemas.microsoft.com/office/drawing/2014/main" id="{57744B6B-1FFD-457A-B436-E72822AC1BA4}"/>
              </a:ext>
            </a:extLst>
          </p:cNvPr>
          <p:cNvCxnSpPr>
            <a:stCxn id="4" idx="1"/>
            <a:endCxn id="5" idx="5"/>
          </p:cNvCxnSpPr>
          <p:nvPr/>
        </p:nvCxnSpPr>
        <p:spPr>
          <a:xfrm flipH="1" flipV="1">
            <a:off x="4163774" y="4736987"/>
            <a:ext cx="194508" cy="624984"/>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FF56138-DFE4-4CFE-98AE-228B5B0FF565}"/>
              </a:ext>
            </a:extLst>
          </p:cNvPr>
          <p:cNvCxnSpPr>
            <a:stCxn id="5" idx="6"/>
            <a:endCxn id="6" idx="2"/>
          </p:cNvCxnSpPr>
          <p:nvPr/>
        </p:nvCxnSpPr>
        <p:spPr>
          <a:xfrm flipV="1">
            <a:off x="4302500" y="4196734"/>
            <a:ext cx="808548" cy="201087"/>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F4E086C-E8CA-4382-8E22-3B225B8E9790}"/>
              </a:ext>
            </a:extLst>
          </p:cNvPr>
          <p:cNvCxnSpPr>
            <a:cxnSpLocks/>
            <a:stCxn id="6" idx="7"/>
            <a:endCxn id="8" idx="2"/>
          </p:cNvCxnSpPr>
          <p:nvPr/>
        </p:nvCxnSpPr>
        <p:spPr>
          <a:xfrm flipV="1">
            <a:off x="6020052" y="3135558"/>
            <a:ext cx="625696" cy="679159"/>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559145B7-36BF-476A-9284-F419AA76408B}"/>
              </a:ext>
            </a:extLst>
          </p:cNvPr>
          <p:cNvCxnSpPr>
            <a:cxnSpLocks/>
            <a:stCxn id="8" idx="6"/>
            <a:endCxn id="7" idx="0"/>
          </p:cNvCxnSpPr>
          <p:nvPr/>
        </p:nvCxnSpPr>
        <p:spPr>
          <a:xfrm flipV="1">
            <a:off x="7600605" y="3026656"/>
            <a:ext cx="727801" cy="108903"/>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715AD2D9-0CA7-4D7E-AE15-7DF72F2A7AA9}"/>
              </a:ext>
            </a:extLst>
          </p:cNvPr>
          <p:cNvCxnSpPr>
            <a:stCxn id="4" idx="2"/>
          </p:cNvCxnSpPr>
          <p:nvPr/>
        </p:nvCxnSpPr>
        <p:spPr>
          <a:xfrm flipH="1">
            <a:off x="3191486" y="5694428"/>
            <a:ext cx="1030815" cy="0"/>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4" name="îṧ1ïḍé">
            <a:extLst>
              <a:ext uri="{FF2B5EF4-FFF2-40B4-BE49-F238E27FC236}">
                <a16:creationId xmlns:a16="http://schemas.microsoft.com/office/drawing/2014/main" id="{BFFA83E1-F333-4175-A963-4B5831E55FBC}"/>
              </a:ext>
            </a:extLst>
          </p:cNvPr>
          <p:cNvSpPr/>
          <p:nvPr/>
        </p:nvSpPr>
        <p:spPr bwMode="auto">
          <a:xfrm>
            <a:off x="6661203" y="4318780"/>
            <a:ext cx="689659" cy="698419"/>
          </a:xfrm>
          <a:prstGeom prst="ellipse">
            <a:avLst/>
          </a:prstGeom>
          <a:gradFill>
            <a:gsLst>
              <a:gs pos="0">
                <a:srgbClr val="FF3302"/>
              </a:gs>
              <a:gs pos="100000">
                <a:srgbClr val="CB0800"/>
              </a:gs>
            </a:gsLst>
            <a:lin ang="5400000" scaled="1"/>
          </a:gradFill>
          <a:ln>
            <a:noFill/>
          </a:ln>
          <a:extLst/>
        </p:spPr>
        <p:txBody>
          <a:bodyPr wrap="none" lIns="120000" tIns="62400" rIns="120000" bIns="62400" anchor="ctr">
            <a:normAutofit lnSpcReduction="10000"/>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06</a:t>
            </a:r>
          </a:p>
        </p:txBody>
      </p:sp>
      <p:cxnSp>
        <p:nvCxnSpPr>
          <p:cNvPr id="15" name="直接连接符 14">
            <a:extLst>
              <a:ext uri="{FF2B5EF4-FFF2-40B4-BE49-F238E27FC236}">
                <a16:creationId xmlns:a16="http://schemas.microsoft.com/office/drawing/2014/main" id="{236AF6F7-8E3F-4DF8-9989-34089F2E3F33}"/>
              </a:ext>
            </a:extLst>
          </p:cNvPr>
          <p:cNvCxnSpPr>
            <a:stCxn id="23" idx="0"/>
            <a:endCxn id="14" idx="5"/>
          </p:cNvCxnSpPr>
          <p:nvPr/>
        </p:nvCxnSpPr>
        <p:spPr>
          <a:xfrm flipH="1" flipV="1">
            <a:off x="7249864" y="4914918"/>
            <a:ext cx="956348" cy="354456"/>
          </a:xfrm>
          <a:prstGeom prst="line">
            <a:avLst/>
          </a:prstGeom>
          <a:ln w="9525" cap="flat" cmpd="sng" algn="ctr">
            <a:solidFill>
              <a:schemeClr val="tx1">
                <a:lumMod val="50000"/>
                <a:lumOff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 name="直接连接符 15">
            <a:extLst>
              <a:ext uri="{FF2B5EF4-FFF2-40B4-BE49-F238E27FC236}">
                <a16:creationId xmlns:a16="http://schemas.microsoft.com/office/drawing/2014/main" id="{E483E314-9F48-44B6-9255-193B80F3254F}"/>
              </a:ext>
            </a:extLst>
          </p:cNvPr>
          <p:cNvCxnSpPr>
            <a:cxnSpLocks/>
            <a:stCxn id="14" idx="6"/>
            <a:endCxn id="7" idx="3"/>
          </p:cNvCxnSpPr>
          <p:nvPr/>
        </p:nvCxnSpPr>
        <p:spPr>
          <a:xfrm flipV="1">
            <a:off x="7350863" y="3699307"/>
            <a:ext cx="702417" cy="968683"/>
          </a:xfrm>
          <a:prstGeom prst="line">
            <a:avLst/>
          </a:prstGeom>
          <a:ln w="9525" cap="flat" cmpd="sng" algn="ctr">
            <a:solidFill>
              <a:schemeClr val="tx1">
                <a:lumMod val="50000"/>
                <a:lumOff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7" name="文本框 16">
            <a:extLst>
              <a:ext uri="{FF2B5EF4-FFF2-40B4-BE49-F238E27FC236}">
                <a16:creationId xmlns:a16="http://schemas.microsoft.com/office/drawing/2014/main" id="{D8F66898-C74F-45A8-97F3-C4CD143DA2FC}"/>
              </a:ext>
            </a:extLst>
          </p:cNvPr>
          <p:cNvSpPr txBox="1"/>
          <p:nvPr/>
        </p:nvSpPr>
        <p:spPr>
          <a:xfrm>
            <a:off x="597121" y="4678153"/>
            <a:ext cx="2674553" cy="1324080"/>
          </a:xfrm>
          <a:prstGeom prst="rect">
            <a:avLst/>
          </a:prstGeom>
          <a:noFill/>
          <a:effectLst/>
        </p:spPr>
        <p:txBody>
          <a:bodyPr wrap="square" rtlCol="0">
            <a:spAutoFit/>
          </a:bodyPr>
          <a:lstStyle/>
          <a:p>
            <a:pPr algn="r" defTabSz="914377">
              <a:lnSpc>
                <a:spcPct val="150000"/>
              </a:lnSpc>
              <a:defRPr/>
            </a:pPr>
            <a:r>
              <a:rPr lang="zh-CN" altLang="en-US" sz="10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强化委员意识，把责任扛在肩上，把事业放在心上，全面增强履职本领，提高政治把握能力、调查研究能力、联系群众能力、合作共事能力，坚持不懈改进作风，有效履行委员职责。</a:t>
            </a:r>
            <a:endParaRPr lang="en-US" altLang="zh-CN" sz="10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F5D63388-806C-4613-8249-33DB5A42BB5D}"/>
              </a:ext>
            </a:extLst>
          </p:cNvPr>
          <p:cNvSpPr txBox="1"/>
          <p:nvPr/>
        </p:nvSpPr>
        <p:spPr>
          <a:xfrm>
            <a:off x="379411" y="3265898"/>
            <a:ext cx="3012139" cy="1200329"/>
          </a:xfrm>
          <a:prstGeom prst="rect">
            <a:avLst/>
          </a:prstGeom>
          <a:noFill/>
          <a:effectLst/>
        </p:spPr>
        <p:txBody>
          <a:bodyPr wrap="square" rtlCol="0">
            <a:spAutoFit/>
          </a:bodyPr>
          <a:lstStyle/>
          <a:p>
            <a:pPr algn="r" defTabSz="914377">
              <a:lnSpc>
                <a:spcPct val="150000"/>
              </a:lnSpc>
              <a:defRPr/>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大兴调查研究之风，优化队伍结构，改进组织方式，深入基层、沉到一线，用事实和数据说话，把协商议政、民主监督建立在扎实调研基础上。</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66117BF5-D6F3-4DD5-A313-5E5FA7A47ACC}"/>
              </a:ext>
            </a:extLst>
          </p:cNvPr>
          <p:cNvSpPr txBox="1"/>
          <p:nvPr/>
        </p:nvSpPr>
        <p:spPr>
          <a:xfrm>
            <a:off x="1904999" y="2361480"/>
            <a:ext cx="4548417" cy="646331"/>
          </a:xfrm>
          <a:prstGeom prst="rect">
            <a:avLst/>
          </a:prstGeom>
          <a:noFill/>
          <a:effectLst/>
        </p:spPr>
        <p:txBody>
          <a:bodyPr wrap="square" rtlCol="0">
            <a:spAutoFit/>
          </a:bodyPr>
          <a:lstStyle/>
          <a:p>
            <a:pPr algn="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做好提案、视察、大会发言、社情民意信息、文史资料、新闻宣传、人民政协理论研究等工作，在提升质量上下功夫。</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A656AC23-BFB5-4789-99A0-8F88D1193AB9}"/>
              </a:ext>
            </a:extLst>
          </p:cNvPr>
          <p:cNvSpPr txBox="1"/>
          <p:nvPr/>
        </p:nvSpPr>
        <p:spPr>
          <a:xfrm>
            <a:off x="7249864" y="2303371"/>
            <a:ext cx="2031325" cy="369332"/>
          </a:xfrm>
          <a:prstGeom prst="rect">
            <a:avLst/>
          </a:prstGeom>
          <a:noFill/>
          <a:effectLst/>
        </p:spPr>
        <p:txBody>
          <a:bodyPr wrap="none" rtlCol="0">
            <a:spAutoFit/>
          </a:bodyPr>
          <a:lstStyle/>
          <a:p>
            <a:pP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创新发挥界别作用方法途径</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ECD96056-A1A1-41BE-8416-9EA59E88722A}"/>
              </a:ext>
            </a:extLst>
          </p:cNvPr>
          <p:cNvSpPr txBox="1"/>
          <p:nvPr/>
        </p:nvSpPr>
        <p:spPr>
          <a:xfrm>
            <a:off x="8618960" y="2963824"/>
            <a:ext cx="2967191" cy="646331"/>
          </a:xfrm>
          <a:prstGeom prst="rect">
            <a:avLst/>
          </a:prstGeom>
          <a:noFill/>
          <a:effectLst/>
        </p:spPr>
        <p:txBody>
          <a:bodyPr wrap="square" rtlCol="0">
            <a:spAutoFit/>
          </a:bodyPr>
          <a:lstStyle/>
          <a:p>
            <a:pPr defTabSz="914377">
              <a:lnSpc>
                <a:spcPct val="150000"/>
              </a:lnSpc>
              <a:defRPr/>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坚持政协党的领导体制，加强和改进专门委员会建设，强化机关服务保障能力。</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29E89E9B-4FFB-4D4D-B1DB-816D97275DE2}"/>
              </a:ext>
            </a:extLst>
          </p:cNvPr>
          <p:cNvSpPr txBox="1"/>
          <p:nvPr/>
        </p:nvSpPr>
        <p:spPr>
          <a:xfrm>
            <a:off x="7600604" y="4271064"/>
            <a:ext cx="2466563" cy="646331"/>
          </a:xfrm>
          <a:prstGeom prst="rect">
            <a:avLst/>
          </a:prstGeom>
          <a:noFill/>
          <a:effectLst/>
        </p:spPr>
        <p:txBody>
          <a:bodyPr wrap="square" rtlCol="0">
            <a:spAutoFit/>
          </a:bodyPr>
          <a:lstStyle/>
          <a:p>
            <a:pP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专题调研县级政协工作，加强对地方政协工作指导。</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3" name="îṧ1ïḍé">
            <a:extLst>
              <a:ext uri="{FF2B5EF4-FFF2-40B4-BE49-F238E27FC236}">
                <a16:creationId xmlns:a16="http://schemas.microsoft.com/office/drawing/2014/main" id="{7B2B299B-7ACE-4CF6-B450-9C1403CAA1DC}"/>
              </a:ext>
            </a:extLst>
          </p:cNvPr>
          <p:cNvSpPr/>
          <p:nvPr/>
        </p:nvSpPr>
        <p:spPr bwMode="auto">
          <a:xfrm>
            <a:off x="7861382" y="5269374"/>
            <a:ext cx="689659" cy="698419"/>
          </a:xfrm>
          <a:prstGeom prst="ellipse">
            <a:avLst/>
          </a:prstGeom>
          <a:gradFill>
            <a:gsLst>
              <a:gs pos="0">
                <a:srgbClr val="FF3302"/>
              </a:gs>
              <a:gs pos="100000">
                <a:srgbClr val="CB0800"/>
              </a:gs>
            </a:gsLst>
            <a:lin ang="5400000" scaled="1"/>
          </a:gradFill>
          <a:ln>
            <a:noFill/>
          </a:ln>
          <a:extLst/>
        </p:spPr>
        <p:txBody>
          <a:bodyPr wrap="none" lIns="120000" tIns="62400" rIns="120000" bIns="62400" anchor="ctr">
            <a:normAutofit lnSpcReduction="10000"/>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07</a:t>
            </a:r>
          </a:p>
        </p:txBody>
      </p:sp>
      <p:sp>
        <p:nvSpPr>
          <p:cNvPr id="24" name="文本框 23">
            <a:extLst>
              <a:ext uri="{FF2B5EF4-FFF2-40B4-BE49-F238E27FC236}">
                <a16:creationId xmlns:a16="http://schemas.microsoft.com/office/drawing/2014/main" id="{B88210E2-D702-4B2B-8B70-D78C719C0109}"/>
              </a:ext>
            </a:extLst>
          </p:cNvPr>
          <p:cNvSpPr txBox="1"/>
          <p:nvPr/>
        </p:nvSpPr>
        <p:spPr>
          <a:xfrm>
            <a:off x="8717494" y="5181376"/>
            <a:ext cx="2466563" cy="923330"/>
          </a:xfrm>
          <a:prstGeom prst="rect">
            <a:avLst/>
          </a:prstGeom>
          <a:noFill/>
          <a:effectLst/>
        </p:spPr>
        <p:txBody>
          <a:bodyPr wrap="square" rtlCol="0">
            <a:spAutoFit/>
          </a:bodyPr>
          <a:lstStyle/>
          <a:p>
            <a:pPr defTabSz="914377">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以修改章程为契机，加强宣传贯彻，进一步提高履行职能的制度化、规范化、程序化水平。</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052520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Effect transition="in" filter="fade">
                                      <p:cBhvr>
                                        <p:cTn id="17" dur="1000"/>
                                        <p:tgtEl>
                                          <p:spTgt spid="3"/>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10"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par>
                          <p:cTn id="61" fill="hold">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childTnLst>
                          </p:cTn>
                        </p:par>
                        <p:par>
                          <p:cTn id="65" fill="hold">
                            <p:stCondLst>
                              <p:cond delay="3000"/>
                            </p:stCondLst>
                            <p:childTnLst>
                              <p:par>
                                <p:cTn id="66" presetID="22" presetClass="entr" presetSubtype="1"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up)">
                                      <p:cBhvr>
                                        <p:cTn id="68" dur="500"/>
                                        <p:tgtEl>
                                          <p:spTgt spid="18"/>
                                        </p:tgtEl>
                                      </p:cBhvr>
                                    </p:animEffect>
                                  </p:childTnLst>
                                </p:cTn>
                              </p:par>
                            </p:childTnLst>
                          </p:cTn>
                        </p:par>
                        <p:par>
                          <p:cTn id="69" fill="hold">
                            <p:stCondLst>
                              <p:cond delay="3500"/>
                            </p:stCondLst>
                            <p:childTnLst>
                              <p:par>
                                <p:cTn id="70" presetID="22" presetClass="entr" presetSubtype="1"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up)">
                                      <p:cBhvr>
                                        <p:cTn id="72" dur="500"/>
                                        <p:tgtEl>
                                          <p:spTgt spid="19"/>
                                        </p:tgtEl>
                                      </p:cBhvr>
                                    </p:animEffect>
                                  </p:childTnLst>
                                </p:cTn>
                              </p:par>
                            </p:childTnLst>
                          </p:cTn>
                        </p:par>
                        <p:par>
                          <p:cTn id="73" fill="hold">
                            <p:stCondLst>
                              <p:cond delay="4000"/>
                            </p:stCondLst>
                            <p:childTnLst>
                              <p:par>
                                <p:cTn id="74" presetID="22" presetClass="entr" presetSubtype="1"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up)">
                                      <p:cBhvr>
                                        <p:cTn id="76" dur="500"/>
                                        <p:tgtEl>
                                          <p:spTgt spid="20"/>
                                        </p:tgtEl>
                                      </p:cBhvr>
                                    </p:animEffect>
                                  </p:childTnLst>
                                </p:cTn>
                              </p:par>
                            </p:childTnLst>
                          </p:cTn>
                        </p:par>
                        <p:par>
                          <p:cTn id="77" fill="hold">
                            <p:stCondLst>
                              <p:cond delay="4500"/>
                            </p:stCondLst>
                            <p:childTnLst>
                              <p:par>
                                <p:cTn id="78" presetID="22" presetClass="entr" presetSubtype="1"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up)">
                                      <p:cBhvr>
                                        <p:cTn id="80" dur="500"/>
                                        <p:tgtEl>
                                          <p:spTgt spid="21"/>
                                        </p:tgtEl>
                                      </p:cBhvr>
                                    </p:animEffect>
                                  </p:childTnLst>
                                </p:cTn>
                              </p:par>
                            </p:childTnLst>
                          </p:cTn>
                        </p:par>
                        <p:par>
                          <p:cTn id="81" fill="hold">
                            <p:stCondLst>
                              <p:cond delay="5000"/>
                            </p:stCondLst>
                            <p:childTnLst>
                              <p:par>
                                <p:cTn id="82" presetID="22" presetClass="entr" presetSubtype="1"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500"/>
                                        <p:tgtEl>
                                          <p:spTgt spid="22"/>
                                        </p:tgtEl>
                                      </p:cBhvr>
                                    </p:animEffect>
                                  </p:childTnLst>
                                </p:cTn>
                              </p:par>
                            </p:childTnLst>
                          </p:cTn>
                        </p:par>
                        <p:par>
                          <p:cTn id="85" fill="hold">
                            <p:stCondLst>
                              <p:cond delay="5500"/>
                            </p:stCondLst>
                            <p:childTnLst>
                              <p:par>
                                <p:cTn id="86" presetID="22" presetClass="entr" presetSubtype="1"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up)">
                                      <p:cBhvr>
                                        <p:cTn id="8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p:bldP spid="4" grpId="0" animBg="1"/>
      <p:bldP spid="5" grpId="0" animBg="1"/>
      <p:bldP spid="6" grpId="0" animBg="1"/>
      <p:bldP spid="7" grpId="0" animBg="1"/>
      <p:bldP spid="8" grpId="0" animBg="1"/>
      <p:bldP spid="14" grpId="0" animBg="1"/>
      <p:bldP spid="17" grpId="0"/>
      <p:bldP spid="18" grpId="0"/>
      <p:bldP spid="19" grpId="0"/>
      <p:bldP spid="20" grpId="0"/>
      <p:bldP spid="21" grpId="0"/>
      <p:bldP spid="22" grpId="0"/>
      <p:bldP spid="23" grpId="0" animBg="1"/>
      <p:bldP spid="2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第四部分：今后工作的建议</a:t>
            </a:r>
          </a:p>
        </p:txBody>
      </p:sp>
      <p:sp>
        <p:nvSpPr>
          <p:cNvPr id="3" name="矩形 2">
            <a:extLst>
              <a:ext uri="{FF2B5EF4-FFF2-40B4-BE49-F238E27FC236}">
                <a16:creationId xmlns:a16="http://schemas.microsoft.com/office/drawing/2014/main" id="{149B3CE1-3E77-4AD5-B8EF-EC2B8C6583B6}"/>
              </a:ext>
            </a:extLst>
          </p:cNvPr>
          <p:cNvSpPr/>
          <p:nvPr/>
        </p:nvSpPr>
        <p:spPr>
          <a:xfrm>
            <a:off x="252196" y="1684995"/>
            <a:ext cx="11498924" cy="4329841"/>
          </a:xfrm>
          <a:prstGeom prst="rect">
            <a:avLst/>
          </a:prstGeom>
          <a:noFill/>
          <a:ln w="12700" cap="flat" cmpd="sng" algn="ctr">
            <a:solidFill>
              <a:srgbClr val="C00000"/>
            </a:solidFill>
            <a:prstDash val="dash"/>
            <a:miter lim="800000"/>
          </a:ln>
          <a:effectLst/>
        </p:spPr>
        <p:txBody>
          <a:bodyPr rtlCol="0" anchor="ctr"/>
          <a:lstStyle/>
          <a:p>
            <a:pPr algn="ctr" defTabSz="914377">
              <a:defRPr/>
            </a:pPr>
            <a:endParaRPr lang="zh-CN" altLang="en-US" kern="0">
              <a:solidFill>
                <a:prstClr val="white"/>
              </a:solidFill>
              <a:latin typeface="等线" panose="020F0502020204030204"/>
              <a:ea typeface="等线" panose="02010600030101010101" pitchFamily="2" charset="-122"/>
            </a:endParaRPr>
          </a:p>
        </p:txBody>
      </p:sp>
      <p:sp>
        <p:nvSpPr>
          <p:cNvPr id="4" name="矩形 3">
            <a:extLst>
              <a:ext uri="{FF2B5EF4-FFF2-40B4-BE49-F238E27FC236}">
                <a16:creationId xmlns:a16="http://schemas.microsoft.com/office/drawing/2014/main" id="{C5EA5B0E-A533-4BE4-9F68-1ADEBE6853E5}"/>
              </a:ext>
            </a:extLst>
          </p:cNvPr>
          <p:cNvSpPr/>
          <p:nvPr/>
        </p:nvSpPr>
        <p:spPr>
          <a:xfrm>
            <a:off x="4057958" y="3003273"/>
            <a:ext cx="7364704" cy="2896336"/>
          </a:xfrm>
          <a:prstGeom prst="rect">
            <a:avLst/>
          </a:prstGeom>
          <a:noFill/>
          <a:ln w="12700" cap="flat" cmpd="sng" algn="ctr">
            <a:noFill/>
            <a:prstDash val="solid"/>
            <a:miter lim="800000"/>
          </a:ln>
          <a:effectLst/>
        </p:spPr>
        <p:txBody>
          <a:bodyPr rtlCol="0" anchor="ctr"/>
          <a:lstStyle/>
          <a:p>
            <a:pPr defTabSz="914377">
              <a:lnSpc>
                <a:spcPct val="200000"/>
              </a:lnSpc>
            </a:pPr>
            <a:r>
              <a:rPr lang="zh-CN" altLang="en-US" sz="1400" kern="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82" charset="2"/>
                <a:ea typeface="微软雅黑" panose="020B0503020204020204" pitchFamily="82" charset="2"/>
              </a:rPr>
              <a:t>中国特色社会主义进入了新时代。我们为中华民族迎来从站起来、富起来到强起来的伟大飞跃而无比振奋，我们为伟大祖国向着“两个一百年”奋斗目标阔步前进而无比自豪。人民政协使命光荣、责任重大。让我们紧密团结在以习近平同志为核心的中共中央周围，以马克思列宁主义、毛泽东思想、邓小平理论、“三个代表”重要思想、科学发展观、习近平新时代中国特色社会主义思想为指导，坚守定力，万众一心，埋头苦干，为决胜全面建成小康社会、夺取新时代中国特色社会主义伟大胜利、实现中华民族伟大复兴的中国梦努力奋斗！</a:t>
            </a:r>
          </a:p>
          <a:p>
            <a:pPr defTabSz="914377">
              <a:lnSpc>
                <a:spcPct val="200000"/>
              </a:lnSpc>
              <a:defRPr/>
            </a:pPr>
            <a:endParaRPr lang="zh-CN" altLang="en-US" sz="1400" kern="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82" charset="2"/>
              <a:ea typeface="微软雅黑" panose="020B0503020204020204" pitchFamily="82" charset="2"/>
            </a:endParaRPr>
          </a:p>
        </p:txBody>
      </p:sp>
      <p:pic>
        <p:nvPicPr>
          <p:cNvPr id="5" name="图片 4">
            <a:extLst>
              <a:ext uri="{FF2B5EF4-FFF2-40B4-BE49-F238E27FC236}">
                <a16:creationId xmlns:a16="http://schemas.microsoft.com/office/drawing/2014/main" id="{A2774404-BAC8-47E9-9C7B-85875DD6F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373" y="1974464"/>
            <a:ext cx="3125469" cy="3891516"/>
          </a:xfrm>
          <a:prstGeom prst="rect">
            <a:avLst/>
          </a:prstGeom>
        </p:spPr>
      </p:pic>
      <p:grpSp>
        <p:nvGrpSpPr>
          <p:cNvPr id="6" name="组合 5">
            <a:extLst>
              <a:ext uri="{FF2B5EF4-FFF2-40B4-BE49-F238E27FC236}">
                <a16:creationId xmlns:a16="http://schemas.microsoft.com/office/drawing/2014/main" id="{D9B7EA39-83C2-49BE-82FA-D7733E7C755F}"/>
              </a:ext>
            </a:extLst>
          </p:cNvPr>
          <p:cNvGrpSpPr/>
          <p:nvPr/>
        </p:nvGrpSpPr>
        <p:grpSpPr>
          <a:xfrm>
            <a:off x="5641033" y="1967523"/>
            <a:ext cx="979957" cy="864096"/>
            <a:chOff x="5941486" y="3363838"/>
            <a:chExt cx="734968" cy="648072"/>
          </a:xfrm>
        </p:grpSpPr>
        <p:sp>
          <p:nvSpPr>
            <p:cNvPr id="7" name="椭圆 6">
              <a:extLst>
                <a:ext uri="{FF2B5EF4-FFF2-40B4-BE49-F238E27FC236}">
                  <a16:creationId xmlns:a16="http://schemas.microsoft.com/office/drawing/2014/main" id="{192A3B0C-ACDC-4ED6-AB5F-583A1B545ECD}"/>
                </a:ext>
              </a:extLst>
            </p:cNvPr>
            <p:cNvSpPr/>
            <p:nvPr/>
          </p:nvSpPr>
          <p:spPr>
            <a:xfrm>
              <a:off x="5978009"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EBBBD6DD-7082-45C1-A915-FF443BC56005}"/>
                </a:ext>
              </a:extLst>
            </p:cNvPr>
            <p:cNvSpPr/>
            <p:nvPr/>
          </p:nvSpPr>
          <p:spPr>
            <a:xfrm>
              <a:off x="5941486" y="3395486"/>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党</a:t>
              </a:r>
            </a:p>
          </p:txBody>
        </p:sp>
      </p:grpSp>
      <p:grpSp>
        <p:nvGrpSpPr>
          <p:cNvPr id="9" name="组合 8">
            <a:extLst>
              <a:ext uri="{FF2B5EF4-FFF2-40B4-BE49-F238E27FC236}">
                <a16:creationId xmlns:a16="http://schemas.microsoft.com/office/drawing/2014/main" id="{2F4A7F3D-91E3-4ECC-822E-85A12016BC4B}"/>
              </a:ext>
            </a:extLst>
          </p:cNvPr>
          <p:cNvGrpSpPr/>
          <p:nvPr/>
        </p:nvGrpSpPr>
        <p:grpSpPr>
          <a:xfrm>
            <a:off x="6637441" y="1967523"/>
            <a:ext cx="979957" cy="864096"/>
            <a:chOff x="6688792" y="3363838"/>
            <a:chExt cx="734968" cy="648072"/>
          </a:xfrm>
        </p:grpSpPr>
        <p:sp>
          <p:nvSpPr>
            <p:cNvPr id="10" name="椭圆 9">
              <a:extLst>
                <a:ext uri="{FF2B5EF4-FFF2-40B4-BE49-F238E27FC236}">
                  <a16:creationId xmlns:a16="http://schemas.microsoft.com/office/drawing/2014/main" id="{47840199-7B2F-43D4-8FA7-482005B60A7E}"/>
                </a:ext>
              </a:extLst>
            </p:cNvPr>
            <p:cNvSpPr/>
            <p:nvPr/>
          </p:nvSpPr>
          <p:spPr>
            <a:xfrm>
              <a:off x="6732240"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8F0FEE1D-9D9D-4AD0-863F-134DCDFD2842}"/>
                </a:ext>
              </a:extLst>
            </p:cNvPr>
            <p:cNvSpPr/>
            <p:nvPr/>
          </p:nvSpPr>
          <p:spPr>
            <a:xfrm>
              <a:off x="6688792" y="3395486"/>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的</a:t>
              </a:r>
            </a:p>
          </p:txBody>
        </p:sp>
      </p:grpSp>
      <p:grpSp>
        <p:nvGrpSpPr>
          <p:cNvPr id="12" name="组合 11">
            <a:extLst>
              <a:ext uri="{FF2B5EF4-FFF2-40B4-BE49-F238E27FC236}">
                <a16:creationId xmlns:a16="http://schemas.microsoft.com/office/drawing/2014/main" id="{B7173C2E-2FBA-476B-A2BE-8E43691BF96B}"/>
              </a:ext>
            </a:extLst>
          </p:cNvPr>
          <p:cNvGrpSpPr/>
          <p:nvPr/>
        </p:nvGrpSpPr>
        <p:grpSpPr>
          <a:xfrm>
            <a:off x="7682380" y="1967525"/>
            <a:ext cx="979957" cy="864096"/>
            <a:chOff x="7472496" y="3363838"/>
            <a:chExt cx="734968" cy="648072"/>
          </a:xfrm>
        </p:grpSpPr>
        <p:sp>
          <p:nvSpPr>
            <p:cNvPr id="13" name="椭圆 12">
              <a:extLst>
                <a:ext uri="{FF2B5EF4-FFF2-40B4-BE49-F238E27FC236}">
                  <a16:creationId xmlns:a16="http://schemas.microsoft.com/office/drawing/2014/main" id="{B5ECEF60-8ABE-4B41-8125-4E81B01C110C}"/>
                </a:ext>
              </a:extLst>
            </p:cNvPr>
            <p:cNvSpPr/>
            <p:nvPr/>
          </p:nvSpPr>
          <p:spPr>
            <a:xfrm>
              <a:off x="7515944"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722EA49E-BCE4-433D-8427-838985E11F1E}"/>
                </a:ext>
              </a:extLst>
            </p:cNvPr>
            <p:cNvSpPr/>
            <p:nvPr/>
          </p:nvSpPr>
          <p:spPr>
            <a:xfrm>
              <a:off x="7472496" y="3377949"/>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号</a:t>
              </a:r>
            </a:p>
          </p:txBody>
        </p:sp>
      </p:grpSp>
      <p:grpSp>
        <p:nvGrpSpPr>
          <p:cNvPr id="15" name="组合 14">
            <a:extLst>
              <a:ext uri="{FF2B5EF4-FFF2-40B4-BE49-F238E27FC236}">
                <a16:creationId xmlns:a16="http://schemas.microsoft.com/office/drawing/2014/main" id="{3341EF35-2760-43B4-AC83-4931D4AB91C3}"/>
              </a:ext>
            </a:extLst>
          </p:cNvPr>
          <p:cNvGrpSpPr/>
          <p:nvPr/>
        </p:nvGrpSpPr>
        <p:grpSpPr>
          <a:xfrm>
            <a:off x="8691745" y="1967525"/>
            <a:ext cx="979957" cy="864096"/>
            <a:chOff x="8200960" y="3363838"/>
            <a:chExt cx="734968" cy="648072"/>
          </a:xfrm>
        </p:grpSpPr>
        <p:sp>
          <p:nvSpPr>
            <p:cNvPr id="16" name="椭圆 15">
              <a:extLst>
                <a:ext uri="{FF2B5EF4-FFF2-40B4-BE49-F238E27FC236}">
                  <a16:creationId xmlns:a16="http://schemas.microsoft.com/office/drawing/2014/main" id="{FFFF9E1F-2D10-417A-B27B-667B4E8AA94A}"/>
                </a:ext>
              </a:extLst>
            </p:cNvPr>
            <p:cNvSpPr/>
            <p:nvPr/>
          </p:nvSpPr>
          <p:spPr>
            <a:xfrm>
              <a:off x="8244408"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6EADA3E7-D27A-4379-94F5-1FAFB02E51DD}"/>
                </a:ext>
              </a:extLst>
            </p:cNvPr>
            <p:cNvSpPr/>
            <p:nvPr/>
          </p:nvSpPr>
          <p:spPr>
            <a:xfrm>
              <a:off x="8200960" y="3377949"/>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召</a:t>
              </a:r>
            </a:p>
          </p:txBody>
        </p:sp>
      </p:grpSp>
      <p:pic>
        <p:nvPicPr>
          <p:cNvPr id="18" name="图片 17">
            <a:extLst>
              <a:ext uri="{FF2B5EF4-FFF2-40B4-BE49-F238E27FC236}">
                <a16:creationId xmlns:a16="http://schemas.microsoft.com/office/drawing/2014/main" id="{FB273678-1367-4F14-9065-F0AB18E2CE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2895" y="2094093"/>
            <a:ext cx="910261" cy="736124"/>
          </a:xfrm>
          <a:prstGeom prst="rect">
            <a:avLst/>
          </a:prstGeom>
        </p:spPr>
      </p:pic>
      <p:pic>
        <p:nvPicPr>
          <p:cNvPr id="19" name="图片 18">
            <a:extLst>
              <a:ext uri="{FF2B5EF4-FFF2-40B4-BE49-F238E27FC236}">
                <a16:creationId xmlns:a16="http://schemas.microsoft.com/office/drawing/2014/main" id="{E3E40FF6-0512-408B-A752-F3F4730F28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65503" y="2090535"/>
            <a:ext cx="910261" cy="743240"/>
          </a:xfrm>
          <a:prstGeom prst="rect">
            <a:avLst/>
          </a:prstGeom>
        </p:spPr>
      </p:pic>
    </p:spTree>
    <p:extLst>
      <p:ext uri="{BB962C8B-B14F-4D97-AF65-F5344CB8AC3E}">
        <p14:creationId xmlns:p14="http://schemas.microsoft.com/office/powerpoint/2010/main" val="330083082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750"/>
                                        <p:tgtEl>
                                          <p:spTgt spid="3"/>
                                        </p:tgtEl>
                                      </p:cBhvr>
                                    </p:animEffect>
                                  </p:childTnLst>
                                </p:cTn>
                              </p:par>
                            </p:childTnLst>
                          </p:cTn>
                        </p:par>
                        <p:par>
                          <p:cTn id="16" fill="hold">
                            <p:stCondLst>
                              <p:cond delay="1750"/>
                            </p:stCondLst>
                            <p:childTnLst>
                              <p:par>
                                <p:cTn id="17" presetID="14"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1000"/>
                                        <p:tgtEl>
                                          <p:spTgt spid="5"/>
                                        </p:tgtEl>
                                      </p:cBhvr>
                                    </p:animEffect>
                                  </p:childTnLst>
                                </p:cTn>
                              </p:par>
                            </p:childTnLst>
                          </p:cTn>
                        </p:par>
                        <p:par>
                          <p:cTn id="20" fill="hold">
                            <p:stCondLst>
                              <p:cond delay="275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anim calcmode="lin" valueType="num">
                                      <p:cBhvr>
                                        <p:cTn id="24" dur="1500" fill="hold"/>
                                        <p:tgtEl>
                                          <p:spTgt spid="4"/>
                                        </p:tgtEl>
                                        <p:attrNameLst>
                                          <p:attrName>ppt_x</p:attrName>
                                        </p:attrNameLst>
                                      </p:cBhvr>
                                      <p:tavLst>
                                        <p:tav tm="0">
                                          <p:val>
                                            <p:strVal val="#ppt_x"/>
                                          </p:val>
                                        </p:tav>
                                        <p:tav tm="100000">
                                          <p:val>
                                            <p:strVal val="#ppt_x"/>
                                          </p:val>
                                        </p:tav>
                                      </p:tavLst>
                                    </p:anim>
                                    <p:anim calcmode="lin" valueType="num">
                                      <p:cBhvr>
                                        <p:cTn id="25" dur="15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4250"/>
                            </p:stCondLst>
                            <p:childTnLst>
                              <p:par>
                                <p:cTn id="27" presetID="23" presetClass="entr" presetSubtype="52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900" fill="hold"/>
                                        <p:tgtEl>
                                          <p:spTgt spid="18"/>
                                        </p:tgtEl>
                                        <p:attrNameLst>
                                          <p:attrName>ppt_w</p:attrName>
                                        </p:attrNameLst>
                                      </p:cBhvr>
                                      <p:tavLst>
                                        <p:tav tm="0">
                                          <p:val>
                                            <p:fltVal val="0"/>
                                          </p:val>
                                        </p:tav>
                                        <p:tav tm="100000">
                                          <p:val>
                                            <p:strVal val="#ppt_w"/>
                                          </p:val>
                                        </p:tav>
                                      </p:tavLst>
                                    </p:anim>
                                    <p:anim calcmode="lin" valueType="num">
                                      <p:cBhvr>
                                        <p:cTn id="30" dur="900" fill="hold"/>
                                        <p:tgtEl>
                                          <p:spTgt spid="18"/>
                                        </p:tgtEl>
                                        <p:attrNameLst>
                                          <p:attrName>ppt_h</p:attrName>
                                        </p:attrNameLst>
                                      </p:cBhvr>
                                      <p:tavLst>
                                        <p:tav tm="0">
                                          <p:val>
                                            <p:fltVal val="0"/>
                                          </p:val>
                                        </p:tav>
                                        <p:tav tm="100000">
                                          <p:val>
                                            <p:strVal val="#ppt_h"/>
                                          </p:val>
                                        </p:tav>
                                      </p:tavLst>
                                    </p:anim>
                                    <p:anim calcmode="lin" valueType="num">
                                      <p:cBhvr>
                                        <p:cTn id="31" dur="900" fill="hold"/>
                                        <p:tgtEl>
                                          <p:spTgt spid="18"/>
                                        </p:tgtEl>
                                        <p:attrNameLst>
                                          <p:attrName>ppt_x</p:attrName>
                                        </p:attrNameLst>
                                      </p:cBhvr>
                                      <p:tavLst>
                                        <p:tav tm="0">
                                          <p:val>
                                            <p:fltVal val="0.5"/>
                                          </p:val>
                                        </p:tav>
                                        <p:tav tm="100000">
                                          <p:val>
                                            <p:strVal val="#ppt_x"/>
                                          </p:val>
                                        </p:tav>
                                      </p:tavLst>
                                    </p:anim>
                                    <p:anim calcmode="lin" valueType="num">
                                      <p:cBhvr>
                                        <p:cTn id="32" dur="900" fill="hold"/>
                                        <p:tgtEl>
                                          <p:spTgt spid="18"/>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900" fill="hold"/>
                                        <p:tgtEl>
                                          <p:spTgt spid="19"/>
                                        </p:tgtEl>
                                        <p:attrNameLst>
                                          <p:attrName>ppt_w</p:attrName>
                                        </p:attrNameLst>
                                      </p:cBhvr>
                                      <p:tavLst>
                                        <p:tav tm="0">
                                          <p:val>
                                            <p:fltVal val="0"/>
                                          </p:val>
                                        </p:tav>
                                        <p:tav tm="100000">
                                          <p:val>
                                            <p:strVal val="#ppt_w"/>
                                          </p:val>
                                        </p:tav>
                                      </p:tavLst>
                                    </p:anim>
                                    <p:anim calcmode="lin" valueType="num">
                                      <p:cBhvr>
                                        <p:cTn id="36" dur="900" fill="hold"/>
                                        <p:tgtEl>
                                          <p:spTgt spid="19"/>
                                        </p:tgtEl>
                                        <p:attrNameLst>
                                          <p:attrName>ppt_h</p:attrName>
                                        </p:attrNameLst>
                                      </p:cBhvr>
                                      <p:tavLst>
                                        <p:tav tm="0">
                                          <p:val>
                                            <p:fltVal val="0"/>
                                          </p:val>
                                        </p:tav>
                                        <p:tav tm="100000">
                                          <p:val>
                                            <p:strVal val="#ppt_h"/>
                                          </p:val>
                                        </p:tav>
                                      </p:tavLst>
                                    </p:anim>
                                    <p:anim calcmode="lin" valueType="num">
                                      <p:cBhvr>
                                        <p:cTn id="37" dur="900" fill="hold"/>
                                        <p:tgtEl>
                                          <p:spTgt spid="19"/>
                                        </p:tgtEl>
                                        <p:attrNameLst>
                                          <p:attrName>ppt_x</p:attrName>
                                        </p:attrNameLst>
                                      </p:cBhvr>
                                      <p:tavLst>
                                        <p:tav tm="0">
                                          <p:val>
                                            <p:fltVal val="0.5"/>
                                          </p:val>
                                        </p:tav>
                                        <p:tav tm="100000">
                                          <p:val>
                                            <p:strVal val="#ppt_x"/>
                                          </p:val>
                                        </p:tav>
                                      </p:tavLst>
                                    </p:anim>
                                    <p:anim calcmode="lin" valueType="num">
                                      <p:cBhvr>
                                        <p:cTn id="38" dur="900" fill="hold"/>
                                        <p:tgtEl>
                                          <p:spTgt spid="19"/>
                                        </p:tgtEl>
                                        <p:attrNameLst>
                                          <p:attrName>ppt_y</p:attrName>
                                        </p:attrNameLst>
                                      </p:cBhvr>
                                      <p:tavLst>
                                        <p:tav tm="0">
                                          <p:val>
                                            <p:fltVal val="0.5"/>
                                          </p:val>
                                        </p:tav>
                                        <p:tav tm="100000">
                                          <p:val>
                                            <p:strVal val="#ppt_y"/>
                                          </p:val>
                                        </p:tav>
                                      </p:tavLst>
                                    </p:anim>
                                  </p:childTnLst>
                                </p:cTn>
                              </p:par>
                            </p:childTnLst>
                          </p:cTn>
                        </p:par>
                        <p:par>
                          <p:cTn id="39" fill="hold">
                            <p:stCondLst>
                              <p:cond delay="5150"/>
                            </p:stCondLst>
                            <p:childTnLst>
                              <p:par>
                                <p:cTn id="40" presetID="49" presetClass="entr" presetSubtype="0" decel="10000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750" fill="hold"/>
                                        <p:tgtEl>
                                          <p:spTgt spid="6"/>
                                        </p:tgtEl>
                                        <p:attrNameLst>
                                          <p:attrName>ppt_w</p:attrName>
                                        </p:attrNameLst>
                                      </p:cBhvr>
                                      <p:tavLst>
                                        <p:tav tm="0">
                                          <p:val>
                                            <p:fltVal val="0"/>
                                          </p:val>
                                        </p:tav>
                                        <p:tav tm="100000">
                                          <p:val>
                                            <p:strVal val="#ppt_w"/>
                                          </p:val>
                                        </p:tav>
                                      </p:tavLst>
                                    </p:anim>
                                    <p:anim calcmode="lin" valueType="num">
                                      <p:cBhvr>
                                        <p:cTn id="43" dur="750" fill="hold"/>
                                        <p:tgtEl>
                                          <p:spTgt spid="6"/>
                                        </p:tgtEl>
                                        <p:attrNameLst>
                                          <p:attrName>ppt_h</p:attrName>
                                        </p:attrNameLst>
                                      </p:cBhvr>
                                      <p:tavLst>
                                        <p:tav tm="0">
                                          <p:val>
                                            <p:fltVal val="0"/>
                                          </p:val>
                                        </p:tav>
                                        <p:tav tm="100000">
                                          <p:val>
                                            <p:strVal val="#ppt_h"/>
                                          </p:val>
                                        </p:tav>
                                      </p:tavLst>
                                    </p:anim>
                                    <p:anim calcmode="lin" valueType="num">
                                      <p:cBhvr>
                                        <p:cTn id="44" dur="750" fill="hold"/>
                                        <p:tgtEl>
                                          <p:spTgt spid="6"/>
                                        </p:tgtEl>
                                        <p:attrNameLst>
                                          <p:attrName>style.rotation</p:attrName>
                                        </p:attrNameLst>
                                      </p:cBhvr>
                                      <p:tavLst>
                                        <p:tav tm="0">
                                          <p:val>
                                            <p:fltVal val="360"/>
                                          </p:val>
                                        </p:tav>
                                        <p:tav tm="100000">
                                          <p:val>
                                            <p:fltVal val="0"/>
                                          </p:val>
                                        </p:tav>
                                      </p:tavLst>
                                    </p:anim>
                                    <p:animEffect transition="in" filter="fade">
                                      <p:cBhvr>
                                        <p:cTn id="45" dur="750"/>
                                        <p:tgtEl>
                                          <p:spTgt spid="6"/>
                                        </p:tgtEl>
                                      </p:cBhvr>
                                    </p:animEffect>
                                  </p:childTnLst>
                                </p:cTn>
                              </p:par>
                              <p:par>
                                <p:cTn id="46" presetID="49" presetClass="entr" presetSubtype="0" decel="100000" fill="hold" nodeType="withEffect">
                                  <p:stCondLst>
                                    <p:cond delay="450"/>
                                  </p:stCondLst>
                                  <p:childTnLst>
                                    <p:set>
                                      <p:cBhvr>
                                        <p:cTn id="47" dur="1" fill="hold">
                                          <p:stCondLst>
                                            <p:cond delay="0"/>
                                          </p:stCondLst>
                                        </p:cTn>
                                        <p:tgtEl>
                                          <p:spTgt spid="9"/>
                                        </p:tgtEl>
                                        <p:attrNameLst>
                                          <p:attrName>style.visibility</p:attrName>
                                        </p:attrNameLst>
                                      </p:cBhvr>
                                      <p:to>
                                        <p:strVal val="visible"/>
                                      </p:to>
                                    </p:set>
                                    <p:anim calcmode="lin" valueType="num">
                                      <p:cBhvr>
                                        <p:cTn id="48" dur="750" fill="hold"/>
                                        <p:tgtEl>
                                          <p:spTgt spid="9"/>
                                        </p:tgtEl>
                                        <p:attrNameLst>
                                          <p:attrName>ppt_w</p:attrName>
                                        </p:attrNameLst>
                                      </p:cBhvr>
                                      <p:tavLst>
                                        <p:tav tm="0">
                                          <p:val>
                                            <p:fltVal val="0"/>
                                          </p:val>
                                        </p:tav>
                                        <p:tav tm="100000">
                                          <p:val>
                                            <p:strVal val="#ppt_w"/>
                                          </p:val>
                                        </p:tav>
                                      </p:tavLst>
                                    </p:anim>
                                    <p:anim calcmode="lin" valueType="num">
                                      <p:cBhvr>
                                        <p:cTn id="49" dur="750" fill="hold"/>
                                        <p:tgtEl>
                                          <p:spTgt spid="9"/>
                                        </p:tgtEl>
                                        <p:attrNameLst>
                                          <p:attrName>ppt_h</p:attrName>
                                        </p:attrNameLst>
                                      </p:cBhvr>
                                      <p:tavLst>
                                        <p:tav tm="0">
                                          <p:val>
                                            <p:fltVal val="0"/>
                                          </p:val>
                                        </p:tav>
                                        <p:tav tm="100000">
                                          <p:val>
                                            <p:strVal val="#ppt_h"/>
                                          </p:val>
                                        </p:tav>
                                      </p:tavLst>
                                    </p:anim>
                                    <p:anim calcmode="lin" valueType="num">
                                      <p:cBhvr>
                                        <p:cTn id="50" dur="750" fill="hold"/>
                                        <p:tgtEl>
                                          <p:spTgt spid="9"/>
                                        </p:tgtEl>
                                        <p:attrNameLst>
                                          <p:attrName>style.rotation</p:attrName>
                                        </p:attrNameLst>
                                      </p:cBhvr>
                                      <p:tavLst>
                                        <p:tav tm="0">
                                          <p:val>
                                            <p:fltVal val="360"/>
                                          </p:val>
                                        </p:tav>
                                        <p:tav tm="100000">
                                          <p:val>
                                            <p:fltVal val="0"/>
                                          </p:val>
                                        </p:tav>
                                      </p:tavLst>
                                    </p:anim>
                                    <p:animEffect transition="in" filter="fade">
                                      <p:cBhvr>
                                        <p:cTn id="51" dur="750"/>
                                        <p:tgtEl>
                                          <p:spTgt spid="9"/>
                                        </p:tgtEl>
                                      </p:cBhvr>
                                    </p:animEffect>
                                  </p:childTnLst>
                                </p:cTn>
                              </p:par>
                              <p:par>
                                <p:cTn id="52" presetID="49" presetClass="entr" presetSubtype="0" decel="100000" fill="hold" nodeType="withEffect">
                                  <p:stCondLst>
                                    <p:cond delay="750"/>
                                  </p:stCondLst>
                                  <p:childTnLst>
                                    <p:set>
                                      <p:cBhvr>
                                        <p:cTn id="53" dur="1" fill="hold">
                                          <p:stCondLst>
                                            <p:cond delay="0"/>
                                          </p:stCondLst>
                                        </p:cTn>
                                        <p:tgtEl>
                                          <p:spTgt spid="12"/>
                                        </p:tgtEl>
                                        <p:attrNameLst>
                                          <p:attrName>style.visibility</p:attrName>
                                        </p:attrNameLst>
                                      </p:cBhvr>
                                      <p:to>
                                        <p:strVal val="visible"/>
                                      </p:to>
                                    </p:set>
                                    <p:anim calcmode="lin" valueType="num">
                                      <p:cBhvr>
                                        <p:cTn id="54" dur="750" fill="hold"/>
                                        <p:tgtEl>
                                          <p:spTgt spid="12"/>
                                        </p:tgtEl>
                                        <p:attrNameLst>
                                          <p:attrName>ppt_w</p:attrName>
                                        </p:attrNameLst>
                                      </p:cBhvr>
                                      <p:tavLst>
                                        <p:tav tm="0">
                                          <p:val>
                                            <p:fltVal val="0"/>
                                          </p:val>
                                        </p:tav>
                                        <p:tav tm="100000">
                                          <p:val>
                                            <p:strVal val="#ppt_w"/>
                                          </p:val>
                                        </p:tav>
                                      </p:tavLst>
                                    </p:anim>
                                    <p:anim calcmode="lin" valueType="num">
                                      <p:cBhvr>
                                        <p:cTn id="55" dur="750" fill="hold"/>
                                        <p:tgtEl>
                                          <p:spTgt spid="12"/>
                                        </p:tgtEl>
                                        <p:attrNameLst>
                                          <p:attrName>ppt_h</p:attrName>
                                        </p:attrNameLst>
                                      </p:cBhvr>
                                      <p:tavLst>
                                        <p:tav tm="0">
                                          <p:val>
                                            <p:fltVal val="0"/>
                                          </p:val>
                                        </p:tav>
                                        <p:tav tm="100000">
                                          <p:val>
                                            <p:strVal val="#ppt_h"/>
                                          </p:val>
                                        </p:tav>
                                      </p:tavLst>
                                    </p:anim>
                                    <p:anim calcmode="lin" valueType="num">
                                      <p:cBhvr>
                                        <p:cTn id="56" dur="750" fill="hold"/>
                                        <p:tgtEl>
                                          <p:spTgt spid="12"/>
                                        </p:tgtEl>
                                        <p:attrNameLst>
                                          <p:attrName>style.rotation</p:attrName>
                                        </p:attrNameLst>
                                      </p:cBhvr>
                                      <p:tavLst>
                                        <p:tav tm="0">
                                          <p:val>
                                            <p:fltVal val="360"/>
                                          </p:val>
                                        </p:tav>
                                        <p:tav tm="100000">
                                          <p:val>
                                            <p:fltVal val="0"/>
                                          </p:val>
                                        </p:tav>
                                      </p:tavLst>
                                    </p:anim>
                                    <p:animEffect transition="in" filter="fade">
                                      <p:cBhvr>
                                        <p:cTn id="57" dur="750"/>
                                        <p:tgtEl>
                                          <p:spTgt spid="12"/>
                                        </p:tgtEl>
                                      </p:cBhvr>
                                    </p:animEffect>
                                  </p:childTnLst>
                                </p:cTn>
                              </p:par>
                              <p:par>
                                <p:cTn id="58" presetID="49" presetClass="entr" presetSubtype="0" decel="100000" fill="hold" nodeType="withEffect">
                                  <p:stCondLst>
                                    <p:cond delay="1150"/>
                                  </p:stCondLst>
                                  <p:childTnLst>
                                    <p:set>
                                      <p:cBhvr>
                                        <p:cTn id="59" dur="1" fill="hold">
                                          <p:stCondLst>
                                            <p:cond delay="0"/>
                                          </p:stCondLst>
                                        </p:cTn>
                                        <p:tgtEl>
                                          <p:spTgt spid="15"/>
                                        </p:tgtEl>
                                        <p:attrNameLst>
                                          <p:attrName>style.visibility</p:attrName>
                                        </p:attrNameLst>
                                      </p:cBhvr>
                                      <p:to>
                                        <p:strVal val="visible"/>
                                      </p:to>
                                    </p:set>
                                    <p:anim calcmode="lin" valueType="num">
                                      <p:cBhvr>
                                        <p:cTn id="60" dur="750" fill="hold"/>
                                        <p:tgtEl>
                                          <p:spTgt spid="15"/>
                                        </p:tgtEl>
                                        <p:attrNameLst>
                                          <p:attrName>ppt_w</p:attrName>
                                        </p:attrNameLst>
                                      </p:cBhvr>
                                      <p:tavLst>
                                        <p:tav tm="0">
                                          <p:val>
                                            <p:fltVal val="0"/>
                                          </p:val>
                                        </p:tav>
                                        <p:tav tm="100000">
                                          <p:val>
                                            <p:strVal val="#ppt_w"/>
                                          </p:val>
                                        </p:tav>
                                      </p:tavLst>
                                    </p:anim>
                                    <p:anim calcmode="lin" valueType="num">
                                      <p:cBhvr>
                                        <p:cTn id="61" dur="750" fill="hold"/>
                                        <p:tgtEl>
                                          <p:spTgt spid="15"/>
                                        </p:tgtEl>
                                        <p:attrNameLst>
                                          <p:attrName>ppt_h</p:attrName>
                                        </p:attrNameLst>
                                      </p:cBhvr>
                                      <p:tavLst>
                                        <p:tav tm="0">
                                          <p:val>
                                            <p:fltVal val="0"/>
                                          </p:val>
                                        </p:tav>
                                        <p:tav tm="100000">
                                          <p:val>
                                            <p:strVal val="#ppt_h"/>
                                          </p:val>
                                        </p:tav>
                                      </p:tavLst>
                                    </p:anim>
                                    <p:anim calcmode="lin" valueType="num">
                                      <p:cBhvr>
                                        <p:cTn id="62" dur="750" fill="hold"/>
                                        <p:tgtEl>
                                          <p:spTgt spid="15"/>
                                        </p:tgtEl>
                                        <p:attrNameLst>
                                          <p:attrName>style.rotation</p:attrName>
                                        </p:attrNameLst>
                                      </p:cBhvr>
                                      <p:tavLst>
                                        <p:tav tm="0">
                                          <p:val>
                                            <p:fltVal val="360"/>
                                          </p:val>
                                        </p:tav>
                                        <p:tav tm="100000">
                                          <p:val>
                                            <p:fltVal val="0"/>
                                          </p:val>
                                        </p:tav>
                                      </p:tavLst>
                                    </p:anim>
                                    <p:animEffect transition="in" filter="fade">
                                      <p:cBhvr>
                                        <p:cTn id="63"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3" grpId="0" animBg="1"/>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图片包含 户外, 天空&#10;&#10;已生成高可信度的说明">
            <a:extLst>
              <a:ext uri="{FF2B5EF4-FFF2-40B4-BE49-F238E27FC236}">
                <a16:creationId xmlns:a16="http://schemas.microsoft.com/office/drawing/2014/main" id="{0B7E3551-A57F-470B-B23C-0D01F81A3A8E}"/>
              </a:ext>
            </a:extLst>
          </p:cNvPr>
          <p:cNvPicPr>
            <a:picLocks noChangeAspect="1"/>
          </p:cNvPicPr>
          <p:nvPr/>
        </p:nvPicPr>
        <p:blipFill rotWithShape="1">
          <a:blip r:embed="rId3">
            <a:extLst>
              <a:ext uri="{28A0092B-C50C-407E-A947-70E740481C1C}">
                <a14:useLocalDpi xmlns:a14="http://schemas.microsoft.com/office/drawing/2010/main" val="0"/>
              </a:ext>
            </a:extLst>
          </a:blip>
          <a:srcRect l="591" r="-1" b="-1"/>
          <a:stretch/>
        </p:blipFill>
        <p:spPr>
          <a:xfrm>
            <a:off x="-1" y="1"/>
            <a:ext cx="12192000" cy="6132262"/>
          </a:xfrm>
          <a:prstGeom prst="rect">
            <a:avLst/>
          </a:prstGeom>
        </p:spPr>
      </p:pic>
      <p:pic>
        <p:nvPicPr>
          <p:cNvPr id="7" name="Picture 6">
            <a:extLst>
              <a:ext uri="{FF2B5EF4-FFF2-40B4-BE49-F238E27FC236}">
                <a16:creationId xmlns:a16="http://schemas.microsoft.com/office/drawing/2014/main" id="{C378A39E-7C31-46DC-BF58-1048E7CF392E}"/>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rcRect t="46751" b="26582"/>
          <a:stretch>
            <a:fillRect/>
          </a:stretch>
        </p:blipFill>
        <p:spPr>
          <a:xfrm>
            <a:off x="0" y="5029200"/>
            <a:ext cx="12192000" cy="1828800"/>
          </a:xfrm>
          <a:custGeom>
            <a:avLst/>
            <a:gdLst>
              <a:gd name="connsiteX0" fmla="*/ 0 w 12192000"/>
              <a:gd name="connsiteY0" fmla="*/ 0 h 1828800"/>
              <a:gd name="connsiteX1" fmla="*/ 12192000 w 12192000"/>
              <a:gd name="connsiteY1" fmla="*/ 0 h 1828800"/>
              <a:gd name="connsiteX2" fmla="*/ 12192000 w 12192000"/>
              <a:gd name="connsiteY2" fmla="*/ 1828800 h 1828800"/>
              <a:gd name="connsiteX3" fmla="*/ 0 w 121920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12192000" h="1828800">
                <a:moveTo>
                  <a:pt x="0" y="0"/>
                </a:moveTo>
                <a:lnTo>
                  <a:pt x="12192000" y="0"/>
                </a:lnTo>
                <a:lnTo>
                  <a:pt x="12192000" y="1828800"/>
                </a:lnTo>
                <a:lnTo>
                  <a:pt x="0" y="1828800"/>
                </a:lnTo>
                <a:close/>
              </a:path>
            </a:pathLst>
          </a:custGeom>
        </p:spPr>
      </p:pic>
      <p:pic>
        <p:nvPicPr>
          <p:cNvPr id="4" name="图片 3">
            <a:extLst>
              <a:ext uri="{FF2B5EF4-FFF2-40B4-BE49-F238E27FC236}">
                <a16:creationId xmlns:a16="http://schemas.microsoft.com/office/drawing/2014/main" id="{1DD5ECB2-6CC7-4C46-AA3B-0E6E46735D9E}"/>
              </a:ext>
            </a:extLst>
          </p:cNvPr>
          <p:cNvPicPr>
            <a:picLocks noChangeAspect="1"/>
          </p:cNvPicPr>
          <p:nvPr/>
        </p:nvPicPr>
        <p:blipFill rotWithShape="1">
          <a:blip r:embed="rId5">
            <a:extLst>
              <a:ext uri="{28A0092B-C50C-407E-A947-70E740481C1C}">
                <a14:useLocalDpi xmlns:a14="http://schemas.microsoft.com/office/drawing/2010/main" val="0"/>
              </a:ext>
            </a:extLst>
          </a:blip>
          <a:srcRect l="31448" b="38053"/>
          <a:stretch/>
        </p:blipFill>
        <p:spPr>
          <a:xfrm>
            <a:off x="859449" y="611438"/>
            <a:ext cx="10991262" cy="5161388"/>
          </a:xfrm>
          <a:prstGeom prst="rect">
            <a:avLst/>
          </a:prstGeom>
        </p:spPr>
      </p:pic>
      <p:pic>
        <p:nvPicPr>
          <p:cNvPr id="6" name="图片 5" descr="图片包含 就坐&#10;&#10;已生成高可信度的说明">
            <a:extLst>
              <a:ext uri="{FF2B5EF4-FFF2-40B4-BE49-F238E27FC236}">
                <a16:creationId xmlns:a16="http://schemas.microsoft.com/office/drawing/2014/main" id="{154F61F4-9712-4E46-8E9B-7FB194B0B7BB}"/>
              </a:ext>
            </a:extLst>
          </p:cNvPr>
          <p:cNvPicPr>
            <a:picLocks noChangeAspect="1"/>
          </p:cNvPicPr>
          <p:nvPr/>
        </p:nvPicPr>
        <p:blipFill rotWithShape="1">
          <a:blip r:embed="rId6">
            <a:extLst>
              <a:ext uri="{28A0092B-C50C-407E-A947-70E740481C1C}">
                <a14:useLocalDpi xmlns:a14="http://schemas.microsoft.com/office/drawing/2010/main" val="0"/>
              </a:ext>
            </a:extLst>
          </a:blip>
          <a:srcRect t="12187"/>
          <a:stretch/>
        </p:blipFill>
        <p:spPr>
          <a:xfrm>
            <a:off x="-2" y="1504950"/>
            <a:ext cx="12192000" cy="5353050"/>
          </a:xfrm>
          <a:prstGeom prst="rect">
            <a:avLst/>
          </a:prstGeom>
        </p:spPr>
      </p:pic>
      <p:pic>
        <p:nvPicPr>
          <p:cNvPr id="9" name="图片 8">
            <a:extLst>
              <a:ext uri="{FF2B5EF4-FFF2-40B4-BE49-F238E27FC236}">
                <a16:creationId xmlns:a16="http://schemas.microsoft.com/office/drawing/2014/main" id="{E5195078-360D-448F-97DA-5C8EF77086B1}"/>
              </a:ext>
            </a:extLst>
          </p:cNvPr>
          <p:cNvPicPr>
            <a:picLocks noChangeAspect="1"/>
          </p:cNvPicPr>
          <p:nvPr/>
        </p:nvPicPr>
        <p:blipFill rotWithShape="1">
          <a:blip r:embed="rId7">
            <a:extLst>
              <a:ext uri="{28A0092B-C50C-407E-A947-70E740481C1C}">
                <a14:useLocalDpi xmlns:a14="http://schemas.microsoft.com/office/drawing/2010/main" val="0"/>
              </a:ext>
            </a:extLst>
          </a:blip>
          <a:srcRect r="48333" b="56209"/>
          <a:stretch/>
        </p:blipFill>
        <p:spPr>
          <a:xfrm>
            <a:off x="0" y="0"/>
            <a:ext cx="6299200" cy="2832100"/>
          </a:xfrm>
          <a:prstGeom prst="rect">
            <a:avLst/>
          </a:prstGeom>
        </p:spPr>
      </p:pic>
      <p:pic>
        <p:nvPicPr>
          <p:cNvPr id="11" name="图片 10" descr="图片包含 鲜花&#10;&#10;已生成高可信度的说明">
            <a:extLst>
              <a:ext uri="{FF2B5EF4-FFF2-40B4-BE49-F238E27FC236}">
                <a16:creationId xmlns:a16="http://schemas.microsoft.com/office/drawing/2014/main" id="{F115C208-296F-4C22-A63E-BA051F02FA43}"/>
              </a:ext>
            </a:extLst>
          </p:cNvPr>
          <p:cNvPicPr>
            <a:picLocks noChangeAspect="1"/>
          </p:cNvPicPr>
          <p:nvPr/>
        </p:nvPicPr>
        <p:blipFill rotWithShape="1">
          <a:blip r:embed="rId8">
            <a:extLst>
              <a:ext uri="{28A0092B-C50C-407E-A947-70E740481C1C}">
                <a14:useLocalDpi xmlns:a14="http://schemas.microsoft.com/office/drawing/2010/main" val="0"/>
              </a:ext>
            </a:extLst>
          </a:blip>
          <a:srcRect l="66823" b="62708"/>
          <a:stretch/>
        </p:blipFill>
        <p:spPr>
          <a:xfrm>
            <a:off x="8147048" y="279400"/>
            <a:ext cx="4044950" cy="2273300"/>
          </a:xfrm>
          <a:prstGeom prst="rect">
            <a:avLst/>
          </a:prstGeom>
        </p:spPr>
      </p:pic>
      <p:pic>
        <p:nvPicPr>
          <p:cNvPr id="12" name="图片 11" descr="图片包含 鲜花&#10;&#10;已生成高可信度的说明">
            <a:extLst>
              <a:ext uri="{FF2B5EF4-FFF2-40B4-BE49-F238E27FC236}">
                <a16:creationId xmlns:a16="http://schemas.microsoft.com/office/drawing/2014/main" id="{2F44F4B8-4D80-46BC-9259-607A9936439C}"/>
              </a:ext>
            </a:extLst>
          </p:cNvPr>
          <p:cNvPicPr>
            <a:picLocks noChangeAspect="1"/>
          </p:cNvPicPr>
          <p:nvPr/>
        </p:nvPicPr>
        <p:blipFill rotWithShape="1">
          <a:blip r:embed="rId8">
            <a:extLst>
              <a:ext uri="{28A0092B-C50C-407E-A947-70E740481C1C}">
                <a14:useLocalDpi xmlns:a14="http://schemas.microsoft.com/office/drawing/2010/main" val="0"/>
              </a:ext>
            </a:extLst>
          </a:blip>
          <a:srcRect l="-9272" t="18392" r="76095" b="44316"/>
          <a:stretch/>
        </p:blipFill>
        <p:spPr>
          <a:xfrm>
            <a:off x="-651338" y="2122532"/>
            <a:ext cx="3719226" cy="2090240"/>
          </a:xfrm>
          <a:prstGeom prst="rect">
            <a:avLst/>
          </a:prstGeom>
        </p:spPr>
      </p:pic>
    </p:spTree>
    <p:extLst>
      <p:ext uri="{BB962C8B-B14F-4D97-AF65-F5344CB8AC3E}">
        <p14:creationId xmlns:p14="http://schemas.microsoft.com/office/powerpoint/2010/main" val="217126333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874796" y="306457"/>
            <a:ext cx="6651475"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第一部分：全国政协十三届一次会议简介</a:t>
            </a:r>
          </a:p>
        </p:txBody>
      </p:sp>
      <p:sp>
        <p:nvSpPr>
          <p:cNvPr id="23" name="文本框 22">
            <a:extLst>
              <a:ext uri="{FF2B5EF4-FFF2-40B4-BE49-F238E27FC236}">
                <a16:creationId xmlns:a16="http://schemas.microsoft.com/office/drawing/2014/main" id="{74BBAA74-4D0D-447C-8CF8-3DC516676C19}"/>
              </a:ext>
            </a:extLst>
          </p:cNvPr>
          <p:cNvSpPr txBox="1"/>
          <p:nvPr/>
        </p:nvSpPr>
        <p:spPr>
          <a:xfrm>
            <a:off x="-151449" y="1859798"/>
            <a:ext cx="12513077" cy="913007"/>
          </a:xfrm>
          <a:prstGeom prst="rect">
            <a:avLst/>
          </a:prstGeom>
          <a:noFill/>
        </p:spPr>
        <p:txBody>
          <a:bodyPr wrap="square" rtlCol="0">
            <a:spAutoFit/>
          </a:bodyPr>
          <a:lstStyle/>
          <a:p>
            <a:pPr algn="ctr" defTabSz="914377">
              <a:defRPr/>
            </a:pPr>
            <a:r>
              <a:rPr lang="zh-CN" altLang="en-US" sz="53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全国政协十三届一次会议简介</a:t>
            </a:r>
          </a:p>
        </p:txBody>
      </p:sp>
      <p:sp>
        <p:nvSpPr>
          <p:cNvPr id="24" name="TextBox 9">
            <a:extLst>
              <a:ext uri="{FF2B5EF4-FFF2-40B4-BE49-F238E27FC236}">
                <a16:creationId xmlns:a16="http://schemas.microsoft.com/office/drawing/2014/main" id="{826F4DFC-A215-42DE-93FB-11B9B6D9012C}"/>
              </a:ext>
            </a:extLst>
          </p:cNvPr>
          <p:cNvSpPr txBox="1"/>
          <p:nvPr/>
        </p:nvSpPr>
        <p:spPr>
          <a:xfrm>
            <a:off x="1455116" y="3595667"/>
            <a:ext cx="9281765" cy="1200329"/>
          </a:xfrm>
          <a:prstGeom prst="rect">
            <a:avLst/>
          </a:prstGeom>
          <a:noFill/>
        </p:spPr>
        <p:txBody>
          <a:bodyPr wrap="square" lIns="91440" tIns="45720" rIns="91440" bIns="45720" rtlCol="0">
            <a:spAutoFit/>
          </a:bodyPr>
          <a:lstStyle/>
          <a:p>
            <a:pPr algn="ctr" defTabSz="914377" eaLnBrk="0" hangingPunct="0">
              <a:lnSpc>
                <a:spcPct val="150000"/>
              </a:lnSpc>
              <a:defRPr/>
            </a:pPr>
            <a:r>
              <a:rPr lang="zh-CN" altLang="en-US" sz="1600" kern="0">
                <a:gradFill>
                  <a:gsLst>
                    <a:gs pos="0">
                      <a:srgbClr val="FF3302"/>
                    </a:gs>
                    <a:gs pos="100000">
                      <a:srgbClr val="CB0800"/>
                    </a:gs>
                  </a:gsLst>
                  <a:lin ang="5400000" scaled="1"/>
                </a:gradFill>
                <a:latin typeface="微软雅黑" pitchFamily="34" charset="-122"/>
                <a:ea typeface="微软雅黑" pitchFamily="34" charset="-122"/>
                <a:sym typeface="微软雅黑" pitchFamily="34" charset="-122"/>
              </a:rPr>
              <a:t>中国人民政治协商会议第十三届全国委员会第一次会议应出席委员</a:t>
            </a:r>
            <a:r>
              <a:rPr lang="en-US" altLang="zh-CN" sz="1600" kern="0">
                <a:gradFill>
                  <a:gsLst>
                    <a:gs pos="0">
                      <a:srgbClr val="FF3302"/>
                    </a:gs>
                    <a:gs pos="100000">
                      <a:srgbClr val="CB0800"/>
                    </a:gs>
                  </a:gsLst>
                  <a:lin ang="5400000" scaled="1"/>
                </a:gradFill>
                <a:latin typeface="微软雅黑" pitchFamily="34" charset="-122"/>
                <a:ea typeface="微软雅黑" pitchFamily="34" charset="-122"/>
                <a:sym typeface="微软雅黑" pitchFamily="34" charset="-122"/>
              </a:rPr>
              <a:t>2158</a:t>
            </a:r>
            <a:r>
              <a:rPr lang="zh-CN" altLang="en-US" sz="1600" kern="0">
                <a:gradFill>
                  <a:gsLst>
                    <a:gs pos="0">
                      <a:srgbClr val="FF3302"/>
                    </a:gs>
                    <a:gs pos="100000">
                      <a:srgbClr val="CB0800"/>
                    </a:gs>
                  </a:gsLst>
                  <a:lin ang="5400000" scaled="1"/>
                </a:gradFill>
                <a:latin typeface="微软雅黑" pitchFamily="34" charset="-122"/>
                <a:ea typeface="微软雅黑" pitchFamily="34" charset="-122"/>
                <a:sym typeface="微软雅黑" pitchFamily="34" charset="-122"/>
              </a:rPr>
              <a:t>人，实到</a:t>
            </a:r>
            <a:r>
              <a:rPr lang="en-US" altLang="zh-CN" sz="1600" kern="0">
                <a:gradFill>
                  <a:gsLst>
                    <a:gs pos="0">
                      <a:srgbClr val="FF3302"/>
                    </a:gs>
                    <a:gs pos="100000">
                      <a:srgbClr val="CB0800"/>
                    </a:gs>
                  </a:gsLst>
                  <a:lin ang="5400000" scaled="1"/>
                </a:gradFill>
                <a:latin typeface="微软雅黑" pitchFamily="34" charset="-122"/>
                <a:ea typeface="微软雅黑" pitchFamily="34" charset="-122"/>
                <a:sym typeface="微软雅黑" pitchFamily="34" charset="-122"/>
              </a:rPr>
              <a:t>2149</a:t>
            </a:r>
            <a:r>
              <a:rPr lang="zh-CN" altLang="en-US" sz="1600" kern="0">
                <a:gradFill>
                  <a:gsLst>
                    <a:gs pos="0">
                      <a:srgbClr val="FF3302"/>
                    </a:gs>
                    <a:gs pos="100000">
                      <a:srgbClr val="CB0800"/>
                    </a:gs>
                  </a:gsLst>
                  <a:lin ang="5400000" scaled="1"/>
                </a:gradFill>
                <a:latin typeface="微软雅黑" pitchFamily="34" charset="-122"/>
                <a:ea typeface="微软雅黑" pitchFamily="34" charset="-122"/>
                <a:sym typeface="微软雅黑" pitchFamily="34" charset="-122"/>
              </a:rPr>
              <a:t>人，符合规定人数。中共中央总书记、国家主席、中央军委主席习近平等党和国家领导同志，中共中央、全国人大常委会、国务院有关部门负责同志，以及外国驻华使节、新闻官和海外侨胞等应邀参加今天的会议。</a:t>
            </a:r>
            <a:endParaRPr lang="zh-CN" altLang="en-US" sz="1600" kern="0" dirty="0">
              <a:gradFill>
                <a:gsLst>
                  <a:gs pos="0">
                    <a:srgbClr val="FF3302"/>
                  </a:gs>
                  <a:gs pos="100000">
                    <a:srgbClr val="CB0800"/>
                  </a:gs>
                </a:gsLst>
                <a:lin ang="5400000" scaled="1"/>
              </a:gradFill>
              <a:latin typeface="微软雅黑" pitchFamily="34" charset="-122"/>
              <a:ea typeface="微软雅黑" pitchFamily="34" charset="-122"/>
              <a:sym typeface="微软雅黑" pitchFamily="34" charset="-122"/>
            </a:endParaRPr>
          </a:p>
        </p:txBody>
      </p:sp>
      <p:sp>
        <p:nvSpPr>
          <p:cNvPr id="25" name="文本框 24">
            <a:extLst>
              <a:ext uri="{FF2B5EF4-FFF2-40B4-BE49-F238E27FC236}">
                <a16:creationId xmlns:a16="http://schemas.microsoft.com/office/drawing/2014/main" id="{A3C2D8B0-4C2C-42B4-B7C4-F46CC3E2AD75}"/>
              </a:ext>
            </a:extLst>
          </p:cNvPr>
          <p:cNvSpPr txBox="1"/>
          <p:nvPr/>
        </p:nvSpPr>
        <p:spPr>
          <a:xfrm>
            <a:off x="1455120" y="2977471"/>
            <a:ext cx="9281760" cy="584775"/>
          </a:xfrm>
          <a:prstGeom prst="rect">
            <a:avLst/>
          </a:prstGeom>
          <a:noFill/>
        </p:spPr>
        <p:txBody>
          <a:bodyPr wrap="square" rtlCol="0">
            <a:spAutoFit/>
          </a:bodyPr>
          <a:lstStyle/>
          <a:p>
            <a:pPr algn="ctr" defTabSz="914377">
              <a:defRPr/>
            </a:pP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时间：</a:t>
            </a:r>
            <a:r>
              <a:rPr lang="en-US" altLang="zh-CN"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2018</a:t>
            </a: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年</a:t>
            </a:r>
            <a:r>
              <a:rPr lang="en-US" altLang="zh-CN"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03</a:t>
            </a: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月</a:t>
            </a:r>
            <a:r>
              <a:rPr lang="en-US" altLang="zh-CN"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03</a:t>
            </a: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日 地点：北京人民大会堂</a:t>
            </a:r>
          </a:p>
        </p:txBody>
      </p:sp>
    </p:spTree>
    <p:extLst>
      <p:ext uri="{BB962C8B-B14F-4D97-AF65-F5344CB8AC3E}">
        <p14:creationId xmlns:p14="http://schemas.microsoft.com/office/powerpoint/2010/main" val="410997375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44444E-6 -1.97531E-6 L -0.30277 -1.97531E-6 " pathEditMode="relative" rAng="0" ptsTypes="AA">
                                      <p:cBhvr>
                                        <p:cTn id="11" dur="1000" spd="-100000" fill="hold"/>
                                        <p:tgtEl>
                                          <p:spTgt spid="51"/>
                                        </p:tgtEl>
                                        <p:attrNameLst>
                                          <p:attrName>ppt_x,ppt_y</p:attrName>
                                        </p:attrNameLst>
                                      </p:cBhvr>
                                      <p:rCtr x="-15139"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ppt_w</p:attrName>
                                        </p:attrNameLst>
                                      </p:cBhvr>
                                      <p:tavLst>
                                        <p:tav tm="0">
                                          <p:val>
                                            <p:fltVal val="0"/>
                                          </p:val>
                                        </p:tav>
                                        <p:tav tm="100000">
                                          <p:val>
                                            <p:strVal val="#ppt_w"/>
                                          </p:val>
                                        </p:tav>
                                      </p:tavLst>
                                    </p:anim>
                                    <p:anim calcmode="lin" valueType="num">
                                      <p:cBhvr>
                                        <p:cTn id="16" dur="1000" fill="hold"/>
                                        <p:tgtEl>
                                          <p:spTgt spid="23"/>
                                        </p:tgtEl>
                                        <p:attrNameLst>
                                          <p:attrName>ppt_h</p:attrName>
                                        </p:attrNameLst>
                                      </p:cBhvr>
                                      <p:tavLst>
                                        <p:tav tm="0">
                                          <p:val>
                                            <p:fltVal val="0"/>
                                          </p:val>
                                        </p:tav>
                                        <p:tav tm="100000">
                                          <p:val>
                                            <p:strVal val="#ppt_h"/>
                                          </p:val>
                                        </p:tav>
                                      </p:tavLst>
                                    </p:anim>
                                    <p:animEffect transition="in" filter="fade">
                                      <p:cBhvr>
                                        <p:cTn id="17" dur="1000"/>
                                        <p:tgtEl>
                                          <p:spTgt spid="23"/>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randombar(horizontal)">
                                      <p:cBhvr>
                                        <p:cTn id="21" dur="900"/>
                                        <p:tgtEl>
                                          <p:spTgt spid="25"/>
                                        </p:tgtEl>
                                      </p:cBhvr>
                                    </p:animEffect>
                                  </p:childTnLst>
                                </p:cTn>
                              </p:par>
                            </p:childTnLst>
                          </p:cTn>
                        </p:par>
                        <p:par>
                          <p:cTn id="22" fill="hold">
                            <p:stCondLst>
                              <p:cond delay="2900"/>
                            </p:stCondLst>
                            <p:childTnLst>
                              <p:par>
                                <p:cTn id="23" presetID="2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12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874796" y="306457"/>
            <a:ext cx="6651475"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第一部分：全国政协十三届一次会议简介</a:t>
            </a:r>
          </a:p>
        </p:txBody>
      </p:sp>
      <p:grpSp>
        <p:nvGrpSpPr>
          <p:cNvPr id="8" name="Group 94">
            <a:extLst>
              <a:ext uri="{FF2B5EF4-FFF2-40B4-BE49-F238E27FC236}">
                <a16:creationId xmlns:a16="http://schemas.microsoft.com/office/drawing/2014/main" id="{1361C089-174F-4FA4-B4B0-8A045C61F733}"/>
              </a:ext>
            </a:extLst>
          </p:cNvPr>
          <p:cNvGrpSpPr/>
          <p:nvPr/>
        </p:nvGrpSpPr>
        <p:grpSpPr>
          <a:xfrm>
            <a:off x="3739304" y="3007372"/>
            <a:ext cx="106211" cy="522596"/>
            <a:chOff x="1690019" y="2064423"/>
            <a:chExt cx="144542" cy="711197"/>
          </a:xfrm>
        </p:grpSpPr>
        <p:cxnSp>
          <p:nvCxnSpPr>
            <p:cNvPr id="9" name="Straight Connector 75">
              <a:extLst>
                <a:ext uri="{FF2B5EF4-FFF2-40B4-BE49-F238E27FC236}">
                  <a16:creationId xmlns:a16="http://schemas.microsoft.com/office/drawing/2014/main" id="{40F3C289-4E16-4335-A3B5-D194FC9332BF}"/>
                </a:ext>
              </a:extLst>
            </p:cNvPr>
            <p:cNvCxnSpPr/>
            <p:nvPr/>
          </p:nvCxnSpPr>
          <p:spPr>
            <a:xfrm flipH="1">
              <a:off x="1762290" y="2064423"/>
              <a:ext cx="1" cy="613924"/>
            </a:xfrm>
            <a:prstGeom prst="line">
              <a:avLst/>
            </a:prstGeom>
            <a:ln w="19050">
              <a:solidFill>
                <a:srgbClr val="F82E02"/>
              </a:solidFill>
              <a:prstDash val="solid"/>
            </a:ln>
          </p:spPr>
          <p:style>
            <a:lnRef idx="1">
              <a:schemeClr val="accent1"/>
            </a:lnRef>
            <a:fillRef idx="0">
              <a:schemeClr val="accent1"/>
            </a:fillRef>
            <a:effectRef idx="0">
              <a:schemeClr val="accent1"/>
            </a:effectRef>
            <a:fontRef idx="minor">
              <a:schemeClr val="tx1"/>
            </a:fontRef>
          </p:style>
        </p:cxnSp>
        <p:sp>
          <p:nvSpPr>
            <p:cNvPr id="10" name="Oval 32">
              <a:extLst>
                <a:ext uri="{FF2B5EF4-FFF2-40B4-BE49-F238E27FC236}">
                  <a16:creationId xmlns:a16="http://schemas.microsoft.com/office/drawing/2014/main" id="{D8BB7386-22BD-4343-B213-125E24B79489}"/>
                </a:ext>
              </a:extLst>
            </p:cNvPr>
            <p:cNvSpPr/>
            <p:nvPr/>
          </p:nvSpPr>
          <p:spPr>
            <a:xfrm>
              <a:off x="1690019" y="2631078"/>
              <a:ext cx="144542" cy="144542"/>
            </a:xfrm>
            <a:prstGeom prst="ellipse">
              <a:avLst/>
            </a:prstGeom>
            <a:solidFill>
              <a:schemeClr val="bg1"/>
            </a:solidFill>
            <a:ln w="19050">
              <a:solidFill>
                <a:srgbClr val="F82E0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556">
                <a:solidFill>
                  <a:prstClr val="white"/>
                </a:solidFill>
                <a:latin typeface="Calibri"/>
              </a:endParaRPr>
            </a:p>
          </p:txBody>
        </p:sp>
      </p:grpSp>
      <p:sp>
        <p:nvSpPr>
          <p:cNvPr id="11" name="Oval 145">
            <a:extLst>
              <a:ext uri="{FF2B5EF4-FFF2-40B4-BE49-F238E27FC236}">
                <a16:creationId xmlns:a16="http://schemas.microsoft.com/office/drawing/2014/main" id="{C291E6FC-225E-4E1D-B3F1-4EBE5DF1EF66}"/>
              </a:ext>
            </a:extLst>
          </p:cNvPr>
          <p:cNvSpPr>
            <a:spLocks noChangeAspect="1"/>
          </p:cNvSpPr>
          <p:nvPr/>
        </p:nvSpPr>
        <p:spPr>
          <a:xfrm>
            <a:off x="3457788" y="2412817"/>
            <a:ext cx="669247" cy="669247"/>
          </a:xfrm>
          <a:prstGeom prst="ellipse">
            <a:avLst/>
          </a:prstGeom>
          <a:blipFill>
            <a:blip r:embed="rId3"/>
            <a:srcRect/>
            <a:stretch>
              <a:fillRect/>
            </a:stretch>
          </a:blipFill>
          <a:ln w="19050">
            <a:solidFill>
              <a:srgbClr val="F82E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dirty="0">
              <a:solidFill>
                <a:prstClr val="white"/>
              </a:solidFill>
              <a:latin typeface="Calibri"/>
            </a:endParaRPr>
          </a:p>
        </p:txBody>
      </p:sp>
      <p:sp>
        <p:nvSpPr>
          <p:cNvPr id="12" name="文本框 11">
            <a:extLst>
              <a:ext uri="{FF2B5EF4-FFF2-40B4-BE49-F238E27FC236}">
                <a16:creationId xmlns:a16="http://schemas.microsoft.com/office/drawing/2014/main" id="{3B5BCF54-0F4D-44F6-A349-DC1986F7F945}"/>
              </a:ext>
            </a:extLst>
          </p:cNvPr>
          <p:cNvSpPr txBox="1"/>
          <p:nvPr/>
        </p:nvSpPr>
        <p:spPr>
          <a:xfrm>
            <a:off x="-151449" y="1250206"/>
            <a:ext cx="12513077" cy="913007"/>
          </a:xfrm>
          <a:prstGeom prst="rect">
            <a:avLst/>
          </a:prstGeom>
          <a:noFill/>
        </p:spPr>
        <p:txBody>
          <a:bodyPr wrap="square" rtlCol="0">
            <a:spAutoFit/>
          </a:bodyPr>
          <a:lstStyle/>
          <a:p>
            <a:pPr algn="ctr" defTabSz="914377"/>
            <a:r>
              <a:rPr lang="zh-CN" altLang="en-US" sz="53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全国政协会议议程</a:t>
            </a:r>
          </a:p>
        </p:txBody>
      </p:sp>
      <p:cxnSp>
        <p:nvCxnSpPr>
          <p:cNvPr id="16" name="Straight Connector 88">
            <a:extLst>
              <a:ext uri="{FF2B5EF4-FFF2-40B4-BE49-F238E27FC236}">
                <a16:creationId xmlns:a16="http://schemas.microsoft.com/office/drawing/2014/main" id="{023D57C6-9273-4B6B-B1BD-44E901547D3C}"/>
              </a:ext>
            </a:extLst>
          </p:cNvPr>
          <p:cNvCxnSpPr>
            <a:cxnSpLocks/>
          </p:cNvCxnSpPr>
          <p:nvPr/>
        </p:nvCxnSpPr>
        <p:spPr>
          <a:xfrm flipH="1">
            <a:off x="-15326" y="3507726"/>
            <a:ext cx="12192001"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7" name="Oval 8">
            <a:extLst>
              <a:ext uri="{FF2B5EF4-FFF2-40B4-BE49-F238E27FC236}">
                <a16:creationId xmlns:a16="http://schemas.microsoft.com/office/drawing/2014/main" id="{E2364E62-F97D-4FDF-B129-A6E99B42C1F8}"/>
              </a:ext>
            </a:extLst>
          </p:cNvPr>
          <p:cNvSpPr>
            <a:spLocks noChangeAspect="1"/>
          </p:cNvSpPr>
          <p:nvPr/>
        </p:nvSpPr>
        <p:spPr>
          <a:xfrm>
            <a:off x="497630" y="2327093"/>
            <a:ext cx="669247" cy="669247"/>
          </a:xfrm>
          <a:prstGeom prst="ellipse">
            <a:avLst/>
          </a:prstGeom>
          <a:blipFill>
            <a:blip r:embed="rId4"/>
            <a:srcRect/>
            <a:stretch>
              <a:fillRect/>
            </a:stretch>
          </a:blipFill>
          <a:ln w="19050">
            <a:solidFill>
              <a:srgbClr val="F82E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dirty="0">
              <a:solidFill>
                <a:prstClr val="white"/>
              </a:solidFill>
              <a:latin typeface="Calibri"/>
            </a:endParaRPr>
          </a:p>
        </p:txBody>
      </p:sp>
      <p:grpSp>
        <p:nvGrpSpPr>
          <p:cNvPr id="18" name="Group 94">
            <a:extLst>
              <a:ext uri="{FF2B5EF4-FFF2-40B4-BE49-F238E27FC236}">
                <a16:creationId xmlns:a16="http://schemas.microsoft.com/office/drawing/2014/main" id="{0D314EB0-3775-456F-9D91-63A34E5068E5}"/>
              </a:ext>
            </a:extLst>
          </p:cNvPr>
          <p:cNvGrpSpPr/>
          <p:nvPr/>
        </p:nvGrpSpPr>
        <p:grpSpPr>
          <a:xfrm>
            <a:off x="774424" y="2999491"/>
            <a:ext cx="106209" cy="522589"/>
            <a:chOff x="1690019" y="2064423"/>
            <a:chExt cx="144542" cy="711197"/>
          </a:xfrm>
        </p:grpSpPr>
        <p:cxnSp>
          <p:nvCxnSpPr>
            <p:cNvPr id="19" name="Straight Connector 75">
              <a:extLst>
                <a:ext uri="{FF2B5EF4-FFF2-40B4-BE49-F238E27FC236}">
                  <a16:creationId xmlns:a16="http://schemas.microsoft.com/office/drawing/2014/main" id="{E77FF7E6-F93C-46C2-B815-28BDAB724B48}"/>
                </a:ext>
              </a:extLst>
            </p:cNvPr>
            <p:cNvCxnSpPr/>
            <p:nvPr/>
          </p:nvCxnSpPr>
          <p:spPr>
            <a:xfrm flipH="1">
              <a:off x="1762290" y="2064423"/>
              <a:ext cx="1" cy="613924"/>
            </a:xfrm>
            <a:prstGeom prst="line">
              <a:avLst/>
            </a:prstGeom>
            <a:ln w="19050">
              <a:solidFill>
                <a:srgbClr val="F82E02"/>
              </a:solidFill>
              <a:prstDash val="solid"/>
            </a:ln>
          </p:spPr>
          <p:style>
            <a:lnRef idx="1">
              <a:schemeClr val="accent1"/>
            </a:lnRef>
            <a:fillRef idx="0">
              <a:schemeClr val="accent1"/>
            </a:fillRef>
            <a:effectRef idx="0">
              <a:schemeClr val="accent1"/>
            </a:effectRef>
            <a:fontRef idx="minor">
              <a:schemeClr val="tx1"/>
            </a:fontRef>
          </p:style>
        </p:cxnSp>
        <p:sp>
          <p:nvSpPr>
            <p:cNvPr id="20" name="Oval 32">
              <a:extLst>
                <a:ext uri="{FF2B5EF4-FFF2-40B4-BE49-F238E27FC236}">
                  <a16:creationId xmlns:a16="http://schemas.microsoft.com/office/drawing/2014/main" id="{30935EE3-6085-44B0-9DEC-70191247C2C0}"/>
                </a:ext>
              </a:extLst>
            </p:cNvPr>
            <p:cNvSpPr/>
            <p:nvPr/>
          </p:nvSpPr>
          <p:spPr>
            <a:xfrm>
              <a:off x="1690019" y="2631078"/>
              <a:ext cx="144542" cy="144542"/>
            </a:xfrm>
            <a:prstGeom prst="ellipse">
              <a:avLst/>
            </a:prstGeom>
            <a:solidFill>
              <a:schemeClr val="bg1"/>
            </a:solidFill>
            <a:ln w="19050">
              <a:solidFill>
                <a:srgbClr val="F82E0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556">
                <a:solidFill>
                  <a:prstClr val="white"/>
                </a:solidFill>
                <a:latin typeface="Calibri"/>
              </a:endParaRPr>
            </a:p>
          </p:txBody>
        </p:sp>
      </p:grpSp>
      <p:sp>
        <p:nvSpPr>
          <p:cNvPr id="21" name="Oval 109">
            <a:extLst>
              <a:ext uri="{FF2B5EF4-FFF2-40B4-BE49-F238E27FC236}">
                <a16:creationId xmlns:a16="http://schemas.microsoft.com/office/drawing/2014/main" id="{F6517DF5-032F-4C61-B8B9-4460F8F57DAF}"/>
              </a:ext>
            </a:extLst>
          </p:cNvPr>
          <p:cNvSpPr>
            <a:spLocks noChangeAspect="1"/>
          </p:cNvSpPr>
          <p:nvPr/>
        </p:nvSpPr>
        <p:spPr>
          <a:xfrm>
            <a:off x="1825281" y="4029325"/>
            <a:ext cx="687767" cy="687767"/>
          </a:xfrm>
          <a:prstGeom prst="ellipse">
            <a:avLst/>
          </a:prstGeom>
          <a:blipFill>
            <a:blip r:embed="rId5"/>
            <a:srcRect/>
            <a:stretch>
              <a:fillRect/>
            </a:stretch>
          </a:blipFill>
          <a:ln w="19050">
            <a:solidFill>
              <a:srgbClr val="F82E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dirty="0">
              <a:solidFill>
                <a:prstClr val="white"/>
              </a:solidFill>
              <a:latin typeface="Calibri"/>
            </a:endParaRPr>
          </a:p>
        </p:txBody>
      </p:sp>
      <p:sp>
        <p:nvSpPr>
          <p:cNvPr id="22" name="Oval 127">
            <a:extLst>
              <a:ext uri="{FF2B5EF4-FFF2-40B4-BE49-F238E27FC236}">
                <a16:creationId xmlns:a16="http://schemas.microsoft.com/office/drawing/2014/main" id="{A2DA421C-64E2-43EB-B181-D4375EC1C831}"/>
              </a:ext>
            </a:extLst>
          </p:cNvPr>
          <p:cNvSpPr>
            <a:spLocks noChangeAspect="1"/>
          </p:cNvSpPr>
          <p:nvPr/>
        </p:nvSpPr>
        <p:spPr>
          <a:xfrm>
            <a:off x="5029124" y="4039002"/>
            <a:ext cx="612563" cy="612563"/>
          </a:xfrm>
          <a:prstGeom prst="ellipse">
            <a:avLst/>
          </a:prstGeom>
          <a:blipFill>
            <a:blip r:embed="rId6"/>
            <a:srcRect/>
            <a:stretch>
              <a:fillRect/>
            </a:stretch>
          </a:blipFill>
          <a:ln w="19050">
            <a:solidFill>
              <a:srgbClr val="F82E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dirty="0">
              <a:solidFill>
                <a:prstClr val="white"/>
              </a:solidFill>
              <a:latin typeface="Calibri"/>
            </a:endParaRPr>
          </a:p>
        </p:txBody>
      </p:sp>
      <p:sp>
        <p:nvSpPr>
          <p:cNvPr id="26" name="矩形 25">
            <a:extLst>
              <a:ext uri="{FF2B5EF4-FFF2-40B4-BE49-F238E27FC236}">
                <a16:creationId xmlns:a16="http://schemas.microsoft.com/office/drawing/2014/main" id="{FD674256-9DD1-4D12-8F20-8CC2769C42B4}"/>
              </a:ext>
            </a:extLst>
          </p:cNvPr>
          <p:cNvSpPr/>
          <p:nvPr/>
        </p:nvSpPr>
        <p:spPr>
          <a:xfrm>
            <a:off x="59404" y="3708774"/>
            <a:ext cx="1656447" cy="707694"/>
          </a:xfrm>
          <a:prstGeom prst="rect">
            <a:avLst/>
          </a:prstGeom>
        </p:spPr>
        <p:txBody>
          <a:bodyPr wrap="square">
            <a:spAutoFit/>
          </a:bodyPr>
          <a:lstStyle/>
          <a:p>
            <a:pPr algn="ctr" defTabSz="1219170" fontAlgn="base">
              <a:spcBef>
                <a:spcPct val="0"/>
              </a:spcBef>
              <a:spcAft>
                <a:spcPct val="0"/>
              </a:spcAft>
              <a:defRPr/>
            </a:pPr>
            <a:r>
              <a:rPr lang="zh-CN" altLang="en-US" sz="1333"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听取和审议政协全国委员会常务委员会工作报告</a:t>
            </a:r>
          </a:p>
        </p:txBody>
      </p:sp>
      <p:grpSp>
        <p:nvGrpSpPr>
          <p:cNvPr id="29" name="Group 94">
            <a:extLst>
              <a:ext uri="{FF2B5EF4-FFF2-40B4-BE49-F238E27FC236}">
                <a16:creationId xmlns:a16="http://schemas.microsoft.com/office/drawing/2014/main" id="{49408926-F2BC-4A02-B7DE-CEBE565192F9}"/>
              </a:ext>
            </a:extLst>
          </p:cNvPr>
          <p:cNvGrpSpPr/>
          <p:nvPr/>
        </p:nvGrpSpPr>
        <p:grpSpPr>
          <a:xfrm rot="10800000">
            <a:off x="2122119" y="3503522"/>
            <a:ext cx="106209" cy="522589"/>
            <a:chOff x="1690019" y="2064423"/>
            <a:chExt cx="144542" cy="711197"/>
          </a:xfrm>
        </p:grpSpPr>
        <p:cxnSp>
          <p:nvCxnSpPr>
            <p:cNvPr id="30" name="Straight Connector 75">
              <a:extLst>
                <a:ext uri="{FF2B5EF4-FFF2-40B4-BE49-F238E27FC236}">
                  <a16:creationId xmlns:a16="http://schemas.microsoft.com/office/drawing/2014/main" id="{D9C37C33-4F35-48BE-9581-524C86ACD1D9}"/>
                </a:ext>
              </a:extLst>
            </p:cNvPr>
            <p:cNvCxnSpPr/>
            <p:nvPr/>
          </p:nvCxnSpPr>
          <p:spPr>
            <a:xfrm flipH="1">
              <a:off x="1762290" y="2064423"/>
              <a:ext cx="1" cy="613924"/>
            </a:xfrm>
            <a:prstGeom prst="line">
              <a:avLst/>
            </a:prstGeom>
            <a:ln w="19050">
              <a:solidFill>
                <a:srgbClr val="F82E02"/>
              </a:solidFill>
              <a:prstDash val="solid"/>
            </a:ln>
          </p:spPr>
          <p:style>
            <a:lnRef idx="1">
              <a:schemeClr val="accent1"/>
            </a:lnRef>
            <a:fillRef idx="0">
              <a:schemeClr val="accent1"/>
            </a:fillRef>
            <a:effectRef idx="0">
              <a:schemeClr val="accent1"/>
            </a:effectRef>
            <a:fontRef idx="minor">
              <a:schemeClr val="tx1"/>
            </a:fontRef>
          </p:style>
        </p:cxnSp>
        <p:sp>
          <p:nvSpPr>
            <p:cNvPr id="31" name="Oval 32">
              <a:extLst>
                <a:ext uri="{FF2B5EF4-FFF2-40B4-BE49-F238E27FC236}">
                  <a16:creationId xmlns:a16="http://schemas.microsoft.com/office/drawing/2014/main" id="{0FD30AD9-FDC6-4739-B184-3A7490FDAD99}"/>
                </a:ext>
              </a:extLst>
            </p:cNvPr>
            <p:cNvSpPr/>
            <p:nvPr/>
          </p:nvSpPr>
          <p:spPr>
            <a:xfrm>
              <a:off x="1690019" y="2631078"/>
              <a:ext cx="144542" cy="144542"/>
            </a:xfrm>
            <a:prstGeom prst="ellipse">
              <a:avLst/>
            </a:prstGeom>
            <a:solidFill>
              <a:schemeClr val="bg1"/>
            </a:solidFill>
            <a:ln w="19050">
              <a:solidFill>
                <a:srgbClr val="F82E0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556">
                <a:solidFill>
                  <a:prstClr val="white"/>
                </a:solidFill>
                <a:latin typeface="Calibri"/>
              </a:endParaRPr>
            </a:p>
          </p:txBody>
        </p:sp>
      </p:grpSp>
      <p:sp>
        <p:nvSpPr>
          <p:cNvPr id="32" name="矩形 31">
            <a:extLst>
              <a:ext uri="{FF2B5EF4-FFF2-40B4-BE49-F238E27FC236}">
                <a16:creationId xmlns:a16="http://schemas.microsoft.com/office/drawing/2014/main" id="{78332DDF-9126-4F52-A990-2917A7B49125}"/>
              </a:ext>
            </a:extLst>
          </p:cNvPr>
          <p:cNvSpPr/>
          <p:nvPr/>
        </p:nvSpPr>
        <p:spPr>
          <a:xfrm>
            <a:off x="1316603" y="2568015"/>
            <a:ext cx="1986736" cy="707694"/>
          </a:xfrm>
          <a:prstGeom prst="rect">
            <a:avLst/>
          </a:prstGeom>
        </p:spPr>
        <p:txBody>
          <a:bodyPr wrap="square">
            <a:spAutoFit/>
          </a:bodyPr>
          <a:lstStyle/>
          <a:p>
            <a:pPr algn="ctr" defTabSz="1219170" fontAlgn="base">
              <a:spcBef>
                <a:spcPct val="0"/>
              </a:spcBef>
              <a:spcAft>
                <a:spcPct val="0"/>
              </a:spcAft>
              <a:defRPr/>
            </a:pPr>
            <a:r>
              <a:rPr lang="zh-CN" altLang="en-US" sz="1333"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听取和审议政协全国委员会常务委员会关于提案工作情况的报告</a:t>
            </a:r>
          </a:p>
        </p:txBody>
      </p:sp>
      <p:sp>
        <p:nvSpPr>
          <p:cNvPr id="33" name="矩形 32">
            <a:extLst>
              <a:ext uri="{FF2B5EF4-FFF2-40B4-BE49-F238E27FC236}">
                <a16:creationId xmlns:a16="http://schemas.microsoft.com/office/drawing/2014/main" id="{CD04FB4A-1759-4B31-99D3-135FD5C9E0D1}"/>
              </a:ext>
            </a:extLst>
          </p:cNvPr>
          <p:cNvSpPr/>
          <p:nvPr/>
        </p:nvSpPr>
        <p:spPr>
          <a:xfrm>
            <a:off x="2624295" y="3711362"/>
            <a:ext cx="2335411" cy="1117935"/>
          </a:xfrm>
          <a:prstGeom prst="rect">
            <a:avLst/>
          </a:prstGeom>
        </p:spPr>
        <p:txBody>
          <a:bodyPr wrap="square">
            <a:spAutoFit/>
          </a:bodyPr>
          <a:lstStyle/>
          <a:p>
            <a:pPr algn="ctr" defTabSz="1219170" fontAlgn="base">
              <a:spcBef>
                <a:spcPct val="0"/>
              </a:spcBef>
              <a:spcAft>
                <a:spcPct val="0"/>
              </a:spcAft>
              <a:defRPr/>
            </a:pPr>
            <a:r>
              <a:rPr lang="zh-CN" altLang="en-US" sz="1333"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列席第十三届全国人民代表大会第一次会议，听取并讨论政府工作报告及其他有关报告，讨论宪法修正案草案和监察法草案等</a:t>
            </a:r>
          </a:p>
        </p:txBody>
      </p:sp>
      <p:grpSp>
        <p:nvGrpSpPr>
          <p:cNvPr id="34" name="Group 94">
            <a:extLst>
              <a:ext uri="{FF2B5EF4-FFF2-40B4-BE49-F238E27FC236}">
                <a16:creationId xmlns:a16="http://schemas.microsoft.com/office/drawing/2014/main" id="{5FAA5577-4E72-4922-9E71-99A070F653EF}"/>
              </a:ext>
            </a:extLst>
          </p:cNvPr>
          <p:cNvGrpSpPr/>
          <p:nvPr/>
        </p:nvGrpSpPr>
        <p:grpSpPr>
          <a:xfrm rot="10800000">
            <a:off x="5282303" y="3516411"/>
            <a:ext cx="106209" cy="522589"/>
            <a:chOff x="1690019" y="2064423"/>
            <a:chExt cx="144542" cy="711197"/>
          </a:xfrm>
        </p:grpSpPr>
        <p:cxnSp>
          <p:nvCxnSpPr>
            <p:cNvPr id="35" name="Straight Connector 75">
              <a:extLst>
                <a:ext uri="{FF2B5EF4-FFF2-40B4-BE49-F238E27FC236}">
                  <a16:creationId xmlns:a16="http://schemas.microsoft.com/office/drawing/2014/main" id="{39A78A38-E9E3-4330-8D54-7B71608611E3}"/>
                </a:ext>
              </a:extLst>
            </p:cNvPr>
            <p:cNvCxnSpPr/>
            <p:nvPr/>
          </p:nvCxnSpPr>
          <p:spPr>
            <a:xfrm flipH="1">
              <a:off x="1762290" y="2064423"/>
              <a:ext cx="1" cy="613924"/>
            </a:xfrm>
            <a:prstGeom prst="line">
              <a:avLst/>
            </a:prstGeom>
            <a:ln w="19050">
              <a:solidFill>
                <a:srgbClr val="F82E02"/>
              </a:solidFill>
              <a:prstDash val="solid"/>
            </a:ln>
          </p:spPr>
          <p:style>
            <a:lnRef idx="1">
              <a:schemeClr val="accent1"/>
            </a:lnRef>
            <a:fillRef idx="0">
              <a:schemeClr val="accent1"/>
            </a:fillRef>
            <a:effectRef idx="0">
              <a:schemeClr val="accent1"/>
            </a:effectRef>
            <a:fontRef idx="minor">
              <a:schemeClr val="tx1"/>
            </a:fontRef>
          </p:style>
        </p:cxnSp>
        <p:sp>
          <p:nvSpPr>
            <p:cNvPr id="36" name="Oval 32">
              <a:extLst>
                <a:ext uri="{FF2B5EF4-FFF2-40B4-BE49-F238E27FC236}">
                  <a16:creationId xmlns:a16="http://schemas.microsoft.com/office/drawing/2014/main" id="{36D3D551-B17F-43B8-8379-A54B44F1A7C1}"/>
                </a:ext>
              </a:extLst>
            </p:cNvPr>
            <p:cNvSpPr/>
            <p:nvPr/>
          </p:nvSpPr>
          <p:spPr>
            <a:xfrm>
              <a:off x="1690019" y="2631078"/>
              <a:ext cx="144542" cy="144542"/>
            </a:xfrm>
            <a:prstGeom prst="ellipse">
              <a:avLst/>
            </a:prstGeom>
            <a:solidFill>
              <a:schemeClr val="bg1"/>
            </a:solidFill>
            <a:ln w="19050">
              <a:solidFill>
                <a:srgbClr val="F82E0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556">
                <a:solidFill>
                  <a:prstClr val="white"/>
                </a:solidFill>
                <a:latin typeface="Calibri"/>
              </a:endParaRPr>
            </a:p>
          </p:txBody>
        </p:sp>
      </p:grpSp>
      <p:sp>
        <p:nvSpPr>
          <p:cNvPr id="37" name="矩形 36">
            <a:extLst>
              <a:ext uri="{FF2B5EF4-FFF2-40B4-BE49-F238E27FC236}">
                <a16:creationId xmlns:a16="http://schemas.microsoft.com/office/drawing/2014/main" id="{0AD9EAE8-5B3E-4EBC-A00A-ACF663398B12}"/>
              </a:ext>
            </a:extLst>
          </p:cNvPr>
          <p:cNvSpPr/>
          <p:nvPr/>
        </p:nvSpPr>
        <p:spPr>
          <a:xfrm>
            <a:off x="4288934" y="2761415"/>
            <a:ext cx="1986736" cy="502573"/>
          </a:xfrm>
          <a:prstGeom prst="rect">
            <a:avLst/>
          </a:prstGeom>
        </p:spPr>
        <p:txBody>
          <a:bodyPr wrap="square">
            <a:spAutoFit/>
          </a:bodyPr>
          <a:lstStyle/>
          <a:p>
            <a:pPr algn="ctr" defTabSz="1219170" fontAlgn="base">
              <a:spcBef>
                <a:spcPct val="0"/>
              </a:spcBef>
              <a:spcAft>
                <a:spcPct val="0"/>
              </a:spcAft>
              <a:defRPr/>
            </a:pPr>
            <a:r>
              <a:rPr lang="zh-CN" altLang="en-US" sz="1333"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审议通过中国人民政治协商会议章程修正案</a:t>
            </a:r>
          </a:p>
        </p:txBody>
      </p:sp>
      <p:sp>
        <p:nvSpPr>
          <p:cNvPr id="38" name="Oval 8">
            <a:extLst>
              <a:ext uri="{FF2B5EF4-FFF2-40B4-BE49-F238E27FC236}">
                <a16:creationId xmlns:a16="http://schemas.microsoft.com/office/drawing/2014/main" id="{81CC5BDC-3189-4C5B-862E-A19FB7E8969F}"/>
              </a:ext>
            </a:extLst>
          </p:cNvPr>
          <p:cNvSpPr>
            <a:spLocks noChangeAspect="1"/>
          </p:cNvSpPr>
          <p:nvPr/>
        </p:nvSpPr>
        <p:spPr>
          <a:xfrm>
            <a:off x="6357314" y="2336673"/>
            <a:ext cx="669247" cy="669247"/>
          </a:xfrm>
          <a:prstGeom prst="ellipse">
            <a:avLst/>
          </a:prstGeom>
          <a:blipFill>
            <a:blip r:embed="rId4"/>
            <a:srcRect/>
            <a:stretch>
              <a:fillRect/>
            </a:stretch>
          </a:blipFill>
          <a:ln w="19050">
            <a:solidFill>
              <a:srgbClr val="F82E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dirty="0">
              <a:solidFill>
                <a:prstClr val="white"/>
              </a:solidFill>
              <a:latin typeface="Calibri"/>
            </a:endParaRPr>
          </a:p>
        </p:txBody>
      </p:sp>
      <p:grpSp>
        <p:nvGrpSpPr>
          <p:cNvPr id="39" name="Group 94">
            <a:extLst>
              <a:ext uri="{FF2B5EF4-FFF2-40B4-BE49-F238E27FC236}">
                <a16:creationId xmlns:a16="http://schemas.microsoft.com/office/drawing/2014/main" id="{25246439-CA23-4BBE-B2BF-115A2C7C7A7F}"/>
              </a:ext>
            </a:extLst>
          </p:cNvPr>
          <p:cNvGrpSpPr/>
          <p:nvPr/>
        </p:nvGrpSpPr>
        <p:grpSpPr>
          <a:xfrm>
            <a:off x="6634108" y="3009071"/>
            <a:ext cx="106209" cy="522589"/>
            <a:chOff x="1690019" y="2064423"/>
            <a:chExt cx="144542" cy="711197"/>
          </a:xfrm>
        </p:grpSpPr>
        <p:cxnSp>
          <p:nvCxnSpPr>
            <p:cNvPr id="40" name="Straight Connector 75">
              <a:extLst>
                <a:ext uri="{FF2B5EF4-FFF2-40B4-BE49-F238E27FC236}">
                  <a16:creationId xmlns:a16="http://schemas.microsoft.com/office/drawing/2014/main" id="{E3339A94-680A-4622-A125-9D47434DE22B}"/>
                </a:ext>
              </a:extLst>
            </p:cNvPr>
            <p:cNvCxnSpPr/>
            <p:nvPr/>
          </p:nvCxnSpPr>
          <p:spPr>
            <a:xfrm flipH="1">
              <a:off x="1762290" y="2064423"/>
              <a:ext cx="1" cy="613924"/>
            </a:xfrm>
            <a:prstGeom prst="line">
              <a:avLst/>
            </a:prstGeom>
            <a:ln w="19050">
              <a:solidFill>
                <a:srgbClr val="F82E02"/>
              </a:solidFill>
              <a:prstDash val="solid"/>
            </a:ln>
          </p:spPr>
          <p:style>
            <a:lnRef idx="1">
              <a:schemeClr val="accent1"/>
            </a:lnRef>
            <a:fillRef idx="0">
              <a:schemeClr val="accent1"/>
            </a:fillRef>
            <a:effectRef idx="0">
              <a:schemeClr val="accent1"/>
            </a:effectRef>
            <a:fontRef idx="minor">
              <a:schemeClr val="tx1"/>
            </a:fontRef>
          </p:style>
        </p:cxnSp>
        <p:sp>
          <p:nvSpPr>
            <p:cNvPr id="41" name="Oval 32">
              <a:extLst>
                <a:ext uri="{FF2B5EF4-FFF2-40B4-BE49-F238E27FC236}">
                  <a16:creationId xmlns:a16="http://schemas.microsoft.com/office/drawing/2014/main" id="{13193D46-0AEA-490B-8D96-8E7F988013ED}"/>
                </a:ext>
              </a:extLst>
            </p:cNvPr>
            <p:cNvSpPr/>
            <p:nvPr/>
          </p:nvSpPr>
          <p:spPr>
            <a:xfrm>
              <a:off x="1690019" y="2631078"/>
              <a:ext cx="144542" cy="144542"/>
            </a:xfrm>
            <a:prstGeom prst="ellipse">
              <a:avLst/>
            </a:prstGeom>
            <a:solidFill>
              <a:schemeClr val="bg1"/>
            </a:solidFill>
            <a:ln w="19050">
              <a:solidFill>
                <a:srgbClr val="F82E0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556">
                <a:solidFill>
                  <a:prstClr val="white"/>
                </a:solidFill>
                <a:latin typeface="Calibri"/>
              </a:endParaRPr>
            </a:p>
          </p:txBody>
        </p:sp>
      </p:grpSp>
      <p:sp>
        <p:nvSpPr>
          <p:cNvPr id="42" name="矩形 41">
            <a:extLst>
              <a:ext uri="{FF2B5EF4-FFF2-40B4-BE49-F238E27FC236}">
                <a16:creationId xmlns:a16="http://schemas.microsoft.com/office/drawing/2014/main" id="{39151461-3CD7-4C9A-9719-151BADB48EC2}"/>
              </a:ext>
            </a:extLst>
          </p:cNvPr>
          <p:cNvSpPr/>
          <p:nvPr/>
        </p:nvSpPr>
        <p:spPr>
          <a:xfrm>
            <a:off x="5919754" y="3885848"/>
            <a:ext cx="1747820" cy="912814"/>
          </a:xfrm>
          <a:prstGeom prst="rect">
            <a:avLst/>
          </a:prstGeom>
        </p:spPr>
        <p:txBody>
          <a:bodyPr wrap="square">
            <a:spAutoFit/>
          </a:bodyPr>
          <a:lstStyle/>
          <a:p>
            <a:pPr algn="ctr" defTabSz="1219170" fontAlgn="base">
              <a:spcBef>
                <a:spcPct val="0"/>
              </a:spcBef>
              <a:spcAft>
                <a:spcPct val="0"/>
              </a:spcAft>
              <a:defRPr/>
            </a:pPr>
            <a:r>
              <a:rPr lang="zh-CN" altLang="en-US" sz="1333"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选举政协第十三届全国委员会主席、副主席、秘书长、常务委员</a:t>
            </a:r>
          </a:p>
        </p:txBody>
      </p:sp>
      <p:sp>
        <p:nvSpPr>
          <p:cNvPr id="43" name="Oval 109">
            <a:extLst>
              <a:ext uri="{FF2B5EF4-FFF2-40B4-BE49-F238E27FC236}">
                <a16:creationId xmlns:a16="http://schemas.microsoft.com/office/drawing/2014/main" id="{A49F95FF-97FC-4807-8B77-E954F11A11D3}"/>
              </a:ext>
            </a:extLst>
          </p:cNvPr>
          <p:cNvSpPr>
            <a:spLocks noChangeAspect="1"/>
          </p:cNvSpPr>
          <p:nvPr/>
        </p:nvSpPr>
        <p:spPr>
          <a:xfrm>
            <a:off x="7774773" y="4029325"/>
            <a:ext cx="687767" cy="687767"/>
          </a:xfrm>
          <a:prstGeom prst="ellipse">
            <a:avLst/>
          </a:prstGeom>
          <a:blipFill>
            <a:blip r:embed="rId5"/>
            <a:srcRect/>
            <a:stretch>
              <a:fillRect/>
            </a:stretch>
          </a:blipFill>
          <a:ln w="19050">
            <a:solidFill>
              <a:srgbClr val="F82E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dirty="0">
              <a:solidFill>
                <a:prstClr val="white"/>
              </a:solidFill>
              <a:latin typeface="Calibri"/>
            </a:endParaRPr>
          </a:p>
        </p:txBody>
      </p:sp>
      <p:grpSp>
        <p:nvGrpSpPr>
          <p:cNvPr id="44" name="Group 94">
            <a:extLst>
              <a:ext uri="{FF2B5EF4-FFF2-40B4-BE49-F238E27FC236}">
                <a16:creationId xmlns:a16="http://schemas.microsoft.com/office/drawing/2014/main" id="{6A72AF56-E37D-4CAA-9F7C-0AFA3EDF7332}"/>
              </a:ext>
            </a:extLst>
          </p:cNvPr>
          <p:cNvGrpSpPr/>
          <p:nvPr/>
        </p:nvGrpSpPr>
        <p:grpSpPr>
          <a:xfrm rot="10800000">
            <a:off x="8071611" y="3503522"/>
            <a:ext cx="106209" cy="522589"/>
            <a:chOff x="1690019" y="2064423"/>
            <a:chExt cx="144542" cy="711197"/>
          </a:xfrm>
        </p:grpSpPr>
        <p:cxnSp>
          <p:nvCxnSpPr>
            <p:cNvPr id="45" name="Straight Connector 75">
              <a:extLst>
                <a:ext uri="{FF2B5EF4-FFF2-40B4-BE49-F238E27FC236}">
                  <a16:creationId xmlns:a16="http://schemas.microsoft.com/office/drawing/2014/main" id="{2DE0C099-B690-4E1A-89FD-8067522B0588}"/>
                </a:ext>
              </a:extLst>
            </p:cNvPr>
            <p:cNvCxnSpPr/>
            <p:nvPr/>
          </p:nvCxnSpPr>
          <p:spPr>
            <a:xfrm flipH="1">
              <a:off x="1762290" y="2064423"/>
              <a:ext cx="1" cy="613924"/>
            </a:xfrm>
            <a:prstGeom prst="line">
              <a:avLst/>
            </a:prstGeom>
            <a:ln w="19050">
              <a:solidFill>
                <a:srgbClr val="F82E02"/>
              </a:solidFill>
              <a:prstDash val="solid"/>
            </a:ln>
          </p:spPr>
          <p:style>
            <a:lnRef idx="1">
              <a:schemeClr val="accent1"/>
            </a:lnRef>
            <a:fillRef idx="0">
              <a:schemeClr val="accent1"/>
            </a:fillRef>
            <a:effectRef idx="0">
              <a:schemeClr val="accent1"/>
            </a:effectRef>
            <a:fontRef idx="minor">
              <a:schemeClr val="tx1"/>
            </a:fontRef>
          </p:style>
        </p:cxnSp>
        <p:sp>
          <p:nvSpPr>
            <p:cNvPr id="46" name="Oval 32">
              <a:extLst>
                <a:ext uri="{FF2B5EF4-FFF2-40B4-BE49-F238E27FC236}">
                  <a16:creationId xmlns:a16="http://schemas.microsoft.com/office/drawing/2014/main" id="{343F8E24-D4D5-4D9A-AC5C-7A8E617F7FF3}"/>
                </a:ext>
              </a:extLst>
            </p:cNvPr>
            <p:cNvSpPr/>
            <p:nvPr/>
          </p:nvSpPr>
          <p:spPr>
            <a:xfrm>
              <a:off x="1690019" y="2631078"/>
              <a:ext cx="144542" cy="144542"/>
            </a:xfrm>
            <a:prstGeom prst="ellipse">
              <a:avLst/>
            </a:prstGeom>
            <a:solidFill>
              <a:schemeClr val="bg1"/>
            </a:solidFill>
            <a:ln w="19050">
              <a:solidFill>
                <a:srgbClr val="F82E0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556">
                <a:solidFill>
                  <a:prstClr val="white"/>
                </a:solidFill>
                <a:latin typeface="Calibri"/>
              </a:endParaRPr>
            </a:p>
          </p:txBody>
        </p:sp>
      </p:grpSp>
      <p:sp>
        <p:nvSpPr>
          <p:cNvPr id="47" name="矩形 46">
            <a:extLst>
              <a:ext uri="{FF2B5EF4-FFF2-40B4-BE49-F238E27FC236}">
                <a16:creationId xmlns:a16="http://schemas.microsoft.com/office/drawing/2014/main" id="{B77922AD-B157-4474-ABD5-1D2820E71E68}"/>
              </a:ext>
            </a:extLst>
          </p:cNvPr>
          <p:cNvSpPr/>
          <p:nvPr/>
        </p:nvSpPr>
        <p:spPr>
          <a:xfrm>
            <a:off x="7266095" y="2568015"/>
            <a:ext cx="1986736" cy="707694"/>
          </a:xfrm>
          <a:prstGeom prst="rect">
            <a:avLst/>
          </a:prstGeom>
        </p:spPr>
        <p:txBody>
          <a:bodyPr wrap="square">
            <a:spAutoFit/>
          </a:bodyPr>
          <a:lstStyle/>
          <a:p>
            <a:pPr algn="ctr" defTabSz="1219170" fontAlgn="base">
              <a:spcBef>
                <a:spcPct val="0"/>
              </a:spcBef>
              <a:spcAft>
                <a:spcPct val="0"/>
              </a:spcAft>
              <a:defRPr/>
            </a:pPr>
            <a:r>
              <a:rPr lang="zh-CN" altLang="en-US" sz="1333"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审议通过政协第十三届全国委员会第一次会议政治决议</a:t>
            </a:r>
          </a:p>
        </p:txBody>
      </p:sp>
      <p:grpSp>
        <p:nvGrpSpPr>
          <p:cNvPr id="48" name="Group 94">
            <a:extLst>
              <a:ext uri="{FF2B5EF4-FFF2-40B4-BE49-F238E27FC236}">
                <a16:creationId xmlns:a16="http://schemas.microsoft.com/office/drawing/2014/main" id="{0E19396C-5C64-44C2-A38A-5BA388C60865}"/>
              </a:ext>
            </a:extLst>
          </p:cNvPr>
          <p:cNvGrpSpPr/>
          <p:nvPr/>
        </p:nvGrpSpPr>
        <p:grpSpPr>
          <a:xfrm>
            <a:off x="9619806" y="2991712"/>
            <a:ext cx="106211" cy="522596"/>
            <a:chOff x="1690019" y="2064423"/>
            <a:chExt cx="144542" cy="711197"/>
          </a:xfrm>
        </p:grpSpPr>
        <p:cxnSp>
          <p:nvCxnSpPr>
            <p:cNvPr id="49" name="Straight Connector 75">
              <a:extLst>
                <a:ext uri="{FF2B5EF4-FFF2-40B4-BE49-F238E27FC236}">
                  <a16:creationId xmlns:a16="http://schemas.microsoft.com/office/drawing/2014/main" id="{9FCE2CA2-2AF6-4AA0-B054-8215CFA35C0F}"/>
                </a:ext>
              </a:extLst>
            </p:cNvPr>
            <p:cNvCxnSpPr/>
            <p:nvPr/>
          </p:nvCxnSpPr>
          <p:spPr>
            <a:xfrm flipH="1">
              <a:off x="1762290" y="2064423"/>
              <a:ext cx="1" cy="613924"/>
            </a:xfrm>
            <a:prstGeom prst="line">
              <a:avLst/>
            </a:prstGeom>
            <a:ln w="19050">
              <a:solidFill>
                <a:srgbClr val="F82E02"/>
              </a:solidFill>
              <a:prstDash val="solid"/>
            </a:ln>
          </p:spPr>
          <p:style>
            <a:lnRef idx="1">
              <a:schemeClr val="accent1"/>
            </a:lnRef>
            <a:fillRef idx="0">
              <a:schemeClr val="accent1"/>
            </a:fillRef>
            <a:effectRef idx="0">
              <a:schemeClr val="accent1"/>
            </a:effectRef>
            <a:fontRef idx="minor">
              <a:schemeClr val="tx1"/>
            </a:fontRef>
          </p:style>
        </p:cxnSp>
        <p:sp>
          <p:nvSpPr>
            <p:cNvPr id="50" name="Oval 32">
              <a:extLst>
                <a:ext uri="{FF2B5EF4-FFF2-40B4-BE49-F238E27FC236}">
                  <a16:creationId xmlns:a16="http://schemas.microsoft.com/office/drawing/2014/main" id="{EF38E423-B1A2-4796-B3F1-15460236D6E6}"/>
                </a:ext>
              </a:extLst>
            </p:cNvPr>
            <p:cNvSpPr/>
            <p:nvPr/>
          </p:nvSpPr>
          <p:spPr>
            <a:xfrm>
              <a:off x="1690019" y="2631078"/>
              <a:ext cx="144542" cy="144542"/>
            </a:xfrm>
            <a:prstGeom prst="ellipse">
              <a:avLst/>
            </a:prstGeom>
            <a:solidFill>
              <a:schemeClr val="bg1"/>
            </a:solidFill>
            <a:ln w="19050">
              <a:solidFill>
                <a:srgbClr val="F82E0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556">
                <a:solidFill>
                  <a:prstClr val="white"/>
                </a:solidFill>
                <a:latin typeface="Calibri"/>
              </a:endParaRPr>
            </a:p>
          </p:txBody>
        </p:sp>
      </p:grpSp>
      <p:sp>
        <p:nvSpPr>
          <p:cNvPr id="52" name="Oval 145">
            <a:extLst>
              <a:ext uri="{FF2B5EF4-FFF2-40B4-BE49-F238E27FC236}">
                <a16:creationId xmlns:a16="http://schemas.microsoft.com/office/drawing/2014/main" id="{57EE4B7D-D4EA-44A8-BC6F-279E4ED10BCE}"/>
              </a:ext>
            </a:extLst>
          </p:cNvPr>
          <p:cNvSpPr>
            <a:spLocks noChangeAspect="1"/>
          </p:cNvSpPr>
          <p:nvPr/>
        </p:nvSpPr>
        <p:spPr>
          <a:xfrm>
            <a:off x="9338289" y="2397157"/>
            <a:ext cx="669247" cy="669247"/>
          </a:xfrm>
          <a:prstGeom prst="ellipse">
            <a:avLst/>
          </a:prstGeom>
          <a:blipFill>
            <a:blip r:embed="rId3"/>
            <a:srcRect/>
            <a:stretch>
              <a:fillRect/>
            </a:stretch>
          </a:blipFill>
          <a:ln w="19050">
            <a:solidFill>
              <a:srgbClr val="F82E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dirty="0">
              <a:solidFill>
                <a:prstClr val="white"/>
              </a:solidFill>
              <a:latin typeface="Calibri"/>
            </a:endParaRPr>
          </a:p>
        </p:txBody>
      </p:sp>
      <p:sp>
        <p:nvSpPr>
          <p:cNvPr id="53" name="矩形 52">
            <a:extLst>
              <a:ext uri="{FF2B5EF4-FFF2-40B4-BE49-F238E27FC236}">
                <a16:creationId xmlns:a16="http://schemas.microsoft.com/office/drawing/2014/main" id="{07253AEC-763F-4A46-BB31-1D6BBD1A7B68}"/>
              </a:ext>
            </a:extLst>
          </p:cNvPr>
          <p:cNvSpPr/>
          <p:nvPr/>
        </p:nvSpPr>
        <p:spPr>
          <a:xfrm>
            <a:off x="8542608" y="3884153"/>
            <a:ext cx="2016076" cy="912814"/>
          </a:xfrm>
          <a:prstGeom prst="rect">
            <a:avLst/>
          </a:prstGeom>
        </p:spPr>
        <p:txBody>
          <a:bodyPr wrap="square">
            <a:spAutoFit/>
          </a:bodyPr>
          <a:lstStyle/>
          <a:p>
            <a:pPr algn="ctr" defTabSz="1219170" fontAlgn="base">
              <a:spcBef>
                <a:spcPct val="0"/>
              </a:spcBef>
              <a:spcAft>
                <a:spcPct val="0"/>
              </a:spcAft>
              <a:defRPr/>
            </a:pPr>
            <a:r>
              <a:rPr lang="zh-CN" altLang="en-US" sz="1333"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审议通过政协第十三届全国委员会第一次会议关于常务委员会工作报告的决议</a:t>
            </a:r>
          </a:p>
        </p:txBody>
      </p:sp>
      <p:sp>
        <p:nvSpPr>
          <p:cNvPr id="54" name="Oval 127">
            <a:extLst>
              <a:ext uri="{FF2B5EF4-FFF2-40B4-BE49-F238E27FC236}">
                <a16:creationId xmlns:a16="http://schemas.microsoft.com/office/drawing/2014/main" id="{3BB3B908-4B73-4F74-8DF0-6DCC0C6D7E0E}"/>
              </a:ext>
            </a:extLst>
          </p:cNvPr>
          <p:cNvSpPr>
            <a:spLocks noChangeAspect="1"/>
          </p:cNvSpPr>
          <p:nvPr/>
        </p:nvSpPr>
        <p:spPr>
          <a:xfrm>
            <a:off x="10929966" y="4039002"/>
            <a:ext cx="612563" cy="612563"/>
          </a:xfrm>
          <a:prstGeom prst="ellipse">
            <a:avLst/>
          </a:prstGeom>
          <a:blipFill>
            <a:blip r:embed="rId6"/>
            <a:srcRect/>
            <a:stretch>
              <a:fillRect/>
            </a:stretch>
          </a:blipFill>
          <a:ln w="19050">
            <a:solidFill>
              <a:srgbClr val="F82E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dirty="0">
              <a:solidFill>
                <a:prstClr val="white"/>
              </a:solidFill>
              <a:latin typeface="Calibri"/>
            </a:endParaRPr>
          </a:p>
        </p:txBody>
      </p:sp>
      <p:grpSp>
        <p:nvGrpSpPr>
          <p:cNvPr id="55" name="Group 94">
            <a:extLst>
              <a:ext uri="{FF2B5EF4-FFF2-40B4-BE49-F238E27FC236}">
                <a16:creationId xmlns:a16="http://schemas.microsoft.com/office/drawing/2014/main" id="{F9D78C71-AACC-4EB9-B57C-641CCCCDF1A9}"/>
              </a:ext>
            </a:extLst>
          </p:cNvPr>
          <p:cNvGrpSpPr/>
          <p:nvPr/>
        </p:nvGrpSpPr>
        <p:grpSpPr>
          <a:xfrm rot="10800000">
            <a:off x="11183144" y="3516411"/>
            <a:ext cx="106209" cy="522589"/>
            <a:chOff x="1690019" y="2064423"/>
            <a:chExt cx="144542" cy="711197"/>
          </a:xfrm>
        </p:grpSpPr>
        <p:cxnSp>
          <p:nvCxnSpPr>
            <p:cNvPr id="56" name="Straight Connector 75">
              <a:extLst>
                <a:ext uri="{FF2B5EF4-FFF2-40B4-BE49-F238E27FC236}">
                  <a16:creationId xmlns:a16="http://schemas.microsoft.com/office/drawing/2014/main" id="{65F591C5-817B-499A-A70B-AE7A395604E5}"/>
                </a:ext>
              </a:extLst>
            </p:cNvPr>
            <p:cNvCxnSpPr/>
            <p:nvPr/>
          </p:nvCxnSpPr>
          <p:spPr>
            <a:xfrm flipH="1">
              <a:off x="1762290" y="2064423"/>
              <a:ext cx="1" cy="613924"/>
            </a:xfrm>
            <a:prstGeom prst="line">
              <a:avLst/>
            </a:prstGeom>
            <a:ln w="19050">
              <a:solidFill>
                <a:srgbClr val="F82E02"/>
              </a:solidFill>
              <a:prstDash val="solid"/>
            </a:ln>
          </p:spPr>
          <p:style>
            <a:lnRef idx="1">
              <a:schemeClr val="accent1"/>
            </a:lnRef>
            <a:fillRef idx="0">
              <a:schemeClr val="accent1"/>
            </a:fillRef>
            <a:effectRef idx="0">
              <a:schemeClr val="accent1"/>
            </a:effectRef>
            <a:fontRef idx="minor">
              <a:schemeClr val="tx1"/>
            </a:fontRef>
          </p:style>
        </p:cxnSp>
        <p:sp>
          <p:nvSpPr>
            <p:cNvPr id="57" name="Oval 32">
              <a:extLst>
                <a:ext uri="{FF2B5EF4-FFF2-40B4-BE49-F238E27FC236}">
                  <a16:creationId xmlns:a16="http://schemas.microsoft.com/office/drawing/2014/main" id="{720E1B23-53EF-4C7C-98B3-9428FB360C3B}"/>
                </a:ext>
              </a:extLst>
            </p:cNvPr>
            <p:cNvSpPr/>
            <p:nvPr/>
          </p:nvSpPr>
          <p:spPr>
            <a:xfrm>
              <a:off x="1690019" y="2631078"/>
              <a:ext cx="144542" cy="144542"/>
            </a:xfrm>
            <a:prstGeom prst="ellipse">
              <a:avLst/>
            </a:prstGeom>
            <a:solidFill>
              <a:schemeClr val="bg1"/>
            </a:solidFill>
            <a:ln w="19050">
              <a:solidFill>
                <a:srgbClr val="F82E0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556">
                <a:solidFill>
                  <a:prstClr val="white"/>
                </a:solidFill>
                <a:latin typeface="Calibri"/>
              </a:endParaRPr>
            </a:p>
          </p:txBody>
        </p:sp>
      </p:grpSp>
      <p:sp>
        <p:nvSpPr>
          <p:cNvPr id="58" name="矩形 57">
            <a:extLst>
              <a:ext uri="{FF2B5EF4-FFF2-40B4-BE49-F238E27FC236}">
                <a16:creationId xmlns:a16="http://schemas.microsoft.com/office/drawing/2014/main" id="{88AB221C-8624-4CEF-8C28-A423443B742A}"/>
              </a:ext>
            </a:extLst>
          </p:cNvPr>
          <p:cNvSpPr/>
          <p:nvPr/>
        </p:nvSpPr>
        <p:spPr>
          <a:xfrm>
            <a:off x="9938620" y="2327092"/>
            <a:ext cx="2253380" cy="912814"/>
          </a:xfrm>
          <a:prstGeom prst="rect">
            <a:avLst/>
          </a:prstGeom>
        </p:spPr>
        <p:txBody>
          <a:bodyPr wrap="square">
            <a:spAutoFit/>
          </a:bodyPr>
          <a:lstStyle/>
          <a:p>
            <a:pPr algn="ctr" defTabSz="1219170" fontAlgn="base">
              <a:spcBef>
                <a:spcPct val="0"/>
              </a:spcBef>
              <a:spcAft>
                <a:spcPct val="0"/>
              </a:spcAft>
              <a:defRPr/>
            </a:pPr>
            <a:r>
              <a:rPr lang="zh-CN" altLang="en-US" sz="1333"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审议通过政协第十三届全国委员会第一次会议提案审查委员会关于政协十三届一次会议提案审查情况的报告</a:t>
            </a:r>
          </a:p>
        </p:txBody>
      </p:sp>
    </p:spTree>
    <p:extLst>
      <p:ext uri="{BB962C8B-B14F-4D97-AF65-F5344CB8AC3E}">
        <p14:creationId xmlns:p14="http://schemas.microsoft.com/office/powerpoint/2010/main" val="402575669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44444E-6 -1.97531E-6 L -0.30277 -1.97531E-6 " pathEditMode="relative" rAng="0" ptsTypes="AA">
                                      <p:cBhvr>
                                        <p:cTn id="11" dur="1000" spd="-100000" fill="hold"/>
                                        <p:tgtEl>
                                          <p:spTgt spid="51"/>
                                        </p:tgtEl>
                                        <p:attrNameLst>
                                          <p:attrName>ppt_x,ppt_y</p:attrName>
                                        </p:attrNameLst>
                                      </p:cBhvr>
                                      <p:rCtr x="-15139"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Effect transition="in" filter="fade">
                                      <p:cBhvr>
                                        <p:cTn id="17" dur="1000"/>
                                        <p:tgtEl>
                                          <p:spTgt spid="12"/>
                                        </p:tgtEl>
                                      </p:cBhvr>
                                    </p:animEffect>
                                  </p:childTnLst>
                                </p:cTn>
                              </p:par>
                            </p:childTnLst>
                          </p:cTn>
                        </p:par>
                        <p:par>
                          <p:cTn id="18" fill="hold">
                            <p:stCondLst>
                              <p:cond delay="2000"/>
                            </p:stCondLst>
                            <p:childTnLst>
                              <p:par>
                                <p:cTn id="19" presetID="18" presetClass="entr" presetSubtype="3"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strips(upRight)">
                                      <p:cBhvr>
                                        <p:cTn id="21" dur="500"/>
                                        <p:tgtEl>
                                          <p:spTgt spid="16"/>
                                        </p:tgtEl>
                                      </p:cBhvr>
                                    </p:animEffect>
                                  </p:childTnLst>
                                </p:cTn>
                              </p:par>
                            </p:childTnLst>
                          </p:cTn>
                        </p:par>
                        <p:par>
                          <p:cTn id="22" fill="hold">
                            <p:stCondLst>
                              <p:cond delay="2500"/>
                            </p:stCondLst>
                            <p:childTnLst>
                              <p:par>
                                <p:cTn id="23" presetID="23" presetClass="entr" presetSubtype="16"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47"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up)">
                                      <p:cBhvr>
                                        <p:cTn id="55" dur="500"/>
                                        <p:tgtEl>
                                          <p:spTgt spid="29"/>
                                        </p:tgtEl>
                                      </p:cBhvr>
                                    </p:animEffect>
                                  </p:childTnLst>
                                </p:cTn>
                              </p:par>
                            </p:childTnLst>
                          </p:cTn>
                        </p:par>
                        <p:par>
                          <p:cTn id="56" fill="hold">
                            <p:stCondLst>
                              <p:cond delay="6500"/>
                            </p:stCondLst>
                            <p:childTnLst>
                              <p:par>
                                <p:cTn id="57" presetID="42"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childTnLst>
                          </p:cTn>
                        </p:par>
                        <p:par>
                          <p:cTn id="62" fill="hold">
                            <p:stCondLst>
                              <p:cond delay="7500"/>
                            </p:stCondLst>
                            <p:childTnLst>
                              <p:par>
                                <p:cTn id="63" presetID="22" presetClass="entr" presetSubtype="1"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up)">
                                      <p:cBhvr>
                                        <p:cTn id="65" dur="500"/>
                                        <p:tgtEl>
                                          <p:spTgt spid="8"/>
                                        </p:tgtEl>
                                      </p:cBhvr>
                                    </p:animEffect>
                                  </p:childTnLst>
                                </p:cTn>
                              </p:par>
                            </p:childTnLst>
                          </p:cTn>
                        </p:par>
                        <p:par>
                          <p:cTn id="66" fill="hold">
                            <p:stCondLst>
                              <p:cond delay="8000"/>
                            </p:stCondLst>
                            <p:childTnLst>
                              <p:par>
                                <p:cTn id="67" presetID="47"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1000"/>
                                        <p:tgtEl>
                                          <p:spTgt spid="33"/>
                                        </p:tgtEl>
                                      </p:cBhvr>
                                    </p:animEffect>
                                    <p:anim calcmode="lin" valueType="num">
                                      <p:cBhvr>
                                        <p:cTn id="70" dur="1000" fill="hold"/>
                                        <p:tgtEl>
                                          <p:spTgt spid="33"/>
                                        </p:tgtEl>
                                        <p:attrNameLst>
                                          <p:attrName>ppt_x</p:attrName>
                                        </p:attrNameLst>
                                      </p:cBhvr>
                                      <p:tavLst>
                                        <p:tav tm="0">
                                          <p:val>
                                            <p:strVal val="#ppt_x"/>
                                          </p:val>
                                        </p:tav>
                                        <p:tav tm="100000">
                                          <p:val>
                                            <p:strVal val="#ppt_x"/>
                                          </p:val>
                                        </p:tav>
                                      </p:tavLst>
                                    </p:anim>
                                    <p:anim calcmode="lin" valueType="num">
                                      <p:cBhvr>
                                        <p:cTn id="71" dur="1000" fill="hold"/>
                                        <p:tgtEl>
                                          <p:spTgt spid="33"/>
                                        </p:tgtEl>
                                        <p:attrNameLst>
                                          <p:attrName>ppt_y</p:attrName>
                                        </p:attrNameLst>
                                      </p:cBhvr>
                                      <p:tavLst>
                                        <p:tav tm="0">
                                          <p:val>
                                            <p:strVal val="#ppt_y-.1"/>
                                          </p:val>
                                        </p:tav>
                                        <p:tav tm="100000">
                                          <p:val>
                                            <p:strVal val="#ppt_y"/>
                                          </p:val>
                                        </p:tav>
                                      </p:tavLst>
                                    </p:anim>
                                  </p:childTnLst>
                                </p:cTn>
                              </p:par>
                            </p:childTnLst>
                          </p:cTn>
                        </p:par>
                        <p:par>
                          <p:cTn id="72" fill="hold">
                            <p:stCondLst>
                              <p:cond delay="9000"/>
                            </p:stCondLst>
                            <p:childTnLst>
                              <p:par>
                                <p:cTn id="73" presetID="22" presetClass="entr" presetSubtype="1" fill="hold"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up)">
                                      <p:cBhvr>
                                        <p:cTn id="75" dur="500"/>
                                        <p:tgtEl>
                                          <p:spTgt spid="34"/>
                                        </p:tgtEl>
                                      </p:cBhvr>
                                    </p:animEffect>
                                  </p:childTnLst>
                                </p:cTn>
                              </p:par>
                            </p:childTnLst>
                          </p:cTn>
                        </p:par>
                        <p:par>
                          <p:cTn id="76" fill="hold">
                            <p:stCondLst>
                              <p:cond delay="9500"/>
                            </p:stCondLst>
                            <p:childTnLst>
                              <p:par>
                                <p:cTn id="77" presetID="42"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childTnLst>
                          </p:cTn>
                        </p:par>
                        <p:par>
                          <p:cTn id="82" fill="hold">
                            <p:stCondLst>
                              <p:cond delay="10500"/>
                            </p:stCondLst>
                            <p:childTnLst>
                              <p:par>
                                <p:cTn id="83" presetID="23" presetClass="entr" presetSubtype="16"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500" fill="hold"/>
                                        <p:tgtEl>
                                          <p:spTgt spid="38"/>
                                        </p:tgtEl>
                                        <p:attrNameLst>
                                          <p:attrName>ppt_w</p:attrName>
                                        </p:attrNameLst>
                                      </p:cBhvr>
                                      <p:tavLst>
                                        <p:tav tm="0">
                                          <p:val>
                                            <p:fltVal val="0"/>
                                          </p:val>
                                        </p:tav>
                                        <p:tav tm="100000">
                                          <p:val>
                                            <p:strVal val="#ppt_w"/>
                                          </p:val>
                                        </p:tav>
                                      </p:tavLst>
                                    </p:anim>
                                    <p:anim calcmode="lin" valueType="num">
                                      <p:cBhvr>
                                        <p:cTn id="86" dur="500" fill="hold"/>
                                        <p:tgtEl>
                                          <p:spTgt spid="38"/>
                                        </p:tgtEl>
                                        <p:attrNameLst>
                                          <p:attrName>ppt_h</p:attrName>
                                        </p:attrNameLst>
                                      </p:cBhvr>
                                      <p:tavLst>
                                        <p:tav tm="0">
                                          <p:val>
                                            <p:fltVal val="0"/>
                                          </p:val>
                                        </p:tav>
                                        <p:tav tm="100000">
                                          <p:val>
                                            <p:strVal val="#ppt_h"/>
                                          </p:val>
                                        </p:tav>
                                      </p:tavLst>
                                    </p:anim>
                                  </p:childTnLst>
                                </p:cTn>
                              </p:par>
                            </p:childTnLst>
                          </p:cTn>
                        </p:par>
                        <p:par>
                          <p:cTn id="87" fill="hold">
                            <p:stCondLst>
                              <p:cond delay="11000"/>
                            </p:stCondLst>
                            <p:childTnLst>
                              <p:par>
                                <p:cTn id="88" presetID="22" presetClass="entr" presetSubtype="1" fill="hold"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up)">
                                      <p:cBhvr>
                                        <p:cTn id="90" dur="500"/>
                                        <p:tgtEl>
                                          <p:spTgt spid="39"/>
                                        </p:tgtEl>
                                      </p:cBhvr>
                                    </p:animEffect>
                                  </p:childTnLst>
                                </p:cTn>
                              </p:par>
                            </p:childTnLst>
                          </p:cTn>
                        </p:par>
                        <p:par>
                          <p:cTn id="91" fill="hold">
                            <p:stCondLst>
                              <p:cond delay="11500"/>
                            </p:stCondLst>
                            <p:childTnLst>
                              <p:par>
                                <p:cTn id="92" presetID="47" presetClass="entr" presetSubtype="0" fill="hold" grpId="0" nodeType="after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fade">
                                      <p:cBhvr>
                                        <p:cTn id="94" dur="1000"/>
                                        <p:tgtEl>
                                          <p:spTgt spid="42"/>
                                        </p:tgtEl>
                                      </p:cBhvr>
                                    </p:animEffect>
                                    <p:anim calcmode="lin" valueType="num">
                                      <p:cBhvr>
                                        <p:cTn id="95" dur="1000" fill="hold"/>
                                        <p:tgtEl>
                                          <p:spTgt spid="42"/>
                                        </p:tgtEl>
                                        <p:attrNameLst>
                                          <p:attrName>ppt_x</p:attrName>
                                        </p:attrNameLst>
                                      </p:cBhvr>
                                      <p:tavLst>
                                        <p:tav tm="0">
                                          <p:val>
                                            <p:strVal val="#ppt_x"/>
                                          </p:val>
                                        </p:tav>
                                        <p:tav tm="100000">
                                          <p:val>
                                            <p:strVal val="#ppt_x"/>
                                          </p:val>
                                        </p:tav>
                                      </p:tavLst>
                                    </p:anim>
                                    <p:anim calcmode="lin" valueType="num">
                                      <p:cBhvr>
                                        <p:cTn id="96" dur="1000" fill="hold"/>
                                        <p:tgtEl>
                                          <p:spTgt spid="42"/>
                                        </p:tgtEl>
                                        <p:attrNameLst>
                                          <p:attrName>ppt_y</p:attrName>
                                        </p:attrNameLst>
                                      </p:cBhvr>
                                      <p:tavLst>
                                        <p:tav tm="0">
                                          <p:val>
                                            <p:strVal val="#ppt_y-.1"/>
                                          </p:val>
                                        </p:tav>
                                        <p:tav tm="100000">
                                          <p:val>
                                            <p:strVal val="#ppt_y"/>
                                          </p:val>
                                        </p:tav>
                                      </p:tavLst>
                                    </p:anim>
                                  </p:childTnLst>
                                </p:cTn>
                              </p:par>
                            </p:childTnLst>
                          </p:cTn>
                        </p:par>
                        <p:par>
                          <p:cTn id="97" fill="hold">
                            <p:stCondLst>
                              <p:cond delay="12500"/>
                            </p:stCondLst>
                            <p:childTnLst>
                              <p:par>
                                <p:cTn id="98" presetID="23" presetClass="entr" presetSubtype="16" fill="hold" grpId="0" nodeType="afterEffect">
                                  <p:stCondLst>
                                    <p:cond delay="0"/>
                                  </p:stCondLst>
                                  <p:childTnLst>
                                    <p:set>
                                      <p:cBhvr>
                                        <p:cTn id="99" dur="1" fill="hold">
                                          <p:stCondLst>
                                            <p:cond delay="0"/>
                                          </p:stCondLst>
                                        </p:cTn>
                                        <p:tgtEl>
                                          <p:spTgt spid="43"/>
                                        </p:tgtEl>
                                        <p:attrNameLst>
                                          <p:attrName>style.visibility</p:attrName>
                                        </p:attrNameLst>
                                      </p:cBhvr>
                                      <p:to>
                                        <p:strVal val="visible"/>
                                      </p:to>
                                    </p:set>
                                    <p:anim calcmode="lin" valueType="num">
                                      <p:cBhvr>
                                        <p:cTn id="100" dur="500" fill="hold"/>
                                        <p:tgtEl>
                                          <p:spTgt spid="43"/>
                                        </p:tgtEl>
                                        <p:attrNameLst>
                                          <p:attrName>ppt_w</p:attrName>
                                        </p:attrNameLst>
                                      </p:cBhvr>
                                      <p:tavLst>
                                        <p:tav tm="0">
                                          <p:val>
                                            <p:fltVal val="0"/>
                                          </p:val>
                                        </p:tav>
                                        <p:tav tm="100000">
                                          <p:val>
                                            <p:strVal val="#ppt_w"/>
                                          </p:val>
                                        </p:tav>
                                      </p:tavLst>
                                    </p:anim>
                                    <p:anim calcmode="lin" valueType="num">
                                      <p:cBhvr>
                                        <p:cTn id="101" dur="500" fill="hold"/>
                                        <p:tgtEl>
                                          <p:spTgt spid="43"/>
                                        </p:tgtEl>
                                        <p:attrNameLst>
                                          <p:attrName>ppt_h</p:attrName>
                                        </p:attrNameLst>
                                      </p:cBhvr>
                                      <p:tavLst>
                                        <p:tav tm="0">
                                          <p:val>
                                            <p:fltVal val="0"/>
                                          </p:val>
                                        </p:tav>
                                        <p:tav tm="100000">
                                          <p:val>
                                            <p:strVal val="#ppt_h"/>
                                          </p:val>
                                        </p:tav>
                                      </p:tavLst>
                                    </p:anim>
                                  </p:childTnLst>
                                </p:cTn>
                              </p:par>
                            </p:childTnLst>
                          </p:cTn>
                        </p:par>
                        <p:par>
                          <p:cTn id="102" fill="hold">
                            <p:stCondLst>
                              <p:cond delay="13000"/>
                            </p:stCondLst>
                            <p:childTnLst>
                              <p:par>
                                <p:cTn id="103" presetID="22" presetClass="entr" presetSubtype="1" fill="hold"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up)">
                                      <p:cBhvr>
                                        <p:cTn id="105" dur="500"/>
                                        <p:tgtEl>
                                          <p:spTgt spid="44"/>
                                        </p:tgtEl>
                                      </p:cBhvr>
                                    </p:animEffect>
                                  </p:childTnLst>
                                </p:cTn>
                              </p:par>
                            </p:childTnLst>
                          </p:cTn>
                        </p:par>
                        <p:par>
                          <p:cTn id="106" fill="hold">
                            <p:stCondLst>
                              <p:cond delay="13500"/>
                            </p:stCondLst>
                            <p:childTnLst>
                              <p:par>
                                <p:cTn id="107" presetID="42" presetClass="entr" presetSubtype="0" fill="hold" grpId="0" nodeType="after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1000"/>
                                        <p:tgtEl>
                                          <p:spTgt spid="47"/>
                                        </p:tgtEl>
                                      </p:cBhvr>
                                    </p:animEffect>
                                    <p:anim calcmode="lin" valueType="num">
                                      <p:cBhvr>
                                        <p:cTn id="110" dur="1000" fill="hold"/>
                                        <p:tgtEl>
                                          <p:spTgt spid="47"/>
                                        </p:tgtEl>
                                        <p:attrNameLst>
                                          <p:attrName>ppt_x</p:attrName>
                                        </p:attrNameLst>
                                      </p:cBhvr>
                                      <p:tavLst>
                                        <p:tav tm="0">
                                          <p:val>
                                            <p:strVal val="#ppt_x"/>
                                          </p:val>
                                        </p:tav>
                                        <p:tav tm="100000">
                                          <p:val>
                                            <p:strVal val="#ppt_x"/>
                                          </p:val>
                                        </p:tav>
                                      </p:tavLst>
                                    </p:anim>
                                    <p:anim calcmode="lin" valueType="num">
                                      <p:cBhvr>
                                        <p:cTn id="111" dur="1000" fill="hold"/>
                                        <p:tgtEl>
                                          <p:spTgt spid="47"/>
                                        </p:tgtEl>
                                        <p:attrNameLst>
                                          <p:attrName>ppt_y</p:attrName>
                                        </p:attrNameLst>
                                      </p:cBhvr>
                                      <p:tavLst>
                                        <p:tav tm="0">
                                          <p:val>
                                            <p:strVal val="#ppt_y+.1"/>
                                          </p:val>
                                        </p:tav>
                                        <p:tav tm="100000">
                                          <p:val>
                                            <p:strVal val="#ppt_y"/>
                                          </p:val>
                                        </p:tav>
                                      </p:tavLst>
                                    </p:anim>
                                  </p:childTnLst>
                                </p:cTn>
                              </p:par>
                            </p:childTnLst>
                          </p:cTn>
                        </p:par>
                        <p:par>
                          <p:cTn id="112" fill="hold">
                            <p:stCondLst>
                              <p:cond delay="14500"/>
                            </p:stCondLst>
                            <p:childTnLst>
                              <p:par>
                                <p:cTn id="113" presetID="23" presetClass="entr" presetSubtype="16" fill="hold" grpId="0" nodeType="afterEffect">
                                  <p:stCondLst>
                                    <p:cond delay="0"/>
                                  </p:stCondLst>
                                  <p:childTnLst>
                                    <p:set>
                                      <p:cBhvr>
                                        <p:cTn id="114" dur="1" fill="hold">
                                          <p:stCondLst>
                                            <p:cond delay="0"/>
                                          </p:stCondLst>
                                        </p:cTn>
                                        <p:tgtEl>
                                          <p:spTgt spid="52"/>
                                        </p:tgtEl>
                                        <p:attrNameLst>
                                          <p:attrName>style.visibility</p:attrName>
                                        </p:attrNameLst>
                                      </p:cBhvr>
                                      <p:to>
                                        <p:strVal val="visible"/>
                                      </p:to>
                                    </p:set>
                                    <p:anim calcmode="lin" valueType="num">
                                      <p:cBhvr>
                                        <p:cTn id="115" dur="500" fill="hold"/>
                                        <p:tgtEl>
                                          <p:spTgt spid="52"/>
                                        </p:tgtEl>
                                        <p:attrNameLst>
                                          <p:attrName>ppt_w</p:attrName>
                                        </p:attrNameLst>
                                      </p:cBhvr>
                                      <p:tavLst>
                                        <p:tav tm="0">
                                          <p:val>
                                            <p:fltVal val="0"/>
                                          </p:val>
                                        </p:tav>
                                        <p:tav tm="100000">
                                          <p:val>
                                            <p:strVal val="#ppt_w"/>
                                          </p:val>
                                        </p:tav>
                                      </p:tavLst>
                                    </p:anim>
                                    <p:anim calcmode="lin" valueType="num">
                                      <p:cBhvr>
                                        <p:cTn id="116" dur="500" fill="hold"/>
                                        <p:tgtEl>
                                          <p:spTgt spid="52"/>
                                        </p:tgtEl>
                                        <p:attrNameLst>
                                          <p:attrName>ppt_h</p:attrName>
                                        </p:attrNameLst>
                                      </p:cBhvr>
                                      <p:tavLst>
                                        <p:tav tm="0">
                                          <p:val>
                                            <p:fltVal val="0"/>
                                          </p:val>
                                        </p:tav>
                                        <p:tav tm="100000">
                                          <p:val>
                                            <p:strVal val="#ppt_h"/>
                                          </p:val>
                                        </p:tav>
                                      </p:tavLst>
                                    </p:anim>
                                  </p:childTnLst>
                                </p:cTn>
                              </p:par>
                            </p:childTnLst>
                          </p:cTn>
                        </p:par>
                        <p:par>
                          <p:cTn id="117" fill="hold">
                            <p:stCondLst>
                              <p:cond delay="15000"/>
                            </p:stCondLst>
                            <p:childTnLst>
                              <p:par>
                                <p:cTn id="118" presetID="22" presetClass="entr" presetSubtype="1" fill="hold" nodeType="afterEffect">
                                  <p:stCondLst>
                                    <p:cond delay="0"/>
                                  </p:stCondLst>
                                  <p:childTnLst>
                                    <p:set>
                                      <p:cBhvr>
                                        <p:cTn id="119" dur="1" fill="hold">
                                          <p:stCondLst>
                                            <p:cond delay="0"/>
                                          </p:stCondLst>
                                        </p:cTn>
                                        <p:tgtEl>
                                          <p:spTgt spid="48"/>
                                        </p:tgtEl>
                                        <p:attrNameLst>
                                          <p:attrName>style.visibility</p:attrName>
                                        </p:attrNameLst>
                                      </p:cBhvr>
                                      <p:to>
                                        <p:strVal val="visible"/>
                                      </p:to>
                                    </p:set>
                                    <p:animEffect transition="in" filter="wipe(up)">
                                      <p:cBhvr>
                                        <p:cTn id="120" dur="500"/>
                                        <p:tgtEl>
                                          <p:spTgt spid="48"/>
                                        </p:tgtEl>
                                      </p:cBhvr>
                                    </p:animEffect>
                                  </p:childTnLst>
                                </p:cTn>
                              </p:par>
                            </p:childTnLst>
                          </p:cTn>
                        </p:par>
                        <p:par>
                          <p:cTn id="121" fill="hold">
                            <p:stCondLst>
                              <p:cond delay="15500"/>
                            </p:stCondLst>
                            <p:childTnLst>
                              <p:par>
                                <p:cTn id="122" presetID="47" presetClass="entr" presetSubtype="0" fill="hold" grpId="0" nodeType="after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fade">
                                      <p:cBhvr>
                                        <p:cTn id="124" dur="1000"/>
                                        <p:tgtEl>
                                          <p:spTgt spid="53"/>
                                        </p:tgtEl>
                                      </p:cBhvr>
                                    </p:animEffect>
                                    <p:anim calcmode="lin" valueType="num">
                                      <p:cBhvr>
                                        <p:cTn id="125" dur="1000" fill="hold"/>
                                        <p:tgtEl>
                                          <p:spTgt spid="53"/>
                                        </p:tgtEl>
                                        <p:attrNameLst>
                                          <p:attrName>ppt_x</p:attrName>
                                        </p:attrNameLst>
                                      </p:cBhvr>
                                      <p:tavLst>
                                        <p:tav tm="0">
                                          <p:val>
                                            <p:strVal val="#ppt_x"/>
                                          </p:val>
                                        </p:tav>
                                        <p:tav tm="100000">
                                          <p:val>
                                            <p:strVal val="#ppt_x"/>
                                          </p:val>
                                        </p:tav>
                                      </p:tavLst>
                                    </p:anim>
                                    <p:anim calcmode="lin" valueType="num">
                                      <p:cBhvr>
                                        <p:cTn id="126" dur="1000" fill="hold"/>
                                        <p:tgtEl>
                                          <p:spTgt spid="53"/>
                                        </p:tgtEl>
                                        <p:attrNameLst>
                                          <p:attrName>ppt_y</p:attrName>
                                        </p:attrNameLst>
                                      </p:cBhvr>
                                      <p:tavLst>
                                        <p:tav tm="0">
                                          <p:val>
                                            <p:strVal val="#ppt_y-.1"/>
                                          </p:val>
                                        </p:tav>
                                        <p:tav tm="100000">
                                          <p:val>
                                            <p:strVal val="#ppt_y"/>
                                          </p:val>
                                        </p:tav>
                                      </p:tavLst>
                                    </p:anim>
                                  </p:childTnLst>
                                </p:cTn>
                              </p:par>
                            </p:childTnLst>
                          </p:cTn>
                        </p:par>
                        <p:par>
                          <p:cTn id="127" fill="hold">
                            <p:stCondLst>
                              <p:cond delay="16500"/>
                            </p:stCondLst>
                            <p:childTnLst>
                              <p:par>
                                <p:cTn id="128" presetID="23" presetClass="entr" presetSubtype="16" fill="hold" grpId="0" nodeType="afterEffect">
                                  <p:stCondLst>
                                    <p:cond delay="0"/>
                                  </p:stCondLst>
                                  <p:childTnLst>
                                    <p:set>
                                      <p:cBhvr>
                                        <p:cTn id="129" dur="1" fill="hold">
                                          <p:stCondLst>
                                            <p:cond delay="0"/>
                                          </p:stCondLst>
                                        </p:cTn>
                                        <p:tgtEl>
                                          <p:spTgt spid="54"/>
                                        </p:tgtEl>
                                        <p:attrNameLst>
                                          <p:attrName>style.visibility</p:attrName>
                                        </p:attrNameLst>
                                      </p:cBhvr>
                                      <p:to>
                                        <p:strVal val="visible"/>
                                      </p:to>
                                    </p:set>
                                    <p:anim calcmode="lin" valueType="num">
                                      <p:cBhvr>
                                        <p:cTn id="130" dur="500" fill="hold"/>
                                        <p:tgtEl>
                                          <p:spTgt spid="54"/>
                                        </p:tgtEl>
                                        <p:attrNameLst>
                                          <p:attrName>ppt_w</p:attrName>
                                        </p:attrNameLst>
                                      </p:cBhvr>
                                      <p:tavLst>
                                        <p:tav tm="0">
                                          <p:val>
                                            <p:fltVal val="0"/>
                                          </p:val>
                                        </p:tav>
                                        <p:tav tm="100000">
                                          <p:val>
                                            <p:strVal val="#ppt_w"/>
                                          </p:val>
                                        </p:tav>
                                      </p:tavLst>
                                    </p:anim>
                                    <p:anim calcmode="lin" valueType="num">
                                      <p:cBhvr>
                                        <p:cTn id="131" dur="500" fill="hold"/>
                                        <p:tgtEl>
                                          <p:spTgt spid="54"/>
                                        </p:tgtEl>
                                        <p:attrNameLst>
                                          <p:attrName>ppt_h</p:attrName>
                                        </p:attrNameLst>
                                      </p:cBhvr>
                                      <p:tavLst>
                                        <p:tav tm="0">
                                          <p:val>
                                            <p:fltVal val="0"/>
                                          </p:val>
                                        </p:tav>
                                        <p:tav tm="100000">
                                          <p:val>
                                            <p:strVal val="#ppt_h"/>
                                          </p:val>
                                        </p:tav>
                                      </p:tavLst>
                                    </p:anim>
                                  </p:childTnLst>
                                </p:cTn>
                              </p:par>
                            </p:childTnLst>
                          </p:cTn>
                        </p:par>
                        <p:par>
                          <p:cTn id="132" fill="hold">
                            <p:stCondLst>
                              <p:cond delay="17000"/>
                            </p:stCondLst>
                            <p:childTnLst>
                              <p:par>
                                <p:cTn id="133" presetID="22" presetClass="entr" presetSubtype="1" fill="hold" nodeType="after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wipe(up)">
                                      <p:cBhvr>
                                        <p:cTn id="135" dur="500"/>
                                        <p:tgtEl>
                                          <p:spTgt spid="55"/>
                                        </p:tgtEl>
                                      </p:cBhvr>
                                    </p:animEffect>
                                  </p:childTnLst>
                                </p:cTn>
                              </p:par>
                            </p:childTnLst>
                          </p:cTn>
                        </p:par>
                        <p:par>
                          <p:cTn id="136" fill="hold">
                            <p:stCondLst>
                              <p:cond delay="17500"/>
                            </p:stCondLst>
                            <p:childTnLst>
                              <p:par>
                                <p:cTn id="137" presetID="42" presetClass="entr" presetSubtype="0" fill="hold" grpId="0" nodeType="afterEffect">
                                  <p:stCondLst>
                                    <p:cond delay="0"/>
                                  </p:stCondLst>
                                  <p:childTnLst>
                                    <p:set>
                                      <p:cBhvr>
                                        <p:cTn id="138" dur="1" fill="hold">
                                          <p:stCondLst>
                                            <p:cond delay="0"/>
                                          </p:stCondLst>
                                        </p:cTn>
                                        <p:tgtEl>
                                          <p:spTgt spid="58"/>
                                        </p:tgtEl>
                                        <p:attrNameLst>
                                          <p:attrName>style.visibility</p:attrName>
                                        </p:attrNameLst>
                                      </p:cBhvr>
                                      <p:to>
                                        <p:strVal val="visible"/>
                                      </p:to>
                                    </p:set>
                                    <p:animEffect transition="in" filter="fade">
                                      <p:cBhvr>
                                        <p:cTn id="139" dur="1000"/>
                                        <p:tgtEl>
                                          <p:spTgt spid="58"/>
                                        </p:tgtEl>
                                      </p:cBhvr>
                                    </p:animEffect>
                                    <p:anim calcmode="lin" valueType="num">
                                      <p:cBhvr>
                                        <p:cTn id="140" dur="1000" fill="hold"/>
                                        <p:tgtEl>
                                          <p:spTgt spid="58"/>
                                        </p:tgtEl>
                                        <p:attrNameLst>
                                          <p:attrName>ppt_x</p:attrName>
                                        </p:attrNameLst>
                                      </p:cBhvr>
                                      <p:tavLst>
                                        <p:tav tm="0">
                                          <p:val>
                                            <p:strVal val="#ppt_x"/>
                                          </p:val>
                                        </p:tav>
                                        <p:tav tm="100000">
                                          <p:val>
                                            <p:strVal val="#ppt_x"/>
                                          </p:val>
                                        </p:tav>
                                      </p:tavLst>
                                    </p:anim>
                                    <p:anim calcmode="lin" valueType="num">
                                      <p:cBhvr>
                                        <p:cTn id="14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11" grpId="0" animBg="1"/>
      <p:bldP spid="12" grpId="0"/>
      <p:bldP spid="17" grpId="0" animBg="1"/>
      <p:bldP spid="21" grpId="0" animBg="1"/>
      <p:bldP spid="22" grpId="0" animBg="1"/>
      <p:bldP spid="26" grpId="0"/>
      <p:bldP spid="32" grpId="0"/>
      <p:bldP spid="33" grpId="0"/>
      <p:bldP spid="37" grpId="0"/>
      <p:bldP spid="38" grpId="0" animBg="1"/>
      <p:bldP spid="42" grpId="0"/>
      <p:bldP spid="43" grpId="0" animBg="1"/>
      <p:bldP spid="47" grpId="0"/>
      <p:bldP spid="52" grpId="0" animBg="1"/>
      <p:bldP spid="53" grpId="0"/>
      <p:bldP spid="54" grpId="0" animBg="1"/>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7E45E457-C882-4A60-9ADA-A693EE45A110}"/>
              </a:ext>
            </a:extLst>
          </p:cNvPr>
          <p:cNvSpPr/>
          <p:nvPr/>
        </p:nvSpPr>
        <p:spPr>
          <a:xfrm>
            <a:off x="0" y="0"/>
            <a:ext cx="3624829" cy="6858000"/>
          </a:xfrm>
          <a:prstGeom prst="rect">
            <a:avLst/>
          </a:prstGeom>
          <a:solidFill>
            <a:srgbClr val="D71518"/>
          </a:solidFill>
          <a:ln w="12700" cap="flat" cmpd="sng" algn="ctr">
            <a:noFill/>
            <a:prstDash val="solid"/>
            <a:miter lim="800000"/>
          </a:ln>
          <a:effectLst>
            <a:outerShdw blurRad="127000" dist="508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29" name="矩形 28">
            <a:extLst>
              <a:ext uri="{FF2B5EF4-FFF2-40B4-BE49-F238E27FC236}">
                <a16:creationId xmlns:a16="http://schemas.microsoft.com/office/drawing/2014/main" id="{93DCB06E-489D-4549-9732-1973B1925043}"/>
              </a:ext>
            </a:extLst>
          </p:cNvPr>
          <p:cNvSpPr/>
          <p:nvPr/>
        </p:nvSpPr>
        <p:spPr>
          <a:xfrm>
            <a:off x="659587" y="1482091"/>
            <a:ext cx="2376812" cy="3685075"/>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Arial"/>
              <a:ea typeface="微软雅黑"/>
            </a:endParaRPr>
          </a:p>
        </p:txBody>
      </p:sp>
      <p:cxnSp>
        <p:nvCxnSpPr>
          <p:cNvPr id="32" name="直接连接符 31">
            <a:extLst>
              <a:ext uri="{FF2B5EF4-FFF2-40B4-BE49-F238E27FC236}">
                <a16:creationId xmlns:a16="http://schemas.microsoft.com/office/drawing/2014/main" id="{50A2B225-40A0-4A5F-A6DA-F178F17283E2}"/>
              </a:ext>
            </a:extLst>
          </p:cNvPr>
          <p:cNvCxnSpPr/>
          <p:nvPr/>
        </p:nvCxnSpPr>
        <p:spPr>
          <a:xfrm>
            <a:off x="3822096" y="0"/>
            <a:ext cx="0" cy="68580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5AFA3DCD-E347-4459-A583-83DD60B08080}"/>
              </a:ext>
            </a:extLst>
          </p:cNvPr>
          <p:cNvSpPr/>
          <p:nvPr/>
        </p:nvSpPr>
        <p:spPr>
          <a:xfrm>
            <a:off x="758741" y="1554078"/>
            <a:ext cx="2213429" cy="3505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id="{ABB2C5C8-6D8B-4DA7-8B26-BA5758827F4E}"/>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546983" y="2906486"/>
            <a:ext cx="2611448" cy="4254920"/>
          </a:xfrm>
          <a:prstGeom prst="rect">
            <a:avLst/>
          </a:prstGeom>
        </p:spPr>
      </p:pic>
      <p:sp>
        <p:nvSpPr>
          <p:cNvPr id="34" name="文本框 33">
            <a:extLst>
              <a:ext uri="{FF2B5EF4-FFF2-40B4-BE49-F238E27FC236}">
                <a16:creationId xmlns:a16="http://schemas.microsoft.com/office/drawing/2014/main" id="{3EE642E1-D1A8-4FF6-A2A7-4FF5A25A3856}"/>
              </a:ext>
            </a:extLst>
          </p:cNvPr>
          <p:cNvSpPr txBox="1"/>
          <p:nvPr/>
        </p:nvSpPr>
        <p:spPr>
          <a:xfrm>
            <a:off x="1423850" y="2031966"/>
            <a:ext cx="929942" cy="2585323"/>
          </a:xfrm>
          <a:prstGeom prst="rect">
            <a:avLst/>
          </a:prstGeom>
          <a:noFill/>
          <a:ln>
            <a:noFill/>
          </a:ln>
        </p:spPr>
        <p:txBody>
          <a:bodyPr wrap="square" rtlCol="0">
            <a:spAutoFit/>
          </a:bodyPr>
          <a:lstStyle/>
          <a:p>
            <a:pPr defTabSz="914377"/>
            <a:r>
              <a:rPr lang="zh-CN" altLang="en-US" sz="5400" b="1" dirty="0">
                <a:gradFill>
                  <a:gsLst>
                    <a:gs pos="90000">
                      <a:srgbClr val="C00000"/>
                    </a:gs>
                    <a:gs pos="30000">
                      <a:srgbClr val="FF3300"/>
                    </a:gs>
                  </a:gsLst>
                  <a:lin ang="5400000" scaled="1"/>
                </a:gradFill>
                <a:latin typeface="方正清刻本悦宋简体" panose="02000000000000000000" pitchFamily="2" charset="-122"/>
                <a:ea typeface="方正清刻本悦宋简体" panose="02000000000000000000" pitchFamily="2" charset="-122"/>
              </a:rPr>
              <a:t>第贰章</a:t>
            </a:r>
          </a:p>
        </p:txBody>
      </p:sp>
      <p:grpSp>
        <p:nvGrpSpPr>
          <p:cNvPr id="35" name="组合 34">
            <a:extLst>
              <a:ext uri="{FF2B5EF4-FFF2-40B4-BE49-F238E27FC236}">
                <a16:creationId xmlns:a16="http://schemas.microsoft.com/office/drawing/2014/main" id="{42B5B59E-566E-4B0B-A1D6-D802894DB7E7}"/>
              </a:ext>
            </a:extLst>
          </p:cNvPr>
          <p:cNvGrpSpPr/>
          <p:nvPr/>
        </p:nvGrpSpPr>
        <p:grpSpPr>
          <a:xfrm>
            <a:off x="4960445" y="2958969"/>
            <a:ext cx="6706595" cy="940061"/>
            <a:chOff x="5131595" y="1756984"/>
            <a:chExt cx="5681547" cy="536203"/>
          </a:xfrm>
        </p:grpSpPr>
        <p:sp>
          <p:nvSpPr>
            <p:cNvPr id="36" name="流程图: 可选过程 35">
              <a:extLst>
                <a:ext uri="{FF2B5EF4-FFF2-40B4-BE49-F238E27FC236}">
                  <a16:creationId xmlns:a16="http://schemas.microsoft.com/office/drawing/2014/main" id="{0D493BF4-235B-4466-806D-0CB7A201B764}"/>
                </a:ext>
              </a:extLst>
            </p:cNvPr>
            <p:cNvSpPr/>
            <p:nvPr/>
          </p:nvSpPr>
          <p:spPr>
            <a:xfrm>
              <a:off x="5131595" y="1756984"/>
              <a:ext cx="5681547"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schemeClr val="bg1"/>
                </a:solidFill>
                <a:latin typeface="Arial"/>
                <a:ea typeface="微软雅黑"/>
              </a:endParaRPr>
            </a:p>
          </p:txBody>
        </p:sp>
        <p:sp>
          <p:nvSpPr>
            <p:cNvPr id="37" name="文本框 36">
              <a:extLst>
                <a:ext uri="{FF2B5EF4-FFF2-40B4-BE49-F238E27FC236}">
                  <a16:creationId xmlns:a16="http://schemas.microsoft.com/office/drawing/2014/main" id="{4A26EE52-0081-477F-A9C9-7031F8118ADE}"/>
                </a:ext>
              </a:extLst>
            </p:cNvPr>
            <p:cNvSpPr txBox="1"/>
            <p:nvPr/>
          </p:nvSpPr>
          <p:spPr>
            <a:xfrm>
              <a:off x="6318212" y="1836608"/>
              <a:ext cx="3863763" cy="333551"/>
            </a:xfrm>
            <a:prstGeom prst="rect">
              <a:avLst/>
            </a:prstGeom>
            <a:noFill/>
          </p:spPr>
          <p:txBody>
            <a:bodyPr wrap="square" rtlCol="0">
              <a:spAutoFit/>
            </a:bodyPr>
            <a:lstStyle/>
            <a:p>
              <a:pPr algn="dist" defTabSz="914377"/>
              <a:r>
                <a:rPr lang="zh-CN" altLang="en-US" sz="3200" b="1" dirty="0">
                  <a:solidFill>
                    <a:schemeClr val="bg1"/>
                  </a:solidFill>
                  <a:latin typeface="方正清刻本悦宋简体" panose="02000000000000000000" pitchFamily="2" charset="-122"/>
                  <a:ea typeface="方正清刻本悦宋简体" panose="02000000000000000000" pitchFamily="2" charset="-122"/>
                </a:rPr>
                <a:t>五年工作的回顾</a:t>
              </a:r>
            </a:p>
          </p:txBody>
        </p:sp>
        <p:sp>
          <p:nvSpPr>
            <p:cNvPr id="39" name="文本框 38">
              <a:extLst>
                <a:ext uri="{FF2B5EF4-FFF2-40B4-BE49-F238E27FC236}">
                  <a16:creationId xmlns:a16="http://schemas.microsoft.com/office/drawing/2014/main" id="{2A6B1013-06ED-4E36-BC0D-728424335CDD}"/>
                </a:ext>
              </a:extLst>
            </p:cNvPr>
            <p:cNvSpPr txBox="1"/>
            <p:nvPr/>
          </p:nvSpPr>
          <p:spPr>
            <a:xfrm>
              <a:off x="5274376" y="1813750"/>
              <a:ext cx="577420" cy="380329"/>
            </a:xfrm>
            <a:prstGeom prst="rect">
              <a:avLst/>
            </a:prstGeom>
            <a:noFill/>
          </p:spPr>
          <p:txBody>
            <a:bodyPr wrap="none" rtlCol="0">
              <a:spAutoFit/>
            </a:bodyPr>
            <a:lstStyle/>
            <a:p>
              <a:pPr defTabSz="914377"/>
              <a:r>
                <a:rPr lang="en-US" altLang="zh-CN" sz="3733" dirty="0">
                  <a:solidFill>
                    <a:schemeClr val="bg1"/>
                  </a:solidFill>
                  <a:latin typeface="Impact" panose="020B0806030902050204" pitchFamily="34" charset="0"/>
                  <a:ea typeface="微软雅黑"/>
                </a:rPr>
                <a:t>02</a:t>
              </a:r>
              <a:endParaRPr lang="zh-CN" altLang="en-US" sz="3733" dirty="0">
                <a:solidFill>
                  <a:schemeClr val="bg1"/>
                </a:solidFill>
                <a:latin typeface="Impact" panose="020B0806030902050204" pitchFamily="34" charset="0"/>
                <a:ea typeface="微软雅黑"/>
              </a:endParaRPr>
            </a:p>
          </p:txBody>
        </p:sp>
      </p:grpSp>
      <p:sp>
        <p:nvSpPr>
          <p:cNvPr id="40" name="矩形 39">
            <a:extLst>
              <a:ext uri="{FF2B5EF4-FFF2-40B4-BE49-F238E27FC236}">
                <a16:creationId xmlns:a16="http://schemas.microsoft.com/office/drawing/2014/main" id="{97D5A72A-B67A-4575-B70E-5EFEF9A3B05D}"/>
              </a:ext>
            </a:extLst>
          </p:cNvPr>
          <p:cNvSpPr/>
          <p:nvPr/>
        </p:nvSpPr>
        <p:spPr>
          <a:xfrm>
            <a:off x="6349295" y="4228281"/>
            <a:ext cx="3570208" cy="830997"/>
          </a:xfrm>
          <a:prstGeom prst="rect">
            <a:avLst/>
          </a:prstGeom>
        </p:spPr>
        <p:txBody>
          <a:bodyPr wrap="none">
            <a:spAutoFit/>
          </a:bodyPr>
          <a:lstStyle/>
          <a:p>
            <a:pPr defTabSz="609585"/>
            <a:r>
              <a:rPr lang="zh-CN" altLang="en-US" sz="2400" kern="0" dirty="0">
                <a:solidFill>
                  <a:srgbClr val="E83715"/>
                </a:solidFill>
                <a:latin typeface="造字工房尚雅（非商用）常规体" pitchFamily="50" charset="-122"/>
                <a:ea typeface="造字工房尚雅（非商用）常规体" pitchFamily="50" charset="-122"/>
              </a:rPr>
              <a:t>十三届全国人大一次会议</a:t>
            </a:r>
            <a:endParaRPr lang="en-US" altLang="zh-CN" sz="2400" kern="0" dirty="0">
              <a:solidFill>
                <a:srgbClr val="E83715"/>
              </a:solidFill>
              <a:latin typeface="造字工房尚雅（非商用）常规体" pitchFamily="50" charset="-122"/>
              <a:ea typeface="造字工房尚雅（非商用）常规体" pitchFamily="50" charset="-122"/>
            </a:endParaRPr>
          </a:p>
          <a:p>
            <a:pPr defTabSz="609585"/>
            <a:r>
              <a:rPr lang="zh-CN" altLang="en-US" sz="2400" kern="0" dirty="0">
                <a:solidFill>
                  <a:srgbClr val="E83715"/>
                </a:solidFill>
                <a:latin typeface="造字工房尚雅（非商用）常规体" pitchFamily="50" charset="-122"/>
                <a:ea typeface="造字工房尚雅（非商用）常规体" pitchFamily="50" charset="-122"/>
              </a:rPr>
              <a:t>全国政协十三届一次会议</a:t>
            </a:r>
            <a:endParaRPr lang="en-US" altLang="zh-CN" sz="2400" kern="0" dirty="0">
              <a:solidFill>
                <a:srgbClr val="E83715"/>
              </a:solidFill>
              <a:latin typeface="造字工房尚雅（非商用）常规体" pitchFamily="50" charset="-122"/>
              <a:ea typeface="造字工房尚雅（非商用）常规体" pitchFamily="50" charset="-122"/>
            </a:endParaRPr>
          </a:p>
        </p:txBody>
      </p:sp>
      <p:pic>
        <p:nvPicPr>
          <p:cNvPr id="43" name="图片 42">
            <a:extLst>
              <a:ext uri="{FF2B5EF4-FFF2-40B4-BE49-F238E27FC236}">
                <a16:creationId xmlns:a16="http://schemas.microsoft.com/office/drawing/2014/main" id="{1805C50B-AA79-4EBB-A0F6-A592773F00CB}"/>
              </a:ext>
            </a:extLst>
          </p:cNvPr>
          <p:cNvPicPr>
            <a:picLocks noChangeAspect="1"/>
          </p:cNvPicPr>
          <p:nvPr/>
        </p:nvPicPr>
        <p:blipFill rotWithShape="1">
          <a:blip r:embed="rId5">
            <a:extLst>
              <a:ext uri="{28A0092B-C50C-407E-A947-70E740481C1C}">
                <a14:useLocalDpi xmlns:a14="http://schemas.microsoft.com/office/drawing/2010/main" val="0"/>
              </a:ext>
            </a:extLst>
          </a:blip>
          <a:srcRect l="57406" t="6199" r="33931" b="75597"/>
          <a:stretch/>
        </p:blipFill>
        <p:spPr>
          <a:xfrm>
            <a:off x="6812705" y="1418056"/>
            <a:ext cx="1124426" cy="1227817"/>
          </a:xfrm>
          <a:prstGeom prst="rect">
            <a:avLst/>
          </a:prstGeom>
        </p:spPr>
      </p:pic>
      <p:pic>
        <p:nvPicPr>
          <p:cNvPr id="45" name="图片 44">
            <a:extLst>
              <a:ext uri="{FF2B5EF4-FFF2-40B4-BE49-F238E27FC236}">
                <a16:creationId xmlns:a16="http://schemas.microsoft.com/office/drawing/2014/main" id="{8F93EDA5-E794-4AE1-AB3E-031510EA48FF}"/>
              </a:ext>
            </a:extLst>
          </p:cNvPr>
          <p:cNvPicPr>
            <a:picLocks noChangeAspect="1"/>
          </p:cNvPicPr>
          <p:nvPr/>
        </p:nvPicPr>
        <p:blipFill rotWithShape="1">
          <a:blip r:embed="rId6"/>
          <a:srcRect l="53717"/>
          <a:stretch/>
        </p:blipFill>
        <p:spPr>
          <a:xfrm>
            <a:off x="8134399" y="1270686"/>
            <a:ext cx="1295046" cy="1522559"/>
          </a:xfrm>
          <a:prstGeom prst="rect">
            <a:avLst/>
          </a:prstGeom>
        </p:spPr>
      </p:pic>
    </p:spTree>
    <p:extLst>
      <p:ext uri="{BB962C8B-B14F-4D97-AF65-F5344CB8AC3E}">
        <p14:creationId xmlns:p14="http://schemas.microsoft.com/office/powerpoint/2010/main" val="283971881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1" nodeType="withEffect">
                                  <p:stCondLst>
                                    <p:cond delay="0"/>
                                  </p:stCondLst>
                                  <p:childTnLst>
                                    <p:animMotion origin="layout" path="M -1.11111E-6 0 L -0.00017 -0.63333 " pathEditMode="relative" rAng="0" ptsTypes="AA">
                                      <p:cBhvr>
                                        <p:cTn id="6" dur="1000" spd="-100000" fill="hold"/>
                                        <p:tgtEl>
                                          <p:spTgt spid="26"/>
                                        </p:tgtEl>
                                        <p:attrNameLst>
                                          <p:attrName>ppt_x,ppt_y</p:attrName>
                                        </p:attrNameLst>
                                      </p:cBhvr>
                                      <p:rCtr x="-17" y="-31667"/>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1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 presetClass="entr" presetSubtype="2" decel="10000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1+#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4" grpId="0" animBg="1"/>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grpSp>
        <p:nvGrpSpPr>
          <p:cNvPr id="5" name="Group 13">
            <a:extLst>
              <a:ext uri="{FF2B5EF4-FFF2-40B4-BE49-F238E27FC236}">
                <a16:creationId xmlns:a16="http://schemas.microsoft.com/office/drawing/2014/main" id="{F7043E23-2306-46D0-9315-A55768757CD3}"/>
              </a:ext>
            </a:extLst>
          </p:cNvPr>
          <p:cNvGrpSpPr>
            <a:grpSpLocks/>
          </p:cNvGrpSpPr>
          <p:nvPr/>
        </p:nvGrpSpPr>
        <p:grpSpPr bwMode="auto">
          <a:xfrm>
            <a:off x="1153702" y="3784046"/>
            <a:ext cx="469247" cy="463659"/>
            <a:chOff x="0" y="0"/>
            <a:chExt cx="584" cy="584"/>
          </a:xfrm>
        </p:grpSpPr>
        <p:sp>
          <p:nvSpPr>
            <p:cNvPr id="6" name="Oval 14">
              <a:extLst>
                <a:ext uri="{FF2B5EF4-FFF2-40B4-BE49-F238E27FC236}">
                  <a16:creationId xmlns:a16="http://schemas.microsoft.com/office/drawing/2014/main" id="{C7427E55-59A5-412A-BD66-B262807C62D4}"/>
                </a:ext>
              </a:extLst>
            </p:cNvPr>
            <p:cNvSpPr>
              <a:spLocks/>
            </p:cNvSpPr>
            <p:nvPr/>
          </p:nvSpPr>
          <p:spPr bwMode="auto">
            <a:xfrm>
              <a:off x="0" y="0"/>
              <a:ext cx="584" cy="584"/>
            </a:xfrm>
            <a:prstGeom prst="ellipse">
              <a:avLst/>
            </a:prstGeom>
            <a:solidFill>
              <a:srgbClr val="D71518"/>
            </a:solidFill>
            <a:ln w="25400" cap="flat">
              <a:noFill/>
              <a:miter lim="800000"/>
              <a:headEnd type="none" w="med" len="med"/>
              <a:tailEnd type="none" w="med" len="med"/>
            </a:ln>
            <a:extLst/>
          </p:spPr>
          <p:txBody>
            <a:bodyPr lIns="0" tIns="0" rIns="0" bIns="0"/>
            <a:lstStyle/>
            <a:p>
              <a:pPr algn="ctr" defTabSz="966196" fontAlgn="base">
                <a:spcBef>
                  <a:spcPct val="0"/>
                </a:spcBef>
                <a:spcAft>
                  <a:spcPct val="0"/>
                </a:spcAft>
                <a:defRPr/>
              </a:pPr>
              <a:endParaRPr lang="en-US" sz="2900" kern="0" dirty="0">
                <a:solidFill>
                  <a:srgbClr val="000000"/>
                </a:solidFill>
                <a:latin typeface="微软雅黑"/>
                <a:ea typeface="微软雅黑"/>
                <a:sym typeface="Gill Sans" charset="0"/>
              </a:endParaRPr>
            </a:p>
          </p:txBody>
        </p:sp>
        <p:sp>
          <p:nvSpPr>
            <p:cNvPr id="7" name="Rectangle 15">
              <a:extLst>
                <a:ext uri="{FF2B5EF4-FFF2-40B4-BE49-F238E27FC236}">
                  <a16:creationId xmlns:a16="http://schemas.microsoft.com/office/drawing/2014/main" id="{632C7C93-B713-4DE9-88A7-766703707B5A}"/>
                </a:ext>
              </a:extLst>
            </p:cNvPr>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196"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1</a:t>
              </a:r>
            </a:p>
          </p:txBody>
        </p:sp>
      </p:grpSp>
      <p:grpSp>
        <p:nvGrpSpPr>
          <p:cNvPr id="8" name="Group 4">
            <a:extLst>
              <a:ext uri="{FF2B5EF4-FFF2-40B4-BE49-F238E27FC236}">
                <a16:creationId xmlns:a16="http://schemas.microsoft.com/office/drawing/2014/main" id="{F1F97693-CC70-4156-B6A4-609337B9DED1}"/>
              </a:ext>
            </a:extLst>
          </p:cNvPr>
          <p:cNvGrpSpPr/>
          <p:nvPr/>
        </p:nvGrpSpPr>
        <p:grpSpPr>
          <a:xfrm>
            <a:off x="1003005" y="3215550"/>
            <a:ext cx="9896449" cy="284581"/>
            <a:chOff x="899592" y="2852807"/>
            <a:chExt cx="7344815" cy="213386"/>
          </a:xfrm>
          <a:solidFill>
            <a:srgbClr val="DB2632"/>
          </a:solidFill>
        </p:grpSpPr>
        <p:sp>
          <p:nvSpPr>
            <p:cNvPr id="9" name="Rectangle 61">
              <a:extLst>
                <a:ext uri="{FF2B5EF4-FFF2-40B4-BE49-F238E27FC236}">
                  <a16:creationId xmlns:a16="http://schemas.microsoft.com/office/drawing/2014/main" id="{6958933E-AAD8-40B8-BBBD-FB4FEAECED2F}"/>
                </a:ext>
              </a:extLst>
            </p:cNvPr>
            <p:cNvSpPr/>
            <p:nvPr/>
          </p:nvSpPr>
          <p:spPr bwMode="auto">
            <a:xfrm>
              <a:off x="899592" y="2852807"/>
              <a:ext cx="7344815" cy="32031"/>
            </a:xfrm>
            <a:prstGeom prst="rect">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62"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10" name="Flowchart: Merge 3">
              <a:extLst>
                <a:ext uri="{FF2B5EF4-FFF2-40B4-BE49-F238E27FC236}">
                  <a16:creationId xmlns:a16="http://schemas.microsoft.com/office/drawing/2014/main" id="{C1A64C28-56C3-4120-8DFB-BBCE0EC82ECC}"/>
                </a:ext>
              </a:extLst>
            </p:cNvPr>
            <p:cNvSpPr/>
            <p:nvPr/>
          </p:nvSpPr>
          <p:spPr bwMode="auto">
            <a:xfrm>
              <a:off x="1099027"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62"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11" name="Flowchart: Merge 64">
              <a:extLst>
                <a:ext uri="{FF2B5EF4-FFF2-40B4-BE49-F238E27FC236}">
                  <a16:creationId xmlns:a16="http://schemas.microsoft.com/office/drawing/2014/main" id="{78F645C0-E83C-4511-BAD7-CF39C8940D02}"/>
                </a:ext>
              </a:extLst>
            </p:cNvPr>
            <p:cNvSpPr/>
            <p:nvPr/>
          </p:nvSpPr>
          <p:spPr bwMode="auto">
            <a:xfrm>
              <a:off x="3708663"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62"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12" name="Flowchart: Merge 65">
              <a:extLst>
                <a:ext uri="{FF2B5EF4-FFF2-40B4-BE49-F238E27FC236}">
                  <a16:creationId xmlns:a16="http://schemas.microsoft.com/office/drawing/2014/main" id="{657138E3-5971-45D3-B445-92D433F30B86}"/>
                </a:ext>
              </a:extLst>
            </p:cNvPr>
            <p:cNvSpPr/>
            <p:nvPr/>
          </p:nvSpPr>
          <p:spPr bwMode="auto">
            <a:xfrm>
              <a:off x="6174461"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62" fontAlgn="base">
                <a:spcBef>
                  <a:spcPct val="0"/>
                </a:spcBef>
                <a:spcAft>
                  <a:spcPct val="0"/>
                </a:spcAft>
                <a:defRPr/>
              </a:pPr>
              <a:endParaRPr lang="en-US" sz="8000" kern="0">
                <a:solidFill>
                  <a:srgbClr val="000000"/>
                </a:solidFill>
                <a:latin typeface="微软雅黑"/>
                <a:ea typeface="微软雅黑"/>
                <a:sym typeface="Gill Sans" charset="0"/>
              </a:endParaRPr>
            </a:p>
          </p:txBody>
        </p:sp>
      </p:grpSp>
      <p:grpSp>
        <p:nvGrpSpPr>
          <p:cNvPr id="13" name="Group 13">
            <a:extLst>
              <a:ext uri="{FF2B5EF4-FFF2-40B4-BE49-F238E27FC236}">
                <a16:creationId xmlns:a16="http://schemas.microsoft.com/office/drawing/2014/main" id="{AEF3B8B8-9F5E-4D5B-B003-90B5321197B2}"/>
              </a:ext>
            </a:extLst>
          </p:cNvPr>
          <p:cNvGrpSpPr>
            <a:grpSpLocks/>
          </p:cNvGrpSpPr>
          <p:nvPr/>
        </p:nvGrpSpPr>
        <p:grpSpPr bwMode="auto">
          <a:xfrm>
            <a:off x="4646170" y="3790398"/>
            <a:ext cx="476476" cy="473979"/>
            <a:chOff x="-61" y="8"/>
            <a:chExt cx="593" cy="597"/>
          </a:xfrm>
        </p:grpSpPr>
        <p:sp>
          <p:nvSpPr>
            <p:cNvPr id="14" name="Oval 14">
              <a:extLst>
                <a:ext uri="{FF2B5EF4-FFF2-40B4-BE49-F238E27FC236}">
                  <a16:creationId xmlns:a16="http://schemas.microsoft.com/office/drawing/2014/main" id="{B00928AD-9708-46C1-B205-9516461AC5BA}"/>
                </a:ext>
              </a:extLst>
            </p:cNvPr>
            <p:cNvSpPr>
              <a:spLocks/>
            </p:cNvSpPr>
            <p:nvPr/>
          </p:nvSpPr>
          <p:spPr bwMode="auto">
            <a:xfrm>
              <a:off x="-61" y="21"/>
              <a:ext cx="584" cy="584"/>
            </a:xfrm>
            <a:prstGeom prst="ellipse">
              <a:avLst/>
            </a:prstGeom>
            <a:solidFill>
              <a:srgbClr val="D71518"/>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196"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15" name="Rectangle 15">
              <a:extLst>
                <a:ext uri="{FF2B5EF4-FFF2-40B4-BE49-F238E27FC236}">
                  <a16:creationId xmlns:a16="http://schemas.microsoft.com/office/drawing/2014/main" id="{0B780011-8803-4C73-9D2E-79FB8ED93563}"/>
                </a:ext>
              </a:extLst>
            </p:cNvPr>
            <p:cNvSpPr>
              <a:spLocks/>
            </p:cNvSpPr>
            <p:nvPr/>
          </p:nvSpPr>
          <p:spPr bwMode="auto">
            <a:xfrm>
              <a:off x="-52"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196"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2</a:t>
              </a:r>
            </a:p>
          </p:txBody>
        </p:sp>
      </p:grpSp>
      <p:grpSp>
        <p:nvGrpSpPr>
          <p:cNvPr id="16" name="Group 13">
            <a:extLst>
              <a:ext uri="{FF2B5EF4-FFF2-40B4-BE49-F238E27FC236}">
                <a16:creationId xmlns:a16="http://schemas.microsoft.com/office/drawing/2014/main" id="{879F2835-822D-4A29-B3F1-CD2442740EA7}"/>
              </a:ext>
            </a:extLst>
          </p:cNvPr>
          <p:cNvGrpSpPr>
            <a:grpSpLocks/>
          </p:cNvGrpSpPr>
          <p:nvPr/>
        </p:nvGrpSpPr>
        <p:grpSpPr bwMode="auto">
          <a:xfrm>
            <a:off x="8047137" y="3784046"/>
            <a:ext cx="469247" cy="463659"/>
            <a:chOff x="0" y="0"/>
            <a:chExt cx="584" cy="584"/>
          </a:xfrm>
          <a:noFill/>
        </p:grpSpPr>
        <p:sp>
          <p:nvSpPr>
            <p:cNvPr id="17" name="Oval 14">
              <a:extLst>
                <a:ext uri="{FF2B5EF4-FFF2-40B4-BE49-F238E27FC236}">
                  <a16:creationId xmlns:a16="http://schemas.microsoft.com/office/drawing/2014/main" id="{E21060EF-DC3E-4030-9A84-BBB8261884F3}"/>
                </a:ext>
              </a:extLst>
            </p:cNvPr>
            <p:cNvSpPr>
              <a:spLocks/>
            </p:cNvSpPr>
            <p:nvPr/>
          </p:nvSpPr>
          <p:spPr bwMode="auto">
            <a:xfrm>
              <a:off x="0" y="0"/>
              <a:ext cx="584" cy="584"/>
            </a:xfrm>
            <a:prstGeom prst="ellipse">
              <a:avLst/>
            </a:prstGeom>
            <a:solidFill>
              <a:srgbClr val="D71518"/>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196" fontAlgn="base">
                <a:spcBef>
                  <a:spcPct val="0"/>
                </a:spcBef>
                <a:spcAft>
                  <a:spcPct val="0"/>
                </a:spcAft>
                <a:defRPr/>
              </a:pPr>
              <a:endParaRPr lang="en-US" sz="2900" kern="0" dirty="0">
                <a:solidFill>
                  <a:srgbClr val="000000"/>
                </a:solidFill>
                <a:latin typeface="微软雅黑"/>
                <a:ea typeface="微软雅黑"/>
                <a:sym typeface="Gill Sans" charset="0"/>
              </a:endParaRPr>
            </a:p>
          </p:txBody>
        </p:sp>
        <p:sp>
          <p:nvSpPr>
            <p:cNvPr id="18" name="Rectangle 15">
              <a:extLst>
                <a:ext uri="{FF2B5EF4-FFF2-40B4-BE49-F238E27FC236}">
                  <a16:creationId xmlns:a16="http://schemas.microsoft.com/office/drawing/2014/main" id="{CB7B9FCC-ED96-4A85-8718-139BEA8462C4}"/>
                </a:ext>
              </a:extLst>
            </p:cNvPr>
            <p:cNvSpPr>
              <a:spLocks/>
            </p:cNvSpPr>
            <p:nvPr/>
          </p:nvSpPr>
          <p:spPr bwMode="auto">
            <a:xfrm>
              <a:off x="0" y="8"/>
              <a:ext cx="584" cy="544"/>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196"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3</a:t>
              </a:r>
            </a:p>
          </p:txBody>
        </p:sp>
      </p:grpSp>
      <p:pic>
        <p:nvPicPr>
          <p:cNvPr id="19" name="图片 18">
            <a:hlinkClick r:id="rId3"/>
            <a:extLst>
              <a:ext uri="{FF2B5EF4-FFF2-40B4-BE49-F238E27FC236}">
                <a16:creationId xmlns:a16="http://schemas.microsoft.com/office/drawing/2014/main" id="{79FD9ADC-4ED7-47D6-A6F7-97A78DCD21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2646" y="1634943"/>
            <a:ext cx="2106604" cy="1335209"/>
          </a:xfrm>
          <a:prstGeom prst="rect">
            <a:avLst/>
          </a:prstGeom>
          <a:effectLst>
            <a:outerShdw blurRad="63500" sx="102000" sy="102000" algn="ctr" rotWithShape="0">
              <a:prstClr val="black">
                <a:alpha val="40000"/>
              </a:prstClr>
            </a:outerShdw>
          </a:effectLst>
        </p:spPr>
      </p:pic>
      <p:pic>
        <p:nvPicPr>
          <p:cNvPr id="20" name="图片 19">
            <a:hlinkClick r:id="rId3"/>
            <a:extLst>
              <a:ext uri="{FF2B5EF4-FFF2-40B4-BE49-F238E27FC236}">
                <a16:creationId xmlns:a16="http://schemas.microsoft.com/office/drawing/2014/main" id="{B55532B9-064B-48E6-AFA3-DDB2257F91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4079" y="1634942"/>
            <a:ext cx="2200683" cy="1330915"/>
          </a:xfrm>
          <a:prstGeom prst="rect">
            <a:avLst/>
          </a:prstGeom>
          <a:effectLst>
            <a:outerShdw blurRad="63500" sx="102000" sy="102000" algn="ctr" rotWithShape="0">
              <a:prstClr val="black">
                <a:alpha val="40000"/>
              </a:prstClr>
            </a:outerShdw>
          </a:effectLst>
        </p:spPr>
      </p:pic>
      <p:pic>
        <p:nvPicPr>
          <p:cNvPr id="21" name="图片 20">
            <a:hlinkClick r:id="rId3"/>
            <a:extLst>
              <a:ext uri="{FF2B5EF4-FFF2-40B4-BE49-F238E27FC236}">
                <a16:creationId xmlns:a16="http://schemas.microsoft.com/office/drawing/2014/main" id="{B499DDE9-F666-4F66-9ABE-8084CD14C4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61366" y="1633214"/>
            <a:ext cx="2040245" cy="1332643"/>
          </a:xfrm>
          <a:prstGeom prst="rect">
            <a:avLst/>
          </a:prstGeom>
          <a:effectLst>
            <a:outerShdw blurRad="63500" sx="102000" sy="102000" algn="ctr" rotWithShape="0">
              <a:prstClr val="black">
                <a:alpha val="40000"/>
              </a:prstClr>
            </a:outerShdw>
          </a:effectLst>
        </p:spPr>
      </p:pic>
      <p:sp>
        <p:nvSpPr>
          <p:cNvPr id="23" name="矩形 22">
            <a:extLst>
              <a:ext uri="{FF2B5EF4-FFF2-40B4-BE49-F238E27FC236}">
                <a16:creationId xmlns:a16="http://schemas.microsoft.com/office/drawing/2014/main" id="{BADA7946-B56D-4403-97C6-B563852F1C91}"/>
              </a:ext>
            </a:extLst>
          </p:cNvPr>
          <p:cNvSpPr/>
          <p:nvPr/>
        </p:nvSpPr>
        <p:spPr>
          <a:xfrm>
            <a:off x="1714447" y="3679868"/>
            <a:ext cx="2636092" cy="1569469"/>
          </a:xfrm>
          <a:prstGeom prst="rect">
            <a:avLst/>
          </a:prstGeom>
          <a:noFill/>
        </p:spPr>
        <p:txBody>
          <a:bodyPr wrap="square" lIns="91440" tIns="45720" rIns="91440" bIns="45720" rtlCol="0">
            <a:spAutoFit/>
          </a:bodyPr>
          <a:lstStyle/>
          <a:p>
            <a:pPr defTabSz="914377" eaLnBrk="0" hangingPunct="0">
              <a:lnSpc>
                <a:spcPct val="150000"/>
              </a:lnSpc>
            </a:pPr>
            <a:r>
              <a:rPr lang="zh-CN" altLang="en-US" sz="2133" b="1" kern="0" dirty="0">
                <a:gradFill>
                  <a:gsLst>
                    <a:gs pos="0">
                      <a:srgbClr val="FF3302"/>
                    </a:gs>
                    <a:gs pos="100000">
                      <a:srgbClr val="CB0800"/>
                    </a:gs>
                  </a:gsLst>
                  <a:lin ang="5400000" scaled="1"/>
                </a:gradFill>
                <a:latin typeface="微软雅黑" pitchFamily="34" charset="-122"/>
                <a:ea typeface="微软雅黑" pitchFamily="34" charset="-122"/>
              </a:rPr>
              <a:t>统揽伟大斗争、伟大工程、伟大事业、伟大梦想</a:t>
            </a:r>
          </a:p>
        </p:txBody>
      </p:sp>
      <p:sp>
        <p:nvSpPr>
          <p:cNvPr id="24" name="矩形 23">
            <a:extLst>
              <a:ext uri="{FF2B5EF4-FFF2-40B4-BE49-F238E27FC236}">
                <a16:creationId xmlns:a16="http://schemas.microsoft.com/office/drawing/2014/main" id="{94E2F496-613D-4C1C-8CD9-9033DAECF67F}"/>
              </a:ext>
            </a:extLst>
          </p:cNvPr>
          <p:cNvSpPr/>
          <p:nvPr/>
        </p:nvSpPr>
        <p:spPr>
          <a:xfrm>
            <a:off x="5249802" y="3695318"/>
            <a:ext cx="2636092" cy="1077090"/>
          </a:xfrm>
          <a:prstGeom prst="rect">
            <a:avLst/>
          </a:prstGeom>
          <a:noFill/>
        </p:spPr>
        <p:txBody>
          <a:bodyPr wrap="square" lIns="91440" tIns="45720" rIns="91440" bIns="45720" rtlCol="0">
            <a:spAutoFit/>
          </a:bodyPr>
          <a:lstStyle/>
          <a:p>
            <a:pPr defTabSz="914377" eaLnBrk="0" hangingPunct="0">
              <a:lnSpc>
                <a:spcPct val="150000"/>
              </a:lnSpc>
            </a:pPr>
            <a:r>
              <a:rPr lang="zh-CN" altLang="en-US" sz="2133" b="1" kern="0" dirty="0">
                <a:gradFill>
                  <a:gsLst>
                    <a:gs pos="0">
                      <a:srgbClr val="FF3302"/>
                    </a:gs>
                    <a:gs pos="100000">
                      <a:srgbClr val="CB0800"/>
                    </a:gs>
                  </a:gsLst>
                  <a:lin ang="5400000" scaled="1"/>
                </a:gradFill>
                <a:latin typeface="微软雅黑" pitchFamily="34" charset="-122"/>
                <a:ea typeface="微软雅黑" pitchFamily="34" charset="-122"/>
              </a:rPr>
              <a:t>统筹推进“五位一体”总体布局</a:t>
            </a:r>
          </a:p>
        </p:txBody>
      </p:sp>
      <p:sp>
        <p:nvSpPr>
          <p:cNvPr id="25" name="矩形 24">
            <a:extLst>
              <a:ext uri="{FF2B5EF4-FFF2-40B4-BE49-F238E27FC236}">
                <a16:creationId xmlns:a16="http://schemas.microsoft.com/office/drawing/2014/main" id="{6DA29199-2872-410B-9071-1D8FE6DF0162}"/>
              </a:ext>
            </a:extLst>
          </p:cNvPr>
          <p:cNvSpPr/>
          <p:nvPr/>
        </p:nvSpPr>
        <p:spPr>
          <a:xfrm>
            <a:off x="8677626" y="3678312"/>
            <a:ext cx="2636092" cy="1077090"/>
          </a:xfrm>
          <a:prstGeom prst="rect">
            <a:avLst/>
          </a:prstGeom>
          <a:noFill/>
        </p:spPr>
        <p:txBody>
          <a:bodyPr wrap="square" lIns="91440" tIns="45720" rIns="91440" bIns="45720" rtlCol="0">
            <a:spAutoFit/>
          </a:bodyPr>
          <a:lstStyle/>
          <a:p>
            <a:pPr defTabSz="914377" eaLnBrk="0" hangingPunct="0">
              <a:lnSpc>
                <a:spcPct val="150000"/>
              </a:lnSpc>
            </a:pPr>
            <a:r>
              <a:rPr lang="zh-CN" altLang="en-US" sz="2133" b="1" kern="0" dirty="0">
                <a:gradFill>
                  <a:gsLst>
                    <a:gs pos="0">
                      <a:srgbClr val="FF3302"/>
                    </a:gs>
                    <a:gs pos="100000">
                      <a:srgbClr val="CB0800"/>
                    </a:gs>
                  </a:gsLst>
                  <a:lin ang="5400000" scaled="1"/>
                </a:gradFill>
                <a:latin typeface="微软雅黑" pitchFamily="34" charset="-122"/>
                <a:ea typeface="微软雅黑" pitchFamily="34" charset="-122"/>
              </a:rPr>
              <a:t>协调推进“四个全面”战略布局</a:t>
            </a:r>
          </a:p>
        </p:txBody>
      </p:sp>
    </p:spTree>
    <p:extLst>
      <p:ext uri="{BB962C8B-B14F-4D97-AF65-F5344CB8AC3E}">
        <p14:creationId xmlns:p14="http://schemas.microsoft.com/office/powerpoint/2010/main" val="219203646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anim calcmode="lin" valueType="num">
                                      <p:cBhvr>
                                        <p:cTn id="16" dur="500" fill="hold"/>
                                        <p:tgtEl>
                                          <p:spTgt spid="21"/>
                                        </p:tgtEl>
                                        <p:attrNameLst>
                                          <p:attrName>ppt_x</p:attrName>
                                        </p:attrNameLst>
                                      </p:cBhvr>
                                      <p:tavLst>
                                        <p:tav tm="0">
                                          <p:val>
                                            <p:strVal val="#ppt_x"/>
                                          </p:val>
                                        </p:tav>
                                        <p:tav tm="100000">
                                          <p:val>
                                            <p:strVal val="#ppt_x"/>
                                          </p:val>
                                        </p:tav>
                                      </p:tavLst>
                                    </p:anim>
                                    <p:anim calcmode="lin" valueType="num">
                                      <p:cBhvr>
                                        <p:cTn id="17" dur="50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strVal val="#ppt_x"/>
                                          </p:val>
                                        </p:tav>
                                        <p:tav tm="100000">
                                          <p:val>
                                            <p:strVal val="#ppt_x"/>
                                          </p:val>
                                        </p:tav>
                                      </p:tavLst>
                                    </p:anim>
                                    <p:anim calcmode="lin" valueType="num">
                                      <p:cBhvr>
                                        <p:cTn id="23" dur="5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anim calcmode="lin" valueType="num">
                                      <p:cBhvr>
                                        <p:cTn id="28" dur="500" fill="hold"/>
                                        <p:tgtEl>
                                          <p:spTgt spid="20"/>
                                        </p:tgtEl>
                                        <p:attrNameLst>
                                          <p:attrName>ppt_x</p:attrName>
                                        </p:attrNameLst>
                                      </p:cBhvr>
                                      <p:tavLst>
                                        <p:tav tm="0">
                                          <p:val>
                                            <p:strVal val="#ppt_x"/>
                                          </p:val>
                                        </p:tav>
                                        <p:tav tm="100000">
                                          <p:val>
                                            <p:strVal val="#ppt_x"/>
                                          </p:val>
                                        </p:tav>
                                      </p:tavLst>
                                    </p:anim>
                                    <p:anim calcmode="lin" valueType="num">
                                      <p:cBhvr>
                                        <p:cTn id="29" dur="5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5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5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7C4E1984-FC2B-4E72-8DE0-7D97621D15F5}"/>
              </a:ext>
            </a:extLst>
          </p:cNvPr>
          <p:cNvSpPr>
            <a:spLocks noChangeArrowheads="1"/>
          </p:cNvSpPr>
          <p:nvPr/>
        </p:nvSpPr>
        <p:spPr bwMode="auto">
          <a:xfrm>
            <a:off x="1320800" y="306457"/>
            <a:ext cx="6205471" cy="502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a:lnSpc>
                <a:spcPct val="100000"/>
              </a:lnSpc>
              <a:spcBef>
                <a:spcPts val="0"/>
              </a:spcBef>
              <a:buNone/>
            </a:pPr>
            <a:r>
              <a:rPr lang="zh-CN" altLang="en-US" sz="2667" b="1" dirty="0">
                <a:gradFill flip="none" rotWithShape="1">
                  <a:gsLst>
                    <a:gs pos="0">
                      <a:srgbClr val="FFFF00"/>
                    </a:gs>
                    <a:gs pos="48000">
                      <a:schemeClr val="accent4">
                        <a:lumMod val="97000"/>
                        <a:lumOff val="3000"/>
                      </a:schemeClr>
                    </a:gs>
                    <a:gs pos="100000">
                      <a:schemeClr val="accent4">
                        <a:lumMod val="60000"/>
                        <a:lumOff val="40000"/>
                      </a:schemeClr>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第二部分：五年工作的回顾</a:t>
            </a:r>
          </a:p>
        </p:txBody>
      </p:sp>
      <p:sp>
        <p:nvSpPr>
          <p:cNvPr id="5" name="圆角矩形 15">
            <a:extLst>
              <a:ext uri="{FF2B5EF4-FFF2-40B4-BE49-F238E27FC236}">
                <a16:creationId xmlns:a16="http://schemas.microsoft.com/office/drawing/2014/main" id="{1C2CCF91-43DA-4DB7-80DE-951CCBB7ADA1}"/>
              </a:ext>
            </a:extLst>
          </p:cNvPr>
          <p:cNvSpPr>
            <a:spLocks noChangeArrowheads="1"/>
          </p:cNvSpPr>
          <p:nvPr/>
        </p:nvSpPr>
        <p:spPr bwMode="auto">
          <a:xfrm>
            <a:off x="1362153" y="1744860"/>
            <a:ext cx="10249276" cy="1862968"/>
          </a:xfrm>
          <a:prstGeom prst="roundRect">
            <a:avLst>
              <a:gd name="adj" fmla="val 16667"/>
            </a:avLst>
          </a:prstGeom>
          <a:noFill/>
          <a:ln w="1270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10">
            <a:extLst>
              <a:ext uri="{FF2B5EF4-FFF2-40B4-BE49-F238E27FC236}">
                <a16:creationId xmlns:a16="http://schemas.microsoft.com/office/drawing/2014/main" id="{CBC93013-7171-4FC5-8A45-E9A916D3B0CE}"/>
              </a:ext>
            </a:extLst>
          </p:cNvPr>
          <p:cNvSpPr/>
          <p:nvPr/>
        </p:nvSpPr>
        <p:spPr>
          <a:xfrm>
            <a:off x="678163" y="1954287"/>
            <a:ext cx="1291548" cy="1291549"/>
          </a:xfrm>
          <a:prstGeom prst="roundRect">
            <a:avLst/>
          </a:prstGeom>
          <a:solidFill>
            <a:srgbClr val="D71518"/>
          </a:solidFill>
          <a:ln w="12700" cap="flat" cmpd="sng" algn="ctr">
            <a:noFill/>
            <a:prstDash val="solid"/>
            <a:miter lim="800000"/>
          </a:ln>
          <a:effectLst>
            <a:outerShdw blurRad="203200" dist="101600" dir="27000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7" name="文本框 6">
            <a:extLst>
              <a:ext uri="{FF2B5EF4-FFF2-40B4-BE49-F238E27FC236}">
                <a16:creationId xmlns:a16="http://schemas.microsoft.com/office/drawing/2014/main" id="{5E9362AC-F2A8-4F04-83A9-D5A79CC5FF7E}"/>
              </a:ext>
            </a:extLst>
          </p:cNvPr>
          <p:cNvSpPr txBox="1">
            <a:spLocks noChangeArrowheads="1"/>
          </p:cNvSpPr>
          <p:nvPr/>
        </p:nvSpPr>
        <p:spPr bwMode="auto">
          <a:xfrm>
            <a:off x="548898" y="2204410"/>
            <a:ext cx="14208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pPr>
            <a:r>
              <a:rPr lang="en-US" altLang="zh-CN" sz="4800" b="1" dirty="0">
                <a:solidFill>
                  <a:prstClr val="white"/>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8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4">
            <a:extLst>
              <a:ext uri="{FF2B5EF4-FFF2-40B4-BE49-F238E27FC236}">
                <a16:creationId xmlns:a16="http://schemas.microsoft.com/office/drawing/2014/main" id="{86B7E3F3-7071-440B-896B-2447CCEE865F}"/>
              </a:ext>
            </a:extLst>
          </p:cNvPr>
          <p:cNvSpPr txBox="1"/>
          <p:nvPr/>
        </p:nvSpPr>
        <p:spPr>
          <a:xfrm>
            <a:off x="0" y="1146508"/>
            <a:ext cx="1196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400" b="1" kern="0" dirty="0">
                <a:gradFill>
                  <a:gsLst>
                    <a:gs pos="0">
                      <a:srgbClr val="FF0000"/>
                    </a:gs>
                    <a:gs pos="100000">
                      <a:srgbClr val="C00000"/>
                    </a:gs>
                  </a:gsLst>
                  <a:lin ang="5400000" scaled="0"/>
                </a:gradFill>
                <a:latin typeface="微软雅黑" pitchFamily="34" charset="-122"/>
                <a:ea typeface="微软雅黑" pitchFamily="34" charset="-122"/>
              </a:rPr>
              <a:t>★五年来，以习近平同志为核心的中共中央加强对人民政协工作的全面领导★</a:t>
            </a:r>
          </a:p>
        </p:txBody>
      </p:sp>
      <p:sp>
        <p:nvSpPr>
          <p:cNvPr id="9" name="Rectangle 43">
            <a:extLst>
              <a:ext uri="{FF2B5EF4-FFF2-40B4-BE49-F238E27FC236}">
                <a16:creationId xmlns:a16="http://schemas.microsoft.com/office/drawing/2014/main" id="{69DD2632-15CC-4DC6-95ED-A0E5A2165EE4}"/>
              </a:ext>
            </a:extLst>
          </p:cNvPr>
          <p:cNvSpPr/>
          <p:nvPr/>
        </p:nvSpPr>
        <p:spPr>
          <a:xfrm>
            <a:off x="2243396" y="1938098"/>
            <a:ext cx="9148125" cy="1532972"/>
          </a:xfrm>
          <a:prstGeom prst="rect">
            <a:avLst/>
          </a:prstGeom>
        </p:spPr>
        <p:txBody>
          <a:bodyPr wrap="square" lIns="0" tIns="0" rIns="0" bIns="0">
            <a:noAutofit/>
          </a:bodyPr>
          <a:lstStyle/>
          <a:p>
            <a:pPr defTabSz="914377">
              <a:lnSpc>
                <a:spcPct val="150000"/>
              </a:lnSpc>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习近平总书记多次发表重要讲话，提出一系列新思想新论断新要求，科学回答了人民政协事业发展的重大理论和实践问题。中共中央制定社会主义协商民主建设、爱国统一战线、人民政协协商民主建设、人民政协民主监督工作等重要文件，作出中央政治局常委会研究政协年度协商计划、听取政协党组工作汇报、完善政协党的领导体制等制度安排。</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10" name="圆角矩形 15">
            <a:extLst>
              <a:ext uri="{FF2B5EF4-FFF2-40B4-BE49-F238E27FC236}">
                <a16:creationId xmlns:a16="http://schemas.microsoft.com/office/drawing/2014/main" id="{A52FA9E7-254C-4720-B467-4A7E59A86434}"/>
              </a:ext>
            </a:extLst>
          </p:cNvPr>
          <p:cNvSpPr>
            <a:spLocks noChangeArrowheads="1"/>
          </p:cNvSpPr>
          <p:nvPr/>
        </p:nvSpPr>
        <p:spPr bwMode="auto">
          <a:xfrm>
            <a:off x="875924" y="3719993"/>
            <a:ext cx="10249276" cy="2050668"/>
          </a:xfrm>
          <a:prstGeom prst="roundRect">
            <a:avLst>
              <a:gd name="adj" fmla="val 16667"/>
            </a:avLst>
          </a:prstGeom>
          <a:noFill/>
          <a:ln w="12700">
            <a:solidFill>
              <a:srgbClr val="BE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7" fontAlgn="base">
              <a:lnSpc>
                <a:spcPct val="100000"/>
              </a:lnSpc>
              <a:spcBef>
                <a:spcPct val="0"/>
              </a:spcBef>
              <a:spcAft>
                <a:spcPct val="0"/>
              </a:spcAft>
              <a:buNone/>
              <a:defRPr/>
            </a:pPr>
            <a:endParaRPr lang="zh-CN" altLang="en-US" sz="18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圆角矩形 10">
            <a:extLst>
              <a:ext uri="{FF2B5EF4-FFF2-40B4-BE49-F238E27FC236}">
                <a16:creationId xmlns:a16="http://schemas.microsoft.com/office/drawing/2014/main" id="{5008885F-7149-4A46-B3A0-BBDAA475C6C6}"/>
              </a:ext>
            </a:extLst>
          </p:cNvPr>
          <p:cNvSpPr/>
          <p:nvPr/>
        </p:nvSpPr>
        <p:spPr>
          <a:xfrm>
            <a:off x="10414223" y="4067307"/>
            <a:ext cx="1291548" cy="1291549"/>
          </a:xfrm>
          <a:prstGeom prst="roundRect">
            <a:avLst/>
          </a:prstGeom>
          <a:solidFill>
            <a:srgbClr val="D71518"/>
          </a:solidFill>
          <a:ln w="12700" cap="flat" cmpd="sng" algn="ctr">
            <a:noFill/>
            <a:prstDash val="solid"/>
            <a:miter lim="800000"/>
          </a:ln>
          <a:effectLst>
            <a:outerShdw blurRad="203200" dist="101600" dir="2700000" algn="tl" rotWithShape="0">
              <a:prstClr val="black">
                <a:alpha val="60000"/>
              </a:prstClr>
            </a:outerShdw>
          </a:effectLst>
        </p:spPr>
        <p:txBody>
          <a:bodyPr anchor="ctr"/>
          <a:lstStyle/>
          <a:p>
            <a:pPr algn="ctr" defTabSz="914377">
              <a:spcBef>
                <a:spcPct val="0"/>
              </a:spcBef>
              <a:spcAft>
                <a:spcPct val="0"/>
              </a:spcAft>
              <a:defRPr/>
            </a:pPr>
            <a:endParaRPr lang="zh-CN" altLang="en-US" kern="0" noProof="1">
              <a:solidFill>
                <a:prstClr val="white"/>
              </a:solidFill>
              <a:latin typeface="Arial"/>
              <a:ea typeface="微软雅黑"/>
              <a:sym typeface="Arial"/>
            </a:endParaRPr>
          </a:p>
        </p:txBody>
      </p:sp>
      <p:sp>
        <p:nvSpPr>
          <p:cNvPr id="12" name="文本框 11">
            <a:extLst>
              <a:ext uri="{FF2B5EF4-FFF2-40B4-BE49-F238E27FC236}">
                <a16:creationId xmlns:a16="http://schemas.microsoft.com/office/drawing/2014/main" id="{5C573033-966E-4220-839F-4F76336E0761}"/>
              </a:ext>
            </a:extLst>
          </p:cNvPr>
          <p:cNvSpPr txBox="1">
            <a:spLocks noChangeArrowheads="1"/>
          </p:cNvSpPr>
          <p:nvPr/>
        </p:nvSpPr>
        <p:spPr bwMode="auto">
          <a:xfrm>
            <a:off x="10284958" y="4317430"/>
            <a:ext cx="14208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pPr>
            <a:r>
              <a:rPr lang="en-US" altLang="zh-CN" sz="4800" b="1" dirty="0">
                <a:solidFill>
                  <a:prstClr val="white"/>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8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43">
            <a:extLst>
              <a:ext uri="{FF2B5EF4-FFF2-40B4-BE49-F238E27FC236}">
                <a16:creationId xmlns:a16="http://schemas.microsoft.com/office/drawing/2014/main" id="{02612AD5-6F55-4DFA-AAF0-1B29D0616197}"/>
              </a:ext>
            </a:extLst>
          </p:cNvPr>
          <p:cNvSpPr/>
          <p:nvPr/>
        </p:nvSpPr>
        <p:spPr>
          <a:xfrm>
            <a:off x="962927" y="3878408"/>
            <a:ext cx="9386663" cy="1923967"/>
          </a:xfrm>
          <a:prstGeom prst="rect">
            <a:avLst/>
          </a:prstGeom>
        </p:spPr>
        <p:txBody>
          <a:bodyPr wrap="square" lIns="0" tIns="0" rIns="0" bIns="0">
            <a:noAutofit/>
          </a:bodyPr>
          <a:lstStyle/>
          <a:p>
            <a:pPr defTabSz="914377">
              <a:lnSpc>
                <a:spcPct val="150000"/>
              </a:lnSpc>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政协全国委员会及其常务委员会全面贯彻中共十八大和十九大精神，深入贯彻习近平新时代中国特色社会主义思想，坚持团结和民主两大主题，围绕中心、服务大局，把坚持和发展中国特色社会主义作为巩固共同思想政治基础的主轴，完善协商议政格局，强化民主监督职能，拓展团结联谊工作，加强履职能力建设，推动人民政协事业在继承中发展、在发展中创新，开拓了团结民主、务实进取、蓬勃发展的新局面，彰显了中国特色社会主义制度的优势和特点，在党和国家事业中发挥了不可替代的重要作用、作出了重要贡献。</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310568179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4.16667E-7 1.38778E-17 L -0.30273 1.38778E-17 " pathEditMode="relative" rAng="0" ptsTypes="AA">
                                      <p:cBhvr>
                                        <p:cTn id="11" dur="1000" spd="-100000" fill="hold"/>
                                        <p:tgtEl>
                                          <p:spTgt spid="51"/>
                                        </p:tgtEl>
                                        <p:attrNameLst>
                                          <p:attrName>ppt_x,ppt_y</p:attrName>
                                        </p:attrNameLst>
                                      </p:cBhvr>
                                      <p:rCtr x="-15143"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250" fill="hold"/>
                                        <p:tgtEl>
                                          <p:spTgt spid="6"/>
                                        </p:tgtEl>
                                        <p:attrNameLst>
                                          <p:attrName>ppt_w</p:attrName>
                                        </p:attrNameLst>
                                      </p:cBhvr>
                                      <p:tavLst>
                                        <p:tav tm="0">
                                          <p:val>
                                            <p:fltVal val="0"/>
                                          </p:val>
                                        </p:tav>
                                        <p:tav tm="100000">
                                          <p:val>
                                            <p:strVal val="#ppt_w"/>
                                          </p:val>
                                        </p:tav>
                                      </p:tavLst>
                                    </p:anim>
                                    <p:anim calcmode="lin" valueType="num">
                                      <p:cBhvr>
                                        <p:cTn id="16" dur="250" fill="hold"/>
                                        <p:tgtEl>
                                          <p:spTgt spid="6"/>
                                        </p:tgtEl>
                                        <p:attrNameLst>
                                          <p:attrName>ppt_h</p:attrName>
                                        </p:attrNameLst>
                                      </p:cBhvr>
                                      <p:tavLst>
                                        <p:tav tm="0">
                                          <p:val>
                                            <p:fltVal val="0"/>
                                          </p:val>
                                        </p:tav>
                                        <p:tav tm="100000">
                                          <p:val>
                                            <p:strVal val="#ppt_h"/>
                                          </p:val>
                                        </p:tav>
                                      </p:tavLst>
                                    </p:anim>
                                    <p:animEffect transition="in" filter="fade">
                                      <p:cBhvr>
                                        <p:cTn id="17" dur="250"/>
                                        <p:tgtEl>
                                          <p:spTgt spid="6"/>
                                        </p:tgtEl>
                                      </p:cBhvr>
                                    </p:animEffect>
                                  </p:childTnLst>
                                </p:cTn>
                              </p:par>
                              <p:par>
                                <p:cTn id="18" presetID="6" presetClass="emph" presetSubtype="0" decel="100000" fill="hold" grpId="1" nodeType="withEffect">
                                  <p:stCondLst>
                                    <p:cond delay="200"/>
                                  </p:stCondLst>
                                  <p:childTnLst>
                                    <p:animScale>
                                      <p:cBhvr>
                                        <p:cTn id="19" dur="250" fill="hold"/>
                                        <p:tgtEl>
                                          <p:spTgt spid="6"/>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6"/>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7"/>
                                        </p:tgtEl>
                                        <p:attrNameLst>
                                          <p:attrName>style.visibility</p:attrName>
                                        </p:attrNameLst>
                                      </p:cBhvr>
                                      <p:to>
                                        <p:strVal val="visible"/>
                                      </p:to>
                                    </p:set>
                                    <p:anim calcmode="lin" valueType="num">
                                      <p:cBhvr>
                                        <p:cTn id="24" dur="250" fill="hold"/>
                                        <p:tgtEl>
                                          <p:spTgt spid="7"/>
                                        </p:tgtEl>
                                        <p:attrNameLst>
                                          <p:attrName>ppt_w</p:attrName>
                                        </p:attrNameLst>
                                      </p:cBhvr>
                                      <p:tavLst>
                                        <p:tav tm="0">
                                          <p:val>
                                            <p:fltVal val="0"/>
                                          </p:val>
                                        </p:tav>
                                        <p:tav tm="100000">
                                          <p:val>
                                            <p:strVal val="#ppt_w"/>
                                          </p:val>
                                        </p:tav>
                                      </p:tavLst>
                                    </p:anim>
                                    <p:anim calcmode="lin" valueType="num">
                                      <p:cBhvr>
                                        <p:cTn id="25" dur="250" fill="hold"/>
                                        <p:tgtEl>
                                          <p:spTgt spid="7"/>
                                        </p:tgtEl>
                                        <p:attrNameLst>
                                          <p:attrName>ppt_h</p:attrName>
                                        </p:attrNameLst>
                                      </p:cBhvr>
                                      <p:tavLst>
                                        <p:tav tm="0">
                                          <p:val>
                                            <p:fltVal val="0"/>
                                          </p:val>
                                        </p:tav>
                                        <p:tav tm="100000">
                                          <p:val>
                                            <p:strVal val="#ppt_h"/>
                                          </p:val>
                                        </p:tav>
                                      </p:tavLst>
                                    </p:anim>
                                    <p:animEffect transition="in" filter="fade">
                                      <p:cBhvr>
                                        <p:cTn id="26" dur="250"/>
                                        <p:tgtEl>
                                          <p:spTgt spid="7"/>
                                        </p:tgtEl>
                                      </p:cBhvr>
                                    </p:animEffect>
                                  </p:childTnLst>
                                </p:cTn>
                              </p:par>
                              <p:par>
                                <p:cTn id="27" presetID="6" presetClass="emph" presetSubtype="0" decel="100000" fill="hold" grpId="1" nodeType="withEffect">
                                  <p:stCondLst>
                                    <p:cond delay="600"/>
                                  </p:stCondLst>
                                  <p:childTnLst>
                                    <p:animScale>
                                      <p:cBhvr>
                                        <p:cTn id="28" dur="250" fill="hold"/>
                                        <p:tgtEl>
                                          <p:spTgt spid="7"/>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7"/>
                                        </p:tgtEl>
                                      </p:cBhvr>
                                      <p:by x="83000" y="83000"/>
                                    </p:animScale>
                                  </p:childTnLst>
                                </p:cTn>
                              </p:par>
                            </p:childTnLst>
                          </p:cTn>
                        </p:par>
                        <p:par>
                          <p:cTn id="31" fill="hold">
                            <p:stCondLst>
                              <p:cond delay="2050"/>
                            </p:stCondLst>
                            <p:childTnLst>
                              <p:par>
                                <p:cTn id="32" presetID="1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p:tgtEl>
                                          <p:spTgt spid="5"/>
                                        </p:tgtEl>
                                        <p:attrNameLst>
                                          <p:attrName>ppt_x</p:attrName>
                                        </p:attrNameLst>
                                      </p:cBhvr>
                                      <p:tavLst>
                                        <p:tav tm="0">
                                          <p:val>
                                            <p:strVal val="#ppt_x-#ppt_w*1.125000"/>
                                          </p:val>
                                        </p:tav>
                                        <p:tav tm="100000">
                                          <p:val>
                                            <p:strVal val="#ppt_x"/>
                                          </p:val>
                                        </p:tav>
                                      </p:tavLst>
                                    </p:anim>
                                    <p:animEffect transition="in" filter="wipe(right)">
                                      <p:cBhvr>
                                        <p:cTn id="35" dur="500"/>
                                        <p:tgtEl>
                                          <p:spTgt spid="5"/>
                                        </p:tgtEl>
                                      </p:cBhvr>
                                    </p:animEffect>
                                  </p:childTnLst>
                                </p:cTn>
                              </p:par>
                            </p:childTnLst>
                          </p:cTn>
                        </p:par>
                        <p:par>
                          <p:cTn id="36" fill="hold">
                            <p:stCondLst>
                              <p:cond delay="2550"/>
                            </p:stCondLst>
                            <p:childTnLst>
                              <p:par>
                                <p:cTn id="37" presetID="16" presetClass="entr" presetSubtype="2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1000"/>
                                        <p:tgtEl>
                                          <p:spTgt spid="8"/>
                                        </p:tgtEl>
                                      </p:cBhvr>
                                    </p:animEffect>
                                  </p:childTnLst>
                                </p:cTn>
                              </p:par>
                            </p:childTnLst>
                          </p:cTn>
                        </p:par>
                        <p:par>
                          <p:cTn id="40" fill="hold">
                            <p:stCondLst>
                              <p:cond delay="355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900"/>
                                        <p:tgtEl>
                                          <p:spTgt spid="9"/>
                                        </p:tgtEl>
                                      </p:cBhvr>
                                    </p:animEffect>
                                  </p:childTnLst>
                                </p:cTn>
                              </p:par>
                            </p:childTnLst>
                          </p:cTn>
                        </p:par>
                        <p:par>
                          <p:cTn id="44" fill="hold">
                            <p:stCondLst>
                              <p:cond delay="4450"/>
                            </p:stCondLst>
                            <p:childTnLst>
                              <p:par>
                                <p:cTn id="45" presetID="53" presetClass="entr" presetSubtype="16"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250" fill="hold"/>
                                        <p:tgtEl>
                                          <p:spTgt spid="11"/>
                                        </p:tgtEl>
                                        <p:attrNameLst>
                                          <p:attrName>ppt_w</p:attrName>
                                        </p:attrNameLst>
                                      </p:cBhvr>
                                      <p:tavLst>
                                        <p:tav tm="0">
                                          <p:val>
                                            <p:fltVal val="0"/>
                                          </p:val>
                                        </p:tav>
                                        <p:tav tm="100000">
                                          <p:val>
                                            <p:strVal val="#ppt_w"/>
                                          </p:val>
                                        </p:tav>
                                      </p:tavLst>
                                    </p:anim>
                                    <p:anim calcmode="lin" valueType="num">
                                      <p:cBhvr>
                                        <p:cTn id="48" dur="250" fill="hold"/>
                                        <p:tgtEl>
                                          <p:spTgt spid="11"/>
                                        </p:tgtEl>
                                        <p:attrNameLst>
                                          <p:attrName>ppt_h</p:attrName>
                                        </p:attrNameLst>
                                      </p:cBhvr>
                                      <p:tavLst>
                                        <p:tav tm="0">
                                          <p:val>
                                            <p:fltVal val="0"/>
                                          </p:val>
                                        </p:tav>
                                        <p:tav tm="100000">
                                          <p:val>
                                            <p:strVal val="#ppt_h"/>
                                          </p:val>
                                        </p:tav>
                                      </p:tavLst>
                                    </p:anim>
                                    <p:animEffect transition="in" filter="fade">
                                      <p:cBhvr>
                                        <p:cTn id="49" dur="250"/>
                                        <p:tgtEl>
                                          <p:spTgt spid="11"/>
                                        </p:tgtEl>
                                      </p:cBhvr>
                                    </p:animEffect>
                                  </p:childTnLst>
                                </p:cTn>
                              </p:par>
                              <p:par>
                                <p:cTn id="50" presetID="6" presetClass="emph" presetSubtype="0" decel="100000" fill="hold" grpId="1" nodeType="withEffect">
                                  <p:stCondLst>
                                    <p:cond delay="200"/>
                                  </p:stCondLst>
                                  <p:childTnLst>
                                    <p:animScale>
                                      <p:cBhvr>
                                        <p:cTn id="51" dur="250" fill="hold"/>
                                        <p:tgtEl>
                                          <p:spTgt spid="11"/>
                                        </p:tgtEl>
                                      </p:cBhvr>
                                      <p:by x="120000" y="120000"/>
                                    </p:animScale>
                                  </p:childTnLst>
                                </p:cTn>
                              </p:par>
                              <p:par>
                                <p:cTn id="52" presetID="6" presetClass="emph" presetSubtype="0" decel="100000" fill="hold" grpId="2" nodeType="withEffect">
                                  <p:stCondLst>
                                    <p:cond delay="400"/>
                                  </p:stCondLst>
                                  <p:childTnLst>
                                    <p:animScale>
                                      <p:cBhvr>
                                        <p:cTn id="53" dur="250" fill="hold"/>
                                        <p:tgtEl>
                                          <p:spTgt spid="11"/>
                                        </p:tgtEl>
                                      </p:cBhvr>
                                      <p:by x="83000" y="83000"/>
                                    </p:animScale>
                                  </p:childTnLst>
                                </p:cTn>
                              </p:par>
                              <p:par>
                                <p:cTn id="54" presetID="53" presetClass="entr" presetSubtype="16" fill="hold" grpId="0" nodeType="withEffect">
                                  <p:stCondLst>
                                    <p:cond delay="400"/>
                                  </p:stCondLst>
                                  <p:childTnLst>
                                    <p:set>
                                      <p:cBhvr>
                                        <p:cTn id="55" dur="1" fill="hold">
                                          <p:stCondLst>
                                            <p:cond delay="0"/>
                                          </p:stCondLst>
                                        </p:cTn>
                                        <p:tgtEl>
                                          <p:spTgt spid="12"/>
                                        </p:tgtEl>
                                        <p:attrNameLst>
                                          <p:attrName>style.visibility</p:attrName>
                                        </p:attrNameLst>
                                      </p:cBhvr>
                                      <p:to>
                                        <p:strVal val="visible"/>
                                      </p:to>
                                    </p:set>
                                    <p:anim calcmode="lin" valueType="num">
                                      <p:cBhvr>
                                        <p:cTn id="56" dur="250" fill="hold"/>
                                        <p:tgtEl>
                                          <p:spTgt spid="12"/>
                                        </p:tgtEl>
                                        <p:attrNameLst>
                                          <p:attrName>ppt_w</p:attrName>
                                        </p:attrNameLst>
                                      </p:cBhvr>
                                      <p:tavLst>
                                        <p:tav tm="0">
                                          <p:val>
                                            <p:fltVal val="0"/>
                                          </p:val>
                                        </p:tav>
                                        <p:tav tm="100000">
                                          <p:val>
                                            <p:strVal val="#ppt_w"/>
                                          </p:val>
                                        </p:tav>
                                      </p:tavLst>
                                    </p:anim>
                                    <p:anim calcmode="lin" valueType="num">
                                      <p:cBhvr>
                                        <p:cTn id="57" dur="250" fill="hold"/>
                                        <p:tgtEl>
                                          <p:spTgt spid="12"/>
                                        </p:tgtEl>
                                        <p:attrNameLst>
                                          <p:attrName>ppt_h</p:attrName>
                                        </p:attrNameLst>
                                      </p:cBhvr>
                                      <p:tavLst>
                                        <p:tav tm="0">
                                          <p:val>
                                            <p:fltVal val="0"/>
                                          </p:val>
                                        </p:tav>
                                        <p:tav tm="100000">
                                          <p:val>
                                            <p:strVal val="#ppt_h"/>
                                          </p:val>
                                        </p:tav>
                                      </p:tavLst>
                                    </p:anim>
                                    <p:animEffect transition="in" filter="fade">
                                      <p:cBhvr>
                                        <p:cTn id="58" dur="250"/>
                                        <p:tgtEl>
                                          <p:spTgt spid="12"/>
                                        </p:tgtEl>
                                      </p:cBhvr>
                                    </p:animEffect>
                                  </p:childTnLst>
                                </p:cTn>
                              </p:par>
                              <p:par>
                                <p:cTn id="59" presetID="6" presetClass="emph" presetSubtype="0" decel="100000" fill="hold" grpId="1" nodeType="withEffect">
                                  <p:stCondLst>
                                    <p:cond delay="600"/>
                                  </p:stCondLst>
                                  <p:childTnLst>
                                    <p:animScale>
                                      <p:cBhvr>
                                        <p:cTn id="60" dur="250" fill="hold"/>
                                        <p:tgtEl>
                                          <p:spTgt spid="12"/>
                                        </p:tgtEl>
                                      </p:cBhvr>
                                      <p:by x="120000" y="120000"/>
                                    </p:animScale>
                                  </p:childTnLst>
                                </p:cTn>
                              </p:par>
                              <p:par>
                                <p:cTn id="61" presetID="6" presetClass="emph" presetSubtype="0" decel="100000" fill="hold" grpId="2" nodeType="withEffect">
                                  <p:stCondLst>
                                    <p:cond delay="800"/>
                                  </p:stCondLst>
                                  <p:childTnLst>
                                    <p:animScale>
                                      <p:cBhvr>
                                        <p:cTn id="62" dur="250" fill="hold"/>
                                        <p:tgtEl>
                                          <p:spTgt spid="12"/>
                                        </p:tgtEl>
                                      </p:cBhvr>
                                      <p:by x="83000" y="83000"/>
                                    </p:animScale>
                                  </p:childTnLst>
                                </p:cTn>
                              </p:par>
                            </p:childTnLst>
                          </p:cTn>
                        </p:par>
                        <p:par>
                          <p:cTn id="63" fill="hold">
                            <p:stCondLst>
                              <p:cond delay="5500"/>
                            </p:stCondLst>
                            <p:childTnLst>
                              <p:par>
                                <p:cTn id="64" presetID="1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p:tgtEl>
                                          <p:spTgt spid="10"/>
                                        </p:tgtEl>
                                        <p:attrNameLst>
                                          <p:attrName>ppt_x</p:attrName>
                                        </p:attrNameLst>
                                      </p:cBhvr>
                                      <p:tavLst>
                                        <p:tav tm="0">
                                          <p:val>
                                            <p:strVal val="#ppt_x-#ppt_w*1.125000"/>
                                          </p:val>
                                        </p:tav>
                                        <p:tav tm="100000">
                                          <p:val>
                                            <p:strVal val="#ppt_x"/>
                                          </p:val>
                                        </p:tav>
                                      </p:tavLst>
                                    </p:anim>
                                    <p:animEffect transition="in" filter="wipe(right)">
                                      <p:cBhvr>
                                        <p:cTn id="67" dur="500"/>
                                        <p:tgtEl>
                                          <p:spTgt spid="10"/>
                                        </p:tgtEl>
                                      </p:cBhvr>
                                    </p:animEffect>
                                  </p:childTnLst>
                                </p:cTn>
                              </p:par>
                            </p:childTnLst>
                          </p:cTn>
                        </p:par>
                        <p:par>
                          <p:cTn id="68" fill="hold">
                            <p:stCondLst>
                              <p:cond delay="6000"/>
                            </p:stCondLst>
                            <p:childTnLst>
                              <p:par>
                                <p:cTn id="69" presetID="22" presetClass="entr" presetSubtype="8"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left)">
                                      <p:cBhvr>
                                        <p:cTn id="71" dur="9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5" grpId="0" animBg="1"/>
      <p:bldP spid="6" grpId="0" animBg="1"/>
      <p:bldP spid="6" grpId="1" animBg="1"/>
      <p:bldP spid="6" grpId="2" animBg="1"/>
      <p:bldP spid="7" grpId="0"/>
      <p:bldP spid="7" grpId="1"/>
      <p:bldP spid="7" grpId="2"/>
      <p:bldP spid="8" grpId="0"/>
      <p:bldP spid="9" grpId="0"/>
      <p:bldP spid="10" grpId="0" animBg="1"/>
      <p:bldP spid="11" grpId="0" animBg="1"/>
      <p:bldP spid="11" grpId="1" animBg="1"/>
      <p:bldP spid="11" grpId="2" animBg="1"/>
      <p:bldP spid="12" grpId="0"/>
      <p:bldP spid="12" grpId="1"/>
      <p:bldP spid="12" grpId="2"/>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77F8835-209B-4D76-A4D1-080AAD5E631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聚焦2018两会政协十三届会议PPT模板"/>
</p:tagLst>
</file>

<file path=ppt/theme/theme1.xml><?xml version="1.0" encoding="utf-8"?>
<a:theme xmlns:a="http://schemas.openxmlformats.org/drawingml/2006/main" name="Office 主题">
  <a:themeElements>
    <a:clrScheme name="自定义 220">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C00000"/>
      </a:hlink>
      <a:folHlink>
        <a:srgbClr val="C00000"/>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152</TotalTime>
  <Words>6697</Words>
  <Application>Microsoft Office PowerPoint</Application>
  <PresentationFormat>宽屏</PresentationFormat>
  <Paragraphs>455</Paragraphs>
  <Slides>48</Slides>
  <Notes>48</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48</vt:i4>
      </vt:variant>
    </vt:vector>
  </HeadingPairs>
  <TitlesOfParts>
    <vt:vector size="66" baseType="lpstr">
      <vt:lpstr>Clear Sans</vt:lpstr>
      <vt:lpstr>Gill Sans</vt:lpstr>
      <vt:lpstr>Lato Light</vt:lpstr>
      <vt:lpstr>Source Sans Pro ExtraLight</vt:lpstr>
      <vt:lpstr>等线</vt:lpstr>
      <vt:lpstr>方正清刻本悦宋简体</vt:lpstr>
      <vt:lpstr>方正小标宋简体</vt:lpstr>
      <vt:lpstr>宋体</vt:lpstr>
      <vt:lpstr>微软雅黑</vt:lpstr>
      <vt:lpstr>微软雅黑 Light</vt:lpstr>
      <vt:lpstr>造字工房尚雅（非商用）常规体</vt:lpstr>
      <vt:lpstr>Agency FB</vt:lpstr>
      <vt:lpstr>Arial</vt:lpstr>
      <vt:lpstr>Calibri</vt:lpstr>
      <vt:lpstr>Century Gothic</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聚焦2018两会政协十三届会议PPT模板</dc:title>
  <dc:creator>歉然安可</dc:creator>
  <cp:lastModifiedBy>hgfhfhg</cp:lastModifiedBy>
  <cp:revision>16</cp:revision>
  <dcterms:created xsi:type="dcterms:W3CDTF">2018-03-06T11:13:52Z</dcterms:created>
  <dcterms:modified xsi:type="dcterms:W3CDTF">2018-03-12T13:01:56Z</dcterms:modified>
</cp:coreProperties>
</file>