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59" r:id="rId4"/>
    <p:sldId id="263" r:id="rId5"/>
    <p:sldId id="269" r:id="rId6"/>
    <p:sldId id="270" r:id="rId7"/>
    <p:sldId id="271" r:id="rId8"/>
    <p:sldId id="260" r:id="rId9"/>
    <p:sldId id="266" r:id="rId10"/>
    <p:sldId id="272" r:id="rId11"/>
    <p:sldId id="273" r:id="rId12"/>
    <p:sldId id="274" r:id="rId13"/>
    <p:sldId id="261" r:id="rId14"/>
    <p:sldId id="268" r:id="rId15"/>
    <p:sldId id="267" r:id="rId16"/>
    <p:sldId id="275" r:id="rId17"/>
    <p:sldId id="276" r:id="rId18"/>
    <p:sldId id="262" r:id="rId19"/>
    <p:sldId id="282" r:id="rId20"/>
    <p:sldId id="279" r:id="rId21"/>
    <p:sldId id="278" r:id="rId22"/>
    <p:sldId id="280" r:id="rId23"/>
    <p:sldId id="281" r:id="rId24"/>
    <p:sldId id="25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18" autoAdjust="0"/>
    <p:restoredTop sz="96395" autoAdjust="0"/>
  </p:normalViewPr>
  <p:slideViewPr>
    <p:cSldViewPr snapToGrid="0">
      <p:cViewPr varScale="1">
        <p:scale>
          <a:sx n="77" d="100"/>
          <a:sy n="77" d="100"/>
        </p:scale>
        <p:origin x="816" y="5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9ECCAD-066C-455F-AA18-E241B16CA5A2}" type="datetimeFigureOut">
              <a:rPr lang="zh-CN" altLang="en-US" smtClean="0"/>
              <a:t>2018/5/6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F94EA6-849F-4DA9-85A9-37C86F87166D}" type="slidenum">
              <a:rPr lang="zh-CN" altLang="en-US" smtClean="0"/>
              <a:t>‹#›</a:t>
            </a:fld>
            <a:endParaRPr lang="zh-CN" altLang="en-US"/>
          </a:p>
        </p:txBody>
      </p:sp>
    </p:spTree>
    <p:extLst>
      <p:ext uri="{BB962C8B-B14F-4D97-AF65-F5344CB8AC3E}">
        <p14:creationId xmlns:p14="http://schemas.microsoft.com/office/powerpoint/2010/main" val="138209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a:t>rosyhouse.Taobao.com</a:t>
            </a:r>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1</a:t>
            </a:fld>
            <a:endParaRPr lang="zh-CN" altLang="en-US"/>
          </a:p>
        </p:txBody>
      </p:sp>
    </p:spTree>
    <p:extLst>
      <p:ext uri="{BB962C8B-B14F-4D97-AF65-F5344CB8AC3E}">
        <p14:creationId xmlns:p14="http://schemas.microsoft.com/office/powerpoint/2010/main" val="310641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10</a:t>
            </a:fld>
            <a:endParaRPr lang="zh-CN" altLang="en-US"/>
          </a:p>
        </p:txBody>
      </p:sp>
    </p:spTree>
    <p:extLst>
      <p:ext uri="{BB962C8B-B14F-4D97-AF65-F5344CB8AC3E}">
        <p14:creationId xmlns:p14="http://schemas.microsoft.com/office/powerpoint/2010/main" val="299938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11</a:t>
            </a:fld>
            <a:endParaRPr lang="zh-CN" altLang="en-US"/>
          </a:p>
        </p:txBody>
      </p:sp>
    </p:spTree>
    <p:extLst>
      <p:ext uri="{BB962C8B-B14F-4D97-AF65-F5344CB8AC3E}">
        <p14:creationId xmlns:p14="http://schemas.microsoft.com/office/powerpoint/2010/main" val="3258412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12</a:t>
            </a:fld>
            <a:endParaRPr lang="zh-CN" altLang="en-US"/>
          </a:p>
        </p:txBody>
      </p:sp>
    </p:spTree>
    <p:extLst>
      <p:ext uri="{BB962C8B-B14F-4D97-AF65-F5344CB8AC3E}">
        <p14:creationId xmlns:p14="http://schemas.microsoft.com/office/powerpoint/2010/main" val="152003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13</a:t>
            </a:fld>
            <a:endParaRPr lang="zh-CN" altLang="en-US"/>
          </a:p>
        </p:txBody>
      </p:sp>
    </p:spTree>
    <p:extLst>
      <p:ext uri="{BB962C8B-B14F-4D97-AF65-F5344CB8AC3E}">
        <p14:creationId xmlns:p14="http://schemas.microsoft.com/office/powerpoint/2010/main" val="776516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14</a:t>
            </a:fld>
            <a:endParaRPr lang="zh-CN" altLang="en-US"/>
          </a:p>
        </p:txBody>
      </p:sp>
    </p:spTree>
    <p:extLst>
      <p:ext uri="{BB962C8B-B14F-4D97-AF65-F5344CB8AC3E}">
        <p14:creationId xmlns:p14="http://schemas.microsoft.com/office/powerpoint/2010/main" val="1289382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15</a:t>
            </a:fld>
            <a:endParaRPr lang="zh-CN" altLang="en-US"/>
          </a:p>
        </p:txBody>
      </p:sp>
    </p:spTree>
    <p:extLst>
      <p:ext uri="{BB962C8B-B14F-4D97-AF65-F5344CB8AC3E}">
        <p14:creationId xmlns:p14="http://schemas.microsoft.com/office/powerpoint/2010/main" val="407263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16</a:t>
            </a:fld>
            <a:endParaRPr lang="zh-CN" altLang="en-US"/>
          </a:p>
        </p:txBody>
      </p:sp>
    </p:spTree>
    <p:extLst>
      <p:ext uri="{BB962C8B-B14F-4D97-AF65-F5344CB8AC3E}">
        <p14:creationId xmlns:p14="http://schemas.microsoft.com/office/powerpoint/2010/main" val="3855452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17</a:t>
            </a:fld>
            <a:endParaRPr lang="zh-CN" altLang="en-US"/>
          </a:p>
        </p:txBody>
      </p:sp>
    </p:spTree>
    <p:extLst>
      <p:ext uri="{BB962C8B-B14F-4D97-AF65-F5344CB8AC3E}">
        <p14:creationId xmlns:p14="http://schemas.microsoft.com/office/powerpoint/2010/main" val="1409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18</a:t>
            </a:fld>
            <a:endParaRPr lang="zh-CN" altLang="en-US"/>
          </a:p>
        </p:txBody>
      </p:sp>
    </p:spTree>
    <p:extLst>
      <p:ext uri="{BB962C8B-B14F-4D97-AF65-F5344CB8AC3E}">
        <p14:creationId xmlns:p14="http://schemas.microsoft.com/office/powerpoint/2010/main" val="933937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906AB6-B311-47E7-9EAF-422579607DAF}" type="slidenum">
              <a:rPr lang="zh-CN" altLang="en-US" smtClean="0"/>
              <a:t>19</a:t>
            </a:fld>
            <a:endParaRPr lang="zh-CN" altLang="en-US"/>
          </a:p>
        </p:txBody>
      </p:sp>
    </p:spTree>
    <p:extLst>
      <p:ext uri="{BB962C8B-B14F-4D97-AF65-F5344CB8AC3E}">
        <p14:creationId xmlns:p14="http://schemas.microsoft.com/office/powerpoint/2010/main" val="427950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2</a:t>
            </a:fld>
            <a:endParaRPr lang="zh-CN" altLang="en-US"/>
          </a:p>
        </p:txBody>
      </p:sp>
    </p:spTree>
    <p:extLst>
      <p:ext uri="{BB962C8B-B14F-4D97-AF65-F5344CB8AC3E}">
        <p14:creationId xmlns:p14="http://schemas.microsoft.com/office/powerpoint/2010/main" val="780579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741F7E-467D-4671-B7B8-70C26563176A}" type="slidenum">
              <a:rPr lang="zh-CN" altLang="en-US" smtClean="0"/>
              <a:t>20</a:t>
            </a:fld>
            <a:endParaRPr lang="zh-CN" altLang="en-US"/>
          </a:p>
        </p:txBody>
      </p:sp>
    </p:spTree>
    <p:extLst>
      <p:ext uri="{BB962C8B-B14F-4D97-AF65-F5344CB8AC3E}">
        <p14:creationId xmlns:p14="http://schemas.microsoft.com/office/powerpoint/2010/main" val="207240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21</a:t>
            </a:fld>
            <a:endParaRPr lang="zh-CN" altLang="en-US"/>
          </a:p>
        </p:txBody>
      </p:sp>
    </p:spTree>
    <p:extLst>
      <p:ext uri="{BB962C8B-B14F-4D97-AF65-F5344CB8AC3E}">
        <p14:creationId xmlns:p14="http://schemas.microsoft.com/office/powerpoint/2010/main" val="3176266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22</a:t>
            </a:fld>
            <a:endParaRPr lang="zh-CN" altLang="en-US"/>
          </a:p>
        </p:txBody>
      </p:sp>
    </p:spTree>
    <p:extLst>
      <p:ext uri="{BB962C8B-B14F-4D97-AF65-F5344CB8AC3E}">
        <p14:creationId xmlns:p14="http://schemas.microsoft.com/office/powerpoint/2010/main" val="62887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741F7E-467D-4671-B7B8-70C26563176A}" type="slidenum">
              <a:rPr lang="zh-CN" altLang="en-US" smtClean="0"/>
              <a:t>23</a:t>
            </a:fld>
            <a:endParaRPr lang="zh-CN" altLang="en-US"/>
          </a:p>
        </p:txBody>
      </p:sp>
    </p:spTree>
    <p:extLst>
      <p:ext uri="{BB962C8B-B14F-4D97-AF65-F5344CB8AC3E}">
        <p14:creationId xmlns:p14="http://schemas.microsoft.com/office/powerpoint/2010/main" val="2055635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F1F94EA6-849F-4DA9-85A9-37C86F87166D}" type="slidenum">
              <a:rPr lang="zh-CN" altLang="en-US" smtClean="0"/>
              <a:t>24</a:t>
            </a:fld>
            <a:endParaRPr lang="zh-CN" altLang="en-US"/>
          </a:p>
        </p:txBody>
      </p:sp>
    </p:spTree>
    <p:extLst>
      <p:ext uri="{BB962C8B-B14F-4D97-AF65-F5344CB8AC3E}">
        <p14:creationId xmlns:p14="http://schemas.microsoft.com/office/powerpoint/2010/main" val="4284370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3</a:t>
            </a:fld>
            <a:endParaRPr lang="zh-CN" altLang="en-US"/>
          </a:p>
        </p:txBody>
      </p:sp>
    </p:spTree>
    <p:extLst>
      <p:ext uri="{BB962C8B-B14F-4D97-AF65-F5344CB8AC3E}">
        <p14:creationId xmlns:p14="http://schemas.microsoft.com/office/powerpoint/2010/main" val="515187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906AB6-B311-47E7-9EAF-422579607DAF}" type="slidenum">
              <a:rPr lang="zh-CN" altLang="en-US" smtClean="0"/>
              <a:t>4</a:t>
            </a:fld>
            <a:endParaRPr lang="zh-CN" altLang="en-US"/>
          </a:p>
        </p:txBody>
      </p:sp>
    </p:spTree>
    <p:extLst>
      <p:ext uri="{BB962C8B-B14F-4D97-AF65-F5344CB8AC3E}">
        <p14:creationId xmlns:p14="http://schemas.microsoft.com/office/powerpoint/2010/main" val="838041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906AB6-B311-47E7-9EAF-422579607DAF}" type="slidenum">
              <a:rPr lang="zh-CN" altLang="en-US" smtClean="0"/>
              <a:t>5</a:t>
            </a:fld>
            <a:endParaRPr lang="zh-CN" altLang="en-US"/>
          </a:p>
        </p:txBody>
      </p:sp>
    </p:spTree>
    <p:extLst>
      <p:ext uri="{BB962C8B-B14F-4D97-AF65-F5344CB8AC3E}">
        <p14:creationId xmlns:p14="http://schemas.microsoft.com/office/powerpoint/2010/main" val="247724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906AB6-B311-47E7-9EAF-422579607DAF}" type="slidenum">
              <a:rPr lang="zh-CN" altLang="en-US" smtClean="0"/>
              <a:t>6</a:t>
            </a:fld>
            <a:endParaRPr lang="zh-CN" altLang="en-US"/>
          </a:p>
        </p:txBody>
      </p:sp>
    </p:spTree>
    <p:extLst>
      <p:ext uri="{BB962C8B-B14F-4D97-AF65-F5344CB8AC3E}">
        <p14:creationId xmlns:p14="http://schemas.microsoft.com/office/powerpoint/2010/main" val="1529730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906AB6-B311-47E7-9EAF-422579607DAF}" type="slidenum">
              <a:rPr lang="zh-CN" altLang="en-US" smtClean="0"/>
              <a:t>7</a:t>
            </a:fld>
            <a:endParaRPr lang="zh-CN" altLang="en-US"/>
          </a:p>
        </p:txBody>
      </p:sp>
    </p:spTree>
    <p:extLst>
      <p:ext uri="{BB962C8B-B14F-4D97-AF65-F5344CB8AC3E}">
        <p14:creationId xmlns:p14="http://schemas.microsoft.com/office/powerpoint/2010/main" val="1570961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F94EA6-849F-4DA9-85A9-37C86F87166D}" type="slidenum">
              <a:rPr lang="zh-CN" altLang="en-US" smtClean="0"/>
              <a:t>8</a:t>
            </a:fld>
            <a:endParaRPr lang="zh-CN" altLang="en-US"/>
          </a:p>
        </p:txBody>
      </p:sp>
    </p:spTree>
    <p:extLst>
      <p:ext uri="{BB962C8B-B14F-4D97-AF65-F5344CB8AC3E}">
        <p14:creationId xmlns:p14="http://schemas.microsoft.com/office/powerpoint/2010/main" val="3531377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9</a:t>
            </a:fld>
            <a:endParaRPr lang="zh-CN" altLang="en-US"/>
          </a:p>
        </p:txBody>
      </p:sp>
    </p:spTree>
    <p:extLst>
      <p:ext uri="{BB962C8B-B14F-4D97-AF65-F5344CB8AC3E}">
        <p14:creationId xmlns:p14="http://schemas.microsoft.com/office/powerpoint/2010/main" val="3211757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3D41FF-580E-41B2-B6B1-775987AA0D6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8AE1903-DD8D-45E3-867B-2FF0632D63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0FEFA15-E5A8-4A1C-BA48-E2F74DDCA70D}"/>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642FEEB0-0D99-4A11-98AF-0F31AF5FD6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D633239-386F-495E-8EE0-9CB94C1C2031}"/>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346593175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967C2D-0EF5-44D0-9621-46EA8BD76E6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FB37770-41EB-4569-B6C7-0773B2495F3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6543E42-C26D-488C-9049-6573CA2D8DB4}"/>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4C22C963-4FC1-4616-BBC9-62E3C2B80E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58EB63-4138-4F67-AD24-07EF4F61594E}"/>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83174518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61436A8-2CDB-44FC-8005-36743ADC224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797EE96-0EF8-4B86-A0BF-9238E6DE38C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3484E2F-3549-4B4E-95D7-E64C2D812830}"/>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910D7201-5319-419E-A240-88E8EBA43D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E5A067B-AEA7-480B-880C-DC702954B88D}"/>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38327706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68900"/>
          <a:stretch>
            <a:fillRect/>
          </a:stretch>
        </p:blipFill>
        <p:spPr>
          <a:xfrm>
            <a:off x="55775" y="4773168"/>
            <a:ext cx="12192000" cy="2132856"/>
          </a:xfrm>
          <a:prstGeom prst="rect">
            <a:avLst/>
          </a:prstGeom>
        </p:spPr>
      </p:pic>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t="77206"/>
          <a:stretch>
            <a:fillRect/>
          </a:stretch>
        </p:blipFill>
        <p:spPr>
          <a:xfrm>
            <a:off x="-883363" y="5072814"/>
            <a:ext cx="13958725" cy="1789705"/>
          </a:xfrm>
          <a:prstGeom prst="rect">
            <a:avLst/>
          </a:prstGeom>
        </p:spPr>
      </p:pic>
      <p:pic>
        <p:nvPicPr>
          <p:cNvPr id="10" name="图片 9"/>
          <p:cNvPicPr>
            <a:picLocks noChangeAspect="1"/>
          </p:cNvPicPr>
          <p:nvPr userDrawn="1"/>
        </p:nvPicPr>
        <p:blipFill rotWithShape="1">
          <a:blip r:embed="rId4" cstate="print">
            <a:extLst>
              <a:ext uri="{28A0092B-C50C-407E-A947-70E740481C1C}">
                <a14:useLocalDpi xmlns:a14="http://schemas.microsoft.com/office/drawing/2010/main" val="0"/>
              </a:ext>
            </a:extLst>
          </a:blip>
          <a:srcRect t="34607" b="25626"/>
          <a:stretch>
            <a:fillRect/>
          </a:stretch>
        </p:blipFill>
        <p:spPr>
          <a:xfrm>
            <a:off x="1967880" y="5434311"/>
            <a:ext cx="7800528" cy="1428208"/>
          </a:xfrm>
          <a:prstGeom prst="rect">
            <a:avLst/>
          </a:prstGeom>
        </p:spPr>
      </p:pic>
      <p:sp>
        <p:nvSpPr>
          <p:cNvPr id="11" name="矩形: 圆角 10"/>
          <p:cNvSpPr/>
          <p:nvPr userDrawn="1"/>
        </p:nvSpPr>
        <p:spPr>
          <a:xfrm>
            <a:off x="623392" y="692696"/>
            <a:ext cx="11017224" cy="6156266"/>
          </a:xfrm>
          <a:prstGeom prst="roundRect">
            <a:avLst>
              <a:gd name="adj" fmla="val 4665"/>
            </a:avLst>
          </a:prstGeom>
          <a:solidFill>
            <a:schemeClr val="bg1">
              <a:alpha val="90000"/>
            </a:schemeClr>
          </a:solidFill>
          <a:ln w="7620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rotWithShape="1">
          <a:blip r:embed="rId5" cstate="print">
            <a:extLst>
              <a:ext uri="{28A0092B-C50C-407E-A947-70E740481C1C}">
                <a14:useLocalDpi xmlns:a14="http://schemas.microsoft.com/office/drawing/2010/main" val="0"/>
              </a:ext>
            </a:extLst>
          </a:blip>
          <a:srcRect l="32687" t="33769" r="24400" b="19315"/>
          <a:stretch>
            <a:fillRect/>
          </a:stretch>
        </p:blipFill>
        <p:spPr>
          <a:xfrm>
            <a:off x="0" y="-4518"/>
            <a:ext cx="2782447" cy="1711138"/>
          </a:xfrm>
          <a:prstGeom prst="rect">
            <a:avLst/>
          </a:prstGeom>
        </p:spPr>
      </p:pic>
      <p:pic>
        <p:nvPicPr>
          <p:cNvPr id="13" name="图片 12"/>
          <p:cNvPicPr>
            <a:picLocks noChangeAspect="1"/>
          </p:cNvPicPr>
          <p:nvPr userDrawn="1"/>
        </p:nvPicPr>
        <p:blipFill rotWithShape="1">
          <a:blip r:embed="rId6">
            <a:extLst>
              <a:ext uri="{28A0092B-C50C-407E-A947-70E740481C1C}">
                <a14:useLocalDpi xmlns:a14="http://schemas.microsoft.com/office/drawing/2010/main" val="0"/>
              </a:ext>
            </a:extLst>
          </a:blip>
          <a:srcRect t="66932" b="-1"/>
          <a:stretch>
            <a:fillRect/>
          </a:stretch>
        </p:blipFill>
        <p:spPr>
          <a:xfrm>
            <a:off x="-932" y="4607374"/>
            <a:ext cx="12192000" cy="2267834"/>
          </a:xfrm>
          <a:prstGeom prst="rect">
            <a:avLst/>
          </a:prstGeom>
        </p:spPr>
      </p:pic>
      <p:pic>
        <p:nvPicPr>
          <p:cNvPr id="14" name="图片 13"/>
          <p:cNvPicPr>
            <a:picLocks noChangeAspect="1"/>
          </p:cNvPicPr>
          <p:nvPr userDrawn="1"/>
        </p:nvPicPr>
        <p:blipFill rotWithShape="1">
          <a:blip r:embed="rId7">
            <a:extLst>
              <a:ext uri="{28A0092B-C50C-407E-A947-70E740481C1C}">
                <a14:useLocalDpi xmlns:a14="http://schemas.microsoft.com/office/drawing/2010/main" val="0"/>
              </a:ext>
            </a:extLst>
          </a:blip>
          <a:srcRect t="84650" b="2231"/>
          <a:stretch>
            <a:fillRect/>
          </a:stretch>
        </p:blipFill>
        <p:spPr>
          <a:xfrm>
            <a:off x="0" y="5967666"/>
            <a:ext cx="12192000" cy="899682"/>
          </a:xfrm>
          <a:prstGeom prst="rect">
            <a:avLst/>
          </a:prstGeom>
        </p:spPr>
      </p:pic>
      <p:pic>
        <p:nvPicPr>
          <p:cNvPr id="15" name="图片 14"/>
          <p:cNvPicPr>
            <a:picLocks noChangeAspect="1"/>
          </p:cNvPicPr>
          <p:nvPr userDrawn="1"/>
        </p:nvPicPr>
        <p:blipFill rotWithShape="1">
          <a:blip r:embed="rId8" cstate="print">
            <a:extLst>
              <a:ext uri="{28A0092B-C50C-407E-A947-70E740481C1C}">
                <a14:useLocalDpi xmlns:a14="http://schemas.microsoft.com/office/drawing/2010/main" val="0"/>
              </a:ext>
            </a:extLst>
          </a:blip>
          <a:srcRect r="68309" b="67450"/>
          <a:stretch>
            <a:fillRect/>
          </a:stretch>
        </p:blipFill>
        <p:spPr>
          <a:xfrm>
            <a:off x="0" y="-315416"/>
            <a:ext cx="2368106" cy="1368152"/>
          </a:xfrm>
          <a:prstGeom prst="rect">
            <a:avLst/>
          </a:prstGeom>
        </p:spPr>
      </p:pic>
      <p:pic>
        <p:nvPicPr>
          <p:cNvPr id="16" name="图片 15"/>
          <p:cNvPicPr>
            <a:picLocks noChangeAspect="1"/>
          </p:cNvPicPr>
          <p:nvPr userDrawn="1"/>
        </p:nvPicPr>
        <p:blipFill rotWithShape="1">
          <a:blip r:embed="rId9">
            <a:extLst>
              <a:ext uri="{28A0092B-C50C-407E-A947-70E740481C1C}">
                <a14:useLocalDpi xmlns:a14="http://schemas.microsoft.com/office/drawing/2010/main" val="0"/>
              </a:ext>
            </a:extLst>
          </a:blip>
          <a:srcRect l="65861" t="51575" r="14528" b="26038"/>
          <a:stretch>
            <a:fillRect/>
          </a:stretch>
        </p:blipFill>
        <p:spPr>
          <a:xfrm>
            <a:off x="10488488" y="394878"/>
            <a:ext cx="2390958" cy="1535321"/>
          </a:xfrm>
          <a:prstGeom prst="rect">
            <a:avLst/>
          </a:prstGeom>
        </p:spPr>
      </p:pic>
      <p:pic>
        <p:nvPicPr>
          <p:cNvPr id="18" name="图片 17"/>
          <p:cNvPicPr>
            <a:picLocks noChangeAspect="1"/>
          </p:cNvPicPr>
          <p:nvPr userDrawn="1"/>
        </p:nvPicPr>
        <p:blipFill rotWithShape="1">
          <a:blip r:embed="rId10" cstate="print">
            <a:extLst>
              <a:ext uri="{28A0092B-C50C-407E-A947-70E740481C1C}">
                <a14:useLocalDpi xmlns:a14="http://schemas.microsoft.com/office/drawing/2010/main" val="0"/>
              </a:ext>
            </a:extLst>
          </a:blip>
          <a:srcRect l="31691" t="12478" r="18176" b="3522"/>
          <a:stretch>
            <a:fillRect/>
          </a:stretch>
        </p:blipFill>
        <p:spPr>
          <a:xfrm>
            <a:off x="5627948" y="6158755"/>
            <a:ext cx="936104" cy="882247"/>
          </a:xfrm>
          <a:prstGeom prst="rect">
            <a:avLst/>
          </a:prstGeom>
        </p:spPr>
      </p:pic>
      <p:sp>
        <p:nvSpPr>
          <p:cNvPr id="19" name="TextBox 51"/>
          <p:cNvSpPr txBox="1"/>
          <p:nvPr userDrawn="1"/>
        </p:nvSpPr>
        <p:spPr>
          <a:xfrm>
            <a:off x="3419909" y="111484"/>
            <a:ext cx="5350317"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lvl="0" algn="ctr"/>
            <a:r>
              <a:rPr lang="zh-CN" altLang="en-US" sz="2800" dirty="0">
                <a:ln w="12700">
                  <a:solidFill>
                    <a:srgbClr val="FFFFFF"/>
                  </a:solidFill>
                </a:ln>
                <a:gradFill>
                  <a:gsLst>
                    <a:gs pos="0">
                      <a:srgbClr val="BC0000"/>
                    </a:gs>
                    <a:gs pos="48000">
                      <a:srgbClr val="BC0000">
                        <a:lumMod val="97000"/>
                        <a:lumOff val="3000"/>
                      </a:srgbClr>
                    </a:gs>
                    <a:gs pos="100000">
                      <a:srgbClr val="BC0000">
                        <a:lumMod val="60000"/>
                        <a:lumOff val="40000"/>
                      </a:srgbClr>
                    </a:gs>
                  </a:gsLst>
                  <a:lin ang="16200000" scaled="1"/>
                </a:gradFill>
                <a:effectLst>
                  <a:outerShdw blurRad="50800" dist="38100" dir="5400000" algn="t" rotWithShape="0">
                    <a:prstClr val="black">
                      <a:alpha val="40000"/>
                    </a:prstClr>
                  </a:outerShdw>
                </a:effectLst>
              </a:rPr>
              <a:t>牢牢把握我国发展的阶段性特征</a:t>
            </a:r>
          </a:p>
        </p:txBody>
      </p:sp>
      <p:pic>
        <p:nvPicPr>
          <p:cNvPr id="20" name="图片 19"/>
          <p:cNvPicPr>
            <a:picLocks noChangeAspect="1"/>
          </p:cNvPicPr>
          <p:nvPr userDrawn="1"/>
        </p:nvPicPr>
        <p:blipFill>
          <a:blip r:embed="rId11"/>
          <a:stretch>
            <a:fillRect/>
          </a:stretch>
        </p:blipFill>
        <p:spPr>
          <a:xfrm>
            <a:off x="9192344" y="185547"/>
            <a:ext cx="2880320" cy="393284"/>
          </a:xfrm>
          <a:prstGeom prst="rect">
            <a:avLst/>
          </a:prstGeom>
        </p:spPr>
      </p:pic>
      <p:sp>
        <p:nvSpPr>
          <p:cNvPr id="21" name="文本框 20"/>
          <p:cNvSpPr txBox="1"/>
          <p:nvPr userDrawn="1"/>
        </p:nvSpPr>
        <p:spPr>
          <a:xfrm>
            <a:off x="0" y="6858000"/>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定制</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：静水流深工作室</a:t>
            </a:r>
            <a:endPar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QQ</a:t>
            </a: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276060523</a:t>
            </a:r>
          </a:p>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微信：</a:t>
            </a:r>
            <a:r>
              <a:rPr lang="en-US" altLang="zh-CN" sz="1200" b="1" dirty="0" err="1">
                <a:solidFill>
                  <a:schemeClr val="tx1">
                    <a:lumMod val="95000"/>
                    <a:lumOff val="5000"/>
                  </a:schemeClr>
                </a:solidFill>
                <a:latin typeface="微软雅黑" panose="020B0503020204020204" pitchFamily="34" charset="-122"/>
                <a:ea typeface="微软雅黑" panose="020B0503020204020204" pitchFamily="34" charset="-122"/>
              </a:rPr>
              <a:t>whishile</a:t>
            </a:r>
            <a:endPar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电话：</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18928897164</a:t>
            </a:r>
            <a:endPar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820042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63248" y="230214"/>
            <a:ext cx="10515600" cy="489314"/>
          </a:xfrm>
        </p:spPr>
        <p:txBody>
          <a:bodyPr>
            <a:normAutofit/>
          </a:bodyPr>
          <a:lstStyle>
            <a:lvl1pPr>
              <a:defRPr sz="3200" b="1">
                <a:solidFill>
                  <a:schemeClr val="tx2"/>
                </a:solidFill>
                <a:latin typeface="方正小标宋简体" panose="03000509000000000000" pitchFamily="65" charset="-122"/>
                <a:ea typeface="方正小标宋简体" panose="03000509000000000000" pitchFamily="65"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Freeform 29"/>
          <p:cNvSpPr/>
          <p:nvPr userDrawn="1"/>
        </p:nvSpPr>
        <p:spPr bwMode="auto">
          <a:xfrm>
            <a:off x="167196" y="119921"/>
            <a:ext cx="671004" cy="5996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pPr algn="ctr"/>
            <a:endParaRPr lang="zh-CN" altLang="en-US"/>
          </a:p>
        </p:txBody>
      </p:sp>
      <p:cxnSp>
        <p:nvCxnSpPr>
          <p:cNvPr id="8" name="直接连接符 7"/>
          <p:cNvCxnSpPr/>
          <p:nvPr userDrawn="1"/>
        </p:nvCxnSpPr>
        <p:spPr>
          <a:xfrm>
            <a:off x="838200" y="749508"/>
            <a:ext cx="113538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0" name="PA_图片 7"/>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0456680" y="49378"/>
            <a:ext cx="1644336" cy="685140"/>
          </a:xfrm>
          <a:prstGeom prst="rect">
            <a:avLst/>
          </a:prstGeom>
        </p:spPr>
      </p:pic>
    </p:spTree>
    <p:extLst>
      <p:ext uri="{BB962C8B-B14F-4D97-AF65-F5344CB8AC3E}">
        <p14:creationId xmlns:p14="http://schemas.microsoft.com/office/powerpoint/2010/main" val="243132271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grpSp>
        <p:nvGrpSpPr>
          <p:cNvPr id="2" name="组合 1"/>
          <p:cNvGrpSpPr/>
          <p:nvPr userDrawn="1"/>
        </p:nvGrpSpPr>
        <p:grpSpPr>
          <a:xfrm>
            <a:off x="0" y="5511524"/>
            <a:ext cx="12192000" cy="1362147"/>
            <a:chOff x="0" y="3674775"/>
            <a:chExt cx="12751516" cy="144151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74775"/>
              <a:ext cx="7014681" cy="1441517"/>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8217"/>
            <a:stretch>
              <a:fillRect/>
            </a:stretch>
          </p:blipFill>
          <p:spPr>
            <a:xfrm flipH="1">
              <a:off x="7014679" y="3674775"/>
              <a:ext cx="5736837" cy="1441517"/>
            </a:xfrm>
            <a:prstGeom prst="rect">
              <a:avLst/>
            </a:prstGeom>
          </p:spPr>
        </p:pic>
      </p:grpSp>
      <p:pic>
        <p:nvPicPr>
          <p:cNvPr id="5" name="图片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335360" y="164637"/>
            <a:ext cx="679085" cy="679085"/>
          </a:xfrm>
          <a:prstGeom prst="rect">
            <a:avLst/>
          </a:prstGeom>
        </p:spPr>
      </p:pic>
    </p:spTree>
    <p:extLst>
      <p:ext uri="{BB962C8B-B14F-4D97-AF65-F5344CB8AC3E}">
        <p14:creationId xmlns:p14="http://schemas.microsoft.com/office/powerpoint/2010/main" val="312796534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C9D996B-53A2-4438-B629-F1A49EAE0D83}" type="datetimeFigureOut">
              <a:rPr lang="zh-CN" altLang="en-US" smtClean="0"/>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C78F4A-23C2-4DFC-9C1F-19853F824DE5}" type="slidenum">
              <a:rPr lang="zh-CN" altLang="en-US" smtClean="0"/>
              <a:t>‹#›</a:t>
            </a:fld>
            <a:endParaRPr lang="zh-CN" altLang="en-US"/>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PA_库_任意多边形 5"/>
          <p:cNvSpPr/>
          <p:nvPr userDrawn="1">
            <p:custDataLst>
              <p:tags r:id="rId1"/>
            </p:custDataLst>
          </p:nvPr>
        </p:nvSpPr>
        <p:spPr bwMode="auto">
          <a:xfrm>
            <a:off x="252989" y="191023"/>
            <a:ext cx="534617" cy="54049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00">
              <a:solidFill>
                <a:schemeClr val="tx1"/>
              </a:solidFill>
            </a:endParaRPr>
          </a:p>
        </p:txBody>
      </p:sp>
    </p:spTree>
    <p:extLst>
      <p:ext uri="{BB962C8B-B14F-4D97-AF65-F5344CB8AC3E}">
        <p14:creationId xmlns:p14="http://schemas.microsoft.com/office/powerpoint/2010/main" val="388219027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167654914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63602981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a:t>icon</a:t>
            </a:r>
            <a:endParaRPr lang="es-ES_tradnl" dirty="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a:t>icon</a:t>
            </a:r>
            <a:endParaRPr lang="es-ES_tradnl" dirty="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a:t>icon</a:t>
            </a:r>
            <a:endParaRPr lang="es-ES_tradnl" dirty="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a:t>icon</a:t>
            </a:r>
            <a:endParaRPr lang="es-ES_tradnl" dirty="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67177571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94563346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8BEC94-2D9D-4B75-8285-3C3120058EB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AE56E35-F4BD-49EA-A645-E4E7577C058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745D849-533C-4765-BECE-E9ADCE430B9D}"/>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0FD84FBC-408C-4ECE-8E55-3016571E53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153B731-0D65-40C3-8D4E-B3528788D449}"/>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60967125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08896322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213071036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a:t>ico</a:t>
            </a:r>
            <a:endParaRPr lang="es-ES_tradnl" dirty="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a:t>ico</a:t>
            </a:r>
            <a:endParaRPr lang="es-ES_tradnl" dirty="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a:t>ico</a:t>
            </a:r>
            <a:endParaRPr lang="es-ES_tradnl" dirty="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13104338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165192842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421584879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1985752991"/>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a:t>80%</a:t>
            </a:r>
          </a:p>
        </p:txBody>
      </p:sp>
    </p:spTree>
    <p:extLst>
      <p:ext uri="{BB962C8B-B14F-4D97-AF65-F5344CB8AC3E}">
        <p14:creationId xmlns:p14="http://schemas.microsoft.com/office/powerpoint/2010/main" val="290723064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79595312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03307995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74422067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E309E8-1F83-4232-AFFE-5A7F78B31D2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3154A78-D8EE-425A-9C75-A8B3B121B1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FEBB7DB-85BD-4ECB-8F82-1DD3D419CC25}"/>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543A6567-A885-456F-AADB-AD63ADAACD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261F05-3EB1-4C29-9A88-994F72948C34}"/>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69884386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mn-ea"/>
                  <a:cs typeface="Lato Regular"/>
                </a:rPr>
                <a:t>100</a:t>
              </a: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mn-ea"/>
                  <a:cs typeface="Lato Regular"/>
                </a:rPr>
                <a:t>0</a:t>
              </a: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mn-ea"/>
                  <a:cs typeface="Lato Regular"/>
                </a:rPr>
                <a:t>50</a:t>
              </a: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mn-ea"/>
                  <a:cs typeface="Lato Regular"/>
                </a:rPr>
                <a:t>75</a:t>
              </a: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mn-ea"/>
                  <a:cs typeface="Lato Regular"/>
                </a:rPr>
                <a:t>25</a:t>
              </a: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4723086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39194326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mn-ea"/>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a:t>05</a:t>
            </a:r>
          </a:p>
        </p:txBody>
      </p:sp>
    </p:spTree>
    <p:extLst>
      <p:ext uri="{BB962C8B-B14F-4D97-AF65-F5344CB8AC3E}">
        <p14:creationId xmlns:p14="http://schemas.microsoft.com/office/powerpoint/2010/main" val="15035122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06369741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86450041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83634297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97942022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394"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08698550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401342925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94860494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6B1853-DB20-4D53-9463-42491104E5D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43824AD-FD96-4023-83B3-2151470BD2E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189FEB-4FED-4BF3-8F49-B7A3728598D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CF440EB-AFA7-4266-AC62-93FE88C3D596}"/>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6" name="页脚占位符 5">
            <a:extLst>
              <a:ext uri="{FF2B5EF4-FFF2-40B4-BE49-F238E27FC236}">
                <a16:creationId xmlns:a16="http://schemas.microsoft.com/office/drawing/2014/main" id="{03A66ED6-8349-48B9-9D4C-DEB4727683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4083F9A-E881-4CAF-8942-C68229A9AC93}"/>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024788301"/>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02742048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34020364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412901411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258133433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179380738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233788142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14096066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89649341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47879003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361717221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1D8EB6-1E97-48B5-9426-D6F534780A5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44525E1-EB58-4E2B-84C0-C5B93ADDFE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CC8F3F8-0C77-4121-A785-AEA0F9C9E20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99E2B57-0F15-4612-BB6A-7E2113AC69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5AFBA4D-8614-428D-8360-0C69649E3ED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ED7BD4E-DE9E-450B-AA8B-0936400A7AB2}"/>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8" name="页脚占位符 7">
            <a:extLst>
              <a:ext uri="{FF2B5EF4-FFF2-40B4-BE49-F238E27FC236}">
                <a16:creationId xmlns:a16="http://schemas.microsoft.com/office/drawing/2014/main" id="{71E0FB9A-3F27-4382-84E3-406D73F658B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8553856-954D-4196-A062-B757637804AC}"/>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315135639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499131726"/>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196972187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p>
          <a:p>
            <a:pPr lvl="0"/>
            <a:endParaRPr lang="en-US" dirty="0"/>
          </a:p>
          <a:p>
            <a:pPr lvl="0"/>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p>
          <a:p>
            <a:pPr lvl="0"/>
            <a:endParaRPr lang="en-US" dirty="0"/>
          </a:p>
          <a:p>
            <a:pPr lvl="0"/>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09049650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164384591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411108074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118995774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71773905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3295CF-E041-4C6D-8C24-FCFE81CD1CB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F6A3C92-ED5B-4613-BB76-DB727FA519FE}"/>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4" name="页脚占位符 3">
            <a:extLst>
              <a:ext uri="{FF2B5EF4-FFF2-40B4-BE49-F238E27FC236}">
                <a16:creationId xmlns:a16="http://schemas.microsoft.com/office/drawing/2014/main" id="{6CF31CD3-EDC7-47FD-9DFE-4C7510E974C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1C148E4-C35D-4CFF-821E-5CF1DA7A7670}"/>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357249520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02C4794-14AD-4E0E-8053-8837AB6FABF2}"/>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3" name="页脚占位符 2">
            <a:extLst>
              <a:ext uri="{FF2B5EF4-FFF2-40B4-BE49-F238E27FC236}">
                <a16:creationId xmlns:a16="http://schemas.microsoft.com/office/drawing/2014/main" id="{D678FB15-5EC5-4E94-A483-9FB5963975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D96B9CB-9593-403A-9270-F44CCD3E1346}"/>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270857290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A989FE-EBFE-44F6-B0C9-20959B1DFCE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3AB13D8-D6B3-45ED-87F3-7064B70D14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974010F-DDC4-4BD0-AB66-1BB0D2F22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9AD5837-E996-4D45-8A2C-A67F310761EB}"/>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6" name="页脚占位符 5">
            <a:extLst>
              <a:ext uri="{FF2B5EF4-FFF2-40B4-BE49-F238E27FC236}">
                <a16:creationId xmlns:a16="http://schemas.microsoft.com/office/drawing/2014/main" id="{E1A04056-ED52-49A0-99A2-F62DDEF457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63391E7-DF6C-4B07-B855-EAC0B5437F4E}"/>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406321651"/>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82766B-4089-4FF9-A24C-D00938B15AB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0D6A4B5-CE8E-400B-B9F7-A8C1D71E64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7B72434-6E8C-4877-8300-88AEC6820C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BBB792C-B20F-4CA0-B812-BBFE0832DE2D}"/>
              </a:ext>
            </a:extLst>
          </p:cNvPr>
          <p:cNvSpPr>
            <a:spLocks noGrp="1"/>
          </p:cNvSpPr>
          <p:nvPr>
            <p:ph type="dt" sz="half" idx="10"/>
          </p:nvPr>
        </p:nvSpPr>
        <p:spPr/>
        <p:txBody>
          <a:bodyPr/>
          <a:lstStyle/>
          <a:p>
            <a:fld id="{BD618EEF-4AD1-414A-8B5C-25C5C14E3006}" type="datetimeFigureOut">
              <a:rPr lang="zh-CN" altLang="en-US" smtClean="0"/>
              <a:t>2018/5/6</a:t>
            </a:fld>
            <a:endParaRPr lang="zh-CN" altLang="en-US"/>
          </a:p>
        </p:txBody>
      </p:sp>
      <p:sp>
        <p:nvSpPr>
          <p:cNvPr id="6" name="页脚占位符 5">
            <a:extLst>
              <a:ext uri="{FF2B5EF4-FFF2-40B4-BE49-F238E27FC236}">
                <a16:creationId xmlns:a16="http://schemas.microsoft.com/office/drawing/2014/main" id="{28D3BD31-0219-4E9A-806E-7F38B737D4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A248F24-E1E7-4F69-A2EC-97360CAB8275}"/>
              </a:ext>
            </a:extLst>
          </p:cNvPr>
          <p:cNvSpPr>
            <a:spLocks noGrp="1"/>
          </p:cNvSpPr>
          <p:nvPr>
            <p:ph type="sldNum" sz="quarter" idx="12"/>
          </p:nvPr>
        </p:nvSpPr>
        <p:spPr/>
        <p:txBody>
          <a:body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89150086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28A98B3-E256-4F20-8A8A-42EB3A2715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A571751-621D-4FCB-A310-7A5D0FD3FF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12A49B3-75B5-4D78-A0A9-941EAB9FCD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618EEF-4AD1-414A-8B5C-25C5C14E3006}"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FFD6569B-4D36-48AB-A882-140D73B255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4F51F7D-D4C1-40FD-8037-AB9A34DDFF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6A2517-4DAC-4AEB-B60F-2968A29F4FDB}" type="slidenum">
              <a:rPr lang="zh-CN" altLang="en-US" smtClean="0"/>
              <a:t>‹#›</a:t>
            </a:fld>
            <a:endParaRPr lang="zh-CN" altLang="en-US"/>
          </a:p>
        </p:txBody>
      </p:sp>
    </p:spTree>
    <p:extLst>
      <p:ext uri="{BB962C8B-B14F-4D97-AF65-F5344CB8AC3E}">
        <p14:creationId xmlns:p14="http://schemas.microsoft.com/office/powerpoint/2010/main" val="3037608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 id="2147483717" r:id="rId55"/>
    <p:sldLayoutId id="2147483718" r:id="rId56"/>
  </p:sldLayoutIdLst>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3FD78952-2261-4DFF-828F-3876E6350F17}"/>
              </a:ext>
            </a:extLst>
          </p:cNvPr>
          <p:cNvSpPr>
            <a:spLocks noChangeArrowheads="1"/>
          </p:cNvSpPr>
          <p:nvPr/>
        </p:nvSpPr>
        <p:spPr bwMode="auto">
          <a:xfrm>
            <a:off x="3520769" y="3504710"/>
            <a:ext cx="4134466"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汇报人：小芥末  时间：</a:t>
            </a:r>
            <a:r>
              <a:rPr lang="en-US" altLang="zh-CN" sz="2000" b="1" dirty="0">
                <a:solidFill>
                  <a:schemeClr val="accent1"/>
                </a:solidFill>
                <a:latin typeface="微软雅黑" panose="020B0503020204020204" pitchFamily="34" charset="-122"/>
                <a:ea typeface="微软雅黑" panose="020B0503020204020204" pitchFamily="34" charset="-122"/>
              </a:rPr>
              <a:t>XX</a:t>
            </a:r>
            <a:r>
              <a:rPr lang="zh-CN" altLang="en-US" sz="2000" b="1" dirty="0">
                <a:solidFill>
                  <a:schemeClr val="accent1"/>
                </a:solidFill>
                <a:latin typeface="微软雅黑" panose="020B0503020204020204" pitchFamily="34" charset="-122"/>
                <a:ea typeface="微软雅黑" panose="020B0503020204020204" pitchFamily="34" charset="-122"/>
              </a:rPr>
              <a:t>年</a:t>
            </a:r>
            <a:r>
              <a:rPr lang="en-US" altLang="zh-CN" sz="2000" b="1" dirty="0">
                <a:solidFill>
                  <a:schemeClr val="accent1"/>
                </a:solidFill>
                <a:latin typeface="微软雅黑" panose="020B0503020204020204" pitchFamily="34" charset="-122"/>
                <a:ea typeface="微软雅黑" panose="020B0503020204020204" pitchFamily="34" charset="-122"/>
              </a:rPr>
              <a:t>XX</a:t>
            </a:r>
            <a:r>
              <a:rPr lang="zh-CN" altLang="en-US" sz="2000" b="1" dirty="0">
                <a:solidFill>
                  <a:schemeClr val="accent1"/>
                </a:solidFill>
                <a:latin typeface="微软雅黑" panose="020B0503020204020204" pitchFamily="34" charset="-122"/>
                <a:ea typeface="微软雅黑" panose="020B0503020204020204" pitchFamily="34" charset="-122"/>
              </a:rPr>
              <a:t>月</a:t>
            </a:r>
          </a:p>
        </p:txBody>
      </p:sp>
      <p:sp>
        <p:nvSpPr>
          <p:cNvPr id="3" name="TextBox 51">
            <a:hlinkClick r:id="" action="ppaction://hlinkshowjump?jump=nextslide"/>
            <a:extLst>
              <a:ext uri="{FF2B5EF4-FFF2-40B4-BE49-F238E27FC236}">
                <a16:creationId xmlns:a16="http://schemas.microsoft.com/office/drawing/2014/main" id="{15291B2F-787A-42D3-8F2A-EF393B562BBC}"/>
              </a:ext>
            </a:extLst>
          </p:cNvPr>
          <p:cNvSpPr txBox="1">
            <a:spLocks noChangeArrowheads="1"/>
          </p:cNvSpPr>
          <p:nvPr/>
        </p:nvSpPr>
        <p:spPr bwMode="auto">
          <a:xfrm>
            <a:off x="2115814" y="2827018"/>
            <a:ext cx="695575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习近平新时代中国特色社会主义思想的辩证法光芒</a:t>
            </a:r>
          </a:p>
        </p:txBody>
      </p:sp>
      <p:sp>
        <p:nvSpPr>
          <p:cNvPr id="4" name="文本框 3">
            <a:extLst>
              <a:ext uri="{FF2B5EF4-FFF2-40B4-BE49-F238E27FC236}">
                <a16:creationId xmlns:a16="http://schemas.microsoft.com/office/drawing/2014/main" id="{C88AD0A0-E0DF-4609-8A1F-18D3FE628B13}"/>
              </a:ext>
            </a:extLst>
          </p:cNvPr>
          <p:cNvSpPr txBox="1"/>
          <p:nvPr/>
        </p:nvSpPr>
        <p:spPr>
          <a:xfrm>
            <a:off x="115252" y="1624356"/>
            <a:ext cx="10945495" cy="1015663"/>
          </a:xfrm>
          <a:prstGeom prst="rect">
            <a:avLst/>
          </a:prstGeom>
          <a:noFill/>
          <a:effectLst>
            <a:outerShdw blurRad="139700" dist="76200" dir="5940000" algn="t" rotWithShape="0">
              <a:prstClr val="black">
                <a:alpha val="40000"/>
              </a:prstClr>
            </a:outerShdw>
          </a:effectLst>
        </p:spPr>
        <p:txBody>
          <a:bodyPr wrap="square" rtlCol="0">
            <a:spAutoFit/>
          </a:bodyPr>
          <a:lstStyle/>
          <a:p>
            <a:pPr algn="ctr"/>
            <a:r>
              <a:rPr lang="zh-CN" altLang="en-US" sz="6000" b="1" dirty="0">
                <a:ln w="19050">
                  <a:solidFill>
                    <a:schemeClr val="bg1"/>
                  </a:solidFill>
                </a:ln>
                <a:solidFill>
                  <a:srgbClr val="C00000"/>
                </a:solidFill>
                <a:latin typeface="叶根友毛笔行书简体" panose="02010601030101010101" pitchFamily="2" charset="-122"/>
                <a:ea typeface="叶根友毛笔行书简体" panose="02010601030101010101" pitchFamily="2" charset="-122"/>
              </a:rPr>
              <a:t>马克思主义中国化最新成果</a:t>
            </a:r>
          </a:p>
        </p:txBody>
      </p:sp>
      <p:pic>
        <p:nvPicPr>
          <p:cNvPr id="6" name="图片 5">
            <a:extLst>
              <a:ext uri="{FF2B5EF4-FFF2-40B4-BE49-F238E27FC236}">
                <a16:creationId xmlns:a16="http://schemas.microsoft.com/office/drawing/2014/main" id="{28541199-68DB-45ED-BAC9-8A2D685C19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1723" y="4118546"/>
            <a:ext cx="2138006" cy="1335316"/>
          </a:xfrm>
          <a:prstGeom prst="rect">
            <a:avLst/>
          </a:prstGeom>
        </p:spPr>
      </p:pic>
      <p:pic>
        <p:nvPicPr>
          <p:cNvPr id="7" name="小曲 passacaglia">
            <a:hlinkClick r:id="" action="ppaction://media"/>
            <a:extLst>
              <a:ext uri="{FF2B5EF4-FFF2-40B4-BE49-F238E27FC236}">
                <a16:creationId xmlns:a16="http://schemas.microsoft.com/office/drawing/2014/main" id="{041400E8-167C-43A8-957A-20A184438801}"/>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a:stretch>
            <a:fillRect/>
          </a:stretch>
        </p:blipFill>
        <p:spPr>
          <a:xfrm>
            <a:off x="-1117600" y="0"/>
            <a:ext cx="609600" cy="609600"/>
          </a:xfrm>
          <a:prstGeom prst="rect">
            <a:avLst/>
          </a:prstGeom>
        </p:spPr>
      </p:pic>
    </p:spTree>
    <p:extLst>
      <p:ext uri="{BB962C8B-B14F-4D97-AF65-F5344CB8AC3E}">
        <p14:creationId xmlns:p14="http://schemas.microsoft.com/office/powerpoint/2010/main" val="18162735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3" presetClass="entr" presetSubtype="32"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strVal val="4*#ppt_w"/>
                                          </p:val>
                                        </p:tav>
                                        <p:tav tm="100000">
                                          <p:val>
                                            <p:strVal val="#ppt_w"/>
                                          </p:val>
                                        </p:tav>
                                      </p:tavLst>
                                    </p:anim>
                                    <p:anim calcmode="lin" valueType="num">
                                      <p:cBhvr>
                                        <p:cTn id="15" dur="500" fill="hold"/>
                                        <p:tgtEl>
                                          <p:spTgt spid="4"/>
                                        </p:tgtEl>
                                        <p:attrNameLst>
                                          <p:attrName>ppt_h</p:attrName>
                                        </p:attrNameLst>
                                      </p:cBhvr>
                                      <p:tavLst>
                                        <p:tav tm="0">
                                          <p:val>
                                            <p:strVal val="4*#ppt_h"/>
                                          </p:val>
                                        </p:tav>
                                        <p:tav tm="100000">
                                          <p:val>
                                            <p:strVal val="#ppt_h"/>
                                          </p:val>
                                        </p:tav>
                                      </p:tavLst>
                                    </p:anim>
                                  </p:childTnLst>
                                </p:cTn>
                              </p:par>
                            </p:childTnLst>
                          </p:cTn>
                        </p:par>
                        <p:par>
                          <p:cTn id="16" fill="hold">
                            <p:stCondLst>
                              <p:cond delay="1000"/>
                            </p:stCondLst>
                            <p:childTnLst>
                              <p:par>
                                <p:cTn id="17" presetID="53" presetClass="entr" presetSubtype="52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anim calcmode="lin" valueType="num">
                                      <p:cBhvr>
                                        <p:cTn id="22" dur="500" fill="hold"/>
                                        <p:tgtEl>
                                          <p:spTgt spid="3"/>
                                        </p:tgtEl>
                                        <p:attrNameLst>
                                          <p:attrName>ppt_x</p:attrName>
                                        </p:attrNameLst>
                                      </p:cBhvr>
                                      <p:tavLst>
                                        <p:tav tm="0">
                                          <p:val>
                                            <p:fltVal val="0.5"/>
                                          </p:val>
                                        </p:tav>
                                        <p:tav tm="100000">
                                          <p:val>
                                            <p:strVal val="#ppt_x"/>
                                          </p:val>
                                        </p:tav>
                                      </p:tavLst>
                                    </p:anim>
                                    <p:anim calcmode="lin" valueType="num">
                                      <p:cBhvr>
                                        <p:cTn id="23" dur="500" fill="hold"/>
                                        <p:tgtEl>
                                          <p:spTgt spid="3"/>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53" presetClass="entr" presetSubtype="52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anim calcmode="lin" valueType="num">
                                      <p:cBhvr>
                                        <p:cTn id="30" dur="500" fill="hold"/>
                                        <p:tgtEl>
                                          <p:spTgt spid="2"/>
                                        </p:tgtEl>
                                        <p:attrNameLst>
                                          <p:attrName>ppt_x</p:attrName>
                                        </p:attrNameLst>
                                      </p:cBhvr>
                                      <p:tavLst>
                                        <p:tav tm="0">
                                          <p:val>
                                            <p:fltVal val="0.5"/>
                                          </p:val>
                                        </p:tav>
                                        <p:tav tm="100000">
                                          <p:val>
                                            <p:strVal val="#ppt_x"/>
                                          </p:val>
                                        </p:tav>
                                      </p:tavLst>
                                    </p:anim>
                                    <p:anim calcmode="lin" valueType="num">
                                      <p:cBhvr>
                                        <p:cTn id="31"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7088473" y="1521201"/>
            <a:ext cx="4349022" cy="1884618"/>
          </a:xfrm>
          <a:prstGeom prst="rect">
            <a:avLst/>
          </a:prstGeom>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统一于对新时代坚持和发展什么样的中国特色社会主义、怎样坚持和发展中国特色社会主义这一重大时代课题的回答。</a:t>
            </a:r>
            <a:endParaRPr lang="en-US" altLang="zh-CN" sz="20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p:nvPr/>
        </p:nvSpPr>
        <p:spPr>
          <a:xfrm>
            <a:off x="6976672" y="3592896"/>
            <a:ext cx="4565754" cy="1015663"/>
          </a:xfrm>
          <a:prstGeom prst="rect">
            <a:avLst/>
          </a:prstGeom>
        </p:spPr>
        <p:txBody>
          <a:bodyPr wrap="square">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二者都是习近平新时代中国特色社会主义思想的重要内容</a:t>
            </a:r>
          </a:p>
        </p:txBody>
      </p:sp>
      <p:cxnSp>
        <p:nvCxnSpPr>
          <p:cNvPr id="7" name="直接连接符 6"/>
          <p:cNvCxnSpPr/>
          <p:nvPr/>
        </p:nvCxnSpPr>
        <p:spPr>
          <a:xfrm>
            <a:off x="6976671" y="3494667"/>
            <a:ext cx="456575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976671" y="1401281"/>
            <a:ext cx="4565755" cy="1746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76671" y="3503250"/>
            <a:ext cx="4565755" cy="20353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248888A1-FEA2-484F-9480-9C4658621D2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81758" y="1859488"/>
            <a:ext cx="4921834" cy="23071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C61CEE7C-A06E-4A1E-A5E4-D35829766DD3}"/>
              </a:ext>
            </a:extLst>
          </p:cNvPr>
          <p:cNvSpPr/>
          <p:nvPr/>
        </p:nvSpPr>
        <p:spPr>
          <a:xfrm>
            <a:off x="6430131" y="347361"/>
            <a:ext cx="4570483"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把握“八个明确”与“十四个坚持”的关系</a:t>
            </a:r>
          </a:p>
        </p:txBody>
      </p:sp>
    </p:spTree>
    <p:extLst>
      <p:ext uri="{BB962C8B-B14F-4D97-AF65-F5344CB8AC3E}">
        <p14:creationId xmlns:p14="http://schemas.microsoft.com/office/powerpoint/2010/main" val="995835621"/>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600" fill="hold"/>
                                        <p:tgtEl>
                                          <p:spTgt spid="3"/>
                                        </p:tgtEl>
                                        <p:attrNameLst>
                                          <p:attrName>ppt_w</p:attrName>
                                        </p:attrNameLst>
                                      </p:cBhvr>
                                      <p:tavLst>
                                        <p:tav tm="0">
                                          <p:val>
                                            <p:fltVal val="0"/>
                                          </p:val>
                                        </p:tav>
                                        <p:tav tm="100000">
                                          <p:val>
                                            <p:strVal val="#ppt_w"/>
                                          </p:val>
                                        </p:tav>
                                      </p:tavLst>
                                    </p:anim>
                                    <p:anim calcmode="lin" valueType="num">
                                      <p:cBhvr>
                                        <p:cTn id="12" dur="600" fill="hold"/>
                                        <p:tgtEl>
                                          <p:spTgt spid="3"/>
                                        </p:tgtEl>
                                        <p:attrNameLst>
                                          <p:attrName>ppt_h</p:attrName>
                                        </p:attrNameLst>
                                      </p:cBhvr>
                                      <p:tavLst>
                                        <p:tav tm="0">
                                          <p:val>
                                            <p:fltVal val="0"/>
                                          </p:val>
                                        </p:tav>
                                        <p:tav tm="100000">
                                          <p:val>
                                            <p:strVal val="#ppt_h"/>
                                          </p:val>
                                        </p:tav>
                                      </p:tavLst>
                                    </p:anim>
                                    <p:animEffect transition="in" filter="fade">
                                      <p:cBhvr>
                                        <p:cTn id="13" dur="600"/>
                                        <p:tgtEl>
                                          <p:spTgt spid="3"/>
                                        </p:tgtEl>
                                      </p:cBhvr>
                                    </p:animEffect>
                                  </p:childTnLst>
                                </p:cTn>
                              </p:par>
                            </p:childTnLst>
                          </p:cTn>
                        </p:par>
                        <p:par>
                          <p:cTn id="14" fill="hold">
                            <p:stCondLst>
                              <p:cond delay="416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466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16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600" fill="hold"/>
                                        <p:tgtEl>
                                          <p:spTgt spid="6"/>
                                        </p:tgtEl>
                                        <p:attrNameLst>
                                          <p:attrName>ppt_w</p:attrName>
                                        </p:attrNameLst>
                                      </p:cBhvr>
                                      <p:tavLst>
                                        <p:tav tm="0">
                                          <p:val>
                                            <p:fltVal val="0"/>
                                          </p:val>
                                        </p:tav>
                                        <p:tav tm="100000">
                                          <p:val>
                                            <p:strVal val="#ppt_w"/>
                                          </p:val>
                                        </p:tav>
                                      </p:tavLst>
                                    </p:anim>
                                    <p:anim calcmode="lin" valueType="num">
                                      <p:cBhvr>
                                        <p:cTn id="26" dur="600" fill="hold"/>
                                        <p:tgtEl>
                                          <p:spTgt spid="6"/>
                                        </p:tgtEl>
                                        <p:attrNameLst>
                                          <p:attrName>ppt_h</p:attrName>
                                        </p:attrNameLst>
                                      </p:cBhvr>
                                      <p:tavLst>
                                        <p:tav tm="0">
                                          <p:val>
                                            <p:fltVal val="0"/>
                                          </p:val>
                                        </p:tav>
                                        <p:tav tm="100000">
                                          <p:val>
                                            <p:strVal val="#ppt_h"/>
                                          </p:val>
                                        </p:tav>
                                      </p:tavLst>
                                    </p:anim>
                                    <p:animEffect transition="in" filter="fade">
                                      <p:cBhvr>
                                        <p:cTn id="2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7088473" y="1462629"/>
            <a:ext cx="4349022" cy="1892121"/>
          </a:xfrm>
          <a:prstGeom prst="rect">
            <a:avLst/>
          </a:prstGeom>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把握好这一关系，才能更好地领会到习近平新时代中国特色社会主义思想既部署了“过河”的任务又指导解决了“桥或船”的问题</a:t>
            </a:r>
            <a:endParaRPr lang="en-US" altLang="zh-CN" sz="20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p:nvPr/>
        </p:nvSpPr>
        <p:spPr>
          <a:xfrm>
            <a:off x="7088473" y="3522547"/>
            <a:ext cx="4349022" cy="961289"/>
          </a:xfrm>
          <a:prstGeom prst="rect">
            <a:avLst/>
          </a:prstGeom>
        </p:spPr>
        <p:txBody>
          <a:bodyPr wrap="square">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是理论与实践、认识论与方法论、战略与战术的高度统一</a:t>
            </a:r>
          </a:p>
        </p:txBody>
      </p:sp>
      <p:cxnSp>
        <p:nvCxnSpPr>
          <p:cNvPr id="7" name="直接连接符 6"/>
          <p:cNvCxnSpPr/>
          <p:nvPr/>
        </p:nvCxnSpPr>
        <p:spPr>
          <a:xfrm>
            <a:off x="6976671" y="3335012"/>
            <a:ext cx="456575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976671" y="1401281"/>
            <a:ext cx="4565755" cy="1746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76671" y="3503250"/>
            <a:ext cx="4565755" cy="20353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5" name="图片 4">
            <a:extLst>
              <a:ext uri="{FF2B5EF4-FFF2-40B4-BE49-F238E27FC236}">
                <a16:creationId xmlns:a16="http://schemas.microsoft.com/office/drawing/2014/main" id="{248888A1-FEA2-484F-9480-9C4658621D2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176983" y="1993923"/>
            <a:ext cx="4730331" cy="23071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7F5BC5FF-69C1-4863-8F47-812A90BE63BA}"/>
              </a:ext>
            </a:extLst>
          </p:cNvPr>
          <p:cNvSpPr/>
          <p:nvPr/>
        </p:nvSpPr>
        <p:spPr>
          <a:xfrm>
            <a:off x="6430131" y="347361"/>
            <a:ext cx="4570483"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把握“八个明确”与“十四个坚持”的关系</a:t>
            </a:r>
          </a:p>
        </p:txBody>
      </p:sp>
    </p:spTree>
    <p:extLst>
      <p:ext uri="{BB962C8B-B14F-4D97-AF65-F5344CB8AC3E}">
        <p14:creationId xmlns:p14="http://schemas.microsoft.com/office/powerpoint/2010/main" val="160471568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600" fill="hold"/>
                                        <p:tgtEl>
                                          <p:spTgt spid="3"/>
                                        </p:tgtEl>
                                        <p:attrNameLst>
                                          <p:attrName>ppt_w</p:attrName>
                                        </p:attrNameLst>
                                      </p:cBhvr>
                                      <p:tavLst>
                                        <p:tav tm="0">
                                          <p:val>
                                            <p:fltVal val="0"/>
                                          </p:val>
                                        </p:tav>
                                        <p:tav tm="100000">
                                          <p:val>
                                            <p:strVal val="#ppt_w"/>
                                          </p:val>
                                        </p:tav>
                                      </p:tavLst>
                                    </p:anim>
                                    <p:anim calcmode="lin" valueType="num">
                                      <p:cBhvr>
                                        <p:cTn id="12" dur="600" fill="hold"/>
                                        <p:tgtEl>
                                          <p:spTgt spid="3"/>
                                        </p:tgtEl>
                                        <p:attrNameLst>
                                          <p:attrName>ppt_h</p:attrName>
                                        </p:attrNameLst>
                                      </p:cBhvr>
                                      <p:tavLst>
                                        <p:tav tm="0">
                                          <p:val>
                                            <p:fltVal val="0"/>
                                          </p:val>
                                        </p:tav>
                                        <p:tav tm="100000">
                                          <p:val>
                                            <p:strVal val="#ppt_h"/>
                                          </p:val>
                                        </p:tav>
                                      </p:tavLst>
                                    </p:anim>
                                    <p:animEffect transition="in" filter="fade">
                                      <p:cBhvr>
                                        <p:cTn id="13" dur="600"/>
                                        <p:tgtEl>
                                          <p:spTgt spid="3"/>
                                        </p:tgtEl>
                                      </p:cBhvr>
                                    </p:animEffect>
                                  </p:childTnLst>
                                </p:cTn>
                              </p:par>
                            </p:childTnLst>
                          </p:cTn>
                        </p:par>
                        <p:par>
                          <p:cTn id="14" fill="hold">
                            <p:stCondLst>
                              <p:cond delay="446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496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46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600" fill="hold"/>
                                        <p:tgtEl>
                                          <p:spTgt spid="6"/>
                                        </p:tgtEl>
                                        <p:attrNameLst>
                                          <p:attrName>ppt_w</p:attrName>
                                        </p:attrNameLst>
                                      </p:cBhvr>
                                      <p:tavLst>
                                        <p:tav tm="0">
                                          <p:val>
                                            <p:fltVal val="0"/>
                                          </p:val>
                                        </p:tav>
                                        <p:tav tm="100000">
                                          <p:val>
                                            <p:strVal val="#ppt_w"/>
                                          </p:val>
                                        </p:tav>
                                      </p:tavLst>
                                    </p:anim>
                                    <p:anim calcmode="lin" valueType="num">
                                      <p:cBhvr>
                                        <p:cTn id="26" dur="600" fill="hold"/>
                                        <p:tgtEl>
                                          <p:spTgt spid="6"/>
                                        </p:tgtEl>
                                        <p:attrNameLst>
                                          <p:attrName>ppt_h</p:attrName>
                                        </p:attrNameLst>
                                      </p:cBhvr>
                                      <p:tavLst>
                                        <p:tav tm="0">
                                          <p:val>
                                            <p:fltVal val="0"/>
                                          </p:val>
                                        </p:tav>
                                        <p:tav tm="100000">
                                          <p:val>
                                            <p:strVal val="#ppt_h"/>
                                          </p:val>
                                        </p:tav>
                                      </p:tavLst>
                                    </p:anim>
                                    <p:animEffect transition="in" filter="fade">
                                      <p:cBhvr>
                                        <p:cTn id="2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6965726" y="1729592"/>
            <a:ext cx="4565754" cy="1938992"/>
          </a:xfrm>
          <a:prstGeom prst="rect">
            <a:avLst/>
          </a:prstGeom>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一个是理论上的回答，我们要坚持和发展的是什么样的社会主义，回答“是什么”的问题，十四个坚持从实践层面明确的回答，主要回答“怎么办”的问题</a:t>
            </a:r>
            <a:endParaRPr lang="en-US" altLang="zh-CN" sz="20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p:nvPr/>
        </p:nvSpPr>
        <p:spPr>
          <a:xfrm>
            <a:off x="7088473" y="4059577"/>
            <a:ext cx="4349022" cy="581057"/>
          </a:xfrm>
          <a:prstGeom prst="rect">
            <a:avLst/>
          </a:prstGeom>
        </p:spPr>
        <p:txBody>
          <a:bodyPr wrap="square">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两者之间是相辅相成的关系</a:t>
            </a:r>
          </a:p>
        </p:txBody>
      </p:sp>
      <p:cxnSp>
        <p:nvCxnSpPr>
          <p:cNvPr id="7" name="直接连接符 6"/>
          <p:cNvCxnSpPr>
            <a:cxnSpLocks/>
          </p:cNvCxnSpPr>
          <p:nvPr/>
        </p:nvCxnSpPr>
        <p:spPr>
          <a:xfrm>
            <a:off x="6976671" y="3944612"/>
            <a:ext cx="45767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987616" y="1894925"/>
            <a:ext cx="4565755" cy="1746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76671" y="3503250"/>
            <a:ext cx="4565755" cy="20353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248888A1-FEA2-484F-9480-9C4658621D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350" y="2148635"/>
            <a:ext cx="5106650" cy="235079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82632D3D-6901-4F56-BBF2-B2CD79EDEA46}"/>
              </a:ext>
            </a:extLst>
          </p:cNvPr>
          <p:cNvSpPr/>
          <p:nvPr/>
        </p:nvSpPr>
        <p:spPr>
          <a:xfrm>
            <a:off x="6430131" y="347361"/>
            <a:ext cx="4570483"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把握“八个明确”与“十四个坚持”的关系</a:t>
            </a:r>
          </a:p>
        </p:txBody>
      </p:sp>
    </p:spTree>
    <p:extLst>
      <p:ext uri="{BB962C8B-B14F-4D97-AF65-F5344CB8AC3E}">
        <p14:creationId xmlns:p14="http://schemas.microsoft.com/office/powerpoint/2010/main" val="195904419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600" fill="hold"/>
                                        <p:tgtEl>
                                          <p:spTgt spid="3"/>
                                        </p:tgtEl>
                                        <p:attrNameLst>
                                          <p:attrName>ppt_w</p:attrName>
                                        </p:attrNameLst>
                                      </p:cBhvr>
                                      <p:tavLst>
                                        <p:tav tm="0">
                                          <p:val>
                                            <p:fltVal val="0"/>
                                          </p:val>
                                        </p:tav>
                                        <p:tav tm="100000">
                                          <p:val>
                                            <p:strVal val="#ppt_w"/>
                                          </p:val>
                                        </p:tav>
                                      </p:tavLst>
                                    </p:anim>
                                    <p:anim calcmode="lin" valueType="num">
                                      <p:cBhvr>
                                        <p:cTn id="12" dur="600" fill="hold"/>
                                        <p:tgtEl>
                                          <p:spTgt spid="3"/>
                                        </p:tgtEl>
                                        <p:attrNameLst>
                                          <p:attrName>ppt_h</p:attrName>
                                        </p:attrNameLst>
                                      </p:cBhvr>
                                      <p:tavLst>
                                        <p:tav tm="0">
                                          <p:val>
                                            <p:fltVal val="0"/>
                                          </p:val>
                                        </p:tav>
                                        <p:tav tm="100000">
                                          <p:val>
                                            <p:strVal val="#ppt_h"/>
                                          </p:val>
                                        </p:tav>
                                      </p:tavLst>
                                    </p:anim>
                                    <p:animEffect transition="in" filter="fade">
                                      <p:cBhvr>
                                        <p:cTn id="13" dur="600"/>
                                        <p:tgtEl>
                                          <p:spTgt spid="3"/>
                                        </p:tgtEl>
                                      </p:cBhvr>
                                    </p:animEffect>
                                  </p:childTnLst>
                                </p:cTn>
                              </p:par>
                            </p:childTnLst>
                          </p:cTn>
                        </p:par>
                        <p:par>
                          <p:cTn id="14" fill="hold">
                            <p:stCondLst>
                              <p:cond delay="512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562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612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600" fill="hold"/>
                                        <p:tgtEl>
                                          <p:spTgt spid="6"/>
                                        </p:tgtEl>
                                        <p:attrNameLst>
                                          <p:attrName>ppt_w</p:attrName>
                                        </p:attrNameLst>
                                      </p:cBhvr>
                                      <p:tavLst>
                                        <p:tav tm="0">
                                          <p:val>
                                            <p:fltVal val="0"/>
                                          </p:val>
                                        </p:tav>
                                        <p:tav tm="100000">
                                          <p:val>
                                            <p:strVal val="#ppt_w"/>
                                          </p:val>
                                        </p:tav>
                                      </p:tavLst>
                                    </p:anim>
                                    <p:anim calcmode="lin" valueType="num">
                                      <p:cBhvr>
                                        <p:cTn id="26" dur="600" fill="hold"/>
                                        <p:tgtEl>
                                          <p:spTgt spid="6"/>
                                        </p:tgtEl>
                                        <p:attrNameLst>
                                          <p:attrName>ppt_h</p:attrName>
                                        </p:attrNameLst>
                                      </p:cBhvr>
                                      <p:tavLst>
                                        <p:tav tm="0">
                                          <p:val>
                                            <p:fltVal val="0"/>
                                          </p:val>
                                        </p:tav>
                                        <p:tav tm="100000">
                                          <p:val>
                                            <p:strVal val="#ppt_h"/>
                                          </p:val>
                                        </p:tav>
                                      </p:tavLst>
                                    </p:anim>
                                    <p:animEffect transition="in" filter="fade">
                                      <p:cBhvr>
                                        <p:cTn id="2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60E392-0AB5-4459-A837-70AC4111AA5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1ACB724-FA08-4613-8451-3A492D1814D3}"/>
              </a:ext>
            </a:extLst>
          </p:cNvPr>
          <p:cNvSpPr>
            <a:spLocks noGrp="1"/>
          </p:cNvSpPr>
          <p:nvPr>
            <p:ph idx="1"/>
          </p:nvPr>
        </p:nvSpPr>
        <p:spPr/>
        <p:txBody>
          <a:bodyPr/>
          <a:lstStyle/>
          <a:p>
            <a:endParaRPr lang="zh-CN" altLang="en-US"/>
          </a:p>
        </p:txBody>
      </p:sp>
      <p:grpSp>
        <p:nvGrpSpPr>
          <p:cNvPr id="4" name="组合 3">
            <a:extLst>
              <a:ext uri="{FF2B5EF4-FFF2-40B4-BE49-F238E27FC236}">
                <a16:creationId xmlns:a16="http://schemas.microsoft.com/office/drawing/2014/main" id="{179207D5-22EC-47AB-9E49-DAC104AC0555}"/>
              </a:ext>
            </a:extLst>
          </p:cNvPr>
          <p:cNvGrpSpPr/>
          <p:nvPr/>
        </p:nvGrpSpPr>
        <p:grpSpPr>
          <a:xfrm>
            <a:off x="2738917" y="2294868"/>
            <a:ext cx="6714165" cy="1965259"/>
            <a:chOff x="3275202" y="1233900"/>
            <a:chExt cx="6714165" cy="1965259"/>
          </a:xfrm>
        </p:grpSpPr>
        <p:sp>
          <p:nvSpPr>
            <p:cNvPr id="5" name="矩形: 圆角 4">
              <a:extLst>
                <a:ext uri="{FF2B5EF4-FFF2-40B4-BE49-F238E27FC236}">
                  <a16:creationId xmlns:a16="http://schemas.microsoft.com/office/drawing/2014/main" id="{A13D2C7D-778E-4B4B-9EA5-C4D13985CD47}"/>
                </a:ext>
              </a:extLst>
            </p:cNvPr>
            <p:cNvSpPr/>
            <p:nvPr/>
          </p:nvSpPr>
          <p:spPr bwMode="auto">
            <a:xfrm>
              <a:off x="3275202" y="2429718"/>
              <a:ext cx="6714165" cy="769441"/>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6" name="矩形: 圆角 5">
              <a:extLst>
                <a:ext uri="{FF2B5EF4-FFF2-40B4-BE49-F238E27FC236}">
                  <a16:creationId xmlns:a16="http://schemas.microsoft.com/office/drawing/2014/main" id="{B0ED072F-C929-4E05-90D7-0608E2545594}"/>
                </a:ext>
              </a:extLst>
            </p:cNvPr>
            <p:cNvSpPr/>
            <p:nvPr/>
          </p:nvSpPr>
          <p:spPr bwMode="auto">
            <a:xfrm>
              <a:off x="6244549" y="1348179"/>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2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7" name="TextBox 47">
              <a:extLst>
                <a:ext uri="{FF2B5EF4-FFF2-40B4-BE49-F238E27FC236}">
                  <a16:creationId xmlns:a16="http://schemas.microsoft.com/office/drawing/2014/main" id="{01239673-DF40-4BE4-9827-1A8F708CE180}"/>
                </a:ext>
              </a:extLst>
            </p:cNvPr>
            <p:cNvSpPr txBox="1"/>
            <p:nvPr/>
          </p:nvSpPr>
          <p:spPr>
            <a:xfrm>
              <a:off x="3355120" y="2583605"/>
              <a:ext cx="6554327"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eaLnBrk="0" fontAlgn="base" hangingPunct="0">
                <a:spcBef>
                  <a:spcPct val="0"/>
                </a:spcBef>
                <a:spcAft>
                  <a:spcPct val="0"/>
                </a:spcAft>
              </a:pPr>
              <a:r>
                <a:rPr lang="zh-CN" altLang="en-US" sz="2400" b="0" dirty="0">
                  <a:solidFill>
                    <a:srgbClr val="F1E69E"/>
                  </a:solidFill>
                  <a:latin typeface="冬青黑体简体中文 W6" panose="020B0600000000000000" pitchFamily="34" charset="-122"/>
                  <a:ea typeface="冬青黑体简体中文 W6" panose="020B0600000000000000" pitchFamily="34" charset="-122"/>
                  <a:cs typeface="+mn-ea"/>
                  <a:sym typeface="+mn-lt"/>
                </a:rPr>
                <a:t>把握以人民为中心与以经济建设为中心的关系</a:t>
              </a:r>
            </a:p>
          </p:txBody>
        </p:sp>
        <p:sp>
          <p:nvSpPr>
            <p:cNvPr id="8" name="TextBox 58">
              <a:extLst>
                <a:ext uri="{FF2B5EF4-FFF2-40B4-BE49-F238E27FC236}">
                  <a16:creationId xmlns:a16="http://schemas.microsoft.com/office/drawing/2014/main" id="{673226CF-7EA1-408B-A38D-C0C9D055A5A7}"/>
                </a:ext>
              </a:extLst>
            </p:cNvPr>
            <p:cNvSpPr txBox="1"/>
            <p:nvPr/>
          </p:nvSpPr>
          <p:spPr>
            <a:xfrm>
              <a:off x="6327486" y="1233900"/>
              <a:ext cx="393056" cy="769441"/>
            </a:xfrm>
            <a:prstGeom prst="rect">
              <a:avLst/>
            </a:prstGeom>
            <a:noFill/>
          </p:spPr>
          <p:txBody>
            <a:bodyPr wrap="square" rtlCol="0">
              <a:spAutoFit/>
            </a:bodyPr>
            <a:lstStyle/>
            <a:p>
              <a:pPr algn="ctr" eaLnBrk="0" fontAlgn="base" hangingPunct="0">
                <a:spcBef>
                  <a:spcPct val="0"/>
                </a:spcBef>
                <a:spcAft>
                  <a:spcPct val="0"/>
                </a:spcAft>
              </a:pPr>
              <a:r>
                <a:rPr lang="en-US" altLang="zh-CN" sz="4400" b="1" dirty="0">
                  <a:solidFill>
                    <a:srgbClr val="F1E69E"/>
                  </a:solidFill>
                  <a:latin typeface="Lifeline JL" panose="00000400000000000000" pitchFamily="2" charset="0"/>
                  <a:ea typeface="微软雅黑" panose="020B0503020204020204" pitchFamily="34" charset="-122"/>
                  <a:cs typeface="+mn-ea"/>
                  <a:sym typeface="+mn-lt"/>
                </a:rPr>
                <a:t>3</a:t>
              </a:r>
              <a:endParaRPr lang="zh-CN" altLang="en-US" sz="4400" b="1" dirty="0">
                <a:solidFill>
                  <a:srgbClr val="F1E69E"/>
                </a:solidFill>
                <a:latin typeface="Lifeline JL" panose="00000400000000000000" pitchFamily="2" charset="0"/>
                <a:ea typeface="微软雅黑" panose="020B0503020204020204" pitchFamily="34" charset="-122"/>
                <a:cs typeface="+mn-ea"/>
                <a:sym typeface="+mn-lt"/>
              </a:endParaRPr>
            </a:p>
          </p:txBody>
        </p:sp>
      </p:grpSp>
      <p:pic>
        <p:nvPicPr>
          <p:cNvPr id="9" name="图片 8">
            <a:extLst>
              <a:ext uri="{FF2B5EF4-FFF2-40B4-BE49-F238E27FC236}">
                <a16:creationId xmlns:a16="http://schemas.microsoft.com/office/drawing/2014/main" id="{944F71EF-CC74-4C61-BB31-4BA6057D11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082" y="5439189"/>
            <a:ext cx="1306060" cy="1236536"/>
          </a:xfrm>
          <a:prstGeom prst="rect">
            <a:avLst/>
          </a:prstGeom>
        </p:spPr>
      </p:pic>
    </p:spTree>
    <p:extLst>
      <p:ext uri="{BB962C8B-B14F-4D97-AF65-F5344CB8AC3E}">
        <p14:creationId xmlns:p14="http://schemas.microsoft.com/office/powerpoint/2010/main" val="1597921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4000" r="-14000"/>
          </a:stretch>
        </a:blipFill>
        <a:effectLst/>
      </p:bgPr>
    </p:bg>
    <p:spTree>
      <p:nvGrpSpPr>
        <p:cNvPr id="1" name=""/>
        <p:cNvGrpSpPr/>
        <p:nvPr/>
      </p:nvGrpSpPr>
      <p:grpSpPr>
        <a:xfrm>
          <a:off x="0" y="0"/>
          <a:ext cx="0" cy="0"/>
          <a:chOff x="0" y="0"/>
          <a:chExt cx="0" cy="0"/>
        </a:xfrm>
      </p:grpSpPr>
      <p:sp>
        <p:nvSpPr>
          <p:cNvPr id="5" name="矩形 4"/>
          <p:cNvSpPr/>
          <p:nvPr/>
        </p:nvSpPr>
        <p:spPr>
          <a:xfrm>
            <a:off x="1326609" y="3029918"/>
            <a:ext cx="9648670" cy="2169825"/>
          </a:xfrm>
          <a:prstGeom prst="rect">
            <a:avLst/>
          </a:prstGeom>
        </p:spPr>
        <p:txBody>
          <a:bodyPr wrap="square">
            <a:spAutoFit/>
          </a:bodyPr>
          <a:lstStyle/>
          <a:p>
            <a:pPr>
              <a:lnSpc>
                <a:spcPct val="150000"/>
              </a:lnSpc>
            </a:pPr>
            <a:r>
              <a:rPr lang="zh-CN" altLang="en-US" dirty="0">
                <a:solidFill>
                  <a:schemeClr val="tx2"/>
                </a:solidFill>
                <a:latin typeface="微软雅黑" panose="020B0503020204020204" pitchFamily="34" charset="-122"/>
                <a:ea typeface="微软雅黑" panose="020B0503020204020204" pitchFamily="34" charset="-122"/>
              </a:rPr>
              <a:t>要看到两个“中心”属于不同范畴，人民立场体现了马克思主义唯物史观的基本原理，是中国共产党的根本政治立场，以经济建设为中心是党的基本路线的核心内容，这条路线要贯穿社会主义初级阶段全过程。又要看到两个“中心”并不矛盾，以经济建设为中心是以人民为中心的唯物史观在社会主义初级阶段的具体体现，放弃以经济建设为中心，人民对美好生活的向往就会成为空想。</a:t>
            </a:r>
          </a:p>
        </p:txBody>
      </p:sp>
      <p:grpSp>
        <p:nvGrpSpPr>
          <p:cNvPr id="6" name="组合 5"/>
          <p:cNvGrpSpPr/>
          <p:nvPr/>
        </p:nvGrpSpPr>
        <p:grpSpPr>
          <a:xfrm>
            <a:off x="976840" y="2091560"/>
            <a:ext cx="5364348" cy="605344"/>
            <a:chOff x="1004341" y="1235217"/>
            <a:chExt cx="5364348" cy="605344"/>
          </a:xfrm>
        </p:grpSpPr>
        <p:sp>
          <p:nvSpPr>
            <p:cNvPr id="7" name="圆角矩形 6"/>
            <p:cNvSpPr/>
            <p:nvPr/>
          </p:nvSpPr>
          <p:spPr>
            <a:xfrm>
              <a:off x="1004341" y="1235217"/>
              <a:ext cx="5321508" cy="6053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任意多边形 29"/>
            <p:cNvSpPr/>
            <p:nvPr>
              <p:custDataLst>
                <p:tags r:id="rId1"/>
              </p:custDataLst>
            </p:nvPr>
          </p:nvSpPr>
          <p:spPr bwMode="auto">
            <a:xfrm>
              <a:off x="1079329" y="1261968"/>
              <a:ext cx="617552" cy="55184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sp>
          <p:nvSpPr>
            <p:cNvPr id="9" name="矩形 8"/>
            <p:cNvSpPr/>
            <p:nvPr/>
          </p:nvSpPr>
          <p:spPr>
            <a:xfrm>
              <a:off x="1567375" y="1302888"/>
              <a:ext cx="4801314" cy="461665"/>
            </a:xfrm>
            <a:prstGeom prst="rect">
              <a:avLst/>
            </a:prstGeom>
          </p:spPr>
          <p:txBody>
            <a:bodyPr wrap="none">
              <a:spAutoFit/>
            </a:bodyPr>
            <a:lstStyle/>
            <a:p>
              <a:r>
                <a:rPr lang="zh-CN" altLang="en-US" sz="2400" b="1" dirty="0">
                  <a:solidFill>
                    <a:schemeClr val="bg1"/>
                  </a:solidFill>
                  <a:latin typeface="+mj-ea"/>
                  <a:ea typeface="+mj-ea"/>
                </a:rPr>
                <a:t>以人民为中心与以经济建设为中心</a:t>
              </a:r>
              <a:endParaRPr lang="zh-CN" altLang="en-US" sz="2400" dirty="0">
                <a:solidFill>
                  <a:schemeClr val="bg1"/>
                </a:solidFill>
                <a:latin typeface="+mj-ea"/>
                <a:ea typeface="+mj-ea"/>
              </a:endParaRPr>
            </a:p>
          </p:txBody>
        </p:sp>
      </p:grpSp>
      <p:sp>
        <p:nvSpPr>
          <p:cNvPr id="11" name="矩形 10"/>
          <p:cNvSpPr/>
          <p:nvPr/>
        </p:nvSpPr>
        <p:spPr>
          <a:xfrm>
            <a:off x="1051828" y="2880015"/>
            <a:ext cx="10088343" cy="2670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A5C0F4C-D086-4D25-ADB0-85CE47990571}"/>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把握以人民为中心与以经济建设为中心的关系</a:t>
            </a:r>
          </a:p>
        </p:txBody>
      </p:sp>
    </p:spTree>
    <p:extLst>
      <p:ext uri="{BB962C8B-B14F-4D97-AF65-F5344CB8AC3E}">
        <p14:creationId xmlns:p14="http://schemas.microsoft.com/office/powerpoint/2010/main" val="89731274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6" name="矩形 5"/>
          <p:cNvSpPr/>
          <p:nvPr/>
        </p:nvSpPr>
        <p:spPr>
          <a:xfrm>
            <a:off x="1553979" y="1708881"/>
            <a:ext cx="9293902" cy="2353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48137" y="3163405"/>
            <a:ext cx="7899817" cy="1477328"/>
          </a:xfrm>
          <a:prstGeom prst="rect">
            <a:avLst/>
          </a:prstGeom>
        </p:spPr>
        <p:txBody>
          <a:bodyPr wrap="square">
            <a:spAutoFit/>
          </a:bodyPr>
          <a:lstStyle/>
          <a:p>
            <a:pP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在整个社会主义初级阶段，“发展”都是以人民为中心与以经济建设为中心相统一的桥梁纽带。把握好这一关系，才能更好领会为什么要坚定不移把发展作为党执政兴国的第一要务。</a:t>
            </a:r>
          </a:p>
        </p:txBody>
      </p:sp>
      <p:grpSp>
        <p:nvGrpSpPr>
          <p:cNvPr id="11" name="组合 10"/>
          <p:cNvGrpSpPr/>
          <p:nvPr/>
        </p:nvGrpSpPr>
        <p:grpSpPr>
          <a:xfrm>
            <a:off x="-469430" y="2098015"/>
            <a:ext cx="12934951" cy="661266"/>
            <a:chOff x="-469430" y="2098015"/>
            <a:chExt cx="12934951" cy="661266"/>
          </a:xfrm>
        </p:grpSpPr>
        <p:sp>
          <p:nvSpPr>
            <p:cNvPr id="5" name="圆角矩形 4"/>
            <p:cNvSpPr/>
            <p:nvPr/>
          </p:nvSpPr>
          <p:spPr>
            <a:xfrm>
              <a:off x="2048137" y="2098015"/>
              <a:ext cx="7899817" cy="64627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9430" y="2113005"/>
              <a:ext cx="12934951" cy="646276"/>
            </a:xfrm>
            <a:prstGeom prst="rect">
              <a:avLst/>
            </a:prstGeom>
            <a:noFill/>
          </p:spPr>
          <p:txBody>
            <a:bodyPr wrap="square" lIns="91388" tIns="45693" rIns="91388" bIns="45693" rtlCol="0">
              <a:spAutoFit/>
            </a:bodyPr>
            <a:lstStyle/>
            <a:p>
              <a:pPr algn="ctr"/>
              <a:r>
                <a:rPr lang="zh-CN" altLang="en-US" sz="3600" b="1" kern="1800" dirty="0">
                  <a:solidFill>
                    <a:schemeClr val="bg1"/>
                  </a:solidFill>
                  <a:latin typeface="方正小标宋简体" panose="03000509000000000000" pitchFamily="65" charset="-122"/>
                  <a:ea typeface="方正小标宋简体" panose="03000509000000000000" pitchFamily="65" charset="-122"/>
                </a:rPr>
                <a:t>坚持以人民为中心的发展思想</a:t>
              </a:r>
            </a:p>
          </p:txBody>
        </p:sp>
      </p:grpSp>
      <p:sp>
        <p:nvSpPr>
          <p:cNvPr id="7" name="矩形 6">
            <a:extLst>
              <a:ext uri="{FF2B5EF4-FFF2-40B4-BE49-F238E27FC236}">
                <a16:creationId xmlns:a16="http://schemas.microsoft.com/office/drawing/2014/main" id="{D70F10A0-42A0-4AD0-9292-84F055638D73}"/>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把握以人民为中心与以经济建设为中心的关系</a:t>
            </a:r>
          </a:p>
        </p:txBody>
      </p:sp>
    </p:spTree>
    <p:extLst>
      <p:ext uri="{BB962C8B-B14F-4D97-AF65-F5344CB8AC3E}">
        <p14:creationId xmlns:p14="http://schemas.microsoft.com/office/powerpoint/2010/main" val="132402891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100" fill="hold"/>
                                        <p:tgtEl>
                                          <p:spTgt spid="11"/>
                                        </p:tgtEl>
                                        <p:attrNameLst>
                                          <p:attrName>ppt_w</p:attrName>
                                        </p:attrNameLst>
                                      </p:cBhvr>
                                      <p:tavLst>
                                        <p:tav tm="0">
                                          <p:val>
                                            <p:fltVal val="0"/>
                                          </p:val>
                                        </p:tav>
                                        <p:tav tm="100000">
                                          <p:val>
                                            <p:strVal val="#ppt_w"/>
                                          </p:val>
                                        </p:tav>
                                      </p:tavLst>
                                    </p:anim>
                                    <p:anim calcmode="lin" valueType="num">
                                      <p:cBhvr>
                                        <p:cTn id="8" dur="1100" fill="hold"/>
                                        <p:tgtEl>
                                          <p:spTgt spid="11"/>
                                        </p:tgtEl>
                                        <p:attrNameLst>
                                          <p:attrName>ppt_h</p:attrName>
                                        </p:attrNameLst>
                                      </p:cBhvr>
                                      <p:tavLst>
                                        <p:tav tm="0">
                                          <p:val>
                                            <p:fltVal val="0"/>
                                          </p:val>
                                        </p:tav>
                                        <p:tav tm="100000">
                                          <p:val>
                                            <p:strVal val="#ppt_h"/>
                                          </p:val>
                                        </p:tav>
                                      </p:tavLst>
                                    </p:anim>
                                    <p:animEffect transition="in" filter="fade">
                                      <p:cBhvr>
                                        <p:cTn id="9" dur="1100"/>
                                        <p:tgtEl>
                                          <p:spTgt spid="11"/>
                                        </p:tgtEl>
                                      </p:cBhvr>
                                    </p:animEffect>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6" name="矩形 5"/>
          <p:cNvSpPr/>
          <p:nvPr/>
        </p:nvSpPr>
        <p:spPr>
          <a:xfrm>
            <a:off x="1553979" y="1708881"/>
            <a:ext cx="9293902" cy="2353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74122" y="3262852"/>
            <a:ext cx="8102702" cy="1938992"/>
          </a:xfrm>
          <a:prstGeom prst="rect">
            <a:avLst/>
          </a:prstGeom>
        </p:spPr>
        <p:txBody>
          <a:bodyPr wrap="square">
            <a:spAutoFit/>
          </a:bodyPr>
          <a:lstStyle/>
          <a:p>
            <a:pP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共同富裕是社会主义最大的优越性，是中国特色社会主义的根本原则。要坚持共享发展，使人人享有、各得其所，而不是少数人共享、一部分人共享。不仅要把“蛋糕”做大，而且要把“蛋糕”分好，坚持精准扶贫、精准脱贫，不让一个贫困老乡掉队。</a:t>
            </a:r>
          </a:p>
        </p:txBody>
      </p:sp>
      <p:grpSp>
        <p:nvGrpSpPr>
          <p:cNvPr id="11" name="组合 10"/>
          <p:cNvGrpSpPr/>
          <p:nvPr/>
        </p:nvGrpSpPr>
        <p:grpSpPr>
          <a:xfrm>
            <a:off x="-556516" y="2446358"/>
            <a:ext cx="12934951" cy="646276"/>
            <a:chOff x="-469430" y="2098015"/>
            <a:chExt cx="12934951" cy="646276"/>
          </a:xfrm>
        </p:grpSpPr>
        <p:sp>
          <p:nvSpPr>
            <p:cNvPr id="5" name="圆角矩形 4"/>
            <p:cNvSpPr/>
            <p:nvPr/>
          </p:nvSpPr>
          <p:spPr>
            <a:xfrm>
              <a:off x="2048137" y="2098015"/>
              <a:ext cx="7899817" cy="64627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9430" y="2156547"/>
              <a:ext cx="12934951" cy="523166"/>
            </a:xfrm>
            <a:prstGeom prst="rect">
              <a:avLst/>
            </a:prstGeom>
            <a:noFill/>
          </p:spPr>
          <p:txBody>
            <a:bodyPr wrap="square" lIns="91388" tIns="45693" rIns="91388" bIns="45693" rtlCol="0">
              <a:spAutoFit/>
            </a:bodyPr>
            <a:lstStyle/>
            <a:p>
              <a:pPr algn="ctr"/>
              <a:r>
                <a:rPr lang="zh-CN" altLang="en-US" sz="2800" b="1" kern="1800" dirty="0">
                  <a:solidFill>
                    <a:schemeClr val="bg1"/>
                  </a:solidFill>
                  <a:latin typeface="方正小标宋简体" panose="03000509000000000000" pitchFamily="65" charset="-122"/>
                  <a:ea typeface="方正小标宋简体" panose="03000509000000000000" pitchFamily="65" charset="-122"/>
                </a:rPr>
                <a:t>“人民对美好生活的向往，就是我们的奋斗目标”</a:t>
              </a:r>
            </a:p>
          </p:txBody>
        </p:sp>
      </p:grpSp>
      <p:sp>
        <p:nvSpPr>
          <p:cNvPr id="7" name="矩形 6">
            <a:extLst>
              <a:ext uri="{FF2B5EF4-FFF2-40B4-BE49-F238E27FC236}">
                <a16:creationId xmlns:a16="http://schemas.microsoft.com/office/drawing/2014/main" id="{B90505E7-985B-4B12-AE62-0DD578BFCA78}"/>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把握以人民为中心与以经济建设为中心的关系</a:t>
            </a:r>
          </a:p>
        </p:txBody>
      </p:sp>
    </p:spTree>
    <p:extLst>
      <p:ext uri="{BB962C8B-B14F-4D97-AF65-F5344CB8AC3E}">
        <p14:creationId xmlns:p14="http://schemas.microsoft.com/office/powerpoint/2010/main" val="2763277219"/>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100" fill="hold"/>
                                        <p:tgtEl>
                                          <p:spTgt spid="11"/>
                                        </p:tgtEl>
                                        <p:attrNameLst>
                                          <p:attrName>ppt_w</p:attrName>
                                        </p:attrNameLst>
                                      </p:cBhvr>
                                      <p:tavLst>
                                        <p:tav tm="0">
                                          <p:val>
                                            <p:fltVal val="0"/>
                                          </p:val>
                                        </p:tav>
                                        <p:tav tm="100000">
                                          <p:val>
                                            <p:strVal val="#ppt_w"/>
                                          </p:val>
                                        </p:tav>
                                      </p:tavLst>
                                    </p:anim>
                                    <p:anim calcmode="lin" valueType="num">
                                      <p:cBhvr>
                                        <p:cTn id="8" dur="1100" fill="hold"/>
                                        <p:tgtEl>
                                          <p:spTgt spid="11"/>
                                        </p:tgtEl>
                                        <p:attrNameLst>
                                          <p:attrName>ppt_h</p:attrName>
                                        </p:attrNameLst>
                                      </p:cBhvr>
                                      <p:tavLst>
                                        <p:tav tm="0">
                                          <p:val>
                                            <p:fltVal val="0"/>
                                          </p:val>
                                        </p:tav>
                                        <p:tav tm="100000">
                                          <p:val>
                                            <p:strVal val="#ppt_h"/>
                                          </p:val>
                                        </p:tav>
                                      </p:tavLst>
                                    </p:anim>
                                    <p:animEffect transition="in" filter="fade">
                                      <p:cBhvr>
                                        <p:cTn id="9" dur="1100"/>
                                        <p:tgtEl>
                                          <p:spTgt spid="11"/>
                                        </p:tgtEl>
                                      </p:cBhvr>
                                    </p:animEffect>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4000" r="-14000"/>
          </a:stretch>
        </a:blipFill>
        <a:effectLst/>
      </p:bgPr>
    </p:bg>
    <p:spTree>
      <p:nvGrpSpPr>
        <p:cNvPr id="1" name=""/>
        <p:cNvGrpSpPr/>
        <p:nvPr/>
      </p:nvGrpSpPr>
      <p:grpSpPr>
        <a:xfrm>
          <a:off x="0" y="0"/>
          <a:ext cx="0" cy="0"/>
          <a:chOff x="0" y="0"/>
          <a:chExt cx="0" cy="0"/>
        </a:xfrm>
      </p:grpSpPr>
      <p:sp>
        <p:nvSpPr>
          <p:cNvPr id="5" name="矩形 4"/>
          <p:cNvSpPr/>
          <p:nvPr/>
        </p:nvSpPr>
        <p:spPr>
          <a:xfrm>
            <a:off x="1360604" y="3243801"/>
            <a:ext cx="9525314" cy="1884618"/>
          </a:xfrm>
          <a:prstGeom prst="rect">
            <a:avLst/>
          </a:prstGeom>
        </p:spPr>
        <p:txBody>
          <a:bodyPr wrap="square">
            <a:spAutoFit/>
          </a:bodyPr>
          <a:lstStyle/>
          <a:p>
            <a:pP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我国仍处于并将长期处于社会主义初级阶段的基本国情没有变，人民日益增长的物质文化需要同落后的社会生产之间的矛盾这一社会主要矛盾没有变，我国是世界上最大发展中国家的国际地位没有变。这是我们谋划发展的基本依据。离开发展，发挥社会主义制度优越性、实现民富国强都无从谈起。</a:t>
            </a:r>
          </a:p>
        </p:txBody>
      </p:sp>
      <p:grpSp>
        <p:nvGrpSpPr>
          <p:cNvPr id="6" name="组合 5"/>
          <p:cNvGrpSpPr/>
          <p:nvPr/>
        </p:nvGrpSpPr>
        <p:grpSpPr>
          <a:xfrm>
            <a:off x="976839" y="2062531"/>
            <a:ext cx="6020461" cy="605344"/>
            <a:chOff x="1004340" y="1235217"/>
            <a:chExt cx="6020461" cy="605344"/>
          </a:xfrm>
        </p:grpSpPr>
        <p:sp>
          <p:nvSpPr>
            <p:cNvPr id="7" name="圆角矩形 6"/>
            <p:cNvSpPr/>
            <p:nvPr/>
          </p:nvSpPr>
          <p:spPr>
            <a:xfrm>
              <a:off x="1004340" y="1235217"/>
              <a:ext cx="6020461" cy="6053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任意多边形 29"/>
            <p:cNvSpPr/>
            <p:nvPr>
              <p:custDataLst>
                <p:tags r:id="rId1"/>
              </p:custDataLst>
            </p:nvPr>
          </p:nvSpPr>
          <p:spPr bwMode="auto">
            <a:xfrm>
              <a:off x="1079329" y="1261968"/>
              <a:ext cx="617552" cy="55184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91440" tIns="45720" rIns="91440" bIns="45720" numCol="1" anchor="t" anchorCtr="0" compatLnSpc="1"/>
            <a:lstStyle/>
            <a:p>
              <a:pPr algn="ctr"/>
              <a:endParaRPr lang="zh-CN" altLang="en-US"/>
            </a:p>
          </p:txBody>
        </p:sp>
        <p:sp>
          <p:nvSpPr>
            <p:cNvPr id="9" name="矩形 8"/>
            <p:cNvSpPr/>
            <p:nvPr/>
          </p:nvSpPr>
          <p:spPr>
            <a:xfrm>
              <a:off x="1794688" y="1302888"/>
              <a:ext cx="5109091" cy="461665"/>
            </a:xfrm>
            <a:prstGeom prst="rect">
              <a:avLst/>
            </a:prstGeom>
          </p:spPr>
          <p:txBody>
            <a:bodyPr wrap="none">
              <a:spAutoFit/>
            </a:bodyPr>
            <a:lstStyle/>
            <a:p>
              <a:r>
                <a:rPr lang="zh-CN" altLang="en-US" sz="2400" b="1" dirty="0">
                  <a:solidFill>
                    <a:schemeClr val="bg1"/>
                  </a:solidFill>
                  <a:latin typeface="+mj-ea"/>
                  <a:ea typeface="+mj-ea"/>
                </a:rPr>
                <a:t>实现国家富强、民族振兴、人民幸福</a:t>
              </a:r>
              <a:endParaRPr lang="zh-CN" altLang="en-US" sz="2400" dirty="0">
                <a:solidFill>
                  <a:schemeClr val="bg1"/>
                </a:solidFill>
                <a:latin typeface="+mj-ea"/>
                <a:ea typeface="+mj-ea"/>
              </a:endParaRPr>
            </a:p>
          </p:txBody>
        </p:sp>
      </p:grpSp>
      <p:sp>
        <p:nvSpPr>
          <p:cNvPr id="11" name="矩形 10"/>
          <p:cNvSpPr/>
          <p:nvPr/>
        </p:nvSpPr>
        <p:spPr>
          <a:xfrm>
            <a:off x="1051828" y="2850986"/>
            <a:ext cx="10088343" cy="267024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4956E11-338C-405B-8BDA-AF2D44785765}"/>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把握以人民为中心与以经济建设为中心的关系</a:t>
            </a:r>
          </a:p>
        </p:txBody>
      </p:sp>
    </p:spTree>
    <p:extLst>
      <p:ext uri="{BB962C8B-B14F-4D97-AF65-F5344CB8AC3E}">
        <p14:creationId xmlns:p14="http://schemas.microsoft.com/office/powerpoint/2010/main" val="111541852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F679C409-6335-4DC9-8C6A-F75A0EDD2AA6}"/>
              </a:ext>
            </a:extLst>
          </p:cNvPr>
          <p:cNvGrpSpPr/>
          <p:nvPr/>
        </p:nvGrpSpPr>
        <p:grpSpPr>
          <a:xfrm>
            <a:off x="2738917" y="2294868"/>
            <a:ext cx="6714165" cy="1965259"/>
            <a:chOff x="3275202" y="1233900"/>
            <a:chExt cx="6714165" cy="1965259"/>
          </a:xfrm>
        </p:grpSpPr>
        <p:sp>
          <p:nvSpPr>
            <p:cNvPr id="11" name="矩形: 圆角 10">
              <a:extLst>
                <a:ext uri="{FF2B5EF4-FFF2-40B4-BE49-F238E27FC236}">
                  <a16:creationId xmlns:a16="http://schemas.microsoft.com/office/drawing/2014/main" id="{E3ACAE89-3D0A-467C-8047-7F101552DE7A}"/>
                </a:ext>
              </a:extLst>
            </p:cNvPr>
            <p:cNvSpPr/>
            <p:nvPr/>
          </p:nvSpPr>
          <p:spPr bwMode="auto">
            <a:xfrm>
              <a:off x="3275202" y="2429718"/>
              <a:ext cx="6714165" cy="769441"/>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12" name="矩形: 圆角 11">
              <a:extLst>
                <a:ext uri="{FF2B5EF4-FFF2-40B4-BE49-F238E27FC236}">
                  <a16:creationId xmlns:a16="http://schemas.microsoft.com/office/drawing/2014/main" id="{CEA2A6F3-ED42-4091-8A7A-801377508722}"/>
                </a:ext>
              </a:extLst>
            </p:cNvPr>
            <p:cNvSpPr/>
            <p:nvPr/>
          </p:nvSpPr>
          <p:spPr bwMode="auto">
            <a:xfrm>
              <a:off x="6244549" y="1348179"/>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2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13" name="TextBox 47">
              <a:extLst>
                <a:ext uri="{FF2B5EF4-FFF2-40B4-BE49-F238E27FC236}">
                  <a16:creationId xmlns:a16="http://schemas.microsoft.com/office/drawing/2014/main" id="{4AF30F67-381C-4919-B63D-2CAE5EF01C69}"/>
                </a:ext>
              </a:extLst>
            </p:cNvPr>
            <p:cNvSpPr txBox="1"/>
            <p:nvPr/>
          </p:nvSpPr>
          <p:spPr>
            <a:xfrm>
              <a:off x="3383695" y="2593409"/>
              <a:ext cx="6497177"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eaLnBrk="0" fontAlgn="base" hangingPunct="0">
                <a:spcBef>
                  <a:spcPct val="0"/>
                </a:spcBef>
                <a:spcAft>
                  <a:spcPct val="0"/>
                </a:spcAft>
              </a:pPr>
              <a:r>
                <a:rPr lang="zh-CN" altLang="en-US" sz="2400" b="0" dirty="0">
                  <a:solidFill>
                    <a:srgbClr val="F1E69E"/>
                  </a:solidFill>
                  <a:latin typeface="冬青黑体简体中文 W6" panose="020B0600000000000000" pitchFamily="34" charset="-122"/>
                  <a:ea typeface="冬青黑体简体中文 W6" panose="020B0600000000000000" pitchFamily="34" charset="-122"/>
                  <a:cs typeface="+mn-ea"/>
                  <a:sym typeface="+mn-lt"/>
                </a:rPr>
                <a:t>把握加强党的全面领导与全面从严治党的关系</a:t>
              </a:r>
            </a:p>
          </p:txBody>
        </p:sp>
        <p:sp>
          <p:nvSpPr>
            <p:cNvPr id="14" name="TextBox 58">
              <a:extLst>
                <a:ext uri="{FF2B5EF4-FFF2-40B4-BE49-F238E27FC236}">
                  <a16:creationId xmlns:a16="http://schemas.microsoft.com/office/drawing/2014/main" id="{4B11CB81-A58C-4286-8CB9-B10FBB34C15B}"/>
                </a:ext>
              </a:extLst>
            </p:cNvPr>
            <p:cNvSpPr txBox="1"/>
            <p:nvPr/>
          </p:nvSpPr>
          <p:spPr>
            <a:xfrm>
              <a:off x="6327486" y="1233900"/>
              <a:ext cx="393056" cy="769441"/>
            </a:xfrm>
            <a:prstGeom prst="rect">
              <a:avLst/>
            </a:prstGeom>
            <a:noFill/>
          </p:spPr>
          <p:txBody>
            <a:bodyPr wrap="square" rtlCol="0">
              <a:spAutoFit/>
            </a:bodyPr>
            <a:lstStyle/>
            <a:p>
              <a:pPr algn="ctr" eaLnBrk="0" fontAlgn="base" hangingPunct="0">
                <a:spcBef>
                  <a:spcPct val="0"/>
                </a:spcBef>
                <a:spcAft>
                  <a:spcPct val="0"/>
                </a:spcAft>
              </a:pPr>
              <a:r>
                <a:rPr lang="en-US" altLang="zh-CN" sz="4400" b="1" dirty="0">
                  <a:solidFill>
                    <a:srgbClr val="F1E69E"/>
                  </a:solidFill>
                  <a:latin typeface="Lifeline JL" panose="00000400000000000000" pitchFamily="2" charset="0"/>
                  <a:ea typeface="微软雅黑" panose="020B0503020204020204" pitchFamily="34" charset="-122"/>
                  <a:cs typeface="+mn-ea"/>
                  <a:sym typeface="+mn-lt"/>
                </a:rPr>
                <a:t>4</a:t>
              </a:r>
              <a:endParaRPr lang="zh-CN" altLang="en-US" sz="4400" b="1" dirty="0">
                <a:solidFill>
                  <a:srgbClr val="F1E69E"/>
                </a:solidFill>
                <a:latin typeface="Lifeline JL" panose="00000400000000000000" pitchFamily="2" charset="0"/>
                <a:ea typeface="微软雅黑" panose="020B0503020204020204" pitchFamily="34" charset="-122"/>
                <a:cs typeface="+mn-ea"/>
                <a:sym typeface="+mn-lt"/>
              </a:endParaRPr>
            </a:p>
          </p:txBody>
        </p:sp>
      </p:grpSp>
      <p:pic>
        <p:nvPicPr>
          <p:cNvPr id="15" name="图片 14">
            <a:extLst>
              <a:ext uri="{FF2B5EF4-FFF2-40B4-BE49-F238E27FC236}">
                <a16:creationId xmlns:a16="http://schemas.microsoft.com/office/drawing/2014/main" id="{953482F7-0FC0-4A98-94C5-F349A14C71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082" y="5439189"/>
            <a:ext cx="1306060" cy="1236536"/>
          </a:xfrm>
          <a:prstGeom prst="rect">
            <a:avLst/>
          </a:prstGeom>
        </p:spPr>
      </p:pic>
    </p:spTree>
    <p:extLst>
      <p:ext uri="{BB962C8B-B14F-4D97-AF65-F5344CB8AC3E}">
        <p14:creationId xmlns:p14="http://schemas.microsoft.com/office/powerpoint/2010/main" val="40232552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6" name="矩形 5"/>
          <p:cNvSpPr/>
          <p:nvPr/>
        </p:nvSpPr>
        <p:spPr>
          <a:xfrm>
            <a:off x="1295731" y="1983377"/>
            <a:ext cx="9600538" cy="356108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
          <p:cNvSpPr txBox="1">
            <a:spLocks noChangeArrowheads="1"/>
          </p:cNvSpPr>
          <p:nvPr/>
        </p:nvSpPr>
        <p:spPr>
          <a:xfrm>
            <a:off x="2675620" y="1715083"/>
            <a:ext cx="6840760" cy="536588"/>
          </a:xfrm>
          <a:prstGeom prst="rect">
            <a:avLst/>
          </a:prstGeom>
          <a:solidFill>
            <a:srgbClr val="C0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新时代建设伟大工程就要坚持和加强</a:t>
            </a:r>
          </a:p>
        </p:txBody>
      </p:sp>
      <p:sp>
        <p:nvSpPr>
          <p:cNvPr id="12" name="文本框 11"/>
          <p:cNvSpPr txBox="1"/>
          <p:nvPr/>
        </p:nvSpPr>
        <p:spPr>
          <a:xfrm>
            <a:off x="1934628" y="2466903"/>
            <a:ext cx="8322743" cy="2862322"/>
          </a:xfrm>
          <a:prstGeom prst="rect">
            <a:avLst/>
          </a:prstGeom>
          <a:noFill/>
        </p:spPr>
        <p:txBody>
          <a:bodyPr wrap="square" rtlCol="0">
            <a:spAutoFit/>
          </a:bodyPr>
          <a:lstStyle/>
          <a:p>
            <a:pPr>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　党的十九大报告确定的新时代党的建设总要求，反映了我们党对自身建设规律认识的深化，是党的建设理论逻辑、历史逻辑和实践逻辑的有机统一。总要求提出的坚持和加强党的全面领导，是三个逻辑相统一的落脚点。历史和实践都表明，中国共产党从来不是为了自身建设而进行自身建设，党的建设归根结底是为了提高党的创造力、凝聚力、战斗力，提高党领导革命、建设和改革的能力，最终完成党所肩负的伟大历史使命。</a:t>
            </a:r>
            <a:endParaRPr lang="zh-CN" altLang="en-US" sz="2000" dirty="0">
              <a:solidFill>
                <a:srgbClr val="D7181F"/>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D792EE39-B679-4D4E-AA14-EBF9812E244B}"/>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把握加强党的全面领导与全面从严治党的关系</a:t>
            </a:r>
          </a:p>
        </p:txBody>
      </p:sp>
    </p:spTree>
    <p:extLst>
      <p:ext uri="{BB962C8B-B14F-4D97-AF65-F5344CB8AC3E}">
        <p14:creationId xmlns:p14="http://schemas.microsoft.com/office/powerpoint/2010/main" val="68496395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F52261EA-E5D7-40DB-A621-36FF66E4630A}"/>
              </a:ext>
            </a:extLst>
          </p:cNvPr>
          <p:cNvGrpSpPr/>
          <p:nvPr/>
        </p:nvGrpSpPr>
        <p:grpSpPr>
          <a:xfrm>
            <a:off x="307320" y="2375284"/>
            <a:ext cx="1650200" cy="974256"/>
            <a:chOff x="5365365" y="876942"/>
            <a:chExt cx="1650200" cy="974256"/>
          </a:xfrm>
        </p:grpSpPr>
        <p:sp>
          <p:nvSpPr>
            <p:cNvPr id="15" name="文本框 14">
              <a:extLst>
                <a:ext uri="{FF2B5EF4-FFF2-40B4-BE49-F238E27FC236}">
                  <a16:creationId xmlns:a16="http://schemas.microsoft.com/office/drawing/2014/main" id="{27A5EB0B-0D30-46A2-8AB9-B3D62D275990}"/>
                </a:ext>
              </a:extLst>
            </p:cNvPr>
            <p:cNvSpPr txBox="1"/>
            <p:nvPr/>
          </p:nvSpPr>
          <p:spPr>
            <a:xfrm>
              <a:off x="5365365" y="876942"/>
              <a:ext cx="1650200" cy="707886"/>
            </a:xfrm>
            <a:prstGeom prst="rect">
              <a:avLst/>
            </a:prstGeom>
            <a:noFill/>
            <a:effectLst>
              <a:outerShdw blurRad="139700" dist="76200" dir="5940000" algn="t" rotWithShape="0">
                <a:prstClr val="black">
                  <a:alpha val="40000"/>
                </a:prstClr>
              </a:outerShdw>
            </a:effectLst>
          </p:spPr>
          <p:txBody>
            <a:bodyPr wrap="square" rtlCol="0">
              <a:spAutoFit/>
            </a:bodyPr>
            <a:lstStyle/>
            <a:p>
              <a:pPr algn="dist"/>
              <a:r>
                <a:rPr lang="zh-CN" altLang="en-US" sz="4000" dirty="0">
                  <a:solidFill>
                    <a:srgbClr val="C00000"/>
                  </a:solidFill>
                  <a:latin typeface="冬青黑体简体中文 W6" panose="020B0600000000000000" pitchFamily="34" charset="-122"/>
                  <a:ea typeface="冬青黑体简体中文 W6" panose="020B0600000000000000" pitchFamily="34" charset="-122"/>
                </a:rPr>
                <a:t>目录</a:t>
              </a:r>
            </a:p>
          </p:txBody>
        </p:sp>
        <p:sp>
          <p:nvSpPr>
            <p:cNvPr id="16" name="文本框 15">
              <a:extLst>
                <a:ext uri="{FF2B5EF4-FFF2-40B4-BE49-F238E27FC236}">
                  <a16:creationId xmlns:a16="http://schemas.microsoft.com/office/drawing/2014/main" id="{87DE49EE-D31F-4D2C-84A2-080A535A90A8}"/>
                </a:ext>
              </a:extLst>
            </p:cNvPr>
            <p:cNvSpPr txBox="1"/>
            <p:nvPr/>
          </p:nvSpPr>
          <p:spPr>
            <a:xfrm>
              <a:off x="5442650" y="1481866"/>
              <a:ext cx="1495629" cy="369332"/>
            </a:xfrm>
            <a:prstGeom prst="rect">
              <a:avLst/>
            </a:prstGeom>
            <a:noFill/>
          </p:spPr>
          <p:txBody>
            <a:bodyPr wrap="square" rtlCol="0">
              <a:spAutoFit/>
            </a:bodyPr>
            <a:lstStyle/>
            <a:p>
              <a:pPr algn="dist"/>
              <a:r>
                <a:rPr lang="en-US" altLang="zh-CN" dirty="0">
                  <a:solidFill>
                    <a:srgbClr val="C00000"/>
                  </a:solidFill>
                </a:rPr>
                <a:t>CONTENTS</a:t>
              </a:r>
              <a:endParaRPr lang="zh-CN" altLang="en-US" dirty="0">
                <a:solidFill>
                  <a:srgbClr val="C00000"/>
                </a:solidFill>
              </a:endParaRPr>
            </a:p>
          </p:txBody>
        </p:sp>
      </p:grpSp>
      <p:grpSp>
        <p:nvGrpSpPr>
          <p:cNvPr id="17" name="组合 16">
            <a:extLst>
              <a:ext uri="{FF2B5EF4-FFF2-40B4-BE49-F238E27FC236}">
                <a16:creationId xmlns:a16="http://schemas.microsoft.com/office/drawing/2014/main" id="{104997D3-8E87-4226-B820-6A44990E9F47}"/>
              </a:ext>
            </a:extLst>
          </p:cNvPr>
          <p:cNvGrpSpPr/>
          <p:nvPr/>
        </p:nvGrpSpPr>
        <p:grpSpPr>
          <a:xfrm>
            <a:off x="2266191" y="1321296"/>
            <a:ext cx="7168687" cy="604954"/>
            <a:chOff x="2831505" y="2399383"/>
            <a:chExt cx="7168687" cy="604954"/>
          </a:xfrm>
        </p:grpSpPr>
        <p:sp>
          <p:nvSpPr>
            <p:cNvPr id="18" name="矩形: 圆角 17">
              <a:extLst>
                <a:ext uri="{FF2B5EF4-FFF2-40B4-BE49-F238E27FC236}">
                  <a16:creationId xmlns:a16="http://schemas.microsoft.com/office/drawing/2014/main" id="{259BD12F-375D-4C02-85BC-AFFC9293BD0A}"/>
                </a:ext>
              </a:extLst>
            </p:cNvPr>
            <p:cNvSpPr/>
            <p:nvPr/>
          </p:nvSpPr>
          <p:spPr bwMode="auto">
            <a:xfrm>
              <a:off x="3575719" y="2464337"/>
              <a:ext cx="6424473"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19" name="矩形: 圆角 18">
              <a:extLst>
                <a:ext uri="{FF2B5EF4-FFF2-40B4-BE49-F238E27FC236}">
                  <a16:creationId xmlns:a16="http://schemas.microsoft.com/office/drawing/2014/main" id="{E040515F-E4A4-4F1F-ADE2-AC7999797DBE}"/>
                </a:ext>
              </a:extLst>
            </p:cNvPr>
            <p:cNvSpPr/>
            <p:nvPr/>
          </p:nvSpPr>
          <p:spPr bwMode="auto">
            <a:xfrm>
              <a:off x="2831505" y="2455606"/>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20" name="TextBox 47">
              <a:extLst>
                <a:ext uri="{FF2B5EF4-FFF2-40B4-BE49-F238E27FC236}">
                  <a16:creationId xmlns:a16="http://schemas.microsoft.com/office/drawing/2014/main" id="{F3D595C9-B1F2-48ED-B1D7-234662656665}"/>
                </a:ext>
              </a:extLst>
            </p:cNvPr>
            <p:cNvSpPr txBox="1"/>
            <p:nvPr/>
          </p:nvSpPr>
          <p:spPr>
            <a:xfrm>
              <a:off x="3610699" y="2511943"/>
              <a:ext cx="4890870"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eaLnBrk="0" fontAlgn="base" hangingPunct="0">
                <a:spcBef>
                  <a:spcPct val="0"/>
                </a:spcBef>
                <a:spcAft>
                  <a:spcPct val="0"/>
                </a:spcAft>
              </a:pPr>
              <a:r>
                <a:rPr lang="zh-CN" altLang="en-US" sz="2400" b="0" dirty="0">
                  <a:solidFill>
                    <a:srgbClr val="F1E69E"/>
                  </a:solidFill>
                  <a:latin typeface="冬青黑体简体中文 W6" panose="020B0600000000000000" pitchFamily="34" charset="-122"/>
                  <a:ea typeface="冬青黑体简体中文 W6" panose="020B0600000000000000" pitchFamily="34" charset="-122"/>
                  <a:cs typeface="+mn-ea"/>
                  <a:sym typeface="+mn-lt"/>
                </a:rPr>
                <a:t>把握新思想与新时代的关系</a:t>
              </a:r>
            </a:p>
          </p:txBody>
        </p:sp>
        <p:sp>
          <p:nvSpPr>
            <p:cNvPr id="21" name="TextBox 58">
              <a:extLst>
                <a:ext uri="{FF2B5EF4-FFF2-40B4-BE49-F238E27FC236}">
                  <a16:creationId xmlns:a16="http://schemas.microsoft.com/office/drawing/2014/main" id="{473830CF-DD19-4B60-AC14-3146F3B7AC7E}"/>
                </a:ext>
              </a:extLst>
            </p:cNvPr>
            <p:cNvSpPr txBox="1"/>
            <p:nvPr/>
          </p:nvSpPr>
          <p:spPr>
            <a:xfrm>
              <a:off x="2943470" y="2399383"/>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rgbClr val="F1E69E"/>
                  </a:solidFill>
                  <a:latin typeface="Lifeline JL" panose="00000400000000000000" pitchFamily="2" charset="0"/>
                  <a:ea typeface="微软雅黑" panose="020B0503020204020204" pitchFamily="34" charset="-122"/>
                  <a:cs typeface="+mn-ea"/>
                  <a:sym typeface="+mn-lt"/>
                </a:rPr>
                <a:t>1</a:t>
              </a:r>
              <a:endParaRPr lang="zh-CN" altLang="en-US" sz="3200" b="1" dirty="0">
                <a:solidFill>
                  <a:srgbClr val="F1E69E"/>
                </a:solidFill>
                <a:latin typeface="Lifeline JL" panose="00000400000000000000" pitchFamily="2" charset="0"/>
                <a:ea typeface="微软雅黑" panose="020B0503020204020204" pitchFamily="34" charset="-122"/>
                <a:cs typeface="+mn-ea"/>
                <a:sym typeface="+mn-lt"/>
              </a:endParaRPr>
            </a:p>
          </p:txBody>
        </p:sp>
      </p:grpSp>
      <p:grpSp>
        <p:nvGrpSpPr>
          <p:cNvPr id="22" name="组合 21">
            <a:extLst>
              <a:ext uri="{FF2B5EF4-FFF2-40B4-BE49-F238E27FC236}">
                <a16:creationId xmlns:a16="http://schemas.microsoft.com/office/drawing/2014/main" id="{E3C80D58-253D-4C29-B1B8-290230F5C80B}"/>
              </a:ext>
            </a:extLst>
          </p:cNvPr>
          <p:cNvGrpSpPr/>
          <p:nvPr/>
        </p:nvGrpSpPr>
        <p:grpSpPr>
          <a:xfrm>
            <a:off x="2266191" y="2109424"/>
            <a:ext cx="7168689" cy="597877"/>
            <a:chOff x="2831505" y="3187511"/>
            <a:chExt cx="7168689" cy="597877"/>
          </a:xfrm>
        </p:grpSpPr>
        <p:sp>
          <p:nvSpPr>
            <p:cNvPr id="23" name="矩形: 圆角 22">
              <a:extLst>
                <a:ext uri="{FF2B5EF4-FFF2-40B4-BE49-F238E27FC236}">
                  <a16:creationId xmlns:a16="http://schemas.microsoft.com/office/drawing/2014/main" id="{64C3C89D-613D-4702-BDB3-CA7431F491FD}"/>
                </a:ext>
              </a:extLst>
            </p:cNvPr>
            <p:cNvSpPr/>
            <p:nvPr/>
          </p:nvSpPr>
          <p:spPr bwMode="auto">
            <a:xfrm>
              <a:off x="3575720" y="3245388"/>
              <a:ext cx="6424474"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24" name="矩形: 圆角 23">
              <a:extLst>
                <a:ext uri="{FF2B5EF4-FFF2-40B4-BE49-F238E27FC236}">
                  <a16:creationId xmlns:a16="http://schemas.microsoft.com/office/drawing/2014/main" id="{3F829C93-41FE-40DD-B861-BDBAD0E5DB03}"/>
                </a:ext>
              </a:extLst>
            </p:cNvPr>
            <p:cNvSpPr/>
            <p:nvPr/>
          </p:nvSpPr>
          <p:spPr bwMode="auto">
            <a:xfrm>
              <a:off x="2831505" y="3236656"/>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25" name="TextBox 47">
              <a:extLst>
                <a:ext uri="{FF2B5EF4-FFF2-40B4-BE49-F238E27FC236}">
                  <a16:creationId xmlns:a16="http://schemas.microsoft.com/office/drawing/2014/main" id="{8DD7F500-93A1-4678-A7B6-99F3EACE5923}"/>
                </a:ext>
              </a:extLst>
            </p:cNvPr>
            <p:cNvSpPr txBox="1"/>
            <p:nvPr/>
          </p:nvSpPr>
          <p:spPr>
            <a:xfrm>
              <a:off x="3610699" y="3286161"/>
              <a:ext cx="6193784"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sym typeface="+mn-lt"/>
                </a:rPr>
                <a:t>把握“八个明确”与“十四个坚持”的关系</a:t>
              </a:r>
            </a:p>
          </p:txBody>
        </p:sp>
        <p:sp>
          <p:nvSpPr>
            <p:cNvPr id="26" name="TextBox 58">
              <a:extLst>
                <a:ext uri="{FF2B5EF4-FFF2-40B4-BE49-F238E27FC236}">
                  <a16:creationId xmlns:a16="http://schemas.microsoft.com/office/drawing/2014/main" id="{CB14CD6E-2E95-41B5-BC72-86F2C98E9592}"/>
                </a:ext>
              </a:extLst>
            </p:cNvPr>
            <p:cNvSpPr txBox="1"/>
            <p:nvPr/>
          </p:nvSpPr>
          <p:spPr>
            <a:xfrm>
              <a:off x="2943470" y="3187511"/>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rgbClr val="F1E69E"/>
                  </a:solidFill>
                  <a:latin typeface="Lifeline JL" panose="00000400000000000000" pitchFamily="2" charset="0"/>
                  <a:ea typeface="微软雅黑" panose="020B0503020204020204" pitchFamily="34" charset="-122"/>
                  <a:cs typeface="+mn-ea"/>
                  <a:sym typeface="+mn-lt"/>
                </a:rPr>
                <a:t>2</a:t>
              </a:r>
              <a:endParaRPr lang="zh-CN" altLang="en-US" sz="3200" b="1" dirty="0">
                <a:solidFill>
                  <a:srgbClr val="F1E69E"/>
                </a:solidFill>
                <a:latin typeface="Lifeline JL" panose="00000400000000000000" pitchFamily="2" charset="0"/>
                <a:ea typeface="微软雅黑" panose="020B0503020204020204" pitchFamily="34" charset="-122"/>
                <a:cs typeface="+mn-ea"/>
                <a:sym typeface="+mn-lt"/>
              </a:endParaRPr>
            </a:p>
          </p:txBody>
        </p:sp>
      </p:grpSp>
      <p:grpSp>
        <p:nvGrpSpPr>
          <p:cNvPr id="27" name="组合 26">
            <a:extLst>
              <a:ext uri="{FF2B5EF4-FFF2-40B4-BE49-F238E27FC236}">
                <a16:creationId xmlns:a16="http://schemas.microsoft.com/office/drawing/2014/main" id="{5AF4A177-F2F3-4836-9A25-5AB4E1A54372}"/>
              </a:ext>
            </a:extLst>
          </p:cNvPr>
          <p:cNvGrpSpPr/>
          <p:nvPr/>
        </p:nvGrpSpPr>
        <p:grpSpPr>
          <a:xfrm>
            <a:off x="2266191" y="2870645"/>
            <a:ext cx="7168689" cy="589131"/>
            <a:chOff x="2831505" y="3948732"/>
            <a:chExt cx="7168689" cy="589131"/>
          </a:xfrm>
        </p:grpSpPr>
        <p:sp>
          <p:nvSpPr>
            <p:cNvPr id="28" name="矩形: 圆角 27">
              <a:extLst>
                <a:ext uri="{FF2B5EF4-FFF2-40B4-BE49-F238E27FC236}">
                  <a16:creationId xmlns:a16="http://schemas.microsoft.com/office/drawing/2014/main" id="{76A7DED0-32AB-4E35-8A4F-19DB33427A8B}"/>
                </a:ext>
              </a:extLst>
            </p:cNvPr>
            <p:cNvSpPr/>
            <p:nvPr/>
          </p:nvSpPr>
          <p:spPr bwMode="auto">
            <a:xfrm>
              <a:off x="3575720" y="3997863"/>
              <a:ext cx="6424474"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29" name="矩形: 圆角 28">
              <a:extLst>
                <a:ext uri="{FF2B5EF4-FFF2-40B4-BE49-F238E27FC236}">
                  <a16:creationId xmlns:a16="http://schemas.microsoft.com/office/drawing/2014/main" id="{F2A232EE-4106-4DAB-AFDE-CEF4C4603CB9}"/>
                </a:ext>
              </a:extLst>
            </p:cNvPr>
            <p:cNvSpPr/>
            <p:nvPr/>
          </p:nvSpPr>
          <p:spPr bwMode="auto">
            <a:xfrm>
              <a:off x="2831505" y="398913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30" name="TextBox 47">
              <a:extLst>
                <a:ext uri="{FF2B5EF4-FFF2-40B4-BE49-F238E27FC236}">
                  <a16:creationId xmlns:a16="http://schemas.microsoft.com/office/drawing/2014/main" id="{3DEE0C7E-A556-4EBB-92BB-0A071488B9BC}"/>
                </a:ext>
              </a:extLst>
            </p:cNvPr>
            <p:cNvSpPr txBox="1"/>
            <p:nvPr/>
          </p:nvSpPr>
          <p:spPr>
            <a:xfrm>
              <a:off x="3610699" y="4047303"/>
              <a:ext cx="6359872"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t>把握以人民为中心与以经济建设为中心的关系</a:t>
              </a:r>
            </a:p>
          </p:txBody>
        </p:sp>
        <p:sp>
          <p:nvSpPr>
            <p:cNvPr id="31" name="TextBox 58">
              <a:extLst>
                <a:ext uri="{FF2B5EF4-FFF2-40B4-BE49-F238E27FC236}">
                  <a16:creationId xmlns:a16="http://schemas.microsoft.com/office/drawing/2014/main" id="{CC5A6161-A9C2-47ED-8686-B78D4CBA48BE}"/>
                </a:ext>
              </a:extLst>
            </p:cNvPr>
            <p:cNvSpPr txBox="1"/>
            <p:nvPr/>
          </p:nvSpPr>
          <p:spPr>
            <a:xfrm>
              <a:off x="2943470" y="3948732"/>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rgbClr val="F1E69E"/>
                  </a:solidFill>
                  <a:latin typeface="Lifeline JL" panose="00000400000000000000" pitchFamily="2" charset="0"/>
                  <a:ea typeface="微软雅黑" panose="020B0503020204020204" pitchFamily="34" charset="-122"/>
                  <a:cs typeface="+mn-ea"/>
                  <a:sym typeface="+mn-lt"/>
                </a:rPr>
                <a:t>3</a:t>
              </a:r>
              <a:endParaRPr lang="zh-CN" altLang="en-US" sz="3200" b="1" dirty="0">
                <a:solidFill>
                  <a:srgbClr val="F1E69E"/>
                </a:solidFill>
                <a:latin typeface="Lifeline JL" panose="00000400000000000000" pitchFamily="2" charset="0"/>
                <a:ea typeface="微软雅黑" panose="020B0503020204020204" pitchFamily="34" charset="-122"/>
                <a:cs typeface="+mn-ea"/>
                <a:sym typeface="+mn-lt"/>
              </a:endParaRPr>
            </a:p>
          </p:txBody>
        </p:sp>
      </p:grpSp>
      <p:grpSp>
        <p:nvGrpSpPr>
          <p:cNvPr id="32" name="组合 31">
            <a:extLst>
              <a:ext uri="{FF2B5EF4-FFF2-40B4-BE49-F238E27FC236}">
                <a16:creationId xmlns:a16="http://schemas.microsoft.com/office/drawing/2014/main" id="{14F2B3FC-00DD-4BF7-9DE2-EF8473B0AB21}"/>
              </a:ext>
            </a:extLst>
          </p:cNvPr>
          <p:cNvGrpSpPr/>
          <p:nvPr/>
        </p:nvGrpSpPr>
        <p:grpSpPr>
          <a:xfrm>
            <a:off x="2266191" y="3669111"/>
            <a:ext cx="7327157" cy="897087"/>
            <a:chOff x="2831505" y="4747198"/>
            <a:chExt cx="7327157" cy="897087"/>
          </a:xfrm>
        </p:grpSpPr>
        <p:sp>
          <p:nvSpPr>
            <p:cNvPr id="33" name="矩形: 圆角 32">
              <a:extLst>
                <a:ext uri="{FF2B5EF4-FFF2-40B4-BE49-F238E27FC236}">
                  <a16:creationId xmlns:a16="http://schemas.microsoft.com/office/drawing/2014/main" id="{AB7B5099-45B2-4556-BF0D-45D82B71C589}"/>
                </a:ext>
              </a:extLst>
            </p:cNvPr>
            <p:cNvSpPr/>
            <p:nvPr/>
          </p:nvSpPr>
          <p:spPr bwMode="auto">
            <a:xfrm>
              <a:off x="3575720" y="4778913"/>
              <a:ext cx="6424474"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34" name="矩形: 圆角 33">
              <a:extLst>
                <a:ext uri="{FF2B5EF4-FFF2-40B4-BE49-F238E27FC236}">
                  <a16:creationId xmlns:a16="http://schemas.microsoft.com/office/drawing/2014/main" id="{1319F299-5EF8-481E-A445-6033C93DD936}"/>
                </a:ext>
              </a:extLst>
            </p:cNvPr>
            <p:cNvSpPr/>
            <p:nvPr/>
          </p:nvSpPr>
          <p:spPr bwMode="auto">
            <a:xfrm>
              <a:off x="2831505" y="477018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35" name="TextBox 47">
              <a:extLst>
                <a:ext uri="{FF2B5EF4-FFF2-40B4-BE49-F238E27FC236}">
                  <a16:creationId xmlns:a16="http://schemas.microsoft.com/office/drawing/2014/main" id="{8B52CAE1-BDE7-43C7-A8BD-6BDE4F31A3D0}"/>
                </a:ext>
              </a:extLst>
            </p:cNvPr>
            <p:cNvSpPr txBox="1"/>
            <p:nvPr/>
          </p:nvSpPr>
          <p:spPr>
            <a:xfrm>
              <a:off x="3610699" y="4813288"/>
              <a:ext cx="6547963" cy="830997"/>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t>把握加强党的全面领导与全面从严治党的关系。</a:t>
              </a:r>
            </a:p>
          </p:txBody>
        </p:sp>
        <p:sp>
          <p:nvSpPr>
            <p:cNvPr id="36" name="TextBox 58">
              <a:extLst>
                <a:ext uri="{FF2B5EF4-FFF2-40B4-BE49-F238E27FC236}">
                  <a16:creationId xmlns:a16="http://schemas.microsoft.com/office/drawing/2014/main" id="{369EC70B-DF9E-4891-AE73-86F89F484F63}"/>
                </a:ext>
              </a:extLst>
            </p:cNvPr>
            <p:cNvSpPr txBox="1"/>
            <p:nvPr/>
          </p:nvSpPr>
          <p:spPr>
            <a:xfrm>
              <a:off x="2943470" y="4747198"/>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rgbClr val="F1E69E"/>
                  </a:solidFill>
                  <a:latin typeface="Lifeline JL" panose="00000400000000000000" pitchFamily="2" charset="0"/>
                  <a:ea typeface="微软雅黑" panose="020B0503020204020204" pitchFamily="34" charset="-122"/>
                  <a:cs typeface="+mn-ea"/>
                  <a:sym typeface="+mn-lt"/>
                </a:rPr>
                <a:t>4</a:t>
              </a:r>
              <a:endParaRPr lang="zh-CN" altLang="en-US" sz="3200" b="1" dirty="0">
                <a:solidFill>
                  <a:srgbClr val="F1E69E"/>
                </a:solidFill>
                <a:latin typeface="Lifeline JL" panose="00000400000000000000" pitchFamily="2" charset="0"/>
                <a:ea typeface="微软雅黑" panose="020B0503020204020204" pitchFamily="34" charset="-122"/>
                <a:cs typeface="+mn-ea"/>
                <a:sym typeface="+mn-lt"/>
              </a:endParaRPr>
            </a:p>
          </p:txBody>
        </p:sp>
      </p:grpSp>
    </p:spTree>
    <p:extLst>
      <p:ext uri="{BB962C8B-B14F-4D97-AF65-F5344CB8AC3E}">
        <p14:creationId xmlns:p14="http://schemas.microsoft.com/office/powerpoint/2010/main" val="1510444464"/>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1000"/>
                                        <p:tgtEl>
                                          <p:spTgt spid="17"/>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1000"/>
                                        <p:tgtEl>
                                          <p:spTgt spid="22"/>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1000"/>
                                        <p:tgtEl>
                                          <p:spTgt spid="27"/>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24" name="MH_Text_1"/>
          <p:cNvSpPr/>
          <p:nvPr/>
        </p:nvSpPr>
        <p:spPr>
          <a:xfrm>
            <a:off x="1384995" y="2413650"/>
            <a:ext cx="9157500" cy="726589"/>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685783" eaLnBrk="1" fontAlgn="auto" hangingPunct="1">
              <a:lnSpc>
                <a:spcPct val="130000"/>
              </a:lnSpc>
              <a:spcBef>
                <a:spcPts val="0"/>
              </a:spcBef>
              <a:spcAft>
                <a:spcPts val="0"/>
              </a:spcAft>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党的十九大报告把坚持和加强党的全面领导与全面从严治党新要求、党的建设新格局紧密联系在一起，其内在根据在于三者是高度一致的。</a:t>
            </a:r>
          </a:p>
        </p:txBody>
      </p:sp>
      <p:sp>
        <p:nvSpPr>
          <p:cNvPr id="25" name="矩形 24"/>
          <p:cNvSpPr/>
          <p:nvPr/>
        </p:nvSpPr>
        <p:spPr>
          <a:xfrm>
            <a:off x="4240444" y="1932858"/>
            <a:ext cx="3576641" cy="400110"/>
          </a:xfrm>
          <a:prstGeom prst="rect">
            <a:avLst/>
          </a:prstGeom>
        </p:spPr>
        <p:txBody>
          <a:bodyPr wrap="square">
            <a:spAutoFit/>
          </a:bodyPr>
          <a:lstStyle/>
          <a:p>
            <a:pPr defTabSz="685783">
              <a:defRPr/>
            </a:pPr>
            <a:r>
              <a:rPr lang="zh-CN" altLang="en-US" sz="2000" b="1" dirty="0">
                <a:solidFill>
                  <a:srgbClr val="C00000"/>
                </a:solidFill>
                <a:latin typeface="微软雅黑" panose="020B0503020204020204" pitchFamily="34" charset="-122"/>
                <a:ea typeface="微软雅黑" panose="020B0503020204020204" pitchFamily="34" charset="-122"/>
              </a:rPr>
              <a:t>党的建设新格局是高度一致的</a:t>
            </a:r>
            <a:endParaRPr lang="zh-CN" altLang="zh-CN" sz="2000" b="1" dirty="0">
              <a:solidFill>
                <a:srgbClr val="C00000"/>
              </a:solidFill>
              <a:latin typeface="微软雅黑" panose="020B0503020204020204" pitchFamily="34" charset="-122"/>
              <a:ea typeface="微软雅黑" panose="020B0503020204020204" pitchFamily="34" charset="-122"/>
            </a:endParaRPr>
          </a:p>
        </p:txBody>
      </p:sp>
      <p:sp>
        <p:nvSpPr>
          <p:cNvPr id="54" name="矩形 53"/>
          <p:cNvSpPr/>
          <p:nvPr/>
        </p:nvSpPr>
        <p:spPr>
          <a:xfrm>
            <a:off x="1084441" y="3429000"/>
            <a:ext cx="9863655" cy="1938992"/>
          </a:xfrm>
          <a:prstGeom prst="rect">
            <a:avLst/>
          </a:prstGeom>
        </p:spPr>
        <p:txBody>
          <a:bodyPr wrap="square">
            <a:spAutoFit/>
          </a:bodyPr>
          <a:lstStyle/>
          <a:p>
            <a:pPr defTabSz="685783">
              <a:lnSpc>
                <a:spcPct val="150000"/>
              </a:lnSpc>
              <a:defRPr/>
            </a:pPr>
            <a:r>
              <a:rPr lang="zh-CN" altLang="en-US" sz="2000" spc="300" dirty="0">
                <a:solidFill>
                  <a:srgbClr val="C00000"/>
                </a:solidFill>
                <a:latin typeface="微软雅黑" panose="020B0503020204020204" pitchFamily="34" charset="-122"/>
                <a:ea typeface="微软雅黑" panose="020B0503020204020204" pitchFamily="34" charset="-122"/>
              </a:rPr>
              <a:t>就是因为以习近平同志为核心的党中央坚决改变管党治党宽松软状况，以对党对人民高度负责的担当精神、政治远见和顽强意志推进全面从严治党，进一步实现了全党思想上的高度统一、组织上的坚强团结和行动上的高度一致，极大增强了党的政治领导力、思想引领力、群众组织力、社会号召力。</a:t>
            </a:r>
          </a:p>
        </p:txBody>
      </p:sp>
      <p:sp>
        <p:nvSpPr>
          <p:cNvPr id="21" name="矩形: 圆角 20"/>
          <p:cNvSpPr/>
          <p:nvPr/>
        </p:nvSpPr>
        <p:spPr>
          <a:xfrm>
            <a:off x="1084441" y="2332968"/>
            <a:ext cx="9863655" cy="789755"/>
          </a:xfrm>
          <a:custGeom>
            <a:avLst/>
            <a:gdLst>
              <a:gd name="connsiteX0" fmla="*/ 0 w 9863653"/>
              <a:gd name="connsiteY0" fmla="*/ 394877 h 789753"/>
              <a:gd name="connsiteX1" fmla="*/ 394877 w 9863653"/>
              <a:gd name="connsiteY1" fmla="*/ 0 h 789753"/>
              <a:gd name="connsiteX2" fmla="*/ 9468777 w 9863653"/>
              <a:gd name="connsiteY2" fmla="*/ 0 h 789753"/>
              <a:gd name="connsiteX3" fmla="*/ 9863654 w 9863653"/>
              <a:gd name="connsiteY3" fmla="*/ 394877 h 789753"/>
              <a:gd name="connsiteX4" fmla="*/ 9863653 w 9863653"/>
              <a:gd name="connsiteY4" fmla="*/ 394877 h 789753"/>
              <a:gd name="connsiteX5" fmla="*/ 9468776 w 9863653"/>
              <a:gd name="connsiteY5" fmla="*/ 789754 h 789753"/>
              <a:gd name="connsiteX6" fmla="*/ 394877 w 9863653"/>
              <a:gd name="connsiteY6" fmla="*/ 789753 h 789753"/>
              <a:gd name="connsiteX7" fmla="*/ 0 w 9863653"/>
              <a:gd name="connsiteY7" fmla="*/ 394876 h 789753"/>
              <a:gd name="connsiteX8" fmla="*/ 0 w 9863653"/>
              <a:gd name="connsiteY8" fmla="*/ 394877 h 789753"/>
              <a:gd name="connsiteX0-1" fmla="*/ 0 w 9863654"/>
              <a:gd name="connsiteY0-2" fmla="*/ 394877 h 789754"/>
              <a:gd name="connsiteX1-3" fmla="*/ 394877 w 9863654"/>
              <a:gd name="connsiteY1-4" fmla="*/ 0 h 789754"/>
              <a:gd name="connsiteX2-5" fmla="*/ 3139003 w 9863654"/>
              <a:gd name="connsiteY2-6" fmla="*/ 5041 h 789754"/>
              <a:gd name="connsiteX3-7" fmla="*/ 9468777 w 9863654"/>
              <a:gd name="connsiteY3-8" fmla="*/ 0 h 789754"/>
              <a:gd name="connsiteX4-9" fmla="*/ 9863654 w 9863654"/>
              <a:gd name="connsiteY4-10" fmla="*/ 394877 h 789754"/>
              <a:gd name="connsiteX5-11" fmla="*/ 9863653 w 9863654"/>
              <a:gd name="connsiteY5-12" fmla="*/ 394877 h 789754"/>
              <a:gd name="connsiteX6-13" fmla="*/ 9468776 w 9863654"/>
              <a:gd name="connsiteY6-14" fmla="*/ 789754 h 789754"/>
              <a:gd name="connsiteX7-15" fmla="*/ 394877 w 9863654"/>
              <a:gd name="connsiteY7-16" fmla="*/ 789753 h 789754"/>
              <a:gd name="connsiteX8-17" fmla="*/ 0 w 9863654"/>
              <a:gd name="connsiteY8-18" fmla="*/ 394876 h 789754"/>
              <a:gd name="connsiteX9" fmla="*/ 0 w 9863654"/>
              <a:gd name="connsiteY9" fmla="*/ 394877 h 789754"/>
              <a:gd name="connsiteX0-19" fmla="*/ 0 w 9863654"/>
              <a:gd name="connsiteY0-20" fmla="*/ 394877 h 789754"/>
              <a:gd name="connsiteX1-21" fmla="*/ 394877 w 9863654"/>
              <a:gd name="connsiteY1-22" fmla="*/ 0 h 789754"/>
              <a:gd name="connsiteX2-23" fmla="*/ 3139003 w 9863654"/>
              <a:gd name="connsiteY2-24" fmla="*/ 5041 h 789754"/>
              <a:gd name="connsiteX3-25" fmla="*/ 6606102 w 9863654"/>
              <a:gd name="connsiteY3-26" fmla="*/ 5040 h 789754"/>
              <a:gd name="connsiteX4-27" fmla="*/ 9468777 w 9863654"/>
              <a:gd name="connsiteY4-28" fmla="*/ 0 h 789754"/>
              <a:gd name="connsiteX5-29" fmla="*/ 9863654 w 9863654"/>
              <a:gd name="connsiteY5-30" fmla="*/ 394877 h 789754"/>
              <a:gd name="connsiteX6-31" fmla="*/ 9863653 w 9863654"/>
              <a:gd name="connsiteY6-32" fmla="*/ 394877 h 789754"/>
              <a:gd name="connsiteX7-33" fmla="*/ 9468776 w 9863654"/>
              <a:gd name="connsiteY7-34" fmla="*/ 789754 h 789754"/>
              <a:gd name="connsiteX8-35" fmla="*/ 394877 w 9863654"/>
              <a:gd name="connsiteY8-36" fmla="*/ 789753 h 789754"/>
              <a:gd name="connsiteX9-37" fmla="*/ 0 w 9863654"/>
              <a:gd name="connsiteY9-38" fmla="*/ 394876 h 789754"/>
              <a:gd name="connsiteX10" fmla="*/ 0 w 9863654"/>
              <a:gd name="connsiteY10" fmla="*/ 394877 h 789754"/>
              <a:gd name="connsiteX0-39" fmla="*/ 6606102 w 9863654"/>
              <a:gd name="connsiteY0-40" fmla="*/ 5040 h 789754"/>
              <a:gd name="connsiteX1-41" fmla="*/ 9468777 w 9863654"/>
              <a:gd name="connsiteY1-42" fmla="*/ 0 h 789754"/>
              <a:gd name="connsiteX2-43" fmla="*/ 9863654 w 9863654"/>
              <a:gd name="connsiteY2-44" fmla="*/ 394877 h 789754"/>
              <a:gd name="connsiteX3-45" fmla="*/ 9863653 w 9863654"/>
              <a:gd name="connsiteY3-46" fmla="*/ 394877 h 789754"/>
              <a:gd name="connsiteX4-47" fmla="*/ 9468776 w 9863654"/>
              <a:gd name="connsiteY4-48" fmla="*/ 789754 h 789754"/>
              <a:gd name="connsiteX5-49" fmla="*/ 394877 w 9863654"/>
              <a:gd name="connsiteY5-50" fmla="*/ 789753 h 789754"/>
              <a:gd name="connsiteX6-51" fmla="*/ 0 w 9863654"/>
              <a:gd name="connsiteY6-52" fmla="*/ 394876 h 789754"/>
              <a:gd name="connsiteX7-53" fmla="*/ 0 w 9863654"/>
              <a:gd name="connsiteY7-54" fmla="*/ 394877 h 789754"/>
              <a:gd name="connsiteX8-55" fmla="*/ 394877 w 9863654"/>
              <a:gd name="connsiteY8-56" fmla="*/ 0 h 789754"/>
              <a:gd name="connsiteX9-57" fmla="*/ 3230443 w 9863654"/>
              <a:gd name="connsiteY9-58" fmla="*/ 96481 h 789754"/>
              <a:gd name="connsiteX0-59" fmla="*/ 6606102 w 9863654"/>
              <a:gd name="connsiteY0-60" fmla="*/ 5040 h 789754"/>
              <a:gd name="connsiteX1-61" fmla="*/ 9468777 w 9863654"/>
              <a:gd name="connsiteY1-62" fmla="*/ 0 h 789754"/>
              <a:gd name="connsiteX2-63" fmla="*/ 9863654 w 9863654"/>
              <a:gd name="connsiteY2-64" fmla="*/ 394877 h 789754"/>
              <a:gd name="connsiteX3-65" fmla="*/ 9863653 w 9863654"/>
              <a:gd name="connsiteY3-66" fmla="*/ 394877 h 789754"/>
              <a:gd name="connsiteX4-67" fmla="*/ 9468776 w 9863654"/>
              <a:gd name="connsiteY4-68" fmla="*/ 789754 h 789754"/>
              <a:gd name="connsiteX5-69" fmla="*/ 394877 w 9863654"/>
              <a:gd name="connsiteY5-70" fmla="*/ 789753 h 789754"/>
              <a:gd name="connsiteX6-71" fmla="*/ 0 w 9863654"/>
              <a:gd name="connsiteY6-72" fmla="*/ 394876 h 789754"/>
              <a:gd name="connsiteX7-73" fmla="*/ 0 w 9863654"/>
              <a:gd name="connsiteY7-74" fmla="*/ 394877 h 789754"/>
              <a:gd name="connsiteX8-75" fmla="*/ 394877 w 9863654"/>
              <a:gd name="connsiteY8-76" fmla="*/ 0 h 789754"/>
              <a:gd name="connsiteX9-77" fmla="*/ 3230443 w 9863654"/>
              <a:gd name="connsiteY9-78" fmla="*/ 1231 h 7897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863654" h="789754">
                <a:moveTo>
                  <a:pt x="6606102" y="5040"/>
                </a:moveTo>
                <a:lnTo>
                  <a:pt x="9468777" y="0"/>
                </a:lnTo>
                <a:cubicBezTo>
                  <a:pt x="9686862" y="0"/>
                  <a:pt x="9863654" y="176792"/>
                  <a:pt x="9863654" y="394877"/>
                </a:cubicBezTo>
                <a:lnTo>
                  <a:pt x="9863653" y="394877"/>
                </a:lnTo>
                <a:cubicBezTo>
                  <a:pt x="9863653" y="612962"/>
                  <a:pt x="9686861" y="789754"/>
                  <a:pt x="9468776" y="789754"/>
                </a:cubicBezTo>
                <a:lnTo>
                  <a:pt x="394877" y="789753"/>
                </a:lnTo>
                <a:cubicBezTo>
                  <a:pt x="176792" y="789753"/>
                  <a:pt x="0" y="612961"/>
                  <a:pt x="0" y="394876"/>
                </a:cubicBezTo>
                <a:lnTo>
                  <a:pt x="0" y="394877"/>
                </a:lnTo>
                <a:cubicBezTo>
                  <a:pt x="0" y="176792"/>
                  <a:pt x="176792" y="0"/>
                  <a:pt x="394877" y="0"/>
                </a:cubicBezTo>
                <a:lnTo>
                  <a:pt x="3230443" y="1231"/>
                </a:lnTo>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矩形 8">
            <a:extLst>
              <a:ext uri="{FF2B5EF4-FFF2-40B4-BE49-F238E27FC236}">
                <a16:creationId xmlns:a16="http://schemas.microsoft.com/office/drawing/2014/main" id="{69DD8AFF-1099-4F06-98DB-6ACF8CF556DB}"/>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把握加强党的全面领导与全面从严治党的关系</a:t>
            </a:r>
          </a:p>
        </p:txBody>
      </p:sp>
    </p:spTree>
    <p:extLst>
      <p:ext uri="{BB962C8B-B14F-4D97-AF65-F5344CB8AC3E}">
        <p14:creationId xmlns:p14="http://schemas.microsoft.com/office/powerpoint/2010/main" val="279258858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heel(1)">
                                      <p:cBhvr>
                                        <p:cTn id="11" dur="2000"/>
                                        <p:tgtEl>
                                          <p:spTgt spid="21"/>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54" grpId="0"/>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1114628" y="2747805"/>
            <a:ext cx="2469680" cy="2414177"/>
          </a:xfrm>
          <a:prstGeom prst="rect">
            <a:avLst/>
          </a:prstGeom>
          <a:noFill/>
          <a:ln w="12700">
            <a:noFill/>
            <a:prstDash val="sysDot"/>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FFFFFF"/>
              </a:solidFill>
            </a:endParaRPr>
          </a:p>
        </p:txBody>
      </p:sp>
      <p:sp>
        <p:nvSpPr>
          <p:cNvPr id="18" name="圆角矩形 17"/>
          <p:cNvSpPr>
            <a:spLocks noChangeArrowheads="1"/>
          </p:cNvSpPr>
          <p:nvPr/>
        </p:nvSpPr>
        <p:spPr bwMode="auto">
          <a:xfrm>
            <a:off x="1644310" y="2240875"/>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46CA00"/>
              </a:solidFill>
            </a:endParaRPr>
          </a:p>
        </p:txBody>
      </p:sp>
      <p:sp>
        <p:nvSpPr>
          <p:cNvPr id="19" name="文本框 13"/>
          <p:cNvSpPr txBox="1">
            <a:spLocks noChangeArrowheads="1"/>
          </p:cNvSpPr>
          <p:nvPr/>
        </p:nvSpPr>
        <p:spPr bwMode="auto">
          <a:xfrm>
            <a:off x="1263735" y="3785575"/>
            <a:ext cx="210513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pPr>
            <a:r>
              <a:rPr lang="zh-CN" altLang="en-US" sz="4000" b="1" dirty="0">
                <a:solidFill>
                  <a:srgbClr val="E71E17"/>
                </a:solidFill>
                <a:latin typeface="微软雅黑" panose="020B0503020204020204" pitchFamily="34" charset="-122"/>
                <a:ea typeface="微软雅黑" panose="020B0503020204020204" pitchFamily="34" charset="-122"/>
              </a:rPr>
              <a:t>全面从严治党</a:t>
            </a:r>
          </a:p>
        </p:txBody>
      </p:sp>
      <p:sp>
        <p:nvSpPr>
          <p:cNvPr id="20" name="Freeform 5"/>
          <p:cNvSpPr/>
          <p:nvPr/>
        </p:nvSpPr>
        <p:spPr bwMode="auto">
          <a:xfrm>
            <a:off x="1816380" y="2281662"/>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DC46A"/>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21" name="TextBox 41"/>
          <p:cNvSpPr txBox="1"/>
          <p:nvPr/>
        </p:nvSpPr>
        <p:spPr>
          <a:xfrm flipH="1">
            <a:off x="3700612" y="2079976"/>
            <a:ext cx="7753554"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eaLnBrk="0" fontAlgn="base" hangingPunct="0">
              <a:spcBef>
                <a:spcPct val="0"/>
              </a:spcBef>
              <a:spcAft>
                <a:spcPct val="0"/>
              </a:spcAft>
            </a:pPr>
            <a:r>
              <a:rPr lang="zh-CN" altLang="en-US" sz="3067" b="1" dirty="0">
                <a:latin typeface="微软雅黑" panose="020B0503020204020204" pitchFamily="34" charset="-122"/>
                <a:ea typeface="微软雅黑" panose="020B0503020204020204" pitchFamily="34" charset="-122"/>
              </a:rPr>
              <a:t>要靠党的建设新格局来落实</a:t>
            </a:r>
          </a:p>
        </p:txBody>
      </p:sp>
      <p:sp>
        <p:nvSpPr>
          <p:cNvPr id="22" name="矩形 21"/>
          <p:cNvSpPr/>
          <p:nvPr/>
        </p:nvSpPr>
        <p:spPr>
          <a:xfrm>
            <a:off x="3835872" y="2708357"/>
            <a:ext cx="7485815" cy="2400657"/>
          </a:xfrm>
          <a:prstGeom prst="rect">
            <a:avLst/>
          </a:prstGeom>
        </p:spPr>
        <p:txBody>
          <a:bodyPr wrap="square">
            <a:spAutoFit/>
          </a:bodyPr>
          <a:lstStyle/>
          <a:p>
            <a:pPr algn="just" fontAlgn="base" hangingPunct="0">
              <a:lnSpc>
                <a:spcPct val="150000"/>
              </a:lnSpc>
              <a:spcBef>
                <a:spcPct val="0"/>
              </a:spcBef>
              <a:spcAft>
                <a:spcPct val="0"/>
              </a:spcAft>
            </a:pPr>
            <a:r>
              <a:rPr lang="zh-CN" altLang="en-US" sz="2000" dirty="0">
                <a:solidFill>
                  <a:schemeClr val="accent1"/>
                </a:solidFill>
                <a:latin typeface="微软雅黑" panose="020B0503020204020204" pitchFamily="34" charset="-122"/>
                <a:ea typeface="微软雅黑" panose="020B0503020204020204" pitchFamily="34" charset="-122"/>
              </a:rPr>
              <a:t>所以，全面从严治党的力度、效果与党的领导能力、执政能力提升之间具有明显的正相关性。权力与责任是联系在一起的。坚持和加强党的全面领导赋予各级党组织更多职权，也带来更大责任，要求更好地管党治党。更应看到，党面临的“四大考验”是长期的、复杂的，面临的“四种危险”是尖锐的、严峻的</a:t>
            </a:r>
          </a:p>
        </p:txBody>
      </p:sp>
      <p:sp>
        <p:nvSpPr>
          <p:cNvPr id="11" name="矩形 10">
            <a:extLst>
              <a:ext uri="{FF2B5EF4-FFF2-40B4-BE49-F238E27FC236}">
                <a16:creationId xmlns:a16="http://schemas.microsoft.com/office/drawing/2014/main" id="{148FBCD4-C680-4B02-96E5-CB4B2FDFF692}"/>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把握加强党的全面领导与全面从严治党的关系</a:t>
            </a:r>
          </a:p>
        </p:txBody>
      </p:sp>
    </p:spTree>
    <p:extLst>
      <p:ext uri="{BB962C8B-B14F-4D97-AF65-F5344CB8AC3E}">
        <p14:creationId xmlns:p14="http://schemas.microsoft.com/office/powerpoint/2010/main" val="2030334871"/>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17" name="矩形 16"/>
          <p:cNvSpPr>
            <a:spLocks noChangeArrowheads="1"/>
          </p:cNvSpPr>
          <p:nvPr/>
        </p:nvSpPr>
        <p:spPr bwMode="auto">
          <a:xfrm>
            <a:off x="982647" y="2718777"/>
            <a:ext cx="2469680" cy="2414177"/>
          </a:xfrm>
          <a:prstGeom prst="rect">
            <a:avLst/>
          </a:prstGeom>
          <a:noFill/>
          <a:ln w="12700">
            <a:noFill/>
            <a:prstDash val="sysDot"/>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FFFFFF"/>
              </a:solidFill>
            </a:endParaRPr>
          </a:p>
        </p:txBody>
      </p:sp>
      <p:sp>
        <p:nvSpPr>
          <p:cNvPr id="18" name="圆角矩形 17"/>
          <p:cNvSpPr>
            <a:spLocks noChangeArrowheads="1"/>
          </p:cNvSpPr>
          <p:nvPr/>
        </p:nvSpPr>
        <p:spPr bwMode="auto">
          <a:xfrm>
            <a:off x="1230947" y="2379739"/>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1219170" fontAlgn="base">
              <a:lnSpc>
                <a:spcPct val="100000"/>
              </a:lnSpc>
              <a:spcBef>
                <a:spcPct val="0"/>
              </a:spcBef>
              <a:spcAft>
                <a:spcPct val="0"/>
              </a:spcAft>
              <a:buNone/>
              <a:defRPr/>
            </a:pPr>
            <a:endParaRPr lang="zh-CN" altLang="en-US" sz="1800" kern="0">
              <a:solidFill>
                <a:srgbClr val="46CA00"/>
              </a:solidFill>
            </a:endParaRPr>
          </a:p>
        </p:txBody>
      </p:sp>
      <p:sp>
        <p:nvSpPr>
          <p:cNvPr id="19" name="文本框 13"/>
          <p:cNvSpPr txBox="1">
            <a:spLocks noChangeArrowheads="1"/>
          </p:cNvSpPr>
          <p:nvPr/>
        </p:nvSpPr>
        <p:spPr bwMode="auto">
          <a:xfrm>
            <a:off x="777679" y="3960851"/>
            <a:ext cx="23168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fontAlgn="base">
              <a:lnSpc>
                <a:spcPct val="100000"/>
              </a:lnSpc>
              <a:spcBef>
                <a:spcPct val="0"/>
              </a:spcBef>
              <a:spcAft>
                <a:spcPct val="0"/>
              </a:spcAft>
              <a:buNone/>
            </a:pPr>
            <a:r>
              <a:rPr lang="zh-CN" altLang="en-US" b="1" dirty="0">
                <a:solidFill>
                  <a:schemeClr val="accent1"/>
                </a:solidFill>
                <a:latin typeface="微软雅黑" panose="020B0503020204020204" pitchFamily="34" charset="-122"/>
                <a:ea typeface="微软雅黑" panose="020B0503020204020204" pitchFamily="34" charset="-122"/>
              </a:rPr>
              <a:t>坚持和加强党的全面领导</a:t>
            </a:r>
          </a:p>
        </p:txBody>
      </p:sp>
      <p:sp>
        <p:nvSpPr>
          <p:cNvPr id="20" name="Freeform 5"/>
          <p:cNvSpPr/>
          <p:nvPr/>
        </p:nvSpPr>
        <p:spPr bwMode="auto">
          <a:xfrm>
            <a:off x="1403017" y="2588811"/>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DC46A"/>
          </a:solidFill>
          <a:ln>
            <a:noFill/>
          </a:ln>
        </p:spPr>
        <p:txBody>
          <a:bodyPr vert="horz" wrap="square" lIns="91440" tIns="45720" rIns="91440" bIns="45720" numCol="1" anchor="t" anchorCtr="0" compatLnSpc="1"/>
          <a:lstStyle/>
          <a:p>
            <a:pPr eaLnBrk="0" fontAlgn="base" hangingPunct="0">
              <a:spcBef>
                <a:spcPct val="0"/>
              </a:spcBef>
              <a:spcAft>
                <a:spcPct val="0"/>
              </a:spcAft>
            </a:pPr>
            <a:endParaRPr lang="zh-CN" altLang="en-US" sz="1353">
              <a:solidFill>
                <a:srgbClr val="C42F0B"/>
              </a:solidFill>
              <a:latin typeface="Arial" panose="020B0604020202020204" pitchFamily="34" charset="0"/>
              <a:ea typeface="宋体" panose="02010600030101010101" pitchFamily="2" charset="-122"/>
            </a:endParaRPr>
          </a:p>
        </p:txBody>
      </p:sp>
      <p:sp>
        <p:nvSpPr>
          <p:cNvPr id="21" name="TextBox 41"/>
          <p:cNvSpPr txBox="1"/>
          <p:nvPr/>
        </p:nvSpPr>
        <p:spPr>
          <a:xfrm flipH="1">
            <a:off x="3008282" y="2021673"/>
            <a:ext cx="8840276" cy="667829"/>
          </a:xfrm>
          <a:prstGeom prst="rect">
            <a:avLst/>
          </a:prstGeom>
          <a:noFill/>
          <a:ln w="9525" cap="flat" cmpd="sng" algn="ctr">
            <a:noFill/>
            <a:prstDash val="solid"/>
            <a:round/>
            <a:headEnd type="none" w="med" len="med"/>
            <a:tailEnd type="none" w="med" len="med"/>
          </a:ln>
          <a:effectLst/>
        </p:spPr>
        <p:txBody>
          <a:bodyPr vert="horz" wrap="square" lIns="91404" tIns="45703" rIns="91404" bIns="45703" numCol="1" rtlCol="0" anchor="t" anchorCtr="0" compatLnSpc="1"/>
          <a:lstStyle>
            <a:defPPr>
              <a:defRPr lang="zh-CN"/>
            </a:defPPr>
            <a:lvl1pPr algn="ctr">
              <a:defRPr sz="2000">
                <a:solidFill>
                  <a:schemeClr val="accent1"/>
                </a:solidFill>
                <a:latin typeface="+mn-ea"/>
                <a:ea typeface="+mn-ea"/>
              </a:defRPr>
            </a:lvl1pPr>
          </a:lstStyle>
          <a:p>
            <a:pPr eaLnBrk="0" fontAlgn="base" hangingPunct="0">
              <a:spcBef>
                <a:spcPct val="0"/>
              </a:spcBef>
              <a:spcAft>
                <a:spcPct val="0"/>
              </a:spcAft>
            </a:pPr>
            <a:r>
              <a:rPr lang="zh-CN" altLang="en-US" sz="3067" b="1" dirty="0">
                <a:latin typeface="微软雅黑" panose="020B0503020204020204" pitchFamily="34" charset="-122"/>
                <a:ea typeface="微软雅黑" panose="020B0503020204020204" pitchFamily="34" charset="-122"/>
              </a:rPr>
              <a:t>　牢牢把握坚持和加强党的全面领导的核心和灵魂</a:t>
            </a:r>
          </a:p>
        </p:txBody>
      </p:sp>
      <p:sp>
        <p:nvSpPr>
          <p:cNvPr id="22" name="矩形 21"/>
          <p:cNvSpPr/>
          <p:nvPr/>
        </p:nvSpPr>
        <p:spPr>
          <a:xfrm>
            <a:off x="3485026" y="2651632"/>
            <a:ext cx="7997042" cy="2862322"/>
          </a:xfrm>
          <a:prstGeom prst="rect">
            <a:avLst/>
          </a:prstGeom>
        </p:spPr>
        <p:txBody>
          <a:bodyPr wrap="square">
            <a:spAutoFit/>
          </a:bodyPr>
          <a:lstStyle/>
          <a:p>
            <a:pPr algn="just" fontAlgn="base" hangingPunct="0">
              <a:lnSpc>
                <a:spcPct val="150000"/>
              </a:lnSpc>
              <a:spcBef>
                <a:spcPct val="0"/>
              </a:spcBef>
              <a:spcAft>
                <a:spcPct val="0"/>
              </a:spcAft>
            </a:pPr>
            <a:r>
              <a:rPr lang="zh-CN" altLang="en-US" sz="2000" dirty="0">
                <a:solidFill>
                  <a:schemeClr val="accent5"/>
                </a:solidFill>
                <a:latin typeface="微软雅黑" panose="020B0503020204020204" pitchFamily="34" charset="-122"/>
                <a:ea typeface="微软雅黑" panose="020B0503020204020204" pitchFamily="34" charset="-122"/>
              </a:rPr>
              <a:t>坚持和加强党的全面领导，核心是全面领导。这就是说，“党政军民学，东西南北中，党是领导一切的”。作为最高政治领导力量，党的领导必须是整体的、全面的，体现在经济建设、政治建设、文化建设、社会建设、生态文明建设各个领域，体现在党和国家工作的各个方面、各个环节；无论哪个领域、哪个方面、哪个环节弱化了，都会出现短板效应，削弱党的领导。</a:t>
            </a:r>
          </a:p>
        </p:txBody>
      </p:sp>
      <p:sp>
        <p:nvSpPr>
          <p:cNvPr id="11" name="矩形 10">
            <a:extLst>
              <a:ext uri="{FF2B5EF4-FFF2-40B4-BE49-F238E27FC236}">
                <a16:creationId xmlns:a16="http://schemas.microsoft.com/office/drawing/2014/main" id="{1774A744-656F-4B41-8270-DD40152F3370}"/>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把握加强党的全面领导与全面从严治党的关系</a:t>
            </a:r>
          </a:p>
        </p:txBody>
      </p:sp>
    </p:spTree>
    <p:extLst>
      <p:ext uri="{BB962C8B-B14F-4D97-AF65-F5344CB8AC3E}">
        <p14:creationId xmlns:p14="http://schemas.microsoft.com/office/powerpoint/2010/main" val="278961875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24" name="MH_Text_1"/>
          <p:cNvSpPr/>
          <p:nvPr/>
        </p:nvSpPr>
        <p:spPr>
          <a:xfrm>
            <a:off x="1307941" y="2346415"/>
            <a:ext cx="9888851" cy="726589"/>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685783" eaLnBrk="1" fontAlgn="auto" hangingPunct="1">
              <a:lnSpc>
                <a:spcPct val="130000"/>
              </a:lnSpc>
              <a:spcBef>
                <a:spcPts val="0"/>
              </a:spcBef>
              <a:spcAft>
                <a:spcPts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灵魂是用习近平新时代中国特色社会主义思想武装全党</a:t>
            </a:r>
          </a:p>
        </p:txBody>
      </p:sp>
      <p:sp>
        <p:nvSpPr>
          <p:cNvPr id="25" name="矩形 24"/>
          <p:cNvSpPr/>
          <p:nvPr/>
        </p:nvSpPr>
        <p:spPr>
          <a:xfrm>
            <a:off x="4335514" y="1979133"/>
            <a:ext cx="3570208" cy="430887"/>
          </a:xfrm>
          <a:prstGeom prst="rect">
            <a:avLst/>
          </a:prstGeom>
        </p:spPr>
        <p:txBody>
          <a:bodyPr wrap="none">
            <a:spAutoFit/>
          </a:bodyPr>
          <a:lstStyle/>
          <a:p>
            <a:pPr defTabSz="685783">
              <a:defRPr/>
            </a:pPr>
            <a:r>
              <a:rPr lang="zh-CN" altLang="en-US" sz="2200" b="1" dirty="0">
                <a:solidFill>
                  <a:srgbClr val="C00000"/>
                </a:solidFill>
                <a:latin typeface="微软雅黑" panose="020B0503020204020204" pitchFamily="34" charset="-122"/>
                <a:ea typeface="微软雅黑" panose="020B0503020204020204" pitchFamily="34" charset="-122"/>
              </a:rPr>
              <a:t>　坚持和加强党的全面领导</a:t>
            </a:r>
            <a:endParaRPr lang="zh-CN" altLang="zh-CN" sz="2200" b="1" dirty="0">
              <a:solidFill>
                <a:srgbClr val="C00000"/>
              </a:solidFill>
              <a:latin typeface="微软雅黑" panose="020B0503020204020204" pitchFamily="34" charset="-122"/>
              <a:ea typeface="微软雅黑" panose="020B0503020204020204" pitchFamily="34" charset="-122"/>
            </a:endParaRPr>
          </a:p>
        </p:txBody>
      </p:sp>
      <p:sp>
        <p:nvSpPr>
          <p:cNvPr id="54" name="矩形 53"/>
          <p:cNvSpPr/>
          <p:nvPr/>
        </p:nvSpPr>
        <p:spPr>
          <a:xfrm>
            <a:off x="1316669" y="3315194"/>
            <a:ext cx="9863655" cy="2400657"/>
          </a:xfrm>
          <a:prstGeom prst="rect">
            <a:avLst/>
          </a:prstGeom>
        </p:spPr>
        <p:txBody>
          <a:bodyPr wrap="square">
            <a:spAutoFit/>
          </a:bodyPr>
          <a:lstStyle/>
          <a:p>
            <a:pPr defTabSz="685783">
              <a:lnSpc>
                <a:spcPct val="150000"/>
              </a:lnSpc>
              <a:defRPr/>
            </a:pPr>
            <a:r>
              <a:rPr lang="zh-CN" altLang="en-US" sz="2000" spc="300" dirty="0">
                <a:solidFill>
                  <a:srgbClr val="C00000"/>
                </a:solidFill>
                <a:latin typeface="微软雅黑" panose="020B0503020204020204" pitchFamily="34" charset="-122"/>
                <a:ea typeface="微软雅黑" panose="020B0503020204020204" pitchFamily="34" charset="-122"/>
              </a:rPr>
              <a:t>最重要的是维护以习近平同志为核心的党中央权威和集中统一领导。要牢固树立政治意识、大局意识、核心意识、看齐意识，自觉在思想上政治上行动上同党中央保持高度一致。这是党的全面领导最集中的体现，也是坚持和加强党的全面领导最重要的要求。首先，坚持和加强党的全面领导，要求党在同级各种组织中发挥领导核心作用。</a:t>
            </a:r>
          </a:p>
        </p:txBody>
      </p:sp>
      <p:sp>
        <p:nvSpPr>
          <p:cNvPr id="21" name="矩形: 圆角 20"/>
          <p:cNvSpPr/>
          <p:nvPr/>
        </p:nvSpPr>
        <p:spPr>
          <a:xfrm>
            <a:off x="1316669" y="2319521"/>
            <a:ext cx="9863655" cy="789755"/>
          </a:xfrm>
          <a:custGeom>
            <a:avLst/>
            <a:gdLst>
              <a:gd name="connsiteX0" fmla="*/ 0 w 9863653"/>
              <a:gd name="connsiteY0" fmla="*/ 394877 h 789753"/>
              <a:gd name="connsiteX1" fmla="*/ 394877 w 9863653"/>
              <a:gd name="connsiteY1" fmla="*/ 0 h 789753"/>
              <a:gd name="connsiteX2" fmla="*/ 9468777 w 9863653"/>
              <a:gd name="connsiteY2" fmla="*/ 0 h 789753"/>
              <a:gd name="connsiteX3" fmla="*/ 9863654 w 9863653"/>
              <a:gd name="connsiteY3" fmla="*/ 394877 h 789753"/>
              <a:gd name="connsiteX4" fmla="*/ 9863653 w 9863653"/>
              <a:gd name="connsiteY4" fmla="*/ 394877 h 789753"/>
              <a:gd name="connsiteX5" fmla="*/ 9468776 w 9863653"/>
              <a:gd name="connsiteY5" fmla="*/ 789754 h 789753"/>
              <a:gd name="connsiteX6" fmla="*/ 394877 w 9863653"/>
              <a:gd name="connsiteY6" fmla="*/ 789753 h 789753"/>
              <a:gd name="connsiteX7" fmla="*/ 0 w 9863653"/>
              <a:gd name="connsiteY7" fmla="*/ 394876 h 789753"/>
              <a:gd name="connsiteX8" fmla="*/ 0 w 9863653"/>
              <a:gd name="connsiteY8" fmla="*/ 394877 h 789753"/>
              <a:gd name="connsiteX0-1" fmla="*/ 0 w 9863654"/>
              <a:gd name="connsiteY0-2" fmla="*/ 394877 h 789754"/>
              <a:gd name="connsiteX1-3" fmla="*/ 394877 w 9863654"/>
              <a:gd name="connsiteY1-4" fmla="*/ 0 h 789754"/>
              <a:gd name="connsiteX2-5" fmla="*/ 3139003 w 9863654"/>
              <a:gd name="connsiteY2-6" fmla="*/ 5041 h 789754"/>
              <a:gd name="connsiteX3-7" fmla="*/ 9468777 w 9863654"/>
              <a:gd name="connsiteY3-8" fmla="*/ 0 h 789754"/>
              <a:gd name="connsiteX4-9" fmla="*/ 9863654 w 9863654"/>
              <a:gd name="connsiteY4-10" fmla="*/ 394877 h 789754"/>
              <a:gd name="connsiteX5-11" fmla="*/ 9863653 w 9863654"/>
              <a:gd name="connsiteY5-12" fmla="*/ 394877 h 789754"/>
              <a:gd name="connsiteX6-13" fmla="*/ 9468776 w 9863654"/>
              <a:gd name="connsiteY6-14" fmla="*/ 789754 h 789754"/>
              <a:gd name="connsiteX7-15" fmla="*/ 394877 w 9863654"/>
              <a:gd name="connsiteY7-16" fmla="*/ 789753 h 789754"/>
              <a:gd name="connsiteX8-17" fmla="*/ 0 w 9863654"/>
              <a:gd name="connsiteY8-18" fmla="*/ 394876 h 789754"/>
              <a:gd name="connsiteX9" fmla="*/ 0 w 9863654"/>
              <a:gd name="connsiteY9" fmla="*/ 394877 h 789754"/>
              <a:gd name="connsiteX0-19" fmla="*/ 0 w 9863654"/>
              <a:gd name="connsiteY0-20" fmla="*/ 394877 h 789754"/>
              <a:gd name="connsiteX1-21" fmla="*/ 394877 w 9863654"/>
              <a:gd name="connsiteY1-22" fmla="*/ 0 h 789754"/>
              <a:gd name="connsiteX2-23" fmla="*/ 3139003 w 9863654"/>
              <a:gd name="connsiteY2-24" fmla="*/ 5041 h 789754"/>
              <a:gd name="connsiteX3-25" fmla="*/ 6606102 w 9863654"/>
              <a:gd name="connsiteY3-26" fmla="*/ 5040 h 789754"/>
              <a:gd name="connsiteX4-27" fmla="*/ 9468777 w 9863654"/>
              <a:gd name="connsiteY4-28" fmla="*/ 0 h 789754"/>
              <a:gd name="connsiteX5-29" fmla="*/ 9863654 w 9863654"/>
              <a:gd name="connsiteY5-30" fmla="*/ 394877 h 789754"/>
              <a:gd name="connsiteX6-31" fmla="*/ 9863653 w 9863654"/>
              <a:gd name="connsiteY6-32" fmla="*/ 394877 h 789754"/>
              <a:gd name="connsiteX7-33" fmla="*/ 9468776 w 9863654"/>
              <a:gd name="connsiteY7-34" fmla="*/ 789754 h 789754"/>
              <a:gd name="connsiteX8-35" fmla="*/ 394877 w 9863654"/>
              <a:gd name="connsiteY8-36" fmla="*/ 789753 h 789754"/>
              <a:gd name="connsiteX9-37" fmla="*/ 0 w 9863654"/>
              <a:gd name="connsiteY9-38" fmla="*/ 394876 h 789754"/>
              <a:gd name="connsiteX10" fmla="*/ 0 w 9863654"/>
              <a:gd name="connsiteY10" fmla="*/ 394877 h 789754"/>
              <a:gd name="connsiteX0-39" fmla="*/ 6606102 w 9863654"/>
              <a:gd name="connsiteY0-40" fmla="*/ 5040 h 789754"/>
              <a:gd name="connsiteX1-41" fmla="*/ 9468777 w 9863654"/>
              <a:gd name="connsiteY1-42" fmla="*/ 0 h 789754"/>
              <a:gd name="connsiteX2-43" fmla="*/ 9863654 w 9863654"/>
              <a:gd name="connsiteY2-44" fmla="*/ 394877 h 789754"/>
              <a:gd name="connsiteX3-45" fmla="*/ 9863653 w 9863654"/>
              <a:gd name="connsiteY3-46" fmla="*/ 394877 h 789754"/>
              <a:gd name="connsiteX4-47" fmla="*/ 9468776 w 9863654"/>
              <a:gd name="connsiteY4-48" fmla="*/ 789754 h 789754"/>
              <a:gd name="connsiteX5-49" fmla="*/ 394877 w 9863654"/>
              <a:gd name="connsiteY5-50" fmla="*/ 789753 h 789754"/>
              <a:gd name="connsiteX6-51" fmla="*/ 0 w 9863654"/>
              <a:gd name="connsiteY6-52" fmla="*/ 394876 h 789754"/>
              <a:gd name="connsiteX7-53" fmla="*/ 0 w 9863654"/>
              <a:gd name="connsiteY7-54" fmla="*/ 394877 h 789754"/>
              <a:gd name="connsiteX8-55" fmla="*/ 394877 w 9863654"/>
              <a:gd name="connsiteY8-56" fmla="*/ 0 h 789754"/>
              <a:gd name="connsiteX9-57" fmla="*/ 3230443 w 9863654"/>
              <a:gd name="connsiteY9-58" fmla="*/ 96481 h 789754"/>
              <a:gd name="connsiteX0-59" fmla="*/ 6606102 w 9863654"/>
              <a:gd name="connsiteY0-60" fmla="*/ 5040 h 789754"/>
              <a:gd name="connsiteX1-61" fmla="*/ 9468777 w 9863654"/>
              <a:gd name="connsiteY1-62" fmla="*/ 0 h 789754"/>
              <a:gd name="connsiteX2-63" fmla="*/ 9863654 w 9863654"/>
              <a:gd name="connsiteY2-64" fmla="*/ 394877 h 789754"/>
              <a:gd name="connsiteX3-65" fmla="*/ 9863653 w 9863654"/>
              <a:gd name="connsiteY3-66" fmla="*/ 394877 h 789754"/>
              <a:gd name="connsiteX4-67" fmla="*/ 9468776 w 9863654"/>
              <a:gd name="connsiteY4-68" fmla="*/ 789754 h 789754"/>
              <a:gd name="connsiteX5-69" fmla="*/ 394877 w 9863654"/>
              <a:gd name="connsiteY5-70" fmla="*/ 789753 h 789754"/>
              <a:gd name="connsiteX6-71" fmla="*/ 0 w 9863654"/>
              <a:gd name="connsiteY6-72" fmla="*/ 394876 h 789754"/>
              <a:gd name="connsiteX7-73" fmla="*/ 0 w 9863654"/>
              <a:gd name="connsiteY7-74" fmla="*/ 394877 h 789754"/>
              <a:gd name="connsiteX8-75" fmla="*/ 394877 w 9863654"/>
              <a:gd name="connsiteY8-76" fmla="*/ 0 h 789754"/>
              <a:gd name="connsiteX9-77" fmla="*/ 3230443 w 9863654"/>
              <a:gd name="connsiteY9-78" fmla="*/ 1231 h 7897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9863654" h="789754">
                <a:moveTo>
                  <a:pt x="6606102" y="5040"/>
                </a:moveTo>
                <a:lnTo>
                  <a:pt x="9468777" y="0"/>
                </a:lnTo>
                <a:cubicBezTo>
                  <a:pt x="9686862" y="0"/>
                  <a:pt x="9863654" y="176792"/>
                  <a:pt x="9863654" y="394877"/>
                </a:cubicBezTo>
                <a:lnTo>
                  <a:pt x="9863653" y="394877"/>
                </a:lnTo>
                <a:cubicBezTo>
                  <a:pt x="9863653" y="612962"/>
                  <a:pt x="9686861" y="789754"/>
                  <a:pt x="9468776" y="789754"/>
                </a:cubicBezTo>
                <a:lnTo>
                  <a:pt x="394877" y="789753"/>
                </a:lnTo>
                <a:cubicBezTo>
                  <a:pt x="176792" y="789753"/>
                  <a:pt x="0" y="612961"/>
                  <a:pt x="0" y="394876"/>
                </a:cubicBezTo>
                <a:lnTo>
                  <a:pt x="0" y="394877"/>
                </a:lnTo>
                <a:cubicBezTo>
                  <a:pt x="0" y="176792"/>
                  <a:pt x="176792" y="0"/>
                  <a:pt x="394877" y="0"/>
                </a:cubicBezTo>
                <a:lnTo>
                  <a:pt x="3230443" y="1231"/>
                </a:lnTo>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AA41934-D4ED-4E71-8053-6CB60392CCF2}"/>
              </a:ext>
            </a:extLst>
          </p:cNvPr>
          <p:cNvSpPr/>
          <p:nvPr/>
        </p:nvSpPr>
        <p:spPr>
          <a:xfrm>
            <a:off x="6314716" y="347361"/>
            <a:ext cx="4801314"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把握加强党的全面领导与全面从严治党的关系</a:t>
            </a:r>
          </a:p>
        </p:txBody>
      </p:sp>
    </p:spTree>
    <p:extLst>
      <p:ext uri="{BB962C8B-B14F-4D97-AF65-F5344CB8AC3E}">
        <p14:creationId xmlns:p14="http://schemas.microsoft.com/office/powerpoint/2010/main" val="2303259450"/>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heel(1)">
                                      <p:cBhvr>
                                        <p:cTn id="11" dur="2000"/>
                                        <p:tgtEl>
                                          <p:spTgt spid="21"/>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54" grpId="0"/>
      <p:bldP spid="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620886AC-49B6-48B1-9D2E-1D962112D2DD}"/>
              </a:ext>
            </a:extLst>
          </p:cNvPr>
          <p:cNvSpPr>
            <a:spLocks noChangeArrowheads="1"/>
          </p:cNvSpPr>
          <p:nvPr/>
        </p:nvSpPr>
        <p:spPr bwMode="auto">
          <a:xfrm>
            <a:off x="3520769" y="3504710"/>
            <a:ext cx="4134466"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汇报人：小芥末  时间：</a:t>
            </a:r>
            <a:r>
              <a:rPr lang="en-US" altLang="zh-CN" sz="2000" b="1" dirty="0">
                <a:solidFill>
                  <a:schemeClr val="accent1"/>
                </a:solidFill>
                <a:latin typeface="微软雅黑" panose="020B0503020204020204" pitchFamily="34" charset="-122"/>
                <a:ea typeface="微软雅黑" panose="020B0503020204020204" pitchFamily="34" charset="-122"/>
              </a:rPr>
              <a:t>XX</a:t>
            </a:r>
            <a:r>
              <a:rPr lang="zh-CN" altLang="en-US" sz="2000" b="1" dirty="0">
                <a:solidFill>
                  <a:schemeClr val="accent1"/>
                </a:solidFill>
                <a:latin typeface="微软雅黑" panose="020B0503020204020204" pitchFamily="34" charset="-122"/>
                <a:ea typeface="微软雅黑" panose="020B0503020204020204" pitchFamily="34" charset="-122"/>
              </a:rPr>
              <a:t>年</a:t>
            </a:r>
            <a:r>
              <a:rPr lang="en-US" altLang="zh-CN" sz="2000" b="1" dirty="0">
                <a:solidFill>
                  <a:schemeClr val="accent1"/>
                </a:solidFill>
                <a:latin typeface="微软雅黑" panose="020B0503020204020204" pitchFamily="34" charset="-122"/>
                <a:ea typeface="微软雅黑" panose="020B0503020204020204" pitchFamily="34" charset="-122"/>
              </a:rPr>
              <a:t>XX</a:t>
            </a:r>
            <a:r>
              <a:rPr lang="zh-CN" altLang="en-US" sz="2000" b="1" dirty="0">
                <a:solidFill>
                  <a:schemeClr val="accent1"/>
                </a:solidFill>
                <a:latin typeface="微软雅黑" panose="020B0503020204020204" pitchFamily="34" charset="-122"/>
                <a:ea typeface="微软雅黑" panose="020B0503020204020204" pitchFamily="34" charset="-122"/>
              </a:rPr>
              <a:t>月</a:t>
            </a:r>
          </a:p>
        </p:txBody>
      </p:sp>
      <p:sp>
        <p:nvSpPr>
          <p:cNvPr id="5" name="TextBox 51">
            <a:hlinkClick r:id="" action="ppaction://hlinkshowjump?jump=nextslide"/>
            <a:extLst>
              <a:ext uri="{FF2B5EF4-FFF2-40B4-BE49-F238E27FC236}">
                <a16:creationId xmlns:a16="http://schemas.microsoft.com/office/drawing/2014/main" id="{50D9F382-BEA0-47B7-8DBA-16B267D9E8EF}"/>
              </a:ext>
            </a:extLst>
          </p:cNvPr>
          <p:cNvSpPr txBox="1">
            <a:spLocks noChangeArrowheads="1"/>
          </p:cNvSpPr>
          <p:nvPr/>
        </p:nvSpPr>
        <p:spPr bwMode="auto">
          <a:xfrm>
            <a:off x="2115814" y="2827018"/>
            <a:ext cx="695575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习近平新时代中国特色社会主义思想的辩证法光芒</a:t>
            </a:r>
          </a:p>
        </p:txBody>
      </p:sp>
      <p:sp>
        <p:nvSpPr>
          <p:cNvPr id="6" name="文本框 5">
            <a:extLst>
              <a:ext uri="{FF2B5EF4-FFF2-40B4-BE49-F238E27FC236}">
                <a16:creationId xmlns:a16="http://schemas.microsoft.com/office/drawing/2014/main" id="{313DA0EC-9D71-4575-A36A-D59832581A93}"/>
              </a:ext>
            </a:extLst>
          </p:cNvPr>
          <p:cNvSpPr txBox="1"/>
          <p:nvPr/>
        </p:nvSpPr>
        <p:spPr>
          <a:xfrm>
            <a:off x="115252" y="1624356"/>
            <a:ext cx="10945495" cy="1200329"/>
          </a:xfrm>
          <a:prstGeom prst="rect">
            <a:avLst/>
          </a:prstGeom>
          <a:noFill/>
          <a:effectLst>
            <a:outerShdw blurRad="139700" dist="76200" dir="5940000" algn="t" rotWithShape="0">
              <a:prstClr val="black">
                <a:alpha val="40000"/>
              </a:prstClr>
            </a:outerShdw>
          </a:effectLst>
        </p:spPr>
        <p:txBody>
          <a:bodyPr wrap="square" rtlCol="0">
            <a:spAutoFit/>
          </a:bodyPr>
          <a:lstStyle/>
          <a:p>
            <a:pPr algn="ctr"/>
            <a:r>
              <a:rPr lang="zh-CN" altLang="en-US" sz="7200" b="1" dirty="0">
                <a:ln w="19050">
                  <a:solidFill>
                    <a:schemeClr val="bg1"/>
                  </a:solidFill>
                </a:ln>
                <a:solidFill>
                  <a:srgbClr val="C00000"/>
                </a:solidFill>
                <a:latin typeface="叶根友毛笔行书简体" panose="02010601030101010101" pitchFamily="2" charset="-122"/>
                <a:ea typeface="叶根友毛笔行书简体" panose="02010601030101010101" pitchFamily="2" charset="-122"/>
              </a:rPr>
              <a:t>感谢您的聆听</a:t>
            </a:r>
          </a:p>
        </p:txBody>
      </p:sp>
      <p:pic>
        <p:nvPicPr>
          <p:cNvPr id="7" name="图片 6">
            <a:extLst>
              <a:ext uri="{FF2B5EF4-FFF2-40B4-BE49-F238E27FC236}">
                <a16:creationId xmlns:a16="http://schemas.microsoft.com/office/drawing/2014/main" id="{DFA3B44E-A06F-4987-B53D-2D48816179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723" y="4118546"/>
            <a:ext cx="2138006" cy="1335316"/>
          </a:xfrm>
          <a:prstGeom prst="rect">
            <a:avLst/>
          </a:prstGeom>
        </p:spPr>
      </p:pic>
    </p:spTree>
    <p:extLst>
      <p:ext uri="{BB962C8B-B14F-4D97-AF65-F5344CB8AC3E}">
        <p14:creationId xmlns:p14="http://schemas.microsoft.com/office/powerpoint/2010/main" val="1433497972"/>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53" presetClass="entr" presetSubtype="52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68B3056-FF37-4B37-ADC5-EF8092AB74B6}"/>
              </a:ext>
            </a:extLst>
          </p:cNvPr>
          <p:cNvGrpSpPr/>
          <p:nvPr/>
        </p:nvGrpSpPr>
        <p:grpSpPr>
          <a:xfrm>
            <a:off x="2738917" y="2294868"/>
            <a:ext cx="6714165" cy="1965259"/>
            <a:chOff x="3275202" y="1233900"/>
            <a:chExt cx="6714165" cy="1965259"/>
          </a:xfrm>
        </p:grpSpPr>
        <p:sp>
          <p:nvSpPr>
            <p:cNvPr id="5" name="矩形: 圆角 4">
              <a:extLst>
                <a:ext uri="{FF2B5EF4-FFF2-40B4-BE49-F238E27FC236}">
                  <a16:creationId xmlns:a16="http://schemas.microsoft.com/office/drawing/2014/main" id="{35A7EE67-2AA0-4719-99F8-9E09B350296A}"/>
                </a:ext>
              </a:extLst>
            </p:cNvPr>
            <p:cNvSpPr/>
            <p:nvPr/>
          </p:nvSpPr>
          <p:spPr bwMode="auto">
            <a:xfrm>
              <a:off x="3275202" y="2429718"/>
              <a:ext cx="6714165" cy="769441"/>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6" name="矩形: 圆角 5">
              <a:extLst>
                <a:ext uri="{FF2B5EF4-FFF2-40B4-BE49-F238E27FC236}">
                  <a16:creationId xmlns:a16="http://schemas.microsoft.com/office/drawing/2014/main" id="{C04D5BFE-D705-4661-BDFF-DC68BDDDC7AD}"/>
                </a:ext>
              </a:extLst>
            </p:cNvPr>
            <p:cNvSpPr/>
            <p:nvPr/>
          </p:nvSpPr>
          <p:spPr bwMode="auto">
            <a:xfrm>
              <a:off x="6244549" y="1348179"/>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2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7" name="TextBox 47">
              <a:extLst>
                <a:ext uri="{FF2B5EF4-FFF2-40B4-BE49-F238E27FC236}">
                  <a16:creationId xmlns:a16="http://schemas.microsoft.com/office/drawing/2014/main" id="{5C73AEE1-5688-42DE-9AEA-6B2D7DD4110E}"/>
                </a:ext>
              </a:extLst>
            </p:cNvPr>
            <p:cNvSpPr txBox="1"/>
            <p:nvPr/>
          </p:nvSpPr>
          <p:spPr>
            <a:xfrm>
              <a:off x="3697458" y="2583605"/>
              <a:ext cx="5634181"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eaLnBrk="0" fontAlgn="base" hangingPunct="0">
                <a:spcBef>
                  <a:spcPct val="0"/>
                </a:spcBef>
                <a:spcAft>
                  <a:spcPct val="0"/>
                </a:spcAft>
              </a:pPr>
              <a:r>
                <a:rPr lang="zh-CN" altLang="en-US" sz="2400" b="0" dirty="0">
                  <a:solidFill>
                    <a:srgbClr val="F1E69E"/>
                  </a:solidFill>
                  <a:latin typeface="冬青黑体简体中文 W6" panose="020B0600000000000000" pitchFamily="34" charset="-122"/>
                  <a:ea typeface="冬青黑体简体中文 W6" panose="020B0600000000000000" pitchFamily="34" charset="-122"/>
                  <a:cs typeface="+mn-ea"/>
                  <a:sym typeface="+mn-lt"/>
                </a:rPr>
                <a:t>把握新思想与新时代的关系</a:t>
              </a:r>
            </a:p>
          </p:txBody>
        </p:sp>
        <p:sp>
          <p:nvSpPr>
            <p:cNvPr id="8" name="TextBox 58">
              <a:extLst>
                <a:ext uri="{FF2B5EF4-FFF2-40B4-BE49-F238E27FC236}">
                  <a16:creationId xmlns:a16="http://schemas.microsoft.com/office/drawing/2014/main" id="{50AB24A2-EB9E-4E7F-BB4C-E758D3F26B76}"/>
                </a:ext>
              </a:extLst>
            </p:cNvPr>
            <p:cNvSpPr txBox="1"/>
            <p:nvPr/>
          </p:nvSpPr>
          <p:spPr>
            <a:xfrm>
              <a:off x="6327486" y="1233900"/>
              <a:ext cx="393056" cy="769441"/>
            </a:xfrm>
            <a:prstGeom prst="rect">
              <a:avLst/>
            </a:prstGeom>
            <a:noFill/>
          </p:spPr>
          <p:txBody>
            <a:bodyPr wrap="square" rtlCol="0">
              <a:spAutoFit/>
            </a:bodyPr>
            <a:lstStyle/>
            <a:p>
              <a:pPr algn="ctr" eaLnBrk="0" fontAlgn="base" hangingPunct="0">
                <a:spcBef>
                  <a:spcPct val="0"/>
                </a:spcBef>
                <a:spcAft>
                  <a:spcPct val="0"/>
                </a:spcAft>
              </a:pPr>
              <a:r>
                <a:rPr lang="en-US" altLang="zh-CN" sz="4400" b="1" dirty="0">
                  <a:solidFill>
                    <a:srgbClr val="F1E69E"/>
                  </a:solidFill>
                  <a:latin typeface="Lifeline JL" panose="00000400000000000000" pitchFamily="2" charset="0"/>
                  <a:ea typeface="微软雅黑" panose="020B0503020204020204" pitchFamily="34" charset="-122"/>
                  <a:cs typeface="+mn-ea"/>
                  <a:sym typeface="+mn-lt"/>
                </a:rPr>
                <a:t>1</a:t>
              </a:r>
              <a:endParaRPr lang="zh-CN" altLang="en-US" sz="4400" b="1" dirty="0">
                <a:solidFill>
                  <a:srgbClr val="F1E69E"/>
                </a:solidFill>
                <a:latin typeface="Lifeline JL" panose="00000400000000000000" pitchFamily="2" charset="0"/>
                <a:ea typeface="微软雅黑" panose="020B0503020204020204" pitchFamily="34" charset="-122"/>
                <a:cs typeface="+mn-ea"/>
                <a:sym typeface="+mn-lt"/>
              </a:endParaRPr>
            </a:p>
          </p:txBody>
        </p:sp>
      </p:grpSp>
      <p:pic>
        <p:nvPicPr>
          <p:cNvPr id="10" name="图片 9">
            <a:extLst>
              <a:ext uri="{FF2B5EF4-FFF2-40B4-BE49-F238E27FC236}">
                <a16:creationId xmlns:a16="http://schemas.microsoft.com/office/drawing/2014/main" id="{ECAA488D-B4EC-46A5-8597-DCD989F8D4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082" y="5439189"/>
            <a:ext cx="1306060" cy="1236536"/>
          </a:xfrm>
          <a:prstGeom prst="rect">
            <a:avLst/>
          </a:prstGeom>
        </p:spPr>
      </p:pic>
    </p:spTree>
    <p:extLst>
      <p:ext uri="{BB962C8B-B14F-4D97-AF65-F5344CB8AC3E}">
        <p14:creationId xmlns:p14="http://schemas.microsoft.com/office/powerpoint/2010/main" val="390947524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81054" y="1582440"/>
            <a:ext cx="9629891" cy="4159860"/>
            <a:chOff x="2639616" y="1407771"/>
            <a:chExt cx="8671130" cy="4159860"/>
          </a:xfrm>
        </p:grpSpPr>
        <p:sp>
          <p:nvSpPr>
            <p:cNvPr id="11" name="TextBox 51"/>
            <p:cNvSpPr txBox="1"/>
            <p:nvPr/>
          </p:nvSpPr>
          <p:spPr>
            <a:xfrm>
              <a:off x="2684650" y="1551787"/>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2800" b="0" dirty="0">
                  <a:solidFill>
                    <a:srgbClr val="D7181F"/>
                  </a:solidFill>
                  <a:latin typeface="造字工房尚雅（非商用）常规体" pitchFamily="50" charset="-122"/>
                  <a:ea typeface="造字工房尚雅（非商用）常规体" pitchFamily="50" charset="-122"/>
                </a:rPr>
                <a:t>把握新思想与新时代的关系</a:t>
              </a:r>
            </a:p>
          </p:txBody>
        </p:sp>
        <p:sp>
          <p:nvSpPr>
            <p:cNvPr id="12" name="Rectangle 3"/>
            <p:cNvSpPr txBox="1">
              <a:spLocks noChangeArrowheads="1"/>
            </p:cNvSpPr>
            <p:nvPr/>
          </p:nvSpPr>
          <p:spPr>
            <a:xfrm>
              <a:off x="3249185" y="2219023"/>
              <a:ext cx="7685972" cy="25690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rgbClr val="000000">
                      <a:lumMod val="85000"/>
                      <a:lumOff val="15000"/>
                    </a:srgbClr>
                  </a:solidFill>
                  <a:latin typeface="微软雅黑" panose="020B0503020204020204" pitchFamily="34" charset="-122"/>
                  <a:ea typeface="微软雅黑" panose="020B0503020204020204" pitchFamily="34" charset="-122"/>
                </a:rPr>
                <a:t>要看到新时代是一个客观现实，是习近平新时代中国特色社会主义思想诞生的时代背景，又要看到新时代是一个重大政治论断，属于新思想的范畴体系。要看到中国特色社会主义进入新时代是在习近平新时代中国特色社会主义思想的旗帜引领下实现的，又要看到新思想的形成本身就是新时代的重要标志。把握好这一关系，才能更好领会十八大以来党带领人民进行伟大理论创造与伟大实践创造的良性互动，领会为什么要将习近平新时代中国特色社会主义思想写入党章，确立为我们党必须长期坚持的指导思想。</a:t>
              </a:r>
              <a:endParaRPr lang="zh-CN" altLang="en-US" sz="1800" dirty="0">
                <a:solidFill>
                  <a:srgbClr val="D7181F"/>
                </a:solidFill>
                <a:latin typeface="造字工房尚雅（非商用）常规体" pitchFamily="50" charset="-122"/>
                <a:ea typeface="造字工房尚雅（非商用）常规体" pitchFamily="50" charset="-122"/>
              </a:endParaRPr>
            </a:p>
          </p:txBody>
        </p:sp>
        <p:sp>
          <p:nvSpPr>
            <p:cNvPr id="13" name="圆角矩形 9"/>
            <p:cNvSpPr/>
            <p:nvPr/>
          </p:nvSpPr>
          <p:spPr>
            <a:xfrm>
              <a:off x="2639616" y="1407771"/>
              <a:ext cx="8671130" cy="4159860"/>
            </a:xfrm>
            <a:prstGeom prst="roundRect">
              <a:avLst>
                <a:gd name="adj" fmla="val 3887"/>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3" name="矩形 2">
            <a:extLst>
              <a:ext uri="{FF2B5EF4-FFF2-40B4-BE49-F238E27FC236}">
                <a16:creationId xmlns:a16="http://schemas.microsoft.com/office/drawing/2014/main" id="{8A5AFE12-0488-4E6E-994C-226B2F92237B}"/>
              </a:ext>
            </a:extLst>
          </p:cNvPr>
          <p:cNvSpPr/>
          <p:nvPr/>
        </p:nvSpPr>
        <p:spPr>
          <a:xfrm>
            <a:off x="8047670" y="347361"/>
            <a:ext cx="2954655"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把握新思想与新时代的关系</a:t>
            </a:r>
          </a:p>
        </p:txBody>
      </p:sp>
    </p:spTree>
    <p:extLst>
      <p:ext uri="{BB962C8B-B14F-4D97-AF65-F5344CB8AC3E}">
        <p14:creationId xmlns:p14="http://schemas.microsoft.com/office/powerpoint/2010/main" val="311561806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81054" y="1582440"/>
            <a:ext cx="9629891" cy="4159860"/>
            <a:chOff x="2639616" y="1407771"/>
            <a:chExt cx="8671130" cy="4159860"/>
          </a:xfrm>
        </p:grpSpPr>
        <p:sp>
          <p:nvSpPr>
            <p:cNvPr id="11" name="TextBox 51"/>
            <p:cNvSpPr txBox="1"/>
            <p:nvPr/>
          </p:nvSpPr>
          <p:spPr>
            <a:xfrm>
              <a:off x="2684650" y="1551787"/>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2800" b="0" dirty="0">
                  <a:solidFill>
                    <a:srgbClr val="D7181F"/>
                  </a:solidFill>
                  <a:latin typeface="造字工房尚雅（非商用）常规体" pitchFamily="50" charset="-122"/>
                  <a:ea typeface="造字工房尚雅（非商用）常规体" pitchFamily="50" charset="-122"/>
                </a:rPr>
                <a:t>新时代催生新使命</a:t>
              </a:r>
            </a:p>
          </p:txBody>
        </p:sp>
        <p:sp>
          <p:nvSpPr>
            <p:cNvPr id="12" name="Rectangle 3"/>
            <p:cNvSpPr txBox="1">
              <a:spLocks noChangeArrowheads="1"/>
            </p:cNvSpPr>
            <p:nvPr/>
          </p:nvSpPr>
          <p:spPr>
            <a:xfrm>
              <a:off x="3144632" y="2219023"/>
              <a:ext cx="7902199" cy="25690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rgbClr val="000000">
                      <a:lumMod val="85000"/>
                      <a:lumOff val="15000"/>
                    </a:srgbClr>
                  </a:solidFill>
                  <a:latin typeface="微软雅黑" panose="020B0503020204020204" pitchFamily="34" charset="-122"/>
                  <a:ea typeface="微软雅黑" panose="020B0503020204020204" pitchFamily="34" charset="-122"/>
                </a:rPr>
                <a:t>新时代产生新思想。时代是思想之母，实践是理论之源。党的十八大以来，我国正经历着历史上最广泛而深刻的社会变革，进行着人类历史上最宏大而独特的实践创新。围绕“新时代坚持和发展什么样的中国特色社会主义、怎样坚持和发展中国特色社会主义”这个重大时代课题，以习近平同志为核心的党中央凝聚全党智慧，紧密结合新的时代条件和实践要求，进行了艰辛的理论探索，取得了重大理论创新成果，形成了习近平新时代中国特色社会主义思想。</a:t>
              </a:r>
              <a:endParaRPr lang="zh-CN" altLang="en-US" sz="1800" dirty="0">
                <a:solidFill>
                  <a:srgbClr val="D7181F"/>
                </a:solidFill>
                <a:latin typeface="造字工房尚雅（非商用）常规体" pitchFamily="50" charset="-122"/>
                <a:ea typeface="造字工房尚雅（非商用）常规体" pitchFamily="50" charset="-122"/>
              </a:endParaRPr>
            </a:p>
          </p:txBody>
        </p:sp>
        <p:sp>
          <p:nvSpPr>
            <p:cNvPr id="13" name="圆角矩形 9"/>
            <p:cNvSpPr/>
            <p:nvPr/>
          </p:nvSpPr>
          <p:spPr>
            <a:xfrm>
              <a:off x="2639616" y="1407771"/>
              <a:ext cx="8671130" cy="4159860"/>
            </a:xfrm>
            <a:prstGeom prst="roundRect">
              <a:avLst>
                <a:gd name="adj" fmla="val 3887"/>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6" name="矩形 5">
            <a:extLst>
              <a:ext uri="{FF2B5EF4-FFF2-40B4-BE49-F238E27FC236}">
                <a16:creationId xmlns:a16="http://schemas.microsoft.com/office/drawing/2014/main" id="{F3F7BE46-3686-4B4E-A177-33459794D826}"/>
              </a:ext>
            </a:extLst>
          </p:cNvPr>
          <p:cNvSpPr/>
          <p:nvPr/>
        </p:nvSpPr>
        <p:spPr>
          <a:xfrm>
            <a:off x="8047670" y="347361"/>
            <a:ext cx="2954655"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把握新思想与新时代的关系</a:t>
            </a:r>
          </a:p>
        </p:txBody>
      </p:sp>
    </p:spTree>
    <p:extLst>
      <p:ext uri="{BB962C8B-B14F-4D97-AF65-F5344CB8AC3E}">
        <p14:creationId xmlns:p14="http://schemas.microsoft.com/office/powerpoint/2010/main" val="2263124748"/>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81054" y="1582440"/>
            <a:ext cx="9629891" cy="4159860"/>
            <a:chOff x="2639616" y="1407771"/>
            <a:chExt cx="8671130" cy="4159860"/>
          </a:xfrm>
        </p:grpSpPr>
        <p:sp>
          <p:nvSpPr>
            <p:cNvPr id="11" name="TextBox 51"/>
            <p:cNvSpPr txBox="1"/>
            <p:nvPr/>
          </p:nvSpPr>
          <p:spPr>
            <a:xfrm>
              <a:off x="2684650" y="1551787"/>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2800" b="0" dirty="0">
                  <a:solidFill>
                    <a:srgbClr val="D7181F"/>
                  </a:solidFill>
                  <a:latin typeface="造字工房尚雅（非商用）常规体" pitchFamily="50" charset="-122"/>
                  <a:ea typeface="造字工房尚雅（非商用）常规体" pitchFamily="50" charset="-122"/>
                </a:rPr>
                <a:t>新时代肩负新使命</a:t>
              </a:r>
            </a:p>
          </p:txBody>
        </p:sp>
        <p:sp>
          <p:nvSpPr>
            <p:cNvPr id="12" name="Rectangle 3"/>
            <p:cNvSpPr txBox="1">
              <a:spLocks noChangeArrowheads="1"/>
            </p:cNvSpPr>
            <p:nvPr/>
          </p:nvSpPr>
          <p:spPr>
            <a:xfrm>
              <a:off x="3024080" y="2219023"/>
              <a:ext cx="7902199" cy="25690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rgbClr val="000000">
                      <a:lumMod val="85000"/>
                      <a:lumOff val="15000"/>
                    </a:srgbClr>
                  </a:solidFill>
                  <a:latin typeface="微软雅黑" panose="020B0503020204020204" pitchFamily="34" charset="-122"/>
                  <a:ea typeface="微软雅黑" panose="020B0503020204020204" pitchFamily="34" charset="-122"/>
                </a:rPr>
                <a:t>不忘初心，方得始终。中国共产党人的初心和使命，就是为中国人民谋幸福，为中华民族谋复兴。进入新时代，我们比历史上任何时期都更接近、更有信心和能力实现中华民族伟大复兴的目标。推进“四个伟大”，是共产党人在新时代的新使命。实现民族复兴的伟大梦想，必须进行具有许多新的历史特点的伟大斗争，必须推进党的建设新的伟大工程，必须推进中国特色社会主义的伟大事业。这“四个伟大”紧密联系，相互贯通，相互作用，是新时代行动纲领的基本遵循。</a:t>
              </a:r>
              <a:endParaRPr lang="zh-CN" altLang="en-US" sz="1800" dirty="0">
                <a:solidFill>
                  <a:srgbClr val="D7181F"/>
                </a:solidFill>
                <a:latin typeface="造字工房尚雅（非商用）常规体" pitchFamily="50" charset="-122"/>
                <a:ea typeface="造字工房尚雅（非商用）常规体" pitchFamily="50" charset="-122"/>
              </a:endParaRPr>
            </a:p>
          </p:txBody>
        </p:sp>
        <p:sp>
          <p:nvSpPr>
            <p:cNvPr id="13" name="圆角矩形 9"/>
            <p:cNvSpPr/>
            <p:nvPr/>
          </p:nvSpPr>
          <p:spPr>
            <a:xfrm>
              <a:off x="2639616" y="1407771"/>
              <a:ext cx="8671130" cy="4159860"/>
            </a:xfrm>
            <a:prstGeom prst="roundRect">
              <a:avLst>
                <a:gd name="adj" fmla="val 3887"/>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6" name="矩形 5">
            <a:extLst>
              <a:ext uri="{FF2B5EF4-FFF2-40B4-BE49-F238E27FC236}">
                <a16:creationId xmlns:a16="http://schemas.microsoft.com/office/drawing/2014/main" id="{B7585B06-C024-4B0B-AF30-832EDA54B149}"/>
              </a:ext>
            </a:extLst>
          </p:cNvPr>
          <p:cNvSpPr/>
          <p:nvPr/>
        </p:nvSpPr>
        <p:spPr>
          <a:xfrm>
            <a:off x="8047670" y="347361"/>
            <a:ext cx="2954655"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把握新思想与新时代的关系</a:t>
            </a:r>
          </a:p>
        </p:txBody>
      </p:sp>
    </p:spTree>
    <p:extLst>
      <p:ext uri="{BB962C8B-B14F-4D97-AF65-F5344CB8AC3E}">
        <p14:creationId xmlns:p14="http://schemas.microsoft.com/office/powerpoint/2010/main" val="134154897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81054" y="1582440"/>
            <a:ext cx="9629891" cy="4159860"/>
            <a:chOff x="2639616" y="1407771"/>
            <a:chExt cx="8671130" cy="4159860"/>
          </a:xfrm>
        </p:grpSpPr>
        <p:sp>
          <p:nvSpPr>
            <p:cNvPr id="11" name="TextBox 51"/>
            <p:cNvSpPr txBox="1"/>
            <p:nvPr/>
          </p:nvSpPr>
          <p:spPr>
            <a:xfrm>
              <a:off x="2684650" y="1551787"/>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a:r>
                <a:rPr lang="zh-CN" altLang="en-US" sz="2800" b="0" dirty="0">
                  <a:solidFill>
                    <a:srgbClr val="D7181F"/>
                  </a:solidFill>
                  <a:latin typeface="造字工房尚雅（非商用）常规体" pitchFamily="50" charset="-122"/>
                  <a:ea typeface="造字工房尚雅（非商用）常规体" pitchFamily="50" charset="-122"/>
                </a:rPr>
                <a:t>新思想引领新征程</a:t>
              </a:r>
            </a:p>
          </p:txBody>
        </p:sp>
        <p:sp>
          <p:nvSpPr>
            <p:cNvPr id="12" name="Rectangle 3"/>
            <p:cNvSpPr txBox="1">
              <a:spLocks noChangeArrowheads="1"/>
            </p:cNvSpPr>
            <p:nvPr/>
          </p:nvSpPr>
          <p:spPr>
            <a:xfrm>
              <a:off x="3118494" y="2219023"/>
              <a:ext cx="7902199" cy="25690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rgbClr val="000000">
                      <a:lumMod val="85000"/>
                      <a:lumOff val="15000"/>
                    </a:srgbClr>
                  </a:solidFill>
                  <a:latin typeface="微软雅黑" panose="020B0503020204020204" pitchFamily="34" charset="-122"/>
                  <a:ea typeface="微软雅黑" panose="020B0503020204020204" pitchFamily="34" charset="-122"/>
                </a:rPr>
                <a:t>“新思想”变的是立足当前社会主要矛盾的新判断，不变的是以人民为中心的发展思想，深化了我们党对社会主义建设规律的认识。面向新时代，中国特色社会主义思想基于社会主要矛盾已经转化为人民日益增长的美好生活需要和不平衡不充分的发展之间的矛盾的科学判断，为我们擘画了全面建成小康社会、全面建设社会主义现代化国家的美好蓝图。从改革开放初期的“三步走”到站在“两个一百年”历史交汇期的“两个阶段”战略安排，变的是从站起来、富起来到强起来的历史阶段，不变的是不断促进人的全面发展的终极目标。</a:t>
              </a:r>
              <a:endParaRPr lang="zh-CN" altLang="en-US" sz="1800" dirty="0">
                <a:solidFill>
                  <a:srgbClr val="D7181F"/>
                </a:solidFill>
                <a:latin typeface="造字工房尚雅（非商用）常规体" pitchFamily="50" charset="-122"/>
                <a:ea typeface="造字工房尚雅（非商用）常规体" pitchFamily="50" charset="-122"/>
              </a:endParaRPr>
            </a:p>
          </p:txBody>
        </p:sp>
        <p:sp>
          <p:nvSpPr>
            <p:cNvPr id="13" name="圆角矩形 9"/>
            <p:cNvSpPr/>
            <p:nvPr/>
          </p:nvSpPr>
          <p:spPr>
            <a:xfrm>
              <a:off x="2639616" y="1407771"/>
              <a:ext cx="8671130" cy="4159860"/>
            </a:xfrm>
            <a:prstGeom prst="roundRect">
              <a:avLst>
                <a:gd name="adj" fmla="val 3887"/>
              </a:avLst>
            </a:prstGeom>
            <a:noFill/>
            <a:ln w="12700" cap="flat" cmpd="sng" algn="ctr">
              <a:solidFill>
                <a:srgbClr val="C00000"/>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sp>
        <p:nvSpPr>
          <p:cNvPr id="6" name="矩形 5">
            <a:extLst>
              <a:ext uri="{FF2B5EF4-FFF2-40B4-BE49-F238E27FC236}">
                <a16:creationId xmlns:a16="http://schemas.microsoft.com/office/drawing/2014/main" id="{B00AE629-E821-44D8-A1D6-B7D87EA05114}"/>
              </a:ext>
            </a:extLst>
          </p:cNvPr>
          <p:cNvSpPr/>
          <p:nvPr/>
        </p:nvSpPr>
        <p:spPr>
          <a:xfrm>
            <a:off x="8047670" y="347361"/>
            <a:ext cx="2954655"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把握新思想与新时代的关系</a:t>
            </a:r>
          </a:p>
        </p:txBody>
      </p:sp>
    </p:spTree>
    <p:extLst>
      <p:ext uri="{BB962C8B-B14F-4D97-AF65-F5344CB8AC3E}">
        <p14:creationId xmlns:p14="http://schemas.microsoft.com/office/powerpoint/2010/main" val="2700459477"/>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6D4E37-097E-42AF-ABCE-25D618C7FB1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C07B12F-300E-4F3B-9E16-E32DF224514E}"/>
              </a:ext>
            </a:extLst>
          </p:cNvPr>
          <p:cNvSpPr>
            <a:spLocks noGrp="1"/>
          </p:cNvSpPr>
          <p:nvPr>
            <p:ph idx="1"/>
          </p:nvPr>
        </p:nvSpPr>
        <p:spPr/>
        <p:txBody>
          <a:bodyPr/>
          <a:lstStyle/>
          <a:p>
            <a:endParaRPr lang="zh-CN" altLang="en-US"/>
          </a:p>
        </p:txBody>
      </p:sp>
      <p:grpSp>
        <p:nvGrpSpPr>
          <p:cNvPr id="4" name="组合 3">
            <a:extLst>
              <a:ext uri="{FF2B5EF4-FFF2-40B4-BE49-F238E27FC236}">
                <a16:creationId xmlns:a16="http://schemas.microsoft.com/office/drawing/2014/main" id="{426ED80C-F580-42F2-9AF1-0C62B2943D9B}"/>
              </a:ext>
            </a:extLst>
          </p:cNvPr>
          <p:cNvGrpSpPr/>
          <p:nvPr/>
        </p:nvGrpSpPr>
        <p:grpSpPr>
          <a:xfrm>
            <a:off x="2738917" y="2294868"/>
            <a:ext cx="6714165" cy="1965259"/>
            <a:chOff x="3275202" y="1233900"/>
            <a:chExt cx="6714165" cy="1965259"/>
          </a:xfrm>
        </p:grpSpPr>
        <p:sp>
          <p:nvSpPr>
            <p:cNvPr id="5" name="矩形: 圆角 4">
              <a:extLst>
                <a:ext uri="{FF2B5EF4-FFF2-40B4-BE49-F238E27FC236}">
                  <a16:creationId xmlns:a16="http://schemas.microsoft.com/office/drawing/2014/main" id="{651AB077-1F09-47DF-840D-D57FEE10100E}"/>
                </a:ext>
              </a:extLst>
            </p:cNvPr>
            <p:cNvSpPr/>
            <p:nvPr/>
          </p:nvSpPr>
          <p:spPr bwMode="auto">
            <a:xfrm>
              <a:off x="3275202" y="2429718"/>
              <a:ext cx="6714165" cy="769441"/>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1E69E"/>
                </a:solidFill>
                <a:effectLst/>
                <a:uLnTx/>
                <a:uFillTx/>
                <a:latin typeface="Arial" panose="020B0604020202020204"/>
                <a:ea typeface="微软雅黑" panose="020B0503020204020204" pitchFamily="34" charset="-122"/>
                <a:cs typeface="+mn-ea"/>
              </a:endParaRPr>
            </a:p>
          </p:txBody>
        </p:sp>
        <p:sp>
          <p:nvSpPr>
            <p:cNvPr id="6" name="矩形: 圆角 5">
              <a:extLst>
                <a:ext uri="{FF2B5EF4-FFF2-40B4-BE49-F238E27FC236}">
                  <a16:creationId xmlns:a16="http://schemas.microsoft.com/office/drawing/2014/main" id="{48DBFC39-B2EE-47E4-968E-01F28BE580DF}"/>
                </a:ext>
              </a:extLst>
            </p:cNvPr>
            <p:cNvSpPr/>
            <p:nvPr/>
          </p:nvSpPr>
          <p:spPr bwMode="auto">
            <a:xfrm>
              <a:off x="6244549" y="1348179"/>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2800" b="0" i="0" u="none" strike="noStrike" kern="0" cap="none" spc="0" normalizeH="0" baseline="0" noProof="0">
                <a:ln>
                  <a:noFill/>
                </a:ln>
                <a:solidFill>
                  <a:srgbClr val="BC0000"/>
                </a:solidFill>
                <a:effectLst/>
                <a:uLnTx/>
                <a:uFillTx/>
                <a:latin typeface="Arial" panose="020B0604020202020204"/>
                <a:ea typeface="微软雅黑" panose="020B0503020204020204" pitchFamily="34" charset="-122"/>
                <a:cs typeface="+mn-ea"/>
              </a:endParaRPr>
            </a:p>
          </p:txBody>
        </p:sp>
        <p:sp>
          <p:nvSpPr>
            <p:cNvPr id="7" name="TextBox 47">
              <a:extLst>
                <a:ext uri="{FF2B5EF4-FFF2-40B4-BE49-F238E27FC236}">
                  <a16:creationId xmlns:a16="http://schemas.microsoft.com/office/drawing/2014/main" id="{111846B0-59C3-490C-AB57-888FC8230AB5}"/>
                </a:ext>
              </a:extLst>
            </p:cNvPr>
            <p:cNvSpPr txBox="1"/>
            <p:nvPr/>
          </p:nvSpPr>
          <p:spPr>
            <a:xfrm>
              <a:off x="3536487" y="2583605"/>
              <a:ext cx="6291909"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eaLnBrk="0" fontAlgn="base" hangingPunct="0">
                <a:spcBef>
                  <a:spcPct val="0"/>
                </a:spcBef>
                <a:spcAft>
                  <a:spcPct val="0"/>
                </a:spcAft>
              </a:pPr>
              <a:r>
                <a:rPr lang="zh-CN" altLang="en-US" sz="2400" b="0" dirty="0">
                  <a:solidFill>
                    <a:srgbClr val="F1E69E"/>
                  </a:solidFill>
                  <a:latin typeface="冬青黑体简体中文 W6" panose="020B0600000000000000" pitchFamily="34" charset="-122"/>
                  <a:ea typeface="冬青黑体简体中文 W6" panose="020B0600000000000000" pitchFamily="34" charset="-122"/>
                  <a:cs typeface="+mn-ea"/>
                  <a:sym typeface="+mn-lt"/>
                </a:rPr>
                <a:t>把握“八个明确”与“十四个坚持”的关系</a:t>
              </a:r>
            </a:p>
          </p:txBody>
        </p:sp>
        <p:sp>
          <p:nvSpPr>
            <p:cNvPr id="8" name="TextBox 58">
              <a:extLst>
                <a:ext uri="{FF2B5EF4-FFF2-40B4-BE49-F238E27FC236}">
                  <a16:creationId xmlns:a16="http://schemas.microsoft.com/office/drawing/2014/main" id="{A5C73BDB-C719-4ACF-BC9D-DA00A93D254C}"/>
                </a:ext>
              </a:extLst>
            </p:cNvPr>
            <p:cNvSpPr txBox="1"/>
            <p:nvPr/>
          </p:nvSpPr>
          <p:spPr>
            <a:xfrm>
              <a:off x="6327486" y="1233900"/>
              <a:ext cx="393056" cy="769441"/>
            </a:xfrm>
            <a:prstGeom prst="rect">
              <a:avLst/>
            </a:prstGeom>
            <a:noFill/>
          </p:spPr>
          <p:txBody>
            <a:bodyPr wrap="square" rtlCol="0">
              <a:spAutoFit/>
            </a:bodyPr>
            <a:lstStyle/>
            <a:p>
              <a:pPr algn="ctr" eaLnBrk="0" fontAlgn="base" hangingPunct="0">
                <a:spcBef>
                  <a:spcPct val="0"/>
                </a:spcBef>
                <a:spcAft>
                  <a:spcPct val="0"/>
                </a:spcAft>
              </a:pPr>
              <a:r>
                <a:rPr lang="en-US" altLang="zh-CN" sz="4400" b="1" dirty="0">
                  <a:solidFill>
                    <a:srgbClr val="F1E69E"/>
                  </a:solidFill>
                  <a:latin typeface="Lifeline JL" panose="00000400000000000000" pitchFamily="2" charset="0"/>
                  <a:ea typeface="微软雅黑" panose="020B0503020204020204" pitchFamily="34" charset="-122"/>
                  <a:cs typeface="+mn-ea"/>
                  <a:sym typeface="+mn-lt"/>
                </a:rPr>
                <a:t>2</a:t>
              </a:r>
              <a:endParaRPr lang="zh-CN" altLang="en-US" sz="4400" b="1" dirty="0">
                <a:solidFill>
                  <a:srgbClr val="F1E69E"/>
                </a:solidFill>
                <a:latin typeface="Lifeline JL" panose="00000400000000000000" pitchFamily="2" charset="0"/>
                <a:ea typeface="微软雅黑" panose="020B0503020204020204" pitchFamily="34" charset="-122"/>
                <a:cs typeface="+mn-ea"/>
                <a:sym typeface="+mn-lt"/>
              </a:endParaRPr>
            </a:p>
          </p:txBody>
        </p:sp>
      </p:grpSp>
      <p:pic>
        <p:nvPicPr>
          <p:cNvPr id="9" name="图片 8">
            <a:extLst>
              <a:ext uri="{FF2B5EF4-FFF2-40B4-BE49-F238E27FC236}">
                <a16:creationId xmlns:a16="http://schemas.microsoft.com/office/drawing/2014/main" id="{E5288D8C-B816-49F0-98A0-57C468D764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082" y="5439189"/>
            <a:ext cx="1306060" cy="1236536"/>
          </a:xfrm>
          <a:prstGeom prst="rect">
            <a:avLst/>
          </a:prstGeom>
        </p:spPr>
      </p:pic>
    </p:spTree>
    <p:extLst>
      <p:ext uri="{BB962C8B-B14F-4D97-AF65-F5344CB8AC3E}">
        <p14:creationId xmlns:p14="http://schemas.microsoft.com/office/powerpoint/2010/main" val="956407823"/>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sp>
        <p:nvSpPr>
          <p:cNvPr id="3" name="矩形 2"/>
          <p:cNvSpPr/>
          <p:nvPr/>
        </p:nvSpPr>
        <p:spPr>
          <a:xfrm>
            <a:off x="7088473" y="1535715"/>
            <a:ext cx="4349022" cy="1938992"/>
          </a:xfrm>
          <a:prstGeom prst="rect">
            <a:avLst/>
          </a:prstGeom>
        </p:spPr>
        <p:txBody>
          <a:bodyPr wrap="square">
            <a:spAutoFit/>
          </a:bodyPr>
          <a:lstStyle/>
          <a:p>
            <a:pPr>
              <a:lnSpc>
                <a:spcPct val="150000"/>
              </a:lnSpc>
            </a:pPr>
            <a:r>
              <a:rPr lang="zh-CN" altLang="en-US" sz="2000" dirty="0">
                <a:solidFill>
                  <a:srgbClr val="333333"/>
                </a:solidFill>
                <a:latin typeface="微软雅黑" panose="020B0503020204020204" pitchFamily="34" charset="-122"/>
                <a:ea typeface="微软雅黑" panose="020B0503020204020204" pitchFamily="34" charset="-122"/>
              </a:rPr>
              <a:t>“八个明确”是指导思想层面的范畴，重点解决的是“怎么看”，“十四个坚持”是行动纲领层面的范畴，重点解决的是“怎么办”</a:t>
            </a:r>
            <a:endParaRPr lang="en-US" altLang="zh-CN" sz="20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p:nvPr/>
        </p:nvSpPr>
        <p:spPr>
          <a:xfrm>
            <a:off x="7088473" y="3667688"/>
            <a:ext cx="4349022" cy="662554"/>
          </a:xfrm>
          <a:prstGeom prst="rect">
            <a:avLst/>
          </a:prstGeom>
        </p:spPr>
        <p:txBody>
          <a:bodyPr wrap="square">
            <a:spAutoFit/>
          </a:bodyPr>
          <a:lstStyle/>
          <a:p>
            <a:pPr>
              <a:lnSpc>
                <a:spcPct val="150000"/>
              </a:lnSpc>
            </a:pPr>
            <a:r>
              <a:rPr lang="zh-CN" altLang="en-US" sz="2800" b="1" dirty="0">
                <a:solidFill>
                  <a:schemeClr val="accent1"/>
                </a:solidFill>
                <a:latin typeface="微软雅黑" panose="020B0503020204020204" pitchFamily="34" charset="-122"/>
                <a:ea typeface="微软雅黑" panose="020B0503020204020204" pitchFamily="34" charset="-122"/>
              </a:rPr>
              <a:t>二者属于不同层面的范畴</a:t>
            </a:r>
          </a:p>
        </p:txBody>
      </p:sp>
      <p:cxnSp>
        <p:nvCxnSpPr>
          <p:cNvPr id="7" name="直接连接符 6"/>
          <p:cNvCxnSpPr/>
          <p:nvPr/>
        </p:nvCxnSpPr>
        <p:spPr>
          <a:xfrm>
            <a:off x="6976671" y="3610779"/>
            <a:ext cx="456575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976671" y="1401281"/>
            <a:ext cx="4565755" cy="1746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6976671" y="3503250"/>
            <a:ext cx="4565755" cy="20353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248888A1-FEA2-484F-9480-9C4658621D2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35565" y="1859488"/>
            <a:ext cx="4686264" cy="23071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C6438C73-2973-45D8-8080-A1997B5DDE15}"/>
              </a:ext>
            </a:extLst>
          </p:cNvPr>
          <p:cNvSpPr/>
          <p:nvPr/>
        </p:nvSpPr>
        <p:spPr>
          <a:xfrm>
            <a:off x="6430131" y="347361"/>
            <a:ext cx="4570483" cy="369332"/>
          </a:xfrm>
          <a:prstGeom prst="rect">
            <a:avLst/>
          </a:prstGeom>
        </p:spPr>
        <p:txBody>
          <a:bodyPr wrap="none">
            <a:spAutoFit/>
          </a:bodyPr>
          <a:lstStyle/>
          <a:p>
            <a:pPr algn="ctr" eaLnBrk="0" fontAlgn="base" hangingPunct="0">
              <a:spcBef>
                <a:spcPct val="0"/>
              </a:spcBef>
              <a:spcAft>
                <a:spcPct val="0"/>
              </a:spcAft>
            </a:pPr>
            <a:r>
              <a:rPr lang="zh-CN" altLang="en-US" b="1" dirty="0">
                <a:solidFill>
                  <a:srgbClr val="F1E69E"/>
                </a:solidFill>
                <a:latin typeface="微软雅黑" panose="020B0503020204020204" pitchFamily="34" charset="-122"/>
                <a:ea typeface="微软雅黑" panose="020B0503020204020204" pitchFamily="34" charset="-122"/>
                <a:cs typeface="+mn-ea"/>
                <a:sym typeface="+mn-lt"/>
              </a:rPr>
              <a:t>把握“八个明确”与“十四个坚持”的关系</a:t>
            </a:r>
          </a:p>
        </p:txBody>
      </p:sp>
    </p:spTree>
    <p:extLst>
      <p:ext uri="{BB962C8B-B14F-4D97-AF65-F5344CB8AC3E}">
        <p14:creationId xmlns:p14="http://schemas.microsoft.com/office/powerpoint/2010/main" val="130671995"/>
      </p:ext>
    </p:extLst>
  </p:cSld>
  <p:clrMapOvr>
    <a:masterClrMapping/>
  </p:clrMapOvr>
  <mc:AlternateContent xmlns:mc="http://schemas.openxmlformats.org/markup-compatibility/2006" xmlns:p14="http://schemas.microsoft.com/office/powerpoint/2010/main">
    <mc:Choice Requires="p14">
      <p:transition spd="slow" p14:dur="125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600" fill="hold"/>
                                        <p:tgtEl>
                                          <p:spTgt spid="3"/>
                                        </p:tgtEl>
                                        <p:attrNameLst>
                                          <p:attrName>ppt_w</p:attrName>
                                        </p:attrNameLst>
                                      </p:cBhvr>
                                      <p:tavLst>
                                        <p:tav tm="0">
                                          <p:val>
                                            <p:fltVal val="0"/>
                                          </p:val>
                                        </p:tav>
                                        <p:tav tm="100000">
                                          <p:val>
                                            <p:strVal val="#ppt_w"/>
                                          </p:val>
                                        </p:tav>
                                      </p:tavLst>
                                    </p:anim>
                                    <p:anim calcmode="lin" valueType="num">
                                      <p:cBhvr>
                                        <p:cTn id="12" dur="600" fill="hold"/>
                                        <p:tgtEl>
                                          <p:spTgt spid="3"/>
                                        </p:tgtEl>
                                        <p:attrNameLst>
                                          <p:attrName>ppt_h</p:attrName>
                                        </p:attrNameLst>
                                      </p:cBhvr>
                                      <p:tavLst>
                                        <p:tav tm="0">
                                          <p:val>
                                            <p:fltVal val="0"/>
                                          </p:val>
                                        </p:tav>
                                        <p:tav tm="100000">
                                          <p:val>
                                            <p:strVal val="#ppt_h"/>
                                          </p:val>
                                        </p:tav>
                                      </p:tavLst>
                                    </p:anim>
                                    <p:animEffect transition="in" filter="fade">
                                      <p:cBhvr>
                                        <p:cTn id="13" dur="600"/>
                                        <p:tgtEl>
                                          <p:spTgt spid="3"/>
                                        </p:tgtEl>
                                      </p:cBhvr>
                                    </p:animEffect>
                                  </p:childTnLst>
                                </p:cTn>
                              </p:par>
                            </p:childTnLst>
                          </p:cTn>
                        </p:par>
                        <p:par>
                          <p:cTn id="14" fill="hold">
                            <p:stCondLst>
                              <p:cond delay="452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502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52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600" fill="hold"/>
                                        <p:tgtEl>
                                          <p:spTgt spid="6"/>
                                        </p:tgtEl>
                                        <p:attrNameLst>
                                          <p:attrName>ppt_w</p:attrName>
                                        </p:attrNameLst>
                                      </p:cBhvr>
                                      <p:tavLst>
                                        <p:tav tm="0">
                                          <p:val>
                                            <p:fltVal val="0"/>
                                          </p:val>
                                        </p:tav>
                                        <p:tav tm="100000">
                                          <p:val>
                                            <p:strVal val="#ppt_w"/>
                                          </p:val>
                                        </p:tav>
                                      </p:tavLst>
                                    </p:anim>
                                    <p:anim calcmode="lin" valueType="num">
                                      <p:cBhvr>
                                        <p:cTn id="26" dur="600" fill="hold"/>
                                        <p:tgtEl>
                                          <p:spTgt spid="6"/>
                                        </p:tgtEl>
                                        <p:attrNameLst>
                                          <p:attrName>ppt_h</p:attrName>
                                        </p:attrNameLst>
                                      </p:cBhvr>
                                      <p:tavLst>
                                        <p:tav tm="0">
                                          <p:val>
                                            <p:fltVal val="0"/>
                                          </p:val>
                                        </p:tav>
                                        <p:tav tm="100000">
                                          <p:val>
                                            <p:strVal val="#ppt_h"/>
                                          </p:val>
                                        </p:tav>
                                      </p:tavLst>
                                    </p:anim>
                                    <p:animEffect transition="in" filter="fade">
                                      <p:cBhvr>
                                        <p:cTn id="27"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马克思主义党政党建微党课教育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80">
      <a:dk1>
        <a:sysClr val="windowText" lastClr="000000"/>
      </a:dk1>
      <a:lt1>
        <a:sysClr val="window" lastClr="FFFFFF"/>
      </a:lt1>
      <a:dk2>
        <a:srgbClr val="860000"/>
      </a:dk2>
      <a:lt2>
        <a:srgbClr val="E7E6E6"/>
      </a:lt2>
      <a:accent1>
        <a:srgbClr val="C00000"/>
      </a:accent1>
      <a:accent2>
        <a:srgbClr val="860000"/>
      </a:accent2>
      <a:accent3>
        <a:srgbClr val="C00000"/>
      </a:accent3>
      <a:accent4>
        <a:srgbClr val="C00000"/>
      </a:accent4>
      <a:accent5>
        <a:srgbClr val="900000"/>
      </a:accent5>
      <a:accent6>
        <a:srgbClr val="BF0000"/>
      </a:accent6>
      <a:hlink>
        <a:srgbClr val="C00000"/>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TotalTime>
  <Words>1772</Words>
  <Application>Microsoft Office PowerPoint</Application>
  <PresentationFormat>宽屏</PresentationFormat>
  <Paragraphs>105</Paragraphs>
  <Slides>24</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Gill Sans</vt:lpstr>
      <vt:lpstr>Lifeline JL</vt:lpstr>
      <vt:lpstr>等线</vt:lpstr>
      <vt:lpstr>等线 Light</vt:lpstr>
      <vt:lpstr>冬青黑体简体中文 W6</vt:lpstr>
      <vt:lpstr>方正小标宋简体</vt:lpstr>
      <vt:lpstr>宋体</vt:lpstr>
      <vt:lpstr>微软雅黑</vt:lpstr>
      <vt:lpstr>叶根友毛笔行书简体</vt:lpstr>
      <vt:lpstr>造字工房尚雅（非商用）常规体</vt:lpstr>
      <vt:lpstr>Arial</vt:lpstr>
      <vt:lpstr>Calibri</vt:lpstr>
      <vt:lpstr>FontAwesome</vt:lpstr>
      <vt:lpstr>Lato Black</vt:lpstr>
      <vt:lpstr>Lato Hairline</vt:lpstr>
      <vt:lpstr>Lato Light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马克思主义党政党建微党课教育PPT模板</dc:title>
  <dc:creator>Microsoft</dc:creator>
  <cp:lastModifiedBy>小芥末素材</cp:lastModifiedBy>
  <cp:revision>17</cp:revision>
  <dcterms:created xsi:type="dcterms:W3CDTF">2018-01-12T08:24:32Z</dcterms:created>
  <dcterms:modified xsi:type="dcterms:W3CDTF">2018-05-06T01:25:42Z</dcterms:modified>
</cp:coreProperties>
</file>