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0" r:id="rId7"/>
    <p:sldId id="262" r:id="rId8"/>
    <p:sldId id="263" r:id="rId9"/>
    <p:sldId id="264" r:id="rId10"/>
    <p:sldId id="265" r:id="rId11"/>
    <p:sldId id="267" r:id="rId12"/>
    <p:sldId id="268" r:id="rId13"/>
    <p:sldId id="266" r:id="rId14"/>
    <p:sldId id="269" r:id="rId15"/>
    <p:sldId id="270" r:id="rId16"/>
    <p:sldId id="272" r:id="rId17"/>
    <p:sldId id="271"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4D4A"/>
    <a:srgbClr val="E14D4A"/>
    <a:srgbClr val="674127"/>
    <a:srgbClr val="FF8C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88" autoAdjust="0"/>
    <p:restoredTop sz="94660"/>
  </p:normalViewPr>
  <p:slideViewPr>
    <p:cSldViewPr snapToGrid="0">
      <p:cViewPr varScale="1">
        <p:scale>
          <a:sx n="91" d="100"/>
          <a:sy n="91" d="100"/>
        </p:scale>
        <p:origin x="96" y="684"/>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8A172C-47B0-47FB-9EB8-C7BB3598FCE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2D5778-27D0-4EAA-92FC-2DFDF671863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D5778-27D0-4EAA-92FC-2DFDF671863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7DBC37-DAE4-42A2-8C26-871650B04D8A}" type="slidenum">
              <a:rPr lang="zh-CN" altLang="en-US">
                <a:solidFill>
                  <a:srgbClr val="000000"/>
                </a:solidFill>
              </a:rPr>
            </a:fld>
            <a:endParaRPr lang="en-US" altLang="zh-CN">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a:noFill/>
        </p:spPr>
        <p:txBody>
          <a:bodyPr/>
          <a:lstStyle/>
          <a:p>
            <a:endParaRPr lang="zh-CN" altLang="en-US" smtClean="0"/>
          </a:p>
        </p:txBody>
      </p:sp>
      <p:sp>
        <p:nvSpPr>
          <p:cNvPr id="45060" name="灯片编号占位符 3"/>
          <p:cNvSpPr>
            <a:spLocks noGrp="1"/>
          </p:cNvSpPr>
          <p:nvPr>
            <p:ph type="sldNum" sz="quarter" idx="5"/>
          </p:nvPr>
        </p:nvSpPr>
        <p:spPr>
          <a:noFill/>
        </p:spPr>
        <p:txBody>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D8733ECE-8EAA-4BD9-B0C7-A21CB84D1F25}" type="slidenum">
              <a:rPr lang="zh-CN" altLang="en-US"/>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2" cy="685800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b="11376"/>
          <a:stretch>
            <a:fillRect/>
          </a:stretch>
        </p:blipFill>
        <p:spPr>
          <a:xfrm>
            <a:off x="0" y="0"/>
            <a:ext cx="12315825" cy="687977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b="9905"/>
          <a:stretch>
            <a:fillRect/>
          </a:stretch>
        </p:blipFill>
        <p:spPr>
          <a:xfrm>
            <a:off x="0" y="0"/>
            <a:ext cx="12192000" cy="686525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0265054-ED8C-4E0D-80E5-FDD1212920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358EB0-A2AC-4385-ADFC-C6E738806A2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265054-ED8C-4E0D-80E5-FDD12129208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358EB0-A2AC-4385-ADFC-C6E738806A2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4.jpe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4.jpe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29.png"/><Relationship Id="rId2" Type="http://schemas.openxmlformats.org/officeDocument/2006/relationships/image" Target="../media/image4.jpe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93573" y="0"/>
            <a:ext cx="7056828" cy="6858000"/>
          </a:xfrm>
          <a:prstGeom prst="rect">
            <a:avLst/>
          </a:prstGeom>
          <a:solidFill>
            <a:schemeClr val="accent3">
              <a:lumMod val="75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03301" y="898716"/>
            <a:ext cx="7241218" cy="3131970"/>
          </a:xfrm>
          <a:prstGeom prst="rect">
            <a:avLst/>
          </a:prstGeom>
          <a:effectLst>
            <a:outerShdw blurRad="241300" dist="88900" dir="2820000" algn="ctr" rotWithShape="0">
              <a:schemeClr val="tx2">
                <a:lumMod val="50000"/>
                <a:alpha val="74000"/>
              </a:schemeClr>
            </a:outerShdw>
          </a:effectLst>
        </p:spPr>
      </p:pic>
      <p:sp>
        <p:nvSpPr>
          <p:cNvPr id="13" name="矩形 12"/>
          <p:cNvSpPr/>
          <p:nvPr/>
        </p:nvSpPr>
        <p:spPr>
          <a:xfrm>
            <a:off x="5005312" y="6195343"/>
            <a:ext cx="2148537" cy="338554"/>
          </a:xfrm>
          <a:prstGeom prst="rect">
            <a:avLst/>
          </a:prstGeom>
        </p:spPr>
        <p:txBody>
          <a:bodyPr wrap="none">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www.newChina.com</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1654627" y="1495424"/>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21987" y="3429000"/>
            <a:ext cx="4182555" cy="1631216"/>
          </a:xfrm>
          <a:prstGeom prst="rect">
            <a:avLst/>
          </a:prstGeom>
        </p:spPr>
        <p:txBody>
          <a:bodyPr wrap="none">
            <a:spAutoFit/>
          </a:bodyPr>
          <a:lstStyle/>
          <a:p>
            <a:pPr algn="r"/>
            <a:r>
              <a:rPr lang="zh-CN" altLang="en-US" sz="6000" dirty="0" smtClean="0">
                <a:solidFill>
                  <a:schemeClr val="tx2">
                    <a:lumMod val="75000"/>
                  </a:schemeClr>
                </a:solidFill>
                <a:latin typeface="方正楷体繁体" panose="03000509000000000000" pitchFamily="65" charset="-122"/>
                <a:ea typeface="方正楷体繁体" panose="03000509000000000000" pitchFamily="65" charset="-122"/>
              </a:rPr>
              <a:t>新中式</a:t>
            </a:r>
            <a:endParaRPr lang="en-US" altLang="zh-CN" sz="6000" dirty="0" smtClean="0">
              <a:solidFill>
                <a:schemeClr val="tx2">
                  <a:lumMod val="75000"/>
                </a:schemeClr>
              </a:solidFill>
              <a:latin typeface="方正楷体繁体" panose="03000509000000000000" pitchFamily="65" charset="-122"/>
              <a:ea typeface="方正楷体繁体" panose="03000509000000000000" pitchFamily="65" charset="-122"/>
            </a:endParaRPr>
          </a:p>
          <a:p>
            <a:pPr algn="r"/>
            <a:r>
              <a:rPr lang="zh-CN" altLang="en-US" sz="4000" dirty="0" smtClean="0">
                <a:solidFill>
                  <a:schemeClr val="accent4">
                    <a:lumMod val="50000"/>
                  </a:schemeClr>
                </a:solidFill>
                <a:latin typeface="方正楷体繁体" panose="03000509000000000000" pitchFamily="65" charset="-122"/>
                <a:ea typeface="方正楷体繁体" panose="03000509000000000000" pitchFamily="65" charset="-122"/>
              </a:rPr>
              <a:t>企业介绍</a:t>
            </a:r>
            <a:r>
              <a:rPr lang="en-US" altLang="zh-CN" sz="4000" dirty="0" smtClean="0">
                <a:solidFill>
                  <a:schemeClr val="accent4">
                    <a:lumMod val="50000"/>
                  </a:schemeClr>
                </a:solidFill>
                <a:latin typeface="方正楷体繁体" panose="03000509000000000000" pitchFamily="65" charset="-122"/>
                <a:ea typeface="方正楷体繁体" panose="03000509000000000000" pitchFamily="65" charset="-122"/>
              </a:rPr>
              <a:t>PPT</a:t>
            </a:r>
            <a:r>
              <a:rPr lang="zh-CN" altLang="en-US" sz="4000" dirty="0" smtClean="0">
                <a:solidFill>
                  <a:schemeClr val="accent4">
                    <a:lumMod val="50000"/>
                  </a:schemeClr>
                </a:solidFill>
                <a:latin typeface="方正楷体繁体" panose="03000509000000000000" pitchFamily="65" charset="-122"/>
                <a:ea typeface="方正楷体繁体" panose="03000509000000000000" pitchFamily="65" charset="-122"/>
              </a:rPr>
              <a:t>模板</a:t>
            </a:r>
            <a:endParaRPr lang="zh-CN" altLang="en-US" sz="4000" dirty="0">
              <a:solidFill>
                <a:schemeClr val="accent4">
                  <a:lumMod val="50000"/>
                </a:schemeClr>
              </a:solidFill>
              <a:latin typeface="方正楷体繁体" panose="03000509000000000000" pitchFamily="65" charset="-122"/>
              <a:ea typeface="方正楷体繁体" panose="03000509000000000000" pitchFamily="65" charset="-122"/>
            </a:endParaRPr>
          </a:p>
        </p:txBody>
      </p:sp>
      <p:sp>
        <p:nvSpPr>
          <p:cNvPr id="14" name="矩形 13"/>
          <p:cNvSpPr/>
          <p:nvPr/>
        </p:nvSpPr>
        <p:spPr>
          <a:xfrm>
            <a:off x="8041105" y="1918678"/>
            <a:ext cx="2123440" cy="1568450"/>
          </a:xfrm>
          <a:prstGeom prst="rect">
            <a:avLst/>
          </a:prstGeom>
        </p:spPr>
        <p:txBody>
          <a:bodyPr wrap="none">
            <a:spAutoFit/>
          </a:bodyPr>
          <a:lstStyle/>
          <a:p>
            <a:pPr algn="r"/>
            <a:r>
              <a:rPr lang="en-US" altLang="zh-CN" sz="9600" dirty="0" smtClean="0">
                <a:solidFill>
                  <a:srgbClr val="DA4D4A"/>
                </a:solidFill>
                <a:latin typeface="Agency FB" panose="020B0503020202020204" pitchFamily="34" charset="0"/>
                <a:ea typeface="方正楷体繁体" panose="03000509000000000000" pitchFamily="65" charset="-122"/>
              </a:rPr>
              <a:t>20XX</a:t>
            </a:r>
            <a:endParaRPr lang="zh-CN" altLang="en-US" sz="6600" dirty="0">
              <a:solidFill>
                <a:srgbClr val="DA4D4A"/>
              </a:solidFill>
              <a:latin typeface="Agency FB" panose="020B0503020202020204" pitchFamily="34" charset="0"/>
              <a:ea typeface="方正楷体繁体" panose="03000509000000000000" pitchFamily="65" charset="-122"/>
            </a:endParaRPr>
          </a:p>
        </p:txBody>
      </p:sp>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r="32130"/>
          <a:stretch>
            <a:fillRect/>
          </a:stretch>
        </p:blipFill>
        <p:spPr>
          <a:xfrm>
            <a:off x="903301" y="-90378"/>
            <a:ext cx="5103800" cy="6267470"/>
          </a:xfrm>
          <a:prstGeom prst="rect">
            <a:avLst/>
          </a:prstGeom>
        </p:spPr>
      </p:pic>
      <p:pic>
        <p:nvPicPr>
          <p:cNvPr id="2" name="风潮唱片 - 云水禅心">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59745" y="-1058917"/>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8"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additive="base">
                                        <p:cTn id="9" dur="500" fill="hold"/>
                                        <p:tgtEl>
                                          <p:spTgt spid="9"/>
                                        </p:tgtEl>
                                        <p:attrNameLst>
                                          <p:attrName>ppt_x</p:attrName>
                                        </p:attrNameLst>
                                      </p:cBhvr>
                                      <p:tavLst>
                                        <p:tav tm="0">
                                          <p:val>
                                            <p:strVal val="0-#ppt_w/2"/>
                                          </p:val>
                                        </p:tav>
                                        <p:tav tm="100000">
                                          <p:val>
                                            <p:strVal val="#ppt_x"/>
                                          </p:val>
                                        </p:tav>
                                      </p:tavLst>
                                    </p:anim>
                                    <p:anim calcmode="lin" valueType="num">
                                      <p:cBhvr additive="base">
                                        <p:cTn id="10" dur="500" fill="hold"/>
                                        <p:tgtEl>
                                          <p:spTgt spid="9"/>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3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53" presetClass="entr" presetSubtype="16" fill="hold" nodeType="withEffect">
                                  <p:stCondLst>
                                    <p:cond delay="8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2" presetClass="entr" presetSubtype="1"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13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0-#ppt_h/2"/>
                                          </p:val>
                                        </p:tav>
                                        <p:tav tm="100000">
                                          <p:val>
                                            <p:strVal val="#ppt_y"/>
                                          </p:val>
                                        </p:tav>
                                      </p:tavLst>
                                    </p:anim>
                                  </p:childTnLst>
                                </p:cTn>
                              </p:par>
                              <p:par>
                                <p:cTn id="28" presetID="42" presetClass="entr" presetSubtype="0" fill="hold" grpId="0" nodeType="withEffect">
                                  <p:stCondLst>
                                    <p:cond delay="18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7">
                <p:cTn id="33" fill="hold" display="0">
                  <p:stCondLst>
                    <p:cond delay="indefinite"/>
                  </p:stCondLst>
                  <p:endCondLst>
                    <p:cond evt="onStopAudio" delay="0">
                      <p:tgtEl>
                        <p:sldTgt/>
                      </p:tgtEl>
                    </p:cond>
                  </p:endCondLst>
                </p:cTn>
                <p:tgtEl>
                  <p:spTgt spid="2"/>
                </p:tgtEl>
              </p:cMediaNode>
            </p:audio>
          </p:childTnLst>
        </p:cTn>
      </p:par>
    </p:tnLst>
    <p:bldLst>
      <p:bldP spid="13" grpId="0"/>
      <p:bldP spid="3" grpId="0" animBg="1"/>
      <p:bldP spid="11"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1">
            <a:duotone>
              <a:schemeClr val="accent6">
                <a:shade val="45000"/>
                <a:satMod val="135000"/>
              </a:schemeClr>
              <a:prstClr val="white"/>
            </a:duotone>
            <a:extLst>
              <a:ext uri="{28A0092B-C50C-407E-A947-70E740481C1C}">
                <a14:useLocalDpi xmlns:a14="http://schemas.microsoft.com/office/drawing/2010/main" val="0"/>
              </a:ext>
            </a:extLst>
          </a:blip>
          <a:srcRect l="28000" r="19730"/>
          <a:stretch>
            <a:fillRect/>
          </a:stretch>
        </p:blipFill>
        <p:spPr>
          <a:xfrm>
            <a:off x="4836640" y="1315187"/>
            <a:ext cx="6209527" cy="3753290"/>
          </a:xfrm>
          <a:prstGeom prst="rect">
            <a:avLst/>
          </a:prstGeom>
          <a:effectLst>
            <a:outerShdw blurRad="241300" dist="88900" dir="2820000" algn="ctr" rotWithShape="0">
              <a:schemeClr val="tx2">
                <a:lumMod val="50000"/>
                <a:alpha val="74000"/>
              </a:schemeClr>
            </a:outerShdw>
          </a:effectLst>
        </p:spPr>
      </p:pic>
      <p:sp>
        <p:nvSpPr>
          <p:cNvPr id="31" name="矩形 30"/>
          <p:cNvSpPr/>
          <p:nvPr/>
        </p:nvSpPr>
        <p:spPr>
          <a:xfrm>
            <a:off x="1522558" y="16849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700960" y="2394977"/>
            <a:ext cx="4018379" cy="1323439"/>
            <a:chOff x="1462521" y="4290347"/>
            <a:chExt cx="4018379" cy="1323439"/>
          </a:xfrm>
        </p:grpSpPr>
        <p:sp>
          <p:nvSpPr>
            <p:cNvPr id="7" name="文本框 6"/>
            <p:cNvSpPr txBox="1"/>
            <p:nvPr/>
          </p:nvSpPr>
          <p:spPr>
            <a:xfrm>
              <a:off x="2423653" y="4382680"/>
              <a:ext cx="3057247" cy="1138773"/>
            </a:xfrm>
            <a:prstGeom prst="rect">
              <a:avLst/>
            </a:prstGeom>
            <a:noFill/>
          </p:spPr>
          <p:txBody>
            <a:bodyPr wrap="none" rtlCol="0">
              <a:spAutoFit/>
            </a:bodyPr>
            <a:lstStyle/>
            <a:p>
              <a:r>
                <a:rPr lang="zh-CN" altLang="en-US" sz="4000" dirty="0" smtClean="0">
                  <a:solidFill>
                    <a:schemeClr val="accent6">
                      <a:lumMod val="75000"/>
                    </a:schemeClr>
                  </a:solidFill>
                  <a:latin typeface="华文楷体" panose="02010600040101010101" pitchFamily="2" charset="-122"/>
                  <a:ea typeface="华文楷体" panose="02010600040101010101" pitchFamily="2" charset="-122"/>
                </a:rPr>
                <a:t>项目介绍</a:t>
              </a:r>
              <a:endParaRPr lang="en-US" altLang="zh-CN" sz="4000" dirty="0" smtClean="0">
                <a:solidFill>
                  <a:schemeClr val="accent6">
                    <a:lumMod val="75000"/>
                  </a:schemeClr>
                </a:solidFill>
                <a:latin typeface="华文楷体" panose="02010600040101010101" pitchFamily="2" charset="-122"/>
                <a:ea typeface="华文楷体" panose="02010600040101010101" pitchFamily="2" charset="-122"/>
              </a:endParaRPr>
            </a:p>
            <a:p>
              <a:r>
                <a:rPr lang="zh-CN" altLang="en-US" sz="2800" dirty="0" smtClean="0">
                  <a:solidFill>
                    <a:schemeClr val="accent6">
                      <a:lumMod val="75000"/>
                    </a:schemeClr>
                  </a:solidFill>
                  <a:latin typeface="华文楷体" panose="02010600040101010101" pitchFamily="2" charset="-122"/>
                  <a:ea typeface="华文楷体" panose="02010600040101010101" pitchFamily="2" charset="-122"/>
                </a:rPr>
                <a:t>（我们要干什么）</a:t>
              </a:r>
              <a:endParaRPr lang="zh-CN" altLang="en-US" sz="2800"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1462521" y="4290347"/>
              <a:ext cx="1031052" cy="1323439"/>
            </a:xfrm>
            <a:prstGeom prst="rect">
              <a:avLst/>
            </a:prstGeom>
          </p:spPr>
          <p:txBody>
            <a:bodyPr wrap="none">
              <a:spAutoFit/>
            </a:bodyPr>
            <a:lstStyle/>
            <a:p>
              <a:pPr algn="r"/>
              <a:r>
                <a:rPr lang="en-US" altLang="zh-CN" sz="8000" dirty="0" smtClean="0">
                  <a:solidFill>
                    <a:schemeClr val="accent6">
                      <a:lumMod val="75000"/>
                    </a:schemeClr>
                  </a:solidFill>
                  <a:latin typeface="Agency FB" panose="020B0503020202020204" pitchFamily="34" charset="0"/>
                  <a:ea typeface="方正楷体繁体" panose="03000509000000000000" pitchFamily="65" charset="-122"/>
                </a:rPr>
                <a:t>02</a:t>
              </a:r>
              <a:endParaRPr lang="zh-CN" altLang="en-US" sz="5400" dirty="0">
                <a:solidFill>
                  <a:schemeClr val="accent6">
                    <a:lumMod val="75000"/>
                  </a:schemeClr>
                </a:solidFill>
                <a:latin typeface="Agency FB" panose="020B0503020202020204" pitchFamily="34" charset="0"/>
                <a:ea typeface="方正楷体繁体" panose="03000509000000000000" pitchFamily="65" charset="-122"/>
              </a:endParaRPr>
            </a:p>
          </p:txBody>
        </p:sp>
      </p:grpSp>
      <p:grpSp>
        <p:nvGrpSpPr>
          <p:cNvPr id="4" name="组合 3"/>
          <p:cNvGrpSpPr/>
          <p:nvPr/>
        </p:nvGrpSpPr>
        <p:grpSpPr>
          <a:xfrm>
            <a:off x="5893370" y="3874152"/>
            <a:ext cx="4244506" cy="1338828"/>
            <a:chOff x="5893370" y="3874152"/>
            <a:chExt cx="4244506" cy="1338828"/>
          </a:xfrm>
        </p:grpSpPr>
        <p:sp>
          <p:nvSpPr>
            <p:cNvPr id="32" name="文本框 31"/>
            <p:cNvSpPr txBox="1"/>
            <p:nvPr/>
          </p:nvSpPr>
          <p:spPr>
            <a:xfrm>
              <a:off x="5893370" y="3874152"/>
              <a:ext cx="2262158" cy="1338828"/>
            </a:xfrm>
            <a:prstGeom prst="rect">
              <a:avLst/>
            </a:prstGeom>
            <a:noFill/>
          </p:spPr>
          <p:txBody>
            <a:bodyPr wrap="none" rtlCol="0">
              <a:spAutoFit/>
            </a:bodyPr>
            <a:lstStyle/>
            <a:p>
              <a:pPr marL="457200" indent="-457200">
                <a:lnSpc>
                  <a:spcPct val="150000"/>
                </a:lnSpc>
                <a:buFont typeface="+mj-lt"/>
                <a:buAutoNum type="arabicPeriod"/>
              </a:pP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项目来源</a:t>
              </a:r>
              <a:endParaRPr lang="en-US" altLang="zh-CN" dirty="0" smtClean="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项目解决的问题</a:t>
              </a:r>
              <a:endParaRPr lang="en-US" altLang="zh-CN" dirty="0" smtClean="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竞争对手</a:t>
              </a:r>
              <a:endParaRPr lang="zh-CN" altLang="en-US"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33" name="文本框 32"/>
            <p:cNvSpPr txBox="1"/>
            <p:nvPr/>
          </p:nvSpPr>
          <p:spPr>
            <a:xfrm>
              <a:off x="8350207" y="3874152"/>
              <a:ext cx="1787669" cy="1338828"/>
            </a:xfrm>
            <a:prstGeom prst="rect">
              <a:avLst/>
            </a:prstGeom>
            <a:noFill/>
          </p:spPr>
          <p:txBody>
            <a:bodyPr wrap="none" rtlCol="0">
              <a:spAutoFit/>
            </a:bodyPr>
            <a:lstStyle/>
            <a:p>
              <a:pPr>
                <a:lnSpc>
                  <a:spcPct val="150000"/>
                </a:lnSpc>
              </a:pPr>
              <a:r>
                <a:rPr lang="en-US" altLang="zh-CN" dirty="0" smtClean="0">
                  <a:solidFill>
                    <a:schemeClr val="accent6">
                      <a:lumMod val="75000"/>
                    </a:schemeClr>
                  </a:solidFill>
                  <a:latin typeface="华文楷体" panose="02010600040101010101" pitchFamily="2" charset="-122"/>
                  <a:ea typeface="华文楷体" panose="02010600040101010101" pitchFamily="2" charset="-122"/>
                </a:rPr>
                <a:t>4.   </a:t>
              </a: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需求分析</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pPr>
                <a:lnSpc>
                  <a:spcPct val="150000"/>
                </a:lnSpc>
              </a:pPr>
              <a:r>
                <a:rPr lang="en-US" altLang="zh-CN" dirty="0" smtClean="0">
                  <a:solidFill>
                    <a:schemeClr val="accent6">
                      <a:lumMod val="75000"/>
                    </a:schemeClr>
                  </a:solidFill>
                  <a:latin typeface="华文楷体" panose="02010600040101010101" pitchFamily="2" charset="-122"/>
                  <a:ea typeface="华文楷体" panose="02010600040101010101" pitchFamily="2" charset="-122"/>
                </a:rPr>
                <a:t>5.    </a:t>
              </a: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行业前景</a:t>
              </a:r>
              <a:endParaRPr lang="en-US" altLang="zh-CN" dirty="0" smtClean="0">
                <a:solidFill>
                  <a:schemeClr val="accent6">
                    <a:lumMod val="75000"/>
                  </a:schemeClr>
                </a:solidFill>
                <a:latin typeface="华文楷体" panose="02010600040101010101" pitchFamily="2" charset="-122"/>
                <a:ea typeface="华文楷体" panose="02010600040101010101" pitchFamily="2" charset="-122"/>
              </a:endParaRPr>
            </a:p>
            <a:p>
              <a:pPr>
                <a:lnSpc>
                  <a:spcPct val="150000"/>
                </a:lnSpc>
              </a:pPr>
              <a:r>
                <a:rPr lang="en-US" altLang="zh-CN" dirty="0" smtClean="0">
                  <a:solidFill>
                    <a:schemeClr val="accent6">
                      <a:lumMod val="75000"/>
                    </a:schemeClr>
                  </a:solidFill>
                  <a:latin typeface="华文楷体" panose="02010600040101010101" pitchFamily="2" charset="-122"/>
                  <a:ea typeface="华文楷体" panose="02010600040101010101" pitchFamily="2" charset="-122"/>
                </a:rPr>
                <a:t>6.     </a:t>
              </a: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可行性分析</a:t>
              </a:r>
              <a:endParaRPr lang="zh-CN" altLang="en-US" dirty="0" smtClean="0">
                <a:solidFill>
                  <a:schemeClr val="accent6">
                    <a:lumMod val="75000"/>
                  </a:schemeClr>
                </a:solidFill>
                <a:latin typeface="华文楷体" panose="02010600040101010101" pitchFamily="2" charset="-122"/>
                <a:ea typeface="华文楷体" panose="02010600040101010101" pitchFamily="2" charset="-122"/>
              </a:endParaRPr>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295" y="560372"/>
            <a:ext cx="5447831" cy="50021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4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31" presetClass="entr" presetSubtype="0" fill="hold" nodeType="withEffect">
                                  <p:stCondLst>
                                    <p:cond delay="90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par>
                                <p:cTn id="19" presetID="49" presetClass="entr" presetSubtype="0" decel="100000" fill="hold" nodeType="withEffect">
                                  <p:stCondLst>
                                    <p:cond delay="18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360"/>
                                          </p:val>
                                        </p:tav>
                                        <p:tav tm="100000">
                                          <p:val>
                                            <p:fltVal val="0"/>
                                          </p:val>
                                        </p:tav>
                                      </p:tavLst>
                                    </p:anim>
                                    <p:animEffect transition="in" filter="fade">
                                      <p:cBhvr>
                                        <p:cTn id="24" dur="500"/>
                                        <p:tgtEl>
                                          <p:spTgt spid="10"/>
                                        </p:tgtEl>
                                      </p:cBhvr>
                                    </p:animEffect>
                                  </p:childTnLst>
                                </p:cTn>
                              </p:par>
                              <p:par>
                                <p:cTn id="25" presetID="42" presetClass="entr" presetSubtype="0" fill="hold" nodeType="withEffect">
                                  <p:stCondLst>
                                    <p:cond delay="23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40078" y="0"/>
            <a:ext cx="4942876" cy="5424001"/>
          </a:xfrm>
          <a:prstGeom prst="rect">
            <a:avLst/>
          </a:prstGeom>
        </p:spPr>
      </p:pic>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829093" y="1136313"/>
            <a:ext cx="203132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需求分析</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3615803" y="4599648"/>
            <a:ext cx="4812368" cy="1200329"/>
          </a:xfrm>
          <a:prstGeom prst="rect">
            <a:avLst/>
          </a:prstGeom>
          <a:noFill/>
        </p:spPr>
        <p:txBody>
          <a:bodyPr wrap="square" rtlCol="0">
            <a:spAutoFit/>
          </a:bodyPr>
          <a:lstStyle/>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 name="椭圆 1"/>
          <p:cNvSpPr/>
          <p:nvPr/>
        </p:nvSpPr>
        <p:spPr>
          <a:xfrm>
            <a:off x="2121922" y="3300832"/>
            <a:ext cx="1488807" cy="1488807"/>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latin typeface="华文楷体" panose="02010600040101010101" pitchFamily="2" charset="-122"/>
                <a:ea typeface="华文楷体" panose="02010600040101010101" pitchFamily="2" charset="-122"/>
              </a:rPr>
              <a:t>财务</a:t>
            </a:r>
            <a:endParaRPr lang="zh-CN" altLang="en-US" sz="3600" dirty="0">
              <a:latin typeface="华文楷体" panose="02010600040101010101" pitchFamily="2" charset="-122"/>
              <a:ea typeface="华文楷体" panose="02010600040101010101" pitchFamily="2" charset="-122"/>
            </a:endParaRPr>
          </a:p>
        </p:txBody>
      </p:sp>
      <p:sp>
        <p:nvSpPr>
          <p:cNvPr id="10" name="椭圆 9"/>
          <p:cNvSpPr/>
          <p:nvPr/>
        </p:nvSpPr>
        <p:spPr>
          <a:xfrm>
            <a:off x="3844756" y="2319245"/>
            <a:ext cx="1214057" cy="121405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latin typeface="华文楷体" panose="02010600040101010101" pitchFamily="2" charset="-122"/>
                <a:ea typeface="华文楷体" panose="02010600040101010101" pitchFamily="2" charset="-122"/>
              </a:rPr>
              <a:t>销售</a:t>
            </a:r>
            <a:endParaRPr lang="zh-CN" altLang="en-US" sz="2800" dirty="0">
              <a:latin typeface="华文楷体" panose="02010600040101010101" pitchFamily="2" charset="-122"/>
              <a:ea typeface="华文楷体" panose="02010600040101010101" pitchFamily="2" charset="-122"/>
            </a:endParaRPr>
          </a:p>
        </p:txBody>
      </p:sp>
      <p:sp>
        <p:nvSpPr>
          <p:cNvPr id="11" name="椭圆 10"/>
          <p:cNvSpPr/>
          <p:nvPr/>
        </p:nvSpPr>
        <p:spPr>
          <a:xfrm>
            <a:off x="5406696" y="3226966"/>
            <a:ext cx="1003300" cy="10033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华文楷体" panose="02010600040101010101" pitchFamily="2" charset="-122"/>
                <a:ea typeface="华文楷体" panose="02010600040101010101" pitchFamily="2" charset="-122"/>
              </a:rPr>
              <a:t>服务</a:t>
            </a:r>
            <a:endParaRPr lang="zh-CN" altLang="en-US" sz="2400" dirty="0">
              <a:latin typeface="华文楷体" panose="02010600040101010101" pitchFamily="2" charset="-122"/>
              <a:ea typeface="华文楷体" panose="02010600040101010101" pitchFamily="2" charset="-122"/>
            </a:endParaRPr>
          </a:p>
        </p:txBody>
      </p:sp>
      <p:sp>
        <p:nvSpPr>
          <p:cNvPr id="12" name="椭圆 11"/>
          <p:cNvSpPr/>
          <p:nvPr/>
        </p:nvSpPr>
        <p:spPr>
          <a:xfrm>
            <a:off x="6876597" y="2297532"/>
            <a:ext cx="1003300" cy="100330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华文楷体" panose="02010600040101010101" pitchFamily="2" charset="-122"/>
                <a:ea typeface="华文楷体" panose="02010600040101010101" pitchFamily="2" charset="-122"/>
              </a:rPr>
              <a:t>生产</a:t>
            </a:r>
            <a:endParaRPr lang="zh-CN" altLang="en-US" sz="2400" dirty="0">
              <a:latin typeface="华文楷体" panose="02010600040101010101" pitchFamily="2" charset="-122"/>
              <a:ea typeface="华文楷体" panose="02010600040101010101" pitchFamily="2" charset="-122"/>
            </a:endParaRPr>
          </a:p>
        </p:txBody>
      </p:sp>
      <p:sp>
        <p:nvSpPr>
          <p:cNvPr id="13" name="椭圆 12"/>
          <p:cNvSpPr/>
          <p:nvPr/>
        </p:nvSpPr>
        <p:spPr>
          <a:xfrm>
            <a:off x="8186314" y="3025837"/>
            <a:ext cx="1488807" cy="1488807"/>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latin typeface="华文楷体" panose="02010600040101010101" pitchFamily="2" charset="-122"/>
                <a:ea typeface="华文楷体" panose="02010600040101010101" pitchFamily="2" charset="-122"/>
              </a:rPr>
              <a:t>研发</a:t>
            </a:r>
            <a:endParaRPr lang="zh-CN" altLang="en-US" sz="3600" dirty="0">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par>
                                <p:cTn id="19" presetID="31" presetClass="entr" presetSubtype="0"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par>
                                <p:cTn id="25" presetID="31"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90"/>
                                          </p:val>
                                        </p:tav>
                                        <p:tav tm="100000">
                                          <p:val>
                                            <p:fltVal val="0"/>
                                          </p:val>
                                        </p:tav>
                                      </p:tavLst>
                                    </p:anim>
                                    <p:animEffect transition="in" filter="fade">
                                      <p:cBhvr>
                                        <p:cTn id="30" dur="1000"/>
                                        <p:tgtEl>
                                          <p:spTgt spid="11"/>
                                        </p:tgtEl>
                                      </p:cBhvr>
                                    </p:animEffect>
                                  </p:childTnLst>
                                </p:cTn>
                              </p:par>
                              <p:par>
                                <p:cTn id="31" presetID="31" presetClass="entr" presetSubtype="0" fill="hold" grpId="0" nodeType="withEffect">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style.rotation</p:attrName>
                                        </p:attrNameLst>
                                      </p:cBhvr>
                                      <p:tavLst>
                                        <p:tav tm="0">
                                          <p:val>
                                            <p:fltVal val="90"/>
                                          </p:val>
                                        </p:tav>
                                        <p:tav tm="100000">
                                          <p:val>
                                            <p:fltVal val="0"/>
                                          </p:val>
                                        </p:tav>
                                      </p:tavLst>
                                    </p:anim>
                                    <p:animEffect transition="in" filter="fade">
                                      <p:cBhvr>
                                        <p:cTn id="36" dur="1000"/>
                                        <p:tgtEl>
                                          <p:spTgt spid="12"/>
                                        </p:tgtEl>
                                      </p:cBhvr>
                                    </p:animEffect>
                                  </p:childTnLst>
                                </p:cTn>
                              </p:par>
                              <p:par>
                                <p:cTn id="37" presetID="31" presetClass="entr" presetSubtype="0" fill="hold" grpId="0" nodeType="withEffect">
                                  <p:stCondLst>
                                    <p:cond delay="5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style.rotation</p:attrName>
                                        </p:attrNameLst>
                                      </p:cBhvr>
                                      <p:tavLst>
                                        <p:tav tm="0">
                                          <p:val>
                                            <p:fltVal val="90"/>
                                          </p:val>
                                        </p:tav>
                                        <p:tav tm="100000">
                                          <p:val>
                                            <p:fltVal val="0"/>
                                          </p:val>
                                        </p:tav>
                                      </p:tavLst>
                                    </p:anim>
                                    <p:animEffect transition="in" filter="fade">
                                      <p:cBhvr>
                                        <p:cTn id="42" dur="1000"/>
                                        <p:tgtEl>
                                          <p:spTgt spid="13"/>
                                        </p:tgtEl>
                                      </p:cBhvr>
                                    </p:animEffect>
                                  </p:childTnLst>
                                </p:cTn>
                              </p:par>
                              <p:par>
                                <p:cTn id="43" presetID="42" presetClass="entr" presetSubtype="0" fill="hold" grpId="0" nodeType="withEffect">
                                  <p:stCondLst>
                                    <p:cond delay="13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P spid="2"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28000" r="19730"/>
          <a:stretch>
            <a:fillRect/>
          </a:stretch>
        </p:blipFill>
        <p:spPr>
          <a:xfrm>
            <a:off x="5825322" y="1457273"/>
            <a:ext cx="5181601" cy="3131970"/>
          </a:xfrm>
          <a:prstGeom prst="rect">
            <a:avLst/>
          </a:prstGeom>
          <a:effectLst>
            <a:outerShdw blurRad="241300" dist="88900" dir="2820000" algn="ctr" rotWithShape="0">
              <a:schemeClr val="tx2">
                <a:lumMod val="50000"/>
                <a:alpha val="74000"/>
              </a:schemeClr>
            </a:outerShdw>
          </a:effectLst>
        </p:spPr>
      </p:pic>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03132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行业前景</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2" name="椭圆 1"/>
          <p:cNvSpPr/>
          <p:nvPr/>
        </p:nvSpPr>
        <p:spPr>
          <a:xfrm>
            <a:off x="2721090" y="2732854"/>
            <a:ext cx="1357282" cy="1357282"/>
          </a:xfrm>
          <a:prstGeom prst="ellipse">
            <a:avLst/>
          </a:prstGeom>
          <a:solidFill>
            <a:schemeClr val="accent1">
              <a:lumMod val="60000"/>
              <a:lumOff val="40000"/>
            </a:schemeClr>
          </a:solidFill>
          <a:ln w="3492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accent1">
                    <a:lumMod val="50000"/>
                  </a:schemeClr>
                </a:solidFill>
                <a:latin typeface="华文楷体" panose="02010600040101010101" pitchFamily="2" charset="-122"/>
                <a:ea typeface="华文楷体" panose="02010600040101010101" pitchFamily="2" charset="-122"/>
              </a:rPr>
              <a:t>发展趋势</a:t>
            </a:r>
            <a:endParaRPr lang="zh-CN" altLang="en-US" sz="2800" dirty="0">
              <a:solidFill>
                <a:schemeClr val="accent1">
                  <a:lumMod val="50000"/>
                </a:schemeClr>
              </a:solidFill>
              <a:latin typeface="华文楷体" panose="02010600040101010101" pitchFamily="2" charset="-122"/>
              <a:ea typeface="华文楷体" panose="02010600040101010101" pitchFamily="2" charset="-122"/>
            </a:endParaRPr>
          </a:p>
        </p:txBody>
      </p:sp>
      <p:sp>
        <p:nvSpPr>
          <p:cNvPr id="14" name="椭圆 13"/>
          <p:cNvSpPr/>
          <p:nvPr/>
        </p:nvSpPr>
        <p:spPr>
          <a:xfrm>
            <a:off x="5314487" y="2732854"/>
            <a:ext cx="1357282" cy="1357282"/>
          </a:xfrm>
          <a:prstGeom prst="ellipse">
            <a:avLst/>
          </a:prstGeom>
          <a:solidFill>
            <a:schemeClr val="accent2">
              <a:lumMod val="60000"/>
              <a:lumOff val="40000"/>
            </a:schemeClr>
          </a:solidFill>
          <a:ln w="3492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accent2">
                    <a:lumMod val="75000"/>
                  </a:schemeClr>
                </a:solidFill>
                <a:latin typeface="华文楷体" panose="02010600040101010101" pitchFamily="2" charset="-122"/>
                <a:ea typeface="华文楷体" panose="02010600040101010101" pitchFamily="2" charset="-122"/>
              </a:rPr>
              <a:t>消费习惯</a:t>
            </a:r>
            <a:endParaRPr lang="zh-CN" altLang="en-US" sz="2800" dirty="0">
              <a:solidFill>
                <a:schemeClr val="accent2">
                  <a:lumMod val="75000"/>
                </a:schemeClr>
              </a:solidFill>
              <a:latin typeface="华文楷体" panose="02010600040101010101" pitchFamily="2" charset="-122"/>
              <a:ea typeface="华文楷体" panose="02010600040101010101" pitchFamily="2" charset="-122"/>
            </a:endParaRPr>
          </a:p>
        </p:txBody>
      </p:sp>
      <p:sp>
        <p:nvSpPr>
          <p:cNvPr id="17" name="椭圆 16"/>
          <p:cNvSpPr/>
          <p:nvPr/>
        </p:nvSpPr>
        <p:spPr>
          <a:xfrm>
            <a:off x="7786718" y="2732854"/>
            <a:ext cx="1357282" cy="1357282"/>
          </a:xfrm>
          <a:prstGeom prst="ellipse">
            <a:avLst/>
          </a:prstGeom>
          <a:solidFill>
            <a:schemeClr val="accent6">
              <a:lumMod val="60000"/>
              <a:lumOff val="40000"/>
            </a:schemeClr>
          </a:solidFill>
          <a:ln w="349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accent6">
                    <a:lumMod val="75000"/>
                  </a:schemeClr>
                </a:solidFill>
                <a:latin typeface="华文楷体" panose="02010600040101010101" pitchFamily="2" charset="-122"/>
                <a:ea typeface="华文楷体" panose="02010600040101010101" pitchFamily="2" charset="-122"/>
              </a:rPr>
              <a:t>政策支持</a:t>
            </a:r>
            <a:endParaRPr lang="zh-CN" altLang="en-US" sz="2800" dirty="0">
              <a:solidFill>
                <a:schemeClr val="accent6">
                  <a:lumMod val="75000"/>
                </a:schemeClr>
              </a:solidFill>
              <a:latin typeface="华文楷体" panose="02010600040101010101" pitchFamily="2" charset="-122"/>
              <a:ea typeface="华文楷体" panose="02010600040101010101" pitchFamily="2" charset="-122"/>
            </a:endParaRPr>
          </a:p>
        </p:txBody>
      </p:sp>
      <p:grpSp>
        <p:nvGrpSpPr>
          <p:cNvPr id="3" name="组合 2"/>
          <p:cNvGrpSpPr/>
          <p:nvPr/>
        </p:nvGrpSpPr>
        <p:grpSpPr>
          <a:xfrm>
            <a:off x="2232296" y="4439894"/>
            <a:ext cx="7521664" cy="1240528"/>
            <a:chOff x="2232296" y="4439894"/>
            <a:chExt cx="7521664" cy="1240528"/>
          </a:xfrm>
        </p:grpSpPr>
        <p:sp>
          <p:nvSpPr>
            <p:cNvPr id="19" name="文本框 18"/>
            <p:cNvSpPr txBox="1"/>
            <p:nvPr/>
          </p:nvSpPr>
          <p:spPr>
            <a:xfrm>
              <a:off x="2232296" y="4439894"/>
              <a:ext cx="2406184" cy="1240528"/>
            </a:xfrm>
            <a:prstGeom prst="rect">
              <a:avLst/>
            </a:prstGeom>
            <a:noFill/>
          </p:spPr>
          <p:txBody>
            <a:bodyPr wrap="square" rtlCol="0">
              <a:spAutoFit/>
            </a:bodyPr>
            <a:lstStyle/>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sp>
          <p:nvSpPr>
            <p:cNvPr id="18" name="文本框 17"/>
            <p:cNvSpPr txBox="1"/>
            <p:nvPr/>
          </p:nvSpPr>
          <p:spPr>
            <a:xfrm>
              <a:off x="4790036" y="4439894"/>
              <a:ext cx="2406184" cy="1240528"/>
            </a:xfrm>
            <a:prstGeom prst="rect">
              <a:avLst/>
            </a:prstGeom>
            <a:noFill/>
          </p:spPr>
          <p:txBody>
            <a:bodyPr wrap="square" rtlCol="0">
              <a:spAutoFit/>
            </a:bodyPr>
            <a:lstStyle/>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0" name="文本框 19"/>
            <p:cNvSpPr txBox="1"/>
            <p:nvPr/>
          </p:nvSpPr>
          <p:spPr>
            <a:xfrm>
              <a:off x="7347776" y="4439894"/>
              <a:ext cx="2406184" cy="1240528"/>
            </a:xfrm>
            <a:prstGeom prst="rect">
              <a:avLst/>
            </a:prstGeom>
            <a:noFill/>
          </p:spPr>
          <p:txBody>
            <a:bodyPr wrap="square" rtlCol="0">
              <a:spAutoFit/>
            </a:bodyPr>
            <a:lstStyle/>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在这里输入您的内容</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41" presetClass="entr" presetSubtype="0" fill="hold" grpId="0" nodeType="withEffect">
                                  <p:stCondLst>
                                    <p:cond delay="60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par>
                                <p:cTn id="20" presetID="41" presetClass="entr" presetSubtype="0" fill="hold" grpId="0" nodeType="withEffect">
                                  <p:stCondLst>
                                    <p:cond delay="1100"/>
                                  </p:stCondLst>
                                  <p:iterate type="lt">
                                    <p:tmPct val="10000"/>
                                  </p:iterate>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anim calcmode="lin" valueType="num">
                                      <p:cBhvr>
                                        <p:cTn id="2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4"/>
                                        </p:tgtEl>
                                      </p:cBhvr>
                                    </p:animEffect>
                                  </p:childTnLst>
                                </p:cTn>
                              </p:par>
                              <p:par>
                                <p:cTn id="27" presetID="41" presetClass="entr" presetSubtype="0" fill="hold" grpId="0" nodeType="withEffect">
                                  <p:stCondLst>
                                    <p:cond delay="1400"/>
                                  </p:stCondLst>
                                  <p:iterate type="lt">
                                    <p:tmPct val="10000"/>
                                  </p:iterate>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7"/>
                                        </p:tgtEl>
                                        <p:attrNameLst>
                                          <p:attrName>ppt_y</p:attrName>
                                        </p:attrNameLst>
                                      </p:cBhvr>
                                      <p:tavLst>
                                        <p:tav tm="0">
                                          <p:val>
                                            <p:strVal val="#ppt_y"/>
                                          </p:val>
                                        </p:tav>
                                        <p:tav tm="100000">
                                          <p:val>
                                            <p:strVal val="#ppt_y"/>
                                          </p:val>
                                        </p:tav>
                                      </p:tavLst>
                                    </p:anim>
                                    <p:anim calcmode="lin" valueType="num">
                                      <p:cBhvr>
                                        <p:cTn id="3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7"/>
                                        </p:tgtEl>
                                      </p:cBhvr>
                                    </p:animEffect>
                                  </p:childTnLst>
                                </p:cTn>
                              </p:par>
                              <p:par>
                                <p:cTn id="34" presetID="2" presetClass="entr" presetSubtype="4" fill="hold" nodeType="withEffect">
                                  <p:stCondLst>
                                    <p:cond delay="200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 grpId="0" animBg="1"/>
      <p:bldP spid="14"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95465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竞争对手分析</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grpSp>
        <p:nvGrpSpPr>
          <p:cNvPr id="3" name="组合 2"/>
          <p:cNvGrpSpPr/>
          <p:nvPr/>
        </p:nvGrpSpPr>
        <p:grpSpPr>
          <a:xfrm>
            <a:off x="6441087" y="2344811"/>
            <a:ext cx="3471395" cy="1343776"/>
            <a:chOff x="6021987" y="2243211"/>
            <a:chExt cx="3471395" cy="1343776"/>
          </a:xfrm>
        </p:grpSpPr>
        <p:sp>
          <p:nvSpPr>
            <p:cNvPr id="19" name="文本框 18"/>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13" name="文本框 12"/>
            <p:cNvSpPr txBox="1"/>
            <p:nvPr/>
          </p:nvSpPr>
          <p:spPr>
            <a:xfrm>
              <a:off x="6544078" y="2363269"/>
              <a:ext cx="2339102" cy="523220"/>
            </a:xfrm>
            <a:prstGeom prst="rect">
              <a:avLst/>
            </a:prstGeom>
            <a:noFill/>
          </p:spPr>
          <p:txBody>
            <a:bodyPr wrap="none" rtlCol="0">
              <a:spAutoFit/>
            </a:bodyPr>
            <a:lstStyle/>
            <a:p>
              <a:r>
                <a:rPr lang="zh-CN" altLang="en-US" sz="2800" dirty="0">
                  <a:solidFill>
                    <a:srgbClr val="674127"/>
                  </a:solidFill>
                  <a:latin typeface="华文楷体" panose="02010600040101010101" pitchFamily="2" charset="-122"/>
                  <a:ea typeface="华文楷体" panose="02010600040101010101" pitchFamily="2" charset="-122"/>
                </a:rPr>
                <a:t>处于起步</a:t>
              </a:r>
              <a:r>
                <a:rPr lang="zh-CN" altLang="en-US" sz="2800" dirty="0" smtClean="0">
                  <a:solidFill>
                    <a:srgbClr val="674127"/>
                  </a:solidFill>
                  <a:latin typeface="华文楷体" panose="02010600040101010101" pitchFamily="2" charset="-122"/>
                  <a:ea typeface="华文楷体" panose="02010600040101010101" pitchFamily="2" charset="-122"/>
                </a:rPr>
                <a:t>阶段</a:t>
              </a:r>
              <a:endParaRPr lang="en-US" altLang="zh-CN" sz="2800" dirty="0" smtClean="0">
                <a:solidFill>
                  <a:srgbClr val="674127"/>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6021987" y="2243211"/>
              <a:ext cx="582211" cy="1107996"/>
            </a:xfrm>
            <a:prstGeom prst="rect">
              <a:avLst/>
            </a:prstGeom>
            <a:noFill/>
          </p:spPr>
          <p:txBody>
            <a:bodyPr wrap="none" rtlCol="0">
              <a:spAutoFit/>
            </a:bodyPr>
            <a:lstStyle/>
            <a:p>
              <a:r>
                <a:rPr lang="en-US" altLang="zh-CN" sz="6600" dirty="0" smtClean="0">
                  <a:solidFill>
                    <a:srgbClr val="674127"/>
                  </a:solidFill>
                  <a:latin typeface="华文楷体" panose="02010600040101010101" pitchFamily="2" charset="-122"/>
                  <a:ea typeface="华文楷体" panose="02010600040101010101" pitchFamily="2" charset="-122"/>
                </a:rPr>
                <a:t>1</a:t>
              </a:r>
              <a:endParaRPr lang="en-US" altLang="zh-CN" sz="6600" dirty="0" smtClean="0">
                <a:solidFill>
                  <a:srgbClr val="674127"/>
                </a:solidFill>
                <a:latin typeface="华文楷体" panose="02010600040101010101" pitchFamily="2" charset="-122"/>
                <a:ea typeface="华文楷体" panose="02010600040101010101" pitchFamily="2" charset="-122"/>
              </a:endParaRPr>
            </a:p>
          </p:txBody>
        </p:sp>
      </p:grpSp>
      <p:grpSp>
        <p:nvGrpSpPr>
          <p:cNvPr id="16" name="组合 15"/>
          <p:cNvGrpSpPr/>
          <p:nvPr/>
        </p:nvGrpSpPr>
        <p:grpSpPr>
          <a:xfrm>
            <a:off x="6441087" y="3539713"/>
            <a:ext cx="3471395" cy="1343776"/>
            <a:chOff x="6021987" y="2243211"/>
            <a:chExt cx="3471395" cy="1343776"/>
          </a:xfrm>
        </p:grpSpPr>
        <p:sp>
          <p:nvSpPr>
            <p:cNvPr id="25" name="文本框 24"/>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7" name="文本框 26"/>
            <p:cNvSpPr txBox="1"/>
            <p:nvPr/>
          </p:nvSpPr>
          <p:spPr>
            <a:xfrm>
              <a:off x="6544078" y="2363269"/>
              <a:ext cx="1980029" cy="523220"/>
            </a:xfrm>
            <a:prstGeom prst="rect">
              <a:avLst/>
            </a:prstGeom>
            <a:noFill/>
          </p:spPr>
          <p:txBody>
            <a:bodyPr wrap="none" rtlCol="0">
              <a:spAutoFit/>
            </a:bodyPr>
            <a:lstStyle/>
            <a:p>
              <a:r>
                <a:rPr lang="zh-CN" altLang="en-US" sz="2800" dirty="0" smtClean="0">
                  <a:solidFill>
                    <a:srgbClr val="674127"/>
                  </a:solidFill>
                  <a:latin typeface="华文楷体" panose="02010600040101010101" pitchFamily="2" charset="-122"/>
                  <a:ea typeface="华文楷体" panose="02010600040101010101" pitchFamily="2" charset="-122"/>
                </a:rPr>
                <a:t>整体规模小</a:t>
              </a:r>
              <a:endParaRPr lang="en-US" altLang="zh-CN" sz="2800" dirty="0" smtClean="0">
                <a:solidFill>
                  <a:srgbClr val="674127"/>
                </a:solidFill>
                <a:latin typeface="华文楷体" panose="02010600040101010101" pitchFamily="2" charset="-122"/>
                <a:ea typeface="华文楷体" panose="02010600040101010101" pitchFamily="2" charset="-122"/>
              </a:endParaRPr>
            </a:p>
          </p:txBody>
        </p:sp>
        <p:sp>
          <p:nvSpPr>
            <p:cNvPr id="28" name="文本框 27"/>
            <p:cNvSpPr txBox="1"/>
            <p:nvPr/>
          </p:nvSpPr>
          <p:spPr>
            <a:xfrm>
              <a:off x="6021987" y="2243211"/>
              <a:ext cx="582211" cy="1107996"/>
            </a:xfrm>
            <a:prstGeom prst="rect">
              <a:avLst/>
            </a:prstGeom>
            <a:noFill/>
          </p:spPr>
          <p:txBody>
            <a:bodyPr wrap="none" rtlCol="0">
              <a:spAutoFit/>
            </a:bodyPr>
            <a:lstStyle/>
            <a:p>
              <a:r>
                <a:rPr lang="en-US" altLang="zh-CN" sz="6600" dirty="0" smtClean="0">
                  <a:solidFill>
                    <a:srgbClr val="674127"/>
                  </a:solidFill>
                  <a:latin typeface="华文楷体" panose="02010600040101010101" pitchFamily="2" charset="-122"/>
                  <a:ea typeface="华文楷体" panose="02010600040101010101" pitchFamily="2" charset="-122"/>
                </a:rPr>
                <a:t>2</a:t>
              </a:r>
              <a:endParaRPr lang="en-US" altLang="zh-CN" sz="6600" dirty="0" smtClean="0">
                <a:solidFill>
                  <a:srgbClr val="674127"/>
                </a:solidFill>
                <a:latin typeface="华文楷体" panose="02010600040101010101" pitchFamily="2" charset="-122"/>
                <a:ea typeface="华文楷体" panose="02010600040101010101" pitchFamily="2" charset="-122"/>
              </a:endParaRPr>
            </a:p>
          </p:txBody>
        </p:sp>
      </p:grpSp>
      <p:grpSp>
        <p:nvGrpSpPr>
          <p:cNvPr id="29" name="组合 28"/>
          <p:cNvGrpSpPr/>
          <p:nvPr/>
        </p:nvGrpSpPr>
        <p:grpSpPr>
          <a:xfrm>
            <a:off x="6441087" y="4726575"/>
            <a:ext cx="3471395" cy="1343776"/>
            <a:chOff x="6021987" y="2243211"/>
            <a:chExt cx="3471395" cy="1343776"/>
          </a:xfrm>
        </p:grpSpPr>
        <p:sp>
          <p:nvSpPr>
            <p:cNvPr id="30" name="文本框 29"/>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31" name="文本框 30"/>
            <p:cNvSpPr txBox="1"/>
            <p:nvPr/>
          </p:nvSpPr>
          <p:spPr>
            <a:xfrm>
              <a:off x="6544078" y="2363269"/>
              <a:ext cx="2339102" cy="523220"/>
            </a:xfrm>
            <a:prstGeom prst="rect">
              <a:avLst/>
            </a:prstGeom>
            <a:noFill/>
          </p:spPr>
          <p:txBody>
            <a:bodyPr wrap="none" rtlCol="0">
              <a:spAutoFit/>
            </a:bodyPr>
            <a:lstStyle/>
            <a:p>
              <a:r>
                <a:rPr lang="zh-CN" altLang="en-US" sz="2800" dirty="0" smtClean="0">
                  <a:solidFill>
                    <a:srgbClr val="674127"/>
                  </a:solidFill>
                  <a:latin typeface="华文楷体" panose="02010600040101010101" pitchFamily="2" charset="-122"/>
                  <a:ea typeface="华文楷体" panose="02010600040101010101" pitchFamily="2" charset="-122"/>
                </a:rPr>
                <a:t>市场占有率低</a:t>
              </a:r>
              <a:endParaRPr lang="en-US" altLang="zh-CN" sz="2800" dirty="0" smtClean="0">
                <a:solidFill>
                  <a:srgbClr val="674127"/>
                </a:solidFill>
                <a:latin typeface="华文楷体" panose="02010600040101010101" pitchFamily="2" charset="-122"/>
                <a:ea typeface="华文楷体" panose="02010600040101010101" pitchFamily="2" charset="-122"/>
              </a:endParaRPr>
            </a:p>
          </p:txBody>
        </p:sp>
        <p:sp>
          <p:nvSpPr>
            <p:cNvPr id="32" name="文本框 31"/>
            <p:cNvSpPr txBox="1"/>
            <p:nvPr/>
          </p:nvSpPr>
          <p:spPr>
            <a:xfrm>
              <a:off x="6021987" y="2243211"/>
              <a:ext cx="582211" cy="1107996"/>
            </a:xfrm>
            <a:prstGeom prst="rect">
              <a:avLst/>
            </a:prstGeom>
            <a:noFill/>
          </p:spPr>
          <p:txBody>
            <a:bodyPr wrap="none" rtlCol="0">
              <a:spAutoFit/>
            </a:bodyPr>
            <a:lstStyle/>
            <a:p>
              <a:r>
                <a:rPr lang="en-US" altLang="zh-CN" sz="6600" dirty="0" smtClean="0">
                  <a:solidFill>
                    <a:srgbClr val="674127"/>
                  </a:solidFill>
                  <a:latin typeface="华文楷体" panose="02010600040101010101" pitchFamily="2" charset="-122"/>
                  <a:ea typeface="华文楷体" panose="02010600040101010101" pitchFamily="2" charset="-122"/>
                </a:rPr>
                <a:t>3</a:t>
              </a:r>
              <a:endParaRPr lang="en-US" altLang="zh-CN" sz="6600" dirty="0" smtClean="0">
                <a:solidFill>
                  <a:srgbClr val="674127"/>
                </a:solidFill>
                <a:latin typeface="华文楷体" panose="02010600040101010101" pitchFamily="2" charset="-122"/>
                <a:ea typeface="华文楷体" panose="02010600040101010101" pitchFamily="2" charset="-122"/>
              </a:endParaRPr>
            </a:p>
          </p:txBody>
        </p:sp>
      </p:gr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22558" y="1515596"/>
            <a:ext cx="6673898" cy="42153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3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2" presetClass="entr" presetSubtype="2" fill="hold" nodeType="withEffect">
                                  <p:stCondLst>
                                    <p:cond delay="110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1+#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6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1+#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1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1+#ppt_w/2"/>
                                          </p:val>
                                        </p:tav>
                                        <p:tav tm="100000">
                                          <p:val>
                                            <p:strVal val="#ppt_x"/>
                                          </p:val>
                                        </p:tav>
                                      </p:tavLst>
                                    </p:anim>
                                    <p:anim calcmode="lin" valueType="num">
                                      <p:cBhvr additive="base">
                                        <p:cTn id="25"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40626" y="594316"/>
            <a:ext cx="4474180" cy="3134476"/>
          </a:xfrm>
          <a:prstGeom prst="rect">
            <a:avLst/>
          </a:prstGeom>
        </p:spPr>
      </p:pic>
      <p:pic>
        <p:nvPicPr>
          <p:cNvPr id="8" name="图片 7"/>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28000" r="19730"/>
          <a:stretch>
            <a:fillRect/>
          </a:stretch>
        </p:blipFill>
        <p:spPr>
          <a:xfrm>
            <a:off x="3206211" y="1292684"/>
            <a:ext cx="5181601" cy="3131970"/>
          </a:xfrm>
          <a:prstGeom prst="rect">
            <a:avLst/>
          </a:prstGeom>
          <a:effectLst>
            <a:outerShdw blurRad="241300" dist="88900" dir="2820000" algn="ctr" rotWithShape="0">
              <a:schemeClr val="tx2">
                <a:lumMod val="50000"/>
                <a:alpha val="74000"/>
              </a:schemeClr>
            </a:outerShdw>
          </a:effectLst>
        </p:spPr>
      </p:pic>
      <p:sp>
        <p:nvSpPr>
          <p:cNvPr id="31" name="矩形 30"/>
          <p:cNvSpPr/>
          <p:nvPr/>
        </p:nvSpPr>
        <p:spPr>
          <a:xfrm>
            <a:off x="1522558" y="19516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351400" y="2745954"/>
            <a:ext cx="4432116" cy="2818003"/>
            <a:chOff x="5351400" y="2745954"/>
            <a:chExt cx="4432116" cy="2818003"/>
          </a:xfrm>
        </p:grpSpPr>
        <p:grpSp>
          <p:nvGrpSpPr>
            <p:cNvPr id="10" name="组合 9"/>
            <p:cNvGrpSpPr/>
            <p:nvPr/>
          </p:nvGrpSpPr>
          <p:grpSpPr>
            <a:xfrm>
              <a:off x="5351400" y="2745954"/>
              <a:ext cx="4050439" cy="1323439"/>
              <a:chOff x="1430461" y="4290347"/>
              <a:chExt cx="4050439" cy="1323439"/>
            </a:xfrm>
          </p:grpSpPr>
          <p:sp>
            <p:nvSpPr>
              <p:cNvPr id="7" name="文本框 6"/>
              <p:cNvSpPr txBox="1"/>
              <p:nvPr/>
            </p:nvSpPr>
            <p:spPr>
              <a:xfrm>
                <a:off x="2423653" y="4382680"/>
                <a:ext cx="3057247" cy="954107"/>
              </a:xfrm>
              <a:prstGeom prst="rect">
                <a:avLst/>
              </a:prstGeom>
              <a:noFill/>
            </p:spPr>
            <p:txBody>
              <a:bodyPr wrap="none" rtlCol="0">
                <a:spAutoFit/>
              </a:bodyPr>
              <a:lstStyle/>
              <a:p>
                <a:r>
                  <a:rPr lang="zh-CN" altLang="en-US" sz="2800" dirty="0" smtClean="0">
                    <a:solidFill>
                      <a:srgbClr val="DA4D4A"/>
                    </a:solidFill>
                    <a:latin typeface="华文楷体" panose="02010600040101010101" pitchFamily="2" charset="-122"/>
                    <a:ea typeface="华文楷体" panose="02010600040101010101" pitchFamily="2" charset="-122"/>
                  </a:rPr>
                  <a:t>产品运营</a:t>
                </a:r>
                <a:endParaRPr lang="en-US" altLang="zh-CN" sz="2800" dirty="0" smtClean="0">
                  <a:solidFill>
                    <a:srgbClr val="DA4D4A"/>
                  </a:solidFill>
                  <a:latin typeface="华文楷体" panose="02010600040101010101" pitchFamily="2" charset="-122"/>
                  <a:ea typeface="华文楷体" panose="02010600040101010101" pitchFamily="2" charset="-122"/>
                </a:endParaRPr>
              </a:p>
              <a:p>
                <a:r>
                  <a:rPr lang="zh-CN" altLang="en-US" sz="2800" dirty="0" smtClean="0">
                    <a:solidFill>
                      <a:srgbClr val="DA4D4A"/>
                    </a:solidFill>
                    <a:latin typeface="华文楷体" panose="02010600040101010101" pitchFamily="2" charset="-122"/>
                    <a:ea typeface="华文楷体" panose="02010600040101010101" pitchFamily="2" charset="-122"/>
                  </a:rPr>
                  <a:t>（我们要干什么）</a:t>
                </a:r>
                <a:endParaRPr lang="zh-CN" altLang="en-US" sz="2800" dirty="0">
                  <a:solidFill>
                    <a:srgbClr val="DA4D4A"/>
                  </a:solidFill>
                  <a:latin typeface="华文楷体" panose="02010600040101010101" pitchFamily="2" charset="-122"/>
                  <a:ea typeface="华文楷体" panose="02010600040101010101" pitchFamily="2" charset="-122"/>
                </a:endParaRPr>
              </a:p>
            </p:txBody>
          </p:sp>
          <p:sp>
            <p:nvSpPr>
              <p:cNvPr id="9" name="矩形 8"/>
              <p:cNvSpPr/>
              <p:nvPr/>
            </p:nvSpPr>
            <p:spPr>
              <a:xfrm>
                <a:off x="1430461" y="4290347"/>
                <a:ext cx="1063112" cy="1323439"/>
              </a:xfrm>
              <a:prstGeom prst="rect">
                <a:avLst/>
              </a:prstGeom>
            </p:spPr>
            <p:txBody>
              <a:bodyPr wrap="none">
                <a:spAutoFit/>
              </a:bodyPr>
              <a:lstStyle/>
              <a:p>
                <a:pPr algn="r"/>
                <a:r>
                  <a:rPr lang="en-US" altLang="zh-CN" sz="8000" dirty="0" smtClean="0">
                    <a:solidFill>
                      <a:srgbClr val="DA4D4A"/>
                    </a:solidFill>
                    <a:latin typeface="Agency FB" panose="020B0503020202020204" pitchFamily="34" charset="0"/>
                    <a:ea typeface="方正楷体繁体" panose="03000509000000000000" pitchFamily="65" charset="-122"/>
                  </a:rPr>
                  <a:t>03</a:t>
                </a:r>
                <a:endParaRPr lang="zh-CN" altLang="en-US" sz="5400" dirty="0">
                  <a:solidFill>
                    <a:srgbClr val="DA4D4A"/>
                  </a:solidFill>
                  <a:latin typeface="Agency FB" panose="020B0503020202020204" pitchFamily="34" charset="0"/>
                  <a:ea typeface="方正楷体繁体" panose="03000509000000000000" pitchFamily="65" charset="-122"/>
                </a:endParaRPr>
              </a:p>
            </p:txBody>
          </p:sp>
        </p:grpSp>
        <p:sp>
          <p:nvSpPr>
            <p:cNvPr id="32" name="文本框 31"/>
            <p:cNvSpPr txBox="1"/>
            <p:nvPr/>
          </p:nvSpPr>
          <p:spPr>
            <a:xfrm>
              <a:off x="5575870" y="4225129"/>
              <a:ext cx="2031325" cy="1338828"/>
            </a:xfrm>
            <a:prstGeom prst="rect">
              <a:avLst/>
            </a:prstGeom>
            <a:noFill/>
          </p:spPr>
          <p:txBody>
            <a:bodyPr wrap="none" rtlCol="0">
              <a:spAutoFit/>
            </a:bodyPr>
            <a:lstStyle/>
            <a:p>
              <a:pPr marL="457200" indent="-457200">
                <a:lnSpc>
                  <a:spcPct val="150000"/>
                </a:lnSpc>
                <a:buFont typeface="+mj-lt"/>
                <a:buAutoNum type="arabicPeriod"/>
              </a:pPr>
              <a:r>
                <a:rPr lang="en-US" altLang="zh-CN" dirty="0" smtClean="0">
                  <a:solidFill>
                    <a:srgbClr val="DA4D4A"/>
                  </a:solidFill>
                  <a:latin typeface="华文楷体" panose="02010600040101010101" pitchFamily="2" charset="-122"/>
                  <a:ea typeface="华文楷体" panose="02010600040101010101" pitchFamily="2" charset="-122"/>
                </a:rPr>
                <a:t> </a:t>
              </a:r>
              <a:r>
                <a:rPr lang="zh-CN" altLang="en-US" dirty="0" smtClean="0">
                  <a:solidFill>
                    <a:srgbClr val="DA4D4A"/>
                  </a:solidFill>
                  <a:latin typeface="华文楷体" panose="02010600040101010101" pitchFamily="2" charset="-122"/>
                  <a:ea typeface="华文楷体" panose="02010600040101010101" pitchFamily="2" charset="-122"/>
                </a:rPr>
                <a:t>产品概述</a:t>
              </a:r>
              <a:endParaRPr lang="en-US" altLang="zh-CN" dirty="0" smtClean="0">
                <a:solidFill>
                  <a:srgbClr val="DA4D4A"/>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smtClean="0">
                  <a:solidFill>
                    <a:srgbClr val="DA4D4A"/>
                  </a:solidFill>
                  <a:latin typeface="华文楷体" panose="02010600040101010101" pitchFamily="2" charset="-122"/>
                  <a:ea typeface="华文楷体" panose="02010600040101010101" pitchFamily="2" charset="-122"/>
                </a:rPr>
                <a:t>产品形式</a:t>
              </a:r>
              <a:endParaRPr lang="en-US" altLang="zh-CN" dirty="0" smtClean="0">
                <a:solidFill>
                  <a:srgbClr val="DA4D4A"/>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smtClean="0">
                  <a:solidFill>
                    <a:srgbClr val="DA4D4A"/>
                  </a:solidFill>
                  <a:latin typeface="华文楷体" panose="02010600040101010101" pitchFamily="2" charset="-122"/>
                  <a:ea typeface="华文楷体" panose="02010600040101010101" pitchFamily="2" charset="-122"/>
                </a:rPr>
                <a:t>网络营销方式</a:t>
              </a:r>
              <a:endParaRPr lang="zh-CN" altLang="en-US" dirty="0">
                <a:solidFill>
                  <a:srgbClr val="DA4D4A"/>
                </a:solidFill>
                <a:latin typeface="华文楷体" panose="02010600040101010101" pitchFamily="2" charset="-122"/>
                <a:ea typeface="华文楷体" panose="02010600040101010101" pitchFamily="2" charset="-122"/>
              </a:endParaRPr>
            </a:p>
          </p:txBody>
        </p:sp>
        <p:sp>
          <p:nvSpPr>
            <p:cNvPr id="33" name="文本框 32"/>
            <p:cNvSpPr txBox="1"/>
            <p:nvPr/>
          </p:nvSpPr>
          <p:spPr>
            <a:xfrm>
              <a:off x="7867607" y="4225129"/>
              <a:ext cx="1915909" cy="1338828"/>
            </a:xfrm>
            <a:prstGeom prst="rect">
              <a:avLst/>
            </a:prstGeom>
            <a:noFill/>
          </p:spPr>
          <p:txBody>
            <a:bodyPr wrap="none" rtlCol="0">
              <a:spAutoFit/>
            </a:bodyPr>
            <a:lstStyle/>
            <a:p>
              <a:pPr marL="342900" indent="-342900">
                <a:lnSpc>
                  <a:spcPct val="150000"/>
                </a:lnSpc>
                <a:buAutoNum type="arabicPeriod" startAt="4"/>
              </a:pPr>
              <a:r>
                <a:rPr lang="zh-CN" altLang="en-US" dirty="0" smtClean="0">
                  <a:solidFill>
                    <a:srgbClr val="DA4D4A"/>
                  </a:solidFill>
                  <a:latin typeface="华文楷体" panose="02010600040101010101" pitchFamily="2" charset="-122"/>
                  <a:ea typeface="华文楷体" panose="02010600040101010101" pitchFamily="2" charset="-122"/>
                </a:rPr>
                <a:t>地面推广计划</a:t>
              </a:r>
              <a:endParaRPr lang="en-US" altLang="zh-CN" dirty="0">
                <a:solidFill>
                  <a:srgbClr val="DA4D4A"/>
                </a:solidFill>
                <a:latin typeface="华文楷体" panose="02010600040101010101" pitchFamily="2" charset="-122"/>
                <a:ea typeface="华文楷体" panose="02010600040101010101" pitchFamily="2" charset="-122"/>
              </a:endParaRPr>
            </a:p>
            <a:p>
              <a:pPr marL="342900" indent="-342900">
                <a:lnSpc>
                  <a:spcPct val="150000"/>
                </a:lnSpc>
                <a:buAutoNum type="arabicPeriod" startAt="4"/>
              </a:pPr>
              <a:r>
                <a:rPr lang="zh-CN" altLang="en-US" dirty="0" smtClean="0">
                  <a:solidFill>
                    <a:srgbClr val="DA4D4A"/>
                  </a:solidFill>
                  <a:latin typeface="华文楷体" panose="02010600040101010101" pitchFamily="2" charset="-122"/>
                  <a:ea typeface="华文楷体" panose="02010600040101010101" pitchFamily="2" charset="-122"/>
                </a:rPr>
                <a:t>代理推广</a:t>
              </a:r>
              <a:endParaRPr lang="en-US" altLang="zh-CN" dirty="0" smtClean="0">
                <a:solidFill>
                  <a:srgbClr val="DA4D4A"/>
                </a:solidFill>
                <a:latin typeface="华文楷体" panose="02010600040101010101" pitchFamily="2" charset="-122"/>
                <a:ea typeface="华文楷体" panose="02010600040101010101" pitchFamily="2" charset="-122"/>
              </a:endParaRPr>
            </a:p>
            <a:p>
              <a:pPr marL="342900" indent="-342900">
                <a:lnSpc>
                  <a:spcPct val="150000"/>
                </a:lnSpc>
                <a:buAutoNum type="arabicPeriod" startAt="4"/>
              </a:pPr>
              <a:r>
                <a:rPr lang="zh-CN" altLang="en-US" dirty="0" smtClean="0">
                  <a:solidFill>
                    <a:srgbClr val="DA4D4A"/>
                  </a:solidFill>
                  <a:latin typeface="华文楷体" panose="02010600040101010101" pitchFamily="2" charset="-122"/>
                  <a:ea typeface="华文楷体" panose="02010600040101010101" pitchFamily="2" charset="-122"/>
                </a:rPr>
                <a:t>利润分析</a:t>
              </a:r>
              <a:endParaRPr lang="zh-CN" altLang="en-US" dirty="0" smtClean="0">
                <a:solidFill>
                  <a:srgbClr val="DA4D4A"/>
                </a:solidFill>
                <a:latin typeface="华文楷体" panose="02010600040101010101" pitchFamily="2" charset="-122"/>
                <a:ea typeface="华文楷体" panose="02010600040101010101" pitchFamily="2" charset="-122"/>
              </a:endParaRPr>
            </a:p>
          </p:txBody>
        </p:sp>
      </p:gr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7834" t="16312" b="26658"/>
          <a:stretch>
            <a:fillRect/>
          </a:stretch>
        </p:blipFill>
        <p:spPr>
          <a:xfrm>
            <a:off x="523549" y="2322486"/>
            <a:ext cx="5931570" cy="3670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31" presetClass="entr" presetSubtype="0" fill="hold" nodeType="withEffect">
                                  <p:stCondLst>
                                    <p:cond delay="7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2" presetClass="entr" presetSubtype="2" fill="hold" nodeType="withEffect">
                                  <p:stCondLst>
                                    <p:cond delay="14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95465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项目推广方案</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grpSp>
        <p:nvGrpSpPr>
          <p:cNvPr id="4" name="组合 3"/>
          <p:cNvGrpSpPr/>
          <p:nvPr/>
        </p:nvGrpSpPr>
        <p:grpSpPr>
          <a:xfrm>
            <a:off x="1909574" y="2252485"/>
            <a:ext cx="4711957" cy="1471208"/>
            <a:chOff x="1909574" y="2252485"/>
            <a:chExt cx="4711957" cy="1471208"/>
          </a:xfrm>
        </p:grpSpPr>
        <p:grpSp>
          <p:nvGrpSpPr>
            <p:cNvPr id="3" name="组合 2"/>
            <p:cNvGrpSpPr/>
            <p:nvPr/>
          </p:nvGrpSpPr>
          <p:grpSpPr>
            <a:xfrm>
              <a:off x="3150136" y="2344811"/>
              <a:ext cx="3471395" cy="1343776"/>
              <a:chOff x="6021987" y="2243211"/>
              <a:chExt cx="3471395" cy="1343776"/>
            </a:xfrm>
          </p:grpSpPr>
          <p:sp>
            <p:nvSpPr>
              <p:cNvPr id="19" name="文本框 18"/>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13" name="文本框 12"/>
              <p:cNvSpPr txBox="1"/>
              <p:nvPr/>
            </p:nvSpPr>
            <p:spPr>
              <a:xfrm>
                <a:off x="6544078" y="2363269"/>
                <a:ext cx="1620957" cy="523220"/>
              </a:xfrm>
              <a:prstGeom prst="rect">
                <a:avLst/>
              </a:prstGeom>
              <a:noFill/>
            </p:spPr>
            <p:txBody>
              <a:bodyPr wrap="none" rtlCol="0">
                <a:spAutoFit/>
              </a:bodyPr>
              <a:lstStyle/>
              <a:p>
                <a:r>
                  <a:rPr lang="zh-CN" altLang="en-US" sz="2800" dirty="0" smtClean="0">
                    <a:solidFill>
                      <a:srgbClr val="674127"/>
                    </a:solidFill>
                    <a:latin typeface="华文楷体" panose="02010600040101010101" pitchFamily="2" charset="-122"/>
                    <a:ea typeface="华文楷体" panose="02010600040101010101" pitchFamily="2" charset="-122"/>
                  </a:rPr>
                  <a:t>行动策略</a:t>
                </a:r>
                <a:endParaRPr lang="en-US" altLang="zh-CN" sz="2800" dirty="0" smtClean="0">
                  <a:solidFill>
                    <a:srgbClr val="674127"/>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6021987" y="2243211"/>
                <a:ext cx="582211" cy="1107996"/>
              </a:xfrm>
              <a:prstGeom prst="rect">
                <a:avLst/>
              </a:prstGeom>
              <a:noFill/>
            </p:spPr>
            <p:txBody>
              <a:bodyPr wrap="none" rtlCol="0">
                <a:spAutoFit/>
              </a:bodyPr>
              <a:lstStyle/>
              <a:p>
                <a:r>
                  <a:rPr lang="en-US" altLang="zh-CN" sz="6600" dirty="0" smtClean="0">
                    <a:solidFill>
                      <a:srgbClr val="674127"/>
                    </a:solidFill>
                    <a:latin typeface="华文楷体" panose="02010600040101010101" pitchFamily="2" charset="-122"/>
                    <a:ea typeface="华文楷体" panose="02010600040101010101" pitchFamily="2" charset="-122"/>
                  </a:rPr>
                  <a:t>1</a:t>
                </a:r>
                <a:endParaRPr lang="en-US" altLang="zh-CN" sz="6600" dirty="0" smtClean="0">
                  <a:solidFill>
                    <a:srgbClr val="674127"/>
                  </a:solidFill>
                  <a:latin typeface="华文楷体" panose="02010600040101010101" pitchFamily="2" charset="-122"/>
                  <a:ea typeface="华文楷体" panose="02010600040101010101" pitchFamily="2" charset="-122"/>
                </a:endParaRPr>
              </a:p>
            </p:txBody>
          </p:sp>
        </p:gr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09574" y="2252485"/>
              <a:ext cx="1240562" cy="1471208"/>
            </a:xfrm>
            <a:prstGeom prst="rect">
              <a:avLst/>
            </a:prstGeom>
          </p:spPr>
        </p:pic>
      </p:grpSp>
      <p:grpSp>
        <p:nvGrpSpPr>
          <p:cNvPr id="5" name="组合 4"/>
          <p:cNvGrpSpPr/>
          <p:nvPr/>
        </p:nvGrpSpPr>
        <p:grpSpPr>
          <a:xfrm>
            <a:off x="3639688" y="3539713"/>
            <a:ext cx="4812497" cy="1471208"/>
            <a:chOff x="3639688" y="3539713"/>
            <a:chExt cx="4812497" cy="1471208"/>
          </a:xfrm>
        </p:grpSpPr>
        <p:grpSp>
          <p:nvGrpSpPr>
            <p:cNvPr id="16" name="组合 15"/>
            <p:cNvGrpSpPr/>
            <p:nvPr/>
          </p:nvGrpSpPr>
          <p:grpSpPr>
            <a:xfrm>
              <a:off x="4980790" y="3539713"/>
              <a:ext cx="3471395" cy="1343776"/>
              <a:chOff x="6021987" y="2243211"/>
              <a:chExt cx="3471395" cy="1343776"/>
            </a:xfrm>
          </p:grpSpPr>
          <p:sp>
            <p:nvSpPr>
              <p:cNvPr id="25" name="文本框 24"/>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7" name="文本框 26"/>
              <p:cNvSpPr txBox="1"/>
              <p:nvPr/>
            </p:nvSpPr>
            <p:spPr>
              <a:xfrm>
                <a:off x="6544078" y="2363269"/>
                <a:ext cx="1620957" cy="523220"/>
              </a:xfrm>
              <a:prstGeom prst="rect">
                <a:avLst/>
              </a:prstGeom>
              <a:noFill/>
            </p:spPr>
            <p:txBody>
              <a:bodyPr wrap="none" rtlCol="0">
                <a:spAutoFit/>
              </a:bodyPr>
              <a:lstStyle/>
              <a:p>
                <a:r>
                  <a:rPr lang="zh-CN" altLang="en-US" sz="2800" dirty="0" smtClean="0">
                    <a:solidFill>
                      <a:srgbClr val="674127"/>
                    </a:solidFill>
                    <a:latin typeface="华文楷体" panose="02010600040101010101" pitchFamily="2" charset="-122"/>
                    <a:ea typeface="华文楷体" panose="02010600040101010101" pitchFamily="2" charset="-122"/>
                  </a:rPr>
                  <a:t>客服服务</a:t>
                </a:r>
                <a:endParaRPr lang="en-US" altLang="zh-CN" sz="2800" dirty="0" smtClean="0">
                  <a:solidFill>
                    <a:srgbClr val="674127"/>
                  </a:solidFill>
                  <a:latin typeface="华文楷体" panose="02010600040101010101" pitchFamily="2" charset="-122"/>
                  <a:ea typeface="华文楷体" panose="02010600040101010101" pitchFamily="2" charset="-122"/>
                </a:endParaRPr>
              </a:p>
            </p:txBody>
          </p:sp>
          <p:sp>
            <p:nvSpPr>
              <p:cNvPr id="28" name="文本框 27"/>
              <p:cNvSpPr txBox="1"/>
              <p:nvPr/>
            </p:nvSpPr>
            <p:spPr>
              <a:xfrm>
                <a:off x="6021987" y="2243211"/>
                <a:ext cx="582211" cy="1107996"/>
              </a:xfrm>
              <a:prstGeom prst="rect">
                <a:avLst/>
              </a:prstGeom>
              <a:noFill/>
            </p:spPr>
            <p:txBody>
              <a:bodyPr wrap="none" rtlCol="0">
                <a:spAutoFit/>
              </a:bodyPr>
              <a:lstStyle/>
              <a:p>
                <a:r>
                  <a:rPr lang="en-US" altLang="zh-CN" sz="6600" dirty="0" smtClean="0">
                    <a:solidFill>
                      <a:srgbClr val="674127"/>
                    </a:solidFill>
                    <a:latin typeface="华文楷体" panose="02010600040101010101" pitchFamily="2" charset="-122"/>
                    <a:ea typeface="华文楷体" panose="02010600040101010101" pitchFamily="2" charset="-122"/>
                  </a:rPr>
                  <a:t>2</a:t>
                </a:r>
                <a:endParaRPr lang="en-US" altLang="zh-CN" sz="6600" dirty="0" smtClean="0">
                  <a:solidFill>
                    <a:srgbClr val="674127"/>
                  </a:solidFill>
                  <a:latin typeface="华文楷体" panose="02010600040101010101" pitchFamily="2" charset="-122"/>
                  <a:ea typeface="华文楷体" panose="02010600040101010101" pitchFamily="2" charset="-122"/>
                </a:endParaRPr>
              </a:p>
            </p:txBody>
          </p:sp>
        </p:gr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39688" y="3539713"/>
              <a:ext cx="1240562" cy="1471208"/>
            </a:xfrm>
            <a:prstGeom prst="rect">
              <a:avLst/>
            </a:prstGeom>
          </p:spPr>
        </p:pic>
      </p:grpSp>
      <p:grpSp>
        <p:nvGrpSpPr>
          <p:cNvPr id="6" name="组合 5"/>
          <p:cNvGrpSpPr/>
          <p:nvPr/>
        </p:nvGrpSpPr>
        <p:grpSpPr>
          <a:xfrm>
            <a:off x="5198175" y="4726575"/>
            <a:ext cx="4841778" cy="1477088"/>
            <a:chOff x="5198175" y="4726575"/>
            <a:chExt cx="4841778" cy="1477088"/>
          </a:xfrm>
        </p:grpSpPr>
        <p:grpSp>
          <p:nvGrpSpPr>
            <p:cNvPr id="29" name="组合 28"/>
            <p:cNvGrpSpPr/>
            <p:nvPr/>
          </p:nvGrpSpPr>
          <p:grpSpPr>
            <a:xfrm>
              <a:off x="6568558" y="4859887"/>
              <a:ext cx="3471395" cy="1343776"/>
              <a:chOff x="6021987" y="2243211"/>
              <a:chExt cx="3471395" cy="1343776"/>
            </a:xfrm>
          </p:grpSpPr>
          <p:sp>
            <p:nvSpPr>
              <p:cNvPr id="30" name="文本框 29"/>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31" name="文本框 30"/>
              <p:cNvSpPr txBox="1"/>
              <p:nvPr/>
            </p:nvSpPr>
            <p:spPr>
              <a:xfrm>
                <a:off x="6544078" y="2363269"/>
                <a:ext cx="1620957" cy="523220"/>
              </a:xfrm>
              <a:prstGeom prst="rect">
                <a:avLst/>
              </a:prstGeom>
              <a:noFill/>
            </p:spPr>
            <p:txBody>
              <a:bodyPr wrap="none" rtlCol="0">
                <a:spAutoFit/>
              </a:bodyPr>
              <a:lstStyle/>
              <a:p>
                <a:r>
                  <a:rPr lang="zh-CN" altLang="en-US" sz="2800" dirty="0" smtClean="0">
                    <a:solidFill>
                      <a:srgbClr val="674127"/>
                    </a:solidFill>
                    <a:latin typeface="华文楷体" panose="02010600040101010101" pitchFamily="2" charset="-122"/>
                    <a:ea typeface="华文楷体" panose="02010600040101010101" pitchFamily="2" charset="-122"/>
                  </a:rPr>
                  <a:t>后期保证</a:t>
                </a:r>
                <a:endParaRPr lang="en-US" altLang="zh-CN" sz="2800" dirty="0" smtClean="0">
                  <a:solidFill>
                    <a:srgbClr val="674127"/>
                  </a:solidFill>
                  <a:latin typeface="华文楷体" panose="02010600040101010101" pitchFamily="2" charset="-122"/>
                  <a:ea typeface="华文楷体" panose="02010600040101010101" pitchFamily="2" charset="-122"/>
                </a:endParaRPr>
              </a:p>
            </p:txBody>
          </p:sp>
          <p:sp>
            <p:nvSpPr>
              <p:cNvPr id="32" name="文本框 31"/>
              <p:cNvSpPr txBox="1"/>
              <p:nvPr/>
            </p:nvSpPr>
            <p:spPr>
              <a:xfrm>
                <a:off x="6021987" y="2243211"/>
                <a:ext cx="582211" cy="1107996"/>
              </a:xfrm>
              <a:prstGeom prst="rect">
                <a:avLst/>
              </a:prstGeom>
              <a:noFill/>
            </p:spPr>
            <p:txBody>
              <a:bodyPr wrap="none" rtlCol="0">
                <a:spAutoFit/>
              </a:bodyPr>
              <a:lstStyle/>
              <a:p>
                <a:r>
                  <a:rPr lang="en-US" altLang="zh-CN" sz="6600" dirty="0" smtClean="0">
                    <a:solidFill>
                      <a:srgbClr val="674127"/>
                    </a:solidFill>
                    <a:latin typeface="华文楷体" panose="02010600040101010101" pitchFamily="2" charset="-122"/>
                    <a:ea typeface="华文楷体" panose="02010600040101010101" pitchFamily="2" charset="-122"/>
                  </a:rPr>
                  <a:t>3</a:t>
                </a:r>
                <a:endParaRPr lang="en-US" altLang="zh-CN" sz="6600" dirty="0" smtClean="0">
                  <a:solidFill>
                    <a:srgbClr val="674127"/>
                  </a:solidFill>
                  <a:latin typeface="华文楷体" panose="02010600040101010101" pitchFamily="2" charset="-122"/>
                  <a:ea typeface="华文楷体" panose="02010600040101010101" pitchFamily="2" charset="-122"/>
                </a:endParaRPr>
              </a:p>
            </p:txBody>
          </p:sp>
        </p:grpSp>
        <p:pic>
          <p:nvPicPr>
            <p:cNvPr id="33" name="图片 3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98175" y="4726575"/>
              <a:ext cx="1240562" cy="147120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03132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代理推广</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86914" y="159017"/>
            <a:ext cx="6058167" cy="5807916"/>
          </a:xfrm>
          <a:prstGeom prst="rect">
            <a:avLst/>
          </a:prstGeom>
        </p:spPr>
      </p:pic>
      <p:grpSp>
        <p:nvGrpSpPr>
          <p:cNvPr id="3" name="组合 2"/>
          <p:cNvGrpSpPr/>
          <p:nvPr/>
        </p:nvGrpSpPr>
        <p:grpSpPr>
          <a:xfrm>
            <a:off x="3919568" y="2230115"/>
            <a:ext cx="3471395" cy="1343776"/>
            <a:chOff x="6021987" y="2243211"/>
            <a:chExt cx="3471395" cy="1343776"/>
          </a:xfrm>
        </p:grpSpPr>
        <p:sp>
          <p:nvSpPr>
            <p:cNvPr id="19" name="文本框 18"/>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13" name="文本框 12"/>
            <p:cNvSpPr txBox="1"/>
            <p:nvPr/>
          </p:nvSpPr>
          <p:spPr>
            <a:xfrm>
              <a:off x="6544078" y="2363269"/>
              <a:ext cx="1620957" cy="523220"/>
            </a:xfrm>
            <a:prstGeom prst="rect">
              <a:avLst/>
            </a:prstGeom>
            <a:noFill/>
          </p:spPr>
          <p:txBody>
            <a:bodyPr wrap="none" rtlCol="0">
              <a:spAutoFit/>
            </a:bodyPr>
            <a:lstStyle/>
            <a:p>
              <a:r>
                <a:rPr lang="zh-CN" altLang="en-US" sz="2800" dirty="0" smtClean="0">
                  <a:solidFill>
                    <a:srgbClr val="674127"/>
                  </a:solidFill>
                  <a:latin typeface="华文楷体" panose="02010600040101010101" pitchFamily="2" charset="-122"/>
                  <a:ea typeface="华文楷体" panose="02010600040101010101" pitchFamily="2" charset="-122"/>
                </a:rPr>
                <a:t>行动策略</a:t>
              </a:r>
              <a:endParaRPr lang="en-US" altLang="zh-CN" sz="2800" dirty="0" smtClean="0">
                <a:solidFill>
                  <a:srgbClr val="674127"/>
                </a:solidFill>
                <a:latin typeface="华文楷体" panose="02010600040101010101" pitchFamily="2" charset="-122"/>
                <a:ea typeface="华文楷体" panose="02010600040101010101" pitchFamily="2" charset="-122"/>
              </a:endParaRPr>
            </a:p>
          </p:txBody>
        </p:sp>
        <p:sp>
          <p:nvSpPr>
            <p:cNvPr id="15" name="文本框 14"/>
            <p:cNvSpPr txBox="1"/>
            <p:nvPr/>
          </p:nvSpPr>
          <p:spPr>
            <a:xfrm>
              <a:off x="6021987" y="2243211"/>
              <a:ext cx="582211" cy="1107996"/>
            </a:xfrm>
            <a:prstGeom prst="rect">
              <a:avLst/>
            </a:prstGeom>
            <a:noFill/>
          </p:spPr>
          <p:txBody>
            <a:bodyPr wrap="none" rtlCol="0">
              <a:spAutoFit/>
            </a:bodyPr>
            <a:lstStyle/>
            <a:p>
              <a:r>
                <a:rPr lang="en-US" altLang="zh-CN" sz="6600" dirty="0" smtClean="0">
                  <a:solidFill>
                    <a:srgbClr val="674127"/>
                  </a:solidFill>
                  <a:latin typeface="华文楷体" panose="02010600040101010101" pitchFamily="2" charset="-122"/>
                  <a:ea typeface="华文楷体" panose="02010600040101010101" pitchFamily="2" charset="-122"/>
                </a:rPr>
                <a:t>1</a:t>
              </a:r>
              <a:endParaRPr lang="en-US" altLang="zh-CN" sz="6600" dirty="0" smtClean="0">
                <a:solidFill>
                  <a:srgbClr val="674127"/>
                </a:solidFill>
                <a:latin typeface="华文楷体" panose="02010600040101010101" pitchFamily="2" charset="-122"/>
                <a:ea typeface="华文楷体" panose="02010600040101010101" pitchFamily="2" charset="-122"/>
              </a:endParaRPr>
            </a:p>
          </p:txBody>
        </p:sp>
      </p:grpSp>
      <p:grpSp>
        <p:nvGrpSpPr>
          <p:cNvPr id="16" name="组合 15"/>
          <p:cNvGrpSpPr/>
          <p:nvPr/>
        </p:nvGrpSpPr>
        <p:grpSpPr>
          <a:xfrm>
            <a:off x="1882296" y="3295799"/>
            <a:ext cx="3471395" cy="1343776"/>
            <a:chOff x="6021987" y="2243211"/>
            <a:chExt cx="3471395" cy="1343776"/>
          </a:xfrm>
        </p:grpSpPr>
        <p:sp>
          <p:nvSpPr>
            <p:cNvPr id="25" name="文本框 24"/>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7" name="文本框 26"/>
            <p:cNvSpPr txBox="1"/>
            <p:nvPr/>
          </p:nvSpPr>
          <p:spPr>
            <a:xfrm>
              <a:off x="6544078" y="2363269"/>
              <a:ext cx="1620957" cy="523220"/>
            </a:xfrm>
            <a:prstGeom prst="rect">
              <a:avLst/>
            </a:prstGeom>
            <a:noFill/>
          </p:spPr>
          <p:txBody>
            <a:bodyPr wrap="none" rtlCol="0">
              <a:spAutoFit/>
            </a:bodyPr>
            <a:lstStyle/>
            <a:p>
              <a:r>
                <a:rPr lang="zh-CN" altLang="en-US" sz="2800" dirty="0" smtClean="0">
                  <a:solidFill>
                    <a:srgbClr val="674127"/>
                  </a:solidFill>
                  <a:latin typeface="华文楷体" panose="02010600040101010101" pitchFamily="2" charset="-122"/>
                  <a:ea typeface="华文楷体" panose="02010600040101010101" pitchFamily="2" charset="-122"/>
                </a:rPr>
                <a:t>客服服务</a:t>
              </a:r>
              <a:endParaRPr lang="en-US" altLang="zh-CN" sz="2800" dirty="0" smtClean="0">
                <a:solidFill>
                  <a:srgbClr val="674127"/>
                </a:solidFill>
                <a:latin typeface="华文楷体" panose="02010600040101010101" pitchFamily="2" charset="-122"/>
                <a:ea typeface="华文楷体" panose="02010600040101010101" pitchFamily="2" charset="-122"/>
              </a:endParaRPr>
            </a:p>
          </p:txBody>
        </p:sp>
        <p:sp>
          <p:nvSpPr>
            <p:cNvPr id="28" name="文本框 27"/>
            <p:cNvSpPr txBox="1"/>
            <p:nvPr/>
          </p:nvSpPr>
          <p:spPr>
            <a:xfrm>
              <a:off x="6021987" y="2243211"/>
              <a:ext cx="582211" cy="1107996"/>
            </a:xfrm>
            <a:prstGeom prst="rect">
              <a:avLst/>
            </a:prstGeom>
            <a:noFill/>
          </p:spPr>
          <p:txBody>
            <a:bodyPr wrap="none" rtlCol="0">
              <a:spAutoFit/>
            </a:bodyPr>
            <a:lstStyle/>
            <a:p>
              <a:r>
                <a:rPr lang="en-US" altLang="zh-CN" sz="6600" dirty="0" smtClean="0">
                  <a:solidFill>
                    <a:srgbClr val="674127"/>
                  </a:solidFill>
                  <a:latin typeface="华文楷体" panose="02010600040101010101" pitchFamily="2" charset="-122"/>
                  <a:ea typeface="华文楷体" panose="02010600040101010101" pitchFamily="2" charset="-122"/>
                </a:rPr>
                <a:t>2</a:t>
              </a:r>
              <a:endParaRPr lang="en-US" altLang="zh-CN" sz="6600" dirty="0" smtClean="0">
                <a:solidFill>
                  <a:srgbClr val="674127"/>
                </a:solidFill>
                <a:latin typeface="华文楷体" panose="02010600040101010101" pitchFamily="2" charset="-122"/>
                <a:ea typeface="华文楷体" panose="02010600040101010101" pitchFamily="2" charset="-122"/>
              </a:endParaRPr>
            </a:p>
          </p:txBody>
        </p:sp>
      </p:grpSp>
      <p:grpSp>
        <p:nvGrpSpPr>
          <p:cNvPr id="29" name="组合 28"/>
          <p:cNvGrpSpPr/>
          <p:nvPr/>
        </p:nvGrpSpPr>
        <p:grpSpPr>
          <a:xfrm>
            <a:off x="2705961" y="4787213"/>
            <a:ext cx="3471395" cy="1343776"/>
            <a:chOff x="6021987" y="2243211"/>
            <a:chExt cx="3471395" cy="1343776"/>
          </a:xfrm>
        </p:grpSpPr>
        <p:sp>
          <p:nvSpPr>
            <p:cNvPr id="30" name="文本框 29"/>
            <p:cNvSpPr txBox="1"/>
            <p:nvPr/>
          </p:nvSpPr>
          <p:spPr>
            <a:xfrm>
              <a:off x="6544078" y="2848323"/>
              <a:ext cx="2949304" cy="738664"/>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在这里输入您的内容在这里输入您的内容在这里输入您的内容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31" name="文本框 30"/>
            <p:cNvSpPr txBox="1"/>
            <p:nvPr/>
          </p:nvSpPr>
          <p:spPr>
            <a:xfrm>
              <a:off x="6544078" y="2363269"/>
              <a:ext cx="1620957" cy="523220"/>
            </a:xfrm>
            <a:prstGeom prst="rect">
              <a:avLst/>
            </a:prstGeom>
            <a:noFill/>
          </p:spPr>
          <p:txBody>
            <a:bodyPr wrap="none" rtlCol="0">
              <a:spAutoFit/>
            </a:bodyPr>
            <a:lstStyle/>
            <a:p>
              <a:r>
                <a:rPr lang="zh-CN" altLang="en-US" sz="2800" dirty="0" smtClean="0">
                  <a:solidFill>
                    <a:srgbClr val="674127"/>
                  </a:solidFill>
                  <a:latin typeface="华文楷体" panose="02010600040101010101" pitchFamily="2" charset="-122"/>
                  <a:ea typeface="华文楷体" panose="02010600040101010101" pitchFamily="2" charset="-122"/>
                </a:rPr>
                <a:t>后期保证</a:t>
              </a:r>
              <a:endParaRPr lang="en-US" altLang="zh-CN" sz="2800" dirty="0" smtClean="0">
                <a:solidFill>
                  <a:srgbClr val="674127"/>
                </a:solidFill>
                <a:latin typeface="华文楷体" panose="02010600040101010101" pitchFamily="2" charset="-122"/>
                <a:ea typeface="华文楷体" panose="02010600040101010101" pitchFamily="2" charset="-122"/>
              </a:endParaRPr>
            </a:p>
          </p:txBody>
        </p:sp>
        <p:sp>
          <p:nvSpPr>
            <p:cNvPr id="32" name="文本框 31"/>
            <p:cNvSpPr txBox="1"/>
            <p:nvPr/>
          </p:nvSpPr>
          <p:spPr>
            <a:xfrm>
              <a:off x="6021987" y="2243211"/>
              <a:ext cx="582211" cy="1107996"/>
            </a:xfrm>
            <a:prstGeom prst="rect">
              <a:avLst/>
            </a:prstGeom>
            <a:noFill/>
          </p:spPr>
          <p:txBody>
            <a:bodyPr wrap="none" rtlCol="0">
              <a:spAutoFit/>
            </a:bodyPr>
            <a:lstStyle/>
            <a:p>
              <a:r>
                <a:rPr lang="en-US" altLang="zh-CN" sz="6600" dirty="0" smtClean="0">
                  <a:solidFill>
                    <a:srgbClr val="674127"/>
                  </a:solidFill>
                  <a:latin typeface="华文楷体" panose="02010600040101010101" pitchFamily="2" charset="-122"/>
                  <a:ea typeface="华文楷体" panose="02010600040101010101" pitchFamily="2" charset="-122"/>
                </a:rPr>
                <a:t>3</a:t>
              </a:r>
              <a:endParaRPr lang="en-US" altLang="zh-CN" sz="6600" dirty="0" smtClean="0">
                <a:solidFill>
                  <a:srgbClr val="674127"/>
                </a:solidFill>
                <a:latin typeface="华文楷体" panose="02010600040101010101" pitchFamily="2" charset="-122"/>
                <a:ea typeface="华文楷体" panose="020106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40626" y="594316"/>
            <a:ext cx="4474180" cy="3134476"/>
          </a:xfrm>
          <a:prstGeom prst="rect">
            <a:avLst/>
          </a:prstGeom>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28000" r="19730"/>
          <a:stretch>
            <a:fillRect/>
          </a:stretch>
        </p:blipFill>
        <p:spPr>
          <a:xfrm>
            <a:off x="2946401" y="1457273"/>
            <a:ext cx="6321970" cy="3131970"/>
          </a:xfrm>
          <a:prstGeom prst="rect">
            <a:avLst/>
          </a:prstGeom>
          <a:effectLst>
            <a:outerShdw blurRad="241300" dist="88900" dir="2820000" algn="ctr" rotWithShape="0">
              <a:schemeClr val="tx2">
                <a:lumMod val="50000"/>
                <a:alpha val="74000"/>
              </a:schemeClr>
            </a:outerShdw>
          </a:effectLst>
        </p:spPr>
      </p:pic>
      <p:sp>
        <p:nvSpPr>
          <p:cNvPr id="31" name="矩形 30"/>
          <p:cNvSpPr/>
          <p:nvPr/>
        </p:nvSpPr>
        <p:spPr>
          <a:xfrm>
            <a:off x="1522558" y="19516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391475" y="2745954"/>
            <a:ext cx="4557141" cy="2818003"/>
            <a:chOff x="5391475" y="2745954"/>
            <a:chExt cx="4557141" cy="2818003"/>
          </a:xfrm>
        </p:grpSpPr>
        <p:grpSp>
          <p:nvGrpSpPr>
            <p:cNvPr id="10" name="组合 9"/>
            <p:cNvGrpSpPr/>
            <p:nvPr/>
          </p:nvGrpSpPr>
          <p:grpSpPr>
            <a:xfrm>
              <a:off x="5391475" y="2745954"/>
              <a:ext cx="4010364" cy="1323439"/>
              <a:chOff x="1470536" y="4290347"/>
              <a:chExt cx="4010364" cy="1323439"/>
            </a:xfrm>
          </p:grpSpPr>
          <p:sp>
            <p:nvSpPr>
              <p:cNvPr id="7" name="文本框 6"/>
              <p:cNvSpPr txBox="1"/>
              <p:nvPr/>
            </p:nvSpPr>
            <p:spPr>
              <a:xfrm>
                <a:off x="2423653" y="4382680"/>
                <a:ext cx="3057247" cy="954107"/>
              </a:xfrm>
              <a:prstGeom prst="rect">
                <a:avLst/>
              </a:prstGeom>
              <a:noFill/>
            </p:spPr>
            <p:txBody>
              <a:bodyPr wrap="none" rtlCol="0">
                <a:spAutoFit/>
              </a:bodyPr>
              <a:lstStyle/>
              <a:p>
                <a:r>
                  <a:rPr lang="zh-CN" altLang="en-US" sz="2800" dirty="0" smtClean="0">
                    <a:solidFill>
                      <a:schemeClr val="accent6">
                        <a:lumMod val="75000"/>
                      </a:schemeClr>
                    </a:solidFill>
                    <a:latin typeface="华文楷体" panose="02010600040101010101" pitchFamily="2" charset="-122"/>
                    <a:ea typeface="华文楷体" panose="02010600040101010101" pitchFamily="2" charset="-122"/>
                  </a:rPr>
                  <a:t>发展规划</a:t>
                </a:r>
                <a:endParaRPr lang="en-US" altLang="zh-CN" sz="2800" dirty="0" smtClean="0">
                  <a:solidFill>
                    <a:schemeClr val="accent6">
                      <a:lumMod val="75000"/>
                    </a:schemeClr>
                  </a:solidFill>
                  <a:latin typeface="华文楷体" panose="02010600040101010101" pitchFamily="2" charset="-122"/>
                  <a:ea typeface="华文楷体" panose="02010600040101010101" pitchFamily="2" charset="-122"/>
                </a:endParaRPr>
              </a:p>
              <a:p>
                <a:r>
                  <a:rPr lang="zh-CN" altLang="en-US" sz="2800" dirty="0" smtClean="0">
                    <a:solidFill>
                      <a:schemeClr val="accent6">
                        <a:lumMod val="75000"/>
                      </a:schemeClr>
                    </a:solidFill>
                    <a:latin typeface="华文楷体" panose="02010600040101010101" pitchFamily="2" charset="-122"/>
                    <a:ea typeface="华文楷体" panose="02010600040101010101" pitchFamily="2" charset="-122"/>
                  </a:rPr>
                  <a:t>（我们要干什么）</a:t>
                </a:r>
                <a:endParaRPr lang="zh-CN" altLang="en-US" sz="2800"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1470536" y="4290347"/>
                <a:ext cx="1023037" cy="1323439"/>
              </a:xfrm>
              <a:prstGeom prst="rect">
                <a:avLst/>
              </a:prstGeom>
            </p:spPr>
            <p:txBody>
              <a:bodyPr wrap="none">
                <a:spAutoFit/>
              </a:bodyPr>
              <a:lstStyle/>
              <a:p>
                <a:pPr algn="r"/>
                <a:r>
                  <a:rPr lang="en-US" altLang="zh-CN" sz="8000" dirty="0" smtClean="0">
                    <a:solidFill>
                      <a:schemeClr val="accent6">
                        <a:lumMod val="75000"/>
                      </a:schemeClr>
                    </a:solidFill>
                    <a:latin typeface="Agency FB" panose="020B0503020202020204" pitchFamily="34" charset="0"/>
                    <a:ea typeface="方正楷体繁体" panose="03000509000000000000" pitchFamily="65" charset="-122"/>
                  </a:rPr>
                  <a:t>04</a:t>
                </a:r>
                <a:endParaRPr lang="zh-CN" altLang="en-US" sz="5400" dirty="0">
                  <a:solidFill>
                    <a:schemeClr val="accent6">
                      <a:lumMod val="75000"/>
                    </a:schemeClr>
                  </a:solidFill>
                  <a:latin typeface="Agency FB" panose="020B0503020202020204" pitchFamily="34" charset="0"/>
                  <a:ea typeface="方正楷体繁体" panose="03000509000000000000" pitchFamily="65" charset="-122"/>
                </a:endParaRPr>
              </a:p>
            </p:txBody>
          </p:sp>
        </p:grpSp>
        <p:sp>
          <p:nvSpPr>
            <p:cNvPr id="32" name="文本框 31"/>
            <p:cNvSpPr txBox="1"/>
            <p:nvPr/>
          </p:nvSpPr>
          <p:spPr>
            <a:xfrm>
              <a:off x="5575870" y="4225129"/>
              <a:ext cx="2089033" cy="1338828"/>
            </a:xfrm>
            <a:prstGeom prst="rect">
              <a:avLst/>
            </a:prstGeom>
            <a:noFill/>
          </p:spPr>
          <p:txBody>
            <a:bodyPr wrap="none" rtlCol="0">
              <a:spAutoFit/>
            </a:bodyPr>
            <a:lstStyle/>
            <a:p>
              <a:pPr marL="457200" indent="-457200">
                <a:lnSpc>
                  <a:spcPct val="150000"/>
                </a:lnSpc>
                <a:buFont typeface="+mj-lt"/>
                <a:buAutoNum type="arabicPeriod"/>
              </a:pPr>
              <a:r>
                <a:rPr lang="en-US" altLang="zh-CN" dirty="0" smtClean="0">
                  <a:solidFill>
                    <a:schemeClr val="accent6">
                      <a:lumMod val="75000"/>
                    </a:schemeClr>
                  </a:solidFill>
                  <a:latin typeface="华文楷体" panose="02010600040101010101" pitchFamily="2" charset="-122"/>
                  <a:ea typeface="华文楷体" panose="02010600040101010101" pitchFamily="2" charset="-122"/>
                </a:rPr>
                <a:t> </a:t>
              </a: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公司战略目标</a:t>
              </a:r>
              <a:endParaRPr lang="en-US" altLang="zh-CN" dirty="0" smtClean="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短期盈利计划</a:t>
              </a:r>
              <a:endParaRPr lang="en-US" altLang="zh-CN" dirty="0" smtClean="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五年发展规划</a:t>
              </a:r>
              <a:endParaRPr lang="zh-CN" altLang="en-US"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33" name="文本框 32"/>
            <p:cNvSpPr txBox="1"/>
            <p:nvPr/>
          </p:nvSpPr>
          <p:spPr>
            <a:xfrm>
              <a:off x="8032707" y="4225129"/>
              <a:ext cx="1915909" cy="1338828"/>
            </a:xfrm>
            <a:prstGeom prst="rect">
              <a:avLst/>
            </a:prstGeom>
            <a:noFill/>
          </p:spPr>
          <p:txBody>
            <a:bodyPr wrap="none" rtlCol="0">
              <a:spAutoFit/>
            </a:bodyPr>
            <a:lstStyle/>
            <a:p>
              <a:pPr marL="342900" indent="-342900">
                <a:lnSpc>
                  <a:spcPct val="150000"/>
                </a:lnSpc>
                <a:buAutoNum type="arabicPeriod" startAt="4"/>
              </a:pP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产品开发计划</a:t>
              </a:r>
              <a:endParaRPr lang="en-US" altLang="zh-CN" dirty="0" smtClean="0">
                <a:solidFill>
                  <a:schemeClr val="accent6">
                    <a:lumMod val="75000"/>
                  </a:schemeClr>
                </a:solidFill>
                <a:latin typeface="华文楷体" panose="02010600040101010101" pitchFamily="2" charset="-122"/>
                <a:ea typeface="华文楷体" panose="02010600040101010101" pitchFamily="2" charset="-122"/>
              </a:endParaRPr>
            </a:p>
            <a:p>
              <a:pPr marL="342900" indent="-342900">
                <a:lnSpc>
                  <a:spcPct val="150000"/>
                </a:lnSpc>
                <a:buAutoNum type="arabicPeriod" startAt="4"/>
              </a:pP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市场拓展计划</a:t>
              </a:r>
              <a:endParaRPr lang="en-US" altLang="zh-CN" dirty="0" smtClean="0">
                <a:solidFill>
                  <a:schemeClr val="accent6">
                    <a:lumMod val="75000"/>
                  </a:schemeClr>
                </a:solidFill>
                <a:latin typeface="华文楷体" panose="02010600040101010101" pitchFamily="2" charset="-122"/>
                <a:ea typeface="华文楷体" panose="02010600040101010101" pitchFamily="2" charset="-122"/>
              </a:endParaRPr>
            </a:p>
            <a:p>
              <a:pPr marL="342900" indent="-342900">
                <a:lnSpc>
                  <a:spcPct val="150000"/>
                </a:lnSpc>
                <a:buAutoNum type="arabicPeriod" startAt="4"/>
              </a:pP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利润分析</a:t>
              </a:r>
              <a:endParaRPr lang="zh-CN" altLang="en-US" dirty="0" smtClean="0">
                <a:solidFill>
                  <a:schemeClr val="accent6">
                    <a:lumMod val="75000"/>
                  </a:schemeClr>
                </a:solidFill>
                <a:latin typeface="华文楷体" panose="02010600040101010101" pitchFamily="2" charset="-122"/>
                <a:ea typeface="华文楷体" panose="02010600040101010101" pitchFamily="2"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028" y="2501901"/>
            <a:ext cx="4496696" cy="36167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31" presetClass="entr" presetSubtype="0" fill="hold"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par>
                                <p:cTn id="19" presetID="2" presetClass="entr" presetSubtype="4" fill="hold" nodeType="withEffect">
                                  <p:stCondLst>
                                    <p:cond delay="14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53" presetClass="entr" presetSubtype="16" fill="hold" nodeType="withEffect">
                                  <p:stCondLst>
                                    <p:cond delay="17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grpSp>
        <p:nvGrpSpPr>
          <p:cNvPr id="4" name="组合 3"/>
          <p:cNvGrpSpPr/>
          <p:nvPr/>
        </p:nvGrpSpPr>
        <p:grpSpPr>
          <a:xfrm>
            <a:off x="2292964" y="3773345"/>
            <a:ext cx="4210250" cy="1970664"/>
            <a:chOff x="2292964" y="3773345"/>
            <a:chExt cx="4210250" cy="1970664"/>
          </a:xfrm>
        </p:grpSpPr>
        <p:sp>
          <p:nvSpPr>
            <p:cNvPr id="22" name="文本框 21"/>
            <p:cNvSpPr txBox="1"/>
            <p:nvPr/>
          </p:nvSpPr>
          <p:spPr>
            <a:xfrm>
              <a:off x="2292964" y="3773345"/>
              <a:ext cx="2031325" cy="646331"/>
            </a:xfrm>
            <a:prstGeom prst="rect">
              <a:avLst/>
            </a:prstGeom>
            <a:noFill/>
          </p:spPr>
          <p:txBody>
            <a:bodyPr wrap="none" rtlCol="0">
              <a:spAutoFit/>
            </a:bodyPr>
            <a:lstStyle/>
            <a:p>
              <a:r>
                <a:rPr lang="zh-CN" altLang="en-US" sz="3600" dirty="0" smtClean="0">
                  <a:solidFill>
                    <a:schemeClr val="accent2">
                      <a:lumMod val="50000"/>
                    </a:schemeClr>
                  </a:solidFill>
                  <a:latin typeface="华文楷体" panose="02010600040101010101" pitchFamily="2" charset="-122"/>
                  <a:ea typeface="华文楷体" panose="02010600040101010101" pitchFamily="2" charset="-122"/>
                </a:rPr>
                <a:t>战略分析</a:t>
              </a:r>
              <a:endParaRPr lang="en-US" altLang="zh-CN" sz="3600" dirty="0" smtClean="0">
                <a:solidFill>
                  <a:schemeClr val="accent2">
                    <a:lumMod val="5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2292964" y="4574458"/>
              <a:ext cx="4210250" cy="1169551"/>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在这里输入您的需求分析文档内容在这里输入您的需求分析文档内容在这里输入您的需求分析文档内容在这里输入您的需求分析文档内容在这里输入您的需求分析</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grpSp>
      <p:sp>
        <p:nvSpPr>
          <p:cNvPr id="2" name="椭圆 1"/>
          <p:cNvSpPr/>
          <p:nvPr/>
        </p:nvSpPr>
        <p:spPr>
          <a:xfrm>
            <a:off x="8970587" y="1607432"/>
            <a:ext cx="1156631" cy="1156631"/>
          </a:xfrm>
          <a:prstGeom prst="ellipse">
            <a:avLst/>
          </a:prstGeom>
          <a:solidFill>
            <a:schemeClr val="accent1">
              <a:lumMod val="60000"/>
              <a:lumOff val="40000"/>
            </a:schemeClr>
          </a:solidFill>
          <a:ln w="3492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1">
                    <a:lumMod val="50000"/>
                  </a:schemeClr>
                </a:solidFill>
                <a:latin typeface="华文楷体" panose="02010600040101010101" pitchFamily="2" charset="-122"/>
                <a:ea typeface="华文楷体" panose="02010600040101010101" pitchFamily="2" charset="-122"/>
              </a:rPr>
              <a:t>企业使命</a:t>
            </a:r>
            <a:endParaRPr lang="zh-CN" altLang="en-US" sz="2400" dirty="0">
              <a:solidFill>
                <a:schemeClr val="accent1">
                  <a:lumMod val="50000"/>
                </a:schemeClr>
              </a:solidFill>
              <a:latin typeface="华文楷体" panose="02010600040101010101" pitchFamily="2" charset="-122"/>
              <a:ea typeface="华文楷体" panose="02010600040101010101" pitchFamily="2" charset="-122"/>
            </a:endParaRPr>
          </a:p>
        </p:txBody>
      </p:sp>
      <p:sp>
        <p:nvSpPr>
          <p:cNvPr id="10" name="椭圆 9"/>
          <p:cNvSpPr/>
          <p:nvPr/>
        </p:nvSpPr>
        <p:spPr>
          <a:xfrm>
            <a:off x="7305905" y="1044638"/>
            <a:ext cx="1387333" cy="1387333"/>
          </a:xfrm>
          <a:prstGeom prst="ellipse">
            <a:avLst/>
          </a:prstGeom>
          <a:solidFill>
            <a:schemeClr val="accent2">
              <a:lumMod val="60000"/>
              <a:lumOff val="40000"/>
            </a:schemeClr>
          </a:solidFill>
          <a:ln w="3492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accent2">
                    <a:lumMod val="75000"/>
                  </a:schemeClr>
                </a:solidFill>
                <a:latin typeface="华文楷体" panose="02010600040101010101" pitchFamily="2" charset="-122"/>
                <a:ea typeface="华文楷体" panose="02010600040101010101" pitchFamily="2" charset="-122"/>
              </a:rPr>
              <a:t>企业宗旨</a:t>
            </a:r>
            <a:endParaRPr lang="zh-CN" altLang="en-US" sz="2800" dirty="0">
              <a:solidFill>
                <a:schemeClr val="accent2">
                  <a:lumMod val="75000"/>
                </a:schemeClr>
              </a:solidFill>
              <a:latin typeface="华文楷体" panose="02010600040101010101" pitchFamily="2" charset="-122"/>
              <a:ea typeface="华文楷体" panose="02010600040101010101" pitchFamily="2" charset="-122"/>
            </a:endParaRPr>
          </a:p>
        </p:txBody>
      </p:sp>
      <p:sp>
        <p:nvSpPr>
          <p:cNvPr id="11" name="椭圆 10"/>
          <p:cNvSpPr/>
          <p:nvPr/>
        </p:nvSpPr>
        <p:spPr>
          <a:xfrm>
            <a:off x="6302605" y="3103083"/>
            <a:ext cx="1003300" cy="1003300"/>
          </a:xfrm>
          <a:prstGeom prst="ellipse">
            <a:avLst/>
          </a:prstGeom>
          <a:solidFill>
            <a:schemeClr val="accent6">
              <a:lumMod val="60000"/>
              <a:lumOff val="40000"/>
            </a:schemeClr>
          </a:solidFill>
          <a:ln w="349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6">
                    <a:lumMod val="75000"/>
                  </a:schemeClr>
                </a:solidFill>
                <a:latin typeface="华文楷体" panose="02010600040101010101" pitchFamily="2" charset="-122"/>
                <a:ea typeface="华文楷体" panose="02010600040101010101" pitchFamily="2" charset="-122"/>
              </a:rPr>
              <a:t>企业文化</a:t>
            </a:r>
            <a:endParaRPr lang="zh-CN" altLang="en-US" sz="2000"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12" name="椭圆 11"/>
          <p:cNvSpPr/>
          <p:nvPr/>
        </p:nvSpPr>
        <p:spPr>
          <a:xfrm>
            <a:off x="4266857" y="2044359"/>
            <a:ext cx="1381040" cy="1381040"/>
          </a:xfrm>
          <a:prstGeom prst="ellipse">
            <a:avLst/>
          </a:prstGeom>
          <a:solidFill>
            <a:srgbClr val="FF8C6D"/>
          </a:solidFill>
          <a:ln w="34925">
            <a:solidFill>
              <a:srgbClr val="DA4D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accent2">
                    <a:lumMod val="50000"/>
                  </a:schemeClr>
                </a:solidFill>
                <a:latin typeface="华文楷体" panose="02010600040101010101" pitchFamily="2" charset="-122"/>
                <a:ea typeface="华文楷体" panose="02010600040101010101" pitchFamily="2" charset="-122"/>
              </a:rPr>
              <a:t>经营理念</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661170" y="2139399"/>
            <a:ext cx="4405435" cy="43736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37" presetClass="entr" presetSubtype="0"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900" decel="100000" fill="hold"/>
                                        <p:tgtEl>
                                          <p:spTgt spid="3"/>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
                                        </p:tgtEl>
                                        <p:attrNameLst>
                                          <p:attrName>ppt_y</p:attrName>
                                        </p:attrNameLst>
                                      </p:cBhvr>
                                      <p:tavLst>
                                        <p:tav tm="0">
                                          <p:val>
                                            <p:strVal val="#ppt_y"/>
                                          </p:val>
                                        </p:tav>
                                        <p:tav tm="100000">
                                          <p:val>
                                            <p:strVal val="#ppt_y"/>
                                          </p:val>
                                        </p:tav>
                                      </p:tavLst>
                                    </p:anim>
                                    <p:anim calcmode="lin" valueType="num">
                                      <p:cBhvr>
                                        <p:cTn id="2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
                                        </p:tgtEl>
                                      </p:cBhvr>
                                    </p:animEffect>
                                  </p:childTnLst>
                                </p:cTn>
                              </p:par>
                            </p:childTnLst>
                          </p:cTn>
                        </p:par>
                        <p:par>
                          <p:cTn id="23" fill="hold">
                            <p:stCondLst>
                              <p:cond delay="649"/>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1299"/>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1"/>
                                        </p:tgtEl>
                                        <p:attrNameLst>
                                          <p:attrName>ppt_y</p:attrName>
                                        </p:attrNameLst>
                                      </p:cBhvr>
                                      <p:tavLst>
                                        <p:tav tm="0">
                                          <p:val>
                                            <p:strVal val="#ppt_y"/>
                                          </p:val>
                                        </p:tav>
                                        <p:tav tm="100000">
                                          <p:val>
                                            <p:strVal val="#ppt_y"/>
                                          </p:val>
                                        </p:tav>
                                      </p:tavLst>
                                    </p:anim>
                                    <p:anim calcmode="lin" valueType="num">
                                      <p:cBhvr>
                                        <p:cTn id="3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1"/>
                                        </p:tgtEl>
                                      </p:cBhvr>
                                    </p:animEffect>
                                  </p:childTnLst>
                                </p:cTn>
                              </p:par>
                            </p:childTnLst>
                          </p:cTn>
                        </p:par>
                        <p:par>
                          <p:cTn id="39" fill="hold">
                            <p:stCondLst>
                              <p:cond delay="1949"/>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2"/>
                                        </p:tgtEl>
                                        <p:attrNameLst>
                                          <p:attrName>ppt_y</p:attrName>
                                        </p:attrNameLst>
                                      </p:cBhvr>
                                      <p:tavLst>
                                        <p:tav tm="0">
                                          <p:val>
                                            <p:strVal val="#ppt_y"/>
                                          </p:val>
                                        </p:tav>
                                        <p:tav tm="100000">
                                          <p:val>
                                            <p:strVal val="#ppt_y"/>
                                          </p:val>
                                        </p:tav>
                                      </p:tavLst>
                                    </p:anim>
                                    <p:anim calcmode="lin" valueType="num">
                                      <p:cBhvr>
                                        <p:cTn id="4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2"/>
                                        </p:tgtEl>
                                      </p:cBhvr>
                                    </p:animEffect>
                                  </p:childTnLst>
                                </p:cTn>
                              </p:par>
                            </p:childTnLst>
                          </p:cTn>
                        </p:par>
                        <p:par>
                          <p:cTn id="47" fill="hold">
                            <p:stCondLst>
                              <p:cond delay="2599"/>
                            </p:stCondLst>
                            <p:childTnLst>
                              <p:par>
                                <p:cTn id="48" presetID="2" presetClass="entr" presetSubtype="4"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500" fill="hold"/>
                                        <p:tgtEl>
                                          <p:spTgt spid="4"/>
                                        </p:tgtEl>
                                        <p:attrNameLst>
                                          <p:attrName>ppt_x</p:attrName>
                                        </p:attrNameLst>
                                      </p:cBhvr>
                                      <p:tavLst>
                                        <p:tav tm="0">
                                          <p:val>
                                            <p:strVal val="#ppt_x"/>
                                          </p:val>
                                        </p:tav>
                                        <p:tav tm="100000">
                                          <p:val>
                                            <p:strVal val="#ppt_x"/>
                                          </p:val>
                                        </p:tav>
                                      </p:tavLst>
                                    </p:anim>
                                    <p:anim calcmode="lin" valueType="num">
                                      <p:cBhvr additive="base">
                                        <p:cTn id="5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 grpId="0" animBg="1"/>
      <p:bldP spid="10"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28000" r="19730"/>
          <a:stretch>
            <a:fillRect/>
          </a:stretch>
        </p:blipFill>
        <p:spPr>
          <a:xfrm>
            <a:off x="706523" y="3005932"/>
            <a:ext cx="5181601" cy="3131970"/>
          </a:xfrm>
          <a:prstGeom prst="rect">
            <a:avLst/>
          </a:prstGeom>
          <a:effectLst>
            <a:outerShdw blurRad="241300" dist="88900" dir="2820000" algn="ctr" rotWithShape="0">
              <a:schemeClr val="tx2">
                <a:lumMod val="50000"/>
                <a:alpha val="74000"/>
              </a:schemeClr>
            </a:outerShdw>
          </a:effectLst>
        </p:spPr>
      </p:pic>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787864" y="113357"/>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87864" y="1138141"/>
            <a:ext cx="295465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五年发展规划</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2383741" y="4768436"/>
            <a:ext cx="4812368" cy="954107"/>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2" name="椭圆 1"/>
          <p:cNvSpPr/>
          <p:nvPr/>
        </p:nvSpPr>
        <p:spPr>
          <a:xfrm>
            <a:off x="2257905" y="3512887"/>
            <a:ext cx="1003300" cy="10033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华文楷体" panose="02010600040101010101" pitchFamily="2" charset="-122"/>
                <a:ea typeface="华文楷体" panose="02010600040101010101" pitchFamily="2" charset="-122"/>
              </a:rPr>
              <a:t>企业使命</a:t>
            </a:r>
            <a:endParaRPr lang="zh-CN" altLang="en-US" dirty="0">
              <a:latin typeface="华文楷体" panose="02010600040101010101" pitchFamily="2" charset="-122"/>
              <a:ea typeface="华文楷体" panose="02010600040101010101" pitchFamily="2" charset="-122"/>
            </a:endParaRPr>
          </a:p>
        </p:txBody>
      </p:sp>
      <p:sp>
        <p:nvSpPr>
          <p:cNvPr id="10" name="椭圆 9"/>
          <p:cNvSpPr/>
          <p:nvPr/>
        </p:nvSpPr>
        <p:spPr>
          <a:xfrm>
            <a:off x="3904495" y="2425700"/>
            <a:ext cx="1003300" cy="10033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华文楷体" panose="02010600040101010101" pitchFamily="2" charset="-122"/>
                <a:ea typeface="华文楷体" panose="02010600040101010101" pitchFamily="2" charset="-122"/>
              </a:rPr>
              <a:t>企业宗旨</a:t>
            </a:r>
            <a:endParaRPr lang="zh-CN" altLang="en-US" dirty="0">
              <a:latin typeface="华文楷体" panose="02010600040101010101" pitchFamily="2" charset="-122"/>
              <a:ea typeface="华文楷体" panose="02010600040101010101" pitchFamily="2" charset="-122"/>
            </a:endParaRPr>
          </a:p>
        </p:txBody>
      </p:sp>
      <p:sp>
        <p:nvSpPr>
          <p:cNvPr id="11" name="椭圆 10"/>
          <p:cNvSpPr/>
          <p:nvPr/>
        </p:nvSpPr>
        <p:spPr>
          <a:xfrm>
            <a:off x="4739219" y="3563687"/>
            <a:ext cx="1003300" cy="10033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华文楷体" panose="02010600040101010101" pitchFamily="2" charset="-122"/>
                <a:ea typeface="华文楷体" panose="02010600040101010101" pitchFamily="2" charset="-122"/>
              </a:rPr>
              <a:t>企业文化</a:t>
            </a:r>
            <a:endParaRPr lang="zh-CN" altLang="en-US" dirty="0">
              <a:latin typeface="华文楷体" panose="02010600040101010101" pitchFamily="2" charset="-122"/>
              <a:ea typeface="华文楷体" panose="02010600040101010101" pitchFamily="2" charset="-122"/>
            </a:endParaRPr>
          </a:p>
        </p:txBody>
      </p:sp>
      <p:sp>
        <p:nvSpPr>
          <p:cNvPr id="12" name="椭圆 11"/>
          <p:cNvSpPr/>
          <p:nvPr/>
        </p:nvSpPr>
        <p:spPr>
          <a:xfrm>
            <a:off x="6318716" y="2483740"/>
            <a:ext cx="1003300" cy="10033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华文楷体" panose="02010600040101010101" pitchFamily="2" charset="-122"/>
                <a:ea typeface="华文楷体" panose="02010600040101010101" pitchFamily="2" charset="-122"/>
              </a:rPr>
              <a:t>经营理念</a:t>
            </a:r>
            <a:endParaRPr lang="zh-CN" altLang="en-US" dirty="0">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2245" y="738031"/>
            <a:ext cx="6025251" cy="51113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30" presetClass="entr" presetSubtype="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0" decel="100000"/>
                                        <p:tgtEl>
                                          <p:spTgt spid="3"/>
                                        </p:tgtEl>
                                      </p:cBhvr>
                                    </p:animEffect>
                                    <p:anim calcmode="lin" valueType="num">
                                      <p:cBhvr>
                                        <p:cTn id="16" dur="800" decel="100000" fill="hold"/>
                                        <p:tgtEl>
                                          <p:spTgt spid="3"/>
                                        </p:tgtEl>
                                        <p:attrNameLst>
                                          <p:attrName>style.rotation</p:attrName>
                                        </p:attrNameLst>
                                      </p:cBhvr>
                                      <p:tavLst>
                                        <p:tav tm="0">
                                          <p:val>
                                            <p:fltVal val="-90"/>
                                          </p:val>
                                        </p:tav>
                                        <p:tav tm="100000">
                                          <p:val>
                                            <p:fltVal val="0"/>
                                          </p:val>
                                        </p:tav>
                                      </p:tavLst>
                                    </p:anim>
                                    <p:anim calcmode="lin" valueType="num">
                                      <p:cBhvr>
                                        <p:cTn id="17" dur="800" decel="100000" fill="hold"/>
                                        <p:tgtEl>
                                          <p:spTgt spid="3"/>
                                        </p:tgtEl>
                                        <p:attrNameLst>
                                          <p:attrName>ppt_x</p:attrName>
                                        </p:attrNameLst>
                                      </p:cBhvr>
                                      <p:tavLst>
                                        <p:tav tm="0">
                                          <p:val>
                                            <p:strVal val="#ppt_x+0.4"/>
                                          </p:val>
                                        </p:tav>
                                        <p:tav tm="100000">
                                          <p:val>
                                            <p:strVal val="#ppt_x-0.05"/>
                                          </p:val>
                                        </p:tav>
                                      </p:tavLst>
                                    </p:anim>
                                    <p:anim calcmode="lin" valueType="num">
                                      <p:cBhvr>
                                        <p:cTn id="18" dur="800" decel="100000" fill="hold"/>
                                        <p:tgtEl>
                                          <p:spTgt spid="3"/>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21" presetID="15" presetClass="entr" presetSubtype="0" fill="hold" grpId="0" nodeType="withEffect">
                                  <p:stCondLst>
                                    <p:cond delay="150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fltVal val="0"/>
                                          </p:val>
                                        </p:tav>
                                        <p:tav tm="100000">
                                          <p:val>
                                            <p:strVal val="#ppt_h"/>
                                          </p:val>
                                        </p:tav>
                                      </p:tavLst>
                                    </p:anim>
                                    <p:anim calcmode="lin" valueType="num">
                                      <p:cBhvr>
                                        <p:cTn id="2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grpId="0" nodeType="withEffect">
                                  <p:stCondLst>
                                    <p:cond delay="15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fltVal val="0"/>
                                          </p:val>
                                        </p:tav>
                                        <p:tav tm="100000">
                                          <p:val>
                                            <p:strVal val="#ppt_w"/>
                                          </p:val>
                                        </p:tav>
                                      </p:tavLst>
                                    </p:anim>
                                    <p:anim calcmode="lin" valueType="num">
                                      <p:cBhvr>
                                        <p:cTn id="30" dur="1000" fill="hold"/>
                                        <p:tgtEl>
                                          <p:spTgt spid="10"/>
                                        </p:tgtEl>
                                        <p:attrNameLst>
                                          <p:attrName>ppt_h</p:attrName>
                                        </p:attrNameLst>
                                      </p:cBhvr>
                                      <p:tavLst>
                                        <p:tav tm="0">
                                          <p:val>
                                            <p:fltVal val="0"/>
                                          </p:val>
                                        </p:tav>
                                        <p:tav tm="100000">
                                          <p:val>
                                            <p:strVal val="#ppt_h"/>
                                          </p:val>
                                        </p:tav>
                                      </p:tavLst>
                                    </p:anim>
                                    <p:anim calcmode="lin" valueType="num">
                                      <p:cBhvr>
                                        <p:cTn id="3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0"/>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grpId="0" nodeType="withEffect">
                                  <p:stCondLst>
                                    <p:cond delay="15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1"/>
                                        </p:tgtEl>
                                        <p:attrNameLst>
                                          <p:attrName>ppt_y</p:attrName>
                                        </p:attrNameLst>
                                      </p:cBhvr>
                                      <p:tavLst>
                                        <p:tav tm="0" fmla="#ppt_y+(sin(-2*pi*(1-$))*-#ppt_x+cos(-2*pi*(1-$))*(1-#ppt_y))*(1-$)">
                                          <p:val>
                                            <p:fltVal val="0"/>
                                          </p:val>
                                        </p:tav>
                                        <p:tav tm="100000">
                                          <p:val>
                                            <p:fltVal val="1"/>
                                          </p:val>
                                        </p:tav>
                                      </p:tavLst>
                                    </p:anim>
                                  </p:childTnLst>
                                </p:cTn>
                              </p:par>
                              <p:par>
                                <p:cTn id="39" presetID="15" presetClass="entr" presetSubtype="0" fill="hold" grpId="0" nodeType="withEffect">
                                  <p:stCondLst>
                                    <p:cond delay="150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000" fill="hold"/>
                                        <p:tgtEl>
                                          <p:spTgt spid="12"/>
                                        </p:tgtEl>
                                        <p:attrNameLst>
                                          <p:attrName>ppt_w</p:attrName>
                                        </p:attrNameLst>
                                      </p:cBhvr>
                                      <p:tavLst>
                                        <p:tav tm="0">
                                          <p:val>
                                            <p:fltVal val="0"/>
                                          </p:val>
                                        </p:tav>
                                        <p:tav tm="100000">
                                          <p:val>
                                            <p:strVal val="#ppt_w"/>
                                          </p:val>
                                        </p:tav>
                                      </p:tavLst>
                                    </p:anim>
                                    <p:anim calcmode="lin" valueType="num">
                                      <p:cBhvr>
                                        <p:cTn id="42" dur="1000" fill="hold"/>
                                        <p:tgtEl>
                                          <p:spTgt spid="12"/>
                                        </p:tgtEl>
                                        <p:attrNameLst>
                                          <p:attrName>ppt_h</p:attrName>
                                        </p:attrNameLst>
                                      </p:cBhvr>
                                      <p:tavLst>
                                        <p:tav tm="0">
                                          <p:val>
                                            <p:fltVal val="0"/>
                                          </p:val>
                                        </p:tav>
                                        <p:tav tm="100000">
                                          <p:val>
                                            <p:strVal val="#ppt_h"/>
                                          </p:val>
                                        </p:tav>
                                      </p:tavLst>
                                    </p:anim>
                                    <p:anim calcmode="lin" valueType="num">
                                      <p:cBhvr>
                                        <p:cTn id="43"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12"/>
                                        </p:tgtEl>
                                        <p:attrNameLst>
                                          <p:attrName>ppt_y</p:attrName>
                                        </p:attrNameLst>
                                      </p:cBhvr>
                                      <p:tavLst>
                                        <p:tav tm="0" fmla="#ppt_y+(sin(-2*pi*(1-$))*-#ppt_x+cos(-2*pi*(1-$))*(1-#ppt_y))*(1-$)">
                                          <p:val>
                                            <p:fltVal val="0"/>
                                          </p:val>
                                        </p:tav>
                                        <p:tav tm="100000">
                                          <p:val>
                                            <p:fltVal val="1"/>
                                          </p:val>
                                        </p:tav>
                                      </p:tavLst>
                                    </p:anim>
                                  </p:childTnLst>
                                </p:cTn>
                              </p:par>
                              <p:par>
                                <p:cTn id="45" presetID="2" presetClass="entr" presetSubtype="4" fill="hold" grpId="0" nodeType="withEffect">
                                  <p:stCondLst>
                                    <p:cond delay="23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P spid="2" grpId="0" animBg="1"/>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493573" y="-35620"/>
            <a:ext cx="5242843" cy="1569660"/>
            <a:chOff x="2493573" y="-35620"/>
            <a:chExt cx="5242843" cy="1569660"/>
          </a:xfrm>
        </p:grpSpPr>
        <p:sp>
          <p:nvSpPr>
            <p:cNvPr id="4" name="矩形 3"/>
            <p:cNvSpPr/>
            <p:nvPr/>
          </p:nvSpPr>
          <p:spPr>
            <a:xfrm>
              <a:off x="6525827" y="749210"/>
              <a:ext cx="1210589" cy="707886"/>
            </a:xfrm>
            <a:prstGeom prst="rect">
              <a:avLst/>
            </a:prstGeom>
          </p:spPr>
          <p:txBody>
            <a:bodyPr wrap="none">
              <a:spAutoFit/>
            </a:bodyPr>
            <a:lstStyle/>
            <a:p>
              <a:pPr algn="r"/>
              <a:r>
                <a:rPr lang="zh-CN" altLang="en-US" sz="4000" dirty="0" smtClean="0">
                  <a:solidFill>
                    <a:schemeClr val="accent2">
                      <a:lumMod val="20000"/>
                      <a:lumOff val="80000"/>
                    </a:schemeClr>
                  </a:solidFill>
                  <a:latin typeface="方正楷体繁体" panose="03000509000000000000" pitchFamily="65" charset="-122"/>
                  <a:ea typeface="方正楷体繁体" panose="03000509000000000000" pitchFamily="65" charset="-122"/>
                </a:rPr>
                <a:t>目录</a:t>
              </a:r>
              <a:endParaRPr lang="zh-CN" altLang="en-US" sz="4000" dirty="0">
                <a:solidFill>
                  <a:schemeClr val="accent2">
                    <a:lumMod val="20000"/>
                    <a:lumOff val="80000"/>
                  </a:schemeClr>
                </a:solidFill>
                <a:latin typeface="方正楷体繁体" panose="03000509000000000000" pitchFamily="65" charset="-122"/>
                <a:ea typeface="方正楷体繁体" panose="03000509000000000000" pitchFamily="65" charset="-122"/>
              </a:endParaRPr>
            </a:p>
          </p:txBody>
        </p:sp>
        <p:sp>
          <p:nvSpPr>
            <p:cNvPr id="5" name="矩形 4"/>
            <p:cNvSpPr/>
            <p:nvPr/>
          </p:nvSpPr>
          <p:spPr>
            <a:xfrm>
              <a:off x="2493573" y="-35620"/>
              <a:ext cx="4129657" cy="1569660"/>
            </a:xfrm>
            <a:prstGeom prst="rect">
              <a:avLst/>
            </a:prstGeom>
          </p:spPr>
          <p:txBody>
            <a:bodyPr wrap="none">
              <a:spAutoFit/>
            </a:bodyPr>
            <a:lstStyle/>
            <a:p>
              <a:pPr algn="r"/>
              <a:r>
                <a:rPr lang="en-US" altLang="zh-CN" sz="9600" dirty="0" smtClean="0">
                  <a:solidFill>
                    <a:schemeClr val="bg1"/>
                  </a:solidFill>
                  <a:latin typeface="Agency FB" panose="020B0503020202020204" pitchFamily="34" charset="0"/>
                  <a:ea typeface="方正楷体繁体" panose="03000509000000000000" pitchFamily="65" charset="-122"/>
                </a:rPr>
                <a:t>CONTENTS</a:t>
              </a:r>
              <a:endParaRPr lang="zh-CN" altLang="en-US" sz="6600" dirty="0">
                <a:solidFill>
                  <a:schemeClr val="bg1"/>
                </a:solidFill>
                <a:latin typeface="Agency FB" panose="020B0503020202020204" pitchFamily="34" charset="0"/>
                <a:ea typeface="方正楷体繁体" panose="03000509000000000000" pitchFamily="65" charset="-122"/>
              </a:endParaRPr>
            </a:p>
          </p:txBody>
        </p:sp>
      </p:gr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30513" y="3153232"/>
            <a:ext cx="9913257" cy="3131970"/>
          </a:xfrm>
          <a:prstGeom prst="rect">
            <a:avLst/>
          </a:prstGeom>
          <a:effectLst>
            <a:outerShdw blurRad="241300" dist="88900" dir="2820000" algn="ctr" rotWithShape="0">
              <a:schemeClr val="tx2">
                <a:lumMod val="50000"/>
                <a:alpha val="74000"/>
              </a:schemeClr>
            </a:outerShdw>
          </a:effectLst>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34442" b="15823"/>
          <a:stretch>
            <a:fillRect/>
          </a:stretch>
        </p:blipFill>
        <p:spPr>
          <a:xfrm>
            <a:off x="1393498" y="1263913"/>
            <a:ext cx="10026570" cy="3410857"/>
          </a:xfrm>
          <a:prstGeom prst="rect">
            <a:avLst/>
          </a:prstGeom>
        </p:spPr>
      </p:pic>
      <p:grpSp>
        <p:nvGrpSpPr>
          <p:cNvPr id="10" name="组合 9"/>
          <p:cNvGrpSpPr/>
          <p:nvPr/>
        </p:nvGrpSpPr>
        <p:grpSpPr>
          <a:xfrm>
            <a:off x="1393498" y="4125117"/>
            <a:ext cx="2588500" cy="923330"/>
            <a:chOff x="1866478" y="4290347"/>
            <a:chExt cx="2588500" cy="923330"/>
          </a:xfrm>
        </p:grpSpPr>
        <p:sp>
          <p:nvSpPr>
            <p:cNvPr id="7" name="文本框 6"/>
            <p:cNvSpPr txBox="1"/>
            <p:nvPr/>
          </p:nvSpPr>
          <p:spPr>
            <a:xfrm>
              <a:off x="2423653" y="4382680"/>
              <a:ext cx="2031325" cy="738664"/>
            </a:xfrm>
            <a:prstGeom prst="rect">
              <a:avLst/>
            </a:prstGeom>
            <a:noFill/>
          </p:spPr>
          <p:txBody>
            <a:bodyPr wrap="none" rtlCol="0">
              <a:spAutoFit/>
            </a:bodyPr>
            <a:lstStyle/>
            <a:p>
              <a:r>
                <a:rPr lang="zh-CN" altLang="en-US" sz="2400" dirty="0">
                  <a:solidFill>
                    <a:schemeClr val="accent2">
                      <a:lumMod val="20000"/>
                      <a:lumOff val="80000"/>
                    </a:schemeClr>
                  </a:solidFill>
                  <a:latin typeface="华文楷体" panose="02010600040101010101" pitchFamily="2" charset="-122"/>
                  <a:ea typeface="华文楷体" panose="02010600040101010101" pitchFamily="2" charset="-122"/>
                </a:rPr>
                <a:t>公司团队</a:t>
              </a:r>
              <a:r>
                <a:rPr lang="zh-CN" altLang="en-US" sz="2400" dirty="0" smtClean="0">
                  <a:solidFill>
                    <a:schemeClr val="accent2">
                      <a:lumMod val="20000"/>
                      <a:lumOff val="80000"/>
                    </a:schemeClr>
                  </a:solidFill>
                  <a:latin typeface="华文楷体" panose="02010600040101010101" pitchFamily="2" charset="-122"/>
                  <a:ea typeface="华文楷体" panose="02010600040101010101" pitchFamily="2" charset="-122"/>
                </a:rPr>
                <a:t>介绍</a:t>
              </a:r>
              <a:endParaRPr lang="en-US" altLang="zh-CN" sz="2400" dirty="0" smtClean="0">
                <a:solidFill>
                  <a:schemeClr val="accent2">
                    <a:lumMod val="20000"/>
                    <a:lumOff val="80000"/>
                  </a:schemeClr>
                </a:solidFill>
                <a:latin typeface="华文楷体" panose="02010600040101010101" pitchFamily="2" charset="-122"/>
                <a:ea typeface="华文楷体" panose="02010600040101010101" pitchFamily="2" charset="-122"/>
              </a:endParaRPr>
            </a:p>
            <a:p>
              <a:r>
                <a:rPr lang="zh-CN" altLang="en-US" dirty="0" smtClean="0">
                  <a:solidFill>
                    <a:schemeClr val="accent2">
                      <a:lumMod val="20000"/>
                      <a:lumOff val="80000"/>
                    </a:schemeClr>
                  </a:solidFill>
                  <a:latin typeface="华文楷体" panose="02010600040101010101" pitchFamily="2" charset="-122"/>
                  <a:ea typeface="华文楷体" panose="02010600040101010101" pitchFamily="2" charset="-122"/>
                </a:rPr>
                <a:t>（我们是谁）</a:t>
              </a:r>
              <a:endParaRPr lang="zh-CN" altLang="en-US"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1866478" y="4290347"/>
              <a:ext cx="627095" cy="923330"/>
            </a:xfrm>
            <a:prstGeom prst="rect">
              <a:avLst/>
            </a:prstGeom>
          </p:spPr>
          <p:txBody>
            <a:bodyPr wrap="none">
              <a:spAutoFit/>
            </a:bodyPr>
            <a:lstStyle/>
            <a:p>
              <a:pPr algn="r"/>
              <a:r>
                <a:rPr lang="en-US" altLang="zh-CN" sz="5400" dirty="0" smtClean="0">
                  <a:solidFill>
                    <a:schemeClr val="bg1"/>
                  </a:solidFill>
                  <a:latin typeface="Agency FB" panose="020B0503020202020204" pitchFamily="34" charset="0"/>
                  <a:ea typeface="方正楷体繁体" panose="03000509000000000000" pitchFamily="65" charset="-122"/>
                </a:rPr>
                <a:t>01</a:t>
              </a:r>
              <a:endParaRPr lang="zh-CN" altLang="en-US" sz="3600" dirty="0">
                <a:solidFill>
                  <a:schemeClr val="bg1"/>
                </a:solidFill>
                <a:latin typeface="Agency FB" panose="020B0503020202020204" pitchFamily="34" charset="0"/>
                <a:ea typeface="方正楷体繁体" panose="03000509000000000000" pitchFamily="65" charset="-122"/>
              </a:endParaRPr>
            </a:p>
          </p:txBody>
        </p:sp>
      </p:grpSp>
      <p:grpSp>
        <p:nvGrpSpPr>
          <p:cNvPr id="15" name="组合 14"/>
          <p:cNvGrpSpPr/>
          <p:nvPr/>
        </p:nvGrpSpPr>
        <p:grpSpPr>
          <a:xfrm>
            <a:off x="3042918" y="5051175"/>
            <a:ext cx="2391331" cy="923330"/>
            <a:chOff x="1736635" y="4290347"/>
            <a:chExt cx="2391331" cy="923330"/>
          </a:xfrm>
        </p:grpSpPr>
        <p:sp>
          <p:nvSpPr>
            <p:cNvPr id="16" name="文本框 15"/>
            <p:cNvSpPr txBox="1"/>
            <p:nvPr/>
          </p:nvSpPr>
          <p:spPr>
            <a:xfrm>
              <a:off x="2423653" y="4382680"/>
              <a:ext cx="1704313" cy="738664"/>
            </a:xfrm>
            <a:prstGeom prst="rect">
              <a:avLst/>
            </a:prstGeom>
            <a:noFill/>
          </p:spPr>
          <p:txBody>
            <a:bodyPr wrap="none" rtlCol="0">
              <a:spAutoFit/>
            </a:bodyPr>
            <a:lstStyle/>
            <a:p>
              <a:r>
                <a:rPr lang="zh-CN" altLang="en-US" sz="2400" dirty="0" smtClean="0">
                  <a:solidFill>
                    <a:schemeClr val="accent2">
                      <a:lumMod val="20000"/>
                      <a:lumOff val="80000"/>
                    </a:schemeClr>
                  </a:solidFill>
                  <a:latin typeface="华文楷体" panose="02010600040101010101" pitchFamily="2" charset="-122"/>
                  <a:ea typeface="华文楷体" panose="02010600040101010101" pitchFamily="2" charset="-122"/>
                </a:rPr>
                <a:t>项目介绍</a:t>
              </a:r>
              <a:endParaRPr lang="en-US" altLang="zh-CN" sz="2400" dirty="0" smtClean="0">
                <a:solidFill>
                  <a:schemeClr val="accent2">
                    <a:lumMod val="20000"/>
                    <a:lumOff val="80000"/>
                  </a:schemeClr>
                </a:solidFill>
                <a:latin typeface="华文楷体" panose="02010600040101010101" pitchFamily="2" charset="-122"/>
                <a:ea typeface="华文楷体" panose="02010600040101010101" pitchFamily="2" charset="-122"/>
              </a:endParaRPr>
            </a:p>
            <a:p>
              <a:r>
                <a:rPr lang="en-US" altLang="zh-CN" dirty="0" smtClean="0">
                  <a:solidFill>
                    <a:schemeClr val="accent2">
                      <a:lumMod val="20000"/>
                      <a:lumOff val="80000"/>
                    </a:schemeClr>
                  </a:solidFill>
                  <a:latin typeface="华文楷体" panose="02010600040101010101" pitchFamily="2" charset="-122"/>
                  <a:ea typeface="华文楷体" panose="02010600040101010101" pitchFamily="2" charset="-122"/>
                </a:rPr>
                <a:t>(</a:t>
              </a:r>
              <a:r>
                <a:rPr lang="zh-CN" altLang="en-US" dirty="0" smtClean="0">
                  <a:solidFill>
                    <a:schemeClr val="accent2">
                      <a:lumMod val="20000"/>
                      <a:lumOff val="80000"/>
                    </a:schemeClr>
                  </a:solidFill>
                  <a:latin typeface="华文楷体" panose="02010600040101010101" pitchFamily="2" charset="-122"/>
                  <a:ea typeface="华文楷体" panose="02010600040101010101" pitchFamily="2" charset="-122"/>
                </a:rPr>
                <a:t>我们要干什么</a:t>
              </a:r>
              <a:r>
                <a:rPr lang="en-US" altLang="zh-CN" dirty="0" smtClean="0">
                  <a:solidFill>
                    <a:schemeClr val="accent2">
                      <a:lumMod val="20000"/>
                      <a:lumOff val="80000"/>
                    </a:schemeClr>
                  </a:solidFill>
                  <a:latin typeface="华文楷体" panose="02010600040101010101" pitchFamily="2" charset="-122"/>
                  <a:ea typeface="华文楷体" panose="02010600040101010101" pitchFamily="2" charset="-122"/>
                </a:rPr>
                <a:t>)</a:t>
              </a:r>
              <a:endParaRPr lang="zh-CN" altLang="en-US"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7" name="矩形 16"/>
            <p:cNvSpPr/>
            <p:nvPr/>
          </p:nvSpPr>
          <p:spPr>
            <a:xfrm>
              <a:off x="1736635" y="4290347"/>
              <a:ext cx="756938" cy="923330"/>
            </a:xfrm>
            <a:prstGeom prst="rect">
              <a:avLst/>
            </a:prstGeom>
          </p:spPr>
          <p:txBody>
            <a:bodyPr wrap="none">
              <a:spAutoFit/>
            </a:bodyPr>
            <a:lstStyle/>
            <a:p>
              <a:pPr algn="r"/>
              <a:r>
                <a:rPr lang="en-US" altLang="zh-CN" sz="5400" dirty="0" smtClean="0">
                  <a:solidFill>
                    <a:schemeClr val="bg1"/>
                  </a:solidFill>
                  <a:latin typeface="Agency FB" panose="020B0503020202020204" pitchFamily="34" charset="0"/>
                  <a:ea typeface="方正楷体繁体" panose="03000509000000000000" pitchFamily="65" charset="-122"/>
                </a:rPr>
                <a:t>02</a:t>
              </a:r>
              <a:endParaRPr lang="zh-CN" altLang="en-US" sz="3600" dirty="0">
                <a:solidFill>
                  <a:schemeClr val="bg1"/>
                </a:solidFill>
                <a:latin typeface="Agency FB" panose="020B0503020202020204" pitchFamily="34" charset="0"/>
                <a:ea typeface="方正楷体繁体" panose="03000509000000000000" pitchFamily="65" charset="-122"/>
              </a:endParaRPr>
            </a:p>
          </p:txBody>
        </p:sp>
      </p:grpSp>
      <p:grpSp>
        <p:nvGrpSpPr>
          <p:cNvPr id="22" name="组合 21"/>
          <p:cNvGrpSpPr/>
          <p:nvPr/>
        </p:nvGrpSpPr>
        <p:grpSpPr>
          <a:xfrm>
            <a:off x="4551714" y="4125117"/>
            <a:ext cx="2181337" cy="923330"/>
            <a:chOff x="1715796" y="4290347"/>
            <a:chExt cx="2181337" cy="923330"/>
          </a:xfrm>
        </p:grpSpPr>
        <p:sp>
          <p:nvSpPr>
            <p:cNvPr id="23" name="文本框 22"/>
            <p:cNvSpPr txBox="1"/>
            <p:nvPr/>
          </p:nvSpPr>
          <p:spPr>
            <a:xfrm>
              <a:off x="2423653" y="4382680"/>
              <a:ext cx="1473480" cy="738664"/>
            </a:xfrm>
            <a:prstGeom prst="rect">
              <a:avLst/>
            </a:prstGeom>
            <a:noFill/>
          </p:spPr>
          <p:txBody>
            <a:bodyPr wrap="none" rtlCol="0">
              <a:spAutoFit/>
            </a:bodyPr>
            <a:lstStyle/>
            <a:p>
              <a:r>
                <a:rPr lang="zh-CN" altLang="en-US" sz="2400" dirty="0" smtClean="0">
                  <a:solidFill>
                    <a:schemeClr val="accent2">
                      <a:lumMod val="20000"/>
                      <a:lumOff val="80000"/>
                    </a:schemeClr>
                  </a:solidFill>
                  <a:latin typeface="华文楷体" panose="02010600040101010101" pitchFamily="2" charset="-122"/>
                  <a:ea typeface="华文楷体" panose="02010600040101010101" pitchFamily="2" charset="-122"/>
                </a:rPr>
                <a:t>产品运营</a:t>
              </a:r>
              <a:endParaRPr lang="en-US" altLang="zh-CN" sz="2400" dirty="0" smtClean="0">
                <a:solidFill>
                  <a:schemeClr val="accent2">
                    <a:lumMod val="20000"/>
                    <a:lumOff val="80000"/>
                  </a:schemeClr>
                </a:solidFill>
                <a:latin typeface="华文楷体" panose="02010600040101010101" pitchFamily="2" charset="-122"/>
                <a:ea typeface="华文楷体" panose="02010600040101010101" pitchFamily="2" charset="-122"/>
              </a:endParaRPr>
            </a:p>
            <a:p>
              <a:r>
                <a:rPr lang="en-US" altLang="zh-CN" dirty="0" smtClean="0">
                  <a:solidFill>
                    <a:schemeClr val="accent2">
                      <a:lumMod val="20000"/>
                      <a:lumOff val="80000"/>
                    </a:schemeClr>
                  </a:solidFill>
                  <a:latin typeface="华文楷体" panose="02010600040101010101" pitchFamily="2" charset="-122"/>
                  <a:ea typeface="华文楷体" panose="02010600040101010101" pitchFamily="2" charset="-122"/>
                </a:rPr>
                <a:t>(</a:t>
              </a:r>
              <a:r>
                <a:rPr lang="zh-CN" altLang="en-US" dirty="0" smtClean="0">
                  <a:solidFill>
                    <a:schemeClr val="accent2">
                      <a:lumMod val="20000"/>
                      <a:lumOff val="80000"/>
                    </a:schemeClr>
                  </a:solidFill>
                  <a:latin typeface="华文楷体" panose="02010600040101010101" pitchFamily="2" charset="-122"/>
                  <a:ea typeface="华文楷体" panose="02010600040101010101" pitchFamily="2" charset="-122"/>
                </a:rPr>
                <a:t>打算怎么做</a:t>
              </a:r>
              <a:r>
                <a:rPr lang="en-US" altLang="zh-CN" dirty="0" smtClean="0">
                  <a:solidFill>
                    <a:schemeClr val="accent2">
                      <a:lumMod val="20000"/>
                      <a:lumOff val="80000"/>
                    </a:schemeClr>
                  </a:solidFill>
                  <a:latin typeface="华文楷体" panose="02010600040101010101" pitchFamily="2" charset="-122"/>
                  <a:ea typeface="华文楷体" panose="02010600040101010101" pitchFamily="2" charset="-122"/>
                </a:rPr>
                <a:t>)</a:t>
              </a:r>
              <a:endParaRPr lang="zh-CN" altLang="en-US"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24" name="矩形 23"/>
            <p:cNvSpPr/>
            <p:nvPr/>
          </p:nvSpPr>
          <p:spPr>
            <a:xfrm>
              <a:off x="1715796" y="4290347"/>
              <a:ext cx="777777" cy="923330"/>
            </a:xfrm>
            <a:prstGeom prst="rect">
              <a:avLst/>
            </a:prstGeom>
          </p:spPr>
          <p:txBody>
            <a:bodyPr wrap="none">
              <a:spAutoFit/>
            </a:bodyPr>
            <a:lstStyle/>
            <a:p>
              <a:pPr algn="r"/>
              <a:r>
                <a:rPr lang="en-US" altLang="zh-CN" sz="5400" dirty="0" smtClean="0">
                  <a:solidFill>
                    <a:schemeClr val="bg1"/>
                  </a:solidFill>
                  <a:latin typeface="Agency FB" panose="020B0503020202020204" pitchFamily="34" charset="0"/>
                  <a:ea typeface="方正楷体繁体" panose="03000509000000000000" pitchFamily="65" charset="-122"/>
                </a:rPr>
                <a:t>03</a:t>
              </a:r>
              <a:endParaRPr lang="zh-CN" altLang="en-US" sz="3600" dirty="0">
                <a:solidFill>
                  <a:schemeClr val="bg1"/>
                </a:solidFill>
                <a:latin typeface="Agency FB" panose="020B0503020202020204" pitchFamily="34" charset="0"/>
                <a:ea typeface="方正楷体繁体" panose="03000509000000000000" pitchFamily="65" charset="-122"/>
              </a:endParaRPr>
            </a:p>
          </p:txBody>
        </p:sp>
      </p:grpSp>
      <p:grpSp>
        <p:nvGrpSpPr>
          <p:cNvPr id="25" name="组合 24"/>
          <p:cNvGrpSpPr/>
          <p:nvPr/>
        </p:nvGrpSpPr>
        <p:grpSpPr>
          <a:xfrm>
            <a:off x="6567864" y="5085585"/>
            <a:ext cx="2615751" cy="923330"/>
            <a:chOff x="1743047" y="4290347"/>
            <a:chExt cx="2615751" cy="923330"/>
          </a:xfrm>
        </p:grpSpPr>
        <p:sp>
          <p:nvSpPr>
            <p:cNvPr id="26" name="文本框 25"/>
            <p:cNvSpPr txBox="1"/>
            <p:nvPr/>
          </p:nvSpPr>
          <p:spPr>
            <a:xfrm>
              <a:off x="2423653" y="4382680"/>
              <a:ext cx="1935145" cy="646331"/>
            </a:xfrm>
            <a:prstGeom prst="rect">
              <a:avLst/>
            </a:prstGeom>
            <a:noFill/>
          </p:spPr>
          <p:txBody>
            <a:bodyPr wrap="none" rtlCol="0">
              <a:spAutoFit/>
            </a:bodyPr>
            <a:lstStyle/>
            <a:p>
              <a:r>
                <a:rPr lang="zh-CN" altLang="en-US" dirty="0" smtClean="0">
                  <a:solidFill>
                    <a:schemeClr val="accent2">
                      <a:lumMod val="20000"/>
                      <a:lumOff val="80000"/>
                    </a:schemeClr>
                  </a:solidFill>
                  <a:latin typeface="华文楷体" panose="02010600040101010101" pitchFamily="2" charset="-122"/>
                  <a:ea typeface="华文楷体" panose="02010600040101010101" pitchFamily="2" charset="-122"/>
                </a:rPr>
                <a:t>发展计划</a:t>
              </a:r>
              <a:endParaRPr lang="en-US" altLang="zh-CN" dirty="0" smtClean="0">
                <a:solidFill>
                  <a:schemeClr val="accent2">
                    <a:lumMod val="20000"/>
                    <a:lumOff val="80000"/>
                  </a:schemeClr>
                </a:solidFill>
                <a:latin typeface="华文楷体" panose="02010600040101010101" pitchFamily="2" charset="-122"/>
                <a:ea typeface="华文楷体" panose="02010600040101010101" pitchFamily="2" charset="-122"/>
              </a:endParaRPr>
            </a:p>
            <a:p>
              <a:r>
                <a:rPr lang="en-US" altLang="zh-CN" dirty="0" smtClean="0">
                  <a:solidFill>
                    <a:schemeClr val="accent2">
                      <a:lumMod val="20000"/>
                      <a:lumOff val="80000"/>
                    </a:schemeClr>
                  </a:solidFill>
                  <a:latin typeface="华文楷体" panose="02010600040101010101" pitchFamily="2" charset="-122"/>
                  <a:ea typeface="华文楷体" panose="02010600040101010101" pitchFamily="2" charset="-122"/>
                </a:rPr>
                <a:t>(</a:t>
              </a:r>
              <a:r>
                <a:rPr lang="zh-CN" altLang="en-US" dirty="0" smtClean="0">
                  <a:solidFill>
                    <a:schemeClr val="accent2">
                      <a:lumMod val="20000"/>
                      <a:lumOff val="80000"/>
                    </a:schemeClr>
                  </a:solidFill>
                  <a:latin typeface="华文楷体" panose="02010600040101010101" pitchFamily="2" charset="-122"/>
                  <a:ea typeface="华文楷体" panose="02010600040101010101" pitchFamily="2" charset="-122"/>
                </a:rPr>
                <a:t>长远打算是什么</a:t>
              </a:r>
              <a:r>
                <a:rPr lang="en-US" altLang="zh-CN" dirty="0" smtClean="0">
                  <a:solidFill>
                    <a:schemeClr val="accent2">
                      <a:lumMod val="20000"/>
                      <a:lumOff val="80000"/>
                    </a:schemeClr>
                  </a:solidFill>
                  <a:latin typeface="华文楷体" panose="02010600040101010101" pitchFamily="2" charset="-122"/>
                  <a:ea typeface="华文楷体" panose="02010600040101010101" pitchFamily="2" charset="-122"/>
                </a:rPr>
                <a:t>)</a:t>
              </a:r>
              <a:endParaRPr lang="zh-CN" altLang="en-US"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27" name="矩形 26"/>
            <p:cNvSpPr/>
            <p:nvPr/>
          </p:nvSpPr>
          <p:spPr>
            <a:xfrm>
              <a:off x="1743047" y="4290347"/>
              <a:ext cx="750526" cy="923330"/>
            </a:xfrm>
            <a:prstGeom prst="rect">
              <a:avLst/>
            </a:prstGeom>
          </p:spPr>
          <p:txBody>
            <a:bodyPr wrap="none">
              <a:spAutoFit/>
            </a:bodyPr>
            <a:lstStyle/>
            <a:p>
              <a:pPr algn="r"/>
              <a:r>
                <a:rPr lang="en-US" altLang="zh-CN" sz="5400" dirty="0" smtClean="0">
                  <a:solidFill>
                    <a:schemeClr val="bg1"/>
                  </a:solidFill>
                  <a:latin typeface="Agency FB" panose="020B0503020202020204" pitchFamily="34" charset="0"/>
                  <a:ea typeface="方正楷体繁体" panose="03000509000000000000" pitchFamily="65" charset="-122"/>
                </a:rPr>
                <a:t>04</a:t>
              </a:r>
              <a:endParaRPr lang="zh-CN" altLang="en-US" sz="3600" dirty="0">
                <a:solidFill>
                  <a:schemeClr val="bg1"/>
                </a:solidFill>
                <a:latin typeface="Agency FB" panose="020B0503020202020204" pitchFamily="34" charset="0"/>
                <a:ea typeface="方正楷体繁体" panose="03000509000000000000" pitchFamily="65" charset="-122"/>
              </a:endParaRPr>
            </a:p>
          </p:txBody>
        </p:sp>
      </p:grpSp>
      <p:grpSp>
        <p:nvGrpSpPr>
          <p:cNvPr id="28" name="组合 27"/>
          <p:cNvGrpSpPr/>
          <p:nvPr/>
        </p:nvGrpSpPr>
        <p:grpSpPr>
          <a:xfrm>
            <a:off x="8267654" y="4125117"/>
            <a:ext cx="2174925" cy="923330"/>
            <a:chOff x="1722208" y="4290347"/>
            <a:chExt cx="2174925" cy="923330"/>
          </a:xfrm>
        </p:grpSpPr>
        <p:sp>
          <p:nvSpPr>
            <p:cNvPr id="29" name="文本框 28"/>
            <p:cNvSpPr txBox="1"/>
            <p:nvPr/>
          </p:nvSpPr>
          <p:spPr>
            <a:xfrm>
              <a:off x="2423653" y="4382680"/>
              <a:ext cx="1473480" cy="646331"/>
            </a:xfrm>
            <a:prstGeom prst="rect">
              <a:avLst/>
            </a:prstGeom>
            <a:noFill/>
          </p:spPr>
          <p:txBody>
            <a:bodyPr wrap="none" rtlCol="0">
              <a:spAutoFit/>
            </a:bodyPr>
            <a:lstStyle/>
            <a:p>
              <a:r>
                <a:rPr lang="zh-CN" altLang="en-US" dirty="0" smtClean="0">
                  <a:solidFill>
                    <a:schemeClr val="accent2">
                      <a:lumMod val="20000"/>
                      <a:lumOff val="80000"/>
                    </a:schemeClr>
                  </a:solidFill>
                  <a:latin typeface="华文楷体" panose="02010600040101010101" pitchFamily="2" charset="-122"/>
                  <a:ea typeface="华文楷体" panose="02010600040101010101" pitchFamily="2" charset="-122"/>
                </a:rPr>
                <a:t>财务和融资</a:t>
              </a:r>
              <a:endParaRPr lang="en-US" altLang="zh-CN" dirty="0" smtClean="0">
                <a:solidFill>
                  <a:schemeClr val="accent2">
                    <a:lumMod val="20000"/>
                    <a:lumOff val="80000"/>
                  </a:schemeClr>
                </a:solidFill>
                <a:latin typeface="华文楷体" panose="02010600040101010101" pitchFamily="2" charset="-122"/>
                <a:ea typeface="华文楷体" panose="02010600040101010101" pitchFamily="2" charset="-122"/>
              </a:endParaRPr>
            </a:p>
            <a:p>
              <a:r>
                <a:rPr lang="en-US" altLang="zh-CN" dirty="0" smtClean="0">
                  <a:solidFill>
                    <a:schemeClr val="accent2">
                      <a:lumMod val="20000"/>
                      <a:lumOff val="80000"/>
                    </a:schemeClr>
                  </a:solidFill>
                  <a:latin typeface="华文楷体" panose="02010600040101010101" pitchFamily="2" charset="-122"/>
                  <a:ea typeface="华文楷体" panose="02010600040101010101" pitchFamily="2" charset="-122"/>
                </a:rPr>
                <a:t>(</a:t>
              </a:r>
              <a:r>
                <a:rPr lang="zh-CN" altLang="en-US" dirty="0" smtClean="0">
                  <a:solidFill>
                    <a:schemeClr val="accent2">
                      <a:lumMod val="20000"/>
                      <a:lumOff val="80000"/>
                    </a:schemeClr>
                  </a:solidFill>
                  <a:latin typeface="华文楷体" panose="02010600040101010101" pitchFamily="2" charset="-122"/>
                  <a:ea typeface="华文楷体" panose="02010600040101010101" pitchFamily="2" charset="-122"/>
                </a:rPr>
                <a:t>花钱与找钱</a:t>
              </a:r>
              <a:r>
                <a:rPr lang="en-US" altLang="zh-CN" dirty="0" smtClean="0">
                  <a:solidFill>
                    <a:schemeClr val="accent2">
                      <a:lumMod val="20000"/>
                      <a:lumOff val="80000"/>
                    </a:schemeClr>
                  </a:solidFill>
                  <a:latin typeface="华文楷体" panose="02010600040101010101" pitchFamily="2" charset="-122"/>
                  <a:ea typeface="华文楷体" panose="02010600040101010101" pitchFamily="2" charset="-122"/>
                </a:rPr>
                <a:t>)</a:t>
              </a:r>
              <a:endParaRPr lang="zh-CN" altLang="en-US" dirty="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30" name="矩形 29"/>
            <p:cNvSpPr/>
            <p:nvPr/>
          </p:nvSpPr>
          <p:spPr>
            <a:xfrm>
              <a:off x="1722208" y="4290347"/>
              <a:ext cx="771365" cy="923330"/>
            </a:xfrm>
            <a:prstGeom prst="rect">
              <a:avLst/>
            </a:prstGeom>
          </p:spPr>
          <p:txBody>
            <a:bodyPr wrap="none">
              <a:spAutoFit/>
            </a:bodyPr>
            <a:lstStyle/>
            <a:p>
              <a:pPr algn="r"/>
              <a:r>
                <a:rPr lang="en-US" altLang="zh-CN" sz="5400" dirty="0" smtClean="0">
                  <a:solidFill>
                    <a:schemeClr val="bg1"/>
                  </a:solidFill>
                  <a:latin typeface="Agency FB" panose="020B0503020202020204" pitchFamily="34" charset="0"/>
                  <a:ea typeface="方正楷体繁体" panose="03000509000000000000" pitchFamily="65" charset="-122"/>
                </a:rPr>
                <a:t>05</a:t>
              </a:r>
              <a:endParaRPr lang="zh-CN" altLang="en-US" sz="3600" dirty="0">
                <a:solidFill>
                  <a:schemeClr val="bg1"/>
                </a:solidFill>
                <a:latin typeface="Agency FB" panose="020B0503020202020204" pitchFamily="34" charset="0"/>
                <a:ea typeface="方正楷体繁体" panose="03000509000000000000" pitchFamily="65" charset="-122"/>
              </a:endParaRPr>
            </a:p>
          </p:txBody>
        </p:sp>
      </p:grpSp>
      <p:sp>
        <p:nvSpPr>
          <p:cNvPr id="31" name="矩形 30"/>
          <p:cNvSpPr/>
          <p:nvPr/>
        </p:nvSpPr>
        <p:spPr>
          <a:xfrm>
            <a:off x="1522558" y="6209009"/>
            <a:ext cx="8998858" cy="80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8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47" presetClass="entr" presetSubtype="0" fill="hold" nodeType="withEffect">
                                  <p:stCondLst>
                                    <p:cond delay="13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2" presetClass="entr" presetSubtype="8" fill="hold" nodeType="withEffect">
                                  <p:stCondLst>
                                    <p:cond delay="225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25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0-#ppt_w/2"/>
                                          </p:val>
                                        </p:tav>
                                        <p:tav tm="100000">
                                          <p:val>
                                            <p:strVal val="#ppt_x"/>
                                          </p:val>
                                        </p:tav>
                                      </p:tavLst>
                                    </p:anim>
                                    <p:anim calcmode="lin" valueType="num">
                                      <p:cBhvr additive="base">
                                        <p:cTn id="27" dur="500" fill="hold"/>
                                        <p:tgtEl>
                                          <p:spTgt spid="22"/>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225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0-#ppt_w/2"/>
                                          </p:val>
                                        </p:tav>
                                        <p:tav tm="100000">
                                          <p:val>
                                            <p:strVal val="#ppt_x"/>
                                          </p:val>
                                        </p:tav>
                                      </p:tavLst>
                                    </p:anim>
                                    <p:anim calcmode="lin" valueType="num">
                                      <p:cBhvr additive="base">
                                        <p:cTn id="31" dur="500" fill="hold"/>
                                        <p:tgtEl>
                                          <p:spTgt spid="28"/>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75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75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1+#ppt_w/2"/>
                                          </p:val>
                                        </p:tav>
                                        <p:tav tm="100000">
                                          <p:val>
                                            <p:strVal val="#ppt_x"/>
                                          </p:val>
                                        </p:tav>
                                      </p:tavLst>
                                    </p:anim>
                                    <p:anim calcmode="lin" valueType="num">
                                      <p:cBhvr additive="base">
                                        <p:cTn id="39"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03132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市场拓展</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1816352" y="4031488"/>
            <a:ext cx="4812368" cy="1815882"/>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07590" y="2448148"/>
            <a:ext cx="4432918" cy="3720484"/>
          </a:xfrm>
          <a:prstGeom prst="rect">
            <a:avLst/>
          </a:prstGeom>
        </p:spPr>
      </p:pic>
      <p:sp>
        <p:nvSpPr>
          <p:cNvPr id="2" name="文本框 1"/>
          <p:cNvSpPr txBox="1"/>
          <p:nvPr/>
        </p:nvSpPr>
        <p:spPr>
          <a:xfrm>
            <a:off x="1664017" y="2960093"/>
            <a:ext cx="1826141"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本地市场</a:t>
            </a:r>
            <a:endParaRPr lang="zh-CN" altLang="en-US" sz="3200" dirty="0">
              <a:latin typeface="华文楷体" panose="02010600040101010101" pitchFamily="2" charset="-122"/>
              <a:ea typeface="华文楷体" panose="02010600040101010101" pitchFamily="2" charset="-122"/>
            </a:endParaRPr>
          </a:p>
        </p:txBody>
      </p:sp>
      <p:sp>
        <p:nvSpPr>
          <p:cNvPr id="9" name="文本框 8"/>
          <p:cNvSpPr txBox="1"/>
          <p:nvPr/>
        </p:nvSpPr>
        <p:spPr>
          <a:xfrm>
            <a:off x="3877809" y="2960093"/>
            <a:ext cx="1826141"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周边市场</a:t>
            </a:r>
            <a:endParaRPr lang="zh-CN" altLang="en-US" sz="32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6091601" y="2960093"/>
            <a:ext cx="1826141" cy="584775"/>
          </a:xfrm>
          <a:prstGeom prst="rect">
            <a:avLst/>
          </a:prstGeom>
          <a:noFill/>
        </p:spPr>
        <p:txBody>
          <a:bodyPr wrap="none" rtlCol="0">
            <a:spAutoFit/>
          </a:bodyPr>
          <a:lstStyle/>
          <a:p>
            <a:r>
              <a:rPr lang="zh-CN" altLang="en-US" sz="3200" dirty="0" smtClean="0">
                <a:latin typeface="华文楷体" panose="02010600040101010101" pitchFamily="2" charset="-122"/>
                <a:ea typeface="华文楷体" panose="02010600040101010101" pitchFamily="2" charset="-122"/>
              </a:rPr>
              <a:t>高档市场</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53" presetClass="entr" presetSubtype="16" fill="hold" grpId="0" nodeType="withEffect">
                                  <p:stCondLst>
                                    <p:cond delay="13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par>
                                <p:cTn id="29" presetID="31" presetClass="entr" presetSubtype="0" fill="hold" nodeType="withEffect">
                                  <p:stCondLst>
                                    <p:cond delay="180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fltVal val="0"/>
                                          </p:val>
                                        </p:tav>
                                        <p:tav tm="100000">
                                          <p:val>
                                            <p:strVal val="#ppt_w"/>
                                          </p:val>
                                        </p:tav>
                                      </p:tavLst>
                                    </p:anim>
                                    <p:anim calcmode="lin" valueType="num">
                                      <p:cBhvr>
                                        <p:cTn id="32" dur="1000" fill="hold"/>
                                        <p:tgtEl>
                                          <p:spTgt spid="3"/>
                                        </p:tgtEl>
                                        <p:attrNameLst>
                                          <p:attrName>ppt_h</p:attrName>
                                        </p:attrNameLst>
                                      </p:cBhvr>
                                      <p:tavLst>
                                        <p:tav tm="0">
                                          <p:val>
                                            <p:fltVal val="0"/>
                                          </p:val>
                                        </p:tav>
                                        <p:tav tm="100000">
                                          <p:val>
                                            <p:strVal val="#ppt_h"/>
                                          </p:val>
                                        </p:tav>
                                      </p:tavLst>
                                    </p:anim>
                                    <p:anim calcmode="lin" valueType="num">
                                      <p:cBhvr>
                                        <p:cTn id="33" dur="1000" fill="hold"/>
                                        <p:tgtEl>
                                          <p:spTgt spid="3"/>
                                        </p:tgtEl>
                                        <p:attrNameLst>
                                          <p:attrName>style.rotation</p:attrName>
                                        </p:attrNameLst>
                                      </p:cBhvr>
                                      <p:tavLst>
                                        <p:tav tm="0">
                                          <p:val>
                                            <p:fltVal val="90"/>
                                          </p:val>
                                        </p:tav>
                                        <p:tav tm="100000">
                                          <p:val>
                                            <p:fltVal val="0"/>
                                          </p:val>
                                        </p:tav>
                                      </p:tavLst>
                                    </p:anim>
                                    <p:animEffect transition="in" filter="fade">
                                      <p:cBhvr>
                                        <p:cTn id="3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P spid="2"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40626" y="594316"/>
            <a:ext cx="4474180" cy="3134476"/>
          </a:xfrm>
          <a:prstGeom prst="rect">
            <a:avLst/>
          </a:prstGeom>
        </p:spPr>
      </p:pic>
      <p:pic>
        <p:nvPicPr>
          <p:cNvPr id="8" name="图片 7"/>
          <p:cNvPicPr>
            <a:picLocks noChangeAspect="1"/>
          </p:cNvPicPr>
          <p:nvPr/>
        </p:nvPicPr>
        <p:blipFill rotWithShape="1">
          <a:blip r:embed="rId2">
            <a:duotone>
              <a:schemeClr val="accent5">
                <a:shade val="45000"/>
                <a:satMod val="135000"/>
              </a:schemeClr>
              <a:prstClr val="white"/>
            </a:duotone>
            <a:extLst>
              <a:ext uri="{28A0092B-C50C-407E-A947-70E740481C1C}">
                <a14:useLocalDpi xmlns:a14="http://schemas.microsoft.com/office/drawing/2010/main" val="0"/>
              </a:ext>
            </a:extLst>
          </a:blip>
          <a:srcRect l="28000" r="19730"/>
          <a:stretch>
            <a:fillRect/>
          </a:stretch>
        </p:blipFill>
        <p:spPr>
          <a:xfrm>
            <a:off x="916384" y="1457273"/>
            <a:ext cx="5181601" cy="3131970"/>
          </a:xfrm>
          <a:prstGeom prst="rect">
            <a:avLst/>
          </a:prstGeom>
          <a:effectLst>
            <a:outerShdw blurRad="241300" dist="88900" dir="2820000" algn="ctr" rotWithShape="0">
              <a:schemeClr val="tx2">
                <a:lumMod val="50000"/>
                <a:alpha val="74000"/>
              </a:schemeClr>
            </a:outerShdw>
          </a:effectLst>
        </p:spPr>
      </p:pic>
      <p:sp>
        <p:nvSpPr>
          <p:cNvPr id="31" name="矩形 30"/>
          <p:cNvSpPr/>
          <p:nvPr/>
        </p:nvSpPr>
        <p:spPr>
          <a:xfrm>
            <a:off x="1522558" y="19516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531196" y="2899772"/>
            <a:ext cx="4433595" cy="2402505"/>
            <a:chOff x="5531196" y="2899772"/>
            <a:chExt cx="4433595" cy="2402505"/>
          </a:xfrm>
        </p:grpSpPr>
        <p:grpSp>
          <p:nvGrpSpPr>
            <p:cNvPr id="10" name="组合 9"/>
            <p:cNvGrpSpPr/>
            <p:nvPr/>
          </p:nvGrpSpPr>
          <p:grpSpPr>
            <a:xfrm>
              <a:off x="5531196" y="2899772"/>
              <a:ext cx="2602928" cy="1323439"/>
              <a:chOff x="1441682" y="4290347"/>
              <a:chExt cx="2602928" cy="1323439"/>
            </a:xfrm>
          </p:grpSpPr>
          <p:sp>
            <p:nvSpPr>
              <p:cNvPr id="7" name="文本框 6"/>
              <p:cNvSpPr txBox="1"/>
              <p:nvPr/>
            </p:nvSpPr>
            <p:spPr>
              <a:xfrm>
                <a:off x="2423653" y="4458880"/>
                <a:ext cx="1620957" cy="523220"/>
              </a:xfrm>
              <a:prstGeom prst="rect">
                <a:avLst/>
              </a:prstGeom>
              <a:noFill/>
            </p:spPr>
            <p:txBody>
              <a:bodyPr wrap="none" rtlCol="0">
                <a:spAutoFit/>
              </a:bodyPr>
              <a:lstStyle/>
              <a:p>
                <a:r>
                  <a:rPr lang="zh-CN" altLang="en-US" sz="2800" dirty="0" smtClean="0">
                    <a:solidFill>
                      <a:schemeClr val="accent1">
                        <a:lumMod val="75000"/>
                      </a:schemeClr>
                    </a:solidFill>
                    <a:latin typeface="华文楷体" panose="02010600040101010101" pitchFamily="2" charset="-122"/>
                    <a:ea typeface="华文楷体" panose="02010600040101010101" pitchFamily="2" charset="-122"/>
                  </a:rPr>
                  <a:t>财务融资</a:t>
                </a:r>
                <a:endParaRPr lang="zh-CN" altLang="en-US" sz="2800" dirty="0">
                  <a:solidFill>
                    <a:schemeClr val="accent1">
                      <a:lumMod val="7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1441682" y="4290347"/>
                <a:ext cx="1051891" cy="1323439"/>
              </a:xfrm>
              <a:prstGeom prst="rect">
                <a:avLst/>
              </a:prstGeom>
            </p:spPr>
            <p:txBody>
              <a:bodyPr wrap="none">
                <a:spAutoFit/>
              </a:bodyPr>
              <a:lstStyle/>
              <a:p>
                <a:pPr algn="r"/>
                <a:r>
                  <a:rPr lang="en-US" altLang="zh-CN" sz="8000" dirty="0" smtClean="0">
                    <a:solidFill>
                      <a:schemeClr val="accent1">
                        <a:lumMod val="75000"/>
                      </a:schemeClr>
                    </a:solidFill>
                    <a:latin typeface="Agency FB" panose="020B0503020202020204" pitchFamily="34" charset="0"/>
                    <a:ea typeface="方正楷体繁体" panose="03000509000000000000" pitchFamily="65" charset="-122"/>
                  </a:rPr>
                  <a:t>05</a:t>
                </a:r>
                <a:endParaRPr lang="zh-CN" altLang="en-US" sz="5400" dirty="0">
                  <a:solidFill>
                    <a:schemeClr val="accent1">
                      <a:lumMod val="75000"/>
                    </a:schemeClr>
                  </a:solidFill>
                  <a:latin typeface="Agency FB" panose="020B0503020202020204" pitchFamily="34" charset="0"/>
                  <a:ea typeface="方正楷体繁体" panose="03000509000000000000" pitchFamily="65" charset="-122"/>
                </a:endParaRPr>
              </a:p>
            </p:txBody>
          </p:sp>
          <p:sp>
            <p:nvSpPr>
              <p:cNvPr id="13" name="文本框 12"/>
              <p:cNvSpPr txBox="1"/>
              <p:nvPr/>
            </p:nvSpPr>
            <p:spPr>
              <a:xfrm>
                <a:off x="2423653" y="4997175"/>
                <a:ext cx="1338828" cy="369332"/>
              </a:xfrm>
              <a:prstGeom prst="rect">
                <a:avLst/>
              </a:prstGeom>
              <a:noFill/>
            </p:spPr>
            <p:txBody>
              <a:bodyPr wrap="none" rtlCol="0">
                <a:spAutoFit/>
              </a:bodyPr>
              <a:lstStyle/>
              <a:p>
                <a:r>
                  <a:rPr lang="zh-CN" altLang="en-US" dirty="0" smtClean="0">
                    <a:solidFill>
                      <a:schemeClr val="accent1">
                        <a:lumMod val="75000"/>
                      </a:schemeClr>
                    </a:solidFill>
                    <a:latin typeface="华文楷体" panose="02010600040101010101" pitchFamily="2" charset="-122"/>
                    <a:ea typeface="华文楷体" panose="02010600040101010101" pitchFamily="2" charset="-122"/>
                  </a:rPr>
                  <a:t>花钱与找钱</a:t>
                </a:r>
                <a:endParaRPr lang="zh-CN" altLang="en-US" dirty="0">
                  <a:solidFill>
                    <a:schemeClr val="accent1">
                      <a:lumMod val="75000"/>
                    </a:schemeClr>
                  </a:solidFill>
                  <a:latin typeface="华文楷体" panose="02010600040101010101" pitchFamily="2" charset="-122"/>
                  <a:ea typeface="华文楷体" panose="02010600040101010101" pitchFamily="2" charset="-122"/>
                </a:endParaRPr>
              </a:p>
            </p:txBody>
          </p:sp>
        </p:grpSp>
        <p:sp>
          <p:nvSpPr>
            <p:cNvPr id="32" name="文本框 31"/>
            <p:cNvSpPr txBox="1"/>
            <p:nvPr/>
          </p:nvSpPr>
          <p:spPr>
            <a:xfrm>
              <a:off x="5744445" y="4378947"/>
              <a:ext cx="2089033" cy="923330"/>
            </a:xfrm>
            <a:prstGeom prst="rect">
              <a:avLst/>
            </a:prstGeom>
            <a:noFill/>
          </p:spPr>
          <p:txBody>
            <a:bodyPr wrap="none" rtlCol="0">
              <a:spAutoFit/>
            </a:bodyPr>
            <a:lstStyle/>
            <a:p>
              <a:pPr marL="457200" indent="-457200">
                <a:lnSpc>
                  <a:spcPct val="150000"/>
                </a:lnSpc>
                <a:buFont typeface="+mj-lt"/>
                <a:buAutoNum type="arabicPeriod"/>
              </a:pPr>
              <a:r>
                <a:rPr lang="en-US" altLang="zh-CN" dirty="0" smtClean="0">
                  <a:solidFill>
                    <a:schemeClr val="accent1">
                      <a:lumMod val="75000"/>
                    </a:schemeClr>
                  </a:solidFill>
                  <a:latin typeface="华文楷体" panose="02010600040101010101" pitchFamily="2" charset="-122"/>
                  <a:ea typeface="华文楷体" panose="02010600040101010101" pitchFamily="2" charset="-122"/>
                </a:rPr>
                <a:t> </a:t>
              </a:r>
              <a:r>
                <a:rPr lang="zh-CN" altLang="en-US" dirty="0" smtClean="0">
                  <a:solidFill>
                    <a:schemeClr val="accent1">
                      <a:lumMod val="75000"/>
                    </a:schemeClr>
                  </a:solidFill>
                  <a:latin typeface="华文楷体" panose="02010600040101010101" pitchFamily="2" charset="-122"/>
                  <a:ea typeface="华文楷体" panose="02010600040101010101" pitchFamily="2" charset="-122"/>
                </a:rPr>
                <a:t>各项成本预算</a:t>
              </a:r>
              <a:endParaRPr lang="en-US" altLang="zh-CN" dirty="0" smtClean="0">
                <a:solidFill>
                  <a:schemeClr val="accent1">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smtClean="0">
                  <a:solidFill>
                    <a:schemeClr val="accent1">
                      <a:lumMod val="75000"/>
                    </a:schemeClr>
                  </a:solidFill>
                  <a:latin typeface="华文楷体" panose="02010600040101010101" pitchFamily="2" charset="-122"/>
                  <a:ea typeface="华文楷体" panose="02010600040101010101" pitchFamily="2" charset="-122"/>
                </a:rPr>
                <a:t>资金缺口</a:t>
              </a:r>
              <a:endParaRPr lang="en-US" altLang="zh-CN" dirty="0" smtClean="0">
                <a:solidFill>
                  <a:schemeClr val="accent1">
                    <a:lumMod val="75000"/>
                  </a:schemeClr>
                </a:solidFill>
                <a:latin typeface="华文楷体" panose="02010600040101010101" pitchFamily="2" charset="-122"/>
                <a:ea typeface="华文楷体" panose="02010600040101010101" pitchFamily="2" charset="-122"/>
              </a:endParaRPr>
            </a:p>
          </p:txBody>
        </p:sp>
        <p:sp>
          <p:nvSpPr>
            <p:cNvPr id="33" name="文本框 32"/>
            <p:cNvSpPr txBox="1"/>
            <p:nvPr/>
          </p:nvSpPr>
          <p:spPr>
            <a:xfrm>
              <a:off x="8048882" y="4378947"/>
              <a:ext cx="1915909" cy="923330"/>
            </a:xfrm>
            <a:prstGeom prst="rect">
              <a:avLst/>
            </a:prstGeom>
            <a:noFill/>
          </p:spPr>
          <p:txBody>
            <a:bodyPr wrap="none" rtlCol="0">
              <a:spAutoFit/>
            </a:bodyPr>
            <a:lstStyle/>
            <a:p>
              <a:pPr marL="342900" indent="-342900">
                <a:lnSpc>
                  <a:spcPct val="150000"/>
                </a:lnSpc>
                <a:buAutoNum type="arabicPeriod" startAt="4"/>
              </a:pPr>
              <a:r>
                <a:rPr lang="zh-CN" altLang="en-US" dirty="0" smtClean="0">
                  <a:solidFill>
                    <a:schemeClr val="accent1">
                      <a:lumMod val="75000"/>
                    </a:schemeClr>
                  </a:solidFill>
                  <a:latin typeface="华文楷体" panose="02010600040101010101" pitchFamily="2" charset="-122"/>
                  <a:ea typeface="华文楷体" panose="02010600040101010101" pitchFamily="2" charset="-122"/>
                </a:rPr>
                <a:t>融资计划</a:t>
              </a:r>
              <a:endParaRPr lang="en-US" altLang="zh-CN" dirty="0" smtClean="0">
                <a:solidFill>
                  <a:schemeClr val="accent1">
                    <a:lumMod val="75000"/>
                  </a:schemeClr>
                </a:solidFill>
                <a:latin typeface="华文楷体" panose="02010600040101010101" pitchFamily="2" charset="-122"/>
                <a:ea typeface="华文楷体" panose="02010600040101010101" pitchFamily="2" charset="-122"/>
              </a:endParaRPr>
            </a:p>
            <a:p>
              <a:pPr marL="342900" indent="-342900">
                <a:lnSpc>
                  <a:spcPct val="150000"/>
                </a:lnSpc>
                <a:buAutoNum type="arabicPeriod" startAt="4"/>
              </a:pPr>
              <a:r>
                <a:rPr lang="zh-CN" altLang="en-US" dirty="0" smtClean="0">
                  <a:solidFill>
                    <a:schemeClr val="accent1">
                      <a:lumMod val="75000"/>
                    </a:schemeClr>
                  </a:solidFill>
                  <a:latin typeface="华文楷体" panose="02010600040101010101" pitchFamily="2" charset="-122"/>
                  <a:ea typeface="华文楷体" panose="02010600040101010101" pitchFamily="2" charset="-122"/>
                </a:rPr>
                <a:t>融资主要用途</a:t>
              </a:r>
              <a:endParaRPr lang="en-US" altLang="zh-CN" dirty="0" smtClean="0">
                <a:solidFill>
                  <a:schemeClr val="accent1">
                    <a:lumMod val="75000"/>
                  </a:schemeClr>
                </a:solidFill>
                <a:latin typeface="华文楷体" panose="02010600040101010101" pitchFamily="2" charset="-122"/>
                <a:ea typeface="华文楷体" panose="02010600040101010101" pitchFamily="2" charset="-122"/>
              </a:endParaRPr>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8159" y="2231478"/>
            <a:ext cx="3123809" cy="39873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30" presetClass="entr" presetSubtype="0"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800" decel="100000"/>
                                        <p:tgtEl>
                                          <p:spTgt spid="6"/>
                                        </p:tgtEl>
                                      </p:cBhvr>
                                    </p:animEffect>
                                    <p:anim calcmode="lin" valueType="num">
                                      <p:cBhvr>
                                        <p:cTn id="16" dur="800" decel="100000" fill="hold"/>
                                        <p:tgtEl>
                                          <p:spTgt spid="6"/>
                                        </p:tgtEl>
                                        <p:attrNameLst>
                                          <p:attrName>style.rotation</p:attrName>
                                        </p:attrNameLst>
                                      </p:cBhvr>
                                      <p:tavLst>
                                        <p:tav tm="0">
                                          <p:val>
                                            <p:fltVal val="-90"/>
                                          </p:val>
                                        </p:tav>
                                        <p:tav tm="100000">
                                          <p:val>
                                            <p:fltVal val="0"/>
                                          </p:val>
                                        </p:tav>
                                      </p:tavLst>
                                    </p:anim>
                                    <p:anim calcmode="lin" valueType="num">
                                      <p:cBhvr>
                                        <p:cTn id="17" dur="800" decel="100000" fill="hold"/>
                                        <p:tgtEl>
                                          <p:spTgt spid="6"/>
                                        </p:tgtEl>
                                        <p:attrNameLst>
                                          <p:attrName>ppt_x</p:attrName>
                                        </p:attrNameLst>
                                      </p:cBhvr>
                                      <p:tavLst>
                                        <p:tav tm="0">
                                          <p:val>
                                            <p:strVal val="#ppt_x+0.4"/>
                                          </p:val>
                                        </p:tav>
                                        <p:tav tm="100000">
                                          <p:val>
                                            <p:strVal val="#ppt_x-0.05"/>
                                          </p:val>
                                        </p:tav>
                                      </p:tavLst>
                                    </p:anim>
                                    <p:anim calcmode="lin" valueType="num">
                                      <p:cBhvr>
                                        <p:cTn id="18" dur="800" decel="100000" fill="hold"/>
                                        <p:tgtEl>
                                          <p:spTgt spid="6"/>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par>
                                <p:cTn id="21" presetID="47" presetClass="entr" presetSubtype="0" fill="hold" nodeType="withEffect">
                                  <p:stCondLst>
                                    <p:cond delay="130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par>
                                <p:cTn id="26" presetID="43" presetClass="entr" presetSubtype="0" fill="hold" nodeType="withEffect">
                                  <p:stCondLst>
                                    <p:cond delay="20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
                                        <p:tgtEl>
                                          <p:spTgt spid="4"/>
                                        </p:tgtEl>
                                      </p:cBhvr>
                                    </p:animEffect>
                                    <p:anim calcmode="lin" valueType="num">
                                      <p:cBhvr>
                                        <p:cTn id="29" dur="400" fill="hold"/>
                                        <p:tgtEl>
                                          <p:spTgt spid="4"/>
                                        </p:tgtEl>
                                        <p:attrNameLst>
                                          <p:attrName>ppt_x</p:attrName>
                                        </p:attrNameLst>
                                      </p:cBhvr>
                                      <p:tavLst>
                                        <p:tav tm="0">
                                          <p:val>
                                            <p:strVal val="#ppt_x"/>
                                          </p:val>
                                        </p:tav>
                                        <p:tav tm="100000">
                                          <p:val>
                                            <p:strVal val="#ppt_x"/>
                                          </p:val>
                                        </p:tav>
                                      </p:tavLst>
                                    </p:anim>
                                    <p:anim calcmode="lin" valueType="num">
                                      <p:cBhvr>
                                        <p:cTn id="30" dur="400" fill="hold"/>
                                        <p:tgtEl>
                                          <p:spTgt spid="4"/>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971603" y="123881"/>
            <a:ext cx="5051748" cy="6515100"/>
          </a:xfrm>
          <a:prstGeom prst="rect">
            <a:avLst/>
          </a:prstGeom>
        </p:spPr>
      </p:pic>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03132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成本预算</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grpSp>
        <p:nvGrpSpPr>
          <p:cNvPr id="4" name="组合 3"/>
          <p:cNvGrpSpPr/>
          <p:nvPr/>
        </p:nvGrpSpPr>
        <p:grpSpPr>
          <a:xfrm>
            <a:off x="2667222" y="2599446"/>
            <a:ext cx="6276063" cy="3155616"/>
            <a:chOff x="2667222" y="2599446"/>
            <a:chExt cx="6276063" cy="3155616"/>
          </a:xfrm>
        </p:grpSpPr>
        <p:sp>
          <p:nvSpPr>
            <p:cNvPr id="2" name="文本框 1"/>
            <p:cNvSpPr txBox="1"/>
            <p:nvPr/>
          </p:nvSpPr>
          <p:spPr>
            <a:xfrm>
              <a:off x="2667222" y="3852321"/>
              <a:ext cx="1415772" cy="461665"/>
            </a:xfrm>
            <a:prstGeom prst="rect">
              <a:avLst/>
            </a:prstGeom>
            <a:noFill/>
          </p:spPr>
          <p:txBody>
            <a:bodyPr wrap="none" rtlCol="0">
              <a:spAutoFit/>
            </a:bodyPr>
            <a:lstStyle/>
            <a:p>
              <a:r>
                <a:rPr lang="zh-CN" altLang="en-US" sz="2400" dirty="0" smtClean="0">
                  <a:solidFill>
                    <a:schemeClr val="accent2">
                      <a:lumMod val="50000"/>
                    </a:schemeClr>
                  </a:solidFill>
                  <a:latin typeface="华文楷体" panose="02010600040101010101" pitchFamily="2" charset="-122"/>
                  <a:ea typeface="华文楷体" panose="02010600040101010101" pitchFamily="2" charset="-122"/>
                </a:rPr>
                <a:t>人力成本</a:t>
              </a:r>
              <a:endParaRPr lang="zh-CN" altLang="en-US" sz="24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9" name="文本框 8"/>
            <p:cNvSpPr txBox="1"/>
            <p:nvPr/>
          </p:nvSpPr>
          <p:spPr>
            <a:xfrm>
              <a:off x="3919568" y="4807990"/>
              <a:ext cx="1415772" cy="461665"/>
            </a:xfrm>
            <a:prstGeom prst="rect">
              <a:avLst/>
            </a:prstGeom>
            <a:noFill/>
          </p:spPr>
          <p:txBody>
            <a:bodyPr wrap="none" rtlCol="0">
              <a:spAutoFit/>
            </a:bodyPr>
            <a:lstStyle/>
            <a:p>
              <a:r>
                <a:rPr lang="zh-CN" altLang="en-US" sz="2400" dirty="0" smtClean="0">
                  <a:solidFill>
                    <a:schemeClr val="accent2">
                      <a:lumMod val="50000"/>
                    </a:schemeClr>
                  </a:solidFill>
                  <a:latin typeface="华文楷体" panose="02010600040101010101" pitchFamily="2" charset="-122"/>
                  <a:ea typeface="华文楷体" panose="02010600040101010101" pitchFamily="2" charset="-122"/>
                </a:rPr>
                <a:t>办公成本</a:t>
              </a:r>
              <a:endParaRPr lang="zh-CN" altLang="en-US" sz="24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0" name="文本框 9"/>
            <p:cNvSpPr txBox="1"/>
            <p:nvPr/>
          </p:nvSpPr>
          <p:spPr>
            <a:xfrm>
              <a:off x="7416024" y="3057627"/>
              <a:ext cx="1415772" cy="461665"/>
            </a:xfrm>
            <a:prstGeom prst="rect">
              <a:avLst/>
            </a:prstGeom>
            <a:noFill/>
          </p:spPr>
          <p:txBody>
            <a:bodyPr wrap="none" rtlCol="0">
              <a:spAutoFit/>
            </a:bodyPr>
            <a:lstStyle/>
            <a:p>
              <a:r>
                <a:rPr lang="zh-CN" altLang="en-US" sz="2400" dirty="0" smtClean="0">
                  <a:solidFill>
                    <a:schemeClr val="accent2">
                      <a:lumMod val="50000"/>
                    </a:schemeClr>
                  </a:solidFill>
                  <a:latin typeface="华文楷体" panose="02010600040101010101" pitchFamily="2" charset="-122"/>
                  <a:ea typeface="华文楷体" panose="02010600040101010101" pitchFamily="2" charset="-122"/>
                </a:rPr>
                <a:t>其他费用</a:t>
              </a:r>
              <a:endParaRPr lang="zh-CN" altLang="en-US" sz="24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1" name="文本框 10"/>
            <p:cNvSpPr txBox="1"/>
            <p:nvPr/>
          </p:nvSpPr>
          <p:spPr>
            <a:xfrm>
              <a:off x="7067546" y="4144760"/>
              <a:ext cx="1415772" cy="461665"/>
            </a:xfrm>
            <a:prstGeom prst="rect">
              <a:avLst/>
            </a:prstGeom>
            <a:noFill/>
          </p:spPr>
          <p:txBody>
            <a:bodyPr wrap="none" rtlCol="0">
              <a:spAutoFit/>
            </a:bodyPr>
            <a:lstStyle/>
            <a:p>
              <a:r>
                <a:rPr lang="zh-CN" altLang="en-US" sz="2400" dirty="0" smtClean="0">
                  <a:solidFill>
                    <a:schemeClr val="accent2">
                      <a:lumMod val="50000"/>
                    </a:schemeClr>
                  </a:solidFill>
                  <a:latin typeface="华文楷体" panose="02010600040101010101" pitchFamily="2" charset="-122"/>
                  <a:ea typeface="华文楷体" panose="02010600040101010101" pitchFamily="2" charset="-122"/>
                </a:rPr>
                <a:t>推广费用</a:t>
              </a:r>
              <a:endParaRPr lang="zh-CN" altLang="en-US" sz="24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37" name="文本框 36"/>
            <p:cNvSpPr txBox="1"/>
            <p:nvPr/>
          </p:nvSpPr>
          <p:spPr>
            <a:xfrm>
              <a:off x="3726810" y="2599446"/>
              <a:ext cx="1415772" cy="461665"/>
            </a:xfrm>
            <a:prstGeom prst="rect">
              <a:avLst/>
            </a:prstGeom>
            <a:noFill/>
          </p:spPr>
          <p:txBody>
            <a:bodyPr wrap="none" rtlCol="0">
              <a:spAutoFit/>
            </a:bodyPr>
            <a:lstStyle/>
            <a:p>
              <a:r>
                <a:rPr lang="zh-CN" altLang="en-US" sz="2400" dirty="0" smtClean="0">
                  <a:solidFill>
                    <a:schemeClr val="accent2">
                      <a:lumMod val="50000"/>
                    </a:schemeClr>
                  </a:solidFill>
                  <a:latin typeface="华文楷体" panose="02010600040101010101" pitchFamily="2" charset="-122"/>
                  <a:ea typeface="华文楷体" panose="02010600040101010101" pitchFamily="2" charset="-122"/>
                </a:rPr>
                <a:t>材料成本</a:t>
              </a:r>
              <a:endParaRPr lang="zh-CN" altLang="en-US" sz="24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38" name="文本框 37"/>
            <p:cNvSpPr txBox="1"/>
            <p:nvPr/>
          </p:nvSpPr>
          <p:spPr>
            <a:xfrm>
              <a:off x="7527513" y="5293397"/>
              <a:ext cx="1415772" cy="461665"/>
            </a:xfrm>
            <a:prstGeom prst="rect">
              <a:avLst/>
            </a:prstGeom>
            <a:noFill/>
          </p:spPr>
          <p:txBody>
            <a:bodyPr wrap="none" rtlCol="0">
              <a:spAutoFit/>
            </a:bodyPr>
            <a:lstStyle/>
            <a:p>
              <a:r>
                <a:rPr lang="zh-CN" altLang="en-US" sz="2400" dirty="0" smtClean="0">
                  <a:solidFill>
                    <a:schemeClr val="accent2">
                      <a:lumMod val="50000"/>
                    </a:schemeClr>
                  </a:solidFill>
                  <a:latin typeface="华文楷体" panose="02010600040101010101" pitchFamily="2" charset="-122"/>
                  <a:ea typeface="华文楷体" panose="02010600040101010101" pitchFamily="2" charset="-122"/>
                </a:rPr>
                <a:t>办公成本</a:t>
              </a:r>
              <a:endParaRPr lang="zh-CN" altLang="en-US" sz="2400" dirty="0">
                <a:solidFill>
                  <a:schemeClr val="accent2">
                    <a:lumMod val="50000"/>
                  </a:schemeClr>
                </a:solidFill>
                <a:latin typeface="华文楷体" panose="02010600040101010101" pitchFamily="2" charset="-122"/>
                <a:ea typeface="华文楷体" panose="020106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15" presetClass="entr" presetSubtype="0"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
                                        </p:tgtEl>
                                        <p:attrNameLst>
                                          <p:attrName>ppt_y</p:attrName>
                                        </p:attrNameLst>
                                      </p:cBhvr>
                                      <p:tavLst>
                                        <p:tav tm="0" fmla="#ppt_y+(sin(-2*pi*(1-$))*-#ppt_x+cos(-2*pi*(1-$))*(1-#ppt_y))*(1-$)">
                                          <p:val>
                                            <p:fltVal val="0"/>
                                          </p:val>
                                        </p:tav>
                                        <p:tav tm="100000">
                                          <p:val>
                                            <p:fltVal val="1"/>
                                          </p:val>
                                        </p:tav>
                                      </p:tavLst>
                                    </p:anim>
                                  </p:childTnLst>
                                </p:cTn>
                              </p:par>
                              <p:par>
                                <p:cTn id="15" presetID="53" presetClass="entr" presetSubtype="16" fill="hold" nodeType="withEffect">
                                  <p:stCondLst>
                                    <p:cond delay="14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01232" y="-618421"/>
            <a:ext cx="4572000" cy="6858000"/>
          </a:xfrm>
          <a:prstGeom prst="rect">
            <a:avLst/>
          </a:prstGeom>
        </p:spPr>
      </p:pic>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grpSp>
        <p:nvGrpSpPr>
          <p:cNvPr id="2" name="组合 1"/>
          <p:cNvGrpSpPr/>
          <p:nvPr/>
        </p:nvGrpSpPr>
        <p:grpSpPr>
          <a:xfrm>
            <a:off x="2088430" y="2973547"/>
            <a:ext cx="3658142" cy="1992069"/>
            <a:chOff x="2088430" y="2973547"/>
            <a:chExt cx="3658142" cy="1992069"/>
          </a:xfrm>
        </p:grpSpPr>
        <p:sp>
          <p:nvSpPr>
            <p:cNvPr id="22" name="文本框 21"/>
            <p:cNvSpPr txBox="1"/>
            <p:nvPr/>
          </p:nvSpPr>
          <p:spPr>
            <a:xfrm>
              <a:off x="2088430" y="2973547"/>
              <a:ext cx="2031325" cy="646331"/>
            </a:xfrm>
            <a:prstGeom prst="rect">
              <a:avLst/>
            </a:prstGeom>
            <a:noFill/>
          </p:spPr>
          <p:txBody>
            <a:bodyPr wrap="none" rtlCol="0">
              <a:spAutoFit/>
            </a:bodyPr>
            <a:lstStyle/>
            <a:p>
              <a:r>
                <a:rPr lang="zh-CN" altLang="en-US" sz="3600" dirty="0" smtClean="0">
                  <a:solidFill>
                    <a:schemeClr val="tx1">
                      <a:lumMod val="85000"/>
                      <a:lumOff val="15000"/>
                    </a:schemeClr>
                  </a:solidFill>
                  <a:latin typeface="华文楷体" panose="02010600040101010101" pitchFamily="2" charset="-122"/>
                  <a:ea typeface="华文楷体" panose="02010600040101010101" pitchFamily="2" charset="-122"/>
                </a:rPr>
                <a:t>资金缺口</a:t>
              </a:r>
              <a:endParaRPr lang="en-US" altLang="zh-CN" sz="3600" dirty="0" smtClean="0">
                <a:solidFill>
                  <a:schemeClr val="tx1">
                    <a:lumMod val="85000"/>
                    <a:lumOff val="15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2145312" y="3796065"/>
              <a:ext cx="3601260" cy="1169551"/>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grpSp>
      <p:grpSp>
        <p:nvGrpSpPr>
          <p:cNvPr id="3" name="组合 2"/>
          <p:cNvGrpSpPr/>
          <p:nvPr/>
        </p:nvGrpSpPr>
        <p:grpSpPr>
          <a:xfrm>
            <a:off x="6021987" y="2091291"/>
            <a:ext cx="4317237" cy="4148288"/>
            <a:chOff x="4219287" y="1998512"/>
            <a:chExt cx="4317237" cy="4148288"/>
          </a:xfrm>
        </p:grpSpPr>
        <p:sp>
          <p:nvSpPr>
            <p:cNvPr id="8" name="Freeform 6"/>
            <p:cNvSpPr/>
            <p:nvPr/>
          </p:nvSpPr>
          <p:spPr bwMode="auto">
            <a:xfrm>
              <a:off x="4546626" y="2159919"/>
              <a:ext cx="3989898" cy="3986881"/>
            </a:xfrm>
            <a:custGeom>
              <a:avLst/>
              <a:gdLst>
                <a:gd name="T0" fmla="*/ 6059 w 8687"/>
                <a:gd name="T1" fmla="*/ 947 h 8686"/>
                <a:gd name="T2" fmla="*/ 7739 w 8687"/>
                <a:gd name="T3" fmla="*/ 6059 h 8686"/>
                <a:gd name="T4" fmla="*/ 2628 w 8687"/>
                <a:gd name="T5" fmla="*/ 7739 h 8686"/>
                <a:gd name="T6" fmla="*/ 948 w 8687"/>
                <a:gd name="T7" fmla="*/ 2627 h 8686"/>
                <a:gd name="T8" fmla="*/ 6059 w 8687"/>
                <a:gd name="T9" fmla="*/ 947 h 8686"/>
              </a:gdLst>
              <a:ahLst/>
              <a:cxnLst>
                <a:cxn ang="0">
                  <a:pos x="T0" y="T1"/>
                </a:cxn>
                <a:cxn ang="0">
                  <a:pos x="T2" y="T3"/>
                </a:cxn>
                <a:cxn ang="0">
                  <a:pos x="T4" y="T5"/>
                </a:cxn>
                <a:cxn ang="0">
                  <a:pos x="T6" y="T7"/>
                </a:cxn>
                <a:cxn ang="0">
                  <a:pos x="T8" y="T9"/>
                </a:cxn>
              </a:cxnLst>
              <a:rect l="0" t="0" r="r" b="b"/>
              <a:pathLst>
                <a:path w="8687" h="8686">
                  <a:moveTo>
                    <a:pt x="6059" y="947"/>
                  </a:moveTo>
                  <a:cubicBezTo>
                    <a:pt x="7934" y="1895"/>
                    <a:pt x="8687" y="4184"/>
                    <a:pt x="7739" y="6059"/>
                  </a:cubicBezTo>
                  <a:cubicBezTo>
                    <a:pt x="6792" y="7934"/>
                    <a:pt x="4503" y="8686"/>
                    <a:pt x="2628" y="7739"/>
                  </a:cubicBezTo>
                  <a:cubicBezTo>
                    <a:pt x="753" y="6791"/>
                    <a:pt x="0" y="4502"/>
                    <a:pt x="948" y="2627"/>
                  </a:cubicBezTo>
                  <a:cubicBezTo>
                    <a:pt x="1895" y="752"/>
                    <a:pt x="4184" y="0"/>
                    <a:pt x="6059" y="947"/>
                  </a:cubicBezTo>
                  <a:close/>
                </a:path>
              </a:pathLst>
            </a:custGeom>
            <a:noFill/>
            <a:ln w="12700" cap="flat">
              <a:solidFill>
                <a:schemeClr val="accent3">
                  <a:lumMod val="50000"/>
                </a:schemeClr>
              </a:solidFill>
              <a:prstDash val="dash"/>
              <a:miter lim="800000"/>
            </a:ln>
            <a:extLst>
              <a:ext uri="{909E8E84-426E-40DD-AFC4-6F175D3DCCD1}">
                <a14:hiddenFill xmlns:a14="http://schemas.microsoft.com/office/drawing/2010/main">
                  <a:solidFill>
                    <a:srgbClr val="FFFFFF"/>
                  </a:solidFill>
                </a14:hiddenFill>
              </a:ext>
            </a:extLst>
          </p:spPr>
          <p:txBody>
            <a:bodyPr/>
            <a:lstStyle/>
            <a:p>
              <a:pPr>
                <a:buFont typeface="Arial" panose="020B0604020202020204" pitchFamily="34" charset="0"/>
                <a:buNone/>
                <a:defRPr/>
              </a:pPr>
              <a:endParaRPr lang="zh-CN" altLang="en-US" sz="1400">
                <a:solidFill>
                  <a:schemeClr val="accent3"/>
                </a:solidFill>
                <a:latin typeface="华文楷体" panose="02010600040101010101" pitchFamily="2" charset="-122"/>
                <a:ea typeface="华文楷体" panose="02010600040101010101" pitchFamily="2" charset="-122"/>
              </a:endParaRPr>
            </a:p>
          </p:txBody>
        </p:sp>
        <p:sp>
          <p:nvSpPr>
            <p:cNvPr id="10" name="Freeform 9"/>
            <p:cNvSpPr/>
            <p:nvPr/>
          </p:nvSpPr>
          <p:spPr bwMode="auto">
            <a:xfrm>
              <a:off x="7040123" y="5019975"/>
              <a:ext cx="1096657" cy="1095148"/>
            </a:xfrm>
            <a:custGeom>
              <a:avLst/>
              <a:gdLst>
                <a:gd name="T0" fmla="*/ 1664 w 2386"/>
                <a:gd name="T1" fmla="*/ 260 h 2385"/>
                <a:gd name="T2" fmla="*/ 2125 w 2386"/>
                <a:gd name="T3" fmla="*/ 1664 h 2385"/>
                <a:gd name="T4" fmla="*/ 722 w 2386"/>
                <a:gd name="T5" fmla="*/ 2125 h 2385"/>
                <a:gd name="T6" fmla="*/ 260 w 2386"/>
                <a:gd name="T7" fmla="*/ 721 h 2385"/>
                <a:gd name="T8" fmla="*/ 1664 w 2386"/>
                <a:gd name="T9" fmla="*/ 260 h 2385"/>
              </a:gdLst>
              <a:ahLst/>
              <a:cxnLst>
                <a:cxn ang="0">
                  <a:pos x="T0" y="T1"/>
                </a:cxn>
                <a:cxn ang="0">
                  <a:pos x="T2" y="T3"/>
                </a:cxn>
                <a:cxn ang="0">
                  <a:pos x="T4" y="T5"/>
                </a:cxn>
                <a:cxn ang="0">
                  <a:pos x="T6" y="T7"/>
                </a:cxn>
                <a:cxn ang="0">
                  <a:pos x="T8" y="T9"/>
                </a:cxn>
              </a:cxnLst>
              <a:rect l="0" t="0" r="r" b="b"/>
              <a:pathLst>
                <a:path w="2386" h="2385">
                  <a:moveTo>
                    <a:pt x="1664" y="260"/>
                  </a:moveTo>
                  <a:cubicBezTo>
                    <a:pt x="2179" y="520"/>
                    <a:pt x="2386" y="1149"/>
                    <a:pt x="2125" y="1664"/>
                  </a:cubicBezTo>
                  <a:cubicBezTo>
                    <a:pt x="1865" y="2179"/>
                    <a:pt x="1237" y="2385"/>
                    <a:pt x="722" y="2125"/>
                  </a:cubicBezTo>
                  <a:cubicBezTo>
                    <a:pt x="207" y="1865"/>
                    <a:pt x="0" y="1236"/>
                    <a:pt x="260" y="721"/>
                  </a:cubicBezTo>
                  <a:cubicBezTo>
                    <a:pt x="521" y="207"/>
                    <a:pt x="1149" y="0"/>
                    <a:pt x="1664" y="260"/>
                  </a:cubicBezTo>
                  <a:close/>
                </a:path>
              </a:pathLst>
            </a:custGeom>
            <a:solidFill>
              <a:schemeClr val="accent5">
                <a:lumMod val="75000"/>
              </a:schemeClr>
            </a:solidFill>
            <a:ln>
              <a:noFill/>
            </a:ln>
          </p:spPr>
          <p:txBody>
            <a:bodyPr/>
            <a:lstStyle/>
            <a:p>
              <a:pPr>
                <a:buFont typeface="Arial" panose="020B0604020202020204" pitchFamily="34" charset="0"/>
                <a:buNone/>
                <a:defRPr/>
              </a:pPr>
              <a:endParaRPr lang="zh-CN" altLang="en-US" sz="1400">
                <a:solidFill>
                  <a:schemeClr val="accent3"/>
                </a:solidFill>
                <a:latin typeface="华文楷体" panose="02010600040101010101" pitchFamily="2" charset="-122"/>
                <a:ea typeface="华文楷体" panose="02010600040101010101" pitchFamily="2" charset="-122"/>
              </a:endParaRPr>
            </a:p>
          </p:txBody>
        </p:sp>
        <p:sp>
          <p:nvSpPr>
            <p:cNvPr id="11" name="Freeform 10"/>
            <p:cNvSpPr/>
            <p:nvPr/>
          </p:nvSpPr>
          <p:spPr bwMode="auto">
            <a:xfrm>
              <a:off x="4219287" y="3527099"/>
              <a:ext cx="1095148" cy="1095148"/>
            </a:xfrm>
            <a:custGeom>
              <a:avLst/>
              <a:gdLst>
                <a:gd name="T0" fmla="*/ 1664 w 2385"/>
                <a:gd name="T1" fmla="*/ 260 h 2385"/>
                <a:gd name="T2" fmla="*/ 2125 w 2385"/>
                <a:gd name="T3" fmla="*/ 1664 h 2385"/>
                <a:gd name="T4" fmla="*/ 722 w 2385"/>
                <a:gd name="T5" fmla="*/ 2125 h 2385"/>
                <a:gd name="T6" fmla="*/ 260 w 2385"/>
                <a:gd name="T7" fmla="*/ 722 h 2385"/>
                <a:gd name="T8" fmla="*/ 1664 w 2385"/>
                <a:gd name="T9" fmla="*/ 260 h 2385"/>
              </a:gdLst>
              <a:ahLst/>
              <a:cxnLst>
                <a:cxn ang="0">
                  <a:pos x="T0" y="T1"/>
                </a:cxn>
                <a:cxn ang="0">
                  <a:pos x="T2" y="T3"/>
                </a:cxn>
                <a:cxn ang="0">
                  <a:pos x="T4" y="T5"/>
                </a:cxn>
                <a:cxn ang="0">
                  <a:pos x="T6" y="T7"/>
                </a:cxn>
                <a:cxn ang="0">
                  <a:pos x="T8" y="T9"/>
                </a:cxn>
              </a:cxnLst>
              <a:rect l="0" t="0" r="r" b="b"/>
              <a:pathLst>
                <a:path w="2385" h="2385">
                  <a:moveTo>
                    <a:pt x="1664" y="260"/>
                  </a:moveTo>
                  <a:cubicBezTo>
                    <a:pt x="2179" y="521"/>
                    <a:pt x="2385" y="1149"/>
                    <a:pt x="2125" y="1664"/>
                  </a:cubicBezTo>
                  <a:cubicBezTo>
                    <a:pt x="1865" y="2179"/>
                    <a:pt x="1236" y="2385"/>
                    <a:pt x="722" y="2125"/>
                  </a:cubicBezTo>
                  <a:cubicBezTo>
                    <a:pt x="207" y="1865"/>
                    <a:pt x="0" y="1237"/>
                    <a:pt x="260" y="722"/>
                  </a:cubicBezTo>
                  <a:cubicBezTo>
                    <a:pt x="520" y="207"/>
                    <a:pt x="1149" y="0"/>
                    <a:pt x="1664" y="260"/>
                  </a:cubicBezTo>
                  <a:close/>
                </a:path>
              </a:pathLst>
            </a:custGeom>
            <a:solidFill>
              <a:schemeClr val="accent5">
                <a:lumMod val="40000"/>
                <a:lumOff val="60000"/>
              </a:schemeClr>
            </a:solidFill>
            <a:ln>
              <a:noFill/>
            </a:ln>
          </p:spPr>
          <p:txBody>
            <a:bodyPr/>
            <a:lstStyle/>
            <a:p>
              <a:pPr>
                <a:buFont typeface="Arial" panose="020B0604020202020204" pitchFamily="34" charset="0"/>
                <a:buNone/>
                <a:defRPr/>
              </a:pPr>
              <a:endParaRPr lang="zh-CN" altLang="en-US" sz="1400">
                <a:solidFill>
                  <a:schemeClr val="accent3"/>
                </a:solidFill>
                <a:latin typeface="华文楷体" panose="02010600040101010101" pitchFamily="2" charset="-122"/>
                <a:ea typeface="华文楷体" panose="02010600040101010101" pitchFamily="2" charset="-122"/>
              </a:endParaRPr>
            </a:p>
          </p:txBody>
        </p:sp>
        <p:sp>
          <p:nvSpPr>
            <p:cNvPr id="13" name="矩形 12"/>
            <p:cNvSpPr/>
            <p:nvPr/>
          </p:nvSpPr>
          <p:spPr>
            <a:xfrm>
              <a:off x="4309795" y="3775997"/>
              <a:ext cx="902063" cy="646331"/>
            </a:xfrm>
            <a:prstGeom prst="rect">
              <a:avLst/>
            </a:prstGeom>
          </p:spPr>
          <p:txBody>
            <a:bodyPr>
              <a:spAutoFit/>
            </a:bodyPr>
            <a:lstStyle/>
            <a:p>
              <a:pPr algn="ctr">
                <a:buFont typeface="Arial" panose="020B0604020202020204" pitchFamily="34" charset="0"/>
                <a:buNone/>
                <a:defRPr/>
              </a:pPr>
              <a:r>
                <a:rPr lang="zh-CN" altLang="en-US" dirty="0">
                  <a:solidFill>
                    <a:schemeClr val="bg1"/>
                  </a:solidFill>
                  <a:latin typeface="华文楷体" panose="02010600040101010101" pitchFamily="2" charset="-122"/>
                  <a:ea typeface="华文楷体" panose="02010600040101010101" pitchFamily="2" charset="-122"/>
                </a:rPr>
                <a:t>重视网络部门</a:t>
              </a:r>
              <a:endParaRPr lang="zh-CN" altLang="en-US" dirty="0">
                <a:solidFill>
                  <a:schemeClr val="bg1"/>
                </a:solidFill>
                <a:latin typeface="华文楷体" panose="02010600040101010101" pitchFamily="2" charset="-122"/>
                <a:ea typeface="华文楷体" panose="02010600040101010101" pitchFamily="2" charset="-122"/>
              </a:endParaRPr>
            </a:p>
          </p:txBody>
        </p:sp>
        <p:sp>
          <p:nvSpPr>
            <p:cNvPr id="14" name="矩形 13"/>
            <p:cNvSpPr/>
            <p:nvPr/>
          </p:nvSpPr>
          <p:spPr>
            <a:xfrm>
              <a:off x="7129123" y="5252279"/>
              <a:ext cx="902063" cy="646331"/>
            </a:xfrm>
            <a:prstGeom prst="rect">
              <a:avLst/>
            </a:prstGeom>
          </p:spPr>
          <p:txBody>
            <a:bodyPr>
              <a:spAutoFit/>
            </a:bodyPr>
            <a:lstStyle/>
            <a:p>
              <a:pPr algn="ctr">
                <a:buFont typeface="Arial" panose="020B0604020202020204" pitchFamily="34" charset="0"/>
                <a:buNone/>
                <a:defRPr/>
              </a:pPr>
              <a:r>
                <a:rPr lang="zh-CN" altLang="en-US" dirty="0">
                  <a:solidFill>
                    <a:schemeClr val="bg1"/>
                  </a:solidFill>
                  <a:latin typeface="华文楷体" panose="02010600040101010101" pitchFamily="2" charset="-122"/>
                  <a:ea typeface="华文楷体" panose="02010600040101010101" pitchFamily="2" charset="-122"/>
                </a:rPr>
                <a:t>向南部倾斜</a:t>
              </a:r>
              <a:endParaRPr lang="zh-CN" altLang="en-US" dirty="0">
                <a:solidFill>
                  <a:schemeClr val="bg1"/>
                </a:solidFill>
                <a:latin typeface="华文楷体" panose="02010600040101010101" pitchFamily="2" charset="-122"/>
                <a:ea typeface="华文楷体" panose="02010600040101010101" pitchFamily="2" charset="-122"/>
              </a:endParaRPr>
            </a:p>
          </p:txBody>
        </p:sp>
        <p:sp>
          <p:nvSpPr>
            <p:cNvPr id="15" name="Freeform 7"/>
            <p:cNvSpPr/>
            <p:nvPr/>
          </p:nvSpPr>
          <p:spPr bwMode="auto">
            <a:xfrm>
              <a:off x="5444164" y="3054440"/>
              <a:ext cx="2197839" cy="2197839"/>
            </a:xfrm>
            <a:custGeom>
              <a:avLst/>
              <a:gdLst>
                <a:gd name="T0" fmla="*/ 2992 w 4289"/>
                <a:gd name="T1" fmla="*/ 468 h 4290"/>
                <a:gd name="T2" fmla="*/ 3821 w 4289"/>
                <a:gd name="T3" fmla="*/ 2992 h 4290"/>
                <a:gd name="T4" fmla="*/ 1297 w 4289"/>
                <a:gd name="T5" fmla="*/ 3822 h 4290"/>
                <a:gd name="T6" fmla="*/ 468 w 4289"/>
                <a:gd name="T7" fmla="*/ 1298 h 4290"/>
                <a:gd name="T8" fmla="*/ 2992 w 4289"/>
                <a:gd name="T9" fmla="*/ 468 h 4290"/>
              </a:gdLst>
              <a:ahLst/>
              <a:cxnLst>
                <a:cxn ang="0">
                  <a:pos x="T0" y="T1"/>
                </a:cxn>
                <a:cxn ang="0">
                  <a:pos x="T2" y="T3"/>
                </a:cxn>
                <a:cxn ang="0">
                  <a:pos x="T4" y="T5"/>
                </a:cxn>
                <a:cxn ang="0">
                  <a:pos x="T6" y="T7"/>
                </a:cxn>
                <a:cxn ang="0">
                  <a:pos x="T8" y="T9"/>
                </a:cxn>
              </a:cxnLst>
              <a:rect l="0" t="0" r="r" b="b"/>
              <a:pathLst>
                <a:path w="4289" h="4290">
                  <a:moveTo>
                    <a:pt x="2992" y="468"/>
                  </a:moveTo>
                  <a:cubicBezTo>
                    <a:pt x="3918" y="936"/>
                    <a:pt x="4289" y="2066"/>
                    <a:pt x="3821" y="2992"/>
                  </a:cubicBezTo>
                  <a:cubicBezTo>
                    <a:pt x="3353" y="3918"/>
                    <a:pt x="2223" y="4290"/>
                    <a:pt x="1297" y="3822"/>
                  </a:cubicBezTo>
                  <a:cubicBezTo>
                    <a:pt x="371" y="3354"/>
                    <a:pt x="0" y="2224"/>
                    <a:pt x="468" y="1298"/>
                  </a:cubicBezTo>
                  <a:cubicBezTo>
                    <a:pt x="935" y="372"/>
                    <a:pt x="2066" y="0"/>
                    <a:pt x="2992" y="468"/>
                  </a:cubicBezTo>
                  <a:close/>
                </a:path>
              </a:pathLst>
            </a:custGeom>
            <a:solidFill>
              <a:srgbClr val="E14D4A"/>
            </a:solidFill>
            <a:ln>
              <a:noFill/>
            </a:ln>
          </p:spPr>
          <p:txBody>
            <a:bodyPr/>
            <a:lstStyle/>
            <a:p>
              <a:pPr>
                <a:buFont typeface="Arial" panose="020B0604020202020204" pitchFamily="34" charset="0"/>
                <a:buNone/>
                <a:defRPr/>
              </a:pPr>
              <a:endParaRPr lang="zh-CN" altLang="en-US" sz="1400">
                <a:solidFill>
                  <a:schemeClr val="accent3"/>
                </a:solidFill>
                <a:latin typeface="华文楷体" panose="02010600040101010101" pitchFamily="2" charset="-122"/>
                <a:ea typeface="华文楷体" panose="02010600040101010101" pitchFamily="2" charset="-122"/>
              </a:endParaRPr>
            </a:p>
          </p:txBody>
        </p:sp>
        <p:sp>
          <p:nvSpPr>
            <p:cNvPr id="16" name="矩形 15"/>
            <p:cNvSpPr/>
            <p:nvPr/>
          </p:nvSpPr>
          <p:spPr>
            <a:xfrm>
              <a:off x="5890670" y="4307978"/>
              <a:ext cx="1303317" cy="646331"/>
            </a:xfrm>
            <a:prstGeom prst="rect">
              <a:avLst/>
            </a:prstGeom>
          </p:spPr>
          <p:txBody>
            <a:bodyPr>
              <a:spAutoFit/>
            </a:bodyPr>
            <a:lstStyle/>
            <a:p>
              <a:pPr algn="ctr">
                <a:buFont typeface="Arial" panose="020B0604020202020204" pitchFamily="34" charset="0"/>
                <a:buNone/>
                <a:defRPr/>
              </a:pPr>
              <a:r>
                <a:rPr lang="zh-CN" altLang="en-US" dirty="0">
                  <a:solidFill>
                    <a:schemeClr val="bg1"/>
                  </a:solidFill>
                  <a:latin typeface="华文楷体" panose="02010600040101010101" pitchFamily="2" charset="-122"/>
                  <a:ea typeface="华文楷体" panose="02010600040101010101" pitchFamily="2" charset="-122"/>
                </a:rPr>
                <a:t>人力分配情况</a:t>
              </a:r>
              <a:endParaRPr lang="zh-CN" altLang="en-US" dirty="0">
                <a:solidFill>
                  <a:schemeClr val="bg1"/>
                </a:solidFill>
                <a:latin typeface="华文楷体" panose="02010600040101010101" pitchFamily="2" charset="-122"/>
                <a:ea typeface="华文楷体" panose="02010600040101010101" pitchFamily="2" charset="-122"/>
              </a:endParaRPr>
            </a:p>
          </p:txBody>
        </p:sp>
        <p:sp>
          <p:nvSpPr>
            <p:cNvPr id="17" name="Freeform 41"/>
            <p:cNvSpPr>
              <a:spLocks noEditPoints="1"/>
            </p:cNvSpPr>
            <p:nvPr/>
          </p:nvSpPr>
          <p:spPr bwMode="auto">
            <a:xfrm>
              <a:off x="6118450" y="3387812"/>
              <a:ext cx="846250" cy="811556"/>
            </a:xfrm>
            <a:custGeom>
              <a:avLst/>
              <a:gdLst>
                <a:gd name="T0" fmla="*/ 593634 w 628"/>
                <a:gd name="T1" fmla="*/ 330751 h 600"/>
                <a:gd name="T2" fmla="*/ 582299 w 628"/>
                <a:gd name="T3" fmla="*/ 354987 h 600"/>
                <a:gd name="T4" fmla="*/ 578049 w 628"/>
                <a:gd name="T5" fmla="*/ 372095 h 600"/>
                <a:gd name="T6" fmla="*/ 579466 w 628"/>
                <a:gd name="T7" fmla="*/ 403459 h 600"/>
                <a:gd name="T8" fmla="*/ 590800 w 628"/>
                <a:gd name="T9" fmla="*/ 434823 h 600"/>
                <a:gd name="T10" fmla="*/ 600718 w 628"/>
                <a:gd name="T11" fmla="*/ 449080 h 600"/>
                <a:gd name="T12" fmla="*/ 624803 w 628"/>
                <a:gd name="T13" fmla="*/ 470465 h 600"/>
                <a:gd name="T14" fmla="*/ 641804 w 628"/>
                <a:gd name="T15" fmla="*/ 477593 h 600"/>
                <a:gd name="T16" fmla="*/ 677224 w 628"/>
                <a:gd name="T17" fmla="*/ 285130 h 600"/>
                <a:gd name="T18" fmla="*/ 636137 w 628"/>
                <a:gd name="T19" fmla="*/ 295110 h 600"/>
                <a:gd name="T20" fmla="*/ 613469 w 628"/>
                <a:gd name="T21" fmla="*/ 307940 h 600"/>
                <a:gd name="T22" fmla="*/ 602134 w 628"/>
                <a:gd name="T23" fmla="*/ 319346 h 600"/>
                <a:gd name="T24" fmla="*/ 544046 w 628"/>
                <a:gd name="T25" fmla="*/ 99796 h 600"/>
                <a:gd name="T26" fmla="*/ 444871 w 628"/>
                <a:gd name="T27" fmla="*/ 199591 h 600"/>
                <a:gd name="T28" fmla="*/ 536962 w 628"/>
                <a:gd name="T29" fmla="*/ 403459 h 600"/>
                <a:gd name="T30" fmla="*/ 536962 w 628"/>
                <a:gd name="T31" fmla="*/ 362115 h 600"/>
                <a:gd name="T32" fmla="*/ 508626 w 628"/>
                <a:gd name="T33" fmla="*/ 219550 h 600"/>
                <a:gd name="T34" fmla="*/ 352780 w 628"/>
                <a:gd name="T35" fmla="*/ 384926 h 600"/>
                <a:gd name="T36" fmla="*/ 444871 w 628"/>
                <a:gd name="T37" fmla="*/ 564557 h 600"/>
                <a:gd name="T38" fmla="*/ 399534 w 628"/>
                <a:gd name="T39" fmla="*/ 570260 h 600"/>
                <a:gd name="T40" fmla="*/ 378282 w 628"/>
                <a:gd name="T41" fmla="*/ 544598 h 600"/>
                <a:gd name="T42" fmla="*/ 364114 w 628"/>
                <a:gd name="T43" fmla="*/ 533193 h 600"/>
                <a:gd name="T44" fmla="*/ 303192 w 628"/>
                <a:gd name="T45" fmla="*/ 507531 h 600"/>
                <a:gd name="T46" fmla="*/ 276273 w 628"/>
                <a:gd name="T47" fmla="*/ 504680 h 600"/>
                <a:gd name="T48" fmla="*/ 0 w 628"/>
                <a:gd name="T49" fmla="*/ 855390 h 600"/>
                <a:gd name="T50" fmla="*/ 117593 w 628"/>
                <a:gd name="T51" fmla="*/ 647245 h 600"/>
                <a:gd name="T52" fmla="*/ 306026 w 628"/>
                <a:gd name="T53" fmla="*/ 647245 h 600"/>
                <a:gd name="T54" fmla="*/ 426453 w 628"/>
                <a:gd name="T55" fmla="*/ 855390 h 600"/>
                <a:gd name="T56" fmla="*/ 399534 w 628"/>
                <a:gd name="T57" fmla="*/ 570260 h 600"/>
                <a:gd name="T58" fmla="*/ 613469 w 628"/>
                <a:gd name="T59" fmla="*/ 504680 h 600"/>
                <a:gd name="T60" fmla="*/ 585133 w 628"/>
                <a:gd name="T61" fmla="*/ 507531 h 600"/>
                <a:gd name="T62" fmla="*/ 511460 w 628"/>
                <a:gd name="T63" fmla="*/ 544598 h 600"/>
                <a:gd name="T64" fmla="*/ 500126 w 628"/>
                <a:gd name="T65" fmla="*/ 557429 h 600"/>
                <a:gd name="T66" fmla="*/ 551130 w 628"/>
                <a:gd name="T67" fmla="*/ 855390 h 600"/>
                <a:gd name="T68" fmla="*/ 580883 w 628"/>
                <a:gd name="T69" fmla="*/ 855390 h 600"/>
                <a:gd name="T70" fmla="*/ 799068 w 628"/>
                <a:gd name="T71" fmla="*/ 647245 h 600"/>
                <a:gd name="T72" fmla="*/ 889742 w 628"/>
                <a:gd name="T73" fmla="*/ 655799 h 600"/>
                <a:gd name="T74" fmla="*/ 212518 w 628"/>
                <a:gd name="T75" fmla="*/ 484721 h 600"/>
                <a:gd name="T76" fmla="*/ 263522 w 628"/>
                <a:gd name="T77" fmla="*/ 470465 h 600"/>
                <a:gd name="T78" fmla="*/ 277690 w 628"/>
                <a:gd name="T79" fmla="*/ 460485 h 600"/>
                <a:gd name="T80" fmla="*/ 306026 w 628"/>
                <a:gd name="T81" fmla="*/ 420567 h 600"/>
                <a:gd name="T82" fmla="*/ 310276 w 628"/>
                <a:gd name="T83" fmla="*/ 402033 h 600"/>
                <a:gd name="T84" fmla="*/ 310276 w 628"/>
                <a:gd name="T85" fmla="*/ 367818 h 600"/>
                <a:gd name="T86" fmla="*/ 303192 w 628"/>
                <a:gd name="T87" fmla="*/ 343582 h 600"/>
                <a:gd name="T88" fmla="*/ 294692 w 628"/>
                <a:gd name="T89" fmla="*/ 329325 h 600"/>
                <a:gd name="T90" fmla="*/ 276273 w 628"/>
                <a:gd name="T91" fmla="*/ 309366 h 600"/>
                <a:gd name="T92" fmla="*/ 263522 w 628"/>
                <a:gd name="T93" fmla="*/ 299387 h 600"/>
                <a:gd name="T94" fmla="*/ 212518 w 628"/>
                <a:gd name="T95" fmla="*/ 285130 h 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a:latin typeface="华文楷体" panose="02010600040101010101" pitchFamily="2" charset="-122"/>
                <a:ea typeface="华文楷体" panose="02010600040101010101" pitchFamily="2" charset="-122"/>
              </a:endParaRPr>
            </a:p>
          </p:txBody>
        </p:sp>
        <p:sp>
          <p:nvSpPr>
            <p:cNvPr id="9" name="Freeform 8"/>
            <p:cNvSpPr/>
            <p:nvPr/>
          </p:nvSpPr>
          <p:spPr bwMode="auto">
            <a:xfrm>
              <a:off x="6910395" y="1998512"/>
              <a:ext cx="1096657" cy="1095148"/>
            </a:xfrm>
            <a:custGeom>
              <a:avLst/>
              <a:gdLst>
                <a:gd name="T0" fmla="*/ 1664 w 2386"/>
                <a:gd name="T1" fmla="*/ 260 h 2385"/>
                <a:gd name="T2" fmla="*/ 2126 w 2386"/>
                <a:gd name="T3" fmla="*/ 1664 h 2385"/>
                <a:gd name="T4" fmla="*/ 722 w 2386"/>
                <a:gd name="T5" fmla="*/ 2125 h 2385"/>
                <a:gd name="T6" fmla="*/ 261 w 2386"/>
                <a:gd name="T7" fmla="*/ 722 h 2385"/>
                <a:gd name="T8" fmla="*/ 1664 w 2386"/>
                <a:gd name="T9" fmla="*/ 260 h 2385"/>
              </a:gdLst>
              <a:ahLst/>
              <a:cxnLst>
                <a:cxn ang="0">
                  <a:pos x="T0" y="T1"/>
                </a:cxn>
                <a:cxn ang="0">
                  <a:pos x="T2" y="T3"/>
                </a:cxn>
                <a:cxn ang="0">
                  <a:pos x="T4" y="T5"/>
                </a:cxn>
                <a:cxn ang="0">
                  <a:pos x="T6" y="T7"/>
                </a:cxn>
                <a:cxn ang="0">
                  <a:pos x="T8" y="T9"/>
                </a:cxn>
              </a:cxnLst>
              <a:rect l="0" t="0" r="r" b="b"/>
              <a:pathLst>
                <a:path w="2386" h="2385">
                  <a:moveTo>
                    <a:pt x="1664" y="260"/>
                  </a:moveTo>
                  <a:cubicBezTo>
                    <a:pt x="2179" y="520"/>
                    <a:pt x="2386" y="1149"/>
                    <a:pt x="2126" y="1664"/>
                  </a:cubicBezTo>
                  <a:cubicBezTo>
                    <a:pt x="1865" y="2179"/>
                    <a:pt x="1237" y="2385"/>
                    <a:pt x="722" y="2125"/>
                  </a:cubicBezTo>
                  <a:cubicBezTo>
                    <a:pt x="207" y="1865"/>
                    <a:pt x="0" y="1236"/>
                    <a:pt x="261" y="722"/>
                  </a:cubicBezTo>
                  <a:cubicBezTo>
                    <a:pt x="521" y="207"/>
                    <a:pt x="1149" y="0"/>
                    <a:pt x="1664" y="260"/>
                  </a:cubicBezTo>
                  <a:close/>
                </a:path>
              </a:pathLst>
            </a:custGeom>
            <a:solidFill>
              <a:schemeClr val="accent3">
                <a:lumMod val="75000"/>
              </a:schemeClr>
            </a:solidFill>
            <a:ln>
              <a:noFill/>
            </a:ln>
          </p:spPr>
          <p:txBody>
            <a:bodyPr/>
            <a:lstStyle/>
            <a:p>
              <a:pPr>
                <a:buFont typeface="Arial" panose="020B0604020202020204" pitchFamily="34" charset="0"/>
                <a:buNone/>
                <a:defRPr/>
              </a:pPr>
              <a:endParaRPr lang="zh-CN" altLang="en-US" sz="1400">
                <a:solidFill>
                  <a:schemeClr val="accent3"/>
                </a:solidFill>
                <a:latin typeface="华文楷体" panose="02010600040101010101" pitchFamily="2" charset="-122"/>
                <a:ea typeface="华文楷体" panose="02010600040101010101" pitchFamily="2" charset="-122"/>
              </a:endParaRPr>
            </a:p>
          </p:txBody>
        </p:sp>
        <p:sp>
          <p:nvSpPr>
            <p:cNvPr id="12" name="矩形 11"/>
            <p:cNvSpPr/>
            <p:nvPr/>
          </p:nvSpPr>
          <p:spPr>
            <a:xfrm>
              <a:off x="7003920" y="2211207"/>
              <a:ext cx="902063" cy="646331"/>
            </a:xfrm>
            <a:prstGeom prst="rect">
              <a:avLst/>
            </a:prstGeom>
          </p:spPr>
          <p:txBody>
            <a:bodyPr>
              <a:spAutoFit/>
            </a:bodyPr>
            <a:lstStyle/>
            <a:p>
              <a:pPr algn="ctr">
                <a:buFont typeface="Arial" panose="020B0604020202020204" pitchFamily="34" charset="0"/>
                <a:buNone/>
                <a:defRPr/>
              </a:pPr>
              <a:r>
                <a:rPr lang="zh-CN" altLang="en-US" dirty="0">
                  <a:solidFill>
                    <a:schemeClr val="bg1"/>
                  </a:solidFill>
                  <a:latin typeface="华文楷体" panose="02010600040101010101" pitchFamily="2" charset="-122"/>
                  <a:ea typeface="华文楷体" panose="02010600040101010101" pitchFamily="2" charset="-122"/>
                </a:rPr>
                <a:t>向一线倾斜</a:t>
              </a:r>
              <a:endParaRPr lang="zh-CN" altLang="en-US" dirty="0">
                <a:solidFill>
                  <a:schemeClr val="bg1"/>
                </a:solidFill>
                <a:latin typeface="华文楷体" panose="02010600040101010101" pitchFamily="2" charset="-122"/>
                <a:ea typeface="华文楷体" panose="020106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4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53" presetClass="entr" presetSubtype="16" fill="hold" nodeType="withEffect">
                                  <p:stCondLst>
                                    <p:cond delay="11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31" presetClass="entr" presetSubtype="0" fill="hold" nodeType="withEffect">
                                  <p:stCondLst>
                                    <p:cond delay="170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 calcmode="lin" valueType="num">
                                      <p:cBhvr>
                                        <p:cTn id="23" dur="1000" fill="hold"/>
                                        <p:tgtEl>
                                          <p:spTgt spid="2"/>
                                        </p:tgtEl>
                                        <p:attrNameLst>
                                          <p:attrName>style.rotation</p:attrName>
                                        </p:attrNameLst>
                                      </p:cBhvr>
                                      <p:tavLst>
                                        <p:tav tm="0">
                                          <p:val>
                                            <p:fltVal val="90"/>
                                          </p:val>
                                        </p:tav>
                                        <p:tav tm="100000">
                                          <p:val>
                                            <p:fltVal val="0"/>
                                          </p:val>
                                        </p:tav>
                                      </p:tavLst>
                                    </p:anim>
                                    <p:animEffect transition="in" filter="fade">
                                      <p:cBhvr>
                                        <p:cTn id="2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8614252" y="39840"/>
            <a:ext cx="3585985" cy="5049067"/>
          </a:xfrm>
          <a:prstGeom prst="rect">
            <a:avLst/>
          </a:prstGeom>
        </p:spPr>
      </p:pic>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03132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融资计划</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7523926" y="2623385"/>
            <a:ext cx="2557934" cy="3539430"/>
          </a:xfrm>
          <a:prstGeom prst="rect">
            <a:avLst/>
          </a:prstGeom>
          <a:noFill/>
        </p:spPr>
        <p:txBody>
          <a:bodyPr wrap="square" rtlCol="0">
            <a:spAutoFit/>
          </a:bodyPr>
          <a:lstStyle/>
          <a:p>
            <a:r>
              <a:rPr lang="zh-CN" altLang="en-US" sz="16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a:t>
            </a:r>
            <a:r>
              <a:rPr lang="zh-CN" altLang="en-US" sz="1600" dirty="0" smtClean="0">
                <a:solidFill>
                  <a:schemeClr val="bg2">
                    <a:lumMod val="50000"/>
                  </a:schemeClr>
                </a:solidFill>
                <a:latin typeface="华文楷体" panose="02010600040101010101" pitchFamily="2" charset="-122"/>
                <a:ea typeface="华文楷体" panose="02010600040101010101" pitchFamily="2" charset="-122"/>
              </a:rPr>
              <a:t>内容</a:t>
            </a:r>
            <a:endParaRPr lang="en-US" altLang="zh-CN" sz="1600" dirty="0" smtClean="0">
              <a:solidFill>
                <a:schemeClr val="bg2">
                  <a:lumMod val="50000"/>
                </a:schemeClr>
              </a:solidFill>
              <a:latin typeface="华文楷体" panose="02010600040101010101" pitchFamily="2" charset="-122"/>
              <a:ea typeface="华文楷体" panose="02010600040101010101" pitchFamily="2" charset="-122"/>
            </a:endParaRPr>
          </a:p>
          <a:p>
            <a:r>
              <a:rPr lang="zh-CN" altLang="en-US" sz="16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6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6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600" dirty="0">
              <a:solidFill>
                <a:schemeClr val="bg2">
                  <a:lumMod val="50000"/>
                </a:schemeClr>
              </a:solidFill>
              <a:latin typeface="华文楷体" panose="02010600040101010101" pitchFamily="2" charset="-122"/>
              <a:ea typeface="华文楷体" panose="02010600040101010101" pitchFamily="2" charset="-122"/>
            </a:endParaRPr>
          </a:p>
        </p:txBody>
      </p:sp>
      <p:grpSp>
        <p:nvGrpSpPr>
          <p:cNvPr id="3" name="组合 2"/>
          <p:cNvGrpSpPr/>
          <p:nvPr/>
        </p:nvGrpSpPr>
        <p:grpSpPr>
          <a:xfrm>
            <a:off x="1778598" y="2618689"/>
            <a:ext cx="5446928" cy="3829737"/>
            <a:chOff x="1778598" y="2618689"/>
            <a:chExt cx="5446928" cy="3829737"/>
          </a:xfrm>
        </p:grpSpPr>
        <p:grpSp>
          <p:nvGrpSpPr>
            <p:cNvPr id="2" name="组合 1"/>
            <p:cNvGrpSpPr/>
            <p:nvPr/>
          </p:nvGrpSpPr>
          <p:grpSpPr>
            <a:xfrm>
              <a:off x="2678093" y="3052390"/>
              <a:ext cx="3527685" cy="3396036"/>
              <a:chOff x="6054985" y="2230438"/>
              <a:chExt cx="4381500" cy="4217988"/>
            </a:xfrm>
          </p:grpSpPr>
          <p:sp>
            <p:nvSpPr>
              <p:cNvPr id="12" name="Freeform 5"/>
              <p:cNvSpPr/>
              <p:nvPr/>
            </p:nvSpPr>
            <p:spPr bwMode="auto">
              <a:xfrm>
                <a:off x="8112385" y="2230438"/>
                <a:ext cx="1262063" cy="2006600"/>
              </a:xfrm>
              <a:custGeom>
                <a:avLst/>
                <a:gdLst>
                  <a:gd name="T0" fmla="*/ 796113 w 1831"/>
                  <a:gd name="T1" fmla="*/ 0 h 2906"/>
                  <a:gd name="T2" fmla="*/ 327406 w 1831"/>
                  <a:gd name="T3" fmla="*/ 1983123 h 2906"/>
                  <a:gd name="T4" fmla="*/ 641715 w 1831"/>
                  <a:gd name="T5" fmla="*/ 1005372 h 2906"/>
                  <a:gd name="T6" fmla="*/ 517646 w 1831"/>
                  <a:gd name="T7" fmla="*/ 2006600 h 2906"/>
                  <a:gd name="T8" fmla="*/ 1112490 w 1831"/>
                  <a:gd name="T9" fmla="*/ 651834 h 2906"/>
                  <a:gd name="T10" fmla="*/ 796113 w 1831"/>
                  <a:gd name="T11" fmla="*/ 0 h 2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31" h="2906">
                    <a:moveTo>
                      <a:pt x="1155" y="0"/>
                    </a:moveTo>
                    <a:cubicBezTo>
                      <a:pt x="0" y="1102"/>
                      <a:pt x="64" y="2081"/>
                      <a:pt x="475" y="2872"/>
                    </a:cubicBezTo>
                    <a:cubicBezTo>
                      <a:pt x="537" y="2368"/>
                      <a:pt x="678" y="1885"/>
                      <a:pt x="931" y="1456"/>
                    </a:cubicBezTo>
                    <a:cubicBezTo>
                      <a:pt x="832" y="1921"/>
                      <a:pt x="751" y="2408"/>
                      <a:pt x="751" y="2906"/>
                    </a:cubicBezTo>
                    <a:cubicBezTo>
                      <a:pt x="1305" y="2471"/>
                      <a:pt x="1831" y="1969"/>
                      <a:pt x="1614" y="944"/>
                    </a:cubicBezTo>
                    <a:cubicBezTo>
                      <a:pt x="1540" y="590"/>
                      <a:pt x="1362" y="288"/>
                      <a:pt x="1155" y="0"/>
                    </a:cubicBezTo>
                    <a:close/>
                  </a:path>
                </a:pathLst>
              </a:custGeom>
              <a:solidFill>
                <a:srgbClr val="44A6B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424554"/>
                  </a:solidFill>
                  <a:effectLst/>
                  <a:uLnTx/>
                  <a:uFillTx/>
                  <a:latin typeface="Arial" panose="020B0604020202020204" pitchFamily="34" charset="0"/>
                </a:endParaRPr>
              </a:p>
            </p:txBody>
          </p:sp>
          <p:sp>
            <p:nvSpPr>
              <p:cNvPr id="13" name="Freeform 6"/>
              <p:cNvSpPr/>
              <p:nvPr/>
            </p:nvSpPr>
            <p:spPr bwMode="auto">
              <a:xfrm>
                <a:off x="7018598" y="2460626"/>
                <a:ext cx="1223962" cy="1685925"/>
              </a:xfrm>
              <a:custGeom>
                <a:avLst/>
                <a:gdLst>
                  <a:gd name="T0" fmla="*/ 156 w 1776"/>
                  <a:gd name="T1" fmla="*/ 0 h 2442"/>
                  <a:gd name="T2" fmla="*/ 1233 w 1776"/>
                  <a:gd name="T3" fmla="*/ 2442 h 2442"/>
                  <a:gd name="T4" fmla="*/ 835 w 1776"/>
                  <a:gd name="T5" fmla="*/ 1187 h 2442"/>
                  <a:gd name="T6" fmla="*/ 1454 w 1776"/>
                  <a:gd name="T7" fmla="*/ 2338 h 2442"/>
                  <a:gd name="T8" fmla="*/ 1001 w 1776"/>
                  <a:gd name="T9" fmla="*/ 418 h 2442"/>
                  <a:gd name="T10" fmla="*/ 156 w 1776"/>
                  <a:gd name="T11" fmla="*/ 0 h 2442"/>
                </a:gdLst>
                <a:ahLst/>
                <a:cxnLst>
                  <a:cxn ang="0">
                    <a:pos x="T0" y="T1"/>
                  </a:cxn>
                  <a:cxn ang="0">
                    <a:pos x="T2" y="T3"/>
                  </a:cxn>
                  <a:cxn ang="0">
                    <a:pos x="T4" y="T5"/>
                  </a:cxn>
                  <a:cxn ang="0">
                    <a:pos x="T6" y="T7"/>
                  </a:cxn>
                  <a:cxn ang="0">
                    <a:pos x="T8" y="T9"/>
                  </a:cxn>
                  <a:cxn ang="0">
                    <a:pos x="T10" y="T11"/>
                  </a:cxn>
                </a:cxnLst>
                <a:rect l="0" t="0" r="r" b="b"/>
                <a:pathLst>
                  <a:path w="1776" h="2442">
                    <a:moveTo>
                      <a:pt x="156" y="0"/>
                    </a:moveTo>
                    <a:cubicBezTo>
                      <a:pt x="0" y="1492"/>
                      <a:pt x="478" y="2118"/>
                      <a:pt x="1233" y="2442"/>
                    </a:cubicBezTo>
                    <a:cubicBezTo>
                      <a:pt x="975" y="2041"/>
                      <a:pt x="910" y="1650"/>
                      <a:pt x="835" y="1187"/>
                    </a:cubicBezTo>
                    <a:cubicBezTo>
                      <a:pt x="1043" y="1584"/>
                      <a:pt x="1154" y="1978"/>
                      <a:pt x="1454" y="2338"/>
                    </a:cubicBezTo>
                    <a:cubicBezTo>
                      <a:pt x="1604" y="1733"/>
                      <a:pt x="1776" y="1029"/>
                      <a:pt x="1001" y="418"/>
                    </a:cubicBezTo>
                    <a:cubicBezTo>
                      <a:pt x="734" y="207"/>
                      <a:pt x="479" y="83"/>
                      <a:pt x="156" y="0"/>
                    </a:cubicBezTo>
                    <a:close/>
                  </a:path>
                </a:pathLst>
              </a:custGeom>
              <a:solidFill>
                <a:srgbClr val="44A6BA">
                  <a:lumMod val="50000"/>
                </a:srgbClr>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0" cap="none" spc="0" normalizeH="0" baseline="0" noProof="0">
                  <a:ln>
                    <a:noFill/>
                  </a:ln>
                  <a:solidFill>
                    <a:srgbClr val="424554"/>
                  </a:solidFill>
                  <a:effectLst/>
                  <a:uLnTx/>
                  <a:uFillTx/>
                  <a:latin typeface="Arial" panose="020B0604020202020204" pitchFamily="34" charset="0"/>
                </a:endParaRPr>
              </a:p>
            </p:txBody>
          </p:sp>
          <p:sp>
            <p:nvSpPr>
              <p:cNvPr id="14" name="Freeform 7"/>
              <p:cNvSpPr/>
              <p:nvPr/>
            </p:nvSpPr>
            <p:spPr bwMode="auto">
              <a:xfrm>
                <a:off x="6054985" y="3633788"/>
                <a:ext cx="1641475" cy="1063625"/>
              </a:xfrm>
              <a:custGeom>
                <a:avLst/>
                <a:gdLst>
                  <a:gd name="T0" fmla="*/ 0 w 2382"/>
                  <a:gd name="T1" fmla="*/ 455543 h 1541"/>
                  <a:gd name="T2" fmla="*/ 1615978 w 2382"/>
                  <a:gd name="T3" fmla="*/ 776495 h 1541"/>
                  <a:gd name="T4" fmla="*/ 840722 w 2382"/>
                  <a:gd name="T5" fmla="*/ 532848 h 1541"/>
                  <a:gd name="T6" fmla="*/ 1641475 w 2382"/>
                  <a:gd name="T7" fmla="*/ 627408 h 1541"/>
                  <a:gd name="T8" fmla="*/ 510635 w 2382"/>
                  <a:gd name="T9" fmla="*/ 176005 h 1541"/>
                  <a:gd name="T10" fmla="*/ 0 w 2382"/>
                  <a:gd name="T11" fmla="*/ 455543 h 15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82" h="1541">
                    <a:moveTo>
                      <a:pt x="0" y="660"/>
                    </a:moveTo>
                    <a:cubicBezTo>
                      <a:pt x="1014" y="1541"/>
                      <a:pt x="1719" y="1512"/>
                      <a:pt x="2345" y="1125"/>
                    </a:cubicBezTo>
                    <a:cubicBezTo>
                      <a:pt x="1918" y="1108"/>
                      <a:pt x="1597" y="954"/>
                      <a:pt x="1220" y="772"/>
                    </a:cubicBezTo>
                    <a:cubicBezTo>
                      <a:pt x="1617" y="823"/>
                      <a:pt x="1963" y="944"/>
                      <a:pt x="2382" y="909"/>
                    </a:cubicBezTo>
                    <a:cubicBezTo>
                      <a:pt x="2015" y="488"/>
                      <a:pt x="1587" y="0"/>
                      <a:pt x="741" y="255"/>
                    </a:cubicBezTo>
                    <a:cubicBezTo>
                      <a:pt x="449" y="342"/>
                      <a:pt x="227" y="466"/>
                      <a:pt x="0" y="660"/>
                    </a:cubicBezTo>
                    <a:close/>
                  </a:path>
                </a:pathLst>
              </a:custGeom>
              <a:solidFill>
                <a:srgbClr val="42455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424554"/>
                  </a:solidFill>
                  <a:effectLst/>
                  <a:uLnTx/>
                  <a:uFillTx/>
                  <a:latin typeface="Arial" panose="020B0604020202020204" pitchFamily="34" charset="0"/>
                </a:endParaRPr>
              </a:p>
            </p:txBody>
          </p:sp>
          <p:sp>
            <p:nvSpPr>
              <p:cNvPr id="15" name="Freeform 8"/>
              <p:cNvSpPr/>
              <p:nvPr/>
            </p:nvSpPr>
            <p:spPr bwMode="auto">
              <a:xfrm>
                <a:off x="8848985" y="3519488"/>
                <a:ext cx="1587500" cy="1139825"/>
              </a:xfrm>
              <a:custGeom>
                <a:avLst/>
                <a:gdLst>
                  <a:gd name="T0" fmla="*/ 1587500 w 2304"/>
                  <a:gd name="T1" fmla="*/ 180300 h 1650"/>
                  <a:gd name="T2" fmla="*/ 0 w 2304"/>
                  <a:gd name="T3" fmla="*/ 721198 h 1650"/>
                  <a:gd name="T4" fmla="*/ 807530 w 2304"/>
                  <a:gd name="T5" fmla="*/ 540208 h 1650"/>
                  <a:gd name="T6" fmla="*/ 53054 w 2304"/>
                  <a:gd name="T7" fmla="*/ 865576 h 1650"/>
                  <a:gd name="T8" fmla="*/ 1279508 w 2304"/>
                  <a:gd name="T9" fmla="*/ 687349 h 1650"/>
                  <a:gd name="T10" fmla="*/ 1587500 w 2304"/>
                  <a:gd name="T11" fmla="*/ 180300 h 16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04" h="1650">
                    <a:moveTo>
                      <a:pt x="2304" y="261"/>
                    </a:moveTo>
                    <a:cubicBezTo>
                      <a:pt x="962" y="0"/>
                      <a:pt x="355" y="384"/>
                      <a:pt x="0" y="1044"/>
                    </a:cubicBezTo>
                    <a:cubicBezTo>
                      <a:pt x="385" y="842"/>
                      <a:pt x="746" y="814"/>
                      <a:pt x="1172" y="782"/>
                    </a:cubicBezTo>
                    <a:cubicBezTo>
                      <a:pt x="795" y="939"/>
                      <a:pt x="428" y="1009"/>
                      <a:pt x="77" y="1253"/>
                    </a:cubicBezTo>
                    <a:cubicBezTo>
                      <a:pt x="615" y="1438"/>
                      <a:pt x="1240" y="1650"/>
                      <a:pt x="1857" y="995"/>
                    </a:cubicBezTo>
                    <a:cubicBezTo>
                      <a:pt x="2070" y="769"/>
                      <a:pt x="2203" y="547"/>
                      <a:pt x="2304" y="261"/>
                    </a:cubicBezTo>
                    <a:close/>
                  </a:path>
                </a:pathLst>
              </a:custGeom>
              <a:solidFill>
                <a:srgbClr val="F38D1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424554"/>
                  </a:solidFill>
                  <a:effectLst/>
                  <a:uLnTx/>
                  <a:uFillTx/>
                  <a:latin typeface="Arial" panose="020B0604020202020204" pitchFamily="34" charset="0"/>
                </a:endParaRPr>
              </a:p>
            </p:txBody>
          </p:sp>
          <p:sp>
            <p:nvSpPr>
              <p:cNvPr id="16" name="Freeform 9"/>
              <p:cNvSpPr/>
              <p:nvPr/>
            </p:nvSpPr>
            <p:spPr bwMode="auto">
              <a:xfrm>
                <a:off x="7725035" y="4135438"/>
                <a:ext cx="1116013" cy="2312988"/>
              </a:xfrm>
              <a:custGeom>
                <a:avLst/>
                <a:gdLst>
                  <a:gd name="T0" fmla="*/ 507203 w 1115397"/>
                  <a:gd name="T1" fmla="*/ 369 h 2313760"/>
                  <a:gd name="T2" fmla="*/ 558249 w 1115397"/>
                  <a:gd name="T3" fmla="*/ 38327 h 2313760"/>
                  <a:gd name="T4" fmla="*/ 673447 w 1115397"/>
                  <a:gd name="T5" fmla="*/ 411007 h 2313760"/>
                  <a:gd name="T6" fmla="*/ 832104 w 1115397"/>
                  <a:gd name="T7" fmla="*/ 488303 h 2313760"/>
                  <a:gd name="T8" fmla="*/ 1008006 w 1115397"/>
                  <a:gd name="T9" fmla="*/ 291611 h 2313760"/>
                  <a:gd name="T10" fmla="*/ 1093543 w 1115397"/>
                  <a:gd name="T11" fmla="*/ 368908 h 2313760"/>
                  <a:gd name="T12" fmla="*/ 840382 w 1115397"/>
                  <a:gd name="T13" fmla="*/ 955533 h 2313760"/>
                  <a:gd name="T14" fmla="*/ 842667 w 1115397"/>
                  <a:gd name="T15" fmla="*/ 2313760 h 2313760"/>
                  <a:gd name="T16" fmla="*/ 464743 w 1115397"/>
                  <a:gd name="T17" fmla="*/ 2313760 h 2313760"/>
                  <a:gd name="T18" fmla="*/ 489268 w 1115397"/>
                  <a:gd name="T19" fmla="*/ 1088041 h 2313760"/>
                  <a:gd name="T20" fmla="*/ 266458 w 1115397"/>
                  <a:gd name="T21" fmla="*/ 749869 h 2313760"/>
                  <a:gd name="T22" fmla="*/ 44339 w 1115397"/>
                  <a:gd name="T23" fmla="*/ 604248 h 2313760"/>
                  <a:gd name="T24" fmla="*/ 78140 w 1115397"/>
                  <a:gd name="T25" fmla="*/ 520740 h 2313760"/>
                  <a:gd name="T26" fmla="*/ 223000 w 1115397"/>
                  <a:gd name="T27" fmla="*/ 612530 h 2313760"/>
                  <a:gd name="T28" fmla="*/ 244384 w 1115397"/>
                  <a:gd name="T29" fmla="*/ 578712 h 2313760"/>
                  <a:gd name="T30" fmla="*/ 33302 w 1115397"/>
                  <a:gd name="T31" fmla="*/ 338541 h 2313760"/>
                  <a:gd name="T32" fmla="*/ 81589 w 1115397"/>
                  <a:gd name="T33" fmla="*/ 249512 h 2313760"/>
                  <a:gd name="T34" fmla="*/ 283704 w 1115397"/>
                  <a:gd name="T35" fmla="*/ 462768 h 2313760"/>
                  <a:gd name="T36" fmla="*/ 322333 w 1115397"/>
                  <a:gd name="T37" fmla="*/ 426190 h 2313760"/>
                  <a:gd name="T38" fmla="*/ 175403 w 1115397"/>
                  <a:gd name="T39" fmla="*/ 137018 h 2313760"/>
                  <a:gd name="T40" fmla="*/ 238176 w 1115397"/>
                  <a:gd name="T41" fmla="*/ 95609 h 2313760"/>
                  <a:gd name="T42" fmla="*/ 391314 w 1115397"/>
                  <a:gd name="T43" fmla="*/ 359936 h 2313760"/>
                  <a:gd name="T44" fmla="*/ 446499 w 1115397"/>
                  <a:gd name="T45" fmla="*/ 415838 h 2313760"/>
                  <a:gd name="T46" fmla="*/ 498235 w 1115397"/>
                  <a:gd name="T47" fmla="*/ 389612 h 2313760"/>
                  <a:gd name="T48" fmla="*/ 480990 w 1115397"/>
                  <a:gd name="T49" fmla="*/ 55581 h 2313760"/>
                  <a:gd name="T50" fmla="*/ 507203 w 1115397"/>
                  <a:gd name="T51" fmla="*/ 369 h 2313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15397" h="2313760">
                    <a:moveTo>
                      <a:pt x="507203" y="369"/>
                    </a:moveTo>
                    <a:cubicBezTo>
                      <a:pt x="520999" y="-2392"/>
                      <a:pt x="538934" y="10376"/>
                      <a:pt x="558249" y="38327"/>
                    </a:cubicBezTo>
                    <a:cubicBezTo>
                      <a:pt x="596878" y="162554"/>
                      <a:pt x="634818" y="286780"/>
                      <a:pt x="673447" y="411007"/>
                    </a:cubicBezTo>
                    <a:cubicBezTo>
                      <a:pt x="718975" y="520050"/>
                      <a:pt x="772780" y="531782"/>
                      <a:pt x="832104" y="488303"/>
                    </a:cubicBezTo>
                    <a:cubicBezTo>
                      <a:pt x="890738" y="422739"/>
                      <a:pt x="949372" y="357175"/>
                      <a:pt x="1008006" y="291611"/>
                    </a:cubicBezTo>
                    <a:cubicBezTo>
                      <a:pt x="1093543" y="218456"/>
                      <a:pt x="1148038" y="299203"/>
                      <a:pt x="1093543" y="368908"/>
                    </a:cubicBezTo>
                    <a:cubicBezTo>
                      <a:pt x="940405" y="557318"/>
                      <a:pt x="882461" y="755390"/>
                      <a:pt x="840382" y="955533"/>
                    </a:cubicBezTo>
                    <a:cubicBezTo>
                      <a:pt x="818383" y="1227837"/>
                      <a:pt x="825980" y="1860017"/>
                      <a:pt x="842667" y="2313760"/>
                    </a:cubicBezTo>
                    <a:lnTo>
                      <a:pt x="464743" y="2313760"/>
                    </a:lnTo>
                    <a:cubicBezTo>
                      <a:pt x="472941" y="1892980"/>
                      <a:pt x="481285" y="1316665"/>
                      <a:pt x="489268" y="1088041"/>
                    </a:cubicBezTo>
                    <a:cubicBezTo>
                      <a:pt x="434773" y="963815"/>
                      <a:pt x="378898" y="839588"/>
                      <a:pt x="266458" y="749869"/>
                    </a:cubicBezTo>
                    <a:cubicBezTo>
                      <a:pt x="192648" y="701559"/>
                      <a:pt x="118149" y="652558"/>
                      <a:pt x="44339" y="604248"/>
                    </a:cubicBezTo>
                    <a:cubicBezTo>
                      <a:pt x="-26712" y="558008"/>
                      <a:pt x="-10156" y="477951"/>
                      <a:pt x="78140" y="520740"/>
                    </a:cubicBezTo>
                    <a:cubicBezTo>
                      <a:pt x="131945" y="554557"/>
                      <a:pt x="174024" y="578712"/>
                      <a:pt x="223000" y="612530"/>
                    </a:cubicBezTo>
                    <a:cubicBezTo>
                      <a:pt x="248523" y="621502"/>
                      <a:pt x="276116" y="627023"/>
                      <a:pt x="244384" y="578712"/>
                    </a:cubicBezTo>
                    <a:cubicBezTo>
                      <a:pt x="174024" y="497275"/>
                      <a:pt x="102973" y="419979"/>
                      <a:pt x="33302" y="338541"/>
                    </a:cubicBezTo>
                    <a:cubicBezTo>
                      <a:pt x="-23263" y="251583"/>
                      <a:pt x="27783" y="207413"/>
                      <a:pt x="81589" y="249512"/>
                    </a:cubicBezTo>
                    <a:cubicBezTo>
                      <a:pt x="149880" y="324048"/>
                      <a:pt x="215412" y="388232"/>
                      <a:pt x="283704" y="462768"/>
                    </a:cubicBezTo>
                    <a:cubicBezTo>
                      <a:pt x="320264" y="497275"/>
                      <a:pt x="360273" y="517980"/>
                      <a:pt x="322333" y="426190"/>
                    </a:cubicBezTo>
                    <a:cubicBezTo>
                      <a:pt x="275426" y="324738"/>
                      <a:pt x="223000" y="238470"/>
                      <a:pt x="175403" y="137018"/>
                    </a:cubicBezTo>
                    <a:cubicBezTo>
                      <a:pt x="154019" y="58341"/>
                      <a:pt x="190579" y="56271"/>
                      <a:pt x="238176" y="95609"/>
                    </a:cubicBezTo>
                    <a:cubicBezTo>
                      <a:pt x="298190" y="176357"/>
                      <a:pt x="326472" y="262625"/>
                      <a:pt x="391314" y="359936"/>
                    </a:cubicBezTo>
                    <a:cubicBezTo>
                      <a:pt x="409249" y="384091"/>
                      <a:pt x="427874" y="402725"/>
                      <a:pt x="446499" y="415838"/>
                    </a:cubicBezTo>
                    <a:cubicBezTo>
                      <a:pt x="474782" y="444134"/>
                      <a:pt x="489957" y="427570"/>
                      <a:pt x="498235" y="389612"/>
                    </a:cubicBezTo>
                    <a:cubicBezTo>
                      <a:pt x="501684" y="286090"/>
                      <a:pt x="492027" y="168075"/>
                      <a:pt x="480990" y="55581"/>
                    </a:cubicBezTo>
                    <a:cubicBezTo>
                      <a:pt x="483749" y="21418"/>
                      <a:pt x="493406" y="3130"/>
                      <a:pt x="507203" y="369"/>
                    </a:cubicBezTo>
                    <a:close/>
                  </a:path>
                </a:pathLst>
              </a:custGeom>
              <a:solidFill>
                <a:srgbClr val="60595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424554"/>
                  </a:solidFill>
                  <a:effectLst/>
                  <a:uLnTx/>
                  <a:uFillTx/>
                  <a:latin typeface="Arial" panose="020B0604020202020204" pitchFamily="34" charset="0"/>
                </a:endParaRPr>
              </a:p>
            </p:txBody>
          </p:sp>
          <p:sp>
            <p:nvSpPr>
              <p:cNvPr id="17" name="Freeform 10"/>
              <p:cNvSpPr/>
              <p:nvPr/>
            </p:nvSpPr>
            <p:spPr bwMode="auto">
              <a:xfrm>
                <a:off x="8961698" y="4495801"/>
                <a:ext cx="795337" cy="528637"/>
              </a:xfrm>
              <a:custGeom>
                <a:avLst/>
                <a:gdLst>
                  <a:gd name="T0" fmla="*/ 795338 w 1155"/>
                  <a:gd name="T1" fmla="*/ 418620 h 764"/>
                  <a:gd name="T2" fmla="*/ 28233 w 1155"/>
                  <a:gd name="T3" fmla="*/ 87184 h 764"/>
                  <a:gd name="T4" fmla="*/ 386996 w 1155"/>
                  <a:gd name="T5" fmla="*/ 290613 h 764"/>
                  <a:gd name="T6" fmla="*/ 0 w 1155"/>
                  <a:gd name="T7" fmla="*/ 158453 h 764"/>
                  <a:gd name="T8" fmla="*/ 513010 w 1155"/>
                  <a:gd name="T9" fmla="*/ 503036 h 764"/>
                  <a:gd name="T10" fmla="*/ 795338 w 1155"/>
                  <a:gd name="T11" fmla="*/ 418620 h 7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55" h="764">
                    <a:moveTo>
                      <a:pt x="1155" y="605"/>
                    </a:moveTo>
                    <a:cubicBezTo>
                      <a:pt x="746" y="60"/>
                      <a:pt x="393" y="0"/>
                      <a:pt x="41" y="126"/>
                    </a:cubicBezTo>
                    <a:cubicBezTo>
                      <a:pt x="252" y="179"/>
                      <a:pt x="394" y="289"/>
                      <a:pt x="562" y="420"/>
                    </a:cubicBezTo>
                    <a:cubicBezTo>
                      <a:pt x="371" y="352"/>
                      <a:pt x="212" y="256"/>
                      <a:pt x="0" y="229"/>
                    </a:cubicBezTo>
                    <a:cubicBezTo>
                      <a:pt x="137" y="477"/>
                      <a:pt x="298" y="764"/>
                      <a:pt x="745" y="727"/>
                    </a:cubicBezTo>
                    <a:cubicBezTo>
                      <a:pt x="899" y="715"/>
                      <a:pt x="1022" y="677"/>
                      <a:pt x="1155" y="605"/>
                    </a:cubicBezTo>
                    <a:close/>
                  </a:path>
                </a:pathLst>
              </a:custGeom>
              <a:solidFill>
                <a:srgbClr val="E34B0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424554"/>
                  </a:solidFill>
                  <a:effectLst/>
                  <a:uLnTx/>
                  <a:uFillTx/>
                  <a:latin typeface="Arial" panose="020B0604020202020204" pitchFamily="34" charset="0"/>
                </a:endParaRPr>
              </a:p>
            </p:txBody>
          </p:sp>
        </p:grpSp>
        <p:sp>
          <p:nvSpPr>
            <p:cNvPr id="8" name="文本框 7"/>
            <p:cNvSpPr txBox="1"/>
            <p:nvPr/>
          </p:nvSpPr>
          <p:spPr>
            <a:xfrm>
              <a:off x="5665484" y="3703770"/>
              <a:ext cx="1560042" cy="461665"/>
            </a:xfrm>
            <a:prstGeom prst="rect">
              <a:avLst/>
            </a:prstGeom>
            <a:noFill/>
          </p:spPr>
          <p:txBody>
            <a:bodyPr wrap="none" rtlCol="0">
              <a:spAutoFit/>
            </a:bodyPr>
            <a:lstStyle/>
            <a:p>
              <a:r>
                <a:rPr lang="zh-CN" altLang="en-US" sz="2400" dirty="0" smtClean="0">
                  <a:latin typeface="华文楷体" panose="02010600040101010101" pitchFamily="2" charset="-122"/>
                  <a:ea typeface="华文楷体" panose="02010600040101010101" pitchFamily="2" charset="-122"/>
                </a:rPr>
                <a:t>融资计划</a:t>
              </a:r>
              <a:r>
                <a:rPr lang="en-US" altLang="zh-CN" sz="2400" dirty="0" smtClean="0">
                  <a:latin typeface="华文楷体" panose="02010600040101010101" pitchFamily="2" charset="-122"/>
                  <a:ea typeface="华文楷体" panose="02010600040101010101" pitchFamily="2" charset="-122"/>
                </a:rPr>
                <a:t>1</a:t>
              </a:r>
              <a:endParaRPr lang="zh-CN" altLang="en-US" sz="2400" dirty="0">
                <a:latin typeface="华文楷体" panose="02010600040101010101" pitchFamily="2" charset="-122"/>
                <a:ea typeface="华文楷体" panose="02010600040101010101" pitchFamily="2" charset="-122"/>
              </a:endParaRPr>
            </a:p>
          </p:txBody>
        </p:sp>
        <p:sp>
          <p:nvSpPr>
            <p:cNvPr id="9" name="文本框 8"/>
            <p:cNvSpPr txBox="1"/>
            <p:nvPr/>
          </p:nvSpPr>
          <p:spPr>
            <a:xfrm>
              <a:off x="5165258" y="2937082"/>
              <a:ext cx="1560042" cy="461665"/>
            </a:xfrm>
            <a:prstGeom prst="rect">
              <a:avLst/>
            </a:prstGeom>
            <a:noFill/>
          </p:spPr>
          <p:txBody>
            <a:bodyPr wrap="none" rtlCol="0">
              <a:spAutoFit/>
            </a:bodyPr>
            <a:lstStyle/>
            <a:p>
              <a:r>
                <a:rPr lang="zh-CN" altLang="en-US" sz="2400" dirty="0" smtClean="0">
                  <a:latin typeface="华文楷体" panose="02010600040101010101" pitchFamily="2" charset="-122"/>
                  <a:ea typeface="华文楷体" panose="02010600040101010101" pitchFamily="2" charset="-122"/>
                </a:rPr>
                <a:t>融资计划</a:t>
              </a:r>
              <a:r>
                <a:rPr lang="en-US" altLang="zh-CN" sz="2400" dirty="0" smtClean="0">
                  <a:latin typeface="华文楷体" panose="02010600040101010101" pitchFamily="2" charset="-122"/>
                  <a:ea typeface="华文楷体" panose="02010600040101010101" pitchFamily="2" charset="-122"/>
                </a:rPr>
                <a:t>2</a:t>
              </a:r>
              <a:endParaRPr lang="zh-CN" altLang="en-US" sz="24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3329577" y="2618689"/>
              <a:ext cx="1560042" cy="461665"/>
            </a:xfrm>
            <a:prstGeom prst="rect">
              <a:avLst/>
            </a:prstGeom>
            <a:noFill/>
          </p:spPr>
          <p:txBody>
            <a:bodyPr wrap="none" rtlCol="0">
              <a:spAutoFit/>
            </a:bodyPr>
            <a:lstStyle/>
            <a:p>
              <a:r>
                <a:rPr lang="zh-CN" altLang="en-US" sz="2400" dirty="0" smtClean="0">
                  <a:latin typeface="华文楷体" panose="02010600040101010101" pitchFamily="2" charset="-122"/>
                  <a:ea typeface="华文楷体" panose="02010600040101010101" pitchFamily="2" charset="-122"/>
                </a:rPr>
                <a:t>融资计划</a:t>
              </a:r>
              <a:r>
                <a:rPr lang="en-US" altLang="zh-CN" sz="2400" dirty="0" smtClean="0">
                  <a:latin typeface="华文楷体" panose="02010600040101010101" pitchFamily="2" charset="-122"/>
                  <a:ea typeface="华文楷体" panose="02010600040101010101" pitchFamily="2" charset="-122"/>
                </a:rPr>
                <a:t>3</a:t>
              </a:r>
              <a:endParaRPr lang="zh-CN" altLang="en-US" sz="2400" dirty="0">
                <a:latin typeface="华文楷体" panose="02010600040101010101" pitchFamily="2" charset="-122"/>
                <a:ea typeface="华文楷体" panose="02010600040101010101" pitchFamily="2" charset="-122"/>
              </a:endParaRPr>
            </a:p>
          </p:txBody>
        </p:sp>
        <p:sp>
          <p:nvSpPr>
            <p:cNvPr id="11" name="文本框 10"/>
            <p:cNvSpPr txBox="1"/>
            <p:nvPr/>
          </p:nvSpPr>
          <p:spPr>
            <a:xfrm>
              <a:off x="1778598" y="3794071"/>
              <a:ext cx="1560042" cy="461665"/>
            </a:xfrm>
            <a:prstGeom prst="rect">
              <a:avLst/>
            </a:prstGeom>
            <a:noFill/>
          </p:spPr>
          <p:txBody>
            <a:bodyPr wrap="none" rtlCol="0">
              <a:spAutoFit/>
            </a:bodyPr>
            <a:lstStyle/>
            <a:p>
              <a:r>
                <a:rPr lang="zh-CN" altLang="en-US" sz="2400" dirty="0" smtClean="0">
                  <a:latin typeface="华文楷体" panose="02010600040101010101" pitchFamily="2" charset="-122"/>
                  <a:ea typeface="华文楷体" panose="02010600040101010101" pitchFamily="2" charset="-122"/>
                </a:rPr>
                <a:t>融资计划</a:t>
              </a:r>
              <a:r>
                <a:rPr lang="en-US" altLang="zh-CN" sz="2400" dirty="0" smtClean="0">
                  <a:latin typeface="华文楷体" panose="02010600040101010101" pitchFamily="2" charset="-122"/>
                  <a:ea typeface="华文楷体" panose="02010600040101010101" pitchFamily="2" charset="-122"/>
                </a:rPr>
                <a:t>4</a:t>
              </a:r>
              <a:endParaRPr lang="zh-CN" altLang="en-US" sz="2400" dirty="0">
                <a:latin typeface="华文楷体" panose="02010600040101010101" pitchFamily="2" charset="-122"/>
                <a:ea typeface="华文楷体" panose="020106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12" presetClass="entr" presetSubtype="4" fill="hold" nodeType="withEffect">
                                  <p:stCondLst>
                                    <p:cond delay="3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p:tgtEl>
                                          <p:spTgt spid="31"/>
                                        </p:tgtEl>
                                        <p:attrNameLst>
                                          <p:attrName>ppt_y</p:attrName>
                                        </p:attrNameLst>
                                      </p:cBhvr>
                                      <p:tavLst>
                                        <p:tav tm="0">
                                          <p:val>
                                            <p:strVal val="#ppt_y+#ppt_h*1.125000"/>
                                          </p:val>
                                        </p:tav>
                                        <p:tav tm="100000">
                                          <p:val>
                                            <p:strVal val="#ppt_y"/>
                                          </p:val>
                                        </p:tav>
                                      </p:tavLst>
                                    </p:anim>
                                    <p:animEffect transition="in" filter="wipe(up)">
                                      <p:cBhvr>
                                        <p:cTn id="12" dur="500"/>
                                        <p:tgtEl>
                                          <p:spTgt spid="31"/>
                                        </p:tgtEl>
                                      </p:cBhvr>
                                    </p:animEffect>
                                  </p:childTnLst>
                                </p:cTn>
                              </p:par>
                              <p:par>
                                <p:cTn id="13" presetID="15" presetClass="entr" presetSubtype="0" fill="hold" nodeType="withEffect">
                                  <p:stCondLst>
                                    <p:cond delay="60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par>
                                <p:cTn id="19" presetID="2" presetClass="entr" presetSubtype="2" fill="hold" grpId="0" nodeType="withEffect">
                                  <p:stCondLst>
                                    <p:cond delay="140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1+#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1">
            <a:extLst>
              <a:ext uri="{28A0092B-C50C-407E-A947-70E740481C1C}">
                <a14:useLocalDpi xmlns:a14="http://schemas.microsoft.com/office/drawing/2010/main" val="0"/>
              </a:ext>
            </a:extLst>
          </a:blip>
          <a:srcRect l="28000" r="19730"/>
          <a:stretch>
            <a:fillRect/>
          </a:stretch>
        </p:blipFill>
        <p:spPr>
          <a:xfrm>
            <a:off x="866013" y="1377980"/>
            <a:ext cx="5181601" cy="3450548"/>
          </a:xfrm>
          <a:prstGeom prst="rect">
            <a:avLst/>
          </a:prstGeom>
          <a:effectLst>
            <a:outerShdw blurRad="241300" dist="88900" dir="2820000" algn="ctr" rotWithShape="0">
              <a:schemeClr val="tx2">
                <a:lumMod val="50000"/>
                <a:alpha val="74000"/>
              </a:schemeClr>
            </a:outerShdw>
          </a:effectLst>
        </p:spPr>
      </p:pic>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95465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资金主要用途</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3010181" y="2308436"/>
            <a:ext cx="4812368" cy="954107"/>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sp>
        <p:nvSpPr>
          <p:cNvPr id="8" name="文本框 7"/>
          <p:cNvSpPr txBox="1"/>
          <p:nvPr/>
        </p:nvSpPr>
        <p:spPr>
          <a:xfrm>
            <a:off x="2033805" y="3305734"/>
            <a:ext cx="1789272"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主要</a:t>
            </a:r>
            <a:r>
              <a:rPr lang="zh-CN" altLang="en-US" sz="2800" dirty="0" smtClean="0">
                <a:solidFill>
                  <a:schemeClr val="accent2">
                    <a:lumMod val="50000"/>
                  </a:schemeClr>
                </a:solidFill>
                <a:latin typeface="华文楷体" panose="02010600040101010101" pitchFamily="2" charset="-122"/>
                <a:ea typeface="华文楷体" panose="02010600040101010101" pitchFamily="2" charset="-122"/>
              </a:rPr>
              <a:t>用途</a:t>
            </a:r>
            <a:r>
              <a:rPr lang="en-US" altLang="zh-CN" sz="2800" dirty="0" smtClean="0">
                <a:solidFill>
                  <a:schemeClr val="accent2">
                    <a:lumMod val="50000"/>
                  </a:schemeClr>
                </a:solidFill>
                <a:latin typeface="华文楷体" panose="02010600040101010101" pitchFamily="2" charset="-122"/>
                <a:ea typeface="华文楷体" panose="02010600040101010101" pitchFamily="2" charset="-122"/>
              </a:rPr>
              <a:t>1</a:t>
            </a:r>
            <a:endParaRPr lang="en-US" altLang="zh-CN"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9" name="文本框 8"/>
          <p:cNvSpPr txBox="1"/>
          <p:nvPr/>
        </p:nvSpPr>
        <p:spPr>
          <a:xfrm>
            <a:off x="4104749" y="3305734"/>
            <a:ext cx="1789272"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主要</a:t>
            </a:r>
            <a:r>
              <a:rPr lang="zh-CN" altLang="en-US" sz="2800" dirty="0" smtClean="0">
                <a:solidFill>
                  <a:schemeClr val="accent2">
                    <a:lumMod val="50000"/>
                  </a:schemeClr>
                </a:solidFill>
                <a:latin typeface="华文楷体" panose="02010600040101010101" pitchFamily="2" charset="-122"/>
                <a:ea typeface="华文楷体" panose="02010600040101010101" pitchFamily="2" charset="-122"/>
              </a:rPr>
              <a:t>用途</a:t>
            </a:r>
            <a:r>
              <a:rPr lang="en-US" altLang="zh-CN" sz="2800" dirty="0" smtClean="0">
                <a:solidFill>
                  <a:schemeClr val="accent2">
                    <a:lumMod val="50000"/>
                  </a:schemeClr>
                </a:solidFill>
                <a:latin typeface="华文楷体" panose="02010600040101010101" pitchFamily="2" charset="-122"/>
                <a:ea typeface="华文楷体" panose="02010600040101010101" pitchFamily="2" charset="-122"/>
              </a:rPr>
              <a:t>2</a:t>
            </a:r>
            <a:endParaRPr lang="en-US" altLang="zh-CN"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0" name="文本框 9"/>
          <p:cNvSpPr txBox="1"/>
          <p:nvPr/>
        </p:nvSpPr>
        <p:spPr>
          <a:xfrm>
            <a:off x="6175693" y="3305734"/>
            <a:ext cx="1789272"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主要</a:t>
            </a:r>
            <a:r>
              <a:rPr lang="zh-CN" altLang="en-US" sz="2800" dirty="0" smtClean="0">
                <a:solidFill>
                  <a:schemeClr val="accent2">
                    <a:lumMod val="50000"/>
                  </a:schemeClr>
                </a:solidFill>
                <a:latin typeface="华文楷体" panose="02010600040101010101" pitchFamily="2" charset="-122"/>
                <a:ea typeface="华文楷体" panose="02010600040101010101" pitchFamily="2" charset="-122"/>
              </a:rPr>
              <a:t>用途</a:t>
            </a:r>
            <a:r>
              <a:rPr lang="en-US" altLang="zh-CN" sz="2800" dirty="0" smtClean="0">
                <a:solidFill>
                  <a:schemeClr val="accent2">
                    <a:lumMod val="50000"/>
                  </a:schemeClr>
                </a:solidFill>
                <a:latin typeface="华文楷体" panose="02010600040101010101" pitchFamily="2" charset="-122"/>
                <a:ea typeface="华文楷体" panose="02010600040101010101" pitchFamily="2" charset="-122"/>
              </a:rPr>
              <a:t>3</a:t>
            </a:r>
            <a:endParaRPr lang="en-US" altLang="zh-CN"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1" name="文本框 10"/>
          <p:cNvSpPr txBox="1"/>
          <p:nvPr/>
        </p:nvSpPr>
        <p:spPr>
          <a:xfrm>
            <a:off x="8246637" y="3305734"/>
            <a:ext cx="1789272"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主要</a:t>
            </a:r>
            <a:r>
              <a:rPr lang="zh-CN" altLang="en-US" sz="2800" dirty="0" smtClean="0">
                <a:solidFill>
                  <a:schemeClr val="accent2">
                    <a:lumMod val="50000"/>
                  </a:schemeClr>
                </a:solidFill>
                <a:latin typeface="华文楷体" panose="02010600040101010101" pitchFamily="2" charset="-122"/>
                <a:ea typeface="华文楷体" panose="02010600040101010101" pitchFamily="2" charset="-122"/>
              </a:rPr>
              <a:t>用途</a:t>
            </a:r>
            <a:r>
              <a:rPr lang="en-US" altLang="zh-CN" sz="2800" dirty="0" smtClean="0">
                <a:solidFill>
                  <a:schemeClr val="accent2">
                    <a:lumMod val="50000"/>
                  </a:schemeClr>
                </a:solidFill>
                <a:latin typeface="华文楷体" panose="02010600040101010101" pitchFamily="2" charset="-122"/>
                <a:ea typeface="华文楷体" panose="02010600040101010101" pitchFamily="2" charset="-122"/>
              </a:rPr>
              <a:t>4</a:t>
            </a:r>
            <a:endParaRPr lang="en-US" altLang="zh-CN" sz="2800" dirty="0">
              <a:solidFill>
                <a:schemeClr val="accent2">
                  <a:lumMod val="50000"/>
                </a:schemeClr>
              </a:solidFill>
              <a:latin typeface="华文楷体" panose="02010600040101010101" pitchFamily="2" charset="-122"/>
              <a:ea typeface="华文楷体" panose="02010600040101010101" pitchFamily="2" charset="-122"/>
            </a:endParaRPr>
          </a:p>
        </p:txBody>
      </p:sp>
      <p:grpSp>
        <p:nvGrpSpPr>
          <p:cNvPr id="2" name="组合 1"/>
          <p:cNvGrpSpPr/>
          <p:nvPr/>
        </p:nvGrpSpPr>
        <p:grpSpPr>
          <a:xfrm>
            <a:off x="2667221" y="4231516"/>
            <a:ext cx="6696141" cy="2147200"/>
            <a:chOff x="2346259" y="1815925"/>
            <a:chExt cx="7967683" cy="2554935"/>
          </a:xfrm>
          <a:solidFill>
            <a:schemeClr val="accent1">
              <a:lumMod val="75000"/>
            </a:schemeClr>
          </a:solidFill>
        </p:grpSpPr>
        <p:grpSp>
          <p:nvGrpSpPr>
            <p:cNvPr id="12" name="Group 22"/>
            <p:cNvGrpSpPr/>
            <p:nvPr/>
          </p:nvGrpSpPr>
          <p:grpSpPr>
            <a:xfrm>
              <a:off x="2346259" y="2465860"/>
              <a:ext cx="1295400" cy="1905000"/>
              <a:chOff x="4992688" y="0"/>
              <a:chExt cx="615950" cy="865188"/>
            </a:xfrm>
            <a:grpFill/>
          </p:grpSpPr>
          <p:sp>
            <p:nvSpPr>
              <p:cNvPr id="13"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sp>
            <p:nvSpPr>
              <p:cNvPr id="14"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grpSp>
        <p:grpSp>
          <p:nvGrpSpPr>
            <p:cNvPr id="15" name="Group 25"/>
            <p:cNvGrpSpPr/>
            <p:nvPr/>
          </p:nvGrpSpPr>
          <p:grpSpPr>
            <a:xfrm>
              <a:off x="4022659" y="2465860"/>
              <a:ext cx="1295400" cy="1905000"/>
              <a:chOff x="4992688" y="0"/>
              <a:chExt cx="615950" cy="865188"/>
            </a:xfrm>
            <a:grpFill/>
          </p:grpSpPr>
          <p:sp>
            <p:nvSpPr>
              <p:cNvPr id="16"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sp>
            <p:nvSpPr>
              <p:cNvPr id="17"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grpSp>
        <p:grpSp>
          <p:nvGrpSpPr>
            <p:cNvPr id="18" name="Group 30"/>
            <p:cNvGrpSpPr/>
            <p:nvPr/>
          </p:nvGrpSpPr>
          <p:grpSpPr>
            <a:xfrm>
              <a:off x="5622859" y="2465860"/>
              <a:ext cx="1295400" cy="1905000"/>
              <a:chOff x="4992688" y="0"/>
              <a:chExt cx="615950" cy="865188"/>
            </a:xfrm>
            <a:grpFill/>
          </p:grpSpPr>
          <p:sp>
            <p:nvSpPr>
              <p:cNvPr id="20"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sp>
            <p:nvSpPr>
              <p:cNvPr id="25"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grpSp>
        <p:grpSp>
          <p:nvGrpSpPr>
            <p:cNvPr id="27" name="Group 33"/>
            <p:cNvGrpSpPr/>
            <p:nvPr/>
          </p:nvGrpSpPr>
          <p:grpSpPr>
            <a:xfrm>
              <a:off x="7299259" y="2465860"/>
              <a:ext cx="1295400" cy="1905000"/>
              <a:chOff x="4992688" y="0"/>
              <a:chExt cx="615950" cy="865188"/>
            </a:xfrm>
            <a:grpFill/>
          </p:grpSpPr>
          <p:sp>
            <p:nvSpPr>
              <p:cNvPr id="28"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sp>
            <p:nvSpPr>
              <p:cNvPr id="29"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accent2">
                      <a:lumMod val="50000"/>
                    </a:schemeClr>
                  </a:solidFill>
                  <a:effectLst/>
                  <a:uLnTx/>
                  <a:uFillTx/>
                  <a:ea typeface="微软雅黑" panose="020B0503020204020204" pitchFamily="34" charset="-122"/>
                </a:endParaRPr>
              </a:p>
            </p:txBody>
          </p:sp>
        </p:grpSp>
        <p:grpSp>
          <p:nvGrpSpPr>
            <p:cNvPr id="30" name="Group 40"/>
            <p:cNvGrpSpPr/>
            <p:nvPr/>
          </p:nvGrpSpPr>
          <p:grpSpPr>
            <a:xfrm>
              <a:off x="9018542" y="2459576"/>
              <a:ext cx="1295400" cy="1905000"/>
              <a:chOff x="4992688" y="0"/>
              <a:chExt cx="615950" cy="865188"/>
            </a:xfrm>
            <a:grpFill/>
          </p:grpSpPr>
          <p:sp>
            <p:nvSpPr>
              <p:cNvPr id="31"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a:defRPr/>
                </a:pPr>
                <a:endParaRPr lang="en-US">
                  <a:solidFill>
                    <a:schemeClr val="accent2">
                      <a:lumMod val="50000"/>
                    </a:schemeClr>
                  </a:solidFill>
                  <a:ea typeface="微软雅黑" panose="020B0503020204020204" pitchFamily="34" charset="-122"/>
                </a:endParaRPr>
              </a:p>
            </p:txBody>
          </p:sp>
          <p:sp>
            <p:nvSpPr>
              <p:cNvPr id="32"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a:defRPr/>
                </a:pPr>
                <a:endParaRPr lang="en-US">
                  <a:solidFill>
                    <a:schemeClr val="accent2">
                      <a:lumMod val="50000"/>
                    </a:schemeClr>
                  </a:solidFill>
                  <a:ea typeface="微软雅黑" panose="020B0503020204020204" pitchFamily="34" charset="-122"/>
                </a:endParaRPr>
              </a:p>
            </p:txBody>
          </p:sp>
        </p:grpSp>
        <p:grpSp>
          <p:nvGrpSpPr>
            <p:cNvPr id="33" name="Group 52"/>
            <p:cNvGrpSpPr/>
            <p:nvPr/>
          </p:nvGrpSpPr>
          <p:grpSpPr bwMode="auto">
            <a:xfrm>
              <a:off x="2587052" y="1815925"/>
              <a:ext cx="7078663" cy="430213"/>
              <a:chOff x="2588238" y="2807150"/>
              <a:chExt cx="7078578" cy="429517"/>
            </a:xfrm>
            <a:grpFill/>
          </p:grpSpPr>
          <p:cxnSp>
            <p:nvCxnSpPr>
              <p:cNvPr id="34" name="Straight Connector 10"/>
              <p:cNvCxnSpPr/>
              <p:nvPr/>
            </p:nvCxnSpPr>
            <p:spPr>
              <a:xfrm>
                <a:off x="2588238" y="2807150"/>
                <a:ext cx="7078578" cy="0"/>
              </a:xfrm>
              <a:prstGeom prst="line">
                <a:avLst/>
              </a:prstGeom>
              <a:grpFill/>
              <a:ln w="9525" cap="flat" cmpd="sng" algn="ctr">
                <a:solidFill>
                  <a:srgbClr val="F38D16">
                    <a:shade val="95000"/>
                    <a:satMod val="105000"/>
                  </a:srgbClr>
                </a:solidFill>
                <a:prstDash val="sysDash"/>
              </a:ln>
              <a:effectLst/>
            </p:spPr>
          </p:cxnSp>
          <p:grpSp>
            <p:nvGrpSpPr>
              <p:cNvPr id="35" name="Group 51"/>
              <p:cNvGrpSpPr/>
              <p:nvPr/>
            </p:nvGrpSpPr>
            <p:grpSpPr bwMode="auto">
              <a:xfrm>
                <a:off x="2588654" y="2807150"/>
                <a:ext cx="7078162" cy="429517"/>
                <a:chOff x="2588654" y="2807150"/>
                <a:chExt cx="7078162" cy="429517"/>
              </a:xfrm>
              <a:grpFill/>
            </p:grpSpPr>
            <p:cxnSp>
              <p:nvCxnSpPr>
                <p:cNvPr id="36" name="Straight Connector 46"/>
                <p:cNvCxnSpPr/>
                <p:nvPr/>
              </p:nvCxnSpPr>
              <p:spPr>
                <a:xfrm>
                  <a:off x="2588238" y="2807150"/>
                  <a:ext cx="0" cy="424762"/>
                </a:xfrm>
                <a:prstGeom prst="line">
                  <a:avLst/>
                </a:prstGeom>
                <a:grpFill/>
                <a:ln w="9525" cap="flat" cmpd="sng" algn="ctr">
                  <a:solidFill>
                    <a:srgbClr val="F38D16">
                      <a:shade val="95000"/>
                      <a:satMod val="105000"/>
                    </a:srgbClr>
                  </a:solidFill>
                  <a:prstDash val="sysDash"/>
                  <a:tailEnd type="oval"/>
                </a:ln>
                <a:effectLst/>
              </p:spPr>
            </p:cxnSp>
            <p:cxnSp>
              <p:nvCxnSpPr>
                <p:cNvPr id="37" name="Straight Connector 47"/>
                <p:cNvCxnSpPr/>
                <p:nvPr/>
              </p:nvCxnSpPr>
              <p:spPr>
                <a:xfrm>
                  <a:off x="4682126" y="2807150"/>
                  <a:ext cx="0" cy="424762"/>
                </a:xfrm>
                <a:prstGeom prst="line">
                  <a:avLst/>
                </a:prstGeom>
                <a:grpFill/>
                <a:ln w="9525" cap="flat" cmpd="sng" algn="ctr">
                  <a:solidFill>
                    <a:srgbClr val="F38D16">
                      <a:shade val="95000"/>
                      <a:satMod val="105000"/>
                    </a:srgbClr>
                  </a:solidFill>
                  <a:prstDash val="sysDash"/>
                  <a:tailEnd type="oval"/>
                </a:ln>
                <a:effectLst/>
              </p:spPr>
            </p:cxnSp>
            <p:cxnSp>
              <p:nvCxnSpPr>
                <p:cNvPr id="38" name="Straight Connector 48"/>
                <p:cNvCxnSpPr/>
                <p:nvPr/>
              </p:nvCxnSpPr>
              <p:spPr>
                <a:xfrm>
                  <a:off x="6194995" y="2807150"/>
                  <a:ext cx="0" cy="424762"/>
                </a:xfrm>
                <a:prstGeom prst="line">
                  <a:avLst/>
                </a:prstGeom>
                <a:grpFill/>
                <a:ln w="9525" cap="flat" cmpd="sng" algn="ctr">
                  <a:solidFill>
                    <a:srgbClr val="F38D16">
                      <a:shade val="95000"/>
                      <a:satMod val="105000"/>
                    </a:srgbClr>
                  </a:solidFill>
                  <a:prstDash val="sysDash"/>
                  <a:tailEnd type="oval"/>
                </a:ln>
                <a:effectLst/>
              </p:spPr>
            </p:cxnSp>
            <p:cxnSp>
              <p:nvCxnSpPr>
                <p:cNvPr id="39" name="Straight Connector 49"/>
                <p:cNvCxnSpPr/>
                <p:nvPr/>
              </p:nvCxnSpPr>
              <p:spPr>
                <a:xfrm>
                  <a:off x="7750726" y="2811905"/>
                  <a:ext cx="0" cy="424762"/>
                </a:xfrm>
                <a:prstGeom prst="line">
                  <a:avLst/>
                </a:prstGeom>
                <a:grpFill/>
                <a:ln w="9525" cap="flat" cmpd="sng" algn="ctr">
                  <a:solidFill>
                    <a:srgbClr val="F38D16">
                      <a:shade val="95000"/>
                      <a:satMod val="105000"/>
                    </a:srgbClr>
                  </a:solidFill>
                  <a:prstDash val="sysDash"/>
                  <a:tailEnd type="oval"/>
                </a:ln>
                <a:effectLst/>
              </p:spPr>
            </p:cxnSp>
            <p:cxnSp>
              <p:nvCxnSpPr>
                <p:cNvPr id="40" name="Straight Connector 50"/>
                <p:cNvCxnSpPr/>
                <p:nvPr/>
              </p:nvCxnSpPr>
              <p:spPr>
                <a:xfrm>
                  <a:off x="9666816" y="2807150"/>
                  <a:ext cx="0" cy="424762"/>
                </a:xfrm>
                <a:prstGeom prst="line">
                  <a:avLst/>
                </a:prstGeom>
                <a:grpFill/>
                <a:ln w="9525" cap="flat" cmpd="sng" algn="ctr">
                  <a:solidFill>
                    <a:srgbClr val="F38D16">
                      <a:shade val="95000"/>
                      <a:satMod val="105000"/>
                    </a:srgbClr>
                  </a:solidFill>
                  <a:prstDash val="sysDash"/>
                  <a:tailEnd type="oval"/>
                </a:ln>
                <a:effectLst/>
              </p:spPr>
            </p:cxnSp>
          </p:grpSp>
        </p:grpSp>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7"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500" fill="hold"/>
                                        <p:tgtEl>
                                          <p:spTgt spid="2"/>
                                        </p:tgtEl>
                                        <p:attrNameLst>
                                          <p:attrName>ppt_x</p:attrName>
                                        </p:attrNameLst>
                                      </p:cBhvr>
                                      <p:tavLst>
                                        <p:tav tm="0">
                                          <p:val>
                                            <p:strVal val="#ppt_x"/>
                                          </p:val>
                                        </p:tav>
                                        <p:tav tm="100000">
                                          <p:val>
                                            <p:strVal val="#ppt_x"/>
                                          </p:val>
                                        </p:tav>
                                      </p:tavLst>
                                    </p:anim>
                                    <p:anim calcmode="lin" valueType="num">
                                      <p:cBhvr additive="base">
                                        <p:cTn id="4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P spid="8"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858845" y="1102540"/>
            <a:ext cx="2492990" cy="646331"/>
          </a:xfrm>
          <a:prstGeom prst="rect">
            <a:avLst/>
          </a:prstGeom>
          <a:noFill/>
        </p:spPr>
        <p:txBody>
          <a:bodyPr wrap="none" rtlCol="0">
            <a:spAutoFit/>
          </a:bodyPr>
          <a:lstStyle/>
          <a:p>
            <a:r>
              <a:rPr lang="zh-CN" altLang="en-US" sz="3600" dirty="0" smtClean="0">
                <a:solidFill>
                  <a:schemeClr val="accent1">
                    <a:lumMod val="20000"/>
                    <a:lumOff val="80000"/>
                  </a:schemeClr>
                </a:solidFill>
                <a:latin typeface="华文楷体" panose="02010600040101010101" pitchFamily="2" charset="-122"/>
                <a:ea typeface="华文楷体" panose="02010600040101010101" pitchFamily="2" charset="-122"/>
              </a:rPr>
              <a:t>项目新模式</a:t>
            </a:r>
            <a:endParaRPr lang="en-US" altLang="zh-CN" sz="3600" dirty="0" smtClean="0">
              <a:solidFill>
                <a:schemeClr val="accent1">
                  <a:lumMod val="20000"/>
                  <a:lumOff val="80000"/>
                </a:schemeClr>
              </a:solidFill>
              <a:latin typeface="华文楷体" panose="02010600040101010101" pitchFamily="2" charset="-122"/>
              <a:ea typeface="华文楷体" panose="02010600040101010101" pitchFamily="2" charset="-122"/>
            </a:endParaRPr>
          </a:p>
        </p:txBody>
      </p:sp>
      <p:sp>
        <p:nvSpPr>
          <p:cNvPr id="19" name="文本框 18"/>
          <p:cNvSpPr txBox="1"/>
          <p:nvPr/>
        </p:nvSpPr>
        <p:spPr>
          <a:xfrm>
            <a:off x="2871044" y="2410189"/>
            <a:ext cx="3810899" cy="954107"/>
          </a:xfrm>
          <a:prstGeom prst="rect">
            <a:avLst/>
          </a:prstGeom>
          <a:noFill/>
        </p:spPr>
        <p:txBody>
          <a:bodyPr wrap="square" rtlCol="0">
            <a:spAutoFit/>
          </a:bodyPr>
          <a:lstStyle/>
          <a:p>
            <a:r>
              <a:rPr lang="zh-CN" altLang="en-US" sz="1400" dirty="0">
                <a:solidFill>
                  <a:schemeClr val="bg2">
                    <a:lumMod val="50000"/>
                  </a:schemeClr>
                </a:solidFill>
                <a:latin typeface="华文楷体" panose="02010600040101010101" pitchFamily="2" charset="-122"/>
                <a:ea typeface="华文楷体" panose="02010600040101010101" pitchFamily="2" charset="-122"/>
              </a:rPr>
              <a:t>在这里输入您的需求分析文档内容在这里输入您的需求分析文档内容在这里输入您的需求分析文档内容在这里输入您的需求分析文档内容</a:t>
            </a:r>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a:p>
            <a:endParaRPr lang="en-US" altLang="zh-CN" sz="1400" dirty="0">
              <a:solidFill>
                <a:schemeClr val="bg2">
                  <a:lumMod val="50000"/>
                </a:schemeClr>
              </a:solidFill>
              <a:latin typeface="华文楷体" panose="02010600040101010101" pitchFamily="2" charset="-122"/>
              <a:ea typeface="华文楷体" panose="02010600040101010101" pitchFamily="2" charset="-122"/>
            </a:endParaRPr>
          </a:p>
        </p:txBody>
      </p:sp>
      <p:grpSp>
        <p:nvGrpSpPr>
          <p:cNvPr id="3" name="组合 2"/>
          <p:cNvGrpSpPr/>
          <p:nvPr/>
        </p:nvGrpSpPr>
        <p:grpSpPr>
          <a:xfrm>
            <a:off x="2220499" y="3824801"/>
            <a:ext cx="7482365" cy="2546580"/>
            <a:chOff x="2220499" y="3824801"/>
            <a:chExt cx="7482365" cy="2546580"/>
          </a:xfrm>
        </p:grpSpPr>
        <p:sp>
          <p:nvSpPr>
            <p:cNvPr id="8" name="文本框 7"/>
            <p:cNvSpPr txBox="1"/>
            <p:nvPr/>
          </p:nvSpPr>
          <p:spPr>
            <a:xfrm>
              <a:off x="2717553" y="4121935"/>
              <a:ext cx="1261884"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新项目</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9" name="文本框 8"/>
            <p:cNvSpPr txBox="1"/>
            <p:nvPr/>
          </p:nvSpPr>
          <p:spPr>
            <a:xfrm>
              <a:off x="3979437" y="3824801"/>
              <a:ext cx="1261884"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新思路</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0" name="文本框 9"/>
            <p:cNvSpPr txBox="1"/>
            <p:nvPr/>
          </p:nvSpPr>
          <p:spPr>
            <a:xfrm>
              <a:off x="5330740" y="4344042"/>
              <a:ext cx="1261884"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新市场</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1" name="文本框 10"/>
            <p:cNvSpPr txBox="1"/>
            <p:nvPr/>
          </p:nvSpPr>
          <p:spPr>
            <a:xfrm>
              <a:off x="6478877" y="4842816"/>
              <a:ext cx="1261884"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新机遇</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2" name="文本框 11"/>
            <p:cNvSpPr txBox="1"/>
            <p:nvPr/>
          </p:nvSpPr>
          <p:spPr>
            <a:xfrm>
              <a:off x="7866348" y="4581206"/>
              <a:ext cx="1261884" cy="523220"/>
            </a:xfrm>
            <a:prstGeom prst="rect">
              <a:avLst/>
            </a:prstGeom>
            <a:noFill/>
          </p:spPr>
          <p:txBody>
            <a:bodyPr wrap="none" rtlCol="0">
              <a:spAutoFit/>
            </a:bodyPr>
            <a:lstStyle/>
            <a:p>
              <a:r>
                <a:rPr lang="zh-CN" altLang="en-US" sz="2800" dirty="0">
                  <a:solidFill>
                    <a:schemeClr val="accent2">
                      <a:lumMod val="50000"/>
                    </a:schemeClr>
                  </a:solidFill>
                  <a:latin typeface="华文楷体" panose="02010600040101010101" pitchFamily="2" charset="-122"/>
                  <a:ea typeface="华文楷体" panose="02010600040101010101" pitchFamily="2" charset="-122"/>
                </a:rPr>
                <a:t>新模式</a:t>
              </a:r>
              <a:endParaRPr lang="zh-CN" altLang="en-US" sz="2800" dirty="0">
                <a:solidFill>
                  <a:schemeClr val="accent2">
                    <a:lumMod val="50000"/>
                  </a:schemeClr>
                </a:solidFill>
                <a:latin typeface="华文楷体" panose="02010600040101010101" pitchFamily="2" charset="-122"/>
                <a:ea typeface="华文楷体" panose="02010600040101010101" pitchFamily="2" charset="-122"/>
              </a:endParaRPr>
            </a:p>
          </p:txBody>
        </p:sp>
        <p:sp>
          <p:nvSpPr>
            <p:cNvPr id="13" name="Isosceles Triangle 26"/>
            <p:cNvSpPr/>
            <p:nvPr/>
          </p:nvSpPr>
          <p:spPr>
            <a:xfrm>
              <a:off x="2220499" y="4842816"/>
              <a:ext cx="3080354" cy="1528565"/>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4" name="Isosceles Triangle 26"/>
            <p:cNvSpPr/>
            <p:nvPr/>
          </p:nvSpPr>
          <p:spPr>
            <a:xfrm>
              <a:off x="3100902" y="4509234"/>
              <a:ext cx="3080352" cy="1862146"/>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5" name="Isosceles Triangle 26"/>
            <p:cNvSpPr/>
            <p:nvPr/>
          </p:nvSpPr>
          <p:spPr>
            <a:xfrm>
              <a:off x="3981304" y="4946268"/>
              <a:ext cx="3080354" cy="142511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6" name="Isosceles Triangle 26"/>
            <p:cNvSpPr/>
            <p:nvPr/>
          </p:nvSpPr>
          <p:spPr>
            <a:xfrm>
              <a:off x="4861707" y="5645101"/>
              <a:ext cx="3080352" cy="72627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7" name="Isosceles Triangle 26"/>
            <p:cNvSpPr/>
            <p:nvPr/>
          </p:nvSpPr>
          <p:spPr>
            <a:xfrm>
              <a:off x="5742110" y="5440305"/>
              <a:ext cx="3080354" cy="931074"/>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8" name="Isosceles Triangle 26"/>
            <p:cNvSpPr/>
            <p:nvPr/>
          </p:nvSpPr>
          <p:spPr>
            <a:xfrm>
              <a:off x="6622512" y="5296739"/>
              <a:ext cx="3080352" cy="107464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1" fmla="*/ 0 w 1523036"/>
                <a:gd name="connsiteY0-2" fmla="*/ 1122131 h 1122131"/>
                <a:gd name="connsiteX1-3" fmla="*/ 761518 w 1523036"/>
                <a:gd name="connsiteY1-4" fmla="*/ 0 h 1122131"/>
                <a:gd name="connsiteX2-5" fmla="*/ 1523036 w 1523036"/>
                <a:gd name="connsiteY2-6" fmla="*/ 1122131 h 1122131"/>
                <a:gd name="connsiteX3-7" fmla="*/ 0 w 1523036"/>
                <a:gd name="connsiteY3-8" fmla="*/ 1122131 h 1122131"/>
                <a:gd name="connsiteX0-9" fmla="*/ 0 w 1523036"/>
                <a:gd name="connsiteY0-10" fmla="*/ 1122198 h 1122198"/>
                <a:gd name="connsiteX1-11" fmla="*/ 761518 w 1523036"/>
                <a:gd name="connsiteY1-12" fmla="*/ 67 h 1122198"/>
                <a:gd name="connsiteX2-13" fmla="*/ 1523036 w 1523036"/>
                <a:gd name="connsiteY2-14" fmla="*/ 1122198 h 1122198"/>
                <a:gd name="connsiteX3-15" fmla="*/ 0 w 1523036"/>
                <a:gd name="connsiteY3-16" fmla="*/ 1122198 h 1122198"/>
                <a:gd name="connsiteX0-17" fmla="*/ 0 w 1523036"/>
                <a:gd name="connsiteY0-18" fmla="*/ 1678761 h 1678761"/>
                <a:gd name="connsiteX1-19" fmla="*/ 769469 w 1523036"/>
                <a:gd name="connsiteY1-20" fmla="*/ 39 h 1678761"/>
                <a:gd name="connsiteX2-21" fmla="*/ 1523036 w 1523036"/>
                <a:gd name="connsiteY2-22" fmla="*/ 1678761 h 1678761"/>
                <a:gd name="connsiteX3-23" fmla="*/ 0 w 1523036"/>
                <a:gd name="connsiteY3-24" fmla="*/ 1678761 h 1678761"/>
                <a:gd name="connsiteX0-25" fmla="*/ 0 w 1523036"/>
                <a:gd name="connsiteY0-26" fmla="*/ 1678756 h 1678756"/>
                <a:gd name="connsiteX1-27" fmla="*/ 769469 w 1523036"/>
                <a:gd name="connsiteY1-28" fmla="*/ 34 h 1678756"/>
                <a:gd name="connsiteX2-29" fmla="*/ 1523036 w 1523036"/>
                <a:gd name="connsiteY2-30" fmla="*/ 1678756 h 1678756"/>
                <a:gd name="connsiteX3-31" fmla="*/ 0 w 1523036"/>
                <a:gd name="connsiteY3-32" fmla="*/ 1678756 h 1678756"/>
              </a:gdLst>
              <a:ahLst/>
              <a:cxnLst>
                <a:cxn ang="0">
                  <a:pos x="connsiteX0-1" y="connsiteY0-2"/>
                </a:cxn>
                <a:cxn ang="0">
                  <a:pos x="connsiteX1-3" y="connsiteY1-4"/>
                </a:cxn>
                <a:cxn ang="0">
                  <a:pos x="connsiteX2-5" y="connsiteY2-6"/>
                </a:cxn>
                <a:cxn ang="0">
                  <a:pos x="connsiteX3-7" y="connsiteY3-8"/>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gr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42060" y="-33522"/>
            <a:ext cx="3707624" cy="54367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93573" y="0"/>
            <a:ext cx="7056828" cy="6858000"/>
          </a:xfrm>
          <a:prstGeom prst="rect">
            <a:avLst/>
          </a:prstGeom>
          <a:solidFill>
            <a:schemeClr val="accent3">
              <a:lumMod val="75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03301" y="898716"/>
            <a:ext cx="7241218" cy="3131970"/>
          </a:xfrm>
          <a:prstGeom prst="rect">
            <a:avLst/>
          </a:prstGeom>
          <a:effectLst>
            <a:outerShdw blurRad="241300" dist="88900" dir="2820000" algn="ctr" rotWithShape="0">
              <a:schemeClr val="tx2">
                <a:lumMod val="50000"/>
                <a:alpha val="74000"/>
              </a:schemeClr>
            </a:outerShdw>
          </a:effectLst>
        </p:spPr>
      </p:pic>
      <p:sp>
        <p:nvSpPr>
          <p:cNvPr id="3" name="矩形 2"/>
          <p:cNvSpPr/>
          <p:nvPr/>
        </p:nvSpPr>
        <p:spPr>
          <a:xfrm>
            <a:off x="1654627" y="1495424"/>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942110" y="3429000"/>
            <a:ext cx="3262432" cy="1015663"/>
          </a:xfrm>
          <a:prstGeom prst="rect">
            <a:avLst/>
          </a:prstGeom>
        </p:spPr>
        <p:txBody>
          <a:bodyPr wrap="none">
            <a:spAutoFit/>
          </a:bodyPr>
          <a:lstStyle/>
          <a:p>
            <a:pPr algn="r"/>
            <a:r>
              <a:rPr lang="zh-CN" altLang="en-US" sz="6000" dirty="0" smtClean="0">
                <a:solidFill>
                  <a:schemeClr val="accent4">
                    <a:lumMod val="50000"/>
                  </a:schemeClr>
                </a:solidFill>
                <a:latin typeface="方正楷体繁体" panose="03000509000000000000" pitchFamily="65" charset="-122"/>
                <a:ea typeface="方正楷体繁体" panose="03000509000000000000" pitchFamily="65" charset="-122"/>
              </a:rPr>
              <a:t>谢谢欣赏</a:t>
            </a:r>
            <a:endParaRPr lang="zh-CN" altLang="en-US" sz="6000" dirty="0">
              <a:solidFill>
                <a:schemeClr val="accent4">
                  <a:lumMod val="50000"/>
                </a:schemeClr>
              </a:solidFill>
              <a:latin typeface="方正楷体繁体" panose="03000509000000000000" pitchFamily="65" charset="-122"/>
              <a:ea typeface="方正楷体繁体" panose="03000509000000000000" pitchFamily="65" charset="-122"/>
            </a:endParaRPr>
          </a:p>
        </p:txBody>
      </p:sp>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r="32130"/>
          <a:stretch>
            <a:fillRect/>
          </a:stretch>
        </p:blipFill>
        <p:spPr>
          <a:xfrm>
            <a:off x="903301" y="-90378"/>
            <a:ext cx="5103800" cy="6267470"/>
          </a:xfrm>
          <a:prstGeom prst="rect">
            <a:avLst/>
          </a:prstGeom>
        </p:spPr>
      </p:pic>
      <p:sp>
        <p:nvSpPr>
          <p:cNvPr id="10" name="矩形 9"/>
          <p:cNvSpPr/>
          <p:nvPr/>
        </p:nvSpPr>
        <p:spPr>
          <a:xfrm>
            <a:off x="7757750" y="4592734"/>
            <a:ext cx="2148537" cy="338554"/>
          </a:xfrm>
          <a:prstGeom prst="rect">
            <a:avLst/>
          </a:prstGeom>
        </p:spPr>
        <p:txBody>
          <a:bodyPr wrap="none">
            <a:spAutoFit/>
          </a:bodyPr>
          <a:lstStyle/>
          <a:p>
            <a:r>
              <a:rPr lang="en-US" altLang="zh-CN" sz="1600" dirty="0" smtClean="0">
                <a:solidFill>
                  <a:schemeClr val="bg1">
                    <a:lumMod val="75000"/>
                  </a:schemeClr>
                </a:solidFill>
                <a:latin typeface="微软雅黑" panose="020B0503020204020204" pitchFamily="34" charset="-122"/>
                <a:ea typeface="微软雅黑" panose="020B0503020204020204" pitchFamily="34" charset="-122"/>
              </a:rPr>
              <a:t>www.newChina.com</a:t>
            </a:r>
            <a:endParaRPr lang="zh-CN" altLang="en-US" sz="1600" dirty="0">
              <a:solidFill>
                <a:schemeClr val="bg1">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8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2" presetClass="entr" presetSubtype="1" fill="hold" grpId="0" nodeType="withEffect">
                                  <p:stCondLst>
                                    <p:cond delay="10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42" presetClass="entr" presetSubtype="0" fill="hold" grpId="0" nodeType="withEffect">
                                  <p:stCondLst>
                                    <p:cond delay="18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40626" y="594316"/>
            <a:ext cx="4474180" cy="3134476"/>
          </a:xfrm>
          <a:prstGeom prst="rect">
            <a:avLst/>
          </a:prstGeom>
        </p:spPr>
      </p:pic>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28000" r="19730"/>
          <a:stretch>
            <a:fillRect/>
          </a:stretch>
        </p:blipFill>
        <p:spPr>
          <a:xfrm>
            <a:off x="2082801" y="1292684"/>
            <a:ext cx="6305012" cy="3131970"/>
          </a:xfrm>
          <a:prstGeom prst="rect">
            <a:avLst/>
          </a:prstGeom>
          <a:effectLst>
            <a:outerShdw blurRad="241300" dist="88900" dir="2820000" algn="ctr" rotWithShape="0">
              <a:schemeClr val="tx2">
                <a:lumMod val="50000"/>
                <a:alpha val="74000"/>
              </a:schemeClr>
            </a:outerShdw>
          </a:effectLst>
        </p:spPr>
      </p:pic>
      <p:sp>
        <p:nvSpPr>
          <p:cNvPr id="31" name="矩形 30"/>
          <p:cNvSpPr/>
          <p:nvPr/>
        </p:nvSpPr>
        <p:spPr>
          <a:xfrm>
            <a:off x="1522558" y="19516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575821" y="2745954"/>
            <a:ext cx="4031203" cy="1323439"/>
            <a:chOff x="1654882" y="4290347"/>
            <a:chExt cx="4031203" cy="1323439"/>
          </a:xfrm>
        </p:grpSpPr>
        <p:sp>
          <p:nvSpPr>
            <p:cNvPr id="7" name="文本框 6"/>
            <p:cNvSpPr txBox="1"/>
            <p:nvPr/>
          </p:nvSpPr>
          <p:spPr>
            <a:xfrm>
              <a:off x="2423653" y="4382680"/>
              <a:ext cx="3262432" cy="1138773"/>
            </a:xfrm>
            <a:prstGeom prst="rect">
              <a:avLst/>
            </a:prstGeom>
            <a:noFill/>
          </p:spPr>
          <p:txBody>
            <a:bodyPr wrap="none" rtlCol="0">
              <a:spAutoFit/>
            </a:bodyPr>
            <a:lstStyle/>
            <a:p>
              <a:r>
                <a:rPr lang="zh-CN" altLang="en-US" sz="4000" dirty="0">
                  <a:solidFill>
                    <a:schemeClr val="accent6">
                      <a:lumMod val="75000"/>
                    </a:schemeClr>
                  </a:solidFill>
                  <a:latin typeface="华文楷体" panose="02010600040101010101" pitchFamily="2" charset="-122"/>
                  <a:ea typeface="华文楷体" panose="02010600040101010101" pitchFamily="2" charset="-122"/>
                </a:rPr>
                <a:t>公司团队</a:t>
              </a:r>
              <a:r>
                <a:rPr lang="zh-CN" altLang="en-US" sz="4000" dirty="0" smtClean="0">
                  <a:solidFill>
                    <a:schemeClr val="accent6">
                      <a:lumMod val="75000"/>
                    </a:schemeClr>
                  </a:solidFill>
                  <a:latin typeface="华文楷体" panose="02010600040101010101" pitchFamily="2" charset="-122"/>
                  <a:ea typeface="华文楷体" panose="02010600040101010101" pitchFamily="2" charset="-122"/>
                </a:rPr>
                <a:t>介绍</a:t>
              </a:r>
              <a:endParaRPr lang="en-US" altLang="zh-CN" sz="4000" dirty="0" smtClean="0">
                <a:solidFill>
                  <a:schemeClr val="accent6">
                    <a:lumMod val="75000"/>
                  </a:schemeClr>
                </a:solidFill>
                <a:latin typeface="华文楷体" panose="02010600040101010101" pitchFamily="2" charset="-122"/>
                <a:ea typeface="华文楷体" panose="02010600040101010101" pitchFamily="2" charset="-122"/>
              </a:endParaRPr>
            </a:p>
            <a:p>
              <a:r>
                <a:rPr lang="zh-CN" altLang="en-US" sz="2800" dirty="0" smtClean="0">
                  <a:solidFill>
                    <a:schemeClr val="accent6">
                      <a:lumMod val="75000"/>
                    </a:schemeClr>
                  </a:solidFill>
                  <a:latin typeface="华文楷体" panose="02010600040101010101" pitchFamily="2" charset="-122"/>
                  <a:ea typeface="华文楷体" panose="02010600040101010101" pitchFamily="2" charset="-122"/>
                </a:rPr>
                <a:t>（我们是谁）</a:t>
              </a:r>
              <a:endParaRPr lang="zh-CN" altLang="en-US" sz="2800"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1654882" y="4290347"/>
              <a:ext cx="838691" cy="1323439"/>
            </a:xfrm>
            <a:prstGeom prst="rect">
              <a:avLst/>
            </a:prstGeom>
          </p:spPr>
          <p:txBody>
            <a:bodyPr wrap="none">
              <a:spAutoFit/>
            </a:bodyPr>
            <a:lstStyle/>
            <a:p>
              <a:pPr algn="r"/>
              <a:r>
                <a:rPr lang="en-US" altLang="zh-CN" sz="8000" dirty="0" smtClean="0">
                  <a:solidFill>
                    <a:schemeClr val="accent6">
                      <a:lumMod val="75000"/>
                    </a:schemeClr>
                  </a:solidFill>
                  <a:latin typeface="Agency FB" panose="020B0503020202020204" pitchFamily="34" charset="0"/>
                  <a:ea typeface="方正楷体繁体" panose="03000509000000000000" pitchFamily="65" charset="-122"/>
                </a:rPr>
                <a:t>01</a:t>
              </a:r>
              <a:endParaRPr lang="zh-CN" altLang="en-US" sz="5400" dirty="0">
                <a:solidFill>
                  <a:schemeClr val="accent6">
                    <a:lumMod val="75000"/>
                  </a:schemeClr>
                </a:solidFill>
                <a:latin typeface="Agency FB" panose="020B0503020202020204" pitchFamily="34" charset="0"/>
                <a:ea typeface="方正楷体繁体" panose="03000509000000000000" pitchFamily="65" charset="-122"/>
              </a:endParaRPr>
            </a:p>
          </p:txBody>
        </p:sp>
      </p:gr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0106" y="2782479"/>
            <a:ext cx="3902620" cy="3129208"/>
          </a:xfrm>
          <a:prstGeom prst="rect">
            <a:avLst/>
          </a:prstGeom>
        </p:spPr>
      </p:pic>
      <p:sp>
        <p:nvSpPr>
          <p:cNvPr id="32" name="文本框 31"/>
          <p:cNvSpPr txBox="1"/>
          <p:nvPr/>
        </p:nvSpPr>
        <p:spPr>
          <a:xfrm>
            <a:off x="6531725" y="4118606"/>
            <a:ext cx="2031325" cy="1338828"/>
          </a:xfrm>
          <a:prstGeom prst="rect">
            <a:avLst/>
          </a:prstGeom>
          <a:noFill/>
        </p:spPr>
        <p:txBody>
          <a:bodyPr wrap="none" rtlCol="0">
            <a:spAutoFit/>
          </a:bodyPr>
          <a:lstStyle/>
          <a:p>
            <a:pPr marL="457200" indent="-457200">
              <a:lnSpc>
                <a:spcPct val="150000"/>
              </a:lnSpc>
              <a:buFont typeface="+mj-lt"/>
              <a:buAutoNum type="arabicPeriod"/>
            </a:pP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公司团队简介</a:t>
            </a:r>
            <a:endParaRPr lang="en-US" altLang="zh-CN" dirty="0" smtClean="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核心成员介绍</a:t>
            </a:r>
            <a:endParaRPr lang="en-US" altLang="zh-CN" dirty="0" smtClean="0">
              <a:solidFill>
                <a:schemeClr val="accent6">
                  <a:lumMod val="75000"/>
                </a:schemeClr>
              </a:solidFill>
              <a:latin typeface="华文楷体" panose="02010600040101010101" pitchFamily="2" charset="-122"/>
              <a:ea typeface="华文楷体" panose="02010600040101010101" pitchFamily="2" charset="-122"/>
            </a:endParaRPr>
          </a:p>
          <a:p>
            <a:pPr marL="457200" indent="-457200">
              <a:lnSpc>
                <a:spcPct val="150000"/>
              </a:lnSpc>
              <a:buFont typeface="+mj-lt"/>
              <a:buAutoNum type="arabicPeriod"/>
            </a:pPr>
            <a:r>
              <a:rPr lang="zh-CN" altLang="en-US" dirty="0" smtClean="0">
                <a:solidFill>
                  <a:schemeClr val="accent6">
                    <a:lumMod val="75000"/>
                  </a:schemeClr>
                </a:solidFill>
                <a:latin typeface="华文楷体" panose="02010600040101010101" pitchFamily="2" charset="-122"/>
                <a:ea typeface="华文楷体" panose="02010600040101010101" pitchFamily="2" charset="-122"/>
              </a:rPr>
              <a:t>组织结构</a:t>
            </a:r>
            <a:endParaRPr lang="zh-CN" altLang="en-US" dirty="0">
              <a:solidFill>
                <a:schemeClr val="accent6">
                  <a:lumMod val="75000"/>
                </a:schemeClr>
              </a:solidFill>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3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70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17" presetClass="entr" presetSubtype="10" fill="hold" nodeType="withEffect">
                                  <p:stCondLst>
                                    <p:cond delay="110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strVal val="#ppt_h"/>
                                          </p:val>
                                        </p:tav>
                                        <p:tav tm="100000">
                                          <p:val>
                                            <p:strVal val="#ppt_h"/>
                                          </p:val>
                                        </p:tav>
                                      </p:tavLst>
                                    </p:anim>
                                  </p:childTnLst>
                                </p:cTn>
                              </p:par>
                              <p:par>
                                <p:cTn id="22" presetID="2" presetClass="entr" presetSubtype="2" fill="hold" nodeType="withEffect">
                                  <p:stCondLst>
                                    <p:cond delay="15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1+#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l="28000" r="19730"/>
          <a:stretch>
            <a:fillRect/>
          </a:stretch>
        </p:blipFill>
        <p:spPr>
          <a:xfrm>
            <a:off x="5825322" y="1457273"/>
            <a:ext cx="5181601" cy="3131970"/>
          </a:xfrm>
          <a:prstGeom prst="rect">
            <a:avLst/>
          </a:prstGeom>
          <a:effectLst>
            <a:outerShdw blurRad="241300" dist="88900" dir="2820000" algn="ctr" rotWithShape="0">
              <a:schemeClr val="tx2">
                <a:lumMod val="50000"/>
                <a:alpha val="74000"/>
              </a:schemeClr>
            </a:outerShdw>
          </a:effectLst>
        </p:spPr>
      </p:pic>
      <p:sp>
        <p:nvSpPr>
          <p:cNvPr id="31" name="矩形 30"/>
          <p:cNvSpPr/>
          <p:nvPr/>
        </p:nvSpPr>
        <p:spPr>
          <a:xfrm>
            <a:off x="1522558" y="1951692"/>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589537" y="3289999"/>
            <a:ext cx="5583888" cy="2031325"/>
          </a:xfrm>
          <a:prstGeom prst="rect">
            <a:avLst/>
          </a:prstGeom>
          <a:noFill/>
        </p:spPr>
        <p:txBody>
          <a:bodyPr wrap="square" rtlCol="0">
            <a:spAutoFit/>
          </a:bodyPr>
          <a:lstStyle/>
          <a:p>
            <a:r>
              <a:rPr lang="zh-CN" altLang="en-US" dirty="0" smtClean="0">
                <a:solidFill>
                  <a:schemeClr val="bg2">
                    <a:lumMod val="50000"/>
                  </a:schemeClr>
                </a:solidFill>
                <a:latin typeface="华文楷体" panose="02010600040101010101" pitchFamily="2" charset="-122"/>
                <a:ea typeface="华文楷体" panose="02010600040101010101" pitchFamily="2" charset="-122"/>
              </a:rPr>
              <a:t>某某公司，我们</a:t>
            </a:r>
            <a:r>
              <a:rPr lang="zh-CN" altLang="en-US" dirty="0">
                <a:solidFill>
                  <a:schemeClr val="bg2">
                    <a:lumMod val="50000"/>
                  </a:schemeClr>
                </a:solidFill>
                <a:latin typeface="华文楷体" panose="02010600040101010101" pitchFamily="2" charset="-122"/>
                <a:ea typeface="华文楷体" panose="02010600040101010101" pitchFamily="2" charset="-122"/>
              </a:rPr>
              <a:t>的成长，源于盛世中国的黄金创业时代，源于社会各界的信任、理解与支持，源于全体员工的同甘共苦，不懈奋</a:t>
            </a:r>
            <a:r>
              <a:rPr lang="zh-CN" altLang="en-US" dirty="0" smtClean="0">
                <a:solidFill>
                  <a:schemeClr val="bg2">
                    <a:lumMod val="50000"/>
                  </a:schemeClr>
                </a:solidFill>
                <a:latin typeface="华文楷体" panose="02010600040101010101" pitchFamily="2" charset="-122"/>
                <a:ea typeface="华文楷体" panose="02010600040101010101" pitchFamily="2" charset="-122"/>
              </a:rPr>
              <a:t>奋斗</a:t>
            </a:r>
            <a:r>
              <a:rPr lang="en-US" altLang="zh-CN" dirty="0" smtClean="0">
                <a:solidFill>
                  <a:schemeClr val="bg2">
                    <a:lumMod val="50000"/>
                  </a:schemeClr>
                </a:solidFill>
                <a:latin typeface="华文楷体" panose="02010600040101010101" pitchFamily="2" charset="-122"/>
                <a:ea typeface="华文楷体" panose="02010600040101010101" pitchFamily="2" charset="-122"/>
              </a:rPr>
              <a:t>……</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昨天的辉煌，俱已成为过去，只有牢牢把握住今天，方可在明天绽放更加幸福与灿烂的笑脸。聚合成前进的力量；以我们的每一点用心，增添您生活的色彩；以我们的每一次付出，助推您成长的脚步</a:t>
            </a:r>
            <a:r>
              <a:rPr lang="en-US" altLang="zh-CN" dirty="0">
                <a:solidFill>
                  <a:schemeClr val="bg2">
                    <a:lumMod val="50000"/>
                  </a:schemeClr>
                </a:solidFill>
                <a:latin typeface="华文楷体" panose="02010600040101010101" pitchFamily="2" charset="-122"/>
                <a:ea typeface="华文楷体" panose="02010600040101010101" pitchFamily="2" charset="-122"/>
              </a:rPr>
              <a:t>……</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2559" y="2695357"/>
            <a:ext cx="4887908" cy="3668224"/>
          </a:xfrm>
          <a:prstGeom prst="rect">
            <a:avLst/>
          </a:prstGeom>
        </p:spPr>
      </p:pic>
      <p:sp>
        <p:nvSpPr>
          <p:cNvPr id="7" name="文本框 6"/>
          <p:cNvSpPr txBox="1"/>
          <p:nvPr/>
        </p:nvSpPr>
        <p:spPr>
          <a:xfrm>
            <a:off x="4589537" y="2334904"/>
            <a:ext cx="2236510" cy="707886"/>
          </a:xfrm>
          <a:prstGeom prst="rect">
            <a:avLst/>
          </a:prstGeom>
          <a:noFill/>
        </p:spPr>
        <p:txBody>
          <a:bodyPr wrap="none" rtlCol="0">
            <a:spAutoFit/>
          </a:bodyPr>
          <a:lstStyle/>
          <a:p>
            <a:r>
              <a:rPr lang="zh-CN" altLang="en-US" sz="4000" dirty="0" smtClean="0">
                <a:solidFill>
                  <a:schemeClr val="accent6">
                    <a:lumMod val="75000"/>
                  </a:schemeClr>
                </a:solidFill>
                <a:latin typeface="华文楷体" panose="02010600040101010101" pitchFamily="2" charset="-122"/>
                <a:ea typeface="华文楷体" panose="02010600040101010101" pitchFamily="2" charset="-122"/>
              </a:rPr>
              <a:t>公司介绍</a:t>
            </a:r>
            <a:endParaRPr lang="en-US" altLang="zh-CN" sz="4000" dirty="0" smtClean="0">
              <a:solidFill>
                <a:schemeClr val="accent6">
                  <a:lumMod val="75000"/>
                </a:schemeClr>
              </a:solidFill>
              <a:latin typeface="华文楷体" panose="02010600040101010101" pitchFamily="2" charset="-122"/>
              <a:ea typeface="华文楷体" panose="02010600040101010101" pitchFamily="2" charset="-122"/>
            </a:endParaRPr>
          </a:p>
        </p:txBody>
      </p:sp>
      <p:sp>
        <p:nvSpPr>
          <p:cNvPr id="33" name="矩形 32"/>
          <p:cNvSpPr/>
          <p:nvPr/>
        </p:nvSpPr>
        <p:spPr>
          <a:xfrm>
            <a:off x="2814144" y="465103"/>
            <a:ext cx="2702984" cy="707886"/>
          </a:xfrm>
          <a:prstGeom prst="rect">
            <a:avLst/>
          </a:prstGeom>
        </p:spPr>
        <p:txBody>
          <a:bodyPr wrap="none">
            <a:spAutoFit/>
          </a:bodyPr>
          <a:lstStyle/>
          <a:p>
            <a:r>
              <a:rPr lang="en-US" altLang="zh-CN" sz="4000" dirty="0" smtClean="0">
                <a:solidFill>
                  <a:schemeClr val="accent1">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1">
                  <a:lumMod val="20000"/>
                  <a:lumOff val="80000"/>
                </a:schemeClr>
              </a:solidFill>
              <a:latin typeface="Gulim" panose="020B0600000101010101" pitchFamily="34" charset="-127"/>
              <a:ea typeface="Gulim" panose="020B0600000101010101" pitchFamily="34" charset="-127"/>
            </a:endParaRPr>
          </a:p>
        </p:txBody>
      </p:sp>
      <p:sp>
        <p:nvSpPr>
          <p:cNvPr id="34" name="矩形 33"/>
          <p:cNvSpPr/>
          <p:nvPr/>
        </p:nvSpPr>
        <p:spPr>
          <a:xfrm>
            <a:off x="2814144" y="1079253"/>
            <a:ext cx="2097049" cy="400110"/>
          </a:xfrm>
          <a:prstGeom prst="rect">
            <a:avLst/>
          </a:prstGeom>
        </p:spPr>
        <p:txBody>
          <a:bodyPr wrap="none">
            <a:spAutoFit/>
          </a:bodyPr>
          <a:lstStyle/>
          <a:p>
            <a:r>
              <a:rPr lang="en-US" altLang="zh-CN" sz="2000" dirty="0" smtClean="0">
                <a:solidFill>
                  <a:schemeClr val="accent1">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1">
                  <a:lumMod val="20000"/>
                  <a:lumOff val="80000"/>
                </a:schemeClr>
              </a:solidFill>
              <a:latin typeface="Gulim" panose="020B0600000101010101" pitchFamily="34" charset="-127"/>
              <a:ea typeface="Gulim" panose="020B0600000101010101" pitchFamily="34" charset="-127"/>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0">
        <p14:pan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par>
                                <p:cTn id="34" presetID="53" presetClass="entr" presetSubtype="16"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7" grpId="0"/>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71044" y="225479"/>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839629"/>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grpSp>
        <p:nvGrpSpPr>
          <p:cNvPr id="3" name="组合 2"/>
          <p:cNvGrpSpPr/>
          <p:nvPr/>
        </p:nvGrpSpPr>
        <p:grpSpPr>
          <a:xfrm>
            <a:off x="186164" y="1821096"/>
            <a:ext cx="10335252" cy="4413400"/>
            <a:chOff x="186164" y="1821096"/>
            <a:chExt cx="10335252" cy="4413400"/>
          </a:xfrm>
        </p:grpSpPr>
        <p:sp>
          <p:nvSpPr>
            <p:cNvPr id="26" name="矩形 25"/>
            <p:cNvSpPr/>
            <p:nvPr/>
          </p:nvSpPr>
          <p:spPr>
            <a:xfrm>
              <a:off x="1522558" y="1821096"/>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242873" y="2170771"/>
              <a:ext cx="2236510" cy="707886"/>
            </a:xfrm>
            <a:prstGeom prst="rect">
              <a:avLst/>
            </a:prstGeom>
            <a:noFill/>
          </p:spPr>
          <p:txBody>
            <a:bodyPr wrap="none" rtlCol="0">
              <a:spAutoFit/>
            </a:bodyPr>
            <a:lstStyle/>
            <a:p>
              <a:r>
                <a:rPr lang="zh-CN" altLang="en-US" sz="4000" dirty="0" smtClean="0">
                  <a:solidFill>
                    <a:schemeClr val="accent6">
                      <a:lumMod val="75000"/>
                    </a:schemeClr>
                  </a:solidFill>
                  <a:latin typeface="华文楷体" panose="02010600040101010101" pitchFamily="2" charset="-122"/>
                  <a:ea typeface="华文楷体" panose="02010600040101010101" pitchFamily="2" charset="-122"/>
                </a:rPr>
                <a:t>公司介绍</a:t>
              </a:r>
              <a:endParaRPr lang="en-US" altLang="zh-CN" sz="4000" dirty="0" smtClean="0">
                <a:solidFill>
                  <a:schemeClr val="accent6">
                    <a:lumMod val="75000"/>
                  </a:schemeClr>
                </a:solidFill>
                <a:latin typeface="华文楷体" panose="02010600040101010101" pitchFamily="2" charset="-122"/>
                <a:ea typeface="华文楷体" panose="02010600040101010101" pitchFamily="2" charset="-122"/>
              </a:endParaRPr>
            </a:p>
          </p:txBody>
        </p:sp>
        <p:pic>
          <p:nvPicPr>
            <p:cNvPr id="51" name="Picture 2"/>
            <p:cNvPicPr>
              <a:picLocks noChangeAspect="1" noChangeArrowheads="1"/>
            </p:cNvPicPr>
            <p:nvPr/>
          </p:nvPicPr>
          <p:blipFill rotWithShape="1">
            <a:blip r:embed="rId1"/>
            <a:srcRect l="2657"/>
            <a:stretch>
              <a:fillRect/>
            </a:stretch>
          </p:blipFill>
          <p:spPr bwMode="auto">
            <a:xfrm>
              <a:off x="7406123" y="4259007"/>
              <a:ext cx="2867867" cy="1675315"/>
            </a:xfrm>
            <a:prstGeom prst="rect">
              <a:avLst/>
            </a:prstGeom>
            <a:blipFill>
              <a:blip r:embed="rId2"/>
              <a:stretch>
                <a:fillRect/>
              </a:stretch>
            </a:bli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矩形 64"/>
            <p:cNvSpPr/>
            <p:nvPr/>
          </p:nvSpPr>
          <p:spPr>
            <a:xfrm>
              <a:off x="4827066" y="2127470"/>
              <a:ext cx="4757735" cy="2086725"/>
            </a:xfrm>
            <a:prstGeom prst="rect">
              <a:avLst/>
            </a:prstGeom>
            <a:noFill/>
          </p:spPr>
          <p:txBody>
            <a:bodyPr wrap="square">
              <a:spAutoFit/>
            </a:bodyPr>
            <a:lstStyle/>
            <a:p>
              <a:pPr fontAlgn="base">
                <a:lnSpc>
                  <a:spcPct val="120000"/>
                </a:lnSpc>
                <a:spcBef>
                  <a:spcPct val="0"/>
                </a:spcBef>
                <a:spcAft>
                  <a:spcPct val="0"/>
                </a:spcAft>
                <a:buFont typeface="Arial" panose="020B0604020202020204" pitchFamily="34" charset="0"/>
                <a:buNone/>
                <a:defRPr/>
              </a:pPr>
              <a:r>
                <a:rPr lang="zh-CN" altLang="en-US" dirty="0">
                  <a:solidFill>
                    <a:schemeClr val="bg2">
                      <a:lumMod val="50000"/>
                    </a:schemeClr>
                  </a:solidFill>
                  <a:latin typeface="华文楷体" panose="02010600040101010101" pitchFamily="2" charset="-122"/>
                  <a:ea typeface="华文楷体" panose="02010600040101010101" pitchFamily="2" charset="-122"/>
                </a:rPr>
                <a:t>这里用一段简单的话介绍公司概况，并将其中重点内容的关键词放在上方的圆内突显出来，右边的图可以虚实结合，即好看又重点突出。这里用一段简单的话介绍公司概况，重点内容可以放在上方的圆内突出出来，右边的图可以虚实</a:t>
              </a:r>
              <a:endParaRPr lang="zh-CN" altLang="en-US" dirty="0">
                <a:solidFill>
                  <a:schemeClr val="bg2">
                    <a:lumMod val="50000"/>
                  </a:schemeClr>
                </a:solidFill>
                <a:latin typeface="华文楷体" panose="02010600040101010101" pitchFamily="2" charset="-122"/>
                <a:ea typeface="华文楷体" panose="02010600040101010101" pitchFamily="2" charset="-122"/>
              </a:endParaRPr>
            </a:p>
          </p:txBody>
        </p:sp>
        <p:grpSp>
          <p:nvGrpSpPr>
            <p:cNvPr id="5" name="组合 4"/>
            <p:cNvGrpSpPr/>
            <p:nvPr/>
          </p:nvGrpSpPr>
          <p:grpSpPr>
            <a:xfrm>
              <a:off x="5365497" y="4259953"/>
              <a:ext cx="1941654" cy="1681278"/>
              <a:chOff x="5365497" y="4259953"/>
              <a:chExt cx="1941654" cy="1681278"/>
            </a:xfrm>
          </p:grpSpPr>
          <p:sp>
            <p:nvSpPr>
              <p:cNvPr id="67" name="矩形 66"/>
              <p:cNvSpPr/>
              <p:nvPr/>
            </p:nvSpPr>
            <p:spPr bwMode="auto">
              <a:xfrm>
                <a:off x="5365497" y="4259953"/>
                <a:ext cx="1941654" cy="1681278"/>
              </a:xfrm>
              <a:prstGeom prst="rect">
                <a:avLst/>
              </a:prstGeom>
              <a:solidFill>
                <a:schemeClr val="accent5"/>
              </a:solidFill>
              <a:ln>
                <a:noFill/>
              </a:ln>
            </p:spPr>
            <p:txBody>
              <a:bodyPr/>
              <a:lstStyle/>
              <a:p>
                <a:pPr fontAlgn="base">
                  <a:spcBef>
                    <a:spcPct val="0"/>
                  </a:spcBef>
                  <a:spcAft>
                    <a:spcPct val="0"/>
                  </a:spcAft>
                  <a:buFont typeface="Arial" panose="020B0604020202020204" pitchFamily="34" charset="0"/>
                  <a:buNone/>
                </a:pPr>
                <a:endParaRPr lang="zh-CN" altLang="en-US" sz="1800">
                  <a:solidFill>
                    <a:srgbClr val="424554"/>
                  </a:solidFill>
                  <a:ea typeface="宋体" panose="02010600030101010101" pitchFamily="2" charset="-122"/>
                </a:endParaRPr>
              </a:p>
            </p:txBody>
          </p:sp>
          <p:sp>
            <p:nvSpPr>
              <p:cNvPr id="74" name="TextBox 73"/>
              <p:cNvSpPr txBox="1"/>
              <p:nvPr/>
            </p:nvSpPr>
            <p:spPr>
              <a:xfrm>
                <a:off x="5566781" y="4535800"/>
                <a:ext cx="1608887" cy="767950"/>
              </a:xfrm>
              <a:prstGeom prst="rect">
                <a:avLst/>
              </a:prstGeom>
              <a:noFill/>
            </p:spPr>
            <p:txBody>
              <a:bodyPr>
                <a:spAutoFit/>
              </a:bodyPr>
              <a:lstStyle/>
              <a:p>
                <a:pPr algn="ctr" fontAlgn="base">
                  <a:spcBef>
                    <a:spcPct val="0"/>
                  </a:spcBef>
                  <a:spcAft>
                    <a:spcPct val="0"/>
                  </a:spcAft>
                  <a:buFont typeface="Arial" panose="020B0604020202020204" pitchFamily="34" charset="0"/>
                  <a:buNone/>
                  <a:defRPr/>
                </a:pPr>
                <a:r>
                  <a:rPr lang="en-US" altLang="zh-CN" sz="4400" b="1" dirty="0">
                    <a:solidFill>
                      <a:srgbClr val="F8F8F8"/>
                    </a:solidFill>
                    <a:latin typeface="微软雅黑" panose="020B0503020204020204" pitchFamily="34" charset="-122"/>
                  </a:rPr>
                  <a:t>500</a:t>
                </a:r>
                <a:endParaRPr lang="zh-CN" altLang="en-US" sz="4400" b="1" dirty="0">
                  <a:solidFill>
                    <a:srgbClr val="F8F8F8"/>
                  </a:solidFill>
                  <a:latin typeface="微软雅黑" panose="020B0503020204020204" pitchFamily="34" charset="-122"/>
                </a:endParaRPr>
              </a:p>
            </p:txBody>
          </p:sp>
          <p:sp>
            <p:nvSpPr>
              <p:cNvPr id="75" name="TextBox 74"/>
              <p:cNvSpPr txBox="1"/>
              <p:nvPr/>
            </p:nvSpPr>
            <p:spPr>
              <a:xfrm>
                <a:off x="5655635" y="5238696"/>
                <a:ext cx="1334392" cy="522016"/>
              </a:xfrm>
              <a:prstGeom prst="rect">
                <a:avLst/>
              </a:prstGeom>
              <a:noFill/>
            </p:spPr>
            <p:txBody>
              <a:bodyPr>
                <a:spAutoFit/>
              </a:bodyPr>
              <a:lstStyle/>
              <a:p>
                <a:pPr algn="ctr" fontAlgn="base">
                  <a:spcBef>
                    <a:spcPct val="0"/>
                  </a:spcBef>
                  <a:spcAft>
                    <a:spcPct val="0"/>
                  </a:spcAft>
                  <a:buFont typeface="Arial" panose="020B0604020202020204" pitchFamily="34" charset="0"/>
                  <a:buNone/>
                  <a:defRPr/>
                </a:pPr>
                <a:r>
                  <a:rPr lang="zh-CN" altLang="en-US" sz="1400" dirty="0">
                    <a:solidFill>
                      <a:srgbClr val="F3F4F6"/>
                    </a:solidFill>
                    <a:latin typeface="微软雅黑" panose="020B0503020204020204" pitchFamily="34" charset="-122"/>
                  </a:rPr>
                  <a:t>万套年生成能力</a:t>
                </a:r>
                <a:endParaRPr lang="zh-CN" altLang="en-US" sz="1400" dirty="0">
                  <a:solidFill>
                    <a:srgbClr val="F3F4F6"/>
                  </a:solidFill>
                  <a:latin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164" y="1821096"/>
              <a:ext cx="3996213" cy="44134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6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89411" y="-355091"/>
            <a:ext cx="5069114" cy="5069114"/>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1168" t="25285" r="17995"/>
          <a:stretch>
            <a:fillRect/>
          </a:stretch>
        </p:blipFill>
        <p:spPr>
          <a:xfrm>
            <a:off x="1523999" y="1625599"/>
            <a:ext cx="3599543" cy="4745781"/>
          </a:xfrm>
          <a:prstGeom prst="rect">
            <a:avLst/>
          </a:prstGeom>
        </p:spPr>
      </p:pic>
      <p:grpSp>
        <p:nvGrpSpPr>
          <p:cNvPr id="2" name="组合 1"/>
          <p:cNvGrpSpPr/>
          <p:nvPr/>
        </p:nvGrpSpPr>
        <p:grpSpPr>
          <a:xfrm>
            <a:off x="2759555" y="123881"/>
            <a:ext cx="2954655" cy="1614424"/>
            <a:chOff x="2759555" y="123881"/>
            <a:chExt cx="2954655" cy="1614424"/>
          </a:xfrm>
        </p:grpSpPr>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95465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核心成员介绍</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grpSp>
      <p:sp>
        <p:nvSpPr>
          <p:cNvPr id="19" name="文本框 18"/>
          <p:cNvSpPr txBox="1"/>
          <p:nvPr/>
        </p:nvSpPr>
        <p:spPr>
          <a:xfrm>
            <a:off x="5534906" y="3697796"/>
            <a:ext cx="3932591" cy="1631216"/>
          </a:xfrm>
          <a:prstGeom prst="rect">
            <a:avLst/>
          </a:prstGeom>
          <a:noFill/>
        </p:spPr>
        <p:txBody>
          <a:bodyPr wrap="square" rtlCol="0">
            <a:spAutoFit/>
          </a:bodyPr>
          <a:lstStyle/>
          <a:p>
            <a:r>
              <a:rPr lang="zh-CN" altLang="en-US" sz="2800" dirty="0">
                <a:solidFill>
                  <a:schemeClr val="accent6">
                    <a:lumMod val="75000"/>
                  </a:schemeClr>
                </a:solidFill>
                <a:latin typeface="华文楷体" panose="02010600040101010101" pitchFamily="2" charset="-122"/>
                <a:ea typeface="华文楷体" panose="02010600040101010101" pitchFamily="2" charset="-122"/>
              </a:rPr>
              <a:t>董事长</a:t>
            </a:r>
            <a:r>
              <a:rPr lang="en-US" altLang="zh-CN" sz="2800" dirty="0">
                <a:solidFill>
                  <a:schemeClr val="accent6">
                    <a:lumMod val="75000"/>
                  </a:schemeClr>
                </a:solidFill>
                <a:latin typeface="华文楷体" panose="02010600040101010101" pitchFamily="2" charset="-122"/>
                <a:ea typeface="华文楷体" panose="02010600040101010101" pitchFamily="2" charset="-122"/>
              </a:rPr>
              <a:t>  </a:t>
            </a:r>
            <a:r>
              <a:rPr lang="zh-CN" altLang="en-US" sz="2800" dirty="0">
                <a:solidFill>
                  <a:schemeClr val="accent6">
                    <a:lumMod val="75000"/>
                  </a:schemeClr>
                </a:solidFill>
                <a:latin typeface="华文楷体" panose="02010600040101010101" pitchFamily="2" charset="-122"/>
                <a:ea typeface="华文楷体" panose="02010600040101010101" pitchFamily="2" charset="-122"/>
              </a:rPr>
              <a:t>某</a:t>
            </a:r>
            <a:r>
              <a:rPr lang="zh-CN" altLang="en-US" sz="2800" dirty="0" smtClean="0">
                <a:solidFill>
                  <a:schemeClr val="accent6">
                    <a:lumMod val="75000"/>
                  </a:schemeClr>
                </a:solidFill>
                <a:latin typeface="华文楷体" panose="02010600040101010101" pitchFamily="2" charset="-122"/>
                <a:ea typeface="华文楷体" panose="02010600040101010101" pitchFamily="2" charset="-122"/>
              </a:rPr>
              <a:t>莫名</a:t>
            </a:r>
            <a:endParaRPr lang="en-US" altLang="zh-CN" sz="2800" dirty="0" smtClean="0">
              <a:solidFill>
                <a:schemeClr val="accent6">
                  <a:lumMod val="75000"/>
                </a:schemeClr>
              </a:solidFill>
              <a:latin typeface="华文楷体" panose="02010600040101010101" pitchFamily="2" charset="-122"/>
              <a:ea typeface="华文楷体" panose="02010600040101010101" pitchFamily="2" charset="-122"/>
            </a:endParaRPr>
          </a:p>
          <a:p>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在这里输入主要的工作职位、经历、胜任能力，也可以输入工作总结和心得。。。</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9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150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522558" y="1959491"/>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759555" y="123881"/>
            <a:ext cx="2954655" cy="1614424"/>
            <a:chOff x="2759555" y="123881"/>
            <a:chExt cx="2954655" cy="1614424"/>
          </a:xfrm>
        </p:grpSpPr>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95465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核心成员介绍</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grpSp>
      <p:sp>
        <p:nvSpPr>
          <p:cNvPr id="19" name="文本框 18"/>
          <p:cNvSpPr txBox="1"/>
          <p:nvPr/>
        </p:nvSpPr>
        <p:spPr>
          <a:xfrm>
            <a:off x="5169958" y="3429000"/>
            <a:ext cx="3932591" cy="1631216"/>
          </a:xfrm>
          <a:prstGeom prst="rect">
            <a:avLst/>
          </a:prstGeom>
          <a:noFill/>
        </p:spPr>
        <p:txBody>
          <a:bodyPr wrap="square" rtlCol="0">
            <a:spAutoFit/>
          </a:bodyPr>
          <a:lstStyle/>
          <a:p>
            <a:r>
              <a:rPr lang="en-US" altLang="zh-CN" sz="2800" dirty="0" smtClean="0">
                <a:solidFill>
                  <a:schemeClr val="accent6">
                    <a:lumMod val="75000"/>
                  </a:schemeClr>
                </a:solidFill>
                <a:latin typeface="华文楷体" panose="02010600040101010101" pitchFamily="2" charset="-122"/>
                <a:ea typeface="华文楷体" panose="02010600040101010101" pitchFamily="2" charset="-122"/>
              </a:rPr>
              <a:t>CEO  </a:t>
            </a:r>
            <a:r>
              <a:rPr lang="zh-CN" altLang="en-US" sz="2800" dirty="0">
                <a:solidFill>
                  <a:schemeClr val="accent6">
                    <a:lumMod val="75000"/>
                  </a:schemeClr>
                </a:solidFill>
                <a:latin typeface="华文楷体" panose="02010600040101010101" pitchFamily="2" charset="-122"/>
                <a:ea typeface="华文楷体" panose="02010600040101010101" pitchFamily="2" charset="-122"/>
              </a:rPr>
              <a:t>某</a:t>
            </a:r>
            <a:r>
              <a:rPr lang="zh-CN" altLang="en-US" sz="2800" dirty="0" smtClean="0">
                <a:solidFill>
                  <a:schemeClr val="accent6">
                    <a:lumMod val="75000"/>
                  </a:schemeClr>
                </a:solidFill>
                <a:latin typeface="华文楷体" panose="02010600040101010101" pitchFamily="2" charset="-122"/>
                <a:ea typeface="华文楷体" panose="02010600040101010101" pitchFamily="2" charset="-122"/>
              </a:rPr>
              <a:t>莫名</a:t>
            </a:r>
            <a:endParaRPr lang="en-US" altLang="zh-CN" sz="2800" dirty="0" smtClean="0">
              <a:solidFill>
                <a:schemeClr val="accent6">
                  <a:lumMod val="75000"/>
                </a:schemeClr>
              </a:solidFill>
              <a:latin typeface="华文楷体" panose="02010600040101010101" pitchFamily="2" charset="-122"/>
              <a:ea typeface="华文楷体" panose="02010600040101010101" pitchFamily="2" charset="-122"/>
            </a:endParaRPr>
          </a:p>
          <a:p>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在这里输入主要的工作职位、经历、胜任能力，也可以输入工作总结和心得。。</a:t>
            </a:r>
            <a:r>
              <a:rPr lang="zh-CN" altLang="en-US" dirty="0">
                <a:solidFill>
                  <a:schemeClr val="accent6">
                    <a:lumMod val="75000"/>
                  </a:schemeClr>
                </a:solidFill>
                <a:latin typeface="华文楷体" panose="02010600040101010101" pitchFamily="2" charset="-122"/>
                <a:ea typeface="华文楷体" panose="02010600040101010101" pitchFamily="2" charset="-122"/>
              </a:rPr>
              <a:t>。</a:t>
            </a:r>
            <a:endParaRPr lang="en-US" altLang="zh-CN" dirty="0">
              <a:solidFill>
                <a:schemeClr val="accent6">
                  <a:lumMod val="75000"/>
                </a:schemeClr>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14962"/>
          <a:stretch>
            <a:fillRect/>
          </a:stretch>
        </p:blipFill>
        <p:spPr>
          <a:xfrm>
            <a:off x="1359906" y="1923741"/>
            <a:ext cx="3810052" cy="4956030"/>
          </a:xfrm>
          <a:prstGeom prst="rect">
            <a:avLst/>
          </a:prstGeom>
        </p:spPr>
      </p:pic>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28000" r="19730"/>
          <a:stretch>
            <a:fillRect/>
          </a:stretch>
        </p:blipFill>
        <p:spPr>
          <a:xfrm>
            <a:off x="8670061" y="1257702"/>
            <a:ext cx="2616328" cy="2149527"/>
          </a:xfrm>
          <a:prstGeom prst="rect">
            <a:avLst/>
          </a:prstGeom>
          <a:effectLst>
            <a:outerShdw blurRad="241300" dist="88900" dir="2820000" algn="ctr" rotWithShape="0">
              <a:schemeClr val="tx2">
                <a:lumMod val="50000"/>
                <a:alpha val="74000"/>
              </a:schemeClr>
            </a:outerShdw>
          </a:effectLst>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90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par>
                                <p:cTn id="14" presetID="9" presetClass="entr" presetSubtype="0" fill="hold" nodeType="withEffect">
                                  <p:stCondLst>
                                    <p:cond delay="1300"/>
                                  </p:stCondLst>
                                  <p:childTnLst>
                                    <p:set>
                                      <p:cBhvr>
                                        <p:cTn id="15" dur="1" fill="hold">
                                          <p:stCondLst>
                                            <p:cond delay="0"/>
                                          </p:stCondLst>
                                        </p:cTn>
                                        <p:tgtEl>
                                          <p:spTgt spid="2"/>
                                        </p:tgtEl>
                                        <p:attrNameLst>
                                          <p:attrName>style.visibility</p:attrName>
                                        </p:attrNameLst>
                                      </p:cBhvr>
                                      <p:to>
                                        <p:strVal val="visible"/>
                                      </p:to>
                                    </p:set>
                                    <p:animEffect transition="in" filter="dissolve">
                                      <p:cBhvr>
                                        <p:cTn id="16" dur="500"/>
                                        <p:tgtEl>
                                          <p:spTgt spid="2"/>
                                        </p:tgtEl>
                                      </p:cBhvr>
                                    </p:animEffect>
                                  </p:childTnLst>
                                </p:cTn>
                              </p:par>
                              <p:par>
                                <p:cTn id="17" presetID="2" presetClass="entr" presetSubtype="2" fill="hold" grpId="0" nodeType="withEffect">
                                  <p:stCondLst>
                                    <p:cond delay="18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49" presetClass="entr" presetSubtype="0" decel="100000" fill="hold" nodeType="withEffect">
                                  <p:stCondLst>
                                    <p:cond delay="22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 calcmode="lin" valueType="num">
                                      <p:cBhvr>
                                        <p:cTn id="25" dur="500" fill="hold"/>
                                        <p:tgtEl>
                                          <p:spTgt spid="9"/>
                                        </p:tgtEl>
                                        <p:attrNameLst>
                                          <p:attrName>style.rotation</p:attrName>
                                        </p:attrNameLst>
                                      </p:cBhvr>
                                      <p:tavLst>
                                        <p:tav tm="0">
                                          <p:val>
                                            <p:fltVal val="360"/>
                                          </p:val>
                                        </p:tav>
                                        <p:tav tm="100000">
                                          <p:val>
                                            <p:fltVal val="0"/>
                                          </p:val>
                                        </p:tav>
                                      </p:tavLst>
                                    </p:anim>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28000" r="19730"/>
          <a:stretch>
            <a:fillRect/>
          </a:stretch>
        </p:blipFill>
        <p:spPr>
          <a:xfrm>
            <a:off x="5825322" y="1457273"/>
            <a:ext cx="5181601" cy="3131970"/>
          </a:xfrm>
          <a:prstGeom prst="rect">
            <a:avLst/>
          </a:prstGeom>
          <a:effectLst>
            <a:outerShdw blurRad="241300" dist="88900" dir="2820000" algn="ctr" rotWithShape="0">
              <a:schemeClr val="tx2">
                <a:lumMod val="50000"/>
                <a:alpha val="74000"/>
              </a:schemeClr>
            </a:outerShdw>
          </a:effectLst>
        </p:spPr>
      </p:pic>
      <p:sp>
        <p:nvSpPr>
          <p:cNvPr id="26" name="矩形 25"/>
          <p:cNvSpPr/>
          <p:nvPr/>
        </p:nvSpPr>
        <p:spPr>
          <a:xfrm>
            <a:off x="1522558" y="1872407"/>
            <a:ext cx="8998858" cy="4411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759555" y="123881"/>
            <a:ext cx="2814473" cy="1614424"/>
            <a:chOff x="2759555" y="123881"/>
            <a:chExt cx="2814473" cy="1614424"/>
          </a:xfrm>
        </p:grpSpPr>
        <p:sp>
          <p:nvSpPr>
            <p:cNvPr id="23" name="矩形 22"/>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4" name="矩形 23"/>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22" name="文本框 21"/>
            <p:cNvSpPr txBox="1"/>
            <p:nvPr/>
          </p:nvSpPr>
          <p:spPr>
            <a:xfrm>
              <a:off x="2759555" y="1091974"/>
              <a:ext cx="203132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核心</a:t>
              </a:r>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团队</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grpSp>
      <p:sp>
        <p:nvSpPr>
          <p:cNvPr id="19" name="文本框 18"/>
          <p:cNvSpPr txBox="1"/>
          <p:nvPr/>
        </p:nvSpPr>
        <p:spPr>
          <a:xfrm>
            <a:off x="2434074" y="3200002"/>
            <a:ext cx="3932591" cy="1785104"/>
          </a:xfrm>
          <a:prstGeom prst="rect">
            <a:avLst/>
          </a:prstGeom>
          <a:noFill/>
        </p:spPr>
        <p:txBody>
          <a:bodyPr wrap="square" rtlCol="0">
            <a:spAutoFit/>
          </a:bodyPr>
          <a:lstStyle/>
          <a:p>
            <a:r>
              <a:rPr lang="zh-CN" altLang="en-US" sz="2800" dirty="0" smtClean="0">
                <a:solidFill>
                  <a:schemeClr val="accent6">
                    <a:lumMod val="75000"/>
                  </a:schemeClr>
                </a:solidFill>
                <a:latin typeface="华文楷体" panose="02010600040101010101" pitchFamily="2" charset="-122"/>
                <a:ea typeface="华文楷体" panose="02010600040101010101" pitchFamily="2" charset="-122"/>
              </a:rPr>
              <a:t>精英销售团队</a:t>
            </a:r>
            <a:endParaRPr lang="en-US" altLang="zh-CN" sz="2800" dirty="0" smtClean="0">
              <a:solidFill>
                <a:schemeClr val="accent6">
                  <a:lumMod val="75000"/>
                </a:schemeClr>
              </a:solidFill>
              <a:latin typeface="华文楷体" panose="02010600040101010101" pitchFamily="2" charset="-122"/>
              <a:ea typeface="华文楷体" panose="02010600040101010101" pitchFamily="2" charset="-122"/>
            </a:endParaRPr>
          </a:p>
          <a:p>
            <a:endParaRPr lang="en-US" altLang="zh-CN" sz="2800" dirty="0">
              <a:solidFill>
                <a:schemeClr val="accent6">
                  <a:lumMod val="75000"/>
                </a:schemeClr>
              </a:solidFill>
              <a:latin typeface="华文楷体" panose="02010600040101010101" pitchFamily="2" charset="-122"/>
              <a:ea typeface="华文楷体" panose="02010600040101010101" pitchFamily="2" charset="-122"/>
            </a:endParaRPr>
          </a:p>
          <a:p>
            <a:r>
              <a:rPr lang="zh-CN" altLang="en-US" dirty="0">
                <a:solidFill>
                  <a:schemeClr val="bg2">
                    <a:lumMod val="50000"/>
                  </a:schemeClr>
                </a:solidFill>
                <a:latin typeface="华文楷体" panose="02010600040101010101" pitchFamily="2" charset="-122"/>
                <a:ea typeface="华文楷体" panose="02010600040101010101" pitchFamily="2" charset="-122"/>
              </a:rPr>
              <a:t>在这里输入主要的工作职位、经历、胜任能力，也可以输入工作总结和心得。。。</a:t>
            </a:r>
            <a:endParaRPr lang="en-US" altLang="zh-CN" dirty="0">
              <a:solidFill>
                <a:schemeClr val="bg2">
                  <a:lumMod val="50000"/>
                </a:schemeClr>
              </a:solidFill>
              <a:latin typeface="华文楷体" panose="02010600040101010101" pitchFamily="2" charset="-122"/>
              <a:ea typeface="华文楷体" panose="02010600040101010101" pitchFamily="2"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0166" y="2249708"/>
            <a:ext cx="7277100" cy="4972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9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529329" y="273902"/>
            <a:ext cx="3002819" cy="2921493"/>
          </a:xfrm>
          <a:prstGeom prst="rect">
            <a:avLst/>
          </a:prstGeom>
        </p:spPr>
      </p:pic>
      <p:sp>
        <p:nvSpPr>
          <p:cNvPr id="180" name="矩形 179"/>
          <p:cNvSpPr/>
          <p:nvPr/>
        </p:nvSpPr>
        <p:spPr>
          <a:xfrm>
            <a:off x="2493573" y="0"/>
            <a:ext cx="7056828" cy="6858000"/>
          </a:xfrm>
          <a:prstGeom prst="rect">
            <a:avLst/>
          </a:prstGeom>
          <a:solidFill>
            <a:schemeClr val="bg2">
              <a:lumMod val="50000"/>
            </a:schemeClr>
          </a:solidFill>
          <a:ln>
            <a:noFill/>
          </a:ln>
          <a:effectLst>
            <a:outerShdw blurRad="241300" dist="88900" dir="2820000" algn="ctr" rotWithShape="0">
              <a:schemeClr val="tx2">
                <a:lumMod val="50000"/>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矩形 180"/>
          <p:cNvSpPr/>
          <p:nvPr/>
        </p:nvSpPr>
        <p:spPr>
          <a:xfrm>
            <a:off x="1308100" y="1752291"/>
            <a:ext cx="9385300" cy="4619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Line 39"/>
          <p:cNvSpPr>
            <a:spLocks noChangeShapeType="1"/>
          </p:cNvSpPr>
          <p:nvPr/>
        </p:nvSpPr>
        <p:spPr bwMode="auto">
          <a:xfrm>
            <a:off x="5487548" y="2179315"/>
            <a:ext cx="0" cy="588768"/>
          </a:xfrm>
          <a:prstGeom prst="line">
            <a:avLst/>
          </a:prstGeom>
          <a:noFill/>
          <a:ln w="12700">
            <a:solidFill>
              <a:schemeClr val="tx1"/>
            </a:solidFill>
            <a:miter lim="800000"/>
          </a:ln>
        </p:spPr>
        <p:txBody>
          <a:bodyPr/>
          <a:lstStyle/>
          <a:p>
            <a:endParaRPr lang="zh-CN" altLang="en-US" sz="1800"/>
          </a:p>
        </p:txBody>
      </p:sp>
      <p:sp>
        <p:nvSpPr>
          <p:cNvPr id="66" name="Line 41"/>
          <p:cNvSpPr>
            <a:spLocks noChangeShapeType="1"/>
          </p:cNvSpPr>
          <p:nvPr/>
        </p:nvSpPr>
        <p:spPr bwMode="auto">
          <a:xfrm>
            <a:off x="5490722" y="2647529"/>
            <a:ext cx="3492063" cy="0"/>
          </a:xfrm>
          <a:prstGeom prst="line">
            <a:avLst/>
          </a:prstGeom>
          <a:noFill/>
          <a:ln w="12700">
            <a:solidFill>
              <a:schemeClr val="tx1"/>
            </a:solidFill>
            <a:miter lim="800000"/>
          </a:ln>
        </p:spPr>
        <p:txBody>
          <a:bodyPr/>
          <a:lstStyle/>
          <a:p>
            <a:endParaRPr lang="zh-CN" altLang="en-US" sz="1800"/>
          </a:p>
        </p:txBody>
      </p:sp>
      <p:grpSp>
        <p:nvGrpSpPr>
          <p:cNvPr id="70" name="组合 69"/>
          <p:cNvGrpSpPr/>
          <p:nvPr/>
        </p:nvGrpSpPr>
        <p:grpSpPr bwMode="auto">
          <a:xfrm>
            <a:off x="2582348" y="3115563"/>
            <a:ext cx="4080925" cy="544229"/>
            <a:chOff x="1492250" y="2624139"/>
            <a:chExt cx="6905625" cy="544512"/>
          </a:xfrm>
        </p:grpSpPr>
        <p:sp>
          <p:nvSpPr>
            <p:cNvPr id="11415" name="Line 40"/>
            <p:cNvSpPr>
              <a:spLocks noChangeShapeType="1"/>
            </p:cNvSpPr>
            <p:nvPr/>
          </p:nvSpPr>
          <p:spPr bwMode="auto">
            <a:xfrm>
              <a:off x="6196394" y="2624139"/>
              <a:ext cx="0" cy="306388"/>
            </a:xfrm>
            <a:prstGeom prst="line">
              <a:avLst/>
            </a:prstGeom>
            <a:noFill/>
            <a:ln w="12700">
              <a:solidFill>
                <a:schemeClr val="tx1"/>
              </a:solidFill>
              <a:miter lim="800000"/>
            </a:ln>
          </p:spPr>
          <p:txBody>
            <a:bodyPr/>
            <a:lstStyle/>
            <a:p>
              <a:endParaRPr lang="zh-CN" altLang="en-US" sz="1800"/>
            </a:p>
          </p:txBody>
        </p:sp>
        <p:sp>
          <p:nvSpPr>
            <p:cNvPr id="11416" name="Line 43"/>
            <p:cNvSpPr>
              <a:spLocks noChangeShapeType="1"/>
            </p:cNvSpPr>
            <p:nvPr/>
          </p:nvSpPr>
          <p:spPr bwMode="auto">
            <a:xfrm>
              <a:off x="1492250" y="2925764"/>
              <a:ext cx="6905625" cy="0"/>
            </a:xfrm>
            <a:prstGeom prst="line">
              <a:avLst/>
            </a:prstGeom>
            <a:noFill/>
            <a:ln w="12700">
              <a:solidFill>
                <a:schemeClr val="tx1"/>
              </a:solidFill>
              <a:miter lim="800000"/>
            </a:ln>
          </p:spPr>
          <p:txBody>
            <a:bodyPr/>
            <a:lstStyle/>
            <a:p>
              <a:endParaRPr lang="zh-CN" altLang="en-US" sz="1800"/>
            </a:p>
          </p:txBody>
        </p:sp>
        <p:sp>
          <p:nvSpPr>
            <p:cNvPr id="11417" name="Line 46"/>
            <p:cNvSpPr>
              <a:spLocks noChangeShapeType="1"/>
            </p:cNvSpPr>
            <p:nvPr/>
          </p:nvSpPr>
          <p:spPr bwMode="auto">
            <a:xfrm>
              <a:off x="1495425" y="2927351"/>
              <a:ext cx="0" cy="241300"/>
            </a:xfrm>
            <a:prstGeom prst="line">
              <a:avLst/>
            </a:prstGeom>
            <a:noFill/>
            <a:ln w="12700">
              <a:solidFill>
                <a:schemeClr val="tx1"/>
              </a:solidFill>
              <a:miter lim="800000"/>
            </a:ln>
          </p:spPr>
          <p:txBody>
            <a:bodyPr/>
            <a:lstStyle/>
            <a:p>
              <a:endParaRPr lang="zh-CN" altLang="en-US" sz="1800"/>
            </a:p>
          </p:txBody>
        </p:sp>
        <p:sp>
          <p:nvSpPr>
            <p:cNvPr id="11418" name="Line 47"/>
            <p:cNvSpPr>
              <a:spLocks noChangeShapeType="1"/>
            </p:cNvSpPr>
            <p:nvPr/>
          </p:nvSpPr>
          <p:spPr bwMode="auto">
            <a:xfrm>
              <a:off x="5074773" y="2927351"/>
              <a:ext cx="0" cy="241300"/>
            </a:xfrm>
            <a:prstGeom prst="line">
              <a:avLst/>
            </a:prstGeom>
            <a:noFill/>
            <a:ln w="12700">
              <a:solidFill>
                <a:schemeClr val="tx1"/>
              </a:solidFill>
              <a:miter lim="800000"/>
            </a:ln>
          </p:spPr>
          <p:txBody>
            <a:bodyPr/>
            <a:lstStyle/>
            <a:p>
              <a:endParaRPr lang="zh-CN" altLang="en-US" sz="1800"/>
            </a:p>
          </p:txBody>
        </p:sp>
        <p:sp>
          <p:nvSpPr>
            <p:cNvPr id="11419" name="Line 48"/>
            <p:cNvSpPr>
              <a:spLocks noChangeShapeType="1"/>
            </p:cNvSpPr>
            <p:nvPr/>
          </p:nvSpPr>
          <p:spPr bwMode="auto">
            <a:xfrm>
              <a:off x="8391525" y="2927351"/>
              <a:ext cx="0" cy="241300"/>
            </a:xfrm>
            <a:prstGeom prst="line">
              <a:avLst/>
            </a:prstGeom>
            <a:noFill/>
            <a:ln w="12700">
              <a:solidFill>
                <a:schemeClr val="tx1"/>
              </a:solidFill>
              <a:miter lim="800000"/>
            </a:ln>
          </p:spPr>
          <p:txBody>
            <a:bodyPr/>
            <a:lstStyle/>
            <a:p>
              <a:endParaRPr lang="zh-CN" altLang="en-US" sz="1800"/>
            </a:p>
          </p:txBody>
        </p:sp>
      </p:grpSp>
      <p:grpSp>
        <p:nvGrpSpPr>
          <p:cNvPr id="76" name="组合 75"/>
          <p:cNvGrpSpPr/>
          <p:nvPr/>
        </p:nvGrpSpPr>
        <p:grpSpPr bwMode="auto">
          <a:xfrm>
            <a:off x="8390957" y="2647529"/>
            <a:ext cx="1196352" cy="1012263"/>
            <a:chOff x="9769475" y="2155861"/>
            <a:chExt cx="1196975" cy="1012790"/>
          </a:xfrm>
        </p:grpSpPr>
        <p:sp>
          <p:nvSpPr>
            <p:cNvPr id="11411" name="Line 42"/>
            <p:cNvSpPr>
              <a:spLocks noChangeShapeType="1"/>
            </p:cNvSpPr>
            <p:nvPr/>
          </p:nvSpPr>
          <p:spPr bwMode="auto">
            <a:xfrm>
              <a:off x="10369550" y="2155861"/>
              <a:ext cx="0" cy="765141"/>
            </a:xfrm>
            <a:prstGeom prst="line">
              <a:avLst/>
            </a:prstGeom>
            <a:noFill/>
            <a:ln w="12700">
              <a:solidFill>
                <a:schemeClr val="tx1"/>
              </a:solidFill>
              <a:miter lim="800000"/>
            </a:ln>
          </p:spPr>
          <p:txBody>
            <a:bodyPr/>
            <a:lstStyle/>
            <a:p>
              <a:endParaRPr lang="zh-CN" altLang="en-US" sz="1800"/>
            </a:p>
          </p:txBody>
        </p:sp>
        <p:sp>
          <p:nvSpPr>
            <p:cNvPr id="11412" name="Line 49"/>
            <p:cNvSpPr>
              <a:spLocks noChangeShapeType="1"/>
            </p:cNvSpPr>
            <p:nvPr/>
          </p:nvSpPr>
          <p:spPr bwMode="auto">
            <a:xfrm>
              <a:off x="9777413" y="2927351"/>
              <a:ext cx="0" cy="241300"/>
            </a:xfrm>
            <a:prstGeom prst="line">
              <a:avLst/>
            </a:prstGeom>
            <a:noFill/>
            <a:ln w="12700">
              <a:solidFill>
                <a:schemeClr val="tx1"/>
              </a:solidFill>
              <a:miter lim="800000"/>
            </a:ln>
          </p:spPr>
          <p:txBody>
            <a:bodyPr/>
            <a:lstStyle/>
            <a:p>
              <a:endParaRPr lang="zh-CN" altLang="en-US" sz="1800"/>
            </a:p>
          </p:txBody>
        </p:sp>
        <p:sp>
          <p:nvSpPr>
            <p:cNvPr id="11413" name="Line 50"/>
            <p:cNvSpPr>
              <a:spLocks noChangeShapeType="1"/>
            </p:cNvSpPr>
            <p:nvPr/>
          </p:nvSpPr>
          <p:spPr bwMode="auto">
            <a:xfrm>
              <a:off x="9769475" y="2925764"/>
              <a:ext cx="1196975" cy="0"/>
            </a:xfrm>
            <a:prstGeom prst="line">
              <a:avLst/>
            </a:prstGeom>
            <a:noFill/>
            <a:ln w="12700">
              <a:solidFill>
                <a:schemeClr val="tx1"/>
              </a:solidFill>
              <a:miter lim="800000"/>
            </a:ln>
          </p:spPr>
          <p:txBody>
            <a:bodyPr/>
            <a:lstStyle/>
            <a:p>
              <a:endParaRPr lang="zh-CN" altLang="en-US" sz="1800"/>
            </a:p>
          </p:txBody>
        </p:sp>
        <p:sp>
          <p:nvSpPr>
            <p:cNvPr id="11414" name="Line 51"/>
            <p:cNvSpPr>
              <a:spLocks noChangeShapeType="1"/>
            </p:cNvSpPr>
            <p:nvPr/>
          </p:nvSpPr>
          <p:spPr bwMode="auto">
            <a:xfrm>
              <a:off x="10955338" y="2927351"/>
              <a:ext cx="0" cy="241300"/>
            </a:xfrm>
            <a:prstGeom prst="line">
              <a:avLst/>
            </a:prstGeom>
            <a:noFill/>
            <a:ln w="12700">
              <a:solidFill>
                <a:schemeClr val="tx1"/>
              </a:solidFill>
              <a:miter lim="800000"/>
            </a:ln>
          </p:spPr>
          <p:txBody>
            <a:bodyPr/>
            <a:lstStyle/>
            <a:p>
              <a:endParaRPr lang="zh-CN" altLang="en-US" sz="1800"/>
            </a:p>
          </p:txBody>
        </p:sp>
      </p:grpSp>
      <p:grpSp>
        <p:nvGrpSpPr>
          <p:cNvPr id="81" name="组合 80"/>
          <p:cNvGrpSpPr/>
          <p:nvPr/>
        </p:nvGrpSpPr>
        <p:grpSpPr bwMode="auto">
          <a:xfrm>
            <a:off x="2090585" y="4007274"/>
            <a:ext cx="1296313" cy="704483"/>
            <a:chOff x="809625" y="3516314"/>
            <a:chExt cx="1296988" cy="704850"/>
          </a:xfrm>
        </p:grpSpPr>
        <p:sp>
          <p:nvSpPr>
            <p:cNvPr id="11405" name="Line 58"/>
            <p:cNvSpPr>
              <a:spLocks noChangeShapeType="1"/>
            </p:cNvSpPr>
            <p:nvPr/>
          </p:nvSpPr>
          <p:spPr bwMode="auto">
            <a:xfrm>
              <a:off x="1497013" y="3516314"/>
              <a:ext cx="0" cy="274638"/>
            </a:xfrm>
            <a:prstGeom prst="line">
              <a:avLst/>
            </a:prstGeom>
            <a:noFill/>
            <a:ln w="12700">
              <a:solidFill>
                <a:schemeClr val="tx1"/>
              </a:solidFill>
              <a:miter lim="800000"/>
            </a:ln>
          </p:spPr>
          <p:txBody>
            <a:bodyPr/>
            <a:lstStyle/>
            <a:p>
              <a:endParaRPr lang="zh-CN" altLang="en-US" sz="1800"/>
            </a:p>
          </p:txBody>
        </p:sp>
        <p:sp>
          <p:nvSpPr>
            <p:cNvPr id="11406" name="Line 59"/>
            <p:cNvSpPr>
              <a:spLocks noChangeShapeType="1"/>
            </p:cNvSpPr>
            <p:nvPr/>
          </p:nvSpPr>
          <p:spPr bwMode="auto">
            <a:xfrm flipH="1">
              <a:off x="809625" y="3792539"/>
              <a:ext cx="1296988" cy="0"/>
            </a:xfrm>
            <a:prstGeom prst="line">
              <a:avLst/>
            </a:prstGeom>
            <a:noFill/>
            <a:ln w="12700">
              <a:solidFill>
                <a:schemeClr val="tx1"/>
              </a:solidFill>
              <a:miter lim="800000"/>
            </a:ln>
          </p:spPr>
          <p:txBody>
            <a:bodyPr/>
            <a:lstStyle/>
            <a:p>
              <a:endParaRPr lang="zh-CN" altLang="en-US" sz="1800"/>
            </a:p>
          </p:txBody>
        </p:sp>
        <p:sp>
          <p:nvSpPr>
            <p:cNvPr id="11407" name="Line 60"/>
            <p:cNvSpPr>
              <a:spLocks noChangeShapeType="1"/>
            </p:cNvSpPr>
            <p:nvPr/>
          </p:nvSpPr>
          <p:spPr bwMode="auto">
            <a:xfrm>
              <a:off x="812800" y="3789364"/>
              <a:ext cx="0" cy="431800"/>
            </a:xfrm>
            <a:prstGeom prst="line">
              <a:avLst/>
            </a:prstGeom>
            <a:noFill/>
            <a:ln w="12700">
              <a:solidFill>
                <a:schemeClr val="tx1"/>
              </a:solidFill>
              <a:miter lim="800000"/>
            </a:ln>
          </p:spPr>
          <p:txBody>
            <a:bodyPr/>
            <a:lstStyle/>
            <a:p>
              <a:endParaRPr lang="zh-CN" altLang="en-US" sz="1800"/>
            </a:p>
          </p:txBody>
        </p:sp>
        <p:sp>
          <p:nvSpPr>
            <p:cNvPr id="11408" name="Line 61"/>
            <p:cNvSpPr>
              <a:spLocks noChangeShapeType="1"/>
            </p:cNvSpPr>
            <p:nvPr/>
          </p:nvSpPr>
          <p:spPr bwMode="auto">
            <a:xfrm>
              <a:off x="1247775" y="3789364"/>
              <a:ext cx="0" cy="431800"/>
            </a:xfrm>
            <a:prstGeom prst="line">
              <a:avLst/>
            </a:prstGeom>
            <a:noFill/>
            <a:ln w="12700">
              <a:solidFill>
                <a:schemeClr val="tx1"/>
              </a:solidFill>
              <a:miter lim="800000"/>
            </a:ln>
          </p:spPr>
          <p:txBody>
            <a:bodyPr/>
            <a:lstStyle/>
            <a:p>
              <a:endParaRPr lang="zh-CN" altLang="en-US" sz="1800"/>
            </a:p>
          </p:txBody>
        </p:sp>
        <p:sp>
          <p:nvSpPr>
            <p:cNvPr id="11409" name="Line 62"/>
            <p:cNvSpPr>
              <a:spLocks noChangeShapeType="1"/>
            </p:cNvSpPr>
            <p:nvPr/>
          </p:nvSpPr>
          <p:spPr bwMode="auto">
            <a:xfrm>
              <a:off x="1685925" y="3789364"/>
              <a:ext cx="0" cy="431800"/>
            </a:xfrm>
            <a:prstGeom prst="line">
              <a:avLst/>
            </a:prstGeom>
            <a:noFill/>
            <a:ln w="12700">
              <a:solidFill>
                <a:schemeClr val="tx1"/>
              </a:solidFill>
              <a:miter lim="800000"/>
            </a:ln>
          </p:spPr>
          <p:txBody>
            <a:bodyPr/>
            <a:lstStyle/>
            <a:p>
              <a:endParaRPr lang="zh-CN" altLang="en-US" sz="1800"/>
            </a:p>
          </p:txBody>
        </p:sp>
        <p:sp>
          <p:nvSpPr>
            <p:cNvPr id="11410" name="Line 63"/>
            <p:cNvSpPr>
              <a:spLocks noChangeShapeType="1"/>
            </p:cNvSpPr>
            <p:nvPr/>
          </p:nvSpPr>
          <p:spPr bwMode="auto">
            <a:xfrm>
              <a:off x="2106613" y="3789364"/>
              <a:ext cx="0" cy="431800"/>
            </a:xfrm>
            <a:prstGeom prst="line">
              <a:avLst/>
            </a:prstGeom>
            <a:noFill/>
            <a:ln w="12700">
              <a:solidFill>
                <a:schemeClr val="tx1"/>
              </a:solidFill>
              <a:miter lim="800000"/>
            </a:ln>
          </p:spPr>
          <p:txBody>
            <a:bodyPr/>
            <a:lstStyle/>
            <a:p>
              <a:endParaRPr lang="zh-CN" altLang="en-US" sz="1800"/>
            </a:p>
          </p:txBody>
        </p:sp>
      </p:grpSp>
      <p:grpSp>
        <p:nvGrpSpPr>
          <p:cNvPr id="88" name="组合 87"/>
          <p:cNvGrpSpPr/>
          <p:nvPr/>
        </p:nvGrpSpPr>
        <p:grpSpPr bwMode="auto">
          <a:xfrm>
            <a:off x="4429343" y="4007274"/>
            <a:ext cx="880604" cy="704483"/>
            <a:chOff x="6532563" y="3516314"/>
            <a:chExt cx="881063" cy="704850"/>
          </a:xfrm>
        </p:grpSpPr>
        <p:sp>
          <p:nvSpPr>
            <p:cNvPr id="11400" name="Line 70"/>
            <p:cNvSpPr>
              <a:spLocks noChangeShapeType="1"/>
            </p:cNvSpPr>
            <p:nvPr/>
          </p:nvSpPr>
          <p:spPr bwMode="auto">
            <a:xfrm>
              <a:off x="6970713" y="3516314"/>
              <a:ext cx="0" cy="274638"/>
            </a:xfrm>
            <a:prstGeom prst="line">
              <a:avLst/>
            </a:prstGeom>
            <a:noFill/>
            <a:ln w="12700">
              <a:solidFill>
                <a:schemeClr val="tx1"/>
              </a:solidFill>
              <a:miter lim="800000"/>
            </a:ln>
          </p:spPr>
          <p:txBody>
            <a:bodyPr/>
            <a:lstStyle/>
            <a:p>
              <a:endParaRPr lang="zh-CN" altLang="en-US" sz="1800"/>
            </a:p>
          </p:txBody>
        </p:sp>
        <p:sp>
          <p:nvSpPr>
            <p:cNvPr id="11401" name="Line 71"/>
            <p:cNvSpPr>
              <a:spLocks noChangeShapeType="1"/>
            </p:cNvSpPr>
            <p:nvPr/>
          </p:nvSpPr>
          <p:spPr bwMode="auto">
            <a:xfrm flipH="1">
              <a:off x="6532563" y="3792539"/>
              <a:ext cx="881063" cy="0"/>
            </a:xfrm>
            <a:prstGeom prst="line">
              <a:avLst/>
            </a:prstGeom>
            <a:noFill/>
            <a:ln w="12700">
              <a:solidFill>
                <a:schemeClr val="tx1"/>
              </a:solidFill>
              <a:miter lim="800000"/>
            </a:ln>
          </p:spPr>
          <p:txBody>
            <a:bodyPr/>
            <a:lstStyle/>
            <a:p>
              <a:endParaRPr lang="zh-CN" altLang="en-US" sz="1800"/>
            </a:p>
          </p:txBody>
        </p:sp>
        <p:sp>
          <p:nvSpPr>
            <p:cNvPr id="11402" name="Line 72"/>
            <p:cNvSpPr>
              <a:spLocks noChangeShapeType="1"/>
            </p:cNvSpPr>
            <p:nvPr/>
          </p:nvSpPr>
          <p:spPr bwMode="auto">
            <a:xfrm>
              <a:off x="6535738" y="3789364"/>
              <a:ext cx="0" cy="431800"/>
            </a:xfrm>
            <a:prstGeom prst="line">
              <a:avLst/>
            </a:prstGeom>
            <a:noFill/>
            <a:ln w="12700">
              <a:solidFill>
                <a:schemeClr val="tx1"/>
              </a:solidFill>
              <a:miter lim="800000"/>
            </a:ln>
          </p:spPr>
          <p:txBody>
            <a:bodyPr/>
            <a:lstStyle/>
            <a:p>
              <a:endParaRPr lang="zh-CN" altLang="en-US" sz="1800"/>
            </a:p>
          </p:txBody>
        </p:sp>
        <p:sp>
          <p:nvSpPr>
            <p:cNvPr id="11403" name="Line 73"/>
            <p:cNvSpPr>
              <a:spLocks noChangeShapeType="1"/>
            </p:cNvSpPr>
            <p:nvPr/>
          </p:nvSpPr>
          <p:spPr bwMode="auto">
            <a:xfrm>
              <a:off x="6970713" y="3789364"/>
              <a:ext cx="0" cy="431800"/>
            </a:xfrm>
            <a:prstGeom prst="line">
              <a:avLst/>
            </a:prstGeom>
            <a:noFill/>
            <a:ln w="12700">
              <a:solidFill>
                <a:schemeClr val="tx1"/>
              </a:solidFill>
              <a:miter lim="800000"/>
            </a:ln>
          </p:spPr>
          <p:txBody>
            <a:bodyPr/>
            <a:lstStyle/>
            <a:p>
              <a:endParaRPr lang="zh-CN" altLang="en-US" sz="1800"/>
            </a:p>
          </p:txBody>
        </p:sp>
        <p:sp>
          <p:nvSpPr>
            <p:cNvPr id="11404" name="Line 74"/>
            <p:cNvSpPr>
              <a:spLocks noChangeShapeType="1"/>
            </p:cNvSpPr>
            <p:nvPr/>
          </p:nvSpPr>
          <p:spPr bwMode="auto">
            <a:xfrm>
              <a:off x="7407275" y="3789364"/>
              <a:ext cx="0" cy="431800"/>
            </a:xfrm>
            <a:prstGeom prst="line">
              <a:avLst/>
            </a:prstGeom>
            <a:noFill/>
            <a:ln w="12700">
              <a:solidFill>
                <a:schemeClr val="tx1"/>
              </a:solidFill>
              <a:miter lim="800000"/>
            </a:ln>
          </p:spPr>
          <p:txBody>
            <a:bodyPr/>
            <a:lstStyle/>
            <a:p>
              <a:endParaRPr lang="zh-CN" altLang="en-US" sz="1800"/>
            </a:p>
          </p:txBody>
        </p:sp>
      </p:grpSp>
      <p:grpSp>
        <p:nvGrpSpPr>
          <p:cNvPr id="94" name="组合 93"/>
          <p:cNvGrpSpPr/>
          <p:nvPr/>
        </p:nvGrpSpPr>
        <p:grpSpPr bwMode="auto">
          <a:xfrm>
            <a:off x="6266605" y="4007274"/>
            <a:ext cx="880604" cy="704483"/>
            <a:chOff x="7962900" y="3516314"/>
            <a:chExt cx="881063" cy="704850"/>
          </a:xfrm>
        </p:grpSpPr>
        <p:sp>
          <p:nvSpPr>
            <p:cNvPr id="11395" name="Line 75"/>
            <p:cNvSpPr>
              <a:spLocks noChangeShapeType="1"/>
            </p:cNvSpPr>
            <p:nvPr/>
          </p:nvSpPr>
          <p:spPr bwMode="auto">
            <a:xfrm>
              <a:off x="8401050" y="3516314"/>
              <a:ext cx="0" cy="274638"/>
            </a:xfrm>
            <a:prstGeom prst="line">
              <a:avLst/>
            </a:prstGeom>
            <a:noFill/>
            <a:ln w="12700">
              <a:solidFill>
                <a:schemeClr val="tx1"/>
              </a:solidFill>
              <a:miter lim="800000"/>
            </a:ln>
          </p:spPr>
          <p:txBody>
            <a:bodyPr/>
            <a:lstStyle/>
            <a:p>
              <a:endParaRPr lang="zh-CN" altLang="en-US" sz="1800"/>
            </a:p>
          </p:txBody>
        </p:sp>
        <p:sp>
          <p:nvSpPr>
            <p:cNvPr id="11396" name="Line 76"/>
            <p:cNvSpPr>
              <a:spLocks noChangeShapeType="1"/>
            </p:cNvSpPr>
            <p:nvPr/>
          </p:nvSpPr>
          <p:spPr bwMode="auto">
            <a:xfrm flipH="1">
              <a:off x="7962900" y="3792539"/>
              <a:ext cx="881063" cy="0"/>
            </a:xfrm>
            <a:prstGeom prst="line">
              <a:avLst/>
            </a:prstGeom>
            <a:noFill/>
            <a:ln w="12700">
              <a:solidFill>
                <a:schemeClr val="tx1"/>
              </a:solidFill>
              <a:miter lim="800000"/>
            </a:ln>
          </p:spPr>
          <p:txBody>
            <a:bodyPr/>
            <a:lstStyle/>
            <a:p>
              <a:endParaRPr lang="zh-CN" altLang="en-US" sz="1800"/>
            </a:p>
          </p:txBody>
        </p:sp>
        <p:sp>
          <p:nvSpPr>
            <p:cNvPr id="11397" name="Line 77"/>
            <p:cNvSpPr>
              <a:spLocks noChangeShapeType="1"/>
            </p:cNvSpPr>
            <p:nvPr/>
          </p:nvSpPr>
          <p:spPr bwMode="auto">
            <a:xfrm>
              <a:off x="7966075" y="3789364"/>
              <a:ext cx="0" cy="431800"/>
            </a:xfrm>
            <a:prstGeom prst="line">
              <a:avLst/>
            </a:prstGeom>
            <a:noFill/>
            <a:ln w="12700">
              <a:solidFill>
                <a:schemeClr val="tx1"/>
              </a:solidFill>
              <a:miter lim="800000"/>
            </a:ln>
          </p:spPr>
          <p:txBody>
            <a:bodyPr/>
            <a:lstStyle/>
            <a:p>
              <a:endParaRPr lang="zh-CN" altLang="en-US" sz="1800"/>
            </a:p>
          </p:txBody>
        </p:sp>
        <p:sp>
          <p:nvSpPr>
            <p:cNvPr id="11398" name="Line 78"/>
            <p:cNvSpPr>
              <a:spLocks noChangeShapeType="1"/>
            </p:cNvSpPr>
            <p:nvPr/>
          </p:nvSpPr>
          <p:spPr bwMode="auto">
            <a:xfrm>
              <a:off x="8401050" y="3789364"/>
              <a:ext cx="0" cy="431800"/>
            </a:xfrm>
            <a:prstGeom prst="line">
              <a:avLst/>
            </a:prstGeom>
            <a:noFill/>
            <a:ln w="12700">
              <a:solidFill>
                <a:schemeClr val="tx1"/>
              </a:solidFill>
              <a:miter lim="800000"/>
            </a:ln>
          </p:spPr>
          <p:txBody>
            <a:bodyPr/>
            <a:lstStyle/>
            <a:p>
              <a:endParaRPr lang="zh-CN" altLang="en-US" sz="1800"/>
            </a:p>
          </p:txBody>
        </p:sp>
        <p:sp>
          <p:nvSpPr>
            <p:cNvPr id="11399" name="Line 79"/>
            <p:cNvSpPr>
              <a:spLocks noChangeShapeType="1"/>
            </p:cNvSpPr>
            <p:nvPr/>
          </p:nvSpPr>
          <p:spPr bwMode="auto">
            <a:xfrm>
              <a:off x="8837613" y="3789364"/>
              <a:ext cx="0" cy="431800"/>
            </a:xfrm>
            <a:prstGeom prst="line">
              <a:avLst/>
            </a:prstGeom>
            <a:noFill/>
            <a:ln w="12700">
              <a:solidFill>
                <a:schemeClr val="tx1"/>
              </a:solidFill>
              <a:miter lim="800000"/>
            </a:ln>
          </p:spPr>
          <p:txBody>
            <a:bodyPr/>
            <a:lstStyle/>
            <a:p>
              <a:endParaRPr lang="zh-CN" altLang="en-US" sz="1800"/>
            </a:p>
          </p:txBody>
        </p:sp>
      </p:grpSp>
      <p:grpSp>
        <p:nvGrpSpPr>
          <p:cNvPr id="100" name="组合 99"/>
          <p:cNvGrpSpPr/>
          <p:nvPr/>
        </p:nvGrpSpPr>
        <p:grpSpPr bwMode="auto">
          <a:xfrm>
            <a:off x="8113288" y="4007274"/>
            <a:ext cx="426816" cy="704483"/>
            <a:chOff x="9571038" y="3516314"/>
            <a:chExt cx="427038" cy="704850"/>
          </a:xfrm>
        </p:grpSpPr>
        <p:sp>
          <p:nvSpPr>
            <p:cNvPr id="11391" name="Line 80"/>
            <p:cNvSpPr>
              <a:spLocks noChangeShapeType="1"/>
            </p:cNvSpPr>
            <p:nvPr/>
          </p:nvSpPr>
          <p:spPr bwMode="auto">
            <a:xfrm>
              <a:off x="9782175" y="3516314"/>
              <a:ext cx="0" cy="274638"/>
            </a:xfrm>
            <a:prstGeom prst="line">
              <a:avLst/>
            </a:prstGeom>
            <a:noFill/>
            <a:ln w="12700">
              <a:solidFill>
                <a:schemeClr val="tx1"/>
              </a:solidFill>
              <a:miter lim="800000"/>
            </a:ln>
          </p:spPr>
          <p:txBody>
            <a:bodyPr/>
            <a:lstStyle/>
            <a:p>
              <a:endParaRPr lang="zh-CN" altLang="en-US" sz="1800"/>
            </a:p>
          </p:txBody>
        </p:sp>
        <p:sp>
          <p:nvSpPr>
            <p:cNvPr id="11392" name="Line 81"/>
            <p:cNvSpPr>
              <a:spLocks noChangeShapeType="1"/>
            </p:cNvSpPr>
            <p:nvPr/>
          </p:nvSpPr>
          <p:spPr bwMode="auto">
            <a:xfrm flipH="1">
              <a:off x="9571038" y="3792539"/>
              <a:ext cx="427038" cy="0"/>
            </a:xfrm>
            <a:prstGeom prst="line">
              <a:avLst/>
            </a:prstGeom>
            <a:noFill/>
            <a:ln w="12700">
              <a:solidFill>
                <a:schemeClr val="tx1"/>
              </a:solidFill>
              <a:miter lim="800000"/>
            </a:ln>
          </p:spPr>
          <p:txBody>
            <a:bodyPr/>
            <a:lstStyle/>
            <a:p>
              <a:endParaRPr lang="zh-CN" altLang="en-US" sz="1800"/>
            </a:p>
          </p:txBody>
        </p:sp>
        <p:sp>
          <p:nvSpPr>
            <p:cNvPr id="11393" name="Line 82"/>
            <p:cNvSpPr>
              <a:spLocks noChangeShapeType="1"/>
            </p:cNvSpPr>
            <p:nvPr/>
          </p:nvSpPr>
          <p:spPr bwMode="auto">
            <a:xfrm>
              <a:off x="9572625" y="3789364"/>
              <a:ext cx="0" cy="431800"/>
            </a:xfrm>
            <a:prstGeom prst="line">
              <a:avLst/>
            </a:prstGeom>
            <a:noFill/>
            <a:ln w="12700">
              <a:solidFill>
                <a:schemeClr val="tx1"/>
              </a:solidFill>
              <a:miter lim="800000"/>
            </a:ln>
          </p:spPr>
          <p:txBody>
            <a:bodyPr/>
            <a:lstStyle/>
            <a:p>
              <a:endParaRPr lang="zh-CN" altLang="en-US" sz="1800"/>
            </a:p>
          </p:txBody>
        </p:sp>
        <p:sp>
          <p:nvSpPr>
            <p:cNvPr id="11394" name="Line 83"/>
            <p:cNvSpPr>
              <a:spLocks noChangeShapeType="1"/>
            </p:cNvSpPr>
            <p:nvPr/>
          </p:nvSpPr>
          <p:spPr bwMode="auto">
            <a:xfrm>
              <a:off x="9994900" y="3789364"/>
              <a:ext cx="0" cy="431800"/>
            </a:xfrm>
            <a:prstGeom prst="line">
              <a:avLst/>
            </a:prstGeom>
            <a:noFill/>
            <a:ln w="12700">
              <a:solidFill>
                <a:schemeClr val="tx1"/>
              </a:solidFill>
              <a:miter lim="800000"/>
            </a:ln>
          </p:spPr>
          <p:txBody>
            <a:bodyPr/>
            <a:lstStyle/>
            <a:p>
              <a:endParaRPr lang="zh-CN" altLang="en-US" sz="1800"/>
            </a:p>
          </p:txBody>
        </p:sp>
      </p:grpSp>
      <p:grpSp>
        <p:nvGrpSpPr>
          <p:cNvPr id="105" name="组合 104"/>
          <p:cNvGrpSpPr/>
          <p:nvPr/>
        </p:nvGrpSpPr>
        <p:grpSpPr bwMode="auto">
          <a:xfrm>
            <a:off x="9147800" y="4007274"/>
            <a:ext cx="880604" cy="704483"/>
            <a:chOff x="10606088" y="3516314"/>
            <a:chExt cx="881063" cy="704850"/>
          </a:xfrm>
        </p:grpSpPr>
        <p:sp>
          <p:nvSpPr>
            <p:cNvPr id="11386" name="Line 84"/>
            <p:cNvSpPr>
              <a:spLocks noChangeShapeType="1"/>
            </p:cNvSpPr>
            <p:nvPr/>
          </p:nvSpPr>
          <p:spPr bwMode="auto">
            <a:xfrm>
              <a:off x="11044238" y="3516314"/>
              <a:ext cx="0" cy="274638"/>
            </a:xfrm>
            <a:prstGeom prst="line">
              <a:avLst/>
            </a:prstGeom>
            <a:noFill/>
            <a:ln w="12700">
              <a:solidFill>
                <a:schemeClr val="tx1"/>
              </a:solidFill>
              <a:miter lim="800000"/>
            </a:ln>
          </p:spPr>
          <p:txBody>
            <a:bodyPr/>
            <a:lstStyle/>
            <a:p>
              <a:endParaRPr lang="zh-CN" altLang="en-US" sz="1800"/>
            </a:p>
          </p:txBody>
        </p:sp>
        <p:sp>
          <p:nvSpPr>
            <p:cNvPr id="11387" name="Line 85"/>
            <p:cNvSpPr>
              <a:spLocks noChangeShapeType="1"/>
            </p:cNvSpPr>
            <p:nvPr/>
          </p:nvSpPr>
          <p:spPr bwMode="auto">
            <a:xfrm flipH="1">
              <a:off x="10606088" y="3792539"/>
              <a:ext cx="881063" cy="0"/>
            </a:xfrm>
            <a:prstGeom prst="line">
              <a:avLst/>
            </a:prstGeom>
            <a:noFill/>
            <a:ln w="12700">
              <a:solidFill>
                <a:schemeClr val="tx1"/>
              </a:solidFill>
              <a:miter lim="800000"/>
            </a:ln>
          </p:spPr>
          <p:txBody>
            <a:bodyPr/>
            <a:lstStyle/>
            <a:p>
              <a:endParaRPr lang="zh-CN" altLang="en-US" sz="1800"/>
            </a:p>
          </p:txBody>
        </p:sp>
        <p:sp>
          <p:nvSpPr>
            <p:cNvPr id="11388" name="Line 86"/>
            <p:cNvSpPr>
              <a:spLocks noChangeShapeType="1"/>
            </p:cNvSpPr>
            <p:nvPr/>
          </p:nvSpPr>
          <p:spPr bwMode="auto">
            <a:xfrm>
              <a:off x="10609263" y="3789364"/>
              <a:ext cx="0" cy="431800"/>
            </a:xfrm>
            <a:prstGeom prst="line">
              <a:avLst/>
            </a:prstGeom>
            <a:noFill/>
            <a:ln w="12700">
              <a:solidFill>
                <a:schemeClr val="tx1"/>
              </a:solidFill>
              <a:miter lim="800000"/>
            </a:ln>
          </p:spPr>
          <p:txBody>
            <a:bodyPr/>
            <a:lstStyle/>
            <a:p>
              <a:endParaRPr lang="zh-CN" altLang="en-US" sz="1800"/>
            </a:p>
          </p:txBody>
        </p:sp>
        <p:sp>
          <p:nvSpPr>
            <p:cNvPr id="11389" name="Line 87"/>
            <p:cNvSpPr>
              <a:spLocks noChangeShapeType="1"/>
            </p:cNvSpPr>
            <p:nvPr/>
          </p:nvSpPr>
          <p:spPr bwMode="auto">
            <a:xfrm>
              <a:off x="11044238" y="3789364"/>
              <a:ext cx="0" cy="431800"/>
            </a:xfrm>
            <a:prstGeom prst="line">
              <a:avLst/>
            </a:prstGeom>
            <a:noFill/>
            <a:ln w="12700">
              <a:solidFill>
                <a:schemeClr val="tx1"/>
              </a:solidFill>
              <a:miter lim="800000"/>
            </a:ln>
          </p:spPr>
          <p:txBody>
            <a:bodyPr/>
            <a:lstStyle/>
            <a:p>
              <a:endParaRPr lang="zh-CN" altLang="en-US" sz="1800"/>
            </a:p>
          </p:txBody>
        </p:sp>
        <p:sp>
          <p:nvSpPr>
            <p:cNvPr id="11390" name="Line 88"/>
            <p:cNvSpPr>
              <a:spLocks noChangeShapeType="1"/>
            </p:cNvSpPr>
            <p:nvPr/>
          </p:nvSpPr>
          <p:spPr bwMode="auto">
            <a:xfrm>
              <a:off x="11480800" y="3789364"/>
              <a:ext cx="0" cy="431800"/>
            </a:xfrm>
            <a:prstGeom prst="line">
              <a:avLst/>
            </a:prstGeom>
            <a:noFill/>
            <a:ln w="12700">
              <a:solidFill>
                <a:schemeClr val="tx1"/>
              </a:solidFill>
              <a:miter lim="800000"/>
            </a:ln>
          </p:spPr>
          <p:txBody>
            <a:bodyPr/>
            <a:lstStyle/>
            <a:p>
              <a:endParaRPr lang="zh-CN" altLang="en-US" sz="1800"/>
            </a:p>
          </p:txBody>
        </p:sp>
      </p:grpSp>
      <p:grpSp>
        <p:nvGrpSpPr>
          <p:cNvPr id="114" name="组合 113"/>
          <p:cNvGrpSpPr/>
          <p:nvPr/>
        </p:nvGrpSpPr>
        <p:grpSpPr bwMode="auto">
          <a:xfrm>
            <a:off x="4897306" y="2120750"/>
            <a:ext cx="1153511" cy="339548"/>
            <a:chOff x="4619625" y="1568451"/>
            <a:chExt cx="1154113" cy="339725"/>
          </a:xfrm>
        </p:grpSpPr>
        <p:sp>
          <p:nvSpPr>
            <p:cNvPr id="115" name="Rectangle 6"/>
            <p:cNvSpPr>
              <a:spLocks noChangeArrowheads="1"/>
            </p:cNvSpPr>
            <p:nvPr/>
          </p:nvSpPr>
          <p:spPr bwMode="auto">
            <a:xfrm>
              <a:off x="4619625" y="1568451"/>
              <a:ext cx="1154113" cy="339725"/>
            </a:xfrm>
            <a:prstGeom prst="rect">
              <a:avLst/>
            </a:prstGeom>
            <a:solidFill>
              <a:schemeClr val="tx2"/>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16" name="Rectangle 15"/>
            <p:cNvSpPr>
              <a:spLocks noChangeArrowheads="1"/>
            </p:cNvSpPr>
            <p:nvPr/>
          </p:nvSpPr>
          <p:spPr bwMode="auto">
            <a:xfrm>
              <a:off x="4657725" y="1585914"/>
              <a:ext cx="1093788"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董事长</a:t>
              </a:r>
              <a:endParaRPr lang="zh-CN" altLang="en-US" sz="1600" dirty="0">
                <a:solidFill>
                  <a:srgbClr val="F8F8F8"/>
                </a:solidFill>
                <a:latin typeface="+mn-ea"/>
              </a:endParaRPr>
            </a:p>
          </p:txBody>
        </p:sp>
      </p:grpSp>
      <p:grpSp>
        <p:nvGrpSpPr>
          <p:cNvPr id="117" name="组合 116"/>
          <p:cNvGrpSpPr/>
          <p:nvPr/>
        </p:nvGrpSpPr>
        <p:grpSpPr bwMode="auto">
          <a:xfrm>
            <a:off x="4897306" y="2769669"/>
            <a:ext cx="1153511" cy="339548"/>
            <a:chOff x="4619625" y="2278064"/>
            <a:chExt cx="1154113" cy="339725"/>
          </a:xfrm>
        </p:grpSpPr>
        <p:sp>
          <p:nvSpPr>
            <p:cNvPr id="118" name="Rectangle 7"/>
            <p:cNvSpPr>
              <a:spLocks noChangeArrowheads="1"/>
            </p:cNvSpPr>
            <p:nvPr/>
          </p:nvSpPr>
          <p:spPr bwMode="auto">
            <a:xfrm>
              <a:off x="4619625" y="2278064"/>
              <a:ext cx="1154113" cy="339725"/>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19" name="Rectangle 15"/>
            <p:cNvSpPr>
              <a:spLocks noChangeArrowheads="1"/>
            </p:cNvSpPr>
            <p:nvPr/>
          </p:nvSpPr>
          <p:spPr bwMode="auto">
            <a:xfrm>
              <a:off x="4657725" y="2290764"/>
              <a:ext cx="1093788" cy="317500"/>
            </a:xfrm>
            <a:prstGeom prst="rect">
              <a:avLst/>
            </a:prstGeom>
            <a:noFill/>
            <a:ln>
              <a:noFill/>
            </a:ln>
            <a:effectLst/>
          </p:spPr>
          <p:txBody>
            <a:bodyPr wrap="none" anchor="ctr"/>
            <a:lstStyle/>
            <a:p>
              <a:pPr algn="ctr">
                <a:buFont typeface="Arial" panose="020B0604020202020204" pitchFamily="34" charset="0"/>
                <a:buNone/>
                <a:defRPr/>
              </a:pPr>
              <a:r>
                <a:rPr lang="en-US" altLang="zh-CN" sz="1600" dirty="0">
                  <a:solidFill>
                    <a:srgbClr val="F8F8F8"/>
                  </a:solidFill>
                  <a:latin typeface="+mn-ea"/>
                </a:rPr>
                <a:t>CEO</a:t>
              </a:r>
              <a:endParaRPr lang="zh-CN" altLang="en-US" sz="1600" dirty="0">
                <a:solidFill>
                  <a:srgbClr val="F8F8F8"/>
                </a:solidFill>
                <a:latin typeface="+mn-ea"/>
              </a:endParaRPr>
            </a:p>
          </p:txBody>
        </p:sp>
      </p:grpSp>
      <p:grpSp>
        <p:nvGrpSpPr>
          <p:cNvPr id="120" name="组合 119"/>
          <p:cNvGrpSpPr/>
          <p:nvPr/>
        </p:nvGrpSpPr>
        <p:grpSpPr bwMode="auto">
          <a:xfrm>
            <a:off x="1840062" y="3658206"/>
            <a:ext cx="1854480" cy="339548"/>
            <a:chOff x="558971" y="3167064"/>
            <a:chExt cx="1855446" cy="339725"/>
          </a:xfrm>
        </p:grpSpPr>
        <p:sp>
          <p:nvSpPr>
            <p:cNvPr id="121" name="Rectangle 8"/>
            <p:cNvSpPr>
              <a:spLocks noChangeArrowheads="1"/>
            </p:cNvSpPr>
            <p:nvPr/>
          </p:nvSpPr>
          <p:spPr bwMode="auto">
            <a:xfrm>
              <a:off x="558971" y="3167064"/>
              <a:ext cx="1855446" cy="339725"/>
            </a:xfrm>
            <a:prstGeom prst="rect">
              <a:avLst/>
            </a:prstGeom>
            <a:solidFill>
              <a:schemeClr val="accent5"/>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22" name="Rectangle 15"/>
            <p:cNvSpPr>
              <a:spLocks noChangeArrowheads="1"/>
            </p:cNvSpPr>
            <p:nvPr/>
          </p:nvSpPr>
          <p:spPr bwMode="auto">
            <a:xfrm>
              <a:off x="782638" y="3186114"/>
              <a:ext cx="1425575"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产品开发工程技术</a:t>
              </a:r>
              <a:endParaRPr lang="zh-CN" altLang="en-US" sz="1600" dirty="0">
                <a:solidFill>
                  <a:srgbClr val="F8F8F8"/>
                </a:solidFill>
                <a:latin typeface="+mn-ea"/>
              </a:endParaRPr>
            </a:p>
          </p:txBody>
        </p:sp>
      </p:grpSp>
      <p:grpSp>
        <p:nvGrpSpPr>
          <p:cNvPr id="123" name="组合 122"/>
          <p:cNvGrpSpPr/>
          <p:nvPr/>
        </p:nvGrpSpPr>
        <p:grpSpPr bwMode="auto">
          <a:xfrm>
            <a:off x="4278609" y="3658206"/>
            <a:ext cx="1231259" cy="339548"/>
            <a:chOff x="6381750" y="3167064"/>
            <a:chExt cx="1231900" cy="339725"/>
          </a:xfrm>
        </p:grpSpPr>
        <p:sp>
          <p:nvSpPr>
            <p:cNvPr id="124" name="Rectangle 11"/>
            <p:cNvSpPr>
              <a:spLocks noChangeArrowheads="1"/>
            </p:cNvSpPr>
            <p:nvPr/>
          </p:nvSpPr>
          <p:spPr bwMode="auto">
            <a:xfrm>
              <a:off x="6381750" y="3167064"/>
              <a:ext cx="1231900" cy="339725"/>
            </a:xfrm>
            <a:prstGeom prst="rect">
              <a:avLst/>
            </a:prstGeom>
            <a:solidFill>
              <a:schemeClr val="accent5"/>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25" name="Rectangle 15"/>
            <p:cNvSpPr>
              <a:spLocks noChangeArrowheads="1"/>
            </p:cNvSpPr>
            <p:nvPr/>
          </p:nvSpPr>
          <p:spPr bwMode="auto">
            <a:xfrm>
              <a:off x="6403975" y="3186114"/>
              <a:ext cx="1166812"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订单处理部</a:t>
              </a:r>
              <a:endParaRPr lang="zh-CN" altLang="en-US" sz="1600" dirty="0">
                <a:solidFill>
                  <a:srgbClr val="F8F8F8"/>
                </a:solidFill>
                <a:latin typeface="+mn-ea"/>
              </a:endParaRPr>
            </a:p>
          </p:txBody>
        </p:sp>
      </p:grpSp>
      <p:grpSp>
        <p:nvGrpSpPr>
          <p:cNvPr id="126" name="组合 125"/>
          <p:cNvGrpSpPr/>
          <p:nvPr/>
        </p:nvGrpSpPr>
        <p:grpSpPr bwMode="auto">
          <a:xfrm>
            <a:off x="6053990" y="3658206"/>
            <a:ext cx="1231259" cy="339548"/>
            <a:chOff x="7750175" y="3167064"/>
            <a:chExt cx="1231900" cy="339725"/>
          </a:xfrm>
        </p:grpSpPr>
        <p:sp>
          <p:nvSpPr>
            <p:cNvPr id="127" name="Rectangle 12"/>
            <p:cNvSpPr>
              <a:spLocks noChangeArrowheads="1"/>
            </p:cNvSpPr>
            <p:nvPr/>
          </p:nvSpPr>
          <p:spPr bwMode="auto">
            <a:xfrm>
              <a:off x="7750175" y="3167064"/>
              <a:ext cx="1231900" cy="339725"/>
            </a:xfrm>
            <a:prstGeom prst="rect">
              <a:avLst/>
            </a:prstGeom>
            <a:solidFill>
              <a:schemeClr val="accent5"/>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28" name="Rectangle 15"/>
            <p:cNvSpPr>
              <a:spLocks noChangeArrowheads="1"/>
            </p:cNvSpPr>
            <p:nvPr/>
          </p:nvSpPr>
          <p:spPr bwMode="auto">
            <a:xfrm>
              <a:off x="7775575" y="3186114"/>
              <a:ext cx="1166813"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供应部</a:t>
              </a:r>
              <a:endParaRPr lang="zh-CN" altLang="en-US" sz="1600" dirty="0">
                <a:solidFill>
                  <a:srgbClr val="F8F8F8"/>
                </a:solidFill>
                <a:latin typeface="+mn-ea"/>
              </a:endParaRPr>
            </a:p>
          </p:txBody>
        </p:sp>
      </p:grpSp>
      <p:grpSp>
        <p:nvGrpSpPr>
          <p:cNvPr id="129" name="组合 128"/>
          <p:cNvGrpSpPr/>
          <p:nvPr/>
        </p:nvGrpSpPr>
        <p:grpSpPr bwMode="auto">
          <a:xfrm>
            <a:off x="7709851" y="3658206"/>
            <a:ext cx="1169631" cy="339548"/>
            <a:chOff x="9167391" y="3167064"/>
            <a:chExt cx="1170240" cy="339725"/>
          </a:xfrm>
        </p:grpSpPr>
        <p:sp>
          <p:nvSpPr>
            <p:cNvPr id="130" name="Rectangle 13"/>
            <p:cNvSpPr>
              <a:spLocks noChangeArrowheads="1"/>
            </p:cNvSpPr>
            <p:nvPr/>
          </p:nvSpPr>
          <p:spPr bwMode="auto">
            <a:xfrm>
              <a:off x="9167391" y="3167064"/>
              <a:ext cx="1170240" cy="339725"/>
            </a:xfrm>
            <a:prstGeom prst="rect">
              <a:avLst/>
            </a:prstGeom>
            <a:solidFill>
              <a:schemeClr val="accent5"/>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31" name="Rectangle 15"/>
            <p:cNvSpPr>
              <a:spLocks noChangeArrowheads="1"/>
            </p:cNvSpPr>
            <p:nvPr/>
          </p:nvSpPr>
          <p:spPr bwMode="auto">
            <a:xfrm>
              <a:off x="9259888" y="3186114"/>
              <a:ext cx="1006475"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发展规划部</a:t>
              </a:r>
              <a:endParaRPr lang="zh-CN" altLang="en-US" sz="1600" dirty="0">
                <a:solidFill>
                  <a:srgbClr val="F8F8F8"/>
                </a:solidFill>
                <a:latin typeface="+mn-ea"/>
              </a:endParaRPr>
            </a:p>
          </p:txBody>
        </p:sp>
      </p:grpSp>
      <p:grpSp>
        <p:nvGrpSpPr>
          <p:cNvPr id="132" name="组合 131"/>
          <p:cNvGrpSpPr/>
          <p:nvPr/>
        </p:nvGrpSpPr>
        <p:grpSpPr bwMode="auto">
          <a:xfrm>
            <a:off x="8982785" y="3658206"/>
            <a:ext cx="1034511" cy="339548"/>
            <a:chOff x="10440988" y="3167064"/>
            <a:chExt cx="1035050" cy="339725"/>
          </a:xfrm>
        </p:grpSpPr>
        <p:sp>
          <p:nvSpPr>
            <p:cNvPr id="133" name="Rectangle 14"/>
            <p:cNvSpPr>
              <a:spLocks noChangeArrowheads="1"/>
            </p:cNvSpPr>
            <p:nvPr/>
          </p:nvSpPr>
          <p:spPr bwMode="auto">
            <a:xfrm>
              <a:off x="10440988" y="3167064"/>
              <a:ext cx="1035050" cy="339725"/>
            </a:xfrm>
            <a:prstGeom prst="rect">
              <a:avLst/>
            </a:prstGeom>
            <a:solidFill>
              <a:schemeClr val="accent5"/>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34" name="Rectangle 15"/>
            <p:cNvSpPr>
              <a:spLocks noChangeArrowheads="1"/>
            </p:cNvSpPr>
            <p:nvPr/>
          </p:nvSpPr>
          <p:spPr bwMode="auto">
            <a:xfrm>
              <a:off x="10450513" y="3186114"/>
              <a:ext cx="1006475" cy="317500"/>
            </a:xfrm>
            <a:prstGeom prst="rect">
              <a:avLst/>
            </a:prstGeom>
            <a:noFill/>
            <a:ln>
              <a:noFill/>
            </a:ln>
            <a:effectLst/>
          </p:spPr>
          <p:txBody>
            <a:bodyPr wrap="none" anchor="ctr"/>
            <a:lstStyle/>
            <a:p>
              <a:pPr algn="ctr">
                <a:buFont typeface="Arial" panose="020B0604020202020204" pitchFamily="34" charset="0"/>
                <a:buNone/>
                <a:defRPr/>
              </a:pPr>
              <a:r>
                <a:rPr lang="zh-CN" altLang="en-US" sz="1600" dirty="0">
                  <a:solidFill>
                    <a:srgbClr val="F8F8F8"/>
                  </a:solidFill>
                  <a:latin typeface="+mn-ea"/>
                </a:rPr>
                <a:t>财务部</a:t>
              </a:r>
              <a:endParaRPr lang="zh-CN" altLang="en-US" sz="1600" dirty="0">
                <a:solidFill>
                  <a:srgbClr val="F8F8F8"/>
                </a:solidFill>
                <a:latin typeface="+mn-ea"/>
              </a:endParaRPr>
            </a:p>
          </p:txBody>
        </p:sp>
      </p:grpSp>
      <p:grpSp>
        <p:nvGrpSpPr>
          <p:cNvPr id="135" name="组合 134"/>
          <p:cNvGrpSpPr/>
          <p:nvPr/>
        </p:nvGrpSpPr>
        <p:grpSpPr bwMode="auto">
          <a:xfrm>
            <a:off x="1901633" y="4506972"/>
            <a:ext cx="399981" cy="1553354"/>
            <a:chOff x="620555" y="4216401"/>
            <a:chExt cx="400249" cy="1862138"/>
          </a:xfrm>
        </p:grpSpPr>
        <p:sp>
          <p:nvSpPr>
            <p:cNvPr id="136" name="Rectangle 15"/>
            <p:cNvSpPr>
              <a:spLocks noChangeArrowheads="1"/>
            </p:cNvSpPr>
            <p:nvPr/>
          </p:nvSpPr>
          <p:spPr bwMode="auto">
            <a:xfrm>
              <a:off x="663562" y="4216401"/>
              <a:ext cx="322311"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37" name="TextBox 136"/>
            <p:cNvSpPr txBox="1"/>
            <p:nvPr/>
          </p:nvSpPr>
          <p:spPr>
            <a:xfrm>
              <a:off x="620555" y="4241130"/>
              <a:ext cx="400249" cy="1402041"/>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产品开发投放</a:t>
              </a:r>
              <a:endParaRPr lang="zh-CN" altLang="en-US" sz="1400" dirty="0">
                <a:solidFill>
                  <a:srgbClr val="F8F8F8"/>
                </a:solidFill>
                <a:latin typeface="+mn-ea"/>
              </a:endParaRPr>
            </a:p>
          </p:txBody>
        </p:sp>
      </p:grpSp>
      <p:grpSp>
        <p:nvGrpSpPr>
          <p:cNvPr id="138" name="组合 137"/>
          <p:cNvGrpSpPr/>
          <p:nvPr/>
        </p:nvGrpSpPr>
        <p:grpSpPr bwMode="auto">
          <a:xfrm>
            <a:off x="2315754" y="4506972"/>
            <a:ext cx="399981" cy="1553354"/>
            <a:chOff x="1035224" y="4216401"/>
            <a:chExt cx="400249" cy="1862138"/>
          </a:xfrm>
        </p:grpSpPr>
        <p:sp>
          <p:nvSpPr>
            <p:cNvPr id="139" name="Rectangle 16"/>
            <p:cNvSpPr>
              <a:spLocks noChangeArrowheads="1"/>
            </p:cNvSpPr>
            <p:nvPr/>
          </p:nvSpPr>
          <p:spPr bwMode="auto">
            <a:xfrm>
              <a:off x="1086171" y="4216401"/>
              <a:ext cx="322311"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40" name="TextBox 139"/>
            <p:cNvSpPr txBox="1"/>
            <p:nvPr/>
          </p:nvSpPr>
          <p:spPr>
            <a:xfrm>
              <a:off x="1035224" y="4241130"/>
              <a:ext cx="400249" cy="1402041"/>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产品编码系统</a:t>
              </a:r>
              <a:endParaRPr lang="zh-CN" altLang="en-US" sz="1400" dirty="0">
                <a:solidFill>
                  <a:srgbClr val="F8F8F8"/>
                </a:solidFill>
                <a:latin typeface="+mn-ea"/>
              </a:endParaRPr>
            </a:p>
          </p:txBody>
        </p:sp>
      </p:grpSp>
      <p:grpSp>
        <p:nvGrpSpPr>
          <p:cNvPr id="141" name="组合 140"/>
          <p:cNvGrpSpPr/>
          <p:nvPr/>
        </p:nvGrpSpPr>
        <p:grpSpPr bwMode="auto">
          <a:xfrm>
            <a:off x="2752091" y="4506972"/>
            <a:ext cx="399981" cy="1553354"/>
            <a:chOff x="1471159" y="4216401"/>
            <a:chExt cx="400249" cy="1862138"/>
          </a:xfrm>
        </p:grpSpPr>
        <p:sp>
          <p:nvSpPr>
            <p:cNvPr id="142" name="Rectangle 17"/>
            <p:cNvSpPr>
              <a:spLocks noChangeArrowheads="1"/>
            </p:cNvSpPr>
            <p:nvPr/>
          </p:nvSpPr>
          <p:spPr bwMode="auto">
            <a:xfrm>
              <a:off x="1509404" y="4216401"/>
              <a:ext cx="320723"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43" name="TextBox 142"/>
            <p:cNvSpPr txBox="1"/>
            <p:nvPr/>
          </p:nvSpPr>
          <p:spPr>
            <a:xfrm>
              <a:off x="1471159" y="4241130"/>
              <a:ext cx="400249" cy="1832492"/>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专利、技术、证资</a:t>
              </a:r>
              <a:endParaRPr lang="zh-CN" altLang="en-US" sz="1400" dirty="0">
                <a:solidFill>
                  <a:srgbClr val="F8F8F8"/>
                </a:solidFill>
                <a:latin typeface="+mn-ea"/>
              </a:endParaRPr>
            </a:p>
          </p:txBody>
        </p:sp>
      </p:grpSp>
      <p:grpSp>
        <p:nvGrpSpPr>
          <p:cNvPr id="144" name="组合 143"/>
          <p:cNvGrpSpPr/>
          <p:nvPr/>
        </p:nvGrpSpPr>
        <p:grpSpPr bwMode="auto">
          <a:xfrm>
            <a:off x="3177320" y="4506972"/>
            <a:ext cx="399981" cy="1553354"/>
            <a:chOff x="1896461" y="4216401"/>
            <a:chExt cx="400249" cy="1862138"/>
          </a:xfrm>
        </p:grpSpPr>
        <p:sp>
          <p:nvSpPr>
            <p:cNvPr id="145" name="Rectangle 18"/>
            <p:cNvSpPr>
              <a:spLocks noChangeArrowheads="1"/>
            </p:cNvSpPr>
            <p:nvPr/>
          </p:nvSpPr>
          <p:spPr bwMode="auto">
            <a:xfrm>
              <a:off x="1931530" y="4216401"/>
              <a:ext cx="322310"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46" name="TextBox 145"/>
            <p:cNvSpPr txBox="1"/>
            <p:nvPr/>
          </p:nvSpPr>
          <p:spPr>
            <a:xfrm>
              <a:off x="1896461" y="4241130"/>
              <a:ext cx="400249" cy="1186815"/>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供应商开发</a:t>
              </a:r>
              <a:endParaRPr lang="zh-CN" altLang="en-US" sz="1400" dirty="0">
                <a:solidFill>
                  <a:srgbClr val="F8F8F8"/>
                </a:solidFill>
                <a:latin typeface="+mn-ea"/>
              </a:endParaRPr>
            </a:p>
          </p:txBody>
        </p:sp>
      </p:grpSp>
      <p:grpSp>
        <p:nvGrpSpPr>
          <p:cNvPr id="147" name="组合 146"/>
          <p:cNvGrpSpPr/>
          <p:nvPr/>
        </p:nvGrpSpPr>
        <p:grpSpPr bwMode="auto">
          <a:xfrm>
            <a:off x="4227699" y="4506972"/>
            <a:ext cx="399981" cy="1553354"/>
            <a:chOff x="6330239" y="4216401"/>
            <a:chExt cx="400249" cy="1862138"/>
          </a:xfrm>
        </p:grpSpPr>
        <p:sp>
          <p:nvSpPr>
            <p:cNvPr id="148" name="Rectangle 27"/>
            <p:cNvSpPr>
              <a:spLocks noChangeArrowheads="1"/>
            </p:cNvSpPr>
            <p:nvPr/>
          </p:nvSpPr>
          <p:spPr bwMode="auto">
            <a:xfrm>
              <a:off x="6371659" y="4216401"/>
              <a:ext cx="320723"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49" name="TextBox 148"/>
            <p:cNvSpPr txBox="1"/>
            <p:nvPr/>
          </p:nvSpPr>
          <p:spPr>
            <a:xfrm>
              <a:off x="6330239" y="4241130"/>
              <a:ext cx="400249" cy="97158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客户在线</a:t>
              </a:r>
              <a:endParaRPr lang="zh-CN" altLang="en-US" sz="1400" dirty="0">
                <a:solidFill>
                  <a:srgbClr val="F8F8F8"/>
                </a:solidFill>
                <a:latin typeface="+mn-ea"/>
              </a:endParaRPr>
            </a:p>
          </p:txBody>
        </p:sp>
      </p:grpSp>
      <p:grpSp>
        <p:nvGrpSpPr>
          <p:cNvPr id="150" name="组合 149"/>
          <p:cNvGrpSpPr/>
          <p:nvPr/>
        </p:nvGrpSpPr>
        <p:grpSpPr bwMode="auto">
          <a:xfrm>
            <a:off x="4662447" y="4506972"/>
            <a:ext cx="399981" cy="1553354"/>
            <a:chOff x="6766174" y="4216401"/>
            <a:chExt cx="400249" cy="1862138"/>
          </a:xfrm>
        </p:grpSpPr>
        <p:sp>
          <p:nvSpPr>
            <p:cNvPr id="151" name="Rectangle 28"/>
            <p:cNvSpPr>
              <a:spLocks noChangeArrowheads="1"/>
            </p:cNvSpPr>
            <p:nvPr/>
          </p:nvSpPr>
          <p:spPr bwMode="auto">
            <a:xfrm>
              <a:off x="6794892" y="4216401"/>
              <a:ext cx="322310"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52" name="TextBox 151"/>
            <p:cNvSpPr txBox="1"/>
            <p:nvPr/>
          </p:nvSpPr>
          <p:spPr>
            <a:xfrm>
              <a:off x="6766174" y="4241130"/>
              <a:ext cx="400249" cy="97158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订单下发</a:t>
              </a:r>
              <a:endParaRPr lang="zh-CN" altLang="en-US" sz="1400" dirty="0">
                <a:solidFill>
                  <a:srgbClr val="F8F8F8"/>
                </a:solidFill>
                <a:latin typeface="+mn-ea"/>
              </a:endParaRPr>
            </a:p>
          </p:txBody>
        </p:sp>
      </p:grpSp>
      <p:grpSp>
        <p:nvGrpSpPr>
          <p:cNvPr id="153" name="组合 152"/>
          <p:cNvGrpSpPr/>
          <p:nvPr/>
        </p:nvGrpSpPr>
        <p:grpSpPr bwMode="auto">
          <a:xfrm>
            <a:off x="5078166" y="4506972"/>
            <a:ext cx="399981" cy="1553354"/>
            <a:chOff x="7182426" y="4216401"/>
            <a:chExt cx="398666" cy="1862138"/>
          </a:xfrm>
        </p:grpSpPr>
        <p:sp>
          <p:nvSpPr>
            <p:cNvPr id="154" name="Rectangle 29"/>
            <p:cNvSpPr>
              <a:spLocks noChangeArrowheads="1"/>
            </p:cNvSpPr>
            <p:nvPr/>
          </p:nvSpPr>
          <p:spPr bwMode="auto">
            <a:xfrm>
              <a:off x="7217356" y="4216401"/>
              <a:ext cx="321036"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55" name="TextBox 154"/>
            <p:cNvSpPr txBox="1"/>
            <p:nvPr/>
          </p:nvSpPr>
          <p:spPr>
            <a:xfrm>
              <a:off x="7182426" y="4241130"/>
              <a:ext cx="398666" cy="97158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合同发票</a:t>
              </a:r>
              <a:endParaRPr lang="zh-CN" altLang="en-US" sz="1400" dirty="0">
                <a:solidFill>
                  <a:srgbClr val="F8F8F8"/>
                </a:solidFill>
                <a:latin typeface="+mn-ea"/>
              </a:endParaRPr>
            </a:p>
          </p:txBody>
        </p:sp>
      </p:grpSp>
      <p:grpSp>
        <p:nvGrpSpPr>
          <p:cNvPr id="156" name="组合 155"/>
          <p:cNvGrpSpPr/>
          <p:nvPr/>
        </p:nvGrpSpPr>
        <p:grpSpPr bwMode="auto">
          <a:xfrm>
            <a:off x="6090349" y="4506972"/>
            <a:ext cx="399981" cy="1553354"/>
            <a:chOff x="7786900" y="4216401"/>
            <a:chExt cx="400249" cy="1862138"/>
          </a:xfrm>
        </p:grpSpPr>
        <p:sp>
          <p:nvSpPr>
            <p:cNvPr id="157" name="Rectangle 30"/>
            <p:cNvSpPr>
              <a:spLocks noChangeArrowheads="1"/>
            </p:cNvSpPr>
            <p:nvPr/>
          </p:nvSpPr>
          <p:spPr bwMode="auto">
            <a:xfrm>
              <a:off x="7810855" y="4216401"/>
              <a:ext cx="322311"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58" name="TextBox 157"/>
            <p:cNvSpPr txBox="1"/>
            <p:nvPr/>
          </p:nvSpPr>
          <p:spPr>
            <a:xfrm>
              <a:off x="7786900"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仓库</a:t>
              </a:r>
              <a:endParaRPr lang="zh-CN" altLang="en-US" sz="1400" dirty="0">
                <a:solidFill>
                  <a:srgbClr val="F8F8F8"/>
                </a:solidFill>
                <a:latin typeface="+mn-ea"/>
              </a:endParaRPr>
            </a:p>
          </p:txBody>
        </p:sp>
      </p:grpSp>
      <p:grpSp>
        <p:nvGrpSpPr>
          <p:cNvPr id="159" name="组合 158"/>
          <p:cNvGrpSpPr/>
          <p:nvPr/>
        </p:nvGrpSpPr>
        <p:grpSpPr bwMode="auto">
          <a:xfrm>
            <a:off x="6526683" y="4506972"/>
            <a:ext cx="399981" cy="1553354"/>
            <a:chOff x="8222835" y="4216401"/>
            <a:chExt cx="400249" cy="1862138"/>
          </a:xfrm>
        </p:grpSpPr>
        <p:sp>
          <p:nvSpPr>
            <p:cNvPr id="160" name="Rectangle 31"/>
            <p:cNvSpPr>
              <a:spLocks noChangeArrowheads="1"/>
            </p:cNvSpPr>
            <p:nvPr/>
          </p:nvSpPr>
          <p:spPr bwMode="auto">
            <a:xfrm>
              <a:off x="8232500" y="4216401"/>
              <a:ext cx="322311"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61" name="TextBox 160"/>
            <p:cNvSpPr txBox="1"/>
            <p:nvPr/>
          </p:nvSpPr>
          <p:spPr>
            <a:xfrm>
              <a:off x="8222835"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物流</a:t>
              </a:r>
              <a:endParaRPr lang="zh-CN" altLang="en-US" sz="1400" dirty="0">
                <a:solidFill>
                  <a:srgbClr val="F8F8F8"/>
                </a:solidFill>
                <a:latin typeface="+mn-ea"/>
              </a:endParaRPr>
            </a:p>
          </p:txBody>
        </p:sp>
      </p:grpSp>
      <p:grpSp>
        <p:nvGrpSpPr>
          <p:cNvPr id="162" name="组合 161"/>
          <p:cNvGrpSpPr/>
          <p:nvPr/>
        </p:nvGrpSpPr>
        <p:grpSpPr bwMode="auto">
          <a:xfrm>
            <a:off x="6940806" y="4506972"/>
            <a:ext cx="399981" cy="1553354"/>
            <a:chOff x="8637504" y="4216401"/>
            <a:chExt cx="400249" cy="1862138"/>
          </a:xfrm>
        </p:grpSpPr>
        <p:sp>
          <p:nvSpPr>
            <p:cNvPr id="163" name="Rectangle 32"/>
            <p:cNvSpPr>
              <a:spLocks noChangeArrowheads="1"/>
            </p:cNvSpPr>
            <p:nvPr/>
          </p:nvSpPr>
          <p:spPr bwMode="auto">
            <a:xfrm>
              <a:off x="8656696" y="4216401"/>
              <a:ext cx="320723"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64" name="TextBox 163"/>
            <p:cNvSpPr txBox="1"/>
            <p:nvPr/>
          </p:nvSpPr>
          <p:spPr>
            <a:xfrm>
              <a:off x="8637504"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售后</a:t>
              </a:r>
              <a:endParaRPr lang="zh-CN" altLang="en-US" sz="1400" dirty="0">
                <a:solidFill>
                  <a:srgbClr val="F8F8F8"/>
                </a:solidFill>
                <a:latin typeface="+mn-ea"/>
              </a:endParaRPr>
            </a:p>
          </p:txBody>
        </p:sp>
      </p:grpSp>
      <p:grpSp>
        <p:nvGrpSpPr>
          <p:cNvPr id="165" name="组合 164"/>
          <p:cNvGrpSpPr/>
          <p:nvPr/>
        </p:nvGrpSpPr>
        <p:grpSpPr bwMode="auto">
          <a:xfrm>
            <a:off x="7913231" y="4506972"/>
            <a:ext cx="399981" cy="1553354"/>
            <a:chOff x="9371152" y="4216401"/>
            <a:chExt cx="400249" cy="1862138"/>
          </a:xfrm>
        </p:grpSpPr>
        <p:sp>
          <p:nvSpPr>
            <p:cNvPr id="166" name="Rectangle 33"/>
            <p:cNvSpPr>
              <a:spLocks noChangeArrowheads="1"/>
            </p:cNvSpPr>
            <p:nvPr/>
          </p:nvSpPr>
          <p:spPr bwMode="auto">
            <a:xfrm>
              <a:off x="9401459" y="4216401"/>
              <a:ext cx="322310"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67" name="TextBox 166"/>
            <p:cNvSpPr txBox="1"/>
            <p:nvPr/>
          </p:nvSpPr>
          <p:spPr>
            <a:xfrm>
              <a:off x="9371152" y="4241130"/>
              <a:ext cx="400249" cy="97158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业务拓展</a:t>
              </a:r>
              <a:endParaRPr lang="zh-CN" altLang="en-US" sz="1400" dirty="0">
                <a:solidFill>
                  <a:srgbClr val="F8F8F8"/>
                </a:solidFill>
                <a:latin typeface="+mn-ea"/>
              </a:endParaRPr>
            </a:p>
          </p:txBody>
        </p:sp>
      </p:grpSp>
      <p:grpSp>
        <p:nvGrpSpPr>
          <p:cNvPr id="168" name="组合 167"/>
          <p:cNvGrpSpPr/>
          <p:nvPr/>
        </p:nvGrpSpPr>
        <p:grpSpPr bwMode="auto">
          <a:xfrm>
            <a:off x="8327354" y="4506972"/>
            <a:ext cx="399981" cy="1553354"/>
            <a:chOff x="9785821" y="4216401"/>
            <a:chExt cx="400249" cy="1862138"/>
          </a:xfrm>
        </p:grpSpPr>
        <p:sp>
          <p:nvSpPr>
            <p:cNvPr id="169" name="Rectangle 34"/>
            <p:cNvSpPr>
              <a:spLocks noChangeArrowheads="1"/>
            </p:cNvSpPr>
            <p:nvPr/>
          </p:nvSpPr>
          <p:spPr bwMode="auto">
            <a:xfrm>
              <a:off x="9824066" y="4216401"/>
              <a:ext cx="322310"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70" name="TextBox 169"/>
            <p:cNvSpPr txBox="1"/>
            <p:nvPr/>
          </p:nvSpPr>
          <p:spPr>
            <a:xfrm>
              <a:off x="9785821" y="4241130"/>
              <a:ext cx="400249" cy="97158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企业拓展</a:t>
              </a:r>
              <a:endParaRPr lang="zh-CN" altLang="en-US" sz="1400" dirty="0">
                <a:solidFill>
                  <a:srgbClr val="F8F8F8"/>
                </a:solidFill>
                <a:latin typeface="+mn-ea"/>
              </a:endParaRPr>
            </a:p>
          </p:txBody>
        </p:sp>
      </p:grpSp>
      <p:grpSp>
        <p:nvGrpSpPr>
          <p:cNvPr id="171" name="组合 170"/>
          <p:cNvGrpSpPr/>
          <p:nvPr/>
        </p:nvGrpSpPr>
        <p:grpSpPr bwMode="auto">
          <a:xfrm>
            <a:off x="8944570" y="4506972"/>
            <a:ext cx="399981" cy="1553354"/>
            <a:chOff x="10402509" y="4216401"/>
            <a:chExt cx="400249" cy="1862138"/>
          </a:xfrm>
        </p:grpSpPr>
        <p:sp>
          <p:nvSpPr>
            <p:cNvPr id="172" name="Rectangle 35"/>
            <p:cNvSpPr>
              <a:spLocks noChangeArrowheads="1"/>
            </p:cNvSpPr>
            <p:nvPr/>
          </p:nvSpPr>
          <p:spPr bwMode="auto">
            <a:xfrm>
              <a:off x="10447105" y="4216401"/>
              <a:ext cx="320723"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73" name="TextBox 172"/>
            <p:cNvSpPr txBox="1"/>
            <p:nvPr/>
          </p:nvSpPr>
          <p:spPr>
            <a:xfrm>
              <a:off x="10402509"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会计</a:t>
              </a:r>
              <a:endParaRPr lang="zh-CN" altLang="en-US" sz="1400" dirty="0">
                <a:solidFill>
                  <a:srgbClr val="F8F8F8"/>
                </a:solidFill>
                <a:latin typeface="+mn-ea"/>
              </a:endParaRPr>
            </a:p>
          </p:txBody>
        </p:sp>
      </p:grpSp>
      <p:grpSp>
        <p:nvGrpSpPr>
          <p:cNvPr id="174" name="组合 173"/>
          <p:cNvGrpSpPr/>
          <p:nvPr/>
        </p:nvGrpSpPr>
        <p:grpSpPr bwMode="auto">
          <a:xfrm>
            <a:off x="9379319" y="4506972"/>
            <a:ext cx="399981" cy="1553354"/>
            <a:chOff x="10838444" y="4216401"/>
            <a:chExt cx="400249" cy="1862138"/>
          </a:xfrm>
        </p:grpSpPr>
        <p:sp>
          <p:nvSpPr>
            <p:cNvPr id="175" name="Rectangle 36"/>
            <p:cNvSpPr>
              <a:spLocks noChangeArrowheads="1"/>
            </p:cNvSpPr>
            <p:nvPr/>
          </p:nvSpPr>
          <p:spPr bwMode="auto">
            <a:xfrm>
              <a:off x="10870338" y="4216401"/>
              <a:ext cx="322311"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76" name="TextBox 175"/>
            <p:cNvSpPr txBox="1"/>
            <p:nvPr/>
          </p:nvSpPr>
          <p:spPr>
            <a:xfrm>
              <a:off x="10838444"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审计</a:t>
              </a:r>
              <a:endParaRPr lang="zh-CN" altLang="en-US" sz="1400" dirty="0">
                <a:solidFill>
                  <a:srgbClr val="F8F8F8"/>
                </a:solidFill>
                <a:latin typeface="+mn-ea"/>
              </a:endParaRPr>
            </a:p>
          </p:txBody>
        </p:sp>
      </p:grpSp>
      <p:grpSp>
        <p:nvGrpSpPr>
          <p:cNvPr id="177" name="组合 176"/>
          <p:cNvGrpSpPr/>
          <p:nvPr/>
        </p:nvGrpSpPr>
        <p:grpSpPr bwMode="auto">
          <a:xfrm>
            <a:off x="9793441" y="4506972"/>
            <a:ext cx="399981" cy="1553354"/>
            <a:chOff x="11253113" y="4216401"/>
            <a:chExt cx="400249" cy="1862138"/>
          </a:xfrm>
        </p:grpSpPr>
        <p:sp>
          <p:nvSpPr>
            <p:cNvPr id="178" name="Rectangle 37"/>
            <p:cNvSpPr>
              <a:spLocks noChangeArrowheads="1"/>
            </p:cNvSpPr>
            <p:nvPr/>
          </p:nvSpPr>
          <p:spPr bwMode="auto">
            <a:xfrm>
              <a:off x="11291358" y="4216401"/>
              <a:ext cx="322310" cy="1862138"/>
            </a:xfrm>
            <a:prstGeom prst="rect">
              <a:avLst/>
            </a:prstGeom>
            <a:solidFill>
              <a:schemeClr val="accent1"/>
            </a:solidFill>
            <a:ln w="15875" cap="flat" cmpd="sng" algn="ctr">
              <a:solidFill>
                <a:srgbClr val="FFFFFF"/>
              </a:solidFill>
              <a:prstDash val="solid"/>
              <a:round/>
              <a:headEnd type="none" w="med" len="med"/>
              <a:tailEnd type="none" w="med" len="med"/>
            </a:ln>
            <a:effectLst>
              <a:outerShdw blurRad="76200" dist="38100" dir="3060000" sx="94000" sy="94000" algn="ctr" rotWithShape="0">
                <a:schemeClr val="tx1">
                  <a:alpha val="62000"/>
                </a:schemeClr>
              </a:outerShdw>
            </a:effectLst>
          </p:spPr>
          <p:txBody>
            <a:bodyPr vert="horz" wrap="square" lIns="91392" tIns="45696" rIns="91392" bIns="45696" numCol="1" rtlCol="0" anchor="t" anchorCtr="0" compatLnSpc="1"/>
            <a:lstStyle/>
            <a:p>
              <a:pPr>
                <a:buFont typeface="Arial" panose="020B0604020202020204" pitchFamily="34" charset="0"/>
                <a:buNone/>
              </a:pPr>
              <a:endParaRPr lang="zh-CN" altLang="en-US" sz="1800"/>
            </a:p>
          </p:txBody>
        </p:sp>
        <p:sp>
          <p:nvSpPr>
            <p:cNvPr id="179" name="TextBox 178"/>
            <p:cNvSpPr txBox="1"/>
            <p:nvPr/>
          </p:nvSpPr>
          <p:spPr>
            <a:xfrm>
              <a:off x="11253113" y="4241130"/>
              <a:ext cx="400249" cy="541139"/>
            </a:xfrm>
            <a:prstGeom prst="rect">
              <a:avLst/>
            </a:prstGeom>
            <a:noFill/>
          </p:spPr>
          <p:txBody>
            <a:bodyPr vert="eaVert" wrap="none">
              <a:spAutoFit/>
            </a:bodyPr>
            <a:lstStyle/>
            <a:p>
              <a:pPr>
                <a:buFont typeface="Arial" panose="020B0604020202020204" pitchFamily="34" charset="0"/>
                <a:buNone/>
                <a:defRPr/>
              </a:pPr>
              <a:r>
                <a:rPr lang="zh-CN" altLang="en-US" sz="1400" dirty="0">
                  <a:solidFill>
                    <a:srgbClr val="F8F8F8"/>
                  </a:solidFill>
                  <a:latin typeface="+mn-ea"/>
                </a:rPr>
                <a:t>出纳</a:t>
              </a:r>
              <a:endParaRPr lang="zh-CN" altLang="en-US" sz="1400" dirty="0">
                <a:solidFill>
                  <a:srgbClr val="F8F8F8"/>
                </a:solidFill>
                <a:latin typeface="+mn-ea"/>
              </a:endParaRPr>
            </a:p>
          </p:txBody>
        </p:sp>
      </p:grpSp>
      <p:sp>
        <p:nvSpPr>
          <p:cNvPr id="182" name="矩形 181"/>
          <p:cNvSpPr/>
          <p:nvPr/>
        </p:nvSpPr>
        <p:spPr>
          <a:xfrm>
            <a:off x="2871044" y="123881"/>
            <a:ext cx="2702984" cy="707886"/>
          </a:xfrm>
          <a:prstGeom prst="rect">
            <a:avLst/>
          </a:prstGeom>
        </p:spPr>
        <p:txBody>
          <a:bodyPr wrap="none">
            <a:spAutoFit/>
          </a:bodyPr>
          <a:lstStyle/>
          <a:p>
            <a:r>
              <a:rPr lang="en-US" altLang="zh-CN" sz="4000" dirty="0" smtClean="0">
                <a:solidFill>
                  <a:schemeClr val="accent5">
                    <a:lumMod val="20000"/>
                    <a:lumOff val="80000"/>
                  </a:schemeClr>
                </a:solidFill>
                <a:latin typeface="Gulim" panose="020B0600000101010101" pitchFamily="34" charset="-127"/>
                <a:ea typeface="Gulim" panose="020B0600000101010101" pitchFamily="34" charset="-127"/>
              </a:rPr>
              <a:t>COMPANY</a:t>
            </a:r>
            <a:endParaRPr lang="zh-CN" altLang="en-US" sz="4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183" name="矩形 182"/>
          <p:cNvSpPr/>
          <p:nvPr/>
        </p:nvSpPr>
        <p:spPr>
          <a:xfrm>
            <a:off x="2871044" y="738031"/>
            <a:ext cx="2097049" cy="400110"/>
          </a:xfrm>
          <a:prstGeom prst="rect">
            <a:avLst/>
          </a:prstGeom>
        </p:spPr>
        <p:txBody>
          <a:bodyPr wrap="none">
            <a:spAutoFit/>
          </a:bodyPr>
          <a:lstStyle/>
          <a:p>
            <a:r>
              <a:rPr lang="en-US" altLang="zh-CN" sz="2000" dirty="0" smtClean="0">
                <a:solidFill>
                  <a:schemeClr val="accent5">
                    <a:lumMod val="20000"/>
                    <a:lumOff val="80000"/>
                  </a:schemeClr>
                </a:solidFill>
                <a:latin typeface="Gulim" panose="020B0600000101010101" pitchFamily="34" charset="-127"/>
                <a:ea typeface="Gulim" panose="020B0600000101010101" pitchFamily="34" charset="-127"/>
              </a:rPr>
              <a:t>INTRODUCTION</a:t>
            </a:r>
            <a:endParaRPr lang="zh-CN" altLang="en-US" sz="2000" dirty="0">
              <a:solidFill>
                <a:schemeClr val="accent5">
                  <a:lumMod val="20000"/>
                  <a:lumOff val="80000"/>
                </a:schemeClr>
              </a:solidFill>
              <a:latin typeface="Gulim" panose="020B0600000101010101" pitchFamily="34" charset="-127"/>
              <a:ea typeface="Gulim" panose="020B0600000101010101" pitchFamily="34" charset="-127"/>
            </a:endParaRPr>
          </a:p>
        </p:txBody>
      </p:sp>
      <p:sp>
        <p:nvSpPr>
          <p:cNvPr id="184" name="文本框 183"/>
          <p:cNvSpPr txBox="1"/>
          <p:nvPr/>
        </p:nvSpPr>
        <p:spPr>
          <a:xfrm>
            <a:off x="2759555" y="1091974"/>
            <a:ext cx="2031325" cy="646331"/>
          </a:xfrm>
          <a:prstGeom prst="rect">
            <a:avLst/>
          </a:prstGeom>
          <a:noFill/>
        </p:spPr>
        <p:txBody>
          <a:bodyPr wrap="none" rtlCol="0">
            <a:spAutoFit/>
          </a:bodyPr>
          <a:lstStyle/>
          <a:p>
            <a:r>
              <a:rPr lang="zh-CN" altLang="en-US" sz="3600" dirty="0" smtClean="0">
                <a:solidFill>
                  <a:schemeClr val="accent2">
                    <a:lumMod val="20000"/>
                    <a:lumOff val="80000"/>
                  </a:schemeClr>
                </a:solidFill>
                <a:latin typeface="华文楷体" panose="02010600040101010101" pitchFamily="2" charset="-122"/>
                <a:ea typeface="华文楷体" panose="02010600040101010101" pitchFamily="2" charset="-122"/>
              </a:rPr>
              <a:t>核心</a:t>
            </a:r>
            <a:r>
              <a:rPr lang="zh-CN" altLang="en-US" sz="3600" dirty="0">
                <a:solidFill>
                  <a:schemeClr val="accent2">
                    <a:lumMod val="20000"/>
                    <a:lumOff val="80000"/>
                  </a:schemeClr>
                </a:solidFill>
                <a:latin typeface="华文楷体" panose="02010600040101010101" pitchFamily="2" charset="-122"/>
                <a:ea typeface="华文楷体" panose="02010600040101010101" pitchFamily="2" charset="-122"/>
              </a:rPr>
              <a:t>团队</a:t>
            </a:r>
            <a:endParaRPr lang="en-US" altLang="zh-CN" sz="3600" dirty="0" smtClean="0">
              <a:solidFill>
                <a:schemeClr val="accent2">
                  <a:lumMod val="20000"/>
                  <a:lumOff val="80000"/>
                </a:schemeClr>
              </a:solidFill>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Click="0" advTm="5769">
        <p14:pan dir="u"/>
      </p:transition>
    </mc:Choice>
    <mc:Fallback>
      <p:transition spd="slow" advClick="0" advTm="57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additive="base">
                                        <p:cTn id="7" dur="500" fill="hold"/>
                                        <p:tgtEl>
                                          <p:spTgt spid="181"/>
                                        </p:tgtEl>
                                        <p:attrNameLst>
                                          <p:attrName>ppt_x</p:attrName>
                                        </p:attrNameLst>
                                      </p:cBhvr>
                                      <p:tavLst>
                                        <p:tav tm="0">
                                          <p:val>
                                            <p:strVal val="0-#ppt_w/2"/>
                                          </p:val>
                                        </p:tav>
                                        <p:tav tm="100000">
                                          <p:val>
                                            <p:strVal val="#ppt_x"/>
                                          </p:val>
                                        </p:tav>
                                      </p:tavLst>
                                    </p:anim>
                                    <p:anim calcmode="lin" valueType="num">
                                      <p:cBhvr additive="base">
                                        <p:cTn id="8" dur="500" fill="hold"/>
                                        <p:tgtEl>
                                          <p:spTgt spid="181"/>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6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31" presetClass="entr" presetSubtype="0" fill="hold" nodeType="afterEffect">
                                  <p:stCondLst>
                                    <p:cond delay="0"/>
                                  </p:stCondLst>
                                  <p:childTnLst>
                                    <p:set>
                                      <p:cBhvr>
                                        <p:cTn id="15" dur="1" fill="hold">
                                          <p:stCondLst>
                                            <p:cond delay="0"/>
                                          </p:stCondLst>
                                        </p:cTn>
                                        <p:tgtEl>
                                          <p:spTgt spid="114"/>
                                        </p:tgtEl>
                                        <p:attrNameLst>
                                          <p:attrName>style.visibility</p:attrName>
                                        </p:attrNameLst>
                                      </p:cBhvr>
                                      <p:to>
                                        <p:strVal val="visible"/>
                                      </p:to>
                                    </p:set>
                                    <p:anim calcmode="lin" valueType="num">
                                      <p:cBhvr>
                                        <p:cTn id="16" dur="500" fill="hold"/>
                                        <p:tgtEl>
                                          <p:spTgt spid="114"/>
                                        </p:tgtEl>
                                        <p:attrNameLst>
                                          <p:attrName>ppt_w</p:attrName>
                                        </p:attrNameLst>
                                      </p:cBhvr>
                                      <p:tavLst>
                                        <p:tav tm="0">
                                          <p:val>
                                            <p:fltVal val="0"/>
                                          </p:val>
                                        </p:tav>
                                        <p:tav tm="100000">
                                          <p:val>
                                            <p:strVal val="#ppt_w"/>
                                          </p:val>
                                        </p:tav>
                                      </p:tavLst>
                                    </p:anim>
                                    <p:anim calcmode="lin" valueType="num">
                                      <p:cBhvr>
                                        <p:cTn id="17" dur="500" fill="hold"/>
                                        <p:tgtEl>
                                          <p:spTgt spid="114"/>
                                        </p:tgtEl>
                                        <p:attrNameLst>
                                          <p:attrName>ppt_h</p:attrName>
                                        </p:attrNameLst>
                                      </p:cBhvr>
                                      <p:tavLst>
                                        <p:tav tm="0">
                                          <p:val>
                                            <p:fltVal val="0"/>
                                          </p:val>
                                        </p:tav>
                                        <p:tav tm="100000">
                                          <p:val>
                                            <p:strVal val="#ppt_h"/>
                                          </p:val>
                                        </p:tav>
                                      </p:tavLst>
                                    </p:anim>
                                    <p:anim calcmode="lin" valueType="num">
                                      <p:cBhvr>
                                        <p:cTn id="18" dur="500" fill="hold"/>
                                        <p:tgtEl>
                                          <p:spTgt spid="114"/>
                                        </p:tgtEl>
                                        <p:attrNameLst>
                                          <p:attrName>style.rotation</p:attrName>
                                        </p:attrNameLst>
                                      </p:cBhvr>
                                      <p:tavLst>
                                        <p:tav tm="0">
                                          <p:val>
                                            <p:fltVal val="90"/>
                                          </p:val>
                                        </p:tav>
                                        <p:tav tm="100000">
                                          <p:val>
                                            <p:fltVal val="0"/>
                                          </p:val>
                                        </p:tav>
                                      </p:tavLst>
                                    </p:anim>
                                    <p:animEffect transition="in" filter="fade">
                                      <p:cBhvr>
                                        <p:cTn id="19" dur="500"/>
                                        <p:tgtEl>
                                          <p:spTgt spid="114"/>
                                        </p:tgtEl>
                                      </p:cBhvr>
                                    </p:animEffect>
                                  </p:childTnLst>
                                </p:cTn>
                              </p:par>
                              <p:par>
                                <p:cTn id="20" presetID="8" presetClass="emph" presetSubtype="0" fill="hold" nodeType="withEffect">
                                  <p:stCondLst>
                                    <p:cond delay="0"/>
                                  </p:stCondLst>
                                  <p:childTnLst>
                                    <p:animRot by="21600000">
                                      <p:cBhvr>
                                        <p:cTn id="21" dur="500" fill="hold"/>
                                        <p:tgtEl>
                                          <p:spTgt spid="114"/>
                                        </p:tgtEl>
                                        <p:attrNameLst>
                                          <p:attrName>r</p:attrName>
                                        </p:attrNameLst>
                                      </p:cBhvr>
                                    </p:animRot>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up)">
                                      <p:cBhvr>
                                        <p:cTn id="25" dur="500"/>
                                        <p:tgtEl>
                                          <p:spTgt spid="65"/>
                                        </p:tgtEl>
                                      </p:cBhvr>
                                    </p:animEffect>
                                  </p:childTnLst>
                                </p:cTn>
                              </p:par>
                            </p:childTnLst>
                          </p:cTn>
                        </p:par>
                        <p:par>
                          <p:cTn id="26" fill="hold">
                            <p:stCondLst>
                              <p:cond delay="1500"/>
                            </p:stCondLst>
                            <p:childTnLst>
                              <p:par>
                                <p:cTn id="27" presetID="31" presetClass="entr" presetSubtype="0" fill="hold" nodeType="afterEffect">
                                  <p:stCondLst>
                                    <p:cond delay="0"/>
                                  </p:stCondLst>
                                  <p:childTnLst>
                                    <p:set>
                                      <p:cBhvr>
                                        <p:cTn id="28" dur="1" fill="hold">
                                          <p:stCondLst>
                                            <p:cond delay="0"/>
                                          </p:stCondLst>
                                        </p:cTn>
                                        <p:tgtEl>
                                          <p:spTgt spid="117"/>
                                        </p:tgtEl>
                                        <p:attrNameLst>
                                          <p:attrName>style.visibility</p:attrName>
                                        </p:attrNameLst>
                                      </p:cBhvr>
                                      <p:to>
                                        <p:strVal val="visible"/>
                                      </p:to>
                                    </p:set>
                                    <p:anim calcmode="lin" valueType="num">
                                      <p:cBhvr>
                                        <p:cTn id="29" dur="500" fill="hold"/>
                                        <p:tgtEl>
                                          <p:spTgt spid="117"/>
                                        </p:tgtEl>
                                        <p:attrNameLst>
                                          <p:attrName>ppt_w</p:attrName>
                                        </p:attrNameLst>
                                      </p:cBhvr>
                                      <p:tavLst>
                                        <p:tav tm="0">
                                          <p:val>
                                            <p:fltVal val="0"/>
                                          </p:val>
                                        </p:tav>
                                        <p:tav tm="100000">
                                          <p:val>
                                            <p:strVal val="#ppt_w"/>
                                          </p:val>
                                        </p:tav>
                                      </p:tavLst>
                                    </p:anim>
                                    <p:anim calcmode="lin" valueType="num">
                                      <p:cBhvr>
                                        <p:cTn id="30" dur="500" fill="hold"/>
                                        <p:tgtEl>
                                          <p:spTgt spid="117"/>
                                        </p:tgtEl>
                                        <p:attrNameLst>
                                          <p:attrName>ppt_h</p:attrName>
                                        </p:attrNameLst>
                                      </p:cBhvr>
                                      <p:tavLst>
                                        <p:tav tm="0">
                                          <p:val>
                                            <p:fltVal val="0"/>
                                          </p:val>
                                        </p:tav>
                                        <p:tav tm="100000">
                                          <p:val>
                                            <p:strVal val="#ppt_h"/>
                                          </p:val>
                                        </p:tav>
                                      </p:tavLst>
                                    </p:anim>
                                    <p:anim calcmode="lin" valueType="num">
                                      <p:cBhvr>
                                        <p:cTn id="31" dur="500" fill="hold"/>
                                        <p:tgtEl>
                                          <p:spTgt spid="117"/>
                                        </p:tgtEl>
                                        <p:attrNameLst>
                                          <p:attrName>style.rotation</p:attrName>
                                        </p:attrNameLst>
                                      </p:cBhvr>
                                      <p:tavLst>
                                        <p:tav tm="0">
                                          <p:val>
                                            <p:fltVal val="90"/>
                                          </p:val>
                                        </p:tav>
                                        <p:tav tm="100000">
                                          <p:val>
                                            <p:fltVal val="0"/>
                                          </p:val>
                                        </p:tav>
                                      </p:tavLst>
                                    </p:anim>
                                    <p:animEffect transition="in" filter="fade">
                                      <p:cBhvr>
                                        <p:cTn id="32" dur="500"/>
                                        <p:tgtEl>
                                          <p:spTgt spid="117"/>
                                        </p:tgtEl>
                                      </p:cBhvr>
                                    </p:animEffect>
                                  </p:childTnLst>
                                </p:cTn>
                              </p:par>
                              <p:par>
                                <p:cTn id="33" presetID="8" presetClass="emph" presetSubtype="0" fill="hold" nodeType="withEffect">
                                  <p:stCondLst>
                                    <p:cond delay="0"/>
                                  </p:stCondLst>
                                  <p:childTnLst>
                                    <p:animRot by="21600000">
                                      <p:cBhvr>
                                        <p:cTn id="34" dur="500" fill="hold"/>
                                        <p:tgtEl>
                                          <p:spTgt spid="117"/>
                                        </p:tgtEl>
                                        <p:attrNameLst>
                                          <p:attrName>r</p:attrName>
                                        </p:attrNameLst>
                                      </p:cBhvr>
                                    </p:animRot>
                                  </p:childTnLst>
                                </p:cTn>
                              </p:par>
                            </p:childTnLst>
                          </p:cTn>
                        </p:par>
                        <p:par>
                          <p:cTn id="35" fill="hold">
                            <p:stCondLst>
                              <p:cond delay="2000"/>
                            </p:stCondLst>
                            <p:childTnLst>
                              <p:par>
                                <p:cTn id="36" presetID="22" presetClass="entr" presetSubtype="1" fill="hold" nodeType="after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ipe(up)">
                                      <p:cBhvr>
                                        <p:cTn id="38" dur="500"/>
                                        <p:tgtEl>
                                          <p:spTgt spid="70"/>
                                        </p:tgtEl>
                                      </p:cBhvr>
                                    </p:animEffect>
                                  </p:childTnLst>
                                </p:cTn>
                              </p:par>
                            </p:childTnLst>
                          </p:cTn>
                        </p:par>
                        <p:par>
                          <p:cTn id="39" fill="hold">
                            <p:stCondLst>
                              <p:cond delay="2500"/>
                            </p:stCondLst>
                            <p:childTnLst>
                              <p:par>
                                <p:cTn id="40" presetID="42" presetClass="entr" presetSubtype="0" fill="hold" nodeType="afterEffect">
                                  <p:stCondLst>
                                    <p:cond delay="0"/>
                                  </p:stCondLst>
                                  <p:childTnLst>
                                    <p:set>
                                      <p:cBhvr>
                                        <p:cTn id="41" dur="1" fill="hold">
                                          <p:stCondLst>
                                            <p:cond delay="0"/>
                                          </p:stCondLst>
                                        </p:cTn>
                                        <p:tgtEl>
                                          <p:spTgt spid="120"/>
                                        </p:tgtEl>
                                        <p:attrNameLst>
                                          <p:attrName>style.visibility</p:attrName>
                                        </p:attrNameLst>
                                      </p:cBhvr>
                                      <p:to>
                                        <p:strVal val="visible"/>
                                      </p:to>
                                    </p:set>
                                    <p:animEffect transition="in" filter="fade">
                                      <p:cBhvr>
                                        <p:cTn id="42" dur="500"/>
                                        <p:tgtEl>
                                          <p:spTgt spid="120"/>
                                        </p:tgtEl>
                                      </p:cBhvr>
                                    </p:animEffect>
                                    <p:anim calcmode="lin" valueType="num">
                                      <p:cBhvr>
                                        <p:cTn id="43" dur="500" fill="hold"/>
                                        <p:tgtEl>
                                          <p:spTgt spid="120"/>
                                        </p:tgtEl>
                                        <p:attrNameLst>
                                          <p:attrName>ppt_x</p:attrName>
                                        </p:attrNameLst>
                                      </p:cBhvr>
                                      <p:tavLst>
                                        <p:tav tm="0">
                                          <p:val>
                                            <p:strVal val="#ppt_x"/>
                                          </p:val>
                                        </p:tav>
                                        <p:tav tm="100000">
                                          <p:val>
                                            <p:strVal val="#ppt_x"/>
                                          </p:val>
                                        </p:tav>
                                      </p:tavLst>
                                    </p:anim>
                                    <p:anim calcmode="lin" valueType="num">
                                      <p:cBhvr>
                                        <p:cTn id="44" dur="500" fill="hold"/>
                                        <p:tgtEl>
                                          <p:spTgt spid="12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300"/>
                                  </p:stCondLst>
                                  <p:childTnLst>
                                    <p:set>
                                      <p:cBhvr>
                                        <p:cTn id="46" dur="1" fill="hold">
                                          <p:stCondLst>
                                            <p:cond delay="0"/>
                                          </p:stCondLst>
                                        </p:cTn>
                                        <p:tgtEl>
                                          <p:spTgt spid="123"/>
                                        </p:tgtEl>
                                        <p:attrNameLst>
                                          <p:attrName>style.visibility</p:attrName>
                                        </p:attrNameLst>
                                      </p:cBhvr>
                                      <p:to>
                                        <p:strVal val="visible"/>
                                      </p:to>
                                    </p:set>
                                    <p:animEffect transition="in" filter="fade">
                                      <p:cBhvr>
                                        <p:cTn id="47" dur="500"/>
                                        <p:tgtEl>
                                          <p:spTgt spid="123"/>
                                        </p:tgtEl>
                                      </p:cBhvr>
                                    </p:animEffect>
                                    <p:anim calcmode="lin" valueType="num">
                                      <p:cBhvr>
                                        <p:cTn id="48" dur="500" fill="hold"/>
                                        <p:tgtEl>
                                          <p:spTgt spid="123"/>
                                        </p:tgtEl>
                                        <p:attrNameLst>
                                          <p:attrName>ppt_x</p:attrName>
                                        </p:attrNameLst>
                                      </p:cBhvr>
                                      <p:tavLst>
                                        <p:tav tm="0">
                                          <p:val>
                                            <p:strVal val="#ppt_x"/>
                                          </p:val>
                                        </p:tav>
                                        <p:tav tm="100000">
                                          <p:val>
                                            <p:strVal val="#ppt_x"/>
                                          </p:val>
                                        </p:tav>
                                      </p:tavLst>
                                    </p:anim>
                                    <p:anim calcmode="lin" valueType="num">
                                      <p:cBhvr>
                                        <p:cTn id="49" dur="500" fill="hold"/>
                                        <p:tgtEl>
                                          <p:spTgt spid="12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400"/>
                                  </p:stCondLst>
                                  <p:childTnLst>
                                    <p:set>
                                      <p:cBhvr>
                                        <p:cTn id="51" dur="1" fill="hold">
                                          <p:stCondLst>
                                            <p:cond delay="0"/>
                                          </p:stCondLst>
                                        </p:cTn>
                                        <p:tgtEl>
                                          <p:spTgt spid="126"/>
                                        </p:tgtEl>
                                        <p:attrNameLst>
                                          <p:attrName>style.visibility</p:attrName>
                                        </p:attrNameLst>
                                      </p:cBhvr>
                                      <p:to>
                                        <p:strVal val="visible"/>
                                      </p:to>
                                    </p:set>
                                    <p:animEffect transition="in" filter="fade">
                                      <p:cBhvr>
                                        <p:cTn id="52" dur="500"/>
                                        <p:tgtEl>
                                          <p:spTgt spid="126"/>
                                        </p:tgtEl>
                                      </p:cBhvr>
                                    </p:animEffect>
                                    <p:anim calcmode="lin" valueType="num">
                                      <p:cBhvr>
                                        <p:cTn id="53" dur="500" fill="hold"/>
                                        <p:tgtEl>
                                          <p:spTgt spid="126"/>
                                        </p:tgtEl>
                                        <p:attrNameLst>
                                          <p:attrName>ppt_x</p:attrName>
                                        </p:attrNameLst>
                                      </p:cBhvr>
                                      <p:tavLst>
                                        <p:tav tm="0">
                                          <p:val>
                                            <p:strVal val="#ppt_x"/>
                                          </p:val>
                                        </p:tav>
                                        <p:tav tm="100000">
                                          <p:val>
                                            <p:strVal val="#ppt_x"/>
                                          </p:val>
                                        </p:tav>
                                      </p:tavLst>
                                    </p:anim>
                                    <p:anim calcmode="lin" valueType="num">
                                      <p:cBhvr>
                                        <p:cTn id="54" dur="500" fill="hold"/>
                                        <p:tgtEl>
                                          <p:spTgt spid="126"/>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22" presetClass="entr" presetSubtype="1"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wipe(up)">
                                      <p:cBhvr>
                                        <p:cTn id="58" dur="500"/>
                                        <p:tgtEl>
                                          <p:spTgt spid="81"/>
                                        </p:tgtEl>
                                      </p:cBhvr>
                                    </p:animEffect>
                                  </p:childTnLst>
                                </p:cTn>
                              </p:par>
                            </p:childTnLst>
                          </p:cTn>
                        </p:par>
                        <p:par>
                          <p:cTn id="59" fill="hold">
                            <p:stCondLst>
                              <p:cond delay="3500"/>
                            </p:stCondLst>
                            <p:childTnLst>
                              <p:par>
                                <p:cTn id="60" presetID="42" presetClass="entr" presetSubtype="0" fill="hold" nodeType="afterEffect">
                                  <p:stCondLst>
                                    <p:cond delay="0"/>
                                  </p:stCondLst>
                                  <p:childTnLst>
                                    <p:set>
                                      <p:cBhvr>
                                        <p:cTn id="61" dur="1" fill="hold">
                                          <p:stCondLst>
                                            <p:cond delay="0"/>
                                          </p:stCondLst>
                                        </p:cTn>
                                        <p:tgtEl>
                                          <p:spTgt spid="135"/>
                                        </p:tgtEl>
                                        <p:attrNameLst>
                                          <p:attrName>style.visibility</p:attrName>
                                        </p:attrNameLst>
                                      </p:cBhvr>
                                      <p:to>
                                        <p:strVal val="visible"/>
                                      </p:to>
                                    </p:set>
                                    <p:animEffect transition="in" filter="fade">
                                      <p:cBhvr>
                                        <p:cTn id="62" dur="700"/>
                                        <p:tgtEl>
                                          <p:spTgt spid="135"/>
                                        </p:tgtEl>
                                      </p:cBhvr>
                                    </p:animEffect>
                                    <p:anim calcmode="lin" valueType="num">
                                      <p:cBhvr>
                                        <p:cTn id="63" dur="700" fill="hold"/>
                                        <p:tgtEl>
                                          <p:spTgt spid="135"/>
                                        </p:tgtEl>
                                        <p:attrNameLst>
                                          <p:attrName>ppt_x</p:attrName>
                                        </p:attrNameLst>
                                      </p:cBhvr>
                                      <p:tavLst>
                                        <p:tav tm="0">
                                          <p:val>
                                            <p:strVal val="#ppt_x"/>
                                          </p:val>
                                        </p:tav>
                                        <p:tav tm="100000">
                                          <p:val>
                                            <p:strVal val="#ppt_x"/>
                                          </p:val>
                                        </p:tav>
                                      </p:tavLst>
                                    </p:anim>
                                    <p:anim calcmode="lin" valueType="num">
                                      <p:cBhvr>
                                        <p:cTn id="64" dur="700" fill="hold"/>
                                        <p:tgtEl>
                                          <p:spTgt spid="13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00"/>
                                  </p:stCondLst>
                                  <p:childTnLst>
                                    <p:set>
                                      <p:cBhvr>
                                        <p:cTn id="66" dur="1" fill="hold">
                                          <p:stCondLst>
                                            <p:cond delay="0"/>
                                          </p:stCondLst>
                                        </p:cTn>
                                        <p:tgtEl>
                                          <p:spTgt spid="138"/>
                                        </p:tgtEl>
                                        <p:attrNameLst>
                                          <p:attrName>style.visibility</p:attrName>
                                        </p:attrNameLst>
                                      </p:cBhvr>
                                      <p:to>
                                        <p:strVal val="visible"/>
                                      </p:to>
                                    </p:set>
                                    <p:animEffect transition="in" filter="fade">
                                      <p:cBhvr>
                                        <p:cTn id="67" dur="700"/>
                                        <p:tgtEl>
                                          <p:spTgt spid="138"/>
                                        </p:tgtEl>
                                      </p:cBhvr>
                                    </p:animEffect>
                                    <p:anim calcmode="lin" valueType="num">
                                      <p:cBhvr>
                                        <p:cTn id="68" dur="700" fill="hold"/>
                                        <p:tgtEl>
                                          <p:spTgt spid="138"/>
                                        </p:tgtEl>
                                        <p:attrNameLst>
                                          <p:attrName>ppt_x</p:attrName>
                                        </p:attrNameLst>
                                      </p:cBhvr>
                                      <p:tavLst>
                                        <p:tav tm="0">
                                          <p:val>
                                            <p:strVal val="#ppt_x"/>
                                          </p:val>
                                        </p:tav>
                                        <p:tav tm="100000">
                                          <p:val>
                                            <p:strVal val="#ppt_x"/>
                                          </p:val>
                                        </p:tav>
                                      </p:tavLst>
                                    </p:anim>
                                    <p:anim calcmode="lin" valueType="num">
                                      <p:cBhvr>
                                        <p:cTn id="69" dur="700" fill="hold"/>
                                        <p:tgtEl>
                                          <p:spTgt spid="13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00"/>
                                  </p:stCondLst>
                                  <p:childTnLst>
                                    <p:set>
                                      <p:cBhvr>
                                        <p:cTn id="71" dur="1" fill="hold">
                                          <p:stCondLst>
                                            <p:cond delay="0"/>
                                          </p:stCondLst>
                                        </p:cTn>
                                        <p:tgtEl>
                                          <p:spTgt spid="141"/>
                                        </p:tgtEl>
                                        <p:attrNameLst>
                                          <p:attrName>style.visibility</p:attrName>
                                        </p:attrNameLst>
                                      </p:cBhvr>
                                      <p:to>
                                        <p:strVal val="visible"/>
                                      </p:to>
                                    </p:set>
                                    <p:animEffect transition="in" filter="fade">
                                      <p:cBhvr>
                                        <p:cTn id="72" dur="700"/>
                                        <p:tgtEl>
                                          <p:spTgt spid="141"/>
                                        </p:tgtEl>
                                      </p:cBhvr>
                                    </p:animEffect>
                                    <p:anim calcmode="lin" valueType="num">
                                      <p:cBhvr>
                                        <p:cTn id="73" dur="700" fill="hold"/>
                                        <p:tgtEl>
                                          <p:spTgt spid="141"/>
                                        </p:tgtEl>
                                        <p:attrNameLst>
                                          <p:attrName>ppt_x</p:attrName>
                                        </p:attrNameLst>
                                      </p:cBhvr>
                                      <p:tavLst>
                                        <p:tav tm="0">
                                          <p:val>
                                            <p:strVal val="#ppt_x"/>
                                          </p:val>
                                        </p:tav>
                                        <p:tav tm="100000">
                                          <p:val>
                                            <p:strVal val="#ppt_x"/>
                                          </p:val>
                                        </p:tav>
                                      </p:tavLst>
                                    </p:anim>
                                    <p:anim calcmode="lin" valueType="num">
                                      <p:cBhvr>
                                        <p:cTn id="74" dur="700" fill="hold"/>
                                        <p:tgtEl>
                                          <p:spTgt spid="14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300"/>
                                  </p:stCondLst>
                                  <p:childTnLst>
                                    <p:set>
                                      <p:cBhvr>
                                        <p:cTn id="76" dur="1" fill="hold">
                                          <p:stCondLst>
                                            <p:cond delay="0"/>
                                          </p:stCondLst>
                                        </p:cTn>
                                        <p:tgtEl>
                                          <p:spTgt spid="144"/>
                                        </p:tgtEl>
                                        <p:attrNameLst>
                                          <p:attrName>style.visibility</p:attrName>
                                        </p:attrNameLst>
                                      </p:cBhvr>
                                      <p:to>
                                        <p:strVal val="visible"/>
                                      </p:to>
                                    </p:set>
                                    <p:animEffect transition="in" filter="fade">
                                      <p:cBhvr>
                                        <p:cTn id="77" dur="700"/>
                                        <p:tgtEl>
                                          <p:spTgt spid="144"/>
                                        </p:tgtEl>
                                      </p:cBhvr>
                                    </p:animEffect>
                                    <p:anim calcmode="lin" valueType="num">
                                      <p:cBhvr>
                                        <p:cTn id="78" dur="700" fill="hold"/>
                                        <p:tgtEl>
                                          <p:spTgt spid="144"/>
                                        </p:tgtEl>
                                        <p:attrNameLst>
                                          <p:attrName>ppt_x</p:attrName>
                                        </p:attrNameLst>
                                      </p:cBhvr>
                                      <p:tavLst>
                                        <p:tav tm="0">
                                          <p:val>
                                            <p:strVal val="#ppt_x"/>
                                          </p:val>
                                        </p:tav>
                                        <p:tav tm="100000">
                                          <p:val>
                                            <p:strVal val="#ppt_x"/>
                                          </p:val>
                                        </p:tav>
                                      </p:tavLst>
                                    </p:anim>
                                    <p:anim calcmode="lin" valueType="num">
                                      <p:cBhvr>
                                        <p:cTn id="79" dur="700" fill="hold"/>
                                        <p:tgtEl>
                                          <p:spTgt spid="144"/>
                                        </p:tgtEl>
                                        <p:attrNameLst>
                                          <p:attrName>ppt_y</p:attrName>
                                        </p:attrNameLst>
                                      </p:cBhvr>
                                      <p:tavLst>
                                        <p:tav tm="0">
                                          <p:val>
                                            <p:strVal val="#ppt_y+.1"/>
                                          </p:val>
                                        </p:tav>
                                        <p:tav tm="100000">
                                          <p:val>
                                            <p:strVal val="#ppt_y"/>
                                          </p:val>
                                        </p:tav>
                                      </p:tavLst>
                                    </p:anim>
                                  </p:childTnLst>
                                </p:cTn>
                              </p:par>
                            </p:childTnLst>
                          </p:cTn>
                        </p:par>
                        <p:par>
                          <p:cTn id="80" fill="hold">
                            <p:stCondLst>
                              <p:cond delay="4500"/>
                            </p:stCondLst>
                            <p:childTnLst>
                              <p:par>
                                <p:cTn id="81" presetID="22" presetClass="entr" presetSubtype="1" fill="hold" nodeType="afterEffect">
                                  <p:stCondLst>
                                    <p:cond delay="0"/>
                                  </p:stCondLst>
                                  <p:childTnLst>
                                    <p:set>
                                      <p:cBhvr>
                                        <p:cTn id="82" dur="1" fill="hold">
                                          <p:stCondLst>
                                            <p:cond delay="0"/>
                                          </p:stCondLst>
                                        </p:cTn>
                                        <p:tgtEl>
                                          <p:spTgt spid="88"/>
                                        </p:tgtEl>
                                        <p:attrNameLst>
                                          <p:attrName>style.visibility</p:attrName>
                                        </p:attrNameLst>
                                      </p:cBhvr>
                                      <p:to>
                                        <p:strVal val="visible"/>
                                      </p:to>
                                    </p:set>
                                    <p:animEffect transition="in" filter="wipe(up)">
                                      <p:cBhvr>
                                        <p:cTn id="83" dur="500"/>
                                        <p:tgtEl>
                                          <p:spTgt spid="88"/>
                                        </p:tgtEl>
                                      </p:cBhvr>
                                    </p:animEffect>
                                  </p:childTnLst>
                                </p:cTn>
                              </p:par>
                            </p:childTnLst>
                          </p:cTn>
                        </p:par>
                        <p:par>
                          <p:cTn id="84" fill="hold">
                            <p:stCondLst>
                              <p:cond delay="5000"/>
                            </p:stCondLst>
                            <p:childTnLst>
                              <p:par>
                                <p:cTn id="85" presetID="42" presetClass="entr" presetSubtype="0" fill="hold" nodeType="afterEffect">
                                  <p:stCondLst>
                                    <p:cond delay="0"/>
                                  </p:stCondLst>
                                  <p:childTnLst>
                                    <p:set>
                                      <p:cBhvr>
                                        <p:cTn id="86" dur="1" fill="hold">
                                          <p:stCondLst>
                                            <p:cond delay="0"/>
                                          </p:stCondLst>
                                        </p:cTn>
                                        <p:tgtEl>
                                          <p:spTgt spid="147"/>
                                        </p:tgtEl>
                                        <p:attrNameLst>
                                          <p:attrName>style.visibility</p:attrName>
                                        </p:attrNameLst>
                                      </p:cBhvr>
                                      <p:to>
                                        <p:strVal val="visible"/>
                                      </p:to>
                                    </p:set>
                                    <p:animEffect transition="in" filter="fade">
                                      <p:cBhvr>
                                        <p:cTn id="87" dur="700"/>
                                        <p:tgtEl>
                                          <p:spTgt spid="147"/>
                                        </p:tgtEl>
                                      </p:cBhvr>
                                    </p:animEffect>
                                    <p:anim calcmode="lin" valueType="num">
                                      <p:cBhvr>
                                        <p:cTn id="88" dur="700" fill="hold"/>
                                        <p:tgtEl>
                                          <p:spTgt spid="147"/>
                                        </p:tgtEl>
                                        <p:attrNameLst>
                                          <p:attrName>ppt_x</p:attrName>
                                        </p:attrNameLst>
                                      </p:cBhvr>
                                      <p:tavLst>
                                        <p:tav tm="0">
                                          <p:val>
                                            <p:strVal val="#ppt_x"/>
                                          </p:val>
                                        </p:tav>
                                        <p:tav tm="100000">
                                          <p:val>
                                            <p:strVal val="#ppt_x"/>
                                          </p:val>
                                        </p:tav>
                                      </p:tavLst>
                                    </p:anim>
                                    <p:anim calcmode="lin" valueType="num">
                                      <p:cBhvr>
                                        <p:cTn id="89" dur="700" fill="hold"/>
                                        <p:tgtEl>
                                          <p:spTgt spid="147"/>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100"/>
                                  </p:stCondLst>
                                  <p:childTnLst>
                                    <p:set>
                                      <p:cBhvr>
                                        <p:cTn id="91" dur="1" fill="hold">
                                          <p:stCondLst>
                                            <p:cond delay="0"/>
                                          </p:stCondLst>
                                        </p:cTn>
                                        <p:tgtEl>
                                          <p:spTgt spid="150"/>
                                        </p:tgtEl>
                                        <p:attrNameLst>
                                          <p:attrName>style.visibility</p:attrName>
                                        </p:attrNameLst>
                                      </p:cBhvr>
                                      <p:to>
                                        <p:strVal val="visible"/>
                                      </p:to>
                                    </p:set>
                                    <p:animEffect transition="in" filter="fade">
                                      <p:cBhvr>
                                        <p:cTn id="92" dur="700"/>
                                        <p:tgtEl>
                                          <p:spTgt spid="150"/>
                                        </p:tgtEl>
                                      </p:cBhvr>
                                    </p:animEffect>
                                    <p:anim calcmode="lin" valueType="num">
                                      <p:cBhvr>
                                        <p:cTn id="93" dur="700" fill="hold"/>
                                        <p:tgtEl>
                                          <p:spTgt spid="150"/>
                                        </p:tgtEl>
                                        <p:attrNameLst>
                                          <p:attrName>ppt_x</p:attrName>
                                        </p:attrNameLst>
                                      </p:cBhvr>
                                      <p:tavLst>
                                        <p:tav tm="0">
                                          <p:val>
                                            <p:strVal val="#ppt_x"/>
                                          </p:val>
                                        </p:tav>
                                        <p:tav tm="100000">
                                          <p:val>
                                            <p:strVal val="#ppt_x"/>
                                          </p:val>
                                        </p:tav>
                                      </p:tavLst>
                                    </p:anim>
                                    <p:anim calcmode="lin" valueType="num">
                                      <p:cBhvr>
                                        <p:cTn id="94" dur="700" fill="hold"/>
                                        <p:tgtEl>
                                          <p:spTgt spid="150"/>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200"/>
                                  </p:stCondLst>
                                  <p:childTnLst>
                                    <p:set>
                                      <p:cBhvr>
                                        <p:cTn id="96" dur="1" fill="hold">
                                          <p:stCondLst>
                                            <p:cond delay="0"/>
                                          </p:stCondLst>
                                        </p:cTn>
                                        <p:tgtEl>
                                          <p:spTgt spid="153"/>
                                        </p:tgtEl>
                                        <p:attrNameLst>
                                          <p:attrName>style.visibility</p:attrName>
                                        </p:attrNameLst>
                                      </p:cBhvr>
                                      <p:to>
                                        <p:strVal val="visible"/>
                                      </p:to>
                                    </p:set>
                                    <p:animEffect transition="in" filter="fade">
                                      <p:cBhvr>
                                        <p:cTn id="97" dur="700"/>
                                        <p:tgtEl>
                                          <p:spTgt spid="153"/>
                                        </p:tgtEl>
                                      </p:cBhvr>
                                    </p:animEffect>
                                    <p:anim calcmode="lin" valueType="num">
                                      <p:cBhvr>
                                        <p:cTn id="98" dur="700" fill="hold"/>
                                        <p:tgtEl>
                                          <p:spTgt spid="153"/>
                                        </p:tgtEl>
                                        <p:attrNameLst>
                                          <p:attrName>ppt_x</p:attrName>
                                        </p:attrNameLst>
                                      </p:cBhvr>
                                      <p:tavLst>
                                        <p:tav tm="0">
                                          <p:val>
                                            <p:strVal val="#ppt_x"/>
                                          </p:val>
                                        </p:tav>
                                        <p:tav tm="100000">
                                          <p:val>
                                            <p:strVal val="#ppt_x"/>
                                          </p:val>
                                        </p:tav>
                                      </p:tavLst>
                                    </p:anim>
                                    <p:anim calcmode="lin" valueType="num">
                                      <p:cBhvr>
                                        <p:cTn id="99" dur="700" fill="hold"/>
                                        <p:tgtEl>
                                          <p:spTgt spid="153"/>
                                        </p:tgtEl>
                                        <p:attrNameLst>
                                          <p:attrName>ppt_y</p:attrName>
                                        </p:attrNameLst>
                                      </p:cBhvr>
                                      <p:tavLst>
                                        <p:tav tm="0">
                                          <p:val>
                                            <p:strVal val="#ppt_y+.1"/>
                                          </p:val>
                                        </p:tav>
                                        <p:tav tm="100000">
                                          <p:val>
                                            <p:strVal val="#ppt_y"/>
                                          </p:val>
                                        </p:tav>
                                      </p:tavLst>
                                    </p:anim>
                                  </p:childTnLst>
                                </p:cTn>
                              </p:par>
                            </p:childTnLst>
                          </p:cTn>
                        </p:par>
                        <p:par>
                          <p:cTn id="100" fill="hold">
                            <p:stCondLst>
                              <p:cond delay="6000"/>
                            </p:stCondLst>
                            <p:childTnLst>
                              <p:par>
                                <p:cTn id="101" presetID="22" presetClass="entr" presetSubtype="1" fill="hold" nodeType="afterEffect">
                                  <p:stCondLst>
                                    <p:cond delay="0"/>
                                  </p:stCondLst>
                                  <p:childTnLst>
                                    <p:set>
                                      <p:cBhvr>
                                        <p:cTn id="102" dur="1" fill="hold">
                                          <p:stCondLst>
                                            <p:cond delay="0"/>
                                          </p:stCondLst>
                                        </p:cTn>
                                        <p:tgtEl>
                                          <p:spTgt spid="94"/>
                                        </p:tgtEl>
                                        <p:attrNameLst>
                                          <p:attrName>style.visibility</p:attrName>
                                        </p:attrNameLst>
                                      </p:cBhvr>
                                      <p:to>
                                        <p:strVal val="visible"/>
                                      </p:to>
                                    </p:set>
                                    <p:animEffect transition="in" filter="wipe(up)">
                                      <p:cBhvr>
                                        <p:cTn id="103" dur="500"/>
                                        <p:tgtEl>
                                          <p:spTgt spid="94"/>
                                        </p:tgtEl>
                                      </p:cBhvr>
                                    </p:animEffect>
                                  </p:childTnLst>
                                </p:cTn>
                              </p:par>
                            </p:childTnLst>
                          </p:cTn>
                        </p:par>
                        <p:par>
                          <p:cTn id="104" fill="hold">
                            <p:stCondLst>
                              <p:cond delay="6500"/>
                            </p:stCondLst>
                            <p:childTnLst>
                              <p:par>
                                <p:cTn id="105" presetID="42" presetClass="entr" presetSubtype="0" fill="hold" nodeType="afterEffect">
                                  <p:stCondLst>
                                    <p:cond delay="0"/>
                                  </p:stCondLst>
                                  <p:childTnLst>
                                    <p:set>
                                      <p:cBhvr>
                                        <p:cTn id="106" dur="1" fill="hold">
                                          <p:stCondLst>
                                            <p:cond delay="0"/>
                                          </p:stCondLst>
                                        </p:cTn>
                                        <p:tgtEl>
                                          <p:spTgt spid="156"/>
                                        </p:tgtEl>
                                        <p:attrNameLst>
                                          <p:attrName>style.visibility</p:attrName>
                                        </p:attrNameLst>
                                      </p:cBhvr>
                                      <p:to>
                                        <p:strVal val="visible"/>
                                      </p:to>
                                    </p:set>
                                    <p:animEffect transition="in" filter="fade">
                                      <p:cBhvr>
                                        <p:cTn id="107" dur="700"/>
                                        <p:tgtEl>
                                          <p:spTgt spid="156"/>
                                        </p:tgtEl>
                                      </p:cBhvr>
                                    </p:animEffect>
                                    <p:anim calcmode="lin" valueType="num">
                                      <p:cBhvr>
                                        <p:cTn id="108" dur="700" fill="hold"/>
                                        <p:tgtEl>
                                          <p:spTgt spid="156"/>
                                        </p:tgtEl>
                                        <p:attrNameLst>
                                          <p:attrName>ppt_x</p:attrName>
                                        </p:attrNameLst>
                                      </p:cBhvr>
                                      <p:tavLst>
                                        <p:tav tm="0">
                                          <p:val>
                                            <p:strVal val="#ppt_x"/>
                                          </p:val>
                                        </p:tav>
                                        <p:tav tm="100000">
                                          <p:val>
                                            <p:strVal val="#ppt_x"/>
                                          </p:val>
                                        </p:tav>
                                      </p:tavLst>
                                    </p:anim>
                                    <p:anim calcmode="lin" valueType="num">
                                      <p:cBhvr>
                                        <p:cTn id="109" dur="700" fill="hold"/>
                                        <p:tgtEl>
                                          <p:spTgt spid="156"/>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00"/>
                                  </p:stCondLst>
                                  <p:childTnLst>
                                    <p:set>
                                      <p:cBhvr>
                                        <p:cTn id="111" dur="1" fill="hold">
                                          <p:stCondLst>
                                            <p:cond delay="0"/>
                                          </p:stCondLst>
                                        </p:cTn>
                                        <p:tgtEl>
                                          <p:spTgt spid="159"/>
                                        </p:tgtEl>
                                        <p:attrNameLst>
                                          <p:attrName>style.visibility</p:attrName>
                                        </p:attrNameLst>
                                      </p:cBhvr>
                                      <p:to>
                                        <p:strVal val="visible"/>
                                      </p:to>
                                    </p:set>
                                    <p:animEffect transition="in" filter="fade">
                                      <p:cBhvr>
                                        <p:cTn id="112" dur="700"/>
                                        <p:tgtEl>
                                          <p:spTgt spid="159"/>
                                        </p:tgtEl>
                                      </p:cBhvr>
                                    </p:animEffect>
                                    <p:anim calcmode="lin" valueType="num">
                                      <p:cBhvr>
                                        <p:cTn id="113" dur="700" fill="hold"/>
                                        <p:tgtEl>
                                          <p:spTgt spid="159"/>
                                        </p:tgtEl>
                                        <p:attrNameLst>
                                          <p:attrName>ppt_x</p:attrName>
                                        </p:attrNameLst>
                                      </p:cBhvr>
                                      <p:tavLst>
                                        <p:tav tm="0">
                                          <p:val>
                                            <p:strVal val="#ppt_x"/>
                                          </p:val>
                                        </p:tav>
                                        <p:tav tm="100000">
                                          <p:val>
                                            <p:strVal val="#ppt_x"/>
                                          </p:val>
                                        </p:tav>
                                      </p:tavLst>
                                    </p:anim>
                                    <p:anim calcmode="lin" valueType="num">
                                      <p:cBhvr>
                                        <p:cTn id="114" dur="700" fill="hold"/>
                                        <p:tgtEl>
                                          <p:spTgt spid="159"/>
                                        </p:tgtEl>
                                        <p:attrNameLst>
                                          <p:attrName>ppt_y</p:attrName>
                                        </p:attrNameLst>
                                      </p:cBhvr>
                                      <p:tavLst>
                                        <p:tav tm="0">
                                          <p:val>
                                            <p:strVal val="#ppt_y+.1"/>
                                          </p:val>
                                        </p:tav>
                                        <p:tav tm="100000">
                                          <p:val>
                                            <p:strVal val="#ppt_y"/>
                                          </p:val>
                                        </p:tav>
                                      </p:tavLst>
                                    </p:anim>
                                  </p:childTnLst>
                                </p:cTn>
                              </p:par>
                              <p:par>
                                <p:cTn id="115" presetID="42" presetClass="entr" presetSubtype="0" fill="hold" nodeType="withEffect">
                                  <p:stCondLst>
                                    <p:cond delay="200"/>
                                  </p:stCondLst>
                                  <p:childTnLst>
                                    <p:set>
                                      <p:cBhvr>
                                        <p:cTn id="116" dur="1" fill="hold">
                                          <p:stCondLst>
                                            <p:cond delay="0"/>
                                          </p:stCondLst>
                                        </p:cTn>
                                        <p:tgtEl>
                                          <p:spTgt spid="162"/>
                                        </p:tgtEl>
                                        <p:attrNameLst>
                                          <p:attrName>style.visibility</p:attrName>
                                        </p:attrNameLst>
                                      </p:cBhvr>
                                      <p:to>
                                        <p:strVal val="visible"/>
                                      </p:to>
                                    </p:set>
                                    <p:animEffect transition="in" filter="fade">
                                      <p:cBhvr>
                                        <p:cTn id="117" dur="700"/>
                                        <p:tgtEl>
                                          <p:spTgt spid="162"/>
                                        </p:tgtEl>
                                      </p:cBhvr>
                                    </p:animEffect>
                                    <p:anim calcmode="lin" valueType="num">
                                      <p:cBhvr>
                                        <p:cTn id="118" dur="700" fill="hold"/>
                                        <p:tgtEl>
                                          <p:spTgt spid="162"/>
                                        </p:tgtEl>
                                        <p:attrNameLst>
                                          <p:attrName>ppt_x</p:attrName>
                                        </p:attrNameLst>
                                      </p:cBhvr>
                                      <p:tavLst>
                                        <p:tav tm="0">
                                          <p:val>
                                            <p:strVal val="#ppt_x"/>
                                          </p:val>
                                        </p:tav>
                                        <p:tav tm="100000">
                                          <p:val>
                                            <p:strVal val="#ppt_x"/>
                                          </p:val>
                                        </p:tav>
                                      </p:tavLst>
                                    </p:anim>
                                    <p:anim calcmode="lin" valueType="num">
                                      <p:cBhvr>
                                        <p:cTn id="119" dur="700" fill="hold"/>
                                        <p:tgtEl>
                                          <p:spTgt spid="162"/>
                                        </p:tgtEl>
                                        <p:attrNameLst>
                                          <p:attrName>ppt_y</p:attrName>
                                        </p:attrNameLst>
                                      </p:cBhvr>
                                      <p:tavLst>
                                        <p:tav tm="0">
                                          <p:val>
                                            <p:strVal val="#ppt_y+.1"/>
                                          </p:val>
                                        </p:tav>
                                        <p:tav tm="100000">
                                          <p:val>
                                            <p:strVal val="#ppt_y"/>
                                          </p:val>
                                        </p:tav>
                                      </p:tavLst>
                                    </p:anim>
                                  </p:childTnLst>
                                </p:cTn>
                              </p:par>
                            </p:childTnLst>
                          </p:cTn>
                        </p:par>
                        <p:par>
                          <p:cTn id="120" fill="hold">
                            <p:stCondLst>
                              <p:cond delay="7500"/>
                            </p:stCondLst>
                            <p:childTnLst>
                              <p:par>
                                <p:cTn id="121" presetID="22" presetClass="entr" presetSubtype="8" fill="hold" grpId="0" nodeType="afterEffect">
                                  <p:stCondLst>
                                    <p:cond delay="0"/>
                                  </p:stCondLst>
                                  <p:childTnLst>
                                    <p:set>
                                      <p:cBhvr>
                                        <p:cTn id="122" dur="1" fill="hold">
                                          <p:stCondLst>
                                            <p:cond delay="0"/>
                                          </p:stCondLst>
                                        </p:cTn>
                                        <p:tgtEl>
                                          <p:spTgt spid="66"/>
                                        </p:tgtEl>
                                        <p:attrNameLst>
                                          <p:attrName>style.visibility</p:attrName>
                                        </p:attrNameLst>
                                      </p:cBhvr>
                                      <p:to>
                                        <p:strVal val="visible"/>
                                      </p:to>
                                    </p:set>
                                    <p:animEffect transition="in" filter="wipe(left)">
                                      <p:cBhvr>
                                        <p:cTn id="123" dur="500"/>
                                        <p:tgtEl>
                                          <p:spTgt spid="66"/>
                                        </p:tgtEl>
                                      </p:cBhvr>
                                    </p:animEffect>
                                  </p:childTnLst>
                                </p:cTn>
                              </p:par>
                            </p:childTnLst>
                          </p:cTn>
                        </p:par>
                        <p:par>
                          <p:cTn id="124" fill="hold">
                            <p:stCondLst>
                              <p:cond delay="8000"/>
                            </p:stCondLst>
                            <p:childTnLst>
                              <p:par>
                                <p:cTn id="125" presetID="22" presetClass="entr" presetSubtype="1" fill="hold" nodeType="afterEffect">
                                  <p:stCondLst>
                                    <p:cond delay="0"/>
                                  </p:stCondLst>
                                  <p:childTnLst>
                                    <p:set>
                                      <p:cBhvr>
                                        <p:cTn id="126" dur="1" fill="hold">
                                          <p:stCondLst>
                                            <p:cond delay="0"/>
                                          </p:stCondLst>
                                        </p:cTn>
                                        <p:tgtEl>
                                          <p:spTgt spid="76"/>
                                        </p:tgtEl>
                                        <p:attrNameLst>
                                          <p:attrName>style.visibility</p:attrName>
                                        </p:attrNameLst>
                                      </p:cBhvr>
                                      <p:to>
                                        <p:strVal val="visible"/>
                                      </p:to>
                                    </p:set>
                                    <p:animEffect transition="in" filter="wipe(up)">
                                      <p:cBhvr>
                                        <p:cTn id="127" dur="500"/>
                                        <p:tgtEl>
                                          <p:spTgt spid="76"/>
                                        </p:tgtEl>
                                      </p:cBhvr>
                                    </p:animEffect>
                                  </p:childTnLst>
                                </p:cTn>
                              </p:par>
                            </p:childTnLst>
                          </p:cTn>
                        </p:par>
                        <p:par>
                          <p:cTn id="128" fill="hold">
                            <p:stCondLst>
                              <p:cond delay="8500"/>
                            </p:stCondLst>
                            <p:childTnLst>
                              <p:par>
                                <p:cTn id="129" presetID="42" presetClass="entr" presetSubtype="0" fill="hold" nodeType="afterEffect">
                                  <p:stCondLst>
                                    <p:cond delay="0"/>
                                  </p:stCondLst>
                                  <p:childTnLst>
                                    <p:set>
                                      <p:cBhvr>
                                        <p:cTn id="130" dur="1" fill="hold">
                                          <p:stCondLst>
                                            <p:cond delay="0"/>
                                          </p:stCondLst>
                                        </p:cTn>
                                        <p:tgtEl>
                                          <p:spTgt spid="129"/>
                                        </p:tgtEl>
                                        <p:attrNameLst>
                                          <p:attrName>style.visibility</p:attrName>
                                        </p:attrNameLst>
                                      </p:cBhvr>
                                      <p:to>
                                        <p:strVal val="visible"/>
                                      </p:to>
                                    </p:set>
                                    <p:animEffect transition="in" filter="fade">
                                      <p:cBhvr>
                                        <p:cTn id="131" dur="500"/>
                                        <p:tgtEl>
                                          <p:spTgt spid="129"/>
                                        </p:tgtEl>
                                      </p:cBhvr>
                                    </p:animEffect>
                                    <p:anim calcmode="lin" valueType="num">
                                      <p:cBhvr>
                                        <p:cTn id="132" dur="500" fill="hold"/>
                                        <p:tgtEl>
                                          <p:spTgt spid="129"/>
                                        </p:tgtEl>
                                        <p:attrNameLst>
                                          <p:attrName>ppt_x</p:attrName>
                                        </p:attrNameLst>
                                      </p:cBhvr>
                                      <p:tavLst>
                                        <p:tav tm="0">
                                          <p:val>
                                            <p:strVal val="#ppt_x"/>
                                          </p:val>
                                        </p:tav>
                                        <p:tav tm="100000">
                                          <p:val>
                                            <p:strVal val="#ppt_x"/>
                                          </p:val>
                                        </p:tav>
                                      </p:tavLst>
                                    </p:anim>
                                    <p:anim calcmode="lin" valueType="num">
                                      <p:cBhvr>
                                        <p:cTn id="133" dur="500" fill="hold"/>
                                        <p:tgtEl>
                                          <p:spTgt spid="129"/>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132"/>
                                        </p:tgtEl>
                                        <p:attrNameLst>
                                          <p:attrName>style.visibility</p:attrName>
                                        </p:attrNameLst>
                                      </p:cBhvr>
                                      <p:to>
                                        <p:strVal val="visible"/>
                                      </p:to>
                                    </p:set>
                                    <p:animEffect transition="in" filter="fade">
                                      <p:cBhvr>
                                        <p:cTn id="136" dur="500"/>
                                        <p:tgtEl>
                                          <p:spTgt spid="132"/>
                                        </p:tgtEl>
                                      </p:cBhvr>
                                    </p:animEffect>
                                    <p:anim calcmode="lin" valueType="num">
                                      <p:cBhvr>
                                        <p:cTn id="137" dur="500" fill="hold"/>
                                        <p:tgtEl>
                                          <p:spTgt spid="132"/>
                                        </p:tgtEl>
                                        <p:attrNameLst>
                                          <p:attrName>ppt_x</p:attrName>
                                        </p:attrNameLst>
                                      </p:cBhvr>
                                      <p:tavLst>
                                        <p:tav tm="0">
                                          <p:val>
                                            <p:strVal val="#ppt_x"/>
                                          </p:val>
                                        </p:tav>
                                        <p:tav tm="100000">
                                          <p:val>
                                            <p:strVal val="#ppt_x"/>
                                          </p:val>
                                        </p:tav>
                                      </p:tavLst>
                                    </p:anim>
                                    <p:anim calcmode="lin" valueType="num">
                                      <p:cBhvr>
                                        <p:cTn id="138" dur="500" fill="hold"/>
                                        <p:tgtEl>
                                          <p:spTgt spid="132"/>
                                        </p:tgtEl>
                                        <p:attrNameLst>
                                          <p:attrName>ppt_y</p:attrName>
                                        </p:attrNameLst>
                                      </p:cBhvr>
                                      <p:tavLst>
                                        <p:tav tm="0">
                                          <p:val>
                                            <p:strVal val="#ppt_y+.1"/>
                                          </p:val>
                                        </p:tav>
                                        <p:tav tm="100000">
                                          <p:val>
                                            <p:strVal val="#ppt_y"/>
                                          </p:val>
                                        </p:tav>
                                      </p:tavLst>
                                    </p:anim>
                                  </p:childTnLst>
                                </p:cTn>
                              </p:par>
                            </p:childTnLst>
                          </p:cTn>
                        </p:par>
                        <p:par>
                          <p:cTn id="139" fill="hold">
                            <p:stCondLst>
                              <p:cond delay="9000"/>
                            </p:stCondLst>
                            <p:childTnLst>
                              <p:par>
                                <p:cTn id="140" presetID="22" presetClass="entr" presetSubtype="1" fill="hold" nodeType="afterEffect">
                                  <p:stCondLst>
                                    <p:cond delay="0"/>
                                  </p:stCondLst>
                                  <p:childTnLst>
                                    <p:set>
                                      <p:cBhvr>
                                        <p:cTn id="141" dur="1" fill="hold">
                                          <p:stCondLst>
                                            <p:cond delay="0"/>
                                          </p:stCondLst>
                                        </p:cTn>
                                        <p:tgtEl>
                                          <p:spTgt spid="100"/>
                                        </p:tgtEl>
                                        <p:attrNameLst>
                                          <p:attrName>style.visibility</p:attrName>
                                        </p:attrNameLst>
                                      </p:cBhvr>
                                      <p:to>
                                        <p:strVal val="visible"/>
                                      </p:to>
                                    </p:set>
                                    <p:animEffect transition="in" filter="wipe(up)">
                                      <p:cBhvr>
                                        <p:cTn id="142" dur="500"/>
                                        <p:tgtEl>
                                          <p:spTgt spid="100"/>
                                        </p:tgtEl>
                                      </p:cBhvr>
                                    </p:animEffect>
                                  </p:childTnLst>
                                </p:cTn>
                              </p:par>
                            </p:childTnLst>
                          </p:cTn>
                        </p:par>
                        <p:par>
                          <p:cTn id="143" fill="hold">
                            <p:stCondLst>
                              <p:cond delay="9500"/>
                            </p:stCondLst>
                            <p:childTnLst>
                              <p:par>
                                <p:cTn id="144" presetID="42" presetClass="entr" presetSubtype="0" fill="hold" nodeType="afterEffect">
                                  <p:stCondLst>
                                    <p:cond delay="0"/>
                                  </p:stCondLst>
                                  <p:childTnLst>
                                    <p:set>
                                      <p:cBhvr>
                                        <p:cTn id="145" dur="1" fill="hold">
                                          <p:stCondLst>
                                            <p:cond delay="0"/>
                                          </p:stCondLst>
                                        </p:cTn>
                                        <p:tgtEl>
                                          <p:spTgt spid="165"/>
                                        </p:tgtEl>
                                        <p:attrNameLst>
                                          <p:attrName>style.visibility</p:attrName>
                                        </p:attrNameLst>
                                      </p:cBhvr>
                                      <p:to>
                                        <p:strVal val="visible"/>
                                      </p:to>
                                    </p:set>
                                    <p:animEffect transition="in" filter="fade">
                                      <p:cBhvr>
                                        <p:cTn id="146" dur="700"/>
                                        <p:tgtEl>
                                          <p:spTgt spid="165"/>
                                        </p:tgtEl>
                                      </p:cBhvr>
                                    </p:animEffect>
                                    <p:anim calcmode="lin" valueType="num">
                                      <p:cBhvr>
                                        <p:cTn id="147" dur="700" fill="hold"/>
                                        <p:tgtEl>
                                          <p:spTgt spid="165"/>
                                        </p:tgtEl>
                                        <p:attrNameLst>
                                          <p:attrName>ppt_x</p:attrName>
                                        </p:attrNameLst>
                                      </p:cBhvr>
                                      <p:tavLst>
                                        <p:tav tm="0">
                                          <p:val>
                                            <p:strVal val="#ppt_x"/>
                                          </p:val>
                                        </p:tav>
                                        <p:tav tm="100000">
                                          <p:val>
                                            <p:strVal val="#ppt_x"/>
                                          </p:val>
                                        </p:tav>
                                      </p:tavLst>
                                    </p:anim>
                                    <p:anim calcmode="lin" valueType="num">
                                      <p:cBhvr>
                                        <p:cTn id="148" dur="700" fill="hold"/>
                                        <p:tgtEl>
                                          <p:spTgt spid="165"/>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100"/>
                                  </p:stCondLst>
                                  <p:childTnLst>
                                    <p:set>
                                      <p:cBhvr>
                                        <p:cTn id="150" dur="1" fill="hold">
                                          <p:stCondLst>
                                            <p:cond delay="0"/>
                                          </p:stCondLst>
                                        </p:cTn>
                                        <p:tgtEl>
                                          <p:spTgt spid="168"/>
                                        </p:tgtEl>
                                        <p:attrNameLst>
                                          <p:attrName>style.visibility</p:attrName>
                                        </p:attrNameLst>
                                      </p:cBhvr>
                                      <p:to>
                                        <p:strVal val="visible"/>
                                      </p:to>
                                    </p:set>
                                    <p:animEffect transition="in" filter="fade">
                                      <p:cBhvr>
                                        <p:cTn id="151" dur="700"/>
                                        <p:tgtEl>
                                          <p:spTgt spid="168"/>
                                        </p:tgtEl>
                                      </p:cBhvr>
                                    </p:animEffect>
                                    <p:anim calcmode="lin" valueType="num">
                                      <p:cBhvr>
                                        <p:cTn id="152" dur="700" fill="hold"/>
                                        <p:tgtEl>
                                          <p:spTgt spid="168"/>
                                        </p:tgtEl>
                                        <p:attrNameLst>
                                          <p:attrName>ppt_x</p:attrName>
                                        </p:attrNameLst>
                                      </p:cBhvr>
                                      <p:tavLst>
                                        <p:tav tm="0">
                                          <p:val>
                                            <p:strVal val="#ppt_x"/>
                                          </p:val>
                                        </p:tav>
                                        <p:tav tm="100000">
                                          <p:val>
                                            <p:strVal val="#ppt_x"/>
                                          </p:val>
                                        </p:tav>
                                      </p:tavLst>
                                    </p:anim>
                                    <p:anim calcmode="lin" valueType="num">
                                      <p:cBhvr>
                                        <p:cTn id="153" dur="700" fill="hold"/>
                                        <p:tgtEl>
                                          <p:spTgt spid="168"/>
                                        </p:tgtEl>
                                        <p:attrNameLst>
                                          <p:attrName>ppt_y</p:attrName>
                                        </p:attrNameLst>
                                      </p:cBhvr>
                                      <p:tavLst>
                                        <p:tav tm="0">
                                          <p:val>
                                            <p:strVal val="#ppt_y+.1"/>
                                          </p:val>
                                        </p:tav>
                                        <p:tav tm="100000">
                                          <p:val>
                                            <p:strVal val="#ppt_y"/>
                                          </p:val>
                                        </p:tav>
                                      </p:tavLst>
                                    </p:anim>
                                  </p:childTnLst>
                                </p:cTn>
                              </p:par>
                            </p:childTnLst>
                          </p:cTn>
                        </p:par>
                        <p:par>
                          <p:cTn id="154" fill="hold">
                            <p:stCondLst>
                              <p:cond delay="10500"/>
                            </p:stCondLst>
                            <p:childTnLst>
                              <p:par>
                                <p:cTn id="155" presetID="22" presetClass="entr" presetSubtype="1" fill="hold" nodeType="afterEffect">
                                  <p:stCondLst>
                                    <p:cond delay="0"/>
                                  </p:stCondLst>
                                  <p:childTnLst>
                                    <p:set>
                                      <p:cBhvr>
                                        <p:cTn id="156" dur="1" fill="hold">
                                          <p:stCondLst>
                                            <p:cond delay="0"/>
                                          </p:stCondLst>
                                        </p:cTn>
                                        <p:tgtEl>
                                          <p:spTgt spid="105"/>
                                        </p:tgtEl>
                                        <p:attrNameLst>
                                          <p:attrName>style.visibility</p:attrName>
                                        </p:attrNameLst>
                                      </p:cBhvr>
                                      <p:to>
                                        <p:strVal val="visible"/>
                                      </p:to>
                                    </p:set>
                                    <p:animEffect transition="in" filter="wipe(up)">
                                      <p:cBhvr>
                                        <p:cTn id="157" dur="500"/>
                                        <p:tgtEl>
                                          <p:spTgt spid="105"/>
                                        </p:tgtEl>
                                      </p:cBhvr>
                                    </p:animEffect>
                                  </p:childTnLst>
                                </p:cTn>
                              </p:par>
                            </p:childTnLst>
                          </p:cTn>
                        </p:par>
                        <p:par>
                          <p:cTn id="158" fill="hold">
                            <p:stCondLst>
                              <p:cond delay="11000"/>
                            </p:stCondLst>
                            <p:childTnLst>
                              <p:par>
                                <p:cTn id="159" presetID="42" presetClass="entr" presetSubtype="0" fill="hold" nodeType="afterEffect">
                                  <p:stCondLst>
                                    <p:cond delay="0"/>
                                  </p:stCondLst>
                                  <p:childTnLst>
                                    <p:set>
                                      <p:cBhvr>
                                        <p:cTn id="160" dur="1" fill="hold">
                                          <p:stCondLst>
                                            <p:cond delay="0"/>
                                          </p:stCondLst>
                                        </p:cTn>
                                        <p:tgtEl>
                                          <p:spTgt spid="171"/>
                                        </p:tgtEl>
                                        <p:attrNameLst>
                                          <p:attrName>style.visibility</p:attrName>
                                        </p:attrNameLst>
                                      </p:cBhvr>
                                      <p:to>
                                        <p:strVal val="visible"/>
                                      </p:to>
                                    </p:set>
                                    <p:animEffect transition="in" filter="fade">
                                      <p:cBhvr>
                                        <p:cTn id="161" dur="700"/>
                                        <p:tgtEl>
                                          <p:spTgt spid="171"/>
                                        </p:tgtEl>
                                      </p:cBhvr>
                                    </p:animEffect>
                                    <p:anim calcmode="lin" valueType="num">
                                      <p:cBhvr>
                                        <p:cTn id="162" dur="700" fill="hold"/>
                                        <p:tgtEl>
                                          <p:spTgt spid="171"/>
                                        </p:tgtEl>
                                        <p:attrNameLst>
                                          <p:attrName>ppt_x</p:attrName>
                                        </p:attrNameLst>
                                      </p:cBhvr>
                                      <p:tavLst>
                                        <p:tav tm="0">
                                          <p:val>
                                            <p:strVal val="#ppt_x"/>
                                          </p:val>
                                        </p:tav>
                                        <p:tav tm="100000">
                                          <p:val>
                                            <p:strVal val="#ppt_x"/>
                                          </p:val>
                                        </p:tav>
                                      </p:tavLst>
                                    </p:anim>
                                    <p:anim calcmode="lin" valueType="num">
                                      <p:cBhvr>
                                        <p:cTn id="163" dur="700" fill="hold"/>
                                        <p:tgtEl>
                                          <p:spTgt spid="171"/>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100"/>
                                  </p:stCondLst>
                                  <p:childTnLst>
                                    <p:set>
                                      <p:cBhvr>
                                        <p:cTn id="165" dur="1" fill="hold">
                                          <p:stCondLst>
                                            <p:cond delay="0"/>
                                          </p:stCondLst>
                                        </p:cTn>
                                        <p:tgtEl>
                                          <p:spTgt spid="174"/>
                                        </p:tgtEl>
                                        <p:attrNameLst>
                                          <p:attrName>style.visibility</p:attrName>
                                        </p:attrNameLst>
                                      </p:cBhvr>
                                      <p:to>
                                        <p:strVal val="visible"/>
                                      </p:to>
                                    </p:set>
                                    <p:animEffect transition="in" filter="fade">
                                      <p:cBhvr>
                                        <p:cTn id="166" dur="700"/>
                                        <p:tgtEl>
                                          <p:spTgt spid="174"/>
                                        </p:tgtEl>
                                      </p:cBhvr>
                                    </p:animEffect>
                                    <p:anim calcmode="lin" valueType="num">
                                      <p:cBhvr>
                                        <p:cTn id="167" dur="700" fill="hold"/>
                                        <p:tgtEl>
                                          <p:spTgt spid="174"/>
                                        </p:tgtEl>
                                        <p:attrNameLst>
                                          <p:attrName>ppt_x</p:attrName>
                                        </p:attrNameLst>
                                      </p:cBhvr>
                                      <p:tavLst>
                                        <p:tav tm="0">
                                          <p:val>
                                            <p:strVal val="#ppt_x"/>
                                          </p:val>
                                        </p:tav>
                                        <p:tav tm="100000">
                                          <p:val>
                                            <p:strVal val="#ppt_x"/>
                                          </p:val>
                                        </p:tav>
                                      </p:tavLst>
                                    </p:anim>
                                    <p:anim calcmode="lin" valueType="num">
                                      <p:cBhvr>
                                        <p:cTn id="168" dur="700" fill="hold"/>
                                        <p:tgtEl>
                                          <p:spTgt spid="174"/>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200"/>
                                  </p:stCondLst>
                                  <p:childTnLst>
                                    <p:set>
                                      <p:cBhvr>
                                        <p:cTn id="170" dur="1" fill="hold">
                                          <p:stCondLst>
                                            <p:cond delay="0"/>
                                          </p:stCondLst>
                                        </p:cTn>
                                        <p:tgtEl>
                                          <p:spTgt spid="177"/>
                                        </p:tgtEl>
                                        <p:attrNameLst>
                                          <p:attrName>style.visibility</p:attrName>
                                        </p:attrNameLst>
                                      </p:cBhvr>
                                      <p:to>
                                        <p:strVal val="visible"/>
                                      </p:to>
                                    </p:set>
                                    <p:animEffect transition="in" filter="fade">
                                      <p:cBhvr>
                                        <p:cTn id="171" dur="700"/>
                                        <p:tgtEl>
                                          <p:spTgt spid="177"/>
                                        </p:tgtEl>
                                      </p:cBhvr>
                                    </p:animEffect>
                                    <p:anim calcmode="lin" valueType="num">
                                      <p:cBhvr>
                                        <p:cTn id="172" dur="700" fill="hold"/>
                                        <p:tgtEl>
                                          <p:spTgt spid="177"/>
                                        </p:tgtEl>
                                        <p:attrNameLst>
                                          <p:attrName>ppt_x</p:attrName>
                                        </p:attrNameLst>
                                      </p:cBhvr>
                                      <p:tavLst>
                                        <p:tav tm="0">
                                          <p:val>
                                            <p:strVal val="#ppt_x"/>
                                          </p:val>
                                        </p:tav>
                                        <p:tav tm="100000">
                                          <p:val>
                                            <p:strVal val="#ppt_x"/>
                                          </p:val>
                                        </p:tav>
                                      </p:tavLst>
                                    </p:anim>
                                    <p:anim calcmode="lin" valueType="num">
                                      <p:cBhvr>
                                        <p:cTn id="173" dur="700" fill="hold"/>
                                        <p:tgtEl>
                                          <p:spTgt spid="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animBg="1"/>
      <p:bldP spid="65" grpId="0" animBg="1"/>
      <p:bldP spid="6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2426</Words>
  <Application>WPS 演示</Application>
  <PresentationFormat>宽屏</PresentationFormat>
  <Paragraphs>466</Paragraphs>
  <Slides>27</Slides>
  <Notes>27</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Arial</vt:lpstr>
      <vt:lpstr>宋体</vt:lpstr>
      <vt:lpstr>Wingdings</vt:lpstr>
      <vt:lpstr>微软雅黑</vt:lpstr>
      <vt:lpstr>方正楷体繁体</vt:lpstr>
      <vt:lpstr>Agency FB</vt:lpstr>
      <vt:lpstr>华文楷体</vt:lpstr>
      <vt:lpstr>Gulim</vt:lpstr>
      <vt:lpstr>Calibri</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曼曼</cp:lastModifiedBy>
  <cp:revision>2</cp:revision>
  <dcterms:created xsi:type="dcterms:W3CDTF">2018-11-27T06:49:29Z</dcterms:created>
  <dcterms:modified xsi:type="dcterms:W3CDTF">2018-11-27T06:59:27Z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