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70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574" userDrawn="1">
          <p15:clr>
            <a:srgbClr val="A4A3A4"/>
          </p15:clr>
        </p15:guide>
        <p15:guide id="3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222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10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210" y="-96"/>
      </p:cViewPr>
      <p:guideLst>
        <p:guide orient="horz" pos="2160"/>
        <p:guide pos="574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98891E-820E-4A37-8367-294D9E7F8CF2}" type="datetimeFigureOut">
              <a:rPr lang="zh-CN" altLang="en-US" smtClean="0"/>
              <a:pPr/>
              <a:t>2017/9/13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541019-5400-47D4-BB97-970BA096B8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7498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22033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51916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58822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48936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112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34913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65815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01405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33795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45036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094688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01588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07815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52800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77883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92245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83389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55982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1718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3773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7248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87982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88614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40786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41019-5400-47D4-BB97-970BA096B83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9327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02E75E7-4BB8-408D-9538-2EE8129F15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3781AD0F-CF58-4D0A-98B4-1035CAE4CA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82D0BE5-6A6F-4E17-A215-9D81668FA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D7F76-C048-4A24-A47D-993780FD2BDC}" type="datetimeFigureOut">
              <a:rPr lang="zh-CN" altLang="en-US" smtClean="0"/>
              <a:pPr/>
              <a:t>2017/9/13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CB402AC-44FA-46FC-8023-BC7568D56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C70ACB6-CDF8-44FC-9AA3-01C2E616D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763F9-E5ED-4599-BA59-DFFFDFF414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9681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02B3917-6121-4051-B0E4-01EDFC2DA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9E06D15-990C-4772-A9AC-7ED52F1DE9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C6CF8B7-95FF-4B06-AFA3-1324E67A5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D7F76-C048-4A24-A47D-993780FD2BDC}" type="datetimeFigureOut">
              <a:rPr lang="zh-CN" altLang="en-US" smtClean="0"/>
              <a:pPr/>
              <a:t>2017/9/13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1A380DD-8515-4AB9-91B5-AC9A676E4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4FA9456-1854-4C17-8636-ABA044E68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763F9-E5ED-4599-BA59-DFFFDFF414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6051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96A878F1-7FAC-4401-B3A1-F3C4D59E2A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FE657CB-E75E-4060-91E1-03DEA28476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AD4D98E-661A-4343-957A-040E7382A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D7F76-C048-4A24-A47D-993780FD2BDC}" type="datetimeFigureOut">
              <a:rPr lang="zh-CN" altLang="en-US" smtClean="0"/>
              <a:pPr/>
              <a:t>2017/9/13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F1DD860-638D-44A1-B59F-B8000AE5B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7F8C73A-22D6-4A3B-B030-9F05AA935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763F9-E5ED-4599-BA59-DFFFDFF414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857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EB00209-DDD6-4CD5-BA14-37221F9E5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D7F76-C048-4A24-A47D-993780FD2BDC}" type="datetimeFigureOut">
              <a:rPr lang="zh-CN" altLang="en-US" smtClean="0"/>
              <a:pPr/>
              <a:t>2017/9/13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84F987B-7EDF-43C4-BA8B-AAD40E30C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F93A4EE-B5E4-48E0-A3E8-8A2711D95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763F9-E5ED-4599-BA59-DFFFDFF4147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9E39696-4E1C-4CBA-91EF-2CF319AD4A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092" b="30355"/>
          <a:stretch/>
        </p:blipFill>
        <p:spPr>
          <a:xfrm>
            <a:off x="10661513" y="180984"/>
            <a:ext cx="1460049" cy="93203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F3E4FE4-3124-4EAE-AE4F-1862F95DC1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4" t="18978" r="45265" b="29686"/>
          <a:stretch/>
        </p:blipFill>
        <p:spPr>
          <a:xfrm>
            <a:off x="0" y="5342190"/>
            <a:ext cx="3080084" cy="151581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B5B081C-3619-47AF-A71F-11DEEC40CF9E}"/>
              </a:ext>
            </a:extLst>
          </p:cNvPr>
          <p:cNvSpPr txBox="1"/>
          <p:nvPr userDrawn="1"/>
        </p:nvSpPr>
        <p:spPr>
          <a:xfrm>
            <a:off x="1056755" y="183440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02225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请插入标题内容</a:t>
            </a:r>
          </a:p>
        </p:txBody>
      </p:sp>
      <p:pic>
        <p:nvPicPr>
          <p:cNvPr id="10" name="图片 9" descr="图片包含 矢量图形, 标牌, 文字&#10;&#10;已生成高可信度的说明">
            <a:extLst>
              <a:ext uri="{FF2B5EF4-FFF2-40B4-BE49-F238E27FC236}">
                <a16:creationId xmlns:a16="http://schemas.microsoft.com/office/drawing/2014/main" xmlns="" id="{EB7B8304-68B3-4418-A529-97E2FA8C3A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587" t="32233" b="26732"/>
          <a:stretch/>
        </p:blipFill>
        <p:spPr>
          <a:xfrm>
            <a:off x="325818" y="133368"/>
            <a:ext cx="730937" cy="72427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3A7E3D6-E223-41BC-88AB-AAD592C447DB}"/>
              </a:ext>
            </a:extLst>
          </p:cNvPr>
          <p:cNvSpPr txBox="1"/>
          <p:nvPr userDrawn="1"/>
        </p:nvSpPr>
        <p:spPr>
          <a:xfrm>
            <a:off x="1056755" y="523446"/>
            <a:ext cx="267014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请插入您的文本内容或者其它</a:t>
            </a:r>
          </a:p>
        </p:txBody>
      </p:sp>
    </p:spTree>
    <p:extLst>
      <p:ext uri="{BB962C8B-B14F-4D97-AF65-F5344CB8AC3E}">
        <p14:creationId xmlns:p14="http://schemas.microsoft.com/office/powerpoint/2010/main" xmlns="" val="381369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317AD51-7EFC-4560-99ED-4E4D37390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4CCE766-D839-4752-9DD5-23E8AEE5E1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5362EA5-3DBF-40F0-9C76-1B1EA10CA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D7F76-C048-4A24-A47D-993780FD2BDC}" type="datetimeFigureOut">
              <a:rPr lang="zh-CN" altLang="en-US" smtClean="0"/>
              <a:pPr/>
              <a:t>2017/9/13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FFD4D0A-90A3-4BDE-9893-70AD08E96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728AD21-29A8-4DC4-B134-18244E66C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763F9-E5ED-4599-BA59-DFFFDFF414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2629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A81750E-C902-494D-B597-213493D17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374CC65-04A8-430A-BCC7-FFE5F16AE4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B16BD2A-40AE-4B43-8AEF-2A40A550FB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2C1D97C-7B34-4E8F-8D8D-3190FC686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D7F76-C048-4A24-A47D-993780FD2BDC}" type="datetimeFigureOut">
              <a:rPr lang="zh-CN" altLang="en-US" smtClean="0"/>
              <a:pPr/>
              <a:t>2017/9/13 Wednesday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FEADACE-D2C0-4B80-9751-4D29C2C48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3BB4A90-7918-4A82-B692-5D11B1C9F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763F9-E5ED-4599-BA59-DFFFDFF414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6601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62055E-0CA7-48FA-BABD-969DCFC23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99C7D47-FA7F-4927-BB4D-B094730263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FF513FF-C57A-4DF3-BEAF-3CADFBF87B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203B1B7-9FD9-4014-BA16-D498DA9237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A53F99A-B197-44AC-BC3F-2981C5A268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5D15265-BC29-42F6-B195-A69052A36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D7F76-C048-4A24-A47D-993780FD2BDC}" type="datetimeFigureOut">
              <a:rPr lang="zh-CN" altLang="en-US" smtClean="0"/>
              <a:pPr/>
              <a:t>2017/9/13 Wednesday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A0F62A12-9773-4AF1-948E-61D6DBAF2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2F98CCA-DC98-43DB-AFB3-533B89942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763F9-E5ED-4599-BA59-DFFFDFF414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8637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A903B12-3BC1-418B-8BDB-79CAC64FA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FE6B80B-8074-417C-BCDB-6D31B6AE3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D7F76-C048-4A24-A47D-993780FD2BDC}" type="datetimeFigureOut">
              <a:rPr lang="zh-CN" altLang="en-US" smtClean="0"/>
              <a:pPr/>
              <a:t>2017/9/13 Wednesday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E9D09C6-13F2-47BC-BC5A-0D32A7C4B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0896F58A-FC39-46B6-83B9-1D3896AAA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763F9-E5ED-4599-BA59-DFFFDFF414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0955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E4B17F1-C773-4F26-9E5A-1698DAAD8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D7F76-C048-4A24-A47D-993780FD2BDC}" type="datetimeFigureOut">
              <a:rPr lang="zh-CN" altLang="en-US" smtClean="0"/>
              <a:pPr/>
              <a:t>2017/9/13 Wednesday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8AB6AAB-9BEC-4805-A537-23F95025B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C3E362A-E45C-4BDD-9A5A-0AB5A77FE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763F9-E5ED-4599-BA59-DFFFDFF414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8990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6591016-FABD-4CDB-8C76-85E5D7A3D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2C5F9E4-72E3-4BBB-A076-97ACA68AA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B2A26BB-0A38-41B9-B9CB-57F66224F6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D7A737E-4C99-4807-9407-E8C249C88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D7F76-C048-4A24-A47D-993780FD2BDC}" type="datetimeFigureOut">
              <a:rPr lang="zh-CN" altLang="en-US" smtClean="0"/>
              <a:pPr/>
              <a:t>2017/9/13 Wednesday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49FE612-B465-4BD5-A17F-66CD53C45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6B2DA83-3B62-46BA-AD40-ECB4B4AD2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763F9-E5ED-4599-BA59-DFFFDFF414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5516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0E23C2-D78F-4952-A2E8-C7C73319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D3D00D3A-E085-4929-A59C-162D87FBD6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720C5B7-916B-4CB0-B14F-1FB2B35DF5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8F1C959-8193-46E2-85EF-37C5D42DC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D7F76-C048-4A24-A47D-993780FD2BDC}" type="datetimeFigureOut">
              <a:rPr lang="zh-CN" altLang="en-US" smtClean="0"/>
              <a:pPr/>
              <a:t>2017/9/13 Wednesday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293EB71-BFD0-4654-AAC2-5003F98C4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05639CF-C02B-49CE-AF84-E91F2C7FA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763F9-E5ED-4599-BA59-DFFFDFF414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6712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2B52B44-4C54-442B-BB54-47D3495A7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33A0FC9-74F2-42AB-83ED-9C33951685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AE1320-71E5-4403-9EB2-2564936865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D7F76-C048-4A24-A47D-993780FD2BDC}" type="datetimeFigureOut">
              <a:rPr lang="zh-CN" altLang="en-US" smtClean="0"/>
              <a:pPr/>
              <a:t>2017/9/13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1870EB2-3ED1-48F7-960D-7908FE4ECB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520B484-7B44-4A80-8E56-0C96071151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4763F9-E5ED-4599-BA59-DFFFDFF4147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 descr="图片包含 建筑物&#10;&#10;已生成极高可信度的说明">
            <a:extLst>
              <a:ext uri="{FF2B5EF4-FFF2-40B4-BE49-F238E27FC236}">
                <a16:creationId xmlns:a16="http://schemas.microsoft.com/office/drawing/2014/main" xmlns="" id="{5A0D24B1-6554-495C-80F2-4EA6A84CB0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97" t="2126" r="202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7201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microsoft.com/office/2007/relationships/media" Target="../media/media1.mp3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C09A285-A355-4E3D-AFCA-6357CB7851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092" b="30355"/>
          <a:stretch/>
        </p:blipFill>
        <p:spPr>
          <a:xfrm>
            <a:off x="6717956" y="1834685"/>
            <a:ext cx="4995046" cy="318862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10E3B2A-D530-4AF5-9D69-D884FF4016D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7" t="10863" r="45266" b="1178"/>
          <a:stretch/>
        </p:blipFill>
        <p:spPr>
          <a:xfrm>
            <a:off x="126460" y="1467631"/>
            <a:ext cx="6557957" cy="539036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A34CF1D-DF7C-4CF7-B819-115674122322}"/>
              </a:ext>
            </a:extLst>
          </p:cNvPr>
          <p:cNvSpPr txBox="1"/>
          <p:nvPr/>
        </p:nvSpPr>
        <p:spPr>
          <a:xfrm>
            <a:off x="7161071" y="4912469"/>
            <a:ext cx="4108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请插入您的文本内容或者其它相关内容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0F00726-915B-4E83-8141-F69A860E44A7}"/>
              </a:ext>
            </a:extLst>
          </p:cNvPr>
          <p:cNvSpPr txBox="1"/>
          <p:nvPr/>
        </p:nvSpPr>
        <p:spPr>
          <a:xfrm>
            <a:off x="9431977" y="5918958"/>
            <a:ext cx="1555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汇报人</a:t>
            </a:r>
            <a:r>
              <a:rPr lang="zh-CN" altLang="en-US" dirty="0" smtClean="0"/>
              <a:t>：</a:t>
            </a:r>
            <a:r>
              <a:rPr lang="en-US" altLang="zh-CN" dirty="0" smtClean="0"/>
              <a:t>XXX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C5EFCBB-9DDE-49B5-84AF-885207CF9438}"/>
              </a:ext>
            </a:extLst>
          </p:cNvPr>
          <p:cNvSpPr txBox="1"/>
          <p:nvPr/>
        </p:nvSpPr>
        <p:spPr>
          <a:xfrm>
            <a:off x="481412" y="410650"/>
            <a:ext cx="11122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A02225"/>
                </a:solidFill>
                <a:latin typeface="Impact" panose="020B0806030902050204" pitchFamily="34" charset="0"/>
              </a:rPr>
              <a:t>LOGO</a:t>
            </a:r>
            <a:endParaRPr lang="zh-CN" altLang="en-US" sz="3600" dirty="0">
              <a:solidFill>
                <a:srgbClr val="A02225"/>
              </a:solidFill>
              <a:latin typeface="Impact" panose="020B0806030902050204" pitchFamily="34" charset="0"/>
            </a:endParaRPr>
          </a:p>
        </p:txBody>
      </p:sp>
      <p:pic>
        <p:nvPicPr>
          <p:cNvPr id="7" name="080_党建_红旗颂2">
            <a:hlinkClick r:id="" action="ppaction://media"/>
            <a:extLst>
              <a:ext uri="{FF2B5EF4-FFF2-40B4-BE49-F238E27FC236}">
                <a16:creationId xmlns:a16="http://schemas.microsoft.com/office/drawing/2014/main" xmlns="" id="{E0EAC04A-6BB5-4F9F-9CC5-77ED6A5C73D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1103402" y="-7217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6766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numSld="999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BDF62B6-33B5-471D-83AA-4E27BA2F76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7" t="10863" r="45266" b="1178"/>
          <a:stretch/>
        </p:blipFill>
        <p:spPr>
          <a:xfrm>
            <a:off x="2817021" y="3092150"/>
            <a:ext cx="6557957" cy="539036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6B64BE6-A603-43EF-AE5F-7455F9E99F59}"/>
              </a:ext>
            </a:extLst>
          </p:cNvPr>
          <p:cNvSpPr txBox="1"/>
          <p:nvPr/>
        </p:nvSpPr>
        <p:spPr>
          <a:xfrm>
            <a:off x="481412" y="410650"/>
            <a:ext cx="11122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A02225"/>
                </a:solidFill>
                <a:latin typeface="Impact" panose="020B0806030902050204" pitchFamily="34" charset="0"/>
              </a:rPr>
              <a:t>LOGO</a:t>
            </a:r>
            <a:endParaRPr lang="zh-CN" altLang="en-US" sz="3600" dirty="0">
              <a:solidFill>
                <a:srgbClr val="A02225"/>
              </a:solidFill>
              <a:latin typeface="Impact" panose="020B0806030902050204" pitchFamily="34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06D9F47-4651-46FD-8248-C30BD4901F3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092" b="30355"/>
          <a:stretch/>
        </p:blipFill>
        <p:spPr>
          <a:xfrm>
            <a:off x="10661513" y="180984"/>
            <a:ext cx="1460049" cy="93203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EFF3569-1A1B-4C4F-AC91-C46DEEF9452F}"/>
              </a:ext>
            </a:extLst>
          </p:cNvPr>
          <p:cNvSpPr txBox="1"/>
          <p:nvPr/>
        </p:nvSpPr>
        <p:spPr>
          <a:xfrm>
            <a:off x="5391408" y="1676378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A02225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第二章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6E1C07E-E481-4D05-9B88-9110B7C026E6}"/>
              </a:ext>
            </a:extLst>
          </p:cNvPr>
          <p:cNvSpPr txBox="1"/>
          <p:nvPr/>
        </p:nvSpPr>
        <p:spPr>
          <a:xfrm>
            <a:off x="4682704" y="2445819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请插入标题内容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B533B4B-E7A3-4BED-9417-F8C533AFBFE7}"/>
              </a:ext>
            </a:extLst>
          </p:cNvPr>
          <p:cNvSpPr txBox="1"/>
          <p:nvPr/>
        </p:nvSpPr>
        <p:spPr>
          <a:xfrm>
            <a:off x="4476415" y="3126045"/>
            <a:ext cx="405005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/>
              <a:t>请插入您的文本内容或者其它相关内容</a:t>
            </a:r>
          </a:p>
        </p:txBody>
      </p:sp>
      <p:pic>
        <p:nvPicPr>
          <p:cNvPr id="36" name="图片 35" descr="图片包含 矢量图形, 标牌, 文字&#10;&#10;已生成高可信度的说明">
            <a:extLst>
              <a:ext uri="{FF2B5EF4-FFF2-40B4-BE49-F238E27FC236}">
                <a16:creationId xmlns:a16="http://schemas.microsoft.com/office/drawing/2014/main" xmlns="" id="{03C57C81-8980-4BAE-8424-8FDA3BAAFF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587" t="32233" b="26732"/>
          <a:stretch/>
        </p:blipFill>
        <p:spPr>
          <a:xfrm>
            <a:off x="2496798" y="1473694"/>
            <a:ext cx="2225258" cy="2204970"/>
          </a:xfrm>
          <a:prstGeom prst="rect">
            <a:avLst/>
          </a:prstGeom>
        </p:spPr>
      </p:pic>
      <p:sp>
        <p:nvSpPr>
          <p:cNvPr id="37" name="KSO_Shape">
            <a:extLst>
              <a:ext uri="{FF2B5EF4-FFF2-40B4-BE49-F238E27FC236}">
                <a16:creationId xmlns:a16="http://schemas.microsoft.com/office/drawing/2014/main" xmlns="" id="{F14927FE-6B0D-43AC-A284-96F4738A24AD}"/>
              </a:ext>
            </a:extLst>
          </p:cNvPr>
          <p:cNvSpPr/>
          <p:nvPr/>
        </p:nvSpPr>
        <p:spPr>
          <a:xfrm>
            <a:off x="8099024" y="1748900"/>
            <a:ext cx="598919" cy="598919"/>
          </a:xfrm>
          <a:prstGeom prst="star5">
            <a:avLst/>
          </a:prstGeom>
          <a:solidFill>
            <a:srgbClr val="A022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4108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FF5F573E-B160-448B-B64D-FA8C32685B64}"/>
              </a:ext>
            </a:extLst>
          </p:cNvPr>
          <p:cNvSpPr/>
          <p:nvPr/>
        </p:nvSpPr>
        <p:spPr>
          <a:xfrm>
            <a:off x="5316264" y="2081321"/>
            <a:ext cx="5787505" cy="720167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明确基本标准、树立行为规范，逐条逐句通读党章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21A5B06F-2C62-40D6-A5CC-488025261F06}"/>
              </a:ext>
            </a:extLst>
          </p:cNvPr>
          <p:cNvSpPr/>
          <p:nvPr/>
        </p:nvSpPr>
        <p:spPr>
          <a:xfrm>
            <a:off x="5316264" y="3027417"/>
            <a:ext cx="5787506" cy="720167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认真学习</a:t>
            </a:r>
            <a:r>
              <a:rPr kumimoji="0" lang="en-US" altLang="zh-CN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《</a:t>
            </a: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中国共产党廉洁自律准则</a:t>
            </a:r>
            <a:r>
              <a:rPr kumimoji="0" lang="en-US" altLang="zh-CN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》</a:t>
            </a: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、</a:t>
            </a:r>
            <a:r>
              <a:rPr kumimoji="0" lang="en-US" altLang="zh-CN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《</a:t>
            </a: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中国共产党纪律处分条例</a:t>
            </a:r>
            <a:r>
              <a:rPr kumimoji="0" lang="en-US" altLang="zh-CN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》</a:t>
            </a: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等党内法规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680B588E-5A6F-4B01-8D5F-6ACDF44216C4}"/>
              </a:ext>
            </a:extLst>
          </p:cNvPr>
          <p:cNvSpPr/>
          <p:nvPr/>
        </p:nvSpPr>
        <p:spPr>
          <a:xfrm>
            <a:off x="5316266" y="3982654"/>
            <a:ext cx="4679380" cy="720167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学习党的历史，学习革命先辈和先进典型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C03F1D77-D90D-4481-A018-4D5854061FA9}"/>
              </a:ext>
            </a:extLst>
          </p:cNvPr>
          <p:cNvSpPr/>
          <p:nvPr/>
        </p:nvSpPr>
        <p:spPr>
          <a:xfrm>
            <a:off x="5316265" y="4937891"/>
            <a:ext cx="5787506" cy="720167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从周永康、薄熙来、徐才厚、郭伯雄、令计划等违纪违法案件中汲取教训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F99801A6-D009-4E67-94CB-E007B508643D}"/>
              </a:ext>
            </a:extLst>
          </p:cNvPr>
          <p:cNvGrpSpPr/>
          <p:nvPr/>
        </p:nvGrpSpPr>
        <p:grpSpPr>
          <a:xfrm>
            <a:off x="4357020" y="1989301"/>
            <a:ext cx="908430" cy="830997"/>
            <a:chOff x="3203848" y="1987622"/>
            <a:chExt cx="681411" cy="6231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4E443053-7470-4CBF-A3D5-D8AD7BE405CC}"/>
                </a:ext>
              </a:extLst>
            </p:cNvPr>
            <p:cNvSpPr/>
            <p:nvPr/>
          </p:nvSpPr>
          <p:spPr>
            <a:xfrm>
              <a:off x="3268190" y="2049768"/>
              <a:ext cx="552726" cy="552725"/>
            </a:xfrm>
            <a:prstGeom prst="rect">
              <a:avLst/>
            </a:prstGeom>
            <a:noFill/>
            <a:ln w="1270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1" i="0" u="none" strike="noStrike" kern="0" cap="none" spc="0" normalizeH="0" baseline="0" noProof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6CF7E588-3E35-4710-9ED5-443695E31E56}"/>
                </a:ext>
              </a:extLst>
            </p:cNvPr>
            <p:cNvCxnSpPr/>
            <p:nvPr/>
          </p:nvCxnSpPr>
          <p:spPr>
            <a:xfrm>
              <a:off x="3268190" y="2326130"/>
              <a:ext cx="552726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4F2B6E70-159C-48E7-A67F-00F24DA7B031}"/>
                </a:ext>
              </a:extLst>
            </p:cNvPr>
            <p:cNvCxnSpPr/>
            <p:nvPr/>
          </p:nvCxnSpPr>
          <p:spPr>
            <a:xfrm rot="5400000">
              <a:off x="3268191" y="2326130"/>
              <a:ext cx="552725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sp>
          <p:nvSpPr>
            <p:cNvPr id="42" name="TextBox 14">
              <a:extLst>
                <a:ext uri="{FF2B5EF4-FFF2-40B4-BE49-F238E27FC236}">
                  <a16:creationId xmlns:a16="http://schemas.microsoft.com/office/drawing/2014/main" xmlns="" id="{E74D9100-A95B-4A41-A165-5B446D70A346}"/>
                </a:ext>
              </a:extLst>
            </p:cNvPr>
            <p:cNvSpPr txBox="1"/>
            <p:nvPr/>
          </p:nvSpPr>
          <p:spPr>
            <a:xfrm>
              <a:off x="3203848" y="1987622"/>
              <a:ext cx="681411" cy="623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</a:rPr>
                <a:t>a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EC80F450-931D-4CC6-ADAC-ACB6DB5E2018}"/>
              </a:ext>
            </a:extLst>
          </p:cNvPr>
          <p:cNvGrpSpPr/>
          <p:nvPr/>
        </p:nvGrpSpPr>
        <p:grpSpPr>
          <a:xfrm>
            <a:off x="4357020" y="2949630"/>
            <a:ext cx="908430" cy="830996"/>
            <a:chOff x="3203848" y="1991440"/>
            <a:chExt cx="681411" cy="6231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B3FCAA38-F46E-4909-9E26-8BB4E28B5616}"/>
                </a:ext>
              </a:extLst>
            </p:cNvPr>
            <p:cNvSpPr/>
            <p:nvPr/>
          </p:nvSpPr>
          <p:spPr>
            <a:xfrm>
              <a:off x="3268190" y="2049768"/>
              <a:ext cx="552726" cy="552725"/>
            </a:xfrm>
            <a:prstGeom prst="rect">
              <a:avLst/>
            </a:prstGeom>
            <a:noFill/>
            <a:ln w="1270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1" i="0" u="none" strike="noStrike" kern="0" cap="none" spc="0" normalizeH="0" baseline="0" noProof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56224181-DBB4-485B-9624-0970741EC302}"/>
                </a:ext>
              </a:extLst>
            </p:cNvPr>
            <p:cNvCxnSpPr/>
            <p:nvPr/>
          </p:nvCxnSpPr>
          <p:spPr>
            <a:xfrm>
              <a:off x="3268190" y="2326130"/>
              <a:ext cx="552726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AC4C7371-9747-4DD7-899A-F50E498C3E9F}"/>
                </a:ext>
              </a:extLst>
            </p:cNvPr>
            <p:cNvCxnSpPr/>
            <p:nvPr/>
          </p:nvCxnSpPr>
          <p:spPr>
            <a:xfrm rot="5400000">
              <a:off x="3268191" y="2326130"/>
              <a:ext cx="552725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sp>
          <p:nvSpPr>
            <p:cNvPr id="47" name="TextBox 14">
              <a:extLst>
                <a:ext uri="{FF2B5EF4-FFF2-40B4-BE49-F238E27FC236}">
                  <a16:creationId xmlns:a16="http://schemas.microsoft.com/office/drawing/2014/main" xmlns="" id="{F2B039DE-AE49-42B9-8A66-E75DBAA1FBE7}"/>
                </a:ext>
              </a:extLst>
            </p:cNvPr>
            <p:cNvSpPr txBox="1"/>
            <p:nvPr/>
          </p:nvSpPr>
          <p:spPr>
            <a:xfrm>
              <a:off x="3203848" y="1991440"/>
              <a:ext cx="681411" cy="623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</a:rPr>
                <a:t>b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42FFCD72-FCCF-47F7-98CC-2082088903CC}"/>
              </a:ext>
            </a:extLst>
          </p:cNvPr>
          <p:cNvGrpSpPr/>
          <p:nvPr/>
        </p:nvGrpSpPr>
        <p:grpSpPr>
          <a:xfrm>
            <a:off x="4357020" y="3909961"/>
            <a:ext cx="908430" cy="830998"/>
            <a:chOff x="3203848" y="1995258"/>
            <a:chExt cx="681411" cy="62310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1C628D29-D3FB-484C-8F90-E21125630B86}"/>
                </a:ext>
              </a:extLst>
            </p:cNvPr>
            <p:cNvSpPr/>
            <p:nvPr/>
          </p:nvSpPr>
          <p:spPr>
            <a:xfrm>
              <a:off x="3268190" y="2049768"/>
              <a:ext cx="552726" cy="552725"/>
            </a:xfrm>
            <a:prstGeom prst="rect">
              <a:avLst/>
            </a:prstGeom>
            <a:noFill/>
            <a:ln w="1270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1" i="0" u="none" strike="noStrike" kern="0" cap="none" spc="0" normalizeH="0" baseline="0" noProof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04E7C176-E21D-4011-BDAD-156784B89E3F}"/>
                </a:ext>
              </a:extLst>
            </p:cNvPr>
            <p:cNvCxnSpPr/>
            <p:nvPr/>
          </p:nvCxnSpPr>
          <p:spPr>
            <a:xfrm>
              <a:off x="3268190" y="2326130"/>
              <a:ext cx="552726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DAC2293E-95DF-4427-9906-19916A403A0E}"/>
                </a:ext>
              </a:extLst>
            </p:cNvPr>
            <p:cNvCxnSpPr/>
            <p:nvPr/>
          </p:nvCxnSpPr>
          <p:spPr>
            <a:xfrm rot="5400000">
              <a:off x="3268191" y="2326130"/>
              <a:ext cx="552725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sp>
          <p:nvSpPr>
            <p:cNvPr id="52" name="TextBox 14">
              <a:extLst>
                <a:ext uri="{FF2B5EF4-FFF2-40B4-BE49-F238E27FC236}">
                  <a16:creationId xmlns:a16="http://schemas.microsoft.com/office/drawing/2014/main" xmlns="" id="{6E43A38D-B840-45C2-A377-6B8F1B761EC7}"/>
                </a:ext>
              </a:extLst>
            </p:cNvPr>
            <p:cNvSpPr txBox="1"/>
            <p:nvPr/>
          </p:nvSpPr>
          <p:spPr>
            <a:xfrm>
              <a:off x="3203848" y="1995258"/>
              <a:ext cx="681411" cy="623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</a:rPr>
                <a:t>c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1BA23E77-C314-4FC1-82B0-CA48EDAC4E02}"/>
              </a:ext>
            </a:extLst>
          </p:cNvPr>
          <p:cNvGrpSpPr/>
          <p:nvPr/>
        </p:nvGrpSpPr>
        <p:grpSpPr>
          <a:xfrm>
            <a:off x="4357020" y="4870287"/>
            <a:ext cx="908430" cy="830996"/>
            <a:chOff x="3203848" y="1999077"/>
            <a:chExt cx="681411" cy="6231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52BA394E-EB41-4145-99AC-060E207AF1ED}"/>
                </a:ext>
              </a:extLst>
            </p:cNvPr>
            <p:cNvSpPr/>
            <p:nvPr/>
          </p:nvSpPr>
          <p:spPr>
            <a:xfrm>
              <a:off x="3268190" y="2049768"/>
              <a:ext cx="552726" cy="552725"/>
            </a:xfrm>
            <a:prstGeom prst="rect">
              <a:avLst/>
            </a:prstGeom>
            <a:noFill/>
            <a:ln w="1270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1" i="0" u="none" strike="noStrike" kern="0" cap="none" spc="0" normalizeH="0" baseline="0" noProof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9ADF8551-3FB3-420D-9C1E-EF3CD5207A99}"/>
                </a:ext>
              </a:extLst>
            </p:cNvPr>
            <p:cNvCxnSpPr/>
            <p:nvPr/>
          </p:nvCxnSpPr>
          <p:spPr>
            <a:xfrm>
              <a:off x="3268190" y="2326130"/>
              <a:ext cx="552726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789AFDBC-3632-4C60-8FF5-D51346C5DE40}"/>
                </a:ext>
              </a:extLst>
            </p:cNvPr>
            <p:cNvCxnSpPr/>
            <p:nvPr/>
          </p:nvCxnSpPr>
          <p:spPr>
            <a:xfrm rot="5400000">
              <a:off x="3268191" y="2326130"/>
              <a:ext cx="552725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sp>
          <p:nvSpPr>
            <p:cNvPr id="57" name="TextBox 14">
              <a:extLst>
                <a:ext uri="{FF2B5EF4-FFF2-40B4-BE49-F238E27FC236}">
                  <a16:creationId xmlns:a16="http://schemas.microsoft.com/office/drawing/2014/main" xmlns="" id="{ECBD7DFB-A179-4AE9-938D-2CF22BF2D4F7}"/>
                </a:ext>
              </a:extLst>
            </p:cNvPr>
            <p:cNvSpPr txBox="1"/>
            <p:nvPr/>
          </p:nvSpPr>
          <p:spPr>
            <a:xfrm>
              <a:off x="3203848" y="1999077"/>
              <a:ext cx="681411" cy="623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</a:rPr>
                <a:t>d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DAACEE99-E08F-425F-8116-8710DEBD1A46}"/>
              </a:ext>
            </a:extLst>
          </p:cNvPr>
          <p:cNvSpPr/>
          <p:nvPr/>
        </p:nvSpPr>
        <p:spPr>
          <a:xfrm>
            <a:off x="10095901" y="3982654"/>
            <a:ext cx="1007869" cy="720167"/>
          </a:xfrm>
          <a:prstGeom prst="rect">
            <a:avLst/>
          </a:prstGeom>
          <a:pattFill prst="dkUpDiag">
            <a:fgClr>
              <a:srgbClr val="9B0D13"/>
            </a:fgClr>
            <a:bgClr>
              <a:srgbClr val="FFFFFF"/>
            </a:bgClr>
          </a:pattFill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9" name="文本框 11">
            <a:extLst>
              <a:ext uri="{FF2B5EF4-FFF2-40B4-BE49-F238E27FC236}">
                <a16:creationId xmlns:a16="http://schemas.microsoft.com/office/drawing/2014/main" xmlns="" id="{CE2E451D-382E-4CCC-AAF6-C9A4AC815085}"/>
              </a:ext>
            </a:extLst>
          </p:cNvPr>
          <p:cNvSpPr txBox="1"/>
          <p:nvPr/>
        </p:nvSpPr>
        <p:spPr>
          <a:xfrm>
            <a:off x="1139112" y="5049961"/>
            <a:ext cx="1921521" cy="492557"/>
          </a:xfrm>
          <a:prstGeom prst="rect">
            <a:avLst/>
          </a:prstGeom>
          <a:noFill/>
        </p:spPr>
        <p:txBody>
          <a:bodyPr wrap="square" lIns="121891" tIns="60945" rIns="121891" bIns="60945" rtlCol="0">
            <a:spAutoFit/>
          </a:bodyPr>
          <a:lstStyle/>
          <a:p>
            <a:pPr algn="ctr" defTabSz="1218565"/>
            <a:r>
              <a:rPr lang="zh-CN" altLang="en-US" sz="2400" b="1" dirty="0">
                <a:solidFill>
                  <a:srgbClr val="9B0D13"/>
                </a:solidFill>
                <a:latin typeface="Calibri"/>
                <a:ea typeface="微软雅黑"/>
              </a:rPr>
              <a:t>学 </a:t>
            </a:r>
            <a:r>
              <a:rPr lang="zh-CN" altLang="en-US" sz="2400" b="1" dirty="0">
                <a:solidFill>
                  <a:srgbClr val="000000">
                    <a:lumMod val="65000"/>
                    <a:lumOff val="35000"/>
                  </a:srgbClr>
                </a:solidFill>
                <a:latin typeface="Calibri"/>
                <a:ea typeface="微软雅黑"/>
              </a:rPr>
              <a:t>党章党规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06FC5F9D-D489-4C26-BF49-A3409B9F8EA2}"/>
              </a:ext>
            </a:extLst>
          </p:cNvPr>
          <p:cNvGrpSpPr/>
          <p:nvPr/>
        </p:nvGrpSpPr>
        <p:grpSpPr>
          <a:xfrm>
            <a:off x="1269566" y="3110719"/>
            <a:ext cx="1660613" cy="1661214"/>
            <a:chOff x="3686418" y="1491630"/>
            <a:chExt cx="1245622" cy="1245622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AC045ED4-1F32-4943-B3FD-F625BC99100B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CDE7AD64-6669-4167-A852-948C2501B19B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xmlns="" id="{4EDC2CE9-0E3D-4492-A098-535D867BE074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62" name="标题 4">
              <a:extLst>
                <a:ext uri="{FF2B5EF4-FFF2-40B4-BE49-F238E27FC236}">
                  <a16:creationId xmlns:a16="http://schemas.microsoft.com/office/drawing/2014/main" xmlns="" id="{7F0C53A2-39AF-44E3-AFCA-FD3B0F23596C}"/>
                </a:ext>
              </a:extLst>
            </p:cNvPr>
            <p:cNvSpPr txBox="1"/>
            <p:nvPr/>
          </p:nvSpPr>
          <p:spPr>
            <a:xfrm>
              <a:off x="3957513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学</a:t>
              </a:r>
            </a:p>
          </p:txBody>
        </p:sp>
      </p:grpSp>
      <p:pic>
        <p:nvPicPr>
          <p:cNvPr id="65" name="Picture 3" descr="C:\Users\Administrator\Desktop\党政机关\素材\党徽\Nipic_5916570_20120618220329321399.png">
            <a:extLst>
              <a:ext uri="{FF2B5EF4-FFF2-40B4-BE49-F238E27FC236}">
                <a16:creationId xmlns:a16="http://schemas.microsoft.com/office/drawing/2014/main" xmlns="" id="{F9CA365A-E33A-49D3-9C1A-66B562A059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6916" y="2023836"/>
            <a:ext cx="1105912" cy="1003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08273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4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1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6" presetID="2" presetClass="entr" presetSubtype="2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28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9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3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12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38" presetID="2" presetClass="entr" presetSubtype="2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40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41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43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1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865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52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53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150"/>
                                </p:stCondLst>
                                <p:childTnLst>
                                  <p:par>
                                    <p:cTn id="5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2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1400"/>
                                </p:stCondLst>
                                <p:childTnLst>
                                  <p:par>
                                    <p:cTn id="6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12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2650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0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71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5" grpId="0" animBg="1"/>
          <p:bldP spid="36" grpId="0" animBg="1"/>
          <p:bldP spid="37" grpId="0" animBg="1"/>
          <p:bldP spid="58" grpId="0" animBg="1"/>
          <p:bldP spid="5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4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1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3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12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3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43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1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865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150"/>
                                </p:stCondLst>
                                <p:childTnLst>
                                  <p:par>
                                    <p:cTn id="5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2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1400"/>
                                </p:stCondLst>
                                <p:childTnLst>
                                  <p:par>
                                    <p:cTn id="6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12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2650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5" grpId="0" animBg="1"/>
          <p:bldP spid="36" grpId="0" animBg="1"/>
          <p:bldP spid="37" grpId="0" animBg="1"/>
          <p:bldP spid="58" grpId="0" animBg="1"/>
          <p:bldP spid="59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5688147B-F577-4158-BD69-422638292E98}"/>
              </a:ext>
            </a:extLst>
          </p:cNvPr>
          <p:cNvSpPr/>
          <p:nvPr/>
        </p:nvSpPr>
        <p:spPr>
          <a:xfrm>
            <a:off x="2039474" y="1840690"/>
            <a:ext cx="5787505" cy="720167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习近平总书记关于改革发展稳定、内政外交国防、治党治国治军的重要思想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74B090EE-55D6-4819-B938-7340D7D1F896}"/>
              </a:ext>
            </a:extLst>
          </p:cNvPr>
          <p:cNvSpPr/>
          <p:nvPr/>
        </p:nvSpPr>
        <p:spPr>
          <a:xfrm>
            <a:off x="2039474" y="2786786"/>
            <a:ext cx="5787506" cy="720167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党中央治国理政新理念新思想新战略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B6809986-621D-493D-9C00-710A119DBB7C}"/>
              </a:ext>
            </a:extLst>
          </p:cNvPr>
          <p:cNvSpPr/>
          <p:nvPr/>
        </p:nvSpPr>
        <p:spPr>
          <a:xfrm>
            <a:off x="2039475" y="3742023"/>
            <a:ext cx="5787504" cy="720167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同学习马克思列宁主义、毛泽东思想、邓小平理论、“三个代表”重要思想、科学发展观结合起来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2B12667E-9B8E-42C8-8C49-67A58190F97D}"/>
              </a:ext>
            </a:extLst>
          </p:cNvPr>
          <p:cNvGrpSpPr/>
          <p:nvPr/>
        </p:nvGrpSpPr>
        <p:grpSpPr>
          <a:xfrm>
            <a:off x="1080230" y="1748670"/>
            <a:ext cx="908430" cy="830997"/>
            <a:chOff x="3203848" y="1987622"/>
            <a:chExt cx="681411" cy="6231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5E82309D-5DC9-438D-A18E-EDE485222699}"/>
                </a:ext>
              </a:extLst>
            </p:cNvPr>
            <p:cNvSpPr/>
            <p:nvPr/>
          </p:nvSpPr>
          <p:spPr>
            <a:xfrm>
              <a:off x="3268190" y="2049768"/>
              <a:ext cx="552726" cy="552725"/>
            </a:xfrm>
            <a:prstGeom prst="rect">
              <a:avLst/>
            </a:prstGeom>
            <a:noFill/>
            <a:ln w="1270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1" i="0" u="none" strike="noStrike" kern="0" cap="none" spc="0" normalizeH="0" baseline="0" noProof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C45D0806-19FA-4DB0-BF31-488725AEC25E}"/>
                </a:ext>
              </a:extLst>
            </p:cNvPr>
            <p:cNvCxnSpPr/>
            <p:nvPr/>
          </p:nvCxnSpPr>
          <p:spPr>
            <a:xfrm>
              <a:off x="3268190" y="2326130"/>
              <a:ext cx="552726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8F393AC5-A411-4D84-9CB6-FCF38151EB54}"/>
                </a:ext>
              </a:extLst>
            </p:cNvPr>
            <p:cNvCxnSpPr/>
            <p:nvPr/>
          </p:nvCxnSpPr>
          <p:spPr>
            <a:xfrm rot="5400000">
              <a:off x="3268191" y="2326130"/>
              <a:ext cx="552725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sp>
          <p:nvSpPr>
            <p:cNvPr id="35" name="TextBox 14">
              <a:extLst>
                <a:ext uri="{FF2B5EF4-FFF2-40B4-BE49-F238E27FC236}">
                  <a16:creationId xmlns:a16="http://schemas.microsoft.com/office/drawing/2014/main" xmlns="" id="{E21DEBE1-52C4-4601-BB78-71448566AB27}"/>
                </a:ext>
              </a:extLst>
            </p:cNvPr>
            <p:cNvSpPr txBox="1"/>
            <p:nvPr/>
          </p:nvSpPr>
          <p:spPr>
            <a:xfrm>
              <a:off x="3203848" y="1987622"/>
              <a:ext cx="681411" cy="623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</a:rPr>
                <a:t>a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E7E2077B-EA5F-431E-8395-B90892C1083D}"/>
              </a:ext>
            </a:extLst>
          </p:cNvPr>
          <p:cNvGrpSpPr/>
          <p:nvPr/>
        </p:nvGrpSpPr>
        <p:grpSpPr>
          <a:xfrm>
            <a:off x="1080230" y="2708999"/>
            <a:ext cx="908430" cy="830996"/>
            <a:chOff x="3203848" y="1991440"/>
            <a:chExt cx="681411" cy="6231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6027DEAE-39A7-434E-9339-9C753B6F9F38}"/>
                </a:ext>
              </a:extLst>
            </p:cNvPr>
            <p:cNvSpPr/>
            <p:nvPr/>
          </p:nvSpPr>
          <p:spPr>
            <a:xfrm>
              <a:off x="3268190" y="2049768"/>
              <a:ext cx="552726" cy="552725"/>
            </a:xfrm>
            <a:prstGeom prst="rect">
              <a:avLst/>
            </a:prstGeom>
            <a:noFill/>
            <a:ln w="1270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1" i="0" u="none" strike="noStrike" kern="0" cap="none" spc="0" normalizeH="0" baseline="0" noProof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F35C14AE-78AE-4133-B69B-DFE24C82DF42}"/>
                </a:ext>
              </a:extLst>
            </p:cNvPr>
            <p:cNvCxnSpPr/>
            <p:nvPr/>
          </p:nvCxnSpPr>
          <p:spPr>
            <a:xfrm>
              <a:off x="3268190" y="2326130"/>
              <a:ext cx="552726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27A741C2-5C89-491A-B187-7FDA4B206A85}"/>
                </a:ext>
              </a:extLst>
            </p:cNvPr>
            <p:cNvCxnSpPr/>
            <p:nvPr/>
          </p:nvCxnSpPr>
          <p:spPr>
            <a:xfrm rot="5400000">
              <a:off x="3268191" y="2326130"/>
              <a:ext cx="552725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sp>
          <p:nvSpPr>
            <p:cNvPr id="40" name="TextBox 14">
              <a:extLst>
                <a:ext uri="{FF2B5EF4-FFF2-40B4-BE49-F238E27FC236}">
                  <a16:creationId xmlns:a16="http://schemas.microsoft.com/office/drawing/2014/main" xmlns="" id="{94D66150-08B8-44A2-9E57-105773774692}"/>
                </a:ext>
              </a:extLst>
            </p:cNvPr>
            <p:cNvSpPr txBox="1"/>
            <p:nvPr/>
          </p:nvSpPr>
          <p:spPr>
            <a:xfrm>
              <a:off x="3203848" y="1991440"/>
              <a:ext cx="681411" cy="623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</a:rPr>
                <a:t>b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766EF3C8-354D-4160-8197-D7E7CA5A5B7D}"/>
              </a:ext>
            </a:extLst>
          </p:cNvPr>
          <p:cNvGrpSpPr/>
          <p:nvPr/>
        </p:nvGrpSpPr>
        <p:grpSpPr>
          <a:xfrm>
            <a:off x="1080230" y="3669330"/>
            <a:ext cx="908430" cy="830998"/>
            <a:chOff x="3203848" y="1995258"/>
            <a:chExt cx="681411" cy="62310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E674A1F3-53CC-4458-B612-DF4E19B5564A}"/>
                </a:ext>
              </a:extLst>
            </p:cNvPr>
            <p:cNvSpPr/>
            <p:nvPr/>
          </p:nvSpPr>
          <p:spPr>
            <a:xfrm>
              <a:off x="3268190" y="2049768"/>
              <a:ext cx="552726" cy="552725"/>
            </a:xfrm>
            <a:prstGeom prst="rect">
              <a:avLst/>
            </a:prstGeom>
            <a:noFill/>
            <a:ln w="1270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1" i="0" u="none" strike="noStrike" kern="0" cap="none" spc="0" normalizeH="0" baseline="0" noProof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378A899D-4815-4AD4-93CE-790FF6951D51}"/>
                </a:ext>
              </a:extLst>
            </p:cNvPr>
            <p:cNvCxnSpPr/>
            <p:nvPr/>
          </p:nvCxnSpPr>
          <p:spPr>
            <a:xfrm>
              <a:off x="3268190" y="2326130"/>
              <a:ext cx="552726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5586DD44-3DC6-4829-8299-FAC498C896DB}"/>
                </a:ext>
              </a:extLst>
            </p:cNvPr>
            <p:cNvCxnSpPr/>
            <p:nvPr/>
          </p:nvCxnSpPr>
          <p:spPr>
            <a:xfrm rot="5400000">
              <a:off x="3268191" y="2326130"/>
              <a:ext cx="552725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sp>
          <p:nvSpPr>
            <p:cNvPr id="45" name="TextBox 14">
              <a:extLst>
                <a:ext uri="{FF2B5EF4-FFF2-40B4-BE49-F238E27FC236}">
                  <a16:creationId xmlns:a16="http://schemas.microsoft.com/office/drawing/2014/main" xmlns="" id="{2DBCFDAC-994B-4406-99ED-A5559CFEB6B1}"/>
                </a:ext>
              </a:extLst>
            </p:cNvPr>
            <p:cNvSpPr txBox="1"/>
            <p:nvPr/>
          </p:nvSpPr>
          <p:spPr>
            <a:xfrm>
              <a:off x="3203848" y="1995258"/>
              <a:ext cx="681411" cy="623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</a:rPr>
                <a:t>c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2406E940-036B-4F8C-819B-0D20CF0FB747}"/>
              </a:ext>
            </a:extLst>
          </p:cNvPr>
          <p:cNvSpPr/>
          <p:nvPr/>
        </p:nvSpPr>
        <p:spPr>
          <a:xfrm>
            <a:off x="1149528" y="4810054"/>
            <a:ext cx="7056009" cy="461635"/>
          </a:xfrm>
          <a:prstGeom prst="rect">
            <a:avLst/>
          </a:prstGeom>
        </p:spPr>
        <p:txBody>
          <a:bodyPr wrap="square" lIns="121891" tIns="60945" rIns="121891" bIns="60945">
            <a:spAutoFit/>
          </a:bodyPr>
          <a:lstStyle/>
          <a:p>
            <a:pPr defTabSz="1218565"/>
            <a:r>
              <a:rPr lang="zh-CN" altLang="en-US" sz="2200" b="1" dirty="0">
                <a:solidFill>
                  <a:srgbClr val="9B0D13"/>
                </a:solidFill>
                <a:latin typeface="Calibri"/>
                <a:ea typeface="微软雅黑"/>
              </a:rPr>
              <a:t>要区别普通党员和党员领导干部，确定学习的重点内容</a:t>
            </a:r>
          </a:p>
        </p:txBody>
      </p:sp>
      <p:sp>
        <p:nvSpPr>
          <p:cNvPr id="47" name="文本框 11">
            <a:extLst>
              <a:ext uri="{FF2B5EF4-FFF2-40B4-BE49-F238E27FC236}">
                <a16:creationId xmlns:a16="http://schemas.microsoft.com/office/drawing/2014/main" xmlns="" id="{8111EE33-0DDB-4037-AE63-F4935C4A923A}"/>
              </a:ext>
            </a:extLst>
          </p:cNvPr>
          <p:cNvSpPr txBox="1"/>
          <p:nvPr/>
        </p:nvSpPr>
        <p:spPr>
          <a:xfrm>
            <a:off x="9081796" y="5117533"/>
            <a:ext cx="1921521" cy="492557"/>
          </a:xfrm>
          <a:prstGeom prst="rect">
            <a:avLst/>
          </a:prstGeom>
          <a:noFill/>
        </p:spPr>
        <p:txBody>
          <a:bodyPr wrap="square" lIns="121891" tIns="60945" rIns="121891" bIns="60945" rtlCol="0">
            <a:spAutoFit/>
          </a:bodyPr>
          <a:lstStyle/>
          <a:p>
            <a:pPr algn="ctr" defTabSz="1218565"/>
            <a:r>
              <a:rPr lang="zh-CN" altLang="en-US" sz="2400" b="1" dirty="0">
                <a:solidFill>
                  <a:srgbClr val="9B0D13"/>
                </a:solidFill>
                <a:latin typeface="Calibri"/>
                <a:ea typeface="微软雅黑"/>
              </a:rPr>
              <a:t>学 </a:t>
            </a:r>
            <a:r>
              <a:rPr lang="zh-CN" altLang="en-US" sz="2400" b="1" dirty="0">
                <a:solidFill>
                  <a:srgbClr val="000000">
                    <a:lumMod val="65000"/>
                    <a:lumOff val="35000"/>
                  </a:srgbClr>
                </a:solidFill>
                <a:latin typeface="Calibri"/>
                <a:ea typeface="微软雅黑"/>
              </a:rPr>
              <a:t>系列讲话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8CE97496-FBAA-4FC4-8952-D1B4FC03CB5B}"/>
              </a:ext>
            </a:extLst>
          </p:cNvPr>
          <p:cNvGrpSpPr/>
          <p:nvPr/>
        </p:nvGrpSpPr>
        <p:grpSpPr>
          <a:xfrm>
            <a:off x="9212250" y="3178291"/>
            <a:ext cx="1660613" cy="1661214"/>
            <a:chOff x="3686418" y="1491630"/>
            <a:chExt cx="1245622" cy="1245622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4549503E-39C0-4E2F-B018-4E923CDC5639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27F24452-21BB-4E8F-B88C-142D9CF92D42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3B1DD4DD-D57A-4A28-896A-DA410778B188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50" name="标题 4">
              <a:extLst>
                <a:ext uri="{FF2B5EF4-FFF2-40B4-BE49-F238E27FC236}">
                  <a16:creationId xmlns:a16="http://schemas.microsoft.com/office/drawing/2014/main" xmlns="" id="{3095414B-BB32-4DF7-B666-653404C7E49B}"/>
                </a:ext>
              </a:extLst>
            </p:cNvPr>
            <p:cNvSpPr txBox="1"/>
            <p:nvPr/>
          </p:nvSpPr>
          <p:spPr>
            <a:xfrm>
              <a:off x="3894458" y="1736835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学</a:t>
              </a:r>
            </a:p>
          </p:txBody>
        </p:sp>
      </p:grpSp>
      <p:pic>
        <p:nvPicPr>
          <p:cNvPr id="53" name="Picture 3" descr="C:\Users\Administrator\Desktop\党政机关\素材\党徽\Nipic_5916570_20120618220329321399.png">
            <a:extLst>
              <a:ext uri="{FF2B5EF4-FFF2-40B4-BE49-F238E27FC236}">
                <a16:creationId xmlns:a16="http://schemas.microsoft.com/office/drawing/2014/main" xmlns="" id="{CD2EC42E-A185-4B19-ABCA-C6E0ED9D03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89601" y="2091408"/>
            <a:ext cx="1105912" cy="1003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22608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9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9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15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4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9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1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65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46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0FCE1603-6241-4F95-ACE5-BAF1AFB4DC85}"/>
              </a:ext>
            </a:extLst>
          </p:cNvPr>
          <p:cNvSpPr/>
          <p:nvPr/>
        </p:nvSpPr>
        <p:spPr>
          <a:xfrm>
            <a:off x="4205099" y="3228901"/>
            <a:ext cx="6959094" cy="96033"/>
          </a:xfrm>
          <a:prstGeom prst="rect">
            <a:avLst/>
          </a:prstGeom>
          <a:pattFill prst="dkUpDiag">
            <a:fgClr>
              <a:srgbClr val="9B0D13"/>
            </a:fgClr>
            <a:bgClr>
              <a:srgbClr val="FFFFFF"/>
            </a:bgClr>
          </a:pattFill>
          <a:ln w="190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121891" tIns="60945" rIns="121891" bIns="60945" numCol="1" spcCol="0" rtlCol="0" fromWordArt="0" anchor="ctr" anchorCtr="0" forceAA="0" compatLnSpc="1">
            <a:no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6724ADA0-51FB-4CFC-9106-A4E860053E44}"/>
              </a:ext>
            </a:extLst>
          </p:cNvPr>
          <p:cNvGrpSpPr/>
          <p:nvPr/>
        </p:nvGrpSpPr>
        <p:grpSpPr>
          <a:xfrm>
            <a:off x="8684792" y="1692375"/>
            <a:ext cx="2407529" cy="506858"/>
            <a:chOff x="6326829" y="1457077"/>
            <a:chExt cx="1805882" cy="380055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AFC67266-DFA5-4EC4-AB5E-41E32F77A395}"/>
                </a:ext>
              </a:extLst>
            </p:cNvPr>
            <p:cNvGrpSpPr/>
            <p:nvPr/>
          </p:nvGrpSpPr>
          <p:grpSpPr>
            <a:xfrm>
              <a:off x="6326829" y="1457077"/>
              <a:ext cx="442637" cy="380055"/>
              <a:chOff x="6326829" y="1457077"/>
              <a:chExt cx="442637" cy="38005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xmlns="" id="{E8EC1B74-4970-49BE-8BD9-F405A4D6FA09}"/>
                  </a:ext>
                </a:extLst>
              </p:cNvPr>
              <p:cNvGrpSpPr/>
              <p:nvPr/>
            </p:nvGrpSpPr>
            <p:grpSpPr>
              <a:xfrm>
                <a:off x="6368147" y="1477132"/>
                <a:ext cx="360000" cy="360000"/>
                <a:chOff x="6340013" y="1491630"/>
                <a:chExt cx="468000" cy="468000"/>
              </a:xfrm>
            </p:grpSpPr>
            <p:sp>
              <p:nvSpPr>
                <p:cNvPr id="100" name="矩形 99">
                  <a:extLst>
                    <a:ext uri="{FF2B5EF4-FFF2-40B4-BE49-F238E27FC236}">
                      <a16:creationId xmlns:a16="http://schemas.microsoft.com/office/drawing/2014/main" xmlns="" id="{EA443160-4C85-459A-B383-E721D1641AA5}"/>
                    </a:ext>
                  </a:extLst>
                </p:cNvPr>
                <p:cNvSpPr/>
                <p:nvPr/>
              </p:nvSpPr>
              <p:spPr>
                <a:xfrm>
                  <a:off x="6340013" y="1491631"/>
                  <a:ext cx="468000" cy="467999"/>
                </a:xfrm>
                <a:prstGeom prst="rect">
                  <a:avLst/>
                </a:prstGeom>
                <a:noFill/>
                <a:ln w="9525" cap="flat" cmpd="sng" algn="ctr">
                  <a:solidFill>
                    <a:srgbClr val="000000">
                      <a:lumMod val="65000"/>
                      <a:lumOff val="3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12185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9B0D13"/>
                    </a:solidFill>
                    <a:effectLst/>
                    <a:uLnTx/>
                    <a:uFillTx/>
                    <a:latin typeface="Calibri"/>
                    <a:ea typeface="微软雅黑"/>
                    <a:cs typeface="+mn-cs"/>
                  </a:endParaRPr>
                </a:p>
              </p:txBody>
            </p:sp>
            <p:cxnSp>
              <p:nvCxnSpPr>
                <p:cNvPr id="101" name="直接连接符 100">
                  <a:extLst>
                    <a:ext uri="{FF2B5EF4-FFF2-40B4-BE49-F238E27FC236}">
                      <a16:creationId xmlns:a16="http://schemas.microsoft.com/office/drawing/2014/main" xmlns="" id="{752C26DD-FDD9-4AEA-8B35-AD9262EAF827}"/>
                    </a:ext>
                  </a:extLst>
                </p:cNvPr>
                <p:cNvCxnSpPr/>
                <p:nvPr/>
              </p:nvCxnSpPr>
              <p:spPr>
                <a:xfrm>
                  <a:off x="6340013" y="1725630"/>
                  <a:ext cx="4680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ysDash"/>
                </a:ln>
                <a:effectLst/>
              </p:spPr>
            </p:cxnSp>
            <p:cxnSp>
              <p:nvCxnSpPr>
                <p:cNvPr id="102" name="直接连接符 101">
                  <a:extLst>
                    <a:ext uri="{FF2B5EF4-FFF2-40B4-BE49-F238E27FC236}">
                      <a16:creationId xmlns:a16="http://schemas.microsoft.com/office/drawing/2014/main" xmlns="" id="{D8B7E098-140A-499B-984A-A108CC80795E}"/>
                    </a:ext>
                  </a:extLst>
                </p:cNvPr>
                <p:cNvCxnSpPr/>
                <p:nvPr/>
              </p:nvCxnSpPr>
              <p:spPr>
                <a:xfrm rot="5400000">
                  <a:off x="6340014" y="1725630"/>
                  <a:ext cx="467999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ysDash"/>
                </a:ln>
                <a:effectLst/>
              </p:spPr>
            </p:cxnSp>
          </p:grpSp>
          <p:sp>
            <p:nvSpPr>
              <p:cNvPr id="99" name="TextBox 14">
                <a:extLst>
                  <a:ext uri="{FF2B5EF4-FFF2-40B4-BE49-F238E27FC236}">
                    <a16:creationId xmlns:a16="http://schemas.microsoft.com/office/drawing/2014/main" xmlns="" id="{A8A03FD5-97F0-45F4-8631-A2EDAFC28B5F}"/>
                  </a:ext>
                </a:extLst>
              </p:cNvPr>
              <p:cNvSpPr txBox="1"/>
              <p:nvPr/>
            </p:nvSpPr>
            <p:spPr>
              <a:xfrm>
                <a:off x="6326829" y="1457077"/>
                <a:ext cx="442637" cy="3692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9B0D13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讲</a:t>
                </a:r>
              </a:p>
            </p:txBody>
          </p:sp>
        </p:grp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xmlns="" id="{AB17CF81-6336-4624-9B99-CD752C453A0D}"/>
                </a:ext>
              </a:extLst>
            </p:cNvPr>
            <p:cNvSpPr/>
            <p:nvPr/>
          </p:nvSpPr>
          <p:spPr>
            <a:xfrm>
              <a:off x="6713269" y="1543893"/>
              <a:ext cx="504050" cy="2884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9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规矩</a:t>
              </a:r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xmlns="" id="{1E909C6F-E2FC-4E96-8C65-3543DA12E5DC}"/>
                </a:ext>
              </a:extLst>
            </p:cNvPr>
            <p:cNvGrpSpPr/>
            <p:nvPr/>
          </p:nvGrpSpPr>
          <p:grpSpPr>
            <a:xfrm>
              <a:off x="7242221" y="1457077"/>
              <a:ext cx="442637" cy="380055"/>
              <a:chOff x="6326829" y="1457077"/>
              <a:chExt cx="442637" cy="38005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93" name="组合 92">
                <a:extLst>
                  <a:ext uri="{FF2B5EF4-FFF2-40B4-BE49-F238E27FC236}">
                    <a16:creationId xmlns:a16="http://schemas.microsoft.com/office/drawing/2014/main" xmlns="" id="{A3ABBDBA-6264-4D11-9543-F3EB87CC240D}"/>
                  </a:ext>
                </a:extLst>
              </p:cNvPr>
              <p:cNvGrpSpPr/>
              <p:nvPr/>
            </p:nvGrpSpPr>
            <p:grpSpPr>
              <a:xfrm>
                <a:off x="6368147" y="1477132"/>
                <a:ext cx="360000" cy="360000"/>
                <a:chOff x="6340013" y="1491630"/>
                <a:chExt cx="468000" cy="468000"/>
              </a:xfrm>
            </p:grpSpPr>
            <p:sp>
              <p:nvSpPr>
                <p:cNvPr id="95" name="矩形 94">
                  <a:extLst>
                    <a:ext uri="{FF2B5EF4-FFF2-40B4-BE49-F238E27FC236}">
                      <a16:creationId xmlns:a16="http://schemas.microsoft.com/office/drawing/2014/main" xmlns="" id="{383A786F-DF86-4172-9D27-7A69C6ABE30C}"/>
                    </a:ext>
                  </a:extLst>
                </p:cNvPr>
                <p:cNvSpPr/>
                <p:nvPr/>
              </p:nvSpPr>
              <p:spPr>
                <a:xfrm>
                  <a:off x="6340013" y="1491631"/>
                  <a:ext cx="468000" cy="467999"/>
                </a:xfrm>
                <a:prstGeom prst="rect">
                  <a:avLst/>
                </a:prstGeom>
                <a:noFill/>
                <a:ln w="9525" cap="flat" cmpd="sng" algn="ctr">
                  <a:solidFill>
                    <a:srgbClr val="000000">
                      <a:lumMod val="65000"/>
                      <a:lumOff val="3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12185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9B0D13"/>
                    </a:solidFill>
                    <a:effectLst/>
                    <a:uLnTx/>
                    <a:uFillTx/>
                    <a:latin typeface="Calibri"/>
                    <a:ea typeface="微软雅黑"/>
                    <a:cs typeface="+mn-cs"/>
                  </a:endParaRPr>
                </a:p>
              </p:txBody>
            </p:sp>
            <p:cxnSp>
              <p:nvCxnSpPr>
                <p:cNvPr id="96" name="直接连接符 95">
                  <a:extLst>
                    <a:ext uri="{FF2B5EF4-FFF2-40B4-BE49-F238E27FC236}">
                      <a16:creationId xmlns:a16="http://schemas.microsoft.com/office/drawing/2014/main" xmlns="" id="{67908A7D-C60F-41D9-B28F-EC5521929A2E}"/>
                    </a:ext>
                  </a:extLst>
                </p:cNvPr>
                <p:cNvCxnSpPr/>
                <p:nvPr/>
              </p:nvCxnSpPr>
              <p:spPr>
                <a:xfrm>
                  <a:off x="6340013" y="1725630"/>
                  <a:ext cx="4680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ysDash"/>
                </a:ln>
                <a:effectLst/>
              </p:spPr>
            </p:cxnSp>
            <p:cxnSp>
              <p:nvCxnSpPr>
                <p:cNvPr id="97" name="直接连接符 96">
                  <a:extLst>
                    <a:ext uri="{FF2B5EF4-FFF2-40B4-BE49-F238E27FC236}">
                      <a16:creationId xmlns:a16="http://schemas.microsoft.com/office/drawing/2014/main" xmlns="" id="{6FF1F00D-7FFC-49FB-89BD-7B508D0D9804}"/>
                    </a:ext>
                  </a:extLst>
                </p:cNvPr>
                <p:cNvCxnSpPr/>
                <p:nvPr/>
              </p:nvCxnSpPr>
              <p:spPr>
                <a:xfrm rot="5400000">
                  <a:off x="6340014" y="1725630"/>
                  <a:ext cx="467999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ysDash"/>
                </a:ln>
                <a:effectLst/>
              </p:spPr>
            </p:cxnSp>
          </p:grpSp>
          <p:sp>
            <p:nvSpPr>
              <p:cNvPr id="94" name="TextBox 14">
                <a:extLst>
                  <a:ext uri="{FF2B5EF4-FFF2-40B4-BE49-F238E27FC236}">
                    <a16:creationId xmlns:a16="http://schemas.microsoft.com/office/drawing/2014/main" xmlns="" id="{269BA12B-7763-495C-8BB9-ACBFDE0CB52F}"/>
                  </a:ext>
                </a:extLst>
              </p:cNvPr>
              <p:cNvSpPr txBox="1"/>
              <p:nvPr/>
            </p:nvSpPr>
            <p:spPr>
              <a:xfrm>
                <a:off x="6326829" y="1457077"/>
                <a:ext cx="442637" cy="3692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9B0D13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</a:t>
                </a:r>
              </a:p>
            </p:txBody>
          </p:sp>
        </p:grp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xmlns="" id="{23736961-321D-4B03-AF9E-8F06FF6B77A3}"/>
                </a:ext>
              </a:extLst>
            </p:cNvPr>
            <p:cNvSpPr/>
            <p:nvPr/>
          </p:nvSpPr>
          <p:spPr>
            <a:xfrm>
              <a:off x="7628661" y="1543893"/>
              <a:ext cx="504050" cy="2884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9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纪律</a:t>
              </a: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2852349D-5C6A-427C-9B46-ED916692ED96}"/>
              </a:ext>
            </a:extLst>
          </p:cNvPr>
          <p:cNvGrpSpPr/>
          <p:nvPr/>
        </p:nvGrpSpPr>
        <p:grpSpPr>
          <a:xfrm>
            <a:off x="5772832" y="1692375"/>
            <a:ext cx="2407529" cy="506858"/>
            <a:chOff x="6326829" y="1457077"/>
            <a:chExt cx="1805882" cy="380055"/>
          </a:xfrm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xmlns="" id="{CA45C073-31B2-4E78-B096-1D381F367E07}"/>
                </a:ext>
              </a:extLst>
            </p:cNvPr>
            <p:cNvGrpSpPr/>
            <p:nvPr/>
          </p:nvGrpSpPr>
          <p:grpSpPr>
            <a:xfrm>
              <a:off x="6326829" y="1457077"/>
              <a:ext cx="442637" cy="380055"/>
              <a:chOff x="6326829" y="1457077"/>
              <a:chExt cx="442637" cy="38005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13" name="组合 112">
                <a:extLst>
                  <a:ext uri="{FF2B5EF4-FFF2-40B4-BE49-F238E27FC236}">
                    <a16:creationId xmlns:a16="http://schemas.microsoft.com/office/drawing/2014/main" xmlns="" id="{8FBEA06D-A8FE-49BD-89D8-946FFB5825BF}"/>
                  </a:ext>
                </a:extLst>
              </p:cNvPr>
              <p:cNvGrpSpPr/>
              <p:nvPr/>
            </p:nvGrpSpPr>
            <p:grpSpPr>
              <a:xfrm>
                <a:off x="6368147" y="1477132"/>
                <a:ext cx="360000" cy="360000"/>
                <a:chOff x="6340013" y="1491630"/>
                <a:chExt cx="468000" cy="468000"/>
              </a:xfrm>
            </p:grpSpPr>
            <p:sp>
              <p:nvSpPr>
                <p:cNvPr id="115" name="矩形 114">
                  <a:extLst>
                    <a:ext uri="{FF2B5EF4-FFF2-40B4-BE49-F238E27FC236}">
                      <a16:creationId xmlns:a16="http://schemas.microsoft.com/office/drawing/2014/main" xmlns="" id="{E97A6FEB-388E-450A-970D-9BD04DD8AEE8}"/>
                    </a:ext>
                  </a:extLst>
                </p:cNvPr>
                <p:cNvSpPr/>
                <p:nvPr/>
              </p:nvSpPr>
              <p:spPr>
                <a:xfrm>
                  <a:off x="6340013" y="1491631"/>
                  <a:ext cx="468000" cy="467999"/>
                </a:xfrm>
                <a:prstGeom prst="rect">
                  <a:avLst/>
                </a:prstGeom>
                <a:noFill/>
                <a:ln w="9525" cap="flat" cmpd="sng" algn="ctr">
                  <a:solidFill>
                    <a:srgbClr val="000000">
                      <a:lumMod val="65000"/>
                      <a:lumOff val="3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12185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9B0D13"/>
                    </a:solidFill>
                    <a:effectLst/>
                    <a:uLnTx/>
                    <a:uFillTx/>
                    <a:latin typeface="Calibri"/>
                    <a:ea typeface="微软雅黑"/>
                    <a:cs typeface="+mn-cs"/>
                  </a:endParaRPr>
                </a:p>
              </p:txBody>
            </p:sp>
            <p:cxnSp>
              <p:nvCxnSpPr>
                <p:cNvPr id="116" name="直接连接符 115">
                  <a:extLst>
                    <a:ext uri="{FF2B5EF4-FFF2-40B4-BE49-F238E27FC236}">
                      <a16:creationId xmlns:a16="http://schemas.microsoft.com/office/drawing/2014/main" xmlns="" id="{FF241380-5DC5-42E3-B001-4FF5567FC85A}"/>
                    </a:ext>
                  </a:extLst>
                </p:cNvPr>
                <p:cNvCxnSpPr/>
                <p:nvPr/>
              </p:nvCxnSpPr>
              <p:spPr>
                <a:xfrm>
                  <a:off x="6340013" y="1725630"/>
                  <a:ext cx="4680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ysDash"/>
                </a:ln>
                <a:effectLst/>
              </p:spPr>
            </p:cxnSp>
            <p:cxnSp>
              <p:nvCxnSpPr>
                <p:cNvPr id="117" name="直接连接符 116">
                  <a:extLst>
                    <a:ext uri="{FF2B5EF4-FFF2-40B4-BE49-F238E27FC236}">
                      <a16:creationId xmlns:a16="http://schemas.microsoft.com/office/drawing/2014/main" xmlns="" id="{40B1FA8E-C1D6-4B5B-8B8D-219788331292}"/>
                    </a:ext>
                  </a:extLst>
                </p:cNvPr>
                <p:cNvCxnSpPr/>
                <p:nvPr/>
              </p:nvCxnSpPr>
              <p:spPr>
                <a:xfrm rot="5400000">
                  <a:off x="6340014" y="1725630"/>
                  <a:ext cx="467999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ysDash"/>
                </a:ln>
                <a:effectLst/>
              </p:spPr>
            </p:cxnSp>
          </p:grpSp>
          <p:sp>
            <p:nvSpPr>
              <p:cNvPr id="114" name="TextBox 14">
                <a:extLst>
                  <a:ext uri="{FF2B5EF4-FFF2-40B4-BE49-F238E27FC236}">
                    <a16:creationId xmlns:a16="http://schemas.microsoft.com/office/drawing/2014/main" xmlns="" id="{B0D38DA5-6085-4608-A26E-3E3D7A7FC062}"/>
                  </a:ext>
                </a:extLst>
              </p:cNvPr>
              <p:cNvSpPr txBox="1"/>
              <p:nvPr/>
            </p:nvSpPr>
            <p:spPr>
              <a:xfrm>
                <a:off x="6326829" y="1457077"/>
                <a:ext cx="442637" cy="3692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9B0D13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讲</a:t>
                </a:r>
              </a:p>
            </p:txBody>
          </p:sp>
        </p:grp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xmlns="" id="{C91CFE86-FA5E-4342-99A1-E439729811D0}"/>
                </a:ext>
              </a:extLst>
            </p:cNvPr>
            <p:cNvSpPr/>
            <p:nvPr/>
          </p:nvSpPr>
          <p:spPr>
            <a:xfrm>
              <a:off x="6713269" y="1543893"/>
              <a:ext cx="504050" cy="2884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9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政治</a:t>
              </a:r>
            </a:p>
          </p:txBody>
        </p: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xmlns="" id="{60A9A7B0-319C-4850-8F85-51945AE1C6F7}"/>
                </a:ext>
              </a:extLst>
            </p:cNvPr>
            <p:cNvGrpSpPr/>
            <p:nvPr/>
          </p:nvGrpSpPr>
          <p:grpSpPr>
            <a:xfrm>
              <a:off x="7242221" y="1457077"/>
              <a:ext cx="442637" cy="380055"/>
              <a:chOff x="6326829" y="1457077"/>
              <a:chExt cx="442637" cy="38005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xmlns="" id="{4CE1AC99-D424-4798-A576-0686A7ADA4E6}"/>
                  </a:ext>
                </a:extLst>
              </p:cNvPr>
              <p:cNvGrpSpPr/>
              <p:nvPr/>
            </p:nvGrpSpPr>
            <p:grpSpPr>
              <a:xfrm>
                <a:off x="6368147" y="1477132"/>
                <a:ext cx="360000" cy="360000"/>
                <a:chOff x="6340013" y="1491630"/>
                <a:chExt cx="468000" cy="468000"/>
              </a:xfrm>
            </p:grpSpPr>
            <p:sp>
              <p:nvSpPr>
                <p:cNvPr id="110" name="矩形 109">
                  <a:extLst>
                    <a:ext uri="{FF2B5EF4-FFF2-40B4-BE49-F238E27FC236}">
                      <a16:creationId xmlns:a16="http://schemas.microsoft.com/office/drawing/2014/main" xmlns="" id="{17C7B1EB-CD35-4EA5-B072-522105F3AB48}"/>
                    </a:ext>
                  </a:extLst>
                </p:cNvPr>
                <p:cNvSpPr/>
                <p:nvPr/>
              </p:nvSpPr>
              <p:spPr>
                <a:xfrm>
                  <a:off x="6340013" y="1491631"/>
                  <a:ext cx="468000" cy="467999"/>
                </a:xfrm>
                <a:prstGeom prst="rect">
                  <a:avLst/>
                </a:prstGeom>
                <a:noFill/>
                <a:ln w="9525" cap="flat" cmpd="sng" algn="ctr">
                  <a:solidFill>
                    <a:srgbClr val="000000">
                      <a:lumMod val="65000"/>
                      <a:lumOff val="3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12185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9B0D13"/>
                    </a:solidFill>
                    <a:effectLst/>
                    <a:uLnTx/>
                    <a:uFillTx/>
                    <a:latin typeface="Calibri"/>
                    <a:ea typeface="微软雅黑"/>
                    <a:cs typeface="+mn-cs"/>
                  </a:endParaRPr>
                </a:p>
              </p:txBody>
            </p:sp>
            <p:cxnSp>
              <p:nvCxnSpPr>
                <p:cNvPr id="111" name="直接连接符 110">
                  <a:extLst>
                    <a:ext uri="{FF2B5EF4-FFF2-40B4-BE49-F238E27FC236}">
                      <a16:creationId xmlns:a16="http://schemas.microsoft.com/office/drawing/2014/main" xmlns="" id="{1D0C7A99-43E4-461A-B0F2-D5021C3382F5}"/>
                    </a:ext>
                  </a:extLst>
                </p:cNvPr>
                <p:cNvCxnSpPr/>
                <p:nvPr/>
              </p:nvCxnSpPr>
              <p:spPr>
                <a:xfrm>
                  <a:off x="6340013" y="1725630"/>
                  <a:ext cx="4680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ysDash"/>
                </a:ln>
                <a:effectLst/>
              </p:spPr>
            </p:cxnSp>
            <p:cxnSp>
              <p:nvCxnSpPr>
                <p:cNvPr id="112" name="直接连接符 111">
                  <a:extLst>
                    <a:ext uri="{FF2B5EF4-FFF2-40B4-BE49-F238E27FC236}">
                      <a16:creationId xmlns:a16="http://schemas.microsoft.com/office/drawing/2014/main" xmlns="" id="{24A0C4FC-60D9-44A8-AF96-0F79481884C3}"/>
                    </a:ext>
                  </a:extLst>
                </p:cNvPr>
                <p:cNvCxnSpPr/>
                <p:nvPr/>
              </p:nvCxnSpPr>
              <p:spPr>
                <a:xfrm rot="5400000">
                  <a:off x="6340014" y="1725630"/>
                  <a:ext cx="467999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ysDash"/>
                </a:ln>
                <a:effectLst/>
              </p:spPr>
            </p:cxnSp>
          </p:grpSp>
          <p:sp>
            <p:nvSpPr>
              <p:cNvPr id="109" name="TextBox 14">
                <a:extLst>
                  <a:ext uri="{FF2B5EF4-FFF2-40B4-BE49-F238E27FC236}">
                    <a16:creationId xmlns:a16="http://schemas.microsoft.com/office/drawing/2014/main" xmlns="" id="{85F3AE65-0293-46B6-BCFA-7A535BC245F6}"/>
                  </a:ext>
                </a:extLst>
              </p:cNvPr>
              <p:cNvSpPr txBox="1"/>
              <p:nvPr/>
            </p:nvSpPr>
            <p:spPr>
              <a:xfrm>
                <a:off x="6326829" y="1457077"/>
                <a:ext cx="442637" cy="3692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9B0D13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</a:t>
                </a:r>
              </a:p>
            </p:txBody>
          </p:sp>
        </p:grpSp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xmlns="" id="{9A9082D4-65FA-4B7E-AFC5-1DD8E3C06EB7}"/>
                </a:ext>
              </a:extLst>
            </p:cNvPr>
            <p:cNvSpPr/>
            <p:nvPr/>
          </p:nvSpPr>
          <p:spPr>
            <a:xfrm>
              <a:off x="7628661" y="1543893"/>
              <a:ext cx="504050" cy="2884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9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信念</a:t>
              </a: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xmlns="" id="{B0C6E007-DB9E-482B-BA66-7B379865737E}"/>
              </a:ext>
            </a:extLst>
          </p:cNvPr>
          <p:cNvGrpSpPr/>
          <p:nvPr/>
        </p:nvGrpSpPr>
        <p:grpSpPr>
          <a:xfrm>
            <a:off x="5772832" y="2479624"/>
            <a:ext cx="2407529" cy="506858"/>
            <a:chOff x="6326829" y="1457077"/>
            <a:chExt cx="1805882" cy="380055"/>
          </a:xfrm>
        </p:grpSpPr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xmlns="" id="{91338DED-7A92-4FE0-AE57-7B4578DA0CCB}"/>
                </a:ext>
              </a:extLst>
            </p:cNvPr>
            <p:cNvGrpSpPr/>
            <p:nvPr/>
          </p:nvGrpSpPr>
          <p:grpSpPr>
            <a:xfrm>
              <a:off x="6326829" y="1457077"/>
              <a:ext cx="442637" cy="380055"/>
              <a:chOff x="6326829" y="1457077"/>
              <a:chExt cx="442637" cy="38005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28" name="组合 127">
                <a:extLst>
                  <a:ext uri="{FF2B5EF4-FFF2-40B4-BE49-F238E27FC236}">
                    <a16:creationId xmlns:a16="http://schemas.microsoft.com/office/drawing/2014/main" xmlns="" id="{0AA14683-9127-4DA2-989B-551F8F4908B3}"/>
                  </a:ext>
                </a:extLst>
              </p:cNvPr>
              <p:cNvGrpSpPr/>
              <p:nvPr/>
            </p:nvGrpSpPr>
            <p:grpSpPr>
              <a:xfrm>
                <a:off x="6368147" y="1477132"/>
                <a:ext cx="360000" cy="360000"/>
                <a:chOff x="6340013" y="1491630"/>
                <a:chExt cx="468000" cy="468000"/>
              </a:xfrm>
            </p:grpSpPr>
            <p:sp>
              <p:nvSpPr>
                <p:cNvPr id="130" name="矩形 129">
                  <a:extLst>
                    <a:ext uri="{FF2B5EF4-FFF2-40B4-BE49-F238E27FC236}">
                      <a16:creationId xmlns:a16="http://schemas.microsoft.com/office/drawing/2014/main" xmlns="" id="{6879866B-72A9-4DAB-93DD-A7D9E9CE52AF}"/>
                    </a:ext>
                  </a:extLst>
                </p:cNvPr>
                <p:cNvSpPr/>
                <p:nvPr/>
              </p:nvSpPr>
              <p:spPr>
                <a:xfrm>
                  <a:off x="6340013" y="1491631"/>
                  <a:ext cx="468000" cy="467999"/>
                </a:xfrm>
                <a:prstGeom prst="rect">
                  <a:avLst/>
                </a:prstGeom>
                <a:noFill/>
                <a:ln w="9525" cap="flat" cmpd="sng" algn="ctr">
                  <a:solidFill>
                    <a:srgbClr val="000000">
                      <a:lumMod val="65000"/>
                      <a:lumOff val="3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12185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9B0D13"/>
                    </a:solidFill>
                    <a:effectLst/>
                    <a:uLnTx/>
                    <a:uFillTx/>
                    <a:latin typeface="Calibri"/>
                    <a:ea typeface="微软雅黑"/>
                    <a:cs typeface="+mn-cs"/>
                  </a:endParaRPr>
                </a:p>
              </p:txBody>
            </p:sp>
            <p:cxnSp>
              <p:nvCxnSpPr>
                <p:cNvPr id="131" name="直接连接符 130">
                  <a:extLst>
                    <a:ext uri="{FF2B5EF4-FFF2-40B4-BE49-F238E27FC236}">
                      <a16:creationId xmlns:a16="http://schemas.microsoft.com/office/drawing/2014/main" xmlns="" id="{F8122091-F06C-47AC-9E8A-5AA975237F59}"/>
                    </a:ext>
                  </a:extLst>
                </p:cNvPr>
                <p:cNvCxnSpPr/>
                <p:nvPr/>
              </p:nvCxnSpPr>
              <p:spPr>
                <a:xfrm>
                  <a:off x="6340013" y="1725630"/>
                  <a:ext cx="4680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ysDash"/>
                </a:ln>
                <a:effectLst/>
              </p:spPr>
            </p:cxnSp>
            <p:cxnSp>
              <p:nvCxnSpPr>
                <p:cNvPr id="132" name="直接连接符 131">
                  <a:extLst>
                    <a:ext uri="{FF2B5EF4-FFF2-40B4-BE49-F238E27FC236}">
                      <a16:creationId xmlns:a16="http://schemas.microsoft.com/office/drawing/2014/main" xmlns="" id="{905685A4-3308-4403-81F6-F2F9CDAE3CBF}"/>
                    </a:ext>
                  </a:extLst>
                </p:cNvPr>
                <p:cNvCxnSpPr/>
                <p:nvPr/>
              </p:nvCxnSpPr>
              <p:spPr>
                <a:xfrm rot="5400000">
                  <a:off x="6340014" y="1725630"/>
                  <a:ext cx="467999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ysDash"/>
                </a:ln>
                <a:effectLst/>
              </p:spPr>
            </p:cxnSp>
          </p:grpSp>
          <p:sp>
            <p:nvSpPr>
              <p:cNvPr id="129" name="TextBox 14">
                <a:extLst>
                  <a:ext uri="{FF2B5EF4-FFF2-40B4-BE49-F238E27FC236}">
                    <a16:creationId xmlns:a16="http://schemas.microsoft.com/office/drawing/2014/main" xmlns="" id="{FD999015-F27A-4F69-96BB-4B8C0F1ADBA1}"/>
                  </a:ext>
                </a:extLst>
              </p:cNvPr>
              <p:cNvSpPr txBox="1"/>
              <p:nvPr/>
            </p:nvSpPr>
            <p:spPr>
              <a:xfrm>
                <a:off x="6326829" y="1457077"/>
                <a:ext cx="442637" cy="3692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9B0D13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讲</a:t>
                </a:r>
              </a:p>
            </p:txBody>
          </p:sp>
        </p:grp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xmlns="" id="{FA9261C5-DDF3-44E2-BB58-95CF58A96D64}"/>
                </a:ext>
              </a:extLst>
            </p:cNvPr>
            <p:cNvSpPr/>
            <p:nvPr/>
          </p:nvSpPr>
          <p:spPr>
            <a:xfrm>
              <a:off x="6713269" y="1543893"/>
              <a:ext cx="504050" cy="2884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9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道德</a:t>
              </a:r>
            </a:p>
          </p:txBody>
        </p: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xmlns="" id="{67DEA4A3-3A20-4D97-80C4-8CC0D48054CD}"/>
                </a:ext>
              </a:extLst>
            </p:cNvPr>
            <p:cNvGrpSpPr/>
            <p:nvPr/>
          </p:nvGrpSpPr>
          <p:grpSpPr>
            <a:xfrm>
              <a:off x="7242221" y="1457077"/>
              <a:ext cx="442637" cy="380055"/>
              <a:chOff x="6326829" y="1457077"/>
              <a:chExt cx="442637" cy="38005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23" name="组合 122">
                <a:extLst>
                  <a:ext uri="{FF2B5EF4-FFF2-40B4-BE49-F238E27FC236}">
                    <a16:creationId xmlns:a16="http://schemas.microsoft.com/office/drawing/2014/main" xmlns="" id="{1B49D5F6-16B9-4D3A-AFFE-299D6863B627}"/>
                  </a:ext>
                </a:extLst>
              </p:cNvPr>
              <p:cNvGrpSpPr/>
              <p:nvPr/>
            </p:nvGrpSpPr>
            <p:grpSpPr>
              <a:xfrm>
                <a:off x="6368147" y="1477132"/>
                <a:ext cx="360000" cy="360000"/>
                <a:chOff x="6340013" y="1491630"/>
                <a:chExt cx="468000" cy="468000"/>
              </a:xfrm>
            </p:grpSpPr>
            <p:sp>
              <p:nvSpPr>
                <p:cNvPr id="125" name="矩形 124">
                  <a:extLst>
                    <a:ext uri="{FF2B5EF4-FFF2-40B4-BE49-F238E27FC236}">
                      <a16:creationId xmlns:a16="http://schemas.microsoft.com/office/drawing/2014/main" xmlns="" id="{2F8358A6-34EF-4C2F-BD4E-404B68791B1F}"/>
                    </a:ext>
                  </a:extLst>
                </p:cNvPr>
                <p:cNvSpPr/>
                <p:nvPr/>
              </p:nvSpPr>
              <p:spPr>
                <a:xfrm>
                  <a:off x="6340013" y="1491631"/>
                  <a:ext cx="468000" cy="467999"/>
                </a:xfrm>
                <a:prstGeom prst="rect">
                  <a:avLst/>
                </a:prstGeom>
                <a:noFill/>
                <a:ln w="9525" cap="flat" cmpd="sng" algn="ctr">
                  <a:solidFill>
                    <a:srgbClr val="000000">
                      <a:lumMod val="65000"/>
                      <a:lumOff val="3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12185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9B0D13"/>
                    </a:solidFill>
                    <a:effectLst/>
                    <a:uLnTx/>
                    <a:uFillTx/>
                    <a:latin typeface="Calibri"/>
                    <a:ea typeface="微软雅黑"/>
                    <a:cs typeface="+mn-cs"/>
                  </a:endParaRPr>
                </a:p>
              </p:txBody>
            </p:sp>
            <p:cxnSp>
              <p:nvCxnSpPr>
                <p:cNvPr id="126" name="直接连接符 125">
                  <a:extLst>
                    <a:ext uri="{FF2B5EF4-FFF2-40B4-BE49-F238E27FC236}">
                      <a16:creationId xmlns:a16="http://schemas.microsoft.com/office/drawing/2014/main" xmlns="" id="{D51BB73A-2B77-4DD3-A904-05F1FCE96C79}"/>
                    </a:ext>
                  </a:extLst>
                </p:cNvPr>
                <p:cNvCxnSpPr/>
                <p:nvPr/>
              </p:nvCxnSpPr>
              <p:spPr>
                <a:xfrm>
                  <a:off x="6340013" y="1725630"/>
                  <a:ext cx="4680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ysDash"/>
                </a:ln>
                <a:effectLst/>
              </p:spPr>
            </p:cxnSp>
            <p:cxnSp>
              <p:nvCxnSpPr>
                <p:cNvPr id="127" name="直接连接符 126">
                  <a:extLst>
                    <a:ext uri="{FF2B5EF4-FFF2-40B4-BE49-F238E27FC236}">
                      <a16:creationId xmlns:a16="http://schemas.microsoft.com/office/drawing/2014/main" xmlns="" id="{986C4CEF-373D-4D0E-9200-59DD150C3AB2}"/>
                    </a:ext>
                  </a:extLst>
                </p:cNvPr>
                <p:cNvCxnSpPr/>
                <p:nvPr/>
              </p:nvCxnSpPr>
              <p:spPr>
                <a:xfrm rot="5400000">
                  <a:off x="6340014" y="1725630"/>
                  <a:ext cx="467999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ysDash"/>
                </a:ln>
                <a:effectLst/>
              </p:spPr>
            </p:cxnSp>
          </p:grpSp>
          <p:sp>
            <p:nvSpPr>
              <p:cNvPr id="124" name="TextBox 14">
                <a:extLst>
                  <a:ext uri="{FF2B5EF4-FFF2-40B4-BE49-F238E27FC236}">
                    <a16:creationId xmlns:a16="http://schemas.microsoft.com/office/drawing/2014/main" xmlns="" id="{56AD02F0-89C7-4CB6-A499-9F7F877293DD}"/>
                  </a:ext>
                </a:extLst>
              </p:cNvPr>
              <p:cNvSpPr txBox="1"/>
              <p:nvPr/>
            </p:nvSpPr>
            <p:spPr>
              <a:xfrm>
                <a:off x="6326829" y="1457077"/>
                <a:ext cx="442637" cy="3692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9B0D13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</a:t>
                </a:r>
              </a:p>
            </p:txBody>
          </p:sp>
        </p:grp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xmlns="" id="{8ED80178-5221-4947-84B1-544C5F47303D}"/>
                </a:ext>
              </a:extLst>
            </p:cNvPr>
            <p:cNvSpPr/>
            <p:nvPr/>
          </p:nvSpPr>
          <p:spPr>
            <a:xfrm>
              <a:off x="7628661" y="1543893"/>
              <a:ext cx="504050" cy="2884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9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品行</a:t>
              </a: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xmlns="" id="{DD4AE539-62D1-438F-8F77-D2FD0DFDD0B0}"/>
              </a:ext>
            </a:extLst>
          </p:cNvPr>
          <p:cNvGrpSpPr/>
          <p:nvPr/>
        </p:nvGrpSpPr>
        <p:grpSpPr>
          <a:xfrm>
            <a:off x="8684792" y="2479624"/>
            <a:ext cx="2407529" cy="506858"/>
            <a:chOff x="6326829" y="1457077"/>
            <a:chExt cx="1805882" cy="380055"/>
          </a:xfrm>
        </p:grpSpPr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xmlns="" id="{ABA278C3-2D06-462A-B68E-0567BFCB2F00}"/>
                </a:ext>
              </a:extLst>
            </p:cNvPr>
            <p:cNvGrpSpPr/>
            <p:nvPr/>
          </p:nvGrpSpPr>
          <p:grpSpPr>
            <a:xfrm>
              <a:off x="6326829" y="1457077"/>
              <a:ext cx="442637" cy="380055"/>
              <a:chOff x="6326829" y="1457077"/>
              <a:chExt cx="442637" cy="38005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43" name="组合 142">
                <a:extLst>
                  <a:ext uri="{FF2B5EF4-FFF2-40B4-BE49-F238E27FC236}">
                    <a16:creationId xmlns:a16="http://schemas.microsoft.com/office/drawing/2014/main" xmlns="" id="{67FB362A-01F3-4B56-925A-FCF46CE81A1C}"/>
                  </a:ext>
                </a:extLst>
              </p:cNvPr>
              <p:cNvGrpSpPr/>
              <p:nvPr/>
            </p:nvGrpSpPr>
            <p:grpSpPr>
              <a:xfrm>
                <a:off x="6368147" y="1477132"/>
                <a:ext cx="360000" cy="360000"/>
                <a:chOff x="6340013" y="1491630"/>
                <a:chExt cx="468000" cy="468000"/>
              </a:xfrm>
            </p:grpSpPr>
            <p:sp>
              <p:nvSpPr>
                <p:cNvPr id="145" name="矩形 144">
                  <a:extLst>
                    <a:ext uri="{FF2B5EF4-FFF2-40B4-BE49-F238E27FC236}">
                      <a16:creationId xmlns:a16="http://schemas.microsoft.com/office/drawing/2014/main" xmlns="" id="{D9F3463D-9602-4B85-A91E-B13AED55084D}"/>
                    </a:ext>
                  </a:extLst>
                </p:cNvPr>
                <p:cNvSpPr/>
                <p:nvPr/>
              </p:nvSpPr>
              <p:spPr>
                <a:xfrm>
                  <a:off x="6340013" y="1491631"/>
                  <a:ext cx="468000" cy="467999"/>
                </a:xfrm>
                <a:prstGeom prst="rect">
                  <a:avLst/>
                </a:prstGeom>
                <a:noFill/>
                <a:ln w="9525" cap="flat" cmpd="sng" algn="ctr">
                  <a:solidFill>
                    <a:srgbClr val="000000">
                      <a:lumMod val="65000"/>
                      <a:lumOff val="3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12185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9B0D13"/>
                    </a:solidFill>
                    <a:effectLst/>
                    <a:uLnTx/>
                    <a:uFillTx/>
                    <a:latin typeface="Calibri"/>
                    <a:ea typeface="微软雅黑"/>
                    <a:cs typeface="+mn-cs"/>
                  </a:endParaRPr>
                </a:p>
              </p:txBody>
            </p:sp>
            <p:cxnSp>
              <p:nvCxnSpPr>
                <p:cNvPr id="146" name="直接连接符 145">
                  <a:extLst>
                    <a:ext uri="{FF2B5EF4-FFF2-40B4-BE49-F238E27FC236}">
                      <a16:creationId xmlns:a16="http://schemas.microsoft.com/office/drawing/2014/main" xmlns="" id="{EF5312B7-9FEE-4F5A-8784-EEAB1191832E}"/>
                    </a:ext>
                  </a:extLst>
                </p:cNvPr>
                <p:cNvCxnSpPr/>
                <p:nvPr/>
              </p:nvCxnSpPr>
              <p:spPr>
                <a:xfrm>
                  <a:off x="6340013" y="1725630"/>
                  <a:ext cx="4680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ysDash"/>
                </a:ln>
                <a:effectLst/>
              </p:spPr>
            </p:cxnSp>
            <p:cxnSp>
              <p:nvCxnSpPr>
                <p:cNvPr id="147" name="直接连接符 146">
                  <a:extLst>
                    <a:ext uri="{FF2B5EF4-FFF2-40B4-BE49-F238E27FC236}">
                      <a16:creationId xmlns:a16="http://schemas.microsoft.com/office/drawing/2014/main" xmlns="" id="{87D7BFF9-A500-466E-8149-716AC2DCB98B}"/>
                    </a:ext>
                  </a:extLst>
                </p:cNvPr>
                <p:cNvCxnSpPr/>
                <p:nvPr/>
              </p:nvCxnSpPr>
              <p:spPr>
                <a:xfrm rot="5400000">
                  <a:off x="6340014" y="1725630"/>
                  <a:ext cx="467999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ysDash"/>
                </a:ln>
                <a:effectLst/>
              </p:spPr>
            </p:cxnSp>
          </p:grpSp>
          <p:sp>
            <p:nvSpPr>
              <p:cNvPr id="144" name="TextBox 14">
                <a:extLst>
                  <a:ext uri="{FF2B5EF4-FFF2-40B4-BE49-F238E27FC236}">
                    <a16:creationId xmlns:a16="http://schemas.microsoft.com/office/drawing/2014/main" xmlns="" id="{40B1FAE7-75D4-4503-84E8-9F7E820A4A64}"/>
                  </a:ext>
                </a:extLst>
              </p:cNvPr>
              <p:cNvSpPr txBox="1"/>
              <p:nvPr/>
            </p:nvSpPr>
            <p:spPr>
              <a:xfrm>
                <a:off x="6326829" y="1457077"/>
                <a:ext cx="442637" cy="3692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9B0D13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讲</a:t>
                </a:r>
              </a:p>
            </p:txBody>
          </p:sp>
        </p:grp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xmlns="" id="{74E8B22D-67A0-4E7A-9DB2-6609EA40B20A}"/>
                </a:ext>
              </a:extLst>
            </p:cNvPr>
            <p:cNvSpPr/>
            <p:nvPr/>
          </p:nvSpPr>
          <p:spPr>
            <a:xfrm>
              <a:off x="6713269" y="1543893"/>
              <a:ext cx="504050" cy="2884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9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奉献</a:t>
              </a:r>
            </a:p>
          </p:txBody>
        </p: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xmlns="" id="{4646F7B4-3D9E-4959-8960-8C85FE943FC9}"/>
                </a:ext>
              </a:extLst>
            </p:cNvPr>
            <p:cNvGrpSpPr/>
            <p:nvPr/>
          </p:nvGrpSpPr>
          <p:grpSpPr>
            <a:xfrm>
              <a:off x="7242221" y="1457077"/>
              <a:ext cx="442637" cy="380055"/>
              <a:chOff x="6326829" y="1457077"/>
              <a:chExt cx="442637" cy="38005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38" name="组合 137">
                <a:extLst>
                  <a:ext uri="{FF2B5EF4-FFF2-40B4-BE49-F238E27FC236}">
                    <a16:creationId xmlns:a16="http://schemas.microsoft.com/office/drawing/2014/main" xmlns="" id="{80FAB836-E707-4679-A759-38BE8A3B897B}"/>
                  </a:ext>
                </a:extLst>
              </p:cNvPr>
              <p:cNvGrpSpPr/>
              <p:nvPr/>
            </p:nvGrpSpPr>
            <p:grpSpPr>
              <a:xfrm>
                <a:off x="6368147" y="1477132"/>
                <a:ext cx="360000" cy="360000"/>
                <a:chOff x="6340013" y="1491630"/>
                <a:chExt cx="468000" cy="468000"/>
              </a:xfrm>
            </p:grpSpPr>
            <p:sp>
              <p:nvSpPr>
                <p:cNvPr id="140" name="矩形 139">
                  <a:extLst>
                    <a:ext uri="{FF2B5EF4-FFF2-40B4-BE49-F238E27FC236}">
                      <a16:creationId xmlns:a16="http://schemas.microsoft.com/office/drawing/2014/main" xmlns="" id="{A1198BA5-5B44-45FA-8122-59CB7F6B54BD}"/>
                    </a:ext>
                  </a:extLst>
                </p:cNvPr>
                <p:cNvSpPr/>
                <p:nvPr/>
              </p:nvSpPr>
              <p:spPr>
                <a:xfrm>
                  <a:off x="6340013" y="1491631"/>
                  <a:ext cx="468000" cy="467999"/>
                </a:xfrm>
                <a:prstGeom prst="rect">
                  <a:avLst/>
                </a:prstGeom>
                <a:noFill/>
                <a:ln w="9525" cap="flat" cmpd="sng" algn="ctr">
                  <a:solidFill>
                    <a:srgbClr val="000000">
                      <a:lumMod val="65000"/>
                      <a:lumOff val="3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12185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9B0D13"/>
                    </a:solidFill>
                    <a:effectLst/>
                    <a:uLnTx/>
                    <a:uFillTx/>
                    <a:latin typeface="Calibri"/>
                    <a:ea typeface="微软雅黑"/>
                    <a:cs typeface="+mn-cs"/>
                  </a:endParaRPr>
                </a:p>
              </p:txBody>
            </p:sp>
            <p:cxnSp>
              <p:nvCxnSpPr>
                <p:cNvPr id="141" name="直接连接符 140">
                  <a:extLst>
                    <a:ext uri="{FF2B5EF4-FFF2-40B4-BE49-F238E27FC236}">
                      <a16:creationId xmlns:a16="http://schemas.microsoft.com/office/drawing/2014/main" xmlns="" id="{2923AE93-815D-4737-A60A-3C03DF1B234A}"/>
                    </a:ext>
                  </a:extLst>
                </p:cNvPr>
                <p:cNvCxnSpPr/>
                <p:nvPr/>
              </p:nvCxnSpPr>
              <p:spPr>
                <a:xfrm>
                  <a:off x="6340013" y="1725630"/>
                  <a:ext cx="4680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ysDash"/>
                </a:ln>
                <a:effectLst/>
              </p:spPr>
            </p:cxnSp>
            <p:cxnSp>
              <p:nvCxnSpPr>
                <p:cNvPr id="142" name="直接连接符 141">
                  <a:extLst>
                    <a:ext uri="{FF2B5EF4-FFF2-40B4-BE49-F238E27FC236}">
                      <a16:creationId xmlns:a16="http://schemas.microsoft.com/office/drawing/2014/main" xmlns="" id="{478609D1-A106-42B0-8FEF-85090A001EB9}"/>
                    </a:ext>
                  </a:extLst>
                </p:cNvPr>
                <p:cNvCxnSpPr/>
                <p:nvPr/>
              </p:nvCxnSpPr>
              <p:spPr>
                <a:xfrm rot="5400000">
                  <a:off x="6340014" y="1725630"/>
                  <a:ext cx="467999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ysDash"/>
                </a:ln>
                <a:effectLst/>
              </p:spPr>
            </p:cxnSp>
          </p:grpSp>
          <p:sp>
            <p:nvSpPr>
              <p:cNvPr id="139" name="TextBox 14">
                <a:extLst>
                  <a:ext uri="{FF2B5EF4-FFF2-40B4-BE49-F238E27FC236}">
                    <a16:creationId xmlns:a16="http://schemas.microsoft.com/office/drawing/2014/main" xmlns="" id="{C2BFDDCD-3B55-49B2-999F-50750F26FE86}"/>
                  </a:ext>
                </a:extLst>
              </p:cNvPr>
              <p:cNvSpPr txBox="1"/>
              <p:nvPr/>
            </p:nvSpPr>
            <p:spPr>
              <a:xfrm>
                <a:off x="6326829" y="1457077"/>
                <a:ext cx="442637" cy="3692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9B0D13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</a:t>
                </a:r>
              </a:p>
            </p:txBody>
          </p:sp>
        </p:grp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xmlns="" id="{BCFF0F54-D7E6-456E-83B8-363BD660C1FD}"/>
                </a:ext>
              </a:extLst>
            </p:cNvPr>
            <p:cNvSpPr/>
            <p:nvPr/>
          </p:nvSpPr>
          <p:spPr>
            <a:xfrm>
              <a:off x="7628661" y="1543893"/>
              <a:ext cx="504050" cy="2884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9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作为</a:t>
              </a:r>
            </a:p>
          </p:txBody>
        </p:sp>
      </p:grpSp>
      <p:sp>
        <p:nvSpPr>
          <p:cNvPr id="148" name="矩形 147">
            <a:extLst>
              <a:ext uri="{FF2B5EF4-FFF2-40B4-BE49-F238E27FC236}">
                <a16:creationId xmlns:a16="http://schemas.microsoft.com/office/drawing/2014/main" xmlns="" id="{62AA85B1-363A-4EEF-8F0B-90470FB18661}"/>
              </a:ext>
            </a:extLst>
          </p:cNvPr>
          <p:cNvSpPr/>
          <p:nvPr/>
        </p:nvSpPr>
        <p:spPr>
          <a:xfrm>
            <a:off x="4233363" y="1692374"/>
            <a:ext cx="1295832" cy="1320853"/>
          </a:xfrm>
          <a:prstGeom prst="rect">
            <a:avLst/>
          </a:prstGeom>
          <a:solidFill>
            <a:srgbClr val="C00000"/>
          </a:solidFill>
          <a:ln w="19050" cap="flat" cmpd="sng" algn="ctr">
            <a:solidFill>
              <a:srgbClr val="9B0D13">
                <a:shade val="5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四讲</a:t>
            </a:r>
            <a:endParaRPr kumimoji="0" lang="en-US" altLang="zh-CN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四有</a:t>
            </a:r>
          </a:p>
        </p:txBody>
      </p:sp>
      <p:grpSp>
        <p:nvGrpSpPr>
          <p:cNvPr id="149" name="组合 148">
            <a:extLst>
              <a:ext uri="{FF2B5EF4-FFF2-40B4-BE49-F238E27FC236}">
                <a16:creationId xmlns:a16="http://schemas.microsoft.com/office/drawing/2014/main" xmlns="" id="{F48B677B-B1CC-4518-B6AC-1C8C1721F1CF}"/>
              </a:ext>
            </a:extLst>
          </p:cNvPr>
          <p:cNvGrpSpPr/>
          <p:nvPr/>
        </p:nvGrpSpPr>
        <p:grpSpPr>
          <a:xfrm>
            <a:off x="4233365" y="3509899"/>
            <a:ext cx="4746479" cy="384132"/>
            <a:chOff x="3707904" y="2926466"/>
            <a:chExt cx="3560323" cy="288032"/>
          </a:xfrm>
        </p:grpSpPr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xmlns="" id="{4CB0E262-B0BC-4552-B5FA-38F6B19FEF92}"/>
                </a:ext>
              </a:extLst>
            </p:cNvPr>
            <p:cNvSpPr/>
            <p:nvPr/>
          </p:nvSpPr>
          <p:spPr>
            <a:xfrm>
              <a:off x="3851920" y="2926466"/>
              <a:ext cx="3416307" cy="288032"/>
            </a:xfrm>
            <a:prstGeom prst="rect">
              <a:avLst/>
            </a:prstGeom>
            <a:noFill/>
            <a:ln w="1905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rPr>
                <a:t>引导党员强化政治意识，保持政治本色</a:t>
              </a:r>
            </a:p>
          </p:txBody>
        </p:sp>
        <p:sp>
          <p:nvSpPr>
            <p:cNvPr id="151" name="矩形 150">
              <a:extLst>
                <a:ext uri="{FF2B5EF4-FFF2-40B4-BE49-F238E27FC236}">
                  <a16:creationId xmlns:a16="http://schemas.microsoft.com/office/drawing/2014/main" xmlns="" id="{B1BEAE7B-98C4-4C1A-A273-B163A7A9491F}"/>
                </a:ext>
              </a:extLst>
            </p:cNvPr>
            <p:cNvSpPr/>
            <p:nvPr/>
          </p:nvSpPr>
          <p:spPr>
            <a:xfrm>
              <a:off x="3707904" y="2998474"/>
              <a:ext cx="144016" cy="144016"/>
            </a:xfrm>
            <a:prstGeom prst="rect">
              <a:avLst/>
            </a:prstGeom>
            <a:solidFill>
              <a:srgbClr val="9B0D13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xmlns="" id="{4F226567-1983-4B9D-9D17-90A758E74ED7}"/>
              </a:ext>
            </a:extLst>
          </p:cNvPr>
          <p:cNvGrpSpPr/>
          <p:nvPr/>
        </p:nvGrpSpPr>
        <p:grpSpPr>
          <a:xfrm>
            <a:off x="4233365" y="3991839"/>
            <a:ext cx="4746479" cy="384132"/>
            <a:chOff x="3707904" y="3287837"/>
            <a:chExt cx="3560323" cy="288032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xmlns="" id="{966AF6F8-68FB-429D-BB36-3677E5112226}"/>
                </a:ext>
              </a:extLst>
            </p:cNvPr>
            <p:cNvSpPr/>
            <p:nvPr/>
          </p:nvSpPr>
          <p:spPr>
            <a:xfrm>
              <a:off x="3851921" y="3287837"/>
              <a:ext cx="3416306" cy="288032"/>
            </a:xfrm>
            <a:prstGeom prst="rect">
              <a:avLst/>
            </a:prstGeom>
            <a:noFill/>
            <a:ln w="1905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rPr>
                <a:t>向党中央看齐，向党的理论和路线方针政策看齐，做政治上的明白人</a:t>
              </a: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xmlns="" id="{F1F7DD39-E87D-441C-A1DA-BB43826028B4}"/>
                </a:ext>
              </a:extLst>
            </p:cNvPr>
            <p:cNvSpPr/>
            <p:nvPr/>
          </p:nvSpPr>
          <p:spPr>
            <a:xfrm>
              <a:off x="3707904" y="3291830"/>
              <a:ext cx="144016" cy="144016"/>
            </a:xfrm>
            <a:prstGeom prst="rect">
              <a:avLst/>
            </a:prstGeom>
            <a:solidFill>
              <a:srgbClr val="9B0D13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xmlns="" id="{FF8E0ED7-847D-4CEE-98D7-F2B95FBE4271}"/>
              </a:ext>
            </a:extLst>
          </p:cNvPr>
          <p:cNvGrpSpPr/>
          <p:nvPr/>
        </p:nvGrpSpPr>
        <p:grpSpPr>
          <a:xfrm>
            <a:off x="4233365" y="4473778"/>
            <a:ext cx="6865073" cy="384132"/>
            <a:chOff x="3707904" y="3649208"/>
            <a:chExt cx="5149475" cy="288032"/>
          </a:xfrm>
        </p:grpSpPr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xmlns="" id="{4407290D-461B-4C9C-AA41-5D8ADBA77E76}"/>
                </a:ext>
              </a:extLst>
            </p:cNvPr>
            <p:cNvSpPr/>
            <p:nvPr/>
          </p:nvSpPr>
          <p:spPr>
            <a:xfrm>
              <a:off x="3851920" y="3649208"/>
              <a:ext cx="5005459" cy="288032"/>
            </a:xfrm>
            <a:prstGeom prst="rect">
              <a:avLst/>
            </a:prstGeom>
            <a:noFill/>
            <a:ln w="1905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rPr>
                <a:t>密切联系群众，全心全意为人民服务</a:t>
              </a: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D7A39339-5082-446A-AC4A-970561E1482C}"/>
                </a:ext>
              </a:extLst>
            </p:cNvPr>
            <p:cNvSpPr/>
            <p:nvPr/>
          </p:nvSpPr>
          <p:spPr>
            <a:xfrm>
              <a:off x="3707904" y="3729202"/>
              <a:ext cx="144016" cy="144016"/>
            </a:xfrm>
            <a:prstGeom prst="rect">
              <a:avLst/>
            </a:prstGeom>
            <a:solidFill>
              <a:srgbClr val="9B0D13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xmlns="" id="{CF105591-1053-42E9-BB4B-EE3882AE9935}"/>
              </a:ext>
            </a:extLst>
          </p:cNvPr>
          <p:cNvGrpSpPr/>
          <p:nvPr/>
        </p:nvGrpSpPr>
        <p:grpSpPr>
          <a:xfrm>
            <a:off x="4233365" y="4861460"/>
            <a:ext cx="7702663" cy="384132"/>
            <a:chOff x="3707904" y="3939902"/>
            <a:chExt cx="5777749" cy="288032"/>
          </a:xfrm>
        </p:grpSpPr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xmlns="" id="{03EACA95-6319-41C3-868F-23D31566CF4F}"/>
                </a:ext>
              </a:extLst>
            </p:cNvPr>
            <p:cNvSpPr/>
            <p:nvPr/>
          </p:nvSpPr>
          <p:spPr>
            <a:xfrm>
              <a:off x="3851920" y="3939902"/>
              <a:ext cx="5633733" cy="288032"/>
            </a:xfrm>
            <a:prstGeom prst="rect">
              <a:avLst/>
            </a:prstGeom>
            <a:noFill/>
            <a:ln w="1905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rPr>
                <a:t>加强党性锻炼和道德修养</a:t>
              </a:r>
              <a:r>
                <a:rPr kumimoji="0" lang="en-US" altLang="zh-CN" sz="1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rPr>
                <a:t>,</a:t>
              </a:r>
              <a:r>
                <a:rPr kumimoji="0" lang="zh-CN" altLang="en-US" sz="1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rPr>
                <a:t>心存敬畏</a:t>
              </a:r>
              <a:r>
                <a:rPr kumimoji="0" lang="en-US" altLang="zh-CN" sz="1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rPr>
                <a:t>,</a:t>
              </a:r>
              <a:r>
                <a:rPr kumimoji="0" lang="zh-CN" altLang="en-US" sz="1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rPr>
                <a:t>手握戒尺</a:t>
              </a:r>
              <a:r>
                <a:rPr kumimoji="0" lang="en-US" altLang="zh-CN" sz="1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rPr>
                <a:t>,</a:t>
              </a:r>
              <a:r>
                <a:rPr kumimoji="0" lang="zh-CN" altLang="en-US" sz="1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rPr>
                <a:t>廉洁从政</a:t>
              </a:r>
              <a:r>
                <a:rPr kumimoji="0" lang="en-US" altLang="zh-CN" sz="1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rPr>
                <a:t>,</a:t>
              </a:r>
              <a:r>
                <a:rPr kumimoji="0" lang="zh-CN" altLang="en-US" sz="1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rPr>
                <a:t>从严治家</a:t>
              </a: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xmlns="" id="{18FD3731-2E3A-4069-9D9A-D4543E414B3C}"/>
                </a:ext>
              </a:extLst>
            </p:cNvPr>
            <p:cNvSpPr/>
            <p:nvPr/>
          </p:nvSpPr>
          <p:spPr>
            <a:xfrm>
              <a:off x="3707904" y="4023889"/>
              <a:ext cx="144016" cy="144016"/>
            </a:xfrm>
            <a:prstGeom prst="rect">
              <a:avLst/>
            </a:prstGeom>
            <a:solidFill>
              <a:srgbClr val="9B0D13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xmlns="" id="{C95453FC-E46B-433A-A929-F466F7129A39}"/>
              </a:ext>
            </a:extLst>
          </p:cNvPr>
          <p:cNvGrpSpPr/>
          <p:nvPr/>
        </p:nvGrpSpPr>
        <p:grpSpPr>
          <a:xfrm>
            <a:off x="4233365" y="5303635"/>
            <a:ext cx="6719871" cy="423897"/>
            <a:chOff x="3707904" y="4271456"/>
            <a:chExt cx="5040559" cy="317849"/>
          </a:xfrm>
        </p:grpSpPr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xmlns="" id="{085F50A1-7D1C-4199-AAA0-BDEC6B58BF45}"/>
                </a:ext>
              </a:extLst>
            </p:cNvPr>
            <p:cNvSpPr/>
            <p:nvPr/>
          </p:nvSpPr>
          <p:spPr>
            <a:xfrm>
              <a:off x="3851920" y="4301273"/>
              <a:ext cx="4896543" cy="288032"/>
            </a:xfrm>
            <a:prstGeom prst="rect">
              <a:avLst/>
            </a:prstGeom>
            <a:noFill/>
            <a:ln w="1905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rPr>
                <a:t>保持干事创业、开拓进取的精气神，平常时候看得出来，关键时刻冲得上去</a:t>
              </a: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xmlns="" id="{C570BA37-D9E9-4385-90CF-8ECA155109F0}"/>
                </a:ext>
              </a:extLst>
            </p:cNvPr>
            <p:cNvSpPr/>
            <p:nvPr/>
          </p:nvSpPr>
          <p:spPr>
            <a:xfrm>
              <a:off x="3707904" y="4271456"/>
              <a:ext cx="144016" cy="144016"/>
            </a:xfrm>
            <a:prstGeom prst="rect">
              <a:avLst/>
            </a:prstGeom>
            <a:solidFill>
              <a:srgbClr val="9B0D13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</p:grpSp>
      <p:sp>
        <p:nvSpPr>
          <p:cNvPr id="164" name="矩形 163">
            <a:extLst>
              <a:ext uri="{FF2B5EF4-FFF2-40B4-BE49-F238E27FC236}">
                <a16:creationId xmlns:a16="http://schemas.microsoft.com/office/drawing/2014/main" xmlns="" id="{E20DC16B-4228-4768-8218-5861D1172149}"/>
              </a:ext>
            </a:extLst>
          </p:cNvPr>
          <p:cNvSpPr/>
          <p:nvPr/>
        </p:nvSpPr>
        <p:spPr>
          <a:xfrm>
            <a:off x="9849401" y="3517000"/>
            <a:ext cx="1295832" cy="1296300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五个</a:t>
            </a:r>
            <a:endParaRPr kumimoji="0" lang="en-US" altLang="zh-CN" sz="2600" b="1" i="0" u="none" strike="noStrike" kern="0" cap="none" spc="0" normalizeH="0" baseline="0" noProof="0" dirty="0">
              <a:ln>
                <a:noFill/>
              </a:ln>
              <a:solidFill>
                <a:srgbClr val="9B0D13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方面</a:t>
            </a:r>
          </a:p>
        </p:txBody>
      </p:sp>
      <p:sp>
        <p:nvSpPr>
          <p:cNvPr id="165" name="文本框 11">
            <a:extLst>
              <a:ext uri="{FF2B5EF4-FFF2-40B4-BE49-F238E27FC236}">
                <a16:creationId xmlns:a16="http://schemas.microsoft.com/office/drawing/2014/main" xmlns="" id="{7791C294-B5E7-4A27-8E7F-AB289B70018C}"/>
              </a:ext>
            </a:extLst>
          </p:cNvPr>
          <p:cNvSpPr txBox="1"/>
          <p:nvPr/>
        </p:nvSpPr>
        <p:spPr>
          <a:xfrm>
            <a:off x="1115333" y="4780696"/>
            <a:ext cx="1921521" cy="492557"/>
          </a:xfrm>
          <a:prstGeom prst="rect">
            <a:avLst/>
          </a:prstGeom>
          <a:noFill/>
        </p:spPr>
        <p:txBody>
          <a:bodyPr wrap="square" lIns="121891" tIns="60945" rIns="121891" bIns="60945" rtlCol="0">
            <a:spAutoFit/>
          </a:bodyPr>
          <a:lstStyle/>
          <a:p>
            <a:pPr algn="ctr" defTabSz="1218565"/>
            <a:r>
              <a:rPr lang="zh-CN" altLang="en-US" sz="2400" b="1" dirty="0">
                <a:solidFill>
                  <a:srgbClr val="9B0D13"/>
                </a:solidFill>
                <a:latin typeface="Calibri"/>
                <a:ea typeface="微软雅黑"/>
              </a:rPr>
              <a:t>做 合格党员</a:t>
            </a:r>
            <a:endParaRPr lang="zh-CN" altLang="en-US" sz="2400" b="1" dirty="0">
              <a:solidFill>
                <a:srgbClr val="000000">
                  <a:lumMod val="65000"/>
                  <a:lumOff val="35000"/>
                </a:srgbClr>
              </a:solidFill>
              <a:latin typeface="Calibri"/>
              <a:ea typeface="微软雅黑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xmlns="" id="{8ED6B90B-B951-4B71-AF77-BD0416C73760}"/>
              </a:ext>
            </a:extLst>
          </p:cNvPr>
          <p:cNvGrpSpPr/>
          <p:nvPr/>
        </p:nvGrpSpPr>
        <p:grpSpPr>
          <a:xfrm>
            <a:off x="1245787" y="2841453"/>
            <a:ext cx="1660613" cy="1661214"/>
            <a:chOff x="3686418" y="1491630"/>
            <a:chExt cx="1245622" cy="1245622"/>
          </a:xfrm>
        </p:grpSpPr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xmlns="" id="{73882531-C52E-4A9C-9E56-DC647EC6C625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xmlns="" id="{158F2680-5A0D-4C10-8635-FE566EB237F1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xmlns="" id="{E3228DB2-49C7-4103-A137-484437B75395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168" name="标题 4">
              <a:extLst>
                <a:ext uri="{FF2B5EF4-FFF2-40B4-BE49-F238E27FC236}">
                  <a16:creationId xmlns:a16="http://schemas.microsoft.com/office/drawing/2014/main" xmlns="" id="{FCC97836-BD13-45E8-B3EC-D794804F0D3F}"/>
                </a:ext>
              </a:extLst>
            </p:cNvPr>
            <p:cNvSpPr txBox="1"/>
            <p:nvPr/>
          </p:nvSpPr>
          <p:spPr>
            <a:xfrm>
              <a:off x="3874958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做</a:t>
              </a:r>
            </a:p>
          </p:txBody>
        </p:sp>
      </p:grpSp>
      <p:pic>
        <p:nvPicPr>
          <p:cNvPr id="171" name="Picture 3" descr="C:\Users\Administrator\Desktop\党政机关\素材\党徽\Nipic_5916570_20120618220329321399.png">
            <a:extLst>
              <a:ext uri="{FF2B5EF4-FFF2-40B4-BE49-F238E27FC236}">
                <a16:creationId xmlns:a16="http://schemas.microsoft.com/office/drawing/2014/main" xmlns="" id="{63793D9C-2931-4DC7-92BC-F773AC738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3137" y="1754571"/>
            <a:ext cx="1105912" cy="1003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21627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9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9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4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9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4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9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400"/>
                            </p:stCondLst>
                            <p:childTnLst>
                              <p:par>
                                <p:cTn id="5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4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148" grpId="0" animBg="1"/>
      <p:bldP spid="164" grpId="0" animBg="1"/>
      <p:bldP spid="1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BDF62B6-33B5-471D-83AA-4E27BA2F76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7" t="10863" r="45266" b="1178"/>
          <a:stretch/>
        </p:blipFill>
        <p:spPr>
          <a:xfrm>
            <a:off x="2817021" y="3092150"/>
            <a:ext cx="6557957" cy="539036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6B64BE6-A603-43EF-AE5F-7455F9E99F59}"/>
              </a:ext>
            </a:extLst>
          </p:cNvPr>
          <p:cNvSpPr txBox="1"/>
          <p:nvPr/>
        </p:nvSpPr>
        <p:spPr>
          <a:xfrm>
            <a:off x="481412" y="410650"/>
            <a:ext cx="11122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A02225"/>
                </a:solidFill>
                <a:latin typeface="Impact" panose="020B0806030902050204" pitchFamily="34" charset="0"/>
              </a:rPr>
              <a:t>LOGO</a:t>
            </a:r>
            <a:endParaRPr lang="zh-CN" altLang="en-US" sz="3600" dirty="0">
              <a:solidFill>
                <a:srgbClr val="A02225"/>
              </a:solidFill>
              <a:latin typeface="Impact" panose="020B0806030902050204" pitchFamily="34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06D9F47-4651-46FD-8248-C30BD4901F3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092" b="30355"/>
          <a:stretch/>
        </p:blipFill>
        <p:spPr>
          <a:xfrm>
            <a:off x="10661513" y="180984"/>
            <a:ext cx="1460049" cy="93203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EFF3569-1A1B-4C4F-AC91-C46DEEF9452F}"/>
              </a:ext>
            </a:extLst>
          </p:cNvPr>
          <p:cNvSpPr txBox="1"/>
          <p:nvPr/>
        </p:nvSpPr>
        <p:spPr>
          <a:xfrm>
            <a:off x="5391408" y="1676378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A02225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第三章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6E1C07E-E481-4D05-9B88-9110B7C026E6}"/>
              </a:ext>
            </a:extLst>
          </p:cNvPr>
          <p:cNvSpPr txBox="1"/>
          <p:nvPr/>
        </p:nvSpPr>
        <p:spPr>
          <a:xfrm>
            <a:off x="4682704" y="2445819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请插入标题内容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B533B4B-E7A3-4BED-9417-F8C533AFBFE7}"/>
              </a:ext>
            </a:extLst>
          </p:cNvPr>
          <p:cNvSpPr txBox="1"/>
          <p:nvPr/>
        </p:nvSpPr>
        <p:spPr>
          <a:xfrm>
            <a:off x="4476415" y="3126045"/>
            <a:ext cx="405005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/>
              <a:t>请插入您的文本内容或者其它相关内容</a:t>
            </a:r>
          </a:p>
        </p:txBody>
      </p:sp>
      <p:pic>
        <p:nvPicPr>
          <p:cNvPr id="36" name="图片 35" descr="图片包含 矢量图形, 标牌, 文字&#10;&#10;已生成高可信度的说明">
            <a:extLst>
              <a:ext uri="{FF2B5EF4-FFF2-40B4-BE49-F238E27FC236}">
                <a16:creationId xmlns:a16="http://schemas.microsoft.com/office/drawing/2014/main" xmlns="" id="{03C57C81-8980-4BAE-8424-8FDA3BAAFF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587" t="32233" b="26732"/>
          <a:stretch/>
        </p:blipFill>
        <p:spPr>
          <a:xfrm>
            <a:off x="2496798" y="1473694"/>
            <a:ext cx="2225258" cy="2204970"/>
          </a:xfrm>
          <a:prstGeom prst="rect">
            <a:avLst/>
          </a:prstGeom>
        </p:spPr>
      </p:pic>
      <p:sp>
        <p:nvSpPr>
          <p:cNvPr id="37" name="KSO_Shape">
            <a:extLst>
              <a:ext uri="{FF2B5EF4-FFF2-40B4-BE49-F238E27FC236}">
                <a16:creationId xmlns:a16="http://schemas.microsoft.com/office/drawing/2014/main" xmlns="" id="{F14927FE-6B0D-43AC-A284-96F4738A24AD}"/>
              </a:ext>
            </a:extLst>
          </p:cNvPr>
          <p:cNvSpPr/>
          <p:nvPr/>
        </p:nvSpPr>
        <p:spPr>
          <a:xfrm>
            <a:off x="8099024" y="1748900"/>
            <a:ext cx="598919" cy="598919"/>
          </a:xfrm>
          <a:prstGeom prst="star5">
            <a:avLst/>
          </a:prstGeom>
          <a:solidFill>
            <a:srgbClr val="A022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333654A-BACF-4EFD-842D-BABE95AD933E}"/>
              </a:ext>
            </a:extLst>
          </p:cNvPr>
          <p:cNvSpPr txBox="1"/>
          <p:nvPr/>
        </p:nvSpPr>
        <p:spPr>
          <a:xfrm>
            <a:off x="0" y="7014765"/>
            <a:ext cx="1960793" cy="9787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PPT</a:t>
            </a:r>
            <a:r>
              <a:rPr lang="zh-CN" altLang="en-US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定制</a:t>
            </a:r>
            <a:r>
              <a:rPr lang="en-US" altLang="zh-CN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: </a:t>
            </a:r>
            <a:r>
              <a:rPr lang="zh-CN" altLang="en-US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静水流深工作室</a:t>
            </a:r>
            <a:endParaRPr lang="en-US" altLang="zh-CN" sz="1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QQ:    276060523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电话</a:t>
            </a:r>
            <a:r>
              <a:rPr lang="en-US" altLang="zh-CN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:  18928897164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微信</a:t>
            </a:r>
            <a:r>
              <a:rPr lang="en-US" altLang="zh-CN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:  </a:t>
            </a:r>
            <a:r>
              <a:rPr lang="en-US" altLang="zh-CN" sz="1200" dirty="0" err="1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whishile</a:t>
            </a:r>
            <a:endParaRPr lang="zh-CN" altLang="en-US" sz="1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0316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FE98AFC8-ABC3-422B-84A0-0FE0E82248BB}"/>
              </a:ext>
            </a:extLst>
          </p:cNvPr>
          <p:cNvSpPr/>
          <p:nvPr/>
        </p:nvSpPr>
        <p:spPr>
          <a:xfrm>
            <a:off x="5788778" y="2936968"/>
            <a:ext cx="1703629" cy="576134"/>
          </a:xfrm>
          <a:prstGeom prst="rect">
            <a:avLst/>
          </a:prstGeom>
          <a:solidFill>
            <a:srgbClr val="C00000"/>
          </a:solidFill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891" tIns="60945" rIns="121891" bIns="60945" numCol="1" spcCol="0" rtlCol="0" fromWordArt="0" anchor="ctr" anchorCtr="0" forceAA="0" compatLnSpc="1">
            <a:no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党小组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9ECF67E0-0C6A-444A-8E6D-539CD4243C91}"/>
              </a:ext>
            </a:extLst>
          </p:cNvPr>
          <p:cNvSpPr/>
          <p:nvPr/>
        </p:nvSpPr>
        <p:spPr>
          <a:xfrm>
            <a:off x="4473830" y="2936968"/>
            <a:ext cx="1247838" cy="1248289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891" tIns="60945" rIns="121891" bIns="60945" numCol="1" spcCol="0" rtlCol="0" fromWordArt="0" anchor="ctr" anchorCtr="0" forceAA="0" compatLnSpc="1">
            <a:no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集中</a:t>
            </a:r>
            <a:endParaRPr kumimoji="0" lang="en-US" altLang="zh-CN" sz="2600" b="1" i="0" u="none" strike="noStrike" kern="0" cap="none" spc="0" normalizeH="0" baseline="0" noProof="0" dirty="0">
              <a:ln>
                <a:noFill/>
              </a:ln>
              <a:solidFill>
                <a:srgbClr val="9B0D13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学习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8B84345A-CB15-40B9-8D7E-B76E7B18ECDA}"/>
              </a:ext>
            </a:extLst>
          </p:cNvPr>
          <p:cNvSpPr/>
          <p:nvPr/>
        </p:nvSpPr>
        <p:spPr>
          <a:xfrm>
            <a:off x="5788779" y="3580088"/>
            <a:ext cx="1703630" cy="576134"/>
          </a:xfrm>
          <a:prstGeom prst="rect">
            <a:avLst/>
          </a:prstGeom>
          <a:solidFill>
            <a:srgbClr val="C00000"/>
          </a:solidFill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891" tIns="60945" rIns="121891" bIns="60945" numCol="1" spcCol="0" rtlCol="0" fromWordArt="0" anchor="ctr" anchorCtr="0" forceAA="0" compatLnSpc="1">
            <a:no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不设党小组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D3972605-0483-43A4-9ADA-475B14EDCEFE}"/>
              </a:ext>
            </a:extLst>
          </p:cNvPr>
          <p:cNvSpPr/>
          <p:nvPr/>
        </p:nvSpPr>
        <p:spPr>
          <a:xfrm>
            <a:off x="7560284" y="2936968"/>
            <a:ext cx="3791928" cy="576134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891" tIns="60945" rIns="121891" bIns="60945" numCol="1" spcCol="0" rtlCol="0" fromWordArt="0" anchor="ctr" anchorCtr="0" forceAA="0" compatLnSpc="1">
            <a:no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要定期组织党员集中学习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AB5BA537-4EF9-4CB2-937C-F82311164C8B}"/>
              </a:ext>
            </a:extLst>
          </p:cNvPr>
          <p:cNvSpPr/>
          <p:nvPr/>
        </p:nvSpPr>
        <p:spPr>
          <a:xfrm>
            <a:off x="7560284" y="3580088"/>
            <a:ext cx="3791928" cy="576134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891" tIns="60945" rIns="121891" bIns="60945" numCol="1" spcCol="0" rtlCol="0" fromWordArt="0" anchor="ctr" anchorCtr="0" forceAA="0" compatLnSpc="1">
            <a:no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以党支部为单位集中学习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503F2C33-12FE-476E-B15B-5B3328C500BB}"/>
              </a:ext>
            </a:extLst>
          </p:cNvPr>
          <p:cNvSpPr/>
          <p:nvPr/>
        </p:nvSpPr>
        <p:spPr>
          <a:xfrm>
            <a:off x="4473830" y="4239521"/>
            <a:ext cx="1247838" cy="1248289"/>
          </a:xfrm>
          <a:prstGeom prst="rect">
            <a:avLst/>
          </a:prstGeom>
          <a:noFill/>
          <a:ln w="19050" cap="flat" cmpd="sng" algn="ctr">
            <a:solidFill>
              <a:srgbClr val="000000">
                <a:lumMod val="75000"/>
                <a:lumOff val="25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121891" tIns="60945" rIns="121891" bIns="60945" numCol="1" spcCol="0" rtlCol="0" fromWordArt="0" anchor="ctr" anchorCtr="0" forceAA="0" compatLnSpc="1">
            <a:no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组织讨论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F63AB993-5BA0-405F-A6CE-D51C5009E1E3}"/>
              </a:ext>
            </a:extLst>
          </p:cNvPr>
          <p:cNvSpPr/>
          <p:nvPr/>
        </p:nvSpPr>
        <p:spPr>
          <a:xfrm>
            <a:off x="6648301" y="4239521"/>
            <a:ext cx="4703912" cy="1248289"/>
          </a:xfrm>
          <a:prstGeom prst="rect">
            <a:avLst/>
          </a:prstGeom>
          <a:noFill/>
          <a:ln w="19050" cap="flat" cmpd="sng" algn="ctr">
            <a:solidFill>
              <a:srgbClr val="000000">
                <a:lumMod val="75000"/>
                <a:lumOff val="25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121891" tIns="60945" rIns="121891" bIns="60945" numCol="1" spcCol="0" rtlCol="0" fromWordArt="0" anchor="ctr" anchorCtr="0" forceAA="0" compatLnSpc="1">
            <a:no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党支部每季度召开</a:t>
            </a: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一次全体党员会议</a:t>
            </a:r>
            <a:endParaRPr kumimoji="0" lang="en-US" altLang="zh-CN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每次围绕一个专题组织讨论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13F5CC79-B302-4679-9518-FAA7C20AD953}"/>
              </a:ext>
            </a:extLst>
          </p:cNvPr>
          <p:cNvSpPr/>
          <p:nvPr/>
        </p:nvSpPr>
        <p:spPr>
          <a:xfrm>
            <a:off x="5788777" y="4239521"/>
            <a:ext cx="763525" cy="1248289"/>
          </a:xfrm>
          <a:prstGeom prst="rect">
            <a:avLst/>
          </a:prstGeom>
          <a:pattFill prst="dkUpDiag">
            <a:fgClr>
              <a:srgbClr val="9B0D13"/>
            </a:fgClr>
            <a:bgClr>
              <a:srgbClr val="FFFFFF"/>
            </a:bgClr>
          </a:pattFill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891" tIns="60945" rIns="121891" bIns="60945" numCol="1" spcCol="0" rtlCol="0" fromWordArt="0" anchor="ctr" anchorCtr="0" forceAA="0" compatLnSpc="1">
            <a:no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64B29801-4AB4-45A3-A2B7-4EADDF1D1685}"/>
              </a:ext>
            </a:extLst>
          </p:cNvPr>
          <p:cNvSpPr/>
          <p:nvPr/>
        </p:nvSpPr>
        <p:spPr>
          <a:xfrm>
            <a:off x="5308788" y="2151581"/>
            <a:ext cx="1575155" cy="492557"/>
          </a:xfrm>
          <a:prstGeom prst="rect">
            <a:avLst/>
          </a:prstGeom>
        </p:spPr>
        <p:txBody>
          <a:bodyPr wrap="square" lIns="121891" tIns="60945" rIns="121891" bIns="60945">
            <a:spAutoFit/>
          </a:bodyPr>
          <a:lstStyle/>
          <a:p>
            <a:pPr algn="ctr" defTabSz="1218565"/>
            <a:r>
              <a:rPr lang="zh-CN" altLang="en-US" sz="2400" b="1" dirty="0">
                <a:solidFill>
                  <a:srgbClr val="000000"/>
                </a:solidFill>
                <a:latin typeface="Calibri"/>
                <a:ea typeface="微软雅黑"/>
              </a:rPr>
              <a:t>围绕专题</a:t>
            </a:r>
          </a:p>
        </p:txBody>
      </p:sp>
      <p:sp>
        <p:nvSpPr>
          <p:cNvPr id="45" name="TextBox 45">
            <a:extLst>
              <a:ext uri="{FF2B5EF4-FFF2-40B4-BE49-F238E27FC236}">
                <a16:creationId xmlns:a16="http://schemas.microsoft.com/office/drawing/2014/main" xmlns="" id="{0C665321-A615-4FB8-BE2F-25538B1F5763}"/>
              </a:ext>
            </a:extLst>
          </p:cNvPr>
          <p:cNvSpPr txBox="1"/>
          <p:nvPr/>
        </p:nvSpPr>
        <p:spPr>
          <a:xfrm>
            <a:off x="1658561" y="3555732"/>
            <a:ext cx="1613907" cy="53360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lIns="121891" tIns="60945" rIns="121891" bIns="60945" rtlCol="0">
            <a:spAutoFit/>
          </a:bodyPr>
          <a:lstStyle/>
          <a:p>
            <a:pPr defTabSz="1218565"/>
            <a:r>
              <a:rPr lang="zh-CN" altLang="en-US" sz="2600" b="1" dirty="0">
                <a:solidFill>
                  <a:srgbClr val="9B0D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措施</a:t>
            </a:r>
            <a:r>
              <a:rPr lang="zh-CN" altLang="en-US" sz="2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之一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0F3BEBB2-A1DC-4256-A60E-C7D25D32AA8A}"/>
              </a:ext>
            </a:extLst>
          </p:cNvPr>
          <p:cNvSpPr/>
          <p:nvPr/>
        </p:nvSpPr>
        <p:spPr>
          <a:xfrm>
            <a:off x="1609287" y="4497585"/>
            <a:ext cx="1887450" cy="615696"/>
          </a:xfrm>
          <a:prstGeom prst="rect">
            <a:avLst/>
          </a:prstGeom>
        </p:spPr>
        <p:txBody>
          <a:bodyPr wrap="none" lIns="121891" tIns="60945" rIns="121891" bIns="60945">
            <a:spAutoFit/>
          </a:bodyPr>
          <a:lstStyle/>
          <a:p>
            <a:pPr defTabSz="1218565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学习讨论</a:t>
            </a:r>
          </a:p>
        </p:txBody>
      </p:sp>
      <p:pic>
        <p:nvPicPr>
          <p:cNvPr id="47" name="Picture 3" descr="C:\Users\Administrator\Desktop\党政机关\素材\党徽\Nipic_5916570_20120618220329321399.png">
            <a:extLst>
              <a:ext uri="{FF2B5EF4-FFF2-40B4-BE49-F238E27FC236}">
                <a16:creationId xmlns:a16="http://schemas.microsoft.com/office/drawing/2014/main" xmlns="" id="{E7998343-72F8-418D-8FD8-4ACBD66D7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5927" y="1767392"/>
            <a:ext cx="1786541" cy="1621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4D35384A-DCF2-4A13-BF7D-E8E985431832}"/>
              </a:ext>
            </a:extLst>
          </p:cNvPr>
          <p:cNvSpPr/>
          <p:nvPr/>
        </p:nvSpPr>
        <p:spPr>
          <a:xfrm>
            <a:off x="873230" y="5230696"/>
            <a:ext cx="3359563" cy="109215"/>
          </a:xfrm>
          <a:prstGeom prst="rect">
            <a:avLst/>
          </a:prstGeom>
          <a:pattFill prst="dkUpDiag">
            <a:fgClr>
              <a:srgbClr val="9B0D13"/>
            </a:fgClr>
            <a:bgClr>
              <a:srgbClr val="FFFFFF"/>
            </a:bgClr>
          </a:pattFill>
          <a:ln w="19050" cap="flat" cmpd="sng" algn="ctr">
            <a:noFill/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7FB33228-8763-48EB-BEC6-DBCA5116C8AD}"/>
              </a:ext>
            </a:extLst>
          </p:cNvPr>
          <p:cNvSpPr/>
          <p:nvPr/>
        </p:nvSpPr>
        <p:spPr>
          <a:xfrm>
            <a:off x="929010" y="4246447"/>
            <a:ext cx="3359563" cy="109215"/>
          </a:xfrm>
          <a:prstGeom prst="rect">
            <a:avLst/>
          </a:prstGeom>
          <a:pattFill prst="dkUpDiag">
            <a:fgClr>
              <a:srgbClr val="9B0D13"/>
            </a:fgClr>
            <a:bgClr>
              <a:srgbClr val="FFFFFF"/>
            </a:bgClr>
          </a:pattFill>
          <a:ln w="19050" cap="flat" cmpd="sng" algn="ctr">
            <a:noFill/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843089D9-7CF3-4E11-A52E-A9ACC9BCDC6B}"/>
              </a:ext>
            </a:extLst>
          </p:cNvPr>
          <p:cNvGrpSpPr/>
          <p:nvPr/>
        </p:nvGrpSpPr>
        <p:grpSpPr>
          <a:xfrm>
            <a:off x="7454737" y="1587527"/>
            <a:ext cx="938118" cy="938457"/>
            <a:chOff x="3686418" y="1491630"/>
            <a:chExt cx="1245622" cy="1245622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06D7D35B-A7CF-46E1-8BEA-1D61FB6EE0DA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D05047A9-D746-4E4D-AB66-EC13ED714A4B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A62111D8-DF90-41D9-85E1-2725BA2A3E2B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52" name="标题 4">
              <a:extLst>
                <a:ext uri="{FF2B5EF4-FFF2-40B4-BE49-F238E27FC236}">
                  <a16:creationId xmlns:a16="http://schemas.microsoft.com/office/drawing/2014/main" xmlns="" id="{759E90B0-2D79-41D5-B406-D32DADA8F1FE}"/>
                </a:ext>
              </a:extLst>
            </p:cNvPr>
            <p:cNvSpPr txBox="1"/>
            <p:nvPr/>
          </p:nvSpPr>
          <p:spPr>
            <a:xfrm>
              <a:off x="3850645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学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C93A22D2-4940-40BB-B1DA-E07BF380087A}"/>
              </a:ext>
            </a:extLst>
          </p:cNvPr>
          <p:cNvGrpSpPr/>
          <p:nvPr/>
        </p:nvGrpSpPr>
        <p:grpSpPr>
          <a:xfrm>
            <a:off x="8354245" y="1587527"/>
            <a:ext cx="938118" cy="938457"/>
            <a:chOff x="3686418" y="1491630"/>
            <a:chExt cx="1245622" cy="1245622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64B59955-41F4-4EC9-B857-7CAD5D8C301C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C4CC835D-296B-4BFF-92F0-E9AEAFD193C5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A970C98B-B917-40A1-A825-BFAFA156C4B0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57" name="标题 4">
              <a:extLst>
                <a:ext uri="{FF2B5EF4-FFF2-40B4-BE49-F238E27FC236}">
                  <a16:creationId xmlns:a16="http://schemas.microsoft.com/office/drawing/2014/main" xmlns="" id="{8E40913A-5E91-494D-876D-7A6EBB26B0E9}"/>
                </a:ext>
              </a:extLst>
            </p:cNvPr>
            <p:cNvSpPr txBox="1"/>
            <p:nvPr/>
          </p:nvSpPr>
          <p:spPr>
            <a:xfrm>
              <a:off x="3850645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习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72AE5766-3E78-4B52-B671-13ADE7B2DC26}"/>
              </a:ext>
            </a:extLst>
          </p:cNvPr>
          <p:cNvGrpSpPr/>
          <p:nvPr/>
        </p:nvGrpSpPr>
        <p:grpSpPr>
          <a:xfrm>
            <a:off x="9323226" y="1587527"/>
            <a:ext cx="938118" cy="938457"/>
            <a:chOff x="3686418" y="1491630"/>
            <a:chExt cx="1245622" cy="1245622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6FF9DBFA-3DEF-4A66-9879-EA2C0F20A11C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6412B05E-243B-4556-A115-98F9FAA4D7E4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xmlns="" id="{1E08DEDC-C25E-455A-9E30-219B7BDEB115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62" name="标题 4">
              <a:extLst>
                <a:ext uri="{FF2B5EF4-FFF2-40B4-BE49-F238E27FC236}">
                  <a16:creationId xmlns:a16="http://schemas.microsoft.com/office/drawing/2014/main" xmlns="" id="{0D2EC3E4-8213-46E1-BBE9-BC7402DF8471}"/>
                </a:ext>
              </a:extLst>
            </p:cNvPr>
            <p:cNvSpPr txBox="1"/>
            <p:nvPr/>
          </p:nvSpPr>
          <p:spPr>
            <a:xfrm>
              <a:off x="3850645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讨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B165439A-6A95-46F8-BB83-BD6523FE52B2}"/>
              </a:ext>
            </a:extLst>
          </p:cNvPr>
          <p:cNvGrpSpPr/>
          <p:nvPr/>
        </p:nvGrpSpPr>
        <p:grpSpPr>
          <a:xfrm>
            <a:off x="10272747" y="1587527"/>
            <a:ext cx="938118" cy="938457"/>
            <a:chOff x="3686418" y="1491630"/>
            <a:chExt cx="1245622" cy="1245622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xmlns="" id="{F2A81FFF-1724-42E3-9565-2913B7F8585D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xmlns="" id="{F8E7F640-79AE-4D50-A59A-7A2022A3B829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xmlns="" id="{EF715DDA-B104-4A6D-9BC1-2A0A5DEB6DF3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67" name="标题 4">
              <a:extLst>
                <a:ext uri="{FF2B5EF4-FFF2-40B4-BE49-F238E27FC236}">
                  <a16:creationId xmlns:a16="http://schemas.microsoft.com/office/drawing/2014/main" xmlns="" id="{20AA857C-16A9-4762-8911-5F8432A2CCA1}"/>
                </a:ext>
              </a:extLst>
            </p:cNvPr>
            <p:cNvSpPr txBox="1"/>
            <p:nvPr/>
          </p:nvSpPr>
          <p:spPr>
            <a:xfrm>
              <a:off x="3850645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948125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4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9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4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9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4" presetID="2" presetClass="entr" presetSubtype="2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56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57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5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250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2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73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grpId="0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6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77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7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86" presetID="2" presetClass="entr" presetSubtype="2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88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9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2" fill="hold" grpId="0" nodeType="withEffect" p14:presetBounceEnd="3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92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93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/>
          <p:bldP spid="45" grpId="0"/>
          <p:bldP spid="46" grpId="0"/>
          <p:bldP spid="48" grpId="0" animBg="1"/>
          <p:bldP spid="4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4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9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4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9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5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250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7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8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/>
          <p:bldP spid="45" grpId="0"/>
          <p:bldP spid="46" grpId="0"/>
          <p:bldP spid="48" grpId="0" animBg="1"/>
          <p:bldP spid="49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8E451F0F-9A1E-4CC0-BCDA-8FCA6D8BF848}"/>
              </a:ext>
            </a:extLst>
          </p:cNvPr>
          <p:cNvGrpSpPr/>
          <p:nvPr/>
        </p:nvGrpSpPr>
        <p:grpSpPr>
          <a:xfrm>
            <a:off x="2106643" y="3549316"/>
            <a:ext cx="767900" cy="768178"/>
            <a:chOff x="1715459" y="3099380"/>
            <a:chExt cx="576000" cy="576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FEA7427D-F031-448C-989B-E29F33A54A29}"/>
                </a:ext>
              </a:extLst>
            </p:cNvPr>
            <p:cNvSpPr/>
            <p:nvPr/>
          </p:nvSpPr>
          <p:spPr>
            <a:xfrm>
              <a:off x="1715459" y="3099381"/>
              <a:ext cx="576000" cy="575999"/>
            </a:xfrm>
            <a:prstGeom prst="rect">
              <a:avLst/>
            </a:prstGeom>
            <a:noFill/>
            <a:ln w="1270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600" b="0" i="0" u="none" strike="noStrike" kern="0" cap="none" spc="0" normalizeH="0" baseline="0" noProof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02AC15BD-469F-41C6-945F-8B83360C6F9F}"/>
                </a:ext>
              </a:extLst>
            </p:cNvPr>
            <p:cNvCxnSpPr/>
            <p:nvPr/>
          </p:nvCxnSpPr>
          <p:spPr>
            <a:xfrm>
              <a:off x="1715459" y="3387380"/>
              <a:ext cx="576000" cy="0"/>
            </a:xfrm>
            <a:prstGeom prst="line">
              <a:avLst/>
            </a:prstGeom>
            <a:noFill/>
            <a:ln w="635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0425201A-7DBA-4843-845D-E1DAFC7BAB46}"/>
                </a:ext>
              </a:extLst>
            </p:cNvPr>
            <p:cNvCxnSpPr/>
            <p:nvPr/>
          </p:nvCxnSpPr>
          <p:spPr>
            <a:xfrm rot="5400000">
              <a:off x="1715460" y="3387380"/>
              <a:ext cx="575999" cy="0"/>
            </a:xfrm>
            <a:prstGeom prst="line">
              <a:avLst/>
            </a:prstGeom>
            <a:noFill/>
            <a:ln w="635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sp>
          <p:nvSpPr>
            <p:cNvPr id="41" name="TextBox 14">
              <a:extLst>
                <a:ext uri="{FF2B5EF4-FFF2-40B4-BE49-F238E27FC236}">
                  <a16:creationId xmlns:a16="http://schemas.microsoft.com/office/drawing/2014/main" xmlns="" id="{85A23E15-5C6B-4DDF-98ED-A6BDF99F7609}"/>
                </a:ext>
              </a:extLst>
            </p:cNvPr>
            <p:cNvSpPr txBox="1"/>
            <p:nvPr/>
          </p:nvSpPr>
          <p:spPr>
            <a:xfrm>
              <a:off x="1731067" y="3125770"/>
              <a:ext cx="544784" cy="496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700" b="1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能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56EF7FD2-54B1-46E0-84FA-395841238C9D}"/>
              </a:ext>
            </a:extLst>
          </p:cNvPr>
          <p:cNvGrpSpPr/>
          <p:nvPr/>
        </p:nvGrpSpPr>
        <p:grpSpPr>
          <a:xfrm>
            <a:off x="2987410" y="3549316"/>
            <a:ext cx="767900" cy="768178"/>
            <a:chOff x="2376120" y="3099380"/>
            <a:chExt cx="576000" cy="576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F4F973EE-DDAD-4CB9-B9A9-F0236C54AE25}"/>
                </a:ext>
              </a:extLst>
            </p:cNvPr>
            <p:cNvSpPr/>
            <p:nvPr/>
          </p:nvSpPr>
          <p:spPr>
            <a:xfrm>
              <a:off x="2376120" y="3099381"/>
              <a:ext cx="576000" cy="575999"/>
            </a:xfrm>
            <a:prstGeom prst="rect">
              <a:avLst/>
            </a:prstGeom>
            <a:noFill/>
            <a:ln w="1270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600" b="0" i="0" u="none" strike="noStrike" kern="0" cap="none" spc="0" normalizeH="0" baseline="0" noProof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CB879766-A0DA-4ADE-9B04-5AB6EF6BF108}"/>
                </a:ext>
              </a:extLst>
            </p:cNvPr>
            <p:cNvCxnSpPr/>
            <p:nvPr/>
          </p:nvCxnSpPr>
          <p:spPr>
            <a:xfrm>
              <a:off x="2376120" y="3387380"/>
              <a:ext cx="576000" cy="0"/>
            </a:xfrm>
            <a:prstGeom prst="line">
              <a:avLst/>
            </a:prstGeom>
            <a:noFill/>
            <a:ln w="635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5EB75E77-62A5-4DAA-9132-63E642A7C7AD}"/>
                </a:ext>
              </a:extLst>
            </p:cNvPr>
            <p:cNvCxnSpPr/>
            <p:nvPr/>
          </p:nvCxnSpPr>
          <p:spPr>
            <a:xfrm rot="5400000">
              <a:off x="2376121" y="3387380"/>
              <a:ext cx="575999" cy="0"/>
            </a:xfrm>
            <a:prstGeom prst="line">
              <a:avLst/>
            </a:prstGeom>
            <a:noFill/>
            <a:ln w="635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sp>
          <p:nvSpPr>
            <p:cNvPr id="46" name="TextBox 14">
              <a:extLst>
                <a:ext uri="{FF2B5EF4-FFF2-40B4-BE49-F238E27FC236}">
                  <a16:creationId xmlns:a16="http://schemas.microsoft.com/office/drawing/2014/main" xmlns="" id="{955BE94C-F895-4D4F-8733-801530486517}"/>
                </a:ext>
              </a:extLst>
            </p:cNvPr>
            <p:cNvSpPr txBox="1"/>
            <p:nvPr/>
          </p:nvSpPr>
          <p:spPr>
            <a:xfrm>
              <a:off x="2391728" y="3125770"/>
              <a:ext cx="544784" cy="496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700" b="1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否</a:t>
              </a:r>
            </a:p>
          </p:txBody>
        </p: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D0A58E08-9475-4181-9C50-3760F390B9E0}"/>
              </a:ext>
            </a:extLst>
          </p:cNvPr>
          <p:cNvSpPr/>
          <p:nvPr/>
        </p:nvSpPr>
        <p:spPr>
          <a:xfrm>
            <a:off x="539345" y="3151366"/>
            <a:ext cx="3359563" cy="109215"/>
          </a:xfrm>
          <a:prstGeom prst="rect">
            <a:avLst/>
          </a:prstGeom>
          <a:pattFill prst="dkUpDiag">
            <a:fgClr>
              <a:srgbClr val="9B0D13"/>
            </a:fgClr>
            <a:bgClr>
              <a:srgbClr val="FFFFFF"/>
            </a:bgClr>
          </a:pattFill>
          <a:ln w="19050" cap="flat" cmpd="sng" algn="ctr">
            <a:noFill/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8" name="TextBox 3">
            <a:extLst>
              <a:ext uri="{FF2B5EF4-FFF2-40B4-BE49-F238E27FC236}">
                <a16:creationId xmlns:a16="http://schemas.microsoft.com/office/drawing/2014/main" xmlns="" id="{D129BE8A-A291-4AB9-97B3-35D4478D5947}"/>
              </a:ext>
            </a:extLst>
          </p:cNvPr>
          <p:cNvSpPr txBox="1"/>
          <p:nvPr/>
        </p:nvSpPr>
        <p:spPr>
          <a:xfrm>
            <a:off x="539346" y="4931310"/>
            <a:ext cx="3359563" cy="492557"/>
          </a:xfrm>
          <a:prstGeom prst="rect">
            <a:avLst/>
          </a:prstGeom>
          <a:noFill/>
        </p:spPr>
        <p:txBody>
          <a:bodyPr wrap="square" lIns="121891" tIns="60945" rIns="121891" bIns="60945" rtlCol="0">
            <a:spAutoFit/>
          </a:bodyPr>
          <a:lstStyle/>
          <a:p>
            <a:pPr algn="ctr" defTabSz="1218565"/>
            <a:r>
              <a:rPr lang="zh-CN" altLang="en-US" sz="2400" b="1" dirty="0">
                <a:solidFill>
                  <a:srgbClr val="000000"/>
                </a:solidFill>
                <a:latin typeface="Calibri"/>
                <a:ea typeface="微软雅黑"/>
              </a:rPr>
              <a:t>学习讨论要做到</a:t>
            </a:r>
          </a:p>
        </p:txBody>
      </p:sp>
      <p:sp>
        <p:nvSpPr>
          <p:cNvPr id="49" name="TextBox 78">
            <a:extLst>
              <a:ext uri="{FF2B5EF4-FFF2-40B4-BE49-F238E27FC236}">
                <a16:creationId xmlns:a16="http://schemas.microsoft.com/office/drawing/2014/main" xmlns="" id="{F677EC4F-94FC-4BFF-9226-3C398D779F4D}"/>
              </a:ext>
            </a:extLst>
          </p:cNvPr>
          <p:cNvSpPr txBox="1"/>
          <p:nvPr/>
        </p:nvSpPr>
        <p:spPr>
          <a:xfrm>
            <a:off x="634970" y="3701917"/>
            <a:ext cx="1343974" cy="615696"/>
          </a:xfrm>
          <a:prstGeom prst="rect">
            <a:avLst/>
          </a:prstGeom>
          <a:noFill/>
        </p:spPr>
        <p:txBody>
          <a:bodyPr wrap="square" lIns="121891" tIns="60945" rIns="121891" bIns="60945" rtlCol="0">
            <a:spAutoFit/>
          </a:bodyPr>
          <a:lstStyle>
            <a:defPPr>
              <a:defRPr lang="zh-CN"/>
            </a:defPPr>
          </a:lstStyle>
          <a:p>
            <a:pPr algn="ctr" defTabSz="1218565"/>
            <a:r>
              <a:rPr lang="zh-CN" altLang="en-US" sz="3200" b="1" dirty="0">
                <a:solidFill>
                  <a:srgbClr val="9B0D13"/>
                </a:solidFill>
                <a:latin typeface="Calibri"/>
                <a:ea typeface="微软雅黑"/>
              </a:rPr>
              <a:t>五个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0CC5CB6B-CA51-4B6E-903D-A5843D45D328}"/>
              </a:ext>
            </a:extLst>
          </p:cNvPr>
          <p:cNvGrpSpPr/>
          <p:nvPr/>
        </p:nvGrpSpPr>
        <p:grpSpPr>
          <a:xfrm>
            <a:off x="4571268" y="1646148"/>
            <a:ext cx="7054814" cy="644668"/>
            <a:chOff x="3419872" y="1672334"/>
            <a:chExt cx="5291799" cy="483389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9896FF44-C1C5-494A-90ED-23A23F57AEAE}"/>
                </a:ext>
              </a:extLst>
            </p:cNvPr>
            <p:cNvSpPr/>
            <p:nvPr/>
          </p:nvSpPr>
          <p:spPr>
            <a:xfrm>
              <a:off x="4276842" y="1752446"/>
              <a:ext cx="2803055" cy="323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Calibri"/>
                  <a:ea typeface="微软雅黑"/>
                </a:rPr>
                <a:t>能否 </a:t>
              </a:r>
              <a:r>
                <a:rPr kumimoji="0" lang="zh-CN" alt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坚守共产党人信仰信念宗旨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A0A20398-7533-4972-866E-B3C972ADE84A}"/>
                </a:ext>
              </a:extLst>
            </p:cNvPr>
            <p:cNvSpPr/>
            <p:nvPr/>
          </p:nvSpPr>
          <p:spPr>
            <a:xfrm>
              <a:off x="4256842" y="1672334"/>
              <a:ext cx="4454829" cy="468000"/>
            </a:xfrm>
            <a:prstGeom prst="rect">
              <a:avLst/>
            </a:prstGeom>
            <a:noFill/>
            <a:ln w="19050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1CFAD321-A125-43B7-81CC-C5D183849A63}"/>
                </a:ext>
              </a:extLst>
            </p:cNvPr>
            <p:cNvSpPr/>
            <p:nvPr/>
          </p:nvSpPr>
          <p:spPr>
            <a:xfrm>
              <a:off x="3419872" y="1687723"/>
              <a:ext cx="720000" cy="468000"/>
            </a:xfrm>
            <a:prstGeom prst="rect">
              <a:avLst/>
            </a:prstGeom>
            <a:solidFill>
              <a:srgbClr val="9B0D13"/>
            </a:solidFill>
            <a:ln w="9525" cap="flat" cmpd="sng" algn="ctr">
              <a:solidFill>
                <a:srgbClr val="9B0D13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rPr>
                <a:t>一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38916E11-3A28-4E04-83BE-9D66E98B8911}"/>
              </a:ext>
            </a:extLst>
          </p:cNvPr>
          <p:cNvGrpSpPr/>
          <p:nvPr/>
        </p:nvGrpSpPr>
        <p:grpSpPr>
          <a:xfrm>
            <a:off x="4571268" y="2371588"/>
            <a:ext cx="7054814" cy="723275"/>
            <a:chOff x="3419872" y="2216289"/>
            <a:chExt cx="5291799" cy="542331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80575D5E-AF10-419D-AF7C-3034076AA02D}"/>
                </a:ext>
              </a:extLst>
            </p:cNvPr>
            <p:cNvSpPr/>
            <p:nvPr/>
          </p:nvSpPr>
          <p:spPr>
            <a:xfrm>
              <a:off x="4256842" y="2216289"/>
              <a:ext cx="4454829" cy="542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Calibri"/>
                  <a:ea typeface="微软雅黑"/>
                </a:rPr>
                <a:t>能否  </a:t>
              </a:r>
              <a:r>
                <a:rPr kumimoji="0" lang="zh-CN" alt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正确处理公与私、义与利、个人与组织、个人与群众的关系  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B1A25A45-576B-4637-B181-C2F040B0AAB4}"/>
                </a:ext>
              </a:extLst>
            </p:cNvPr>
            <p:cNvSpPr/>
            <p:nvPr/>
          </p:nvSpPr>
          <p:spPr>
            <a:xfrm>
              <a:off x="4256842" y="2243899"/>
              <a:ext cx="4454829" cy="468000"/>
            </a:xfrm>
            <a:prstGeom prst="rect">
              <a:avLst/>
            </a:prstGeom>
            <a:noFill/>
            <a:ln w="19050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605194A7-C61E-4E76-990E-B18D4E4550F0}"/>
                </a:ext>
              </a:extLst>
            </p:cNvPr>
            <p:cNvSpPr/>
            <p:nvPr/>
          </p:nvSpPr>
          <p:spPr>
            <a:xfrm>
              <a:off x="3419872" y="2243899"/>
              <a:ext cx="720000" cy="468000"/>
            </a:xfrm>
            <a:prstGeom prst="rect">
              <a:avLst/>
            </a:prstGeom>
            <a:solidFill>
              <a:srgbClr val="9B0D13"/>
            </a:solidFill>
            <a:ln w="9525" cap="flat" cmpd="sng" algn="ctr">
              <a:solidFill>
                <a:srgbClr val="9B0D13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rPr>
                <a:t>二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2AC44928-EAB3-4021-916C-D8C20022C003}"/>
              </a:ext>
            </a:extLst>
          </p:cNvPr>
          <p:cNvGrpSpPr/>
          <p:nvPr/>
        </p:nvGrpSpPr>
        <p:grpSpPr>
          <a:xfrm>
            <a:off x="4571268" y="3080940"/>
            <a:ext cx="7054814" cy="723275"/>
            <a:chOff x="3419872" y="2748180"/>
            <a:chExt cx="5291799" cy="542331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028BE7C3-AAD7-4BC9-B922-CFFA53CF9324}"/>
                </a:ext>
              </a:extLst>
            </p:cNvPr>
            <p:cNvSpPr/>
            <p:nvPr/>
          </p:nvSpPr>
          <p:spPr>
            <a:xfrm>
              <a:off x="4261142" y="2748180"/>
              <a:ext cx="4450529" cy="542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Calibri"/>
                  <a:ea typeface="微软雅黑"/>
                </a:rPr>
                <a:t>能否  </a:t>
              </a:r>
              <a:r>
                <a:rPr kumimoji="0" lang="zh-CN" alt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努力追求高尚道德、带头践行社会主义核心价值观、保持积极健康生活方式</a:t>
              </a: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4EC6E79C-A547-4298-9FC7-721DF6C176CE}"/>
                </a:ext>
              </a:extLst>
            </p:cNvPr>
            <p:cNvSpPr/>
            <p:nvPr/>
          </p:nvSpPr>
          <p:spPr>
            <a:xfrm>
              <a:off x="4256842" y="2775790"/>
              <a:ext cx="4454829" cy="468000"/>
            </a:xfrm>
            <a:prstGeom prst="rect">
              <a:avLst/>
            </a:prstGeom>
            <a:noFill/>
            <a:ln w="19050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DCA6689A-A5A5-44D1-B727-BE05EF77D6D5}"/>
                </a:ext>
              </a:extLst>
            </p:cNvPr>
            <p:cNvSpPr/>
            <p:nvPr/>
          </p:nvSpPr>
          <p:spPr>
            <a:xfrm>
              <a:off x="3419872" y="2775790"/>
              <a:ext cx="720000" cy="468000"/>
            </a:xfrm>
            <a:prstGeom prst="rect">
              <a:avLst/>
            </a:prstGeom>
            <a:solidFill>
              <a:srgbClr val="9B0D13"/>
            </a:solidFill>
            <a:ln w="9525" cap="flat" cmpd="sng" algn="ctr">
              <a:solidFill>
                <a:srgbClr val="9B0D13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rPr>
                <a:t>三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7338B4C1-8982-4CD6-BCD8-034EFEB90404}"/>
              </a:ext>
            </a:extLst>
          </p:cNvPr>
          <p:cNvGrpSpPr/>
          <p:nvPr/>
        </p:nvGrpSpPr>
        <p:grpSpPr>
          <a:xfrm>
            <a:off x="4571268" y="3805376"/>
            <a:ext cx="7054814" cy="647072"/>
            <a:chOff x="3419872" y="3291381"/>
            <a:chExt cx="5291799" cy="485192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95A21861-FE1A-4C45-B9A4-42738369C936}"/>
                </a:ext>
              </a:extLst>
            </p:cNvPr>
            <p:cNvSpPr/>
            <p:nvPr/>
          </p:nvSpPr>
          <p:spPr>
            <a:xfrm>
              <a:off x="4261142" y="3371493"/>
              <a:ext cx="3582216" cy="3230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Calibri"/>
                  <a:ea typeface="微软雅黑"/>
                </a:rPr>
                <a:t>能否  </a:t>
              </a:r>
              <a:r>
                <a:rPr kumimoji="0" lang="zh-CN" alt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自觉做到党规党纪面前知敬畏守规矩</a:t>
              </a: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DE41FC72-5D59-414E-BF1E-F42450785CD3}"/>
                </a:ext>
              </a:extLst>
            </p:cNvPr>
            <p:cNvSpPr/>
            <p:nvPr/>
          </p:nvSpPr>
          <p:spPr>
            <a:xfrm>
              <a:off x="4256842" y="3291381"/>
              <a:ext cx="4454829" cy="468000"/>
            </a:xfrm>
            <a:prstGeom prst="rect">
              <a:avLst/>
            </a:prstGeom>
            <a:noFill/>
            <a:ln w="19050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23A89472-51A9-4776-BAC6-9351D014046C}"/>
                </a:ext>
              </a:extLst>
            </p:cNvPr>
            <p:cNvSpPr/>
            <p:nvPr/>
          </p:nvSpPr>
          <p:spPr>
            <a:xfrm>
              <a:off x="3419872" y="3308573"/>
              <a:ext cx="720000" cy="468000"/>
            </a:xfrm>
            <a:prstGeom prst="rect">
              <a:avLst/>
            </a:prstGeom>
            <a:solidFill>
              <a:srgbClr val="9B0D13"/>
            </a:solidFill>
            <a:ln w="9525" cap="flat" cmpd="sng" algn="ctr">
              <a:solidFill>
                <a:srgbClr val="9B0D13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rPr>
                <a:t>四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208C94EA-C480-46C9-A4E7-01EEA133F4F6}"/>
              </a:ext>
            </a:extLst>
          </p:cNvPr>
          <p:cNvGrpSpPr/>
          <p:nvPr/>
        </p:nvGrpSpPr>
        <p:grpSpPr>
          <a:xfrm>
            <a:off x="4571268" y="4503678"/>
            <a:ext cx="7054814" cy="646758"/>
            <a:chOff x="3419872" y="3814986"/>
            <a:chExt cx="5291799" cy="484956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AA994D74-E9A4-460C-9629-EE3FFBDDF8B8}"/>
                </a:ext>
              </a:extLst>
            </p:cNvPr>
            <p:cNvSpPr/>
            <p:nvPr/>
          </p:nvSpPr>
          <p:spPr>
            <a:xfrm>
              <a:off x="4261142" y="3912054"/>
              <a:ext cx="4313280" cy="323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Calibri"/>
                  <a:ea typeface="微软雅黑"/>
                </a:rPr>
                <a:t>能否  </a:t>
              </a:r>
              <a:r>
                <a:rPr kumimoji="0" lang="zh-CN" alt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保持良好精神状态、积极为党的事业担当作为</a:t>
              </a: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07CDE0B2-39C1-4101-8451-BAD751899808}"/>
                </a:ext>
              </a:extLst>
            </p:cNvPr>
            <p:cNvSpPr/>
            <p:nvPr/>
          </p:nvSpPr>
          <p:spPr>
            <a:xfrm>
              <a:off x="4256842" y="3831942"/>
              <a:ext cx="4454829" cy="468000"/>
            </a:xfrm>
            <a:prstGeom prst="rect">
              <a:avLst/>
            </a:prstGeom>
            <a:noFill/>
            <a:ln w="19050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xmlns="" id="{71993EE3-407C-41B9-884A-1E881AFF0849}"/>
                </a:ext>
              </a:extLst>
            </p:cNvPr>
            <p:cNvSpPr/>
            <p:nvPr/>
          </p:nvSpPr>
          <p:spPr>
            <a:xfrm>
              <a:off x="3419872" y="3814986"/>
              <a:ext cx="720000" cy="468000"/>
            </a:xfrm>
            <a:prstGeom prst="rect">
              <a:avLst/>
            </a:prstGeom>
            <a:solidFill>
              <a:srgbClr val="9B0D13"/>
            </a:solidFill>
            <a:ln w="9525" cap="flat" cmpd="sng" algn="ctr">
              <a:solidFill>
                <a:srgbClr val="9B0D13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rPr>
                <a:t>五</a:t>
              </a:r>
            </a:p>
          </p:txBody>
        </p:sp>
      </p:grp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B2D849E3-0E52-4699-8A11-717269B9016A}"/>
              </a:ext>
            </a:extLst>
          </p:cNvPr>
          <p:cNvSpPr/>
          <p:nvPr/>
        </p:nvSpPr>
        <p:spPr>
          <a:xfrm>
            <a:off x="539345" y="4537282"/>
            <a:ext cx="3359563" cy="109215"/>
          </a:xfrm>
          <a:prstGeom prst="rect">
            <a:avLst/>
          </a:prstGeom>
          <a:pattFill prst="dkUpDiag">
            <a:fgClr>
              <a:srgbClr val="9B0D13"/>
            </a:fgClr>
            <a:bgClr>
              <a:srgbClr val="FFFFFF"/>
            </a:bgClr>
          </a:pattFill>
          <a:ln w="19050" cap="flat" cmpd="sng" algn="ctr">
            <a:noFill/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pic>
        <p:nvPicPr>
          <p:cNvPr id="71" name="Picture 3" descr="C:\Users\Administrator\Desktop\党政机关\素材\党徽\Nipic_5916570_20120618220329321399.png">
            <a:extLst>
              <a:ext uri="{FF2B5EF4-FFF2-40B4-BE49-F238E27FC236}">
                <a16:creationId xmlns:a16="http://schemas.microsoft.com/office/drawing/2014/main" xmlns="" id="{7C072573-8CCB-4C7A-A75B-D1672B94EB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7510" y="1612482"/>
            <a:ext cx="1786541" cy="1621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7511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8" presetID="2" presetClass="entr" presetSubtype="2" fill="hold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40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41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3" presetID="2" presetClass="entr" presetSubtype="2" fill="hold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45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46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50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51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53" presetID="2" presetClass="entr" presetSubtype="2" fill="hold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55" dur="1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56" dur="1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58" presetID="2" presetClass="entr" presetSubtype="2" fill="hold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60" dur="1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61" dur="1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/>
          <p:bldP spid="49" grpId="0"/>
          <p:bldP spid="7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5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5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/>
          <p:bldP spid="49" grpId="0"/>
          <p:bldP spid="70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EC853641-976C-4BD2-87DD-CFBFF101094C}"/>
              </a:ext>
            </a:extLst>
          </p:cNvPr>
          <p:cNvSpPr/>
          <p:nvPr/>
        </p:nvSpPr>
        <p:spPr>
          <a:xfrm>
            <a:off x="754730" y="2989746"/>
            <a:ext cx="7295861" cy="528466"/>
          </a:xfrm>
          <a:prstGeom prst="rect">
            <a:avLst/>
          </a:prstGeom>
          <a:solidFill>
            <a:srgbClr val="C00000"/>
          </a:solidFill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党支部要结合专题学习讨论，对党课内容、时间和方式等作出安排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C965E9A1-A7CA-4799-8171-20185ADD6E11}"/>
              </a:ext>
            </a:extLst>
          </p:cNvPr>
          <p:cNvSpPr/>
          <p:nvPr/>
        </p:nvSpPr>
        <p:spPr>
          <a:xfrm>
            <a:off x="4498660" y="2276701"/>
            <a:ext cx="3686721" cy="489856"/>
          </a:xfrm>
          <a:prstGeom prst="rect">
            <a:avLst/>
          </a:prstGeom>
        </p:spPr>
        <p:txBody>
          <a:bodyPr wrap="none" lIns="121891" tIns="60945" rIns="121891" bIns="60945">
            <a:spAutoFit/>
          </a:bodyPr>
          <a:lstStyle/>
          <a:p>
            <a:pPr defTabSz="1218565"/>
            <a:r>
              <a:rPr lang="zh-CN" altLang="en-US" sz="2400" b="1" dirty="0">
                <a:solidFill>
                  <a:srgbClr val="000000"/>
                </a:solidFill>
                <a:latin typeface="Calibri"/>
                <a:ea typeface="微软雅黑"/>
              </a:rPr>
              <a:t>一般在党支部范围内进行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A7FEE3EE-2825-4CA8-8DAC-7D3A5CC45FC6}"/>
              </a:ext>
            </a:extLst>
          </p:cNvPr>
          <p:cNvGrpSpPr/>
          <p:nvPr/>
        </p:nvGrpSpPr>
        <p:grpSpPr>
          <a:xfrm>
            <a:off x="754730" y="3612485"/>
            <a:ext cx="7295861" cy="1845812"/>
            <a:chOff x="412699" y="2771888"/>
            <a:chExt cx="5472608" cy="1384038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6863EACA-E4A9-48FB-974B-0EA0F3E33FC5}"/>
                </a:ext>
              </a:extLst>
            </p:cNvPr>
            <p:cNvSpPr/>
            <p:nvPr/>
          </p:nvSpPr>
          <p:spPr>
            <a:xfrm>
              <a:off x="412699" y="2771888"/>
              <a:ext cx="5472608" cy="1384038"/>
            </a:xfrm>
            <a:prstGeom prst="rect">
              <a:avLst/>
            </a:prstGeom>
            <a:noFill/>
            <a:ln w="19050" cap="flat" cmpd="sng" algn="ctr">
              <a:solidFill>
                <a:srgbClr val="9B0D13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B1BA6343-FB52-4BEA-A1BA-8DA9D849F1C4}"/>
                </a:ext>
              </a:extLst>
            </p:cNvPr>
            <p:cNvGrpSpPr/>
            <p:nvPr/>
          </p:nvGrpSpPr>
          <p:grpSpPr>
            <a:xfrm>
              <a:off x="628723" y="2859782"/>
              <a:ext cx="5076520" cy="438479"/>
              <a:chOff x="3437035" y="2953015"/>
              <a:chExt cx="5076520" cy="438479"/>
            </a:xfrm>
          </p:grpSpPr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xmlns="" id="{7B13D42D-5376-4E00-9633-FF29714CB2CD}"/>
                  </a:ext>
                </a:extLst>
              </p:cNvPr>
              <p:cNvSpPr/>
              <p:nvPr/>
            </p:nvSpPr>
            <p:spPr>
              <a:xfrm>
                <a:off x="3744416" y="2953015"/>
                <a:ext cx="4769139" cy="4384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微软雅黑"/>
                  </a:rPr>
                  <a:t>党员领导干部要在所在党支部讲党课，到农村、社区、企业、学校等基层单位讲党课</a:t>
                </a:r>
                <a:endPara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endParaRPr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xmlns="" id="{EFBF7BB2-A6AB-43FD-B43F-FA2C077EC838}"/>
                  </a:ext>
                </a:extLst>
              </p:cNvPr>
              <p:cNvSpPr/>
              <p:nvPr/>
            </p:nvSpPr>
            <p:spPr>
              <a:xfrm>
                <a:off x="3437035" y="3025023"/>
                <a:ext cx="144000" cy="144000"/>
              </a:xfrm>
              <a:prstGeom prst="rect">
                <a:avLst/>
              </a:prstGeom>
              <a:solidFill>
                <a:srgbClr val="9B0D13"/>
              </a:solidFill>
              <a:ln w="1905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01548E6C-0D37-49F4-AB5D-610DA6CC24DD}"/>
                </a:ext>
              </a:extLst>
            </p:cNvPr>
            <p:cNvGrpSpPr/>
            <p:nvPr/>
          </p:nvGrpSpPr>
          <p:grpSpPr>
            <a:xfrm>
              <a:off x="628723" y="3743042"/>
              <a:ext cx="5125637" cy="253857"/>
              <a:chOff x="3437035" y="3806919"/>
              <a:chExt cx="5125637" cy="253857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xmlns="" id="{4DC6CBB0-776C-46B2-A0D2-DABAADC1F1AC}"/>
                  </a:ext>
                </a:extLst>
              </p:cNvPr>
              <p:cNvSpPr/>
              <p:nvPr/>
            </p:nvSpPr>
            <p:spPr>
              <a:xfrm>
                <a:off x="3437035" y="3873419"/>
                <a:ext cx="144000" cy="144000"/>
              </a:xfrm>
              <a:prstGeom prst="rect">
                <a:avLst/>
              </a:prstGeom>
              <a:solidFill>
                <a:srgbClr val="9B0D13"/>
              </a:solidFill>
              <a:ln w="1905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xmlns="" id="{D919C70A-CF94-44DD-B62D-370301AB7BBC}"/>
                  </a:ext>
                </a:extLst>
              </p:cNvPr>
              <p:cNvSpPr/>
              <p:nvPr/>
            </p:nvSpPr>
            <p:spPr>
              <a:xfrm>
                <a:off x="3744415" y="3806919"/>
                <a:ext cx="4818257" cy="2538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微软雅黑"/>
                  </a:rPr>
                  <a:t>注重运用身边事例、现身说法，强化互动交流、答疑释惑</a:t>
                </a: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B445CB39-0067-4999-813F-EA8DD52FB620}"/>
                </a:ext>
              </a:extLst>
            </p:cNvPr>
            <p:cNvGrpSpPr/>
            <p:nvPr/>
          </p:nvGrpSpPr>
          <p:grpSpPr>
            <a:xfrm>
              <a:off x="628723" y="3510178"/>
              <a:ext cx="5125637" cy="253857"/>
              <a:chOff x="3437035" y="3590301"/>
              <a:chExt cx="5125637" cy="253857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xmlns="" id="{BCB65793-EAAF-4441-9BCE-8BD6FB413CF8}"/>
                  </a:ext>
                </a:extLst>
              </p:cNvPr>
              <p:cNvSpPr/>
              <p:nvPr/>
            </p:nvSpPr>
            <p:spPr>
              <a:xfrm>
                <a:off x="3437035" y="3673111"/>
                <a:ext cx="144000" cy="144000"/>
              </a:xfrm>
              <a:prstGeom prst="rect">
                <a:avLst/>
              </a:prstGeom>
              <a:solidFill>
                <a:srgbClr val="9B0D13"/>
              </a:solidFill>
              <a:ln w="1905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xmlns="" id="{EBAFBF8D-4CCB-4803-98FE-AB853D5F0961}"/>
                  </a:ext>
                </a:extLst>
              </p:cNvPr>
              <p:cNvSpPr/>
              <p:nvPr/>
            </p:nvSpPr>
            <p:spPr>
              <a:xfrm>
                <a:off x="3744415" y="3590301"/>
                <a:ext cx="4818257" cy="2538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微软雅黑"/>
                  </a:rPr>
                  <a:t>要鼓励和指导基层党组织书记、普通党员联系实际讲党课</a:t>
                </a:r>
                <a:endPara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4F72AEFD-013C-4593-96F3-14E62A453FE3}"/>
                </a:ext>
              </a:extLst>
            </p:cNvPr>
            <p:cNvGrpSpPr/>
            <p:nvPr/>
          </p:nvGrpSpPr>
          <p:grpSpPr>
            <a:xfrm>
              <a:off x="634435" y="3277313"/>
              <a:ext cx="4945677" cy="253857"/>
              <a:chOff x="3437035" y="3373683"/>
              <a:chExt cx="4945677" cy="253857"/>
            </a:xfrm>
          </p:grpSpPr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xmlns="" id="{451AFF35-82FE-4BA2-9274-26DD667B7996}"/>
                  </a:ext>
                </a:extLst>
              </p:cNvPr>
              <p:cNvSpPr/>
              <p:nvPr/>
            </p:nvSpPr>
            <p:spPr>
              <a:xfrm>
                <a:off x="3437035" y="3440182"/>
                <a:ext cx="144000" cy="144000"/>
              </a:xfrm>
              <a:prstGeom prst="rect">
                <a:avLst/>
              </a:prstGeom>
              <a:solidFill>
                <a:srgbClr val="9B0D13"/>
              </a:solidFill>
              <a:ln w="1905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xmlns="" id="{30458928-6350-4840-86FF-A7717CA7B217}"/>
                  </a:ext>
                </a:extLst>
              </p:cNvPr>
              <p:cNvSpPr/>
              <p:nvPr/>
            </p:nvSpPr>
            <p:spPr>
              <a:xfrm>
                <a:off x="3744415" y="3373683"/>
                <a:ext cx="4638297" cy="2538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微软雅黑"/>
                  </a:rPr>
                  <a:t>组织党校教师、讲师团成员、先进模范到基层一线党支部讲党课</a:t>
                </a:r>
                <a:endPara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endParaRPr>
              </a:p>
            </p:txBody>
          </p:sp>
        </p:grpSp>
      </p:grpSp>
      <p:sp>
        <p:nvSpPr>
          <p:cNvPr id="54" name="TextBox 45">
            <a:extLst>
              <a:ext uri="{FF2B5EF4-FFF2-40B4-BE49-F238E27FC236}">
                <a16:creationId xmlns:a16="http://schemas.microsoft.com/office/drawing/2014/main" xmlns="" id="{349FCC28-E4AC-4517-94B9-9E7DF84F57BB}"/>
              </a:ext>
            </a:extLst>
          </p:cNvPr>
          <p:cNvSpPr txBox="1"/>
          <p:nvPr/>
        </p:nvSpPr>
        <p:spPr>
          <a:xfrm>
            <a:off x="9256324" y="3649847"/>
            <a:ext cx="1613907" cy="53360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lIns="121891" tIns="60945" rIns="121891" bIns="60945" rtlCol="0">
            <a:spAutoFit/>
          </a:bodyPr>
          <a:lstStyle/>
          <a:p>
            <a:pPr defTabSz="1218565"/>
            <a:r>
              <a:rPr lang="zh-CN" altLang="en-US" sz="2600" b="1" dirty="0">
                <a:solidFill>
                  <a:srgbClr val="9B0D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措施之二</a:t>
            </a:r>
            <a:endParaRPr lang="zh-CN" altLang="en-US" sz="2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8DC0EECD-C3E9-4180-A143-F5A079988D2E}"/>
              </a:ext>
            </a:extLst>
          </p:cNvPr>
          <p:cNvSpPr/>
          <p:nvPr/>
        </p:nvSpPr>
        <p:spPr>
          <a:xfrm>
            <a:off x="9207049" y="4591700"/>
            <a:ext cx="1477136" cy="615696"/>
          </a:xfrm>
          <a:prstGeom prst="rect">
            <a:avLst/>
          </a:prstGeom>
        </p:spPr>
        <p:txBody>
          <a:bodyPr wrap="none" lIns="121891" tIns="60945" rIns="121891" bIns="60945">
            <a:spAutoFit/>
          </a:bodyPr>
          <a:lstStyle/>
          <a:p>
            <a:pPr defTabSz="1218565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讲党课</a:t>
            </a:r>
          </a:p>
        </p:txBody>
      </p:sp>
      <p:pic>
        <p:nvPicPr>
          <p:cNvPr id="56" name="Picture 3" descr="C:\Users\Administrator\Desktop\党政机关\素材\党徽\Nipic_5916570_20120618220329321399.png">
            <a:extLst>
              <a:ext uri="{FF2B5EF4-FFF2-40B4-BE49-F238E27FC236}">
                <a16:creationId xmlns:a16="http://schemas.microsoft.com/office/drawing/2014/main" xmlns="" id="{11ADD5BC-457A-4D28-A784-393E0C610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83691" y="1861507"/>
            <a:ext cx="1786541" cy="1621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C4035425-F7B4-434C-B180-AB1877CCBFFF}"/>
              </a:ext>
            </a:extLst>
          </p:cNvPr>
          <p:cNvSpPr/>
          <p:nvPr/>
        </p:nvSpPr>
        <p:spPr>
          <a:xfrm>
            <a:off x="8470993" y="5324811"/>
            <a:ext cx="3359563" cy="109215"/>
          </a:xfrm>
          <a:prstGeom prst="rect">
            <a:avLst/>
          </a:prstGeom>
          <a:pattFill prst="dkUpDiag">
            <a:fgClr>
              <a:srgbClr val="9B0D13"/>
            </a:fgClr>
            <a:bgClr>
              <a:srgbClr val="FFFFFF"/>
            </a:bgClr>
          </a:pattFill>
          <a:ln w="19050" cap="flat" cmpd="sng" algn="ctr">
            <a:noFill/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98463DF0-B6C3-463E-B3FF-675A217B5FA6}"/>
              </a:ext>
            </a:extLst>
          </p:cNvPr>
          <p:cNvSpPr/>
          <p:nvPr/>
        </p:nvSpPr>
        <p:spPr>
          <a:xfrm>
            <a:off x="8526772" y="4340562"/>
            <a:ext cx="3359563" cy="109215"/>
          </a:xfrm>
          <a:prstGeom prst="rect">
            <a:avLst/>
          </a:prstGeom>
          <a:pattFill prst="dkUpDiag">
            <a:fgClr>
              <a:srgbClr val="9B0D13"/>
            </a:fgClr>
            <a:bgClr>
              <a:srgbClr val="FFFFFF"/>
            </a:bgClr>
          </a:pattFill>
          <a:ln w="19050" cap="flat" cmpd="sng" algn="ctr">
            <a:noFill/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4F0ADD5E-FDC8-4BB6-9BE8-F26E1ED73654}"/>
              </a:ext>
            </a:extLst>
          </p:cNvPr>
          <p:cNvGrpSpPr/>
          <p:nvPr/>
        </p:nvGrpSpPr>
        <p:grpSpPr>
          <a:xfrm>
            <a:off x="840885" y="1545562"/>
            <a:ext cx="1223254" cy="1223696"/>
            <a:chOff x="3686418" y="1491630"/>
            <a:chExt cx="1245622" cy="1245622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4BCBCED2-017B-4CFF-838F-59DE06CC026F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ABB34CFC-CE2F-4FD6-8267-BB180CDACB9A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F0F37FFA-A5DF-4FF2-A4F2-3B3CD35980AE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61" name="标题 4">
              <a:extLst>
                <a:ext uri="{FF2B5EF4-FFF2-40B4-BE49-F238E27FC236}">
                  <a16:creationId xmlns:a16="http://schemas.microsoft.com/office/drawing/2014/main" xmlns="" id="{53B281AA-C649-4024-A05C-6E04F0AB246E}"/>
                </a:ext>
              </a:extLst>
            </p:cNvPr>
            <p:cNvSpPr txBox="1"/>
            <p:nvPr/>
          </p:nvSpPr>
          <p:spPr>
            <a:xfrm>
              <a:off x="3850645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3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讲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8A493560-01AA-4F11-8B0E-A7EBED4E1F8A}"/>
              </a:ext>
            </a:extLst>
          </p:cNvPr>
          <p:cNvGrpSpPr/>
          <p:nvPr/>
        </p:nvGrpSpPr>
        <p:grpSpPr>
          <a:xfrm>
            <a:off x="2171823" y="1545562"/>
            <a:ext cx="1223254" cy="1223696"/>
            <a:chOff x="3686418" y="1491630"/>
            <a:chExt cx="1245622" cy="1245622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E3BAAEF0-026B-43C5-8378-687D5C32EDD7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50841C03-CF62-4E81-B6FF-52F35E953780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xmlns="" id="{F4D112A8-77D9-42D9-8932-E58649C22259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66" name="标题 4">
              <a:extLst>
                <a:ext uri="{FF2B5EF4-FFF2-40B4-BE49-F238E27FC236}">
                  <a16:creationId xmlns:a16="http://schemas.microsoft.com/office/drawing/2014/main" xmlns="" id="{BF99FCF4-93CB-4027-AA63-3364ED0FD244}"/>
                </a:ext>
              </a:extLst>
            </p:cNvPr>
            <p:cNvSpPr txBox="1"/>
            <p:nvPr/>
          </p:nvSpPr>
          <p:spPr>
            <a:xfrm>
              <a:off x="3850645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3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党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5382DD51-49F6-45F8-8B56-F40C2B72EB2B}"/>
              </a:ext>
            </a:extLst>
          </p:cNvPr>
          <p:cNvGrpSpPr/>
          <p:nvPr/>
        </p:nvGrpSpPr>
        <p:grpSpPr>
          <a:xfrm>
            <a:off x="3419799" y="1545562"/>
            <a:ext cx="1223254" cy="1223696"/>
            <a:chOff x="3686418" y="1491630"/>
            <a:chExt cx="1245622" cy="1245622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98B6ED16-6EEE-40F4-B1D3-EA12D27042E8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xmlns="" id="{DF568B57-702F-49ED-B02E-0001BE25BCA3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xmlns="" id="{06F5D9B2-BDA1-4F12-94E8-C051DAB8746E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71" name="标题 4">
              <a:extLst>
                <a:ext uri="{FF2B5EF4-FFF2-40B4-BE49-F238E27FC236}">
                  <a16:creationId xmlns:a16="http://schemas.microsoft.com/office/drawing/2014/main" xmlns="" id="{77A2CA66-3E34-449A-B235-CC8DC4249E56}"/>
                </a:ext>
              </a:extLst>
            </p:cNvPr>
            <p:cNvSpPr txBox="1"/>
            <p:nvPr/>
          </p:nvSpPr>
          <p:spPr>
            <a:xfrm>
              <a:off x="3850645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3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401668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25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/>
      <p:bldP spid="54" grpId="0"/>
      <p:bldP spid="55" grpId="0"/>
      <p:bldP spid="57" grpId="0" animBg="1"/>
      <p:bldP spid="5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A5CF871D-13DB-4750-91A1-96263BA0CF93}"/>
              </a:ext>
            </a:extLst>
          </p:cNvPr>
          <p:cNvSpPr/>
          <p:nvPr/>
        </p:nvSpPr>
        <p:spPr>
          <a:xfrm>
            <a:off x="6740552" y="1750846"/>
            <a:ext cx="1823965" cy="492557"/>
          </a:xfrm>
          <a:prstGeom prst="rect">
            <a:avLst/>
          </a:prstGeom>
        </p:spPr>
        <p:txBody>
          <a:bodyPr wrap="square" lIns="121891" tIns="60945" rIns="121891" bIns="60945">
            <a:spAutoFit/>
          </a:bodyPr>
          <a:lstStyle/>
          <a:p>
            <a:pPr algn="ctr" defTabSz="1218565"/>
            <a:r>
              <a:rPr lang="zh-CN" altLang="en-US" sz="2400" b="1" dirty="0">
                <a:solidFill>
                  <a:srgbClr val="000000"/>
                </a:solidFill>
                <a:latin typeface="Calibri"/>
                <a:ea typeface="微软雅黑"/>
              </a:rPr>
              <a:t>立足岗位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50B46C5E-AA63-474E-B6D6-1D5DB86FEFE6}"/>
              </a:ext>
            </a:extLst>
          </p:cNvPr>
          <p:cNvSpPr/>
          <p:nvPr/>
        </p:nvSpPr>
        <p:spPr>
          <a:xfrm>
            <a:off x="3935120" y="2735874"/>
            <a:ext cx="7631913" cy="400079"/>
          </a:xfrm>
          <a:prstGeom prst="rect">
            <a:avLst/>
          </a:prstGeom>
        </p:spPr>
        <p:txBody>
          <a:bodyPr wrap="square" lIns="121891" tIns="60945" rIns="121891" bIns="60945">
            <a:spAutoFit/>
          </a:bodyPr>
          <a:lstStyle/>
          <a:p>
            <a:pPr defTabSz="1218565"/>
            <a:r>
              <a:rPr lang="zh-CN" altLang="en-US" b="1" dirty="0">
                <a:solidFill>
                  <a:srgbClr val="9B0D13"/>
                </a:solidFill>
                <a:latin typeface="Calibri"/>
                <a:ea typeface="微软雅黑"/>
              </a:rPr>
              <a:t>农村、社区</a:t>
            </a:r>
            <a:r>
              <a:rPr lang="zh-CN" altLang="en-US" dirty="0">
                <a:solidFill>
                  <a:srgbClr val="000000"/>
                </a:solidFill>
                <a:latin typeface="Calibri"/>
                <a:ea typeface="微软雅黑"/>
              </a:rPr>
              <a:t>，</a:t>
            </a:r>
            <a:r>
              <a:rPr lang="zh-CN" altLang="en-US" sz="1400" dirty="0">
                <a:solidFill>
                  <a:srgbClr val="000000"/>
                </a:solidFill>
                <a:latin typeface="Calibri"/>
                <a:ea typeface="微软雅黑"/>
              </a:rPr>
              <a:t>重点落实党员设岗定责和承诺践诺制度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53641D87-AD5D-49F7-978E-13F1AA1CC93D}"/>
              </a:ext>
            </a:extLst>
          </p:cNvPr>
          <p:cNvSpPr/>
          <p:nvPr/>
        </p:nvSpPr>
        <p:spPr>
          <a:xfrm>
            <a:off x="3935120" y="3130460"/>
            <a:ext cx="7775852" cy="400079"/>
          </a:xfrm>
          <a:prstGeom prst="rect">
            <a:avLst/>
          </a:prstGeom>
        </p:spPr>
        <p:txBody>
          <a:bodyPr wrap="square" lIns="121891" tIns="60945" rIns="121891" bIns="60945">
            <a:spAutoFit/>
          </a:bodyPr>
          <a:lstStyle/>
          <a:p>
            <a:pPr defTabSz="1218565"/>
            <a:r>
              <a:rPr lang="zh-CN" altLang="zh-CN" b="1" dirty="0">
                <a:solidFill>
                  <a:srgbClr val="9B0D13"/>
                </a:solidFill>
                <a:latin typeface="Calibri"/>
                <a:ea typeface="微软雅黑"/>
              </a:rPr>
              <a:t>国有企业和非公有制企业、社会组织</a:t>
            </a:r>
            <a:r>
              <a:rPr lang="zh-CN" altLang="zh-CN" sz="1400" dirty="0">
                <a:solidFill>
                  <a:srgbClr val="000000"/>
                </a:solidFill>
                <a:latin typeface="Calibri"/>
                <a:ea typeface="微软雅黑"/>
              </a:rPr>
              <a:t>，重点落实党员示范岗和党员责任区制度</a:t>
            </a:r>
            <a:endParaRPr lang="zh-CN" altLang="en-US" sz="1400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B899C9BA-AAAF-42C3-B410-A7F9CB818E51}"/>
              </a:ext>
            </a:extLst>
          </p:cNvPr>
          <p:cNvSpPr/>
          <p:nvPr/>
        </p:nvSpPr>
        <p:spPr>
          <a:xfrm>
            <a:off x="3935121" y="3525046"/>
            <a:ext cx="7293905" cy="400079"/>
          </a:xfrm>
          <a:prstGeom prst="rect">
            <a:avLst/>
          </a:prstGeom>
        </p:spPr>
        <p:txBody>
          <a:bodyPr wrap="square" lIns="121891" tIns="60945" rIns="121891" bIns="60945">
            <a:spAutoFit/>
          </a:bodyPr>
          <a:lstStyle/>
          <a:p>
            <a:pPr defTabSz="1218565"/>
            <a:r>
              <a:rPr lang="zh-CN" altLang="en-US" b="1" dirty="0">
                <a:solidFill>
                  <a:srgbClr val="9B0D13"/>
                </a:solidFill>
                <a:latin typeface="Calibri"/>
                <a:ea typeface="微软雅黑"/>
              </a:rPr>
              <a:t>窗口单位和服务行业</a:t>
            </a:r>
            <a:r>
              <a:rPr lang="zh-CN" altLang="en-US" sz="1400" dirty="0">
                <a:solidFill>
                  <a:srgbClr val="000000"/>
                </a:solidFill>
                <a:latin typeface="Calibri"/>
                <a:ea typeface="微软雅黑"/>
              </a:rPr>
              <a:t>，重点落实党员挂牌上岗、亮明身份制度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523BA41E-D2B2-4D09-9631-164964834F87}"/>
              </a:ext>
            </a:extLst>
          </p:cNvPr>
          <p:cNvSpPr/>
          <p:nvPr/>
        </p:nvSpPr>
        <p:spPr>
          <a:xfrm>
            <a:off x="3935120" y="3919633"/>
            <a:ext cx="8015170" cy="400079"/>
          </a:xfrm>
          <a:prstGeom prst="rect">
            <a:avLst/>
          </a:prstGeom>
        </p:spPr>
        <p:txBody>
          <a:bodyPr wrap="square" lIns="121891" tIns="60945" rIns="121891" bIns="60945">
            <a:spAutoFit/>
          </a:bodyPr>
          <a:lstStyle/>
          <a:p>
            <a:pPr defTabSz="1218565"/>
            <a:r>
              <a:rPr lang="zh-CN" altLang="zh-CN" b="1" dirty="0">
                <a:solidFill>
                  <a:srgbClr val="9B0D13"/>
                </a:solidFill>
                <a:latin typeface="Calibri"/>
                <a:ea typeface="微软雅黑"/>
              </a:rPr>
              <a:t>机关事业单位</a:t>
            </a:r>
            <a:r>
              <a:rPr lang="zh-CN" altLang="zh-CN" sz="1400" dirty="0">
                <a:solidFill>
                  <a:srgbClr val="000000"/>
                </a:solidFill>
                <a:latin typeface="Calibri"/>
                <a:ea typeface="微软雅黑"/>
              </a:rPr>
              <a:t>促进党员模范履行岗位职责，落实到社区报到、直接联系服务群众制度</a:t>
            </a:r>
            <a:endParaRPr lang="zh-CN" altLang="en-US" sz="1400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81C05155-BBDA-423F-B476-D5E016405DA8}"/>
              </a:ext>
            </a:extLst>
          </p:cNvPr>
          <p:cNvSpPr/>
          <p:nvPr/>
        </p:nvSpPr>
        <p:spPr>
          <a:xfrm>
            <a:off x="3935120" y="4368433"/>
            <a:ext cx="7535915" cy="400079"/>
          </a:xfrm>
          <a:prstGeom prst="rect">
            <a:avLst/>
          </a:prstGeom>
        </p:spPr>
        <p:txBody>
          <a:bodyPr wrap="square" lIns="121891" tIns="60945" rIns="121891" bIns="60945">
            <a:spAutoFit/>
          </a:bodyPr>
          <a:lstStyle/>
          <a:p>
            <a:pPr defTabSz="1218565"/>
            <a:r>
              <a:rPr lang="zh-CN" altLang="zh-CN" b="1" dirty="0">
                <a:solidFill>
                  <a:srgbClr val="9B0D13"/>
                </a:solidFill>
                <a:latin typeface="Calibri"/>
                <a:ea typeface="微软雅黑"/>
              </a:rPr>
              <a:t>学校</a:t>
            </a:r>
            <a:r>
              <a:rPr lang="zh-CN" altLang="zh-CN" dirty="0">
                <a:solidFill>
                  <a:srgbClr val="000000"/>
                </a:solidFill>
                <a:latin typeface="Calibri"/>
                <a:ea typeface="微软雅黑"/>
              </a:rPr>
              <a:t>，</a:t>
            </a:r>
            <a:r>
              <a:rPr lang="zh-CN" altLang="zh-CN" sz="1400" dirty="0">
                <a:solidFill>
                  <a:srgbClr val="000000"/>
                </a:solidFill>
                <a:latin typeface="Calibri"/>
                <a:ea typeface="微软雅黑"/>
              </a:rPr>
              <a:t>重点要求党员增强党的意识，自觉爱党护党为党，敬业修德，奉献社会</a:t>
            </a:r>
            <a:endParaRPr lang="zh-CN" altLang="en-US" sz="1400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A8560BBA-5C2C-48CC-BD91-7FAAA5B9E4EC}"/>
              </a:ext>
            </a:extLst>
          </p:cNvPr>
          <p:cNvSpPr/>
          <p:nvPr/>
        </p:nvSpPr>
        <p:spPr>
          <a:xfrm>
            <a:off x="3868641" y="4998657"/>
            <a:ext cx="7938328" cy="800189"/>
          </a:xfrm>
          <a:prstGeom prst="rect">
            <a:avLst/>
          </a:prstGeom>
          <a:solidFill>
            <a:srgbClr val="C00000"/>
          </a:solidFill>
          <a:ln>
            <a:solidFill>
              <a:srgbClr val="9B0D13"/>
            </a:solidFill>
          </a:ln>
        </p:spPr>
        <p:txBody>
          <a:bodyPr wrap="square" lIns="121891" tIns="60945" rIns="121891" bIns="60945">
            <a:sp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200" b="1" i="0" u="none" strike="noStrike" kern="0" cap="none" spc="0" normalizeH="0" baseline="0" noProof="0" dirty="0">
                <a:ln>
                  <a:noFill/>
                </a:ln>
                <a:solidFill>
                  <a:srgbClr val="FFBE00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/>
                <a:ea typeface="微软雅黑"/>
              </a:rPr>
              <a:t>在纪念建党</a:t>
            </a:r>
            <a:r>
              <a:rPr kumimoji="0" lang="en-US" altLang="zh-CN" sz="2200" b="1" i="0" u="none" strike="noStrike" kern="0" cap="none" spc="0" normalizeH="0" baseline="0" noProof="0" dirty="0">
                <a:ln>
                  <a:noFill/>
                </a:ln>
                <a:solidFill>
                  <a:srgbClr val="FFBE00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/>
                <a:ea typeface="微软雅黑"/>
              </a:rPr>
              <a:t>95</a:t>
            </a:r>
            <a:r>
              <a:rPr kumimoji="0" lang="zh-CN" altLang="zh-CN" sz="2200" b="1" i="0" u="none" strike="noStrike" kern="0" cap="none" spc="0" normalizeH="0" baseline="0" noProof="0" dirty="0">
                <a:ln>
                  <a:noFill/>
                </a:ln>
                <a:solidFill>
                  <a:srgbClr val="FFBE00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/>
                <a:ea typeface="微软雅黑"/>
              </a:rPr>
              <a:t>周年活动中，评选表彰优秀共产党员、优秀党务工作者、先进基层党组织。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6A242088-464C-4483-8A45-259A8424EA05}"/>
              </a:ext>
            </a:extLst>
          </p:cNvPr>
          <p:cNvSpPr/>
          <p:nvPr/>
        </p:nvSpPr>
        <p:spPr>
          <a:xfrm>
            <a:off x="3861805" y="2378075"/>
            <a:ext cx="7945926" cy="2544589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A721EED4-5D47-4C23-A780-1CB15D409295}"/>
              </a:ext>
            </a:extLst>
          </p:cNvPr>
          <p:cNvSpPr/>
          <p:nvPr/>
        </p:nvSpPr>
        <p:spPr>
          <a:xfrm>
            <a:off x="10942987" y="2474108"/>
            <a:ext cx="733476" cy="707856"/>
          </a:xfrm>
          <a:prstGeom prst="rect">
            <a:avLst/>
          </a:prstGeom>
          <a:solidFill>
            <a:srgbClr val="9B0D13"/>
          </a:solidFill>
          <a:ln>
            <a:solidFill>
              <a:srgbClr val="9B0D13"/>
            </a:solidFill>
          </a:ln>
        </p:spPr>
        <p:txBody>
          <a:bodyPr wrap="none" lIns="121891" tIns="60945" rIns="121891" bIns="60945">
            <a:sp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</a:rPr>
              <a:t>具体</a:t>
            </a:r>
            <a:endParaRPr kumimoji="0" lang="en-US" altLang="zh-CN" sz="1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</a:endParaRPr>
          </a:p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</a:rPr>
              <a:t>要求</a:t>
            </a:r>
          </a:p>
        </p:txBody>
      </p:sp>
      <p:sp>
        <p:nvSpPr>
          <p:cNvPr id="40" name="TextBox 45">
            <a:extLst>
              <a:ext uri="{FF2B5EF4-FFF2-40B4-BE49-F238E27FC236}">
                <a16:creationId xmlns:a16="http://schemas.microsoft.com/office/drawing/2014/main" xmlns="" id="{20A3BF75-28DC-44C4-9B11-51FFF6CC32C9}"/>
              </a:ext>
            </a:extLst>
          </p:cNvPr>
          <p:cNvSpPr txBox="1"/>
          <p:nvPr/>
        </p:nvSpPr>
        <p:spPr>
          <a:xfrm>
            <a:off x="1229985" y="3443549"/>
            <a:ext cx="1613907" cy="53360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lIns="121891" tIns="60945" rIns="121891" bIns="60945" rtlCol="0">
            <a:spAutoFit/>
          </a:bodyPr>
          <a:lstStyle/>
          <a:p>
            <a:pPr defTabSz="1218565"/>
            <a:r>
              <a:rPr lang="zh-CN" altLang="en-US" sz="2600" b="1" dirty="0">
                <a:solidFill>
                  <a:srgbClr val="9B0D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措施之五</a:t>
            </a:r>
            <a:endParaRPr lang="zh-CN" altLang="en-US" sz="2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BFC39AA5-0D90-4B0E-AF47-AB9906DD0D26}"/>
              </a:ext>
            </a:extLst>
          </p:cNvPr>
          <p:cNvSpPr/>
          <p:nvPr/>
        </p:nvSpPr>
        <p:spPr>
          <a:xfrm>
            <a:off x="801739" y="4385402"/>
            <a:ext cx="2297766" cy="615696"/>
          </a:xfrm>
          <a:prstGeom prst="rect">
            <a:avLst/>
          </a:prstGeom>
        </p:spPr>
        <p:txBody>
          <a:bodyPr wrap="none" lIns="121891" tIns="60945" rIns="121891" bIns="60945">
            <a:spAutoFit/>
          </a:bodyPr>
          <a:lstStyle/>
          <a:p>
            <a:pPr defTabSz="1218565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岗位做贡献</a:t>
            </a:r>
          </a:p>
        </p:txBody>
      </p:sp>
      <p:pic>
        <p:nvPicPr>
          <p:cNvPr id="42" name="Picture 3" descr="C:\Users\Administrator\Desktop\党政机关\素材\党徽\Nipic_5916570_20120618220329321399.png">
            <a:extLst>
              <a:ext uri="{FF2B5EF4-FFF2-40B4-BE49-F238E27FC236}">
                <a16:creationId xmlns:a16="http://schemas.microsoft.com/office/drawing/2014/main" xmlns="" id="{31276DE1-86B2-4112-A1A0-661A841FD8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7351" y="1655209"/>
            <a:ext cx="1786541" cy="1621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08247E21-D10B-4708-8E13-BD83E1442F73}"/>
              </a:ext>
            </a:extLst>
          </p:cNvPr>
          <p:cNvSpPr/>
          <p:nvPr/>
        </p:nvSpPr>
        <p:spPr>
          <a:xfrm>
            <a:off x="444654" y="5118513"/>
            <a:ext cx="3359563" cy="109215"/>
          </a:xfrm>
          <a:prstGeom prst="rect">
            <a:avLst/>
          </a:prstGeom>
          <a:pattFill prst="dkUpDiag">
            <a:fgClr>
              <a:srgbClr val="9B0D13"/>
            </a:fgClr>
            <a:bgClr>
              <a:srgbClr val="FFFFFF"/>
            </a:bgClr>
          </a:pattFill>
          <a:ln w="19050" cap="flat" cmpd="sng" algn="ctr">
            <a:noFill/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79D5A659-F132-416F-AF28-805F562BB664}"/>
              </a:ext>
            </a:extLst>
          </p:cNvPr>
          <p:cNvSpPr/>
          <p:nvPr/>
        </p:nvSpPr>
        <p:spPr>
          <a:xfrm>
            <a:off x="500434" y="4134264"/>
            <a:ext cx="3359563" cy="109215"/>
          </a:xfrm>
          <a:prstGeom prst="rect">
            <a:avLst/>
          </a:prstGeom>
          <a:pattFill prst="dkUpDiag">
            <a:fgClr>
              <a:srgbClr val="9B0D13"/>
            </a:fgClr>
            <a:bgClr>
              <a:srgbClr val="FFFFFF"/>
            </a:bgClr>
          </a:pattFill>
          <a:ln w="19050" cap="flat" cmpd="sng" algn="ctr">
            <a:noFill/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1425B213-4BEB-41DF-BE64-1809ED4F92CA}"/>
              </a:ext>
            </a:extLst>
          </p:cNvPr>
          <p:cNvGrpSpPr/>
          <p:nvPr/>
        </p:nvGrpSpPr>
        <p:grpSpPr>
          <a:xfrm>
            <a:off x="8656357" y="1229229"/>
            <a:ext cx="938118" cy="938457"/>
            <a:chOff x="3686418" y="1491630"/>
            <a:chExt cx="1245622" cy="1245622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ADDF070F-FA2A-4871-B05C-C0141AA51970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A8589828-FD9C-4A14-BA89-6B14C355CEAE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xmlns="" id="{27FBB3CE-9AB5-40F9-BA75-E0B4A52D7706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47" name="标题 4">
              <a:extLst>
                <a:ext uri="{FF2B5EF4-FFF2-40B4-BE49-F238E27FC236}">
                  <a16:creationId xmlns:a16="http://schemas.microsoft.com/office/drawing/2014/main" xmlns="" id="{3073DF3A-DD9A-4F15-B423-177DCA9B2EDD}"/>
                </a:ext>
              </a:extLst>
            </p:cNvPr>
            <p:cNvSpPr txBox="1"/>
            <p:nvPr/>
          </p:nvSpPr>
          <p:spPr>
            <a:xfrm>
              <a:off x="3850645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做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6E01AC17-FEA4-4407-8CBC-3FF1C88A9E1C}"/>
              </a:ext>
            </a:extLst>
          </p:cNvPr>
          <p:cNvGrpSpPr/>
          <p:nvPr/>
        </p:nvGrpSpPr>
        <p:grpSpPr>
          <a:xfrm>
            <a:off x="9555866" y="1229229"/>
            <a:ext cx="938118" cy="938457"/>
            <a:chOff x="3686418" y="1491630"/>
            <a:chExt cx="1245622" cy="1245622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D1A1EA5D-A898-4BE2-90ED-3B58C20E19C2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1A4F738F-292F-417B-9C5B-6D83D046EF07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EC927D87-7B52-4682-8174-AD73F533833A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52" name="标题 4">
              <a:extLst>
                <a:ext uri="{FF2B5EF4-FFF2-40B4-BE49-F238E27FC236}">
                  <a16:creationId xmlns:a16="http://schemas.microsoft.com/office/drawing/2014/main" xmlns="" id="{91D69D4D-0996-4CB0-9B76-80A70289D4B9}"/>
                </a:ext>
              </a:extLst>
            </p:cNvPr>
            <p:cNvSpPr txBox="1"/>
            <p:nvPr/>
          </p:nvSpPr>
          <p:spPr>
            <a:xfrm>
              <a:off x="3850645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贡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CEE7FBB6-7516-40FC-84F1-E6687B1FBC1B}"/>
              </a:ext>
            </a:extLst>
          </p:cNvPr>
          <p:cNvGrpSpPr/>
          <p:nvPr/>
        </p:nvGrpSpPr>
        <p:grpSpPr>
          <a:xfrm>
            <a:off x="10524846" y="1229229"/>
            <a:ext cx="938118" cy="938457"/>
            <a:chOff x="3686418" y="1491630"/>
            <a:chExt cx="1245622" cy="1245622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2A157D9B-A1AE-4944-AD59-E8B25C450550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1E5E9E9E-DEED-4820-94AC-36E593658FFC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C1CC99AB-2C4B-4BD2-9D7B-55324DF26BD9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57" name="标题 4">
              <a:extLst>
                <a:ext uri="{FF2B5EF4-FFF2-40B4-BE49-F238E27FC236}">
                  <a16:creationId xmlns:a16="http://schemas.microsoft.com/office/drawing/2014/main" xmlns="" id="{6652CA8A-AC68-4257-AC40-29200AA99FF7}"/>
                </a:ext>
              </a:extLst>
            </p:cNvPr>
            <p:cNvSpPr txBox="1"/>
            <p:nvPr/>
          </p:nvSpPr>
          <p:spPr>
            <a:xfrm>
              <a:off x="3850645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514943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5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500"/>
                            </p:stCondLst>
                            <p:childTnLst>
                              <p:par>
                                <p:cTn id="7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 animBg="1"/>
      <p:bldP spid="38" grpId="0" animBg="1"/>
      <p:bldP spid="39" grpId="0" animBg="1"/>
      <p:bldP spid="40" grpId="0"/>
      <p:bldP spid="41" grpId="0"/>
      <p:bldP spid="43" grpId="0" animBg="1"/>
      <p:bldP spid="4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E0B5031D-5B2C-44D7-81BB-118EACDEF59A}"/>
              </a:ext>
            </a:extLst>
          </p:cNvPr>
          <p:cNvSpPr/>
          <p:nvPr/>
        </p:nvSpPr>
        <p:spPr>
          <a:xfrm>
            <a:off x="3506047" y="1852949"/>
            <a:ext cx="2901430" cy="492557"/>
          </a:xfrm>
          <a:prstGeom prst="rect">
            <a:avLst/>
          </a:prstGeom>
        </p:spPr>
        <p:txBody>
          <a:bodyPr wrap="square" lIns="121891" tIns="60945" rIns="121891" bIns="60945">
            <a:spAutoFit/>
          </a:bodyPr>
          <a:lstStyle/>
          <a:p>
            <a:pPr algn="ctr" defTabSz="1218565"/>
            <a:r>
              <a:rPr lang="zh-CN" altLang="en-US" sz="2400" b="1" dirty="0">
                <a:solidFill>
                  <a:srgbClr val="000000"/>
                </a:solidFill>
                <a:latin typeface="Calibri"/>
                <a:ea typeface="微软雅黑"/>
              </a:rPr>
              <a:t>领导机关领导干部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2A7642BA-0BED-4F77-AA70-CCAA021B09FE}"/>
              </a:ext>
            </a:extLst>
          </p:cNvPr>
          <p:cNvGrpSpPr/>
          <p:nvPr/>
        </p:nvGrpSpPr>
        <p:grpSpPr>
          <a:xfrm>
            <a:off x="443600" y="2624510"/>
            <a:ext cx="2495675" cy="2736634"/>
            <a:chOff x="3204048" y="2391942"/>
            <a:chExt cx="1872000" cy="2052000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10CBB248-FAC5-48B1-A614-CEBBB91AD55F}"/>
                </a:ext>
              </a:extLst>
            </p:cNvPr>
            <p:cNvSpPr/>
            <p:nvPr/>
          </p:nvSpPr>
          <p:spPr>
            <a:xfrm>
              <a:off x="3204048" y="2391942"/>
              <a:ext cx="1872000" cy="2052000"/>
            </a:xfrm>
            <a:prstGeom prst="rect">
              <a:avLst/>
            </a:prstGeom>
            <a:noFill/>
            <a:ln w="19050" cap="flat" cmpd="sng" algn="ctr">
              <a:solidFill>
                <a:srgbClr val="9B0D13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1A8C98F3-8195-44A4-B371-23D1100D4992}"/>
                </a:ext>
              </a:extLst>
            </p:cNvPr>
            <p:cNvSpPr/>
            <p:nvPr/>
          </p:nvSpPr>
          <p:spPr>
            <a:xfrm>
              <a:off x="3204048" y="3099613"/>
              <a:ext cx="1872000" cy="11769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党员领导干部要在“两学一做”学习教育中走在前面、深学一层，严格执行双重组织生活制度，以普通党员身份参加所在支部的组织生活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9F781ED1-A738-452D-BAD7-92BF252BA70A}"/>
                </a:ext>
              </a:extLst>
            </p:cNvPr>
            <p:cNvSpPr/>
            <p:nvPr/>
          </p:nvSpPr>
          <p:spPr>
            <a:xfrm>
              <a:off x="3419968" y="2621212"/>
              <a:ext cx="1440160" cy="360000"/>
            </a:xfrm>
            <a:prstGeom prst="rect">
              <a:avLst/>
            </a:prstGeom>
            <a:solidFill>
              <a:srgbClr val="9B0D13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rPr>
                <a:t>党员干部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8CA92B78-6260-4979-A909-CD3133CB970D}"/>
              </a:ext>
            </a:extLst>
          </p:cNvPr>
          <p:cNvGrpSpPr/>
          <p:nvPr/>
        </p:nvGrpSpPr>
        <p:grpSpPr>
          <a:xfrm>
            <a:off x="3083550" y="2624510"/>
            <a:ext cx="2495675" cy="2736634"/>
            <a:chOff x="5192675" y="2391942"/>
            <a:chExt cx="1872000" cy="2052000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A33A2058-4EF1-460A-A64C-63CE4A429F50}"/>
                </a:ext>
              </a:extLst>
            </p:cNvPr>
            <p:cNvSpPr/>
            <p:nvPr/>
          </p:nvSpPr>
          <p:spPr>
            <a:xfrm>
              <a:off x="5192675" y="3099613"/>
              <a:ext cx="1871999" cy="11769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要召开党委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(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党组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)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会，专题学习党章党规和习近平总书记系列重要讲话；要以党委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(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党组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)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中心组等形式组织集中研讨，深化学习效果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02F655ED-F803-48E5-BFAF-107AFCFB39EE}"/>
                </a:ext>
              </a:extLst>
            </p:cNvPr>
            <p:cNvSpPr/>
            <p:nvPr/>
          </p:nvSpPr>
          <p:spPr>
            <a:xfrm>
              <a:off x="5192675" y="2391942"/>
              <a:ext cx="1872000" cy="2052000"/>
            </a:xfrm>
            <a:prstGeom prst="rect">
              <a:avLst/>
            </a:prstGeom>
            <a:noFill/>
            <a:ln w="19050" cap="flat" cmpd="sng" algn="ctr">
              <a:solidFill>
                <a:srgbClr val="9B0D13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90E38C26-FFA3-44E3-B4EE-F159E0FB41C4}"/>
                </a:ext>
              </a:extLst>
            </p:cNvPr>
            <p:cNvSpPr/>
            <p:nvPr/>
          </p:nvSpPr>
          <p:spPr>
            <a:xfrm>
              <a:off x="5408595" y="2621212"/>
              <a:ext cx="1440160" cy="360000"/>
            </a:xfrm>
            <a:prstGeom prst="rect">
              <a:avLst/>
            </a:prstGeom>
            <a:solidFill>
              <a:srgbClr val="9B0D13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rPr>
                <a:t>党委党组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BDFC58C-1CD0-46FB-91BE-D4DE080DA822}"/>
              </a:ext>
            </a:extLst>
          </p:cNvPr>
          <p:cNvGrpSpPr/>
          <p:nvPr/>
        </p:nvGrpSpPr>
        <p:grpSpPr>
          <a:xfrm>
            <a:off x="5723500" y="2624510"/>
            <a:ext cx="2495675" cy="2736634"/>
            <a:chOff x="7181302" y="2391942"/>
            <a:chExt cx="1872000" cy="2052000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2EAFC3D6-6008-4B94-B80B-32A35631C294}"/>
                </a:ext>
              </a:extLst>
            </p:cNvPr>
            <p:cNvSpPr/>
            <p:nvPr/>
          </p:nvSpPr>
          <p:spPr>
            <a:xfrm>
              <a:off x="7181302" y="3099613"/>
              <a:ext cx="1872000" cy="807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年度民主生活会要以“两学一做”为主题，领导班子和领导干部把自己摆进去，查找存在的问题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0C91CF16-37E1-447F-AAE5-64B204644871}"/>
                </a:ext>
              </a:extLst>
            </p:cNvPr>
            <p:cNvSpPr/>
            <p:nvPr/>
          </p:nvSpPr>
          <p:spPr>
            <a:xfrm>
              <a:off x="7181302" y="2391942"/>
              <a:ext cx="1872000" cy="2052000"/>
            </a:xfrm>
            <a:prstGeom prst="rect">
              <a:avLst/>
            </a:prstGeom>
            <a:noFill/>
            <a:ln w="19050" cap="flat" cmpd="sng" algn="ctr">
              <a:solidFill>
                <a:srgbClr val="9B0D13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6B87EF3A-B76A-4AD9-9BC2-02AB66274C8C}"/>
                </a:ext>
              </a:extLst>
            </p:cNvPr>
            <p:cNvSpPr/>
            <p:nvPr/>
          </p:nvSpPr>
          <p:spPr>
            <a:xfrm>
              <a:off x="7397222" y="2621212"/>
              <a:ext cx="1440160" cy="360000"/>
            </a:xfrm>
            <a:prstGeom prst="rect">
              <a:avLst/>
            </a:prstGeom>
            <a:solidFill>
              <a:srgbClr val="9B0D13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rPr>
                <a:t>民主生活会</a:t>
              </a:r>
            </a:p>
          </p:txBody>
        </p:sp>
      </p:grpSp>
      <p:sp>
        <p:nvSpPr>
          <p:cNvPr id="48" name="TextBox 45">
            <a:extLst>
              <a:ext uri="{FF2B5EF4-FFF2-40B4-BE49-F238E27FC236}">
                <a16:creationId xmlns:a16="http://schemas.microsoft.com/office/drawing/2014/main" xmlns="" id="{317AFE99-262D-40D6-A828-96CDF3D47647}"/>
              </a:ext>
            </a:extLst>
          </p:cNvPr>
          <p:cNvSpPr txBox="1"/>
          <p:nvPr/>
        </p:nvSpPr>
        <p:spPr>
          <a:xfrm>
            <a:off x="9352067" y="3135571"/>
            <a:ext cx="1613907" cy="53360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lIns="121891" tIns="60945" rIns="121891" bIns="60945" rtlCol="0">
            <a:spAutoFit/>
          </a:bodyPr>
          <a:lstStyle/>
          <a:p>
            <a:pPr defTabSz="1218565"/>
            <a:r>
              <a:rPr lang="zh-CN" altLang="en-US" sz="2600" b="1" dirty="0">
                <a:solidFill>
                  <a:srgbClr val="9B0D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措施之六</a:t>
            </a:r>
            <a:endParaRPr lang="zh-CN" altLang="en-US" sz="2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7781B801-085E-4134-A610-A817F25997C1}"/>
              </a:ext>
            </a:extLst>
          </p:cNvPr>
          <p:cNvSpPr/>
          <p:nvPr/>
        </p:nvSpPr>
        <p:spPr>
          <a:xfrm>
            <a:off x="9142620" y="4077424"/>
            <a:ext cx="1887450" cy="615696"/>
          </a:xfrm>
          <a:prstGeom prst="rect">
            <a:avLst/>
          </a:prstGeom>
        </p:spPr>
        <p:txBody>
          <a:bodyPr wrap="none" lIns="121891" tIns="60945" rIns="121891" bIns="60945">
            <a:spAutoFit/>
          </a:bodyPr>
          <a:lstStyle/>
          <a:p>
            <a:pPr defTabSz="1218565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领导示范</a:t>
            </a:r>
          </a:p>
        </p:txBody>
      </p:sp>
      <p:pic>
        <p:nvPicPr>
          <p:cNvPr id="50" name="Picture 3" descr="C:\Users\Administrator\Desktop\党政机关\素材\党徽\Nipic_5916570_20120618220329321399.png">
            <a:extLst>
              <a:ext uri="{FF2B5EF4-FFF2-40B4-BE49-F238E27FC236}">
                <a16:creationId xmlns:a16="http://schemas.microsoft.com/office/drawing/2014/main" xmlns="" id="{BAE28CD2-0FE7-48C1-A437-2B476E0DCC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79434" y="1347231"/>
            <a:ext cx="1786541" cy="1621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FCFC4B11-F3F7-4845-B53F-1553BA832017}"/>
              </a:ext>
            </a:extLst>
          </p:cNvPr>
          <p:cNvSpPr/>
          <p:nvPr/>
        </p:nvSpPr>
        <p:spPr>
          <a:xfrm>
            <a:off x="8566736" y="4810535"/>
            <a:ext cx="3359563" cy="109215"/>
          </a:xfrm>
          <a:prstGeom prst="rect">
            <a:avLst/>
          </a:prstGeom>
          <a:pattFill prst="dkUpDiag">
            <a:fgClr>
              <a:srgbClr val="9B0D13"/>
            </a:fgClr>
            <a:bgClr>
              <a:srgbClr val="FFFFFF"/>
            </a:bgClr>
          </a:pattFill>
          <a:ln w="19050" cap="flat" cmpd="sng" algn="ctr">
            <a:noFill/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8B4B7152-7524-4647-930B-A4205B602224}"/>
              </a:ext>
            </a:extLst>
          </p:cNvPr>
          <p:cNvSpPr/>
          <p:nvPr/>
        </p:nvSpPr>
        <p:spPr>
          <a:xfrm>
            <a:off x="8622516" y="3826286"/>
            <a:ext cx="3359563" cy="109215"/>
          </a:xfrm>
          <a:prstGeom prst="rect">
            <a:avLst/>
          </a:prstGeom>
          <a:pattFill prst="dkUpDiag">
            <a:fgClr>
              <a:srgbClr val="9B0D13"/>
            </a:fgClr>
            <a:bgClr>
              <a:srgbClr val="FFFFFF"/>
            </a:bgClr>
          </a:pattFill>
          <a:ln w="19050" cap="flat" cmpd="sng" algn="ctr">
            <a:noFill/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67941974-B6DE-4AA3-BEDC-7E48519695E1}"/>
              </a:ext>
            </a:extLst>
          </p:cNvPr>
          <p:cNvGrpSpPr/>
          <p:nvPr/>
        </p:nvGrpSpPr>
        <p:grpSpPr>
          <a:xfrm>
            <a:off x="586641" y="1347231"/>
            <a:ext cx="938118" cy="938457"/>
            <a:chOff x="3686418" y="1491630"/>
            <a:chExt cx="1245622" cy="1245622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53999739-9F77-49A9-A996-26E21F5EDAAE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2B44370F-6A53-4FBB-A8F2-CEEE6EECEBDA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FA7A24A2-D2EE-480D-A989-C984E3567496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55" name="标题 4">
              <a:extLst>
                <a:ext uri="{FF2B5EF4-FFF2-40B4-BE49-F238E27FC236}">
                  <a16:creationId xmlns:a16="http://schemas.microsoft.com/office/drawing/2014/main" xmlns="" id="{E2150813-3DD5-4259-B334-4A3B1AD184C0}"/>
                </a:ext>
              </a:extLst>
            </p:cNvPr>
            <p:cNvSpPr txBox="1"/>
            <p:nvPr/>
          </p:nvSpPr>
          <p:spPr>
            <a:xfrm>
              <a:off x="3850645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作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9C01EE1A-2B7E-49A7-8127-1CA753A8003C}"/>
              </a:ext>
            </a:extLst>
          </p:cNvPr>
          <p:cNvGrpSpPr/>
          <p:nvPr/>
        </p:nvGrpSpPr>
        <p:grpSpPr>
          <a:xfrm>
            <a:off x="1486149" y="1347231"/>
            <a:ext cx="938118" cy="938457"/>
            <a:chOff x="3686418" y="1491630"/>
            <a:chExt cx="1245622" cy="1245622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19DEC1E4-793F-45D0-811B-A5FF7C6A364D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xmlns="" id="{72183842-5032-4E7D-B3CF-FEA521CC991E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36160F18-83AE-4D9A-A646-3F149A1BA682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60" name="标题 4">
              <a:extLst>
                <a:ext uri="{FF2B5EF4-FFF2-40B4-BE49-F238E27FC236}">
                  <a16:creationId xmlns:a16="http://schemas.microsoft.com/office/drawing/2014/main" xmlns="" id="{114C7A0A-6F9A-4D0B-A6E6-6DA9D728B9BC}"/>
                </a:ext>
              </a:extLst>
            </p:cNvPr>
            <p:cNvSpPr txBox="1"/>
            <p:nvPr/>
          </p:nvSpPr>
          <p:spPr>
            <a:xfrm>
              <a:off x="3850645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表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8858D36B-5935-44F4-94B4-8C0F578B2EDA}"/>
              </a:ext>
            </a:extLst>
          </p:cNvPr>
          <p:cNvGrpSpPr/>
          <p:nvPr/>
        </p:nvGrpSpPr>
        <p:grpSpPr>
          <a:xfrm>
            <a:off x="2455129" y="1347231"/>
            <a:ext cx="938118" cy="938457"/>
            <a:chOff x="3686418" y="1491630"/>
            <a:chExt cx="1245622" cy="1245622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5A6F5D37-9D03-4BAE-947E-4E10EA0B6340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C0CA932C-2602-42DC-A5B6-2D50FA655DE5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5B76263D-1364-4563-BD71-5AD9D0C37EEB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65" name="标题 4">
              <a:extLst>
                <a:ext uri="{FF2B5EF4-FFF2-40B4-BE49-F238E27FC236}">
                  <a16:creationId xmlns:a16="http://schemas.microsoft.com/office/drawing/2014/main" xmlns="" id="{09C4F33A-7076-439D-9092-909D7007090A}"/>
                </a:ext>
              </a:extLst>
            </p:cNvPr>
            <p:cNvSpPr txBox="1"/>
            <p:nvPr/>
          </p:nvSpPr>
          <p:spPr>
            <a:xfrm>
              <a:off x="3850645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604509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25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75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8" grpId="0"/>
      <p:bldP spid="49" grpId="0"/>
      <p:bldP spid="51" grpId="0" animBg="1"/>
      <p:bldP spid="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BDF62B6-33B5-471D-83AA-4E27BA2F76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7" t="10863" r="45266" b="1178"/>
          <a:stretch/>
        </p:blipFill>
        <p:spPr>
          <a:xfrm>
            <a:off x="2817021" y="3092150"/>
            <a:ext cx="6557957" cy="539036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6B64BE6-A603-43EF-AE5F-7455F9E99F59}"/>
              </a:ext>
            </a:extLst>
          </p:cNvPr>
          <p:cNvSpPr txBox="1"/>
          <p:nvPr/>
        </p:nvSpPr>
        <p:spPr>
          <a:xfrm>
            <a:off x="481412" y="410650"/>
            <a:ext cx="11122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A02225"/>
                </a:solidFill>
                <a:latin typeface="Impact" panose="020B0806030902050204" pitchFamily="34" charset="0"/>
              </a:rPr>
              <a:t>LOGO</a:t>
            </a:r>
            <a:endParaRPr lang="zh-CN" altLang="en-US" sz="3600" dirty="0">
              <a:solidFill>
                <a:srgbClr val="A02225"/>
              </a:solidFill>
              <a:latin typeface="Impact" panose="020B0806030902050204" pitchFamily="34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06D9F47-4651-46FD-8248-C30BD4901F3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092" b="30355"/>
          <a:stretch/>
        </p:blipFill>
        <p:spPr>
          <a:xfrm>
            <a:off x="10661513" y="180984"/>
            <a:ext cx="1460049" cy="932034"/>
          </a:xfrm>
          <a:prstGeom prst="rect">
            <a:avLst/>
          </a:prstGeom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AF2B09BF-62DC-4EFA-B9B4-C69958E19CD1}"/>
              </a:ext>
            </a:extLst>
          </p:cNvPr>
          <p:cNvGrpSpPr/>
          <p:nvPr/>
        </p:nvGrpSpPr>
        <p:grpSpPr>
          <a:xfrm>
            <a:off x="879026" y="2413907"/>
            <a:ext cx="2405718" cy="1963359"/>
            <a:chOff x="879026" y="2413907"/>
            <a:chExt cx="2405718" cy="196335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1E69F118-6B3C-49ED-8184-89AF0E22049E}"/>
                </a:ext>
              </a:extLst>
            </p:cNvPr>
            <p:cNvSpPr txBox="1"/>
            <p:nvPr/>
          </p:nvSpPr>
          <p:spPr>
            <a:xfrm>
              <a:off x="1915709" y="2413907"/>
              <a:ext cx="8579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A02225"/>
                  </a:solidFill>
                  <a:latin typeface="Bodoni MT Black" panose="02070A03080606020203" pitchFamily="18" charset="0"/>
                </a:rPr>
                <a:t>01</a:t>
              </a:r>
              <a:endParaRPr lang="zh-CN" altLang="en-US" sz="4000" dirty="0">
                <a:solidFill>
                  <a:srgbClr val="A02225"/>
                </a:solidFill>
                <a:latin typeface="Bodoni MT Black" panose="02070A03080606020203" pitchFamily="18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0C409C08-461C-4DB5-B418-01E025FD1423}"/>
                </a:ext>
              </a:extLst>
            </p:cNvPr>
            <p:cNvSpPr txBox="1"/>
            <p:nvPr/>
          </p:nvSpPr>
          <p:spPr>
            <a:xfrm>
              <a:off x="879026" y="3164888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方正大标宋_GBK" panose="03000509000000000000" pitchFamily="65" charset="-122"/>
                  <a:ea typeface="方正大标宋_GBK" panose="03000509000000000000" pitchFamily="65" charset="-122"/>
                </a:rPr>
                <a:t>请插入标题内容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0AD57005-1F02-442A-ABBB-4351D48A7E16}"/>
                </a:ext>
              </a:extLst>
            </p:cNvPr>
            <p:cNvSpPr txBox="1"/>
            <p:nvPr/>
          </p:nvSpPr>
          <p:spPr>
            <a:xfrm>
              <a:off x="879026" y="3713045"/>
              <a:ext cx="2405718" cy="664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/>
                <a:t>请插入您的文本内容或者其它相关内容</a:t>
              </a:r>
            </a:p>
          </p:txBody>
        </p:sp>
        <p:sp>
          <p:nvSpPr>
            <p:cNvPr id="35" name="KSO_Shape">
              <a:extLst>
                <a:ext uri="{FF2B5EF4-FFF2-40B4-BE49-F238E27FC236}">
                  <a16:creationId xmlns:a16="http://schemas.microsoft.com/office/drawing/2014/main" xmlns="" id="{099A4DBE-0DBE-4E62-B247-D56E068D331D}"/>
                </a:ext>
              </a:extLst>
            </p:cNvPr>
            <p:cNvSpPr/>
            <p:nvPr/>
          </p:nvSpPr>
          <p:spPr>
            <a:xfrm>
              <a:off x="1438633" y="2548382"/>
              <a:ext cx="419362" cy="419362"/>
            </a:xfrm>
            <a:prstGeom prst="star5">
              <a:avLst/>
            </a:prstGeom>
            <a:solidFill>
              <a:srgbClr val="A022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127B842C-7D84-4887-BF7B-ECB625AF6D04}"/>
              </a:ext>
            </a:extLst>
          </p:cNvPr>
          <p:cNvGrpSpPr/>
          <p:nvPr/>
        </p:nvGrpSpPr>
        <p:grpSpPr>
          <a:xfrm>
            <a:off x="6283554" y="1221276"/>
            <a:ext cx="2405718" cy="1963359"/>
            <a:chOff x="6283554" y="1221276"/>
            <a:chExt cx="2405718" cy="1963359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AEFF3569-1A1B-4C4F-AC91-C46DEEF9452F}"/>
                </a:ext>
              </a:extLst>
            </p:cNvPr>
            <p:cNvSpPr txBox="1"/>
            <p:nvPr/>
          </p:nvSpPr>
          <p:spPr>
            <a:xfrm>
              <a:off x="7320237" y="1221276"/>
              <a:ext cx="8579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A02225"/>
                  </a:solidFill>
                  <a:latin typeface="Bodoni MT Black" panose="02070A03080606020203" pitchFamily="18" charset="0"/>
                </a:rPr>
                <a:t>03</a:t>
              </a:r>
              <a:endParaRPr lang="zh-CN" altLang="en-US" sz="4000" dirty="0">
                <a:solidFill>
                  <a:srgbClr val="A02225"/>
                </a:solidFill>
                <a:latin typeface="Bodoni MT Black" panose="02070A03080606020203" pitchFamily="18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C6E1C07E-E481-4D05-9B88-9110B7C026E6}"/>
                </a:ext>
              </a:extLst>
            </p:cNvPr>
            <p:cNvSpPr txBox="1"/>
            <p:nvPr/>
          </p:nvSpPr>
          <p:spPr>
            <a:xfrm>
              <a:off x="6283554" y="1972257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方正大标宋_GBK" panose="03000509000000000000" pitchFamily="65" charset="-122"/>
                  <a:ea typeface="方正大标宋_GBK" panose="03000509000000000000" pitchFamily="65" charset="-122"/>
                </a:rPr>
                <a:t>请插入标题内容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3B533B4B-E7A3-4BED-9417-F8C533AFBFE7}"/>
                </a:ext>
              </a:extLst>
            </p:cNvPr>
            <p:cNvSpPr txBox="1"/>
            <p:nvPr/>
          </p:nvSpPr>
          <p:spPr>
            <a:xfrm>
              <a:off x="6283554" y="2520414"/>
              <a:ext cx="2405718" cy="664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/>
                <a:t>请插入您的文本内容或者其它相关内容</a:t>
              </a:r>
            </a:p>
          </p:txBody>
        </p:sp>
        <p:sp>
          <p:nvSpPr>
            <p:cNvPr id="36" name="KSO_Shape">
              <a:extLst>
                <a:ext uri="{FF2B5EF4-FFF2-40B4-BE49-F238E27FC236}">
                  <a16:creationId xmlns:a16="http://schemas.microsoft.com/office/drawing/2014/main" xmlns="" id="{13CD340D-063B-472F-89A2-E62BDE3CD98F}"/>
                </a:ext>
              </a:extLst>
            </p:cNvPr>
            <p:cNvSpPr/>
            <p:nvPr/>
          </p:nvSpPr>
          <p:spPr>
            <a:xfrm>
              <a:off x="6740082" y="1321667"/>
              <a:ext cx="419362" cy="419362"/>
            </a:xfrm>
            <a:prstGeom prst="star5">
              <a:avLst/>
            </a:prstGeom>
            <a:solidFill>
              <a:srgbClr val="A022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56C95340-BA8C-4C45-A62E-BB68E33F1ED1}"/>
              </a:ext>
            </a:extLst>
          </p:cNvPr>
          <p:cNvGrpSpPr/>
          <p:nvPr/>
        </p:nvGrpSpPr>
        <p:grpSpPr>
          <a:xfrm>
            <a:off x="3581290" y="1221276"/>
            <a:ext cx="2405718" cy="1963359"/>
            <a:chOff x="3581290" y="1221276"/>
            <a:chExt cx="2405718" cy="1963359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89F92EA3-C352-40AD-A0C0-A84C348B7A83}"/>
                </a:ext>
              </a:extLst>
            </p:cNvPr>
            <p:cNvGrpSpPr/>
            <p:nvPr/>
          </p:nvGrpSpPr>
          <p:grpSpPr>
            <a:xfrm>
              <a:off x="3581290" y="1221276"/>
              <a:ext cx="2405718" cy="1963359"/>
              <a:chOff x="1482701" y="1374742"/>
              <a:chExt cx="2405718" cy="1963359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xmlns="" id="{F47FB781-FE90-43E4-A548-857FC5573A93}"/>
                  </a:ext>
                </a:extLst>
              </p:cNvPr>
              <p:cNvGrpSpPr/>
              <p:nvPr/>
            </p:nvGrpSpPr>
            <p:grpSpPr>
              <a:xfrm>
                <a:off x="1482701" y="1374742"/>
                <a:ext cx="2339102" cy="1212646"/>
                <a:chOff x="1482701" y="1374742"/>
                <a:chExt cx="2339102" cy="1212646"/>
              </a:xfrm>
            </p:grpSpPr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xmlns="" id="{D59F7DBB-2C49-46AF-AA0F-670E1D84485F}"/>
                    </a:ext>
                  </a:extLst>
                </p:cNvPr>
                <p:cNvSpPr txBox="1"/>
                <p:nvPr/>
              </p:nvSpPr>
              <p:spPr>
                <a:xfrm>
                  <a:off x="2519384" y="1374742"/>
                  <a:ext cx="857927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4000" dirty="0">
                      <a:solidFill>
                        <a:srgbClr val="A02225"/>
                      </a:solidFill>
                      <a:latin typeface="Bodoni MT Black" panose="02070A03080606020203" pitchFamily="18" charset="0"/>
                    </a:rPr>
                    <a:t>02</a:t>
                  </a:r>
                  <a:endParaRPr lang="zh-CN" altLang="en-US" sz="4000" dirty="0">
                    <a:solidFill>
                      <a:srgbClr val="A02225"/>
                    </a:solidFill>
                    <a:latin typeface="Bodoni MT Black" panose="02070A03080606020203" pitchFamily="18" charset="0"/>
                  </a:endParaRPr>
                </a:p>
              </p:txBody>
            </p:sp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xmlns="" id="{CCE17FC9-17EF-4B75-B0C7-89AA8B3DDF47}"/>
                    </a:ext>
                  </a:extLst>
                </p:cNvPr>
                <p:cNvSpPr txBox="1"/>
                <p:nvPr/>
              </p:nvSpPr>
              <p:spPr>
                <a:xfrm>
                  <a:off x="1482701" y="2125723"/>
                  <a:ext cx="233910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400" dirty="0">
                      <a:latin typeface="方正大标宋_GBK" panose="03000509000000000000" pitchFamily="65" charset="-122"/>
                      <a:ea typeface="方正大标宋_GBK" panose="03000509000000000000" pitchFamily="65" charset="-122"/>
                    </a:rPr>
                    <a:t>请插入标题内容</a:t>
                  </a:r>
                </a:p>
              </p:txBody>
            </p:sp>
          </p:grp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84B1A20A-2E29-4A05-A81A-F709CB5AAC40}"/>
                  </a:ext>
                </a:extLst>
              </p:cNvPr>
              <p:cNvSpPr txBox="1"/>
              <p:nvPr/>
            </p:nvSpPr>
            <p:spPr>
              <a:xfrm>
                <a:off x="1482701" y="2673880"/>
                <a:ext cx="2405718" cy="664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dirty="0"/>
                  <a:t>请插入您的文本内容或者其它相关内容</a:t>
                </a:r>
              </a:p>
            </p:txBody>
          </p:sp>
        </p:grpSp>
        <p:sp>
          <p:nvSpPr>
            <p:cNvPr id="37" name="KSO_Shape">
              <a:extLst>
                <a:ext uri="{FF2B5EF4-FFF2-40B4-BE49-F238E27FC236}">
                  <a16:creationId xmlns:a16="http://schemas.microsoft.com/office/drawing/2014/main" xmlns="" id="{C7E10672-833A-4994-B9D3-9E0660CA7B40}"/>
                </a:ext>
              </a:extLst>
            </p:cNvPr>
            <p:cNvSpPr/>
            <p:nvPr/>
          </p:nvSpPr>
          <p:spPr>
            <a:xfrm>
              <a:off x="4042750" y="1365538"/>
              <a:ext cx="419362" cy="419362"/>
            </a:xfrm>
            <a:prstGeom prst="star5">
              <a:avLst/>
            </a:prstGeom>
            <a:solidFill>
              <a:srgbClr val="A022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A8CA70F5-44E7-4C05-A695-F8E4C7508D22}"/>
              </a:ext>
            </a:extLst>
          </p:cNvPr>
          <p:cNvGrpSpPr/>
          <p:nvPr/>
        </p:nvGrpSpPr>
        <p:grpSpPr>
          <a:xfrm>
            <a:off x="8985819" y="2413907"/>
            <a:ext cx="2405718" cy="1963359"/>
            <a:chOff x="8985819" y="2413907"/>
            <a:chExt cx="2405718" cy="196335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844C03B4-5C95-4B72-B24F-1E7A6D58472E}"/>
                </a:ext>
              </a:extLst>
            </p:cNvPr>
            <p:cNvSpPr txBox="1"/>
            <p:nvPr/>
          </p:nvSpPr>
          <p:spPr>
            <a:xfrm>
              <a:off x="10022502" y="2413907"/>
              <a:ext cx="8579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A02225"/>
                  </a:solidFill>
                  <a:latin typeface="Bodoni MT Black" panose="02070A03080606020203" pitchFamily="18" charset="0"/>
                </a:rPr>
                <a:t>04</a:t>
              </a:r>
              <a:endParaRPr lang="zh-CN" altLang="en-US" sz="4000" dirty="0">
                <a:solidFill>
                  <a:srgbClr val="A02225"/>
                </a:solidFill>
                <a:latin typeface="Bodoni MT Black" panose="02070A03080606020203" pitchFamily="18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59D91135-859E-4E31-8841-27B157134E59}"/>
                </a:ext>
              </a:extLst>
            </p:cNvPr>
            <p:cNvSpPr txBox="1"/>
            <p:nvPr/>
          </p:nvSpPr>
          <p:spPr>
            <a:xfrm>
              <a:off x="8985819" y="3164888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方正大标宋_GBK" panose="03000509000000000000" pitchFamily="65" charset="-122"/>
                  <a:ea typeface="方正大标宋_GBK" panose="03000509000000000000" pitchFamily="65" charset="-122"/>
                </a:rPr>
                <a:t>请插入标题内容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A705F828-C846-40B0-B488-053306F5058A}"/>
                </a:ext>
              </a:extLst>
            </p:cNvPr>
            <p:cNvSpPr txBox="1"/>
            <p:nvPr/>
          </p:nvSpPr>
          <p:spPr>
            <a:xfrm>
              <a:off x="8985819" y="3713045"/>
              <a:ext cx="2405718" cy="664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/>
                <a:t>请插入您的文本内容或者其它相关内容</a:t>
              </a:r>
            </a:p>
          </p:txBody>
        </p:sp>
        <p:sp>
          <p:nvSpPr>
            <p:cNvPr id="38" name="KSO_Shape">
              <a:extLst>
                <a:ext uri="{FF2B5EF4-FFF2-40B4-BE49-F238E27FC236}">
                  <a16:creationId xmlns:a16="http://schemas.microsoft.com/office/drawing/2014/main" xmlns="" id="{C0238950-305D-4C17-9373-C77D47E24F50}"/>
                </a:ext>
              </a:extLst>
            </p:cNvPr>
            <p:cNvSpPr/>
            <p:nvPr/>
          </p:nvSpPr>
          <p:spPr>
            <a:xfrm>
              <a:off x="9493569" y="2558169"/>
              <a:ext cx="419362" cy="419362"/>
            </a:xfrm>
            <a:prstGeom prst="star5">
              <a:avLst/>
            </a:prstGeom>
            <a:solidFill>
              <a:srgbClr val="A022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87988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52673A91-6CBD-460C-83B5-E835A9831EEC}"/>
              </a:ext>
            </a:extLst>
          </p:cNvPr>
          <p:cNvSpPr/>
          <p:nvPr/>
        </p:nvSpPr>
        <p:spPr>
          <a:xfrm>
            <a:off x="6020524" y="1928922"/>
            <a:ext cx="2043027" cy="624144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solidFill>
              <a:srgbClr val="000000">
                <a:lumMod val="75000"/>
                <a:lumOff val="25000"/>
              </a:srgbClr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FFBE00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三个方面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D4106DD5-D3A2-4E5D-A9D0-1BC89367DB7C}"/>
              </a:ext>
            </a:extLst>
          </p:cNvPr>
          <p:cNvSpPr/>
          <p:nvPr/>
        </p:nvSpPr>
        <p:spPr>
          <a:xfrm>
            <a:off x="671692" y="1928922"/>
            <a:ext cx="5348832" cy="624144"/>
          </a:xfrm>
          <a:prstGeom prst="rect">
            <a:avLst/>
          </a:prstGeom>
          <a:solidFill>
            <a:srgbClr val="C00000"/>
          </a:solidFill>
          <a:ln w="2540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70000">
                      <a:srgbClr val="F79646">
                        <a:lumMod val="75000"/>
                      </a:srgbClr>
                    </a:gs>
                    <a:gs pos="24000">
                      <a:srgbClr val="FFBE00">
                        <a:lumMod val="20000"/>
                        <a:lumOff val="80000"/>
                      </a:srgbClr>
                    </a:gs>
                    <a:gs pos="0">
                      <a:srgbClr val="FFBE00">
                        <a:lumMod val="40000"/>
                        <a:lumOff val="60000"/>
                      </a:srgbClr>
                    </a:gs>
                    <a:gs pos="50000">
                      <a:srgbClr val="FFC000"/>
                    </a:gs>
                    <a:gs pos="82000">
                      <a:srgbClr val="FFC000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发挥媒体作用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96E8409-D387-4CEC-BE85-DA1BFA80E37C}"/>
              </a:ext>
            </a:extLst>
          </p:cNvPr>
          <p:cNvSpPr/>
          <p:nvPr/>
        </p:nvSpPr>
        <p:spPr>
          <a:xfrm>
            <a:off x="671692" y="2667536"/>
            <a:ext cx="7391859" cy="2500947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ED55E55A-A6B6-4C04-B2D8-4A35E921B422}"/>
              </a:ext>
            </a:extLst>
          </p:cNvPr>
          <p:cNvGrpSpPr/>
          <p:nvPr/>
        </p:nvGrpSpPr>
        <p:grpSpPr>
          <a:xfrm>
            <a:off x="907349" y="2818626"/>
            <a:ext cx="7141743" cy="969496"/>
            <a:chOff x="3535474" y="2230760"/>
            <a:chExt cx="5357005" cy="726954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E327A85E-21F5-4E57-A039-0AF3863BC205}"/>
                </a:ext>
              </a:extLst>
            </p:cNvPr>
            <p:cNvSpPr/>
            <p:nvPr/>
          </p:nvSpPr>
          <p:spPr>
            <a:xfrm>
              <a:off x="3806268" y="2230760"/>
              <a:ext cx="5086211" cy="726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针对党员多样化学习需求，充分利用共产党员网、手机报、电视栏目、微信易信和远程教育平台等，开发制作形象直观、丰富多样的学习资源，及时推送学习内容。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7A12EF9A-D55B-4275-97BA-D74C65CB375F}"/>
                </a:ext>
              </a:extLst>
            </p:cNvPr>
            <p:cNvSpPr/>
            <p:nvPr/>
          </p:nvSpPr>
          <p:spPr>
            <a:xfrm>
              <a:off x="3535474" y="2317642"/>
              <a:ext cx="144016" cy="144000"/>
            </a:xfrm>
            <a:prstGeom prst="rect">
              <a:avLst/>
            </a:prstGeom>
            <a:pattFill prst="dkUpDiag">
              <a:fgClr>
                <a:srgbClr val="9B0D13"/>
              </a:fgClr>
              <a:bgClr>
                <a:srgbClr val="FFFFFF"/>
              </a:bgClr>
            </a:pattFill>
            <a:ln w="19050" cap="flat" cmpd="sng" algn="ctr">
              <a:solidFill>
                <a:srgbClr val="9B0D13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EC9021D1-8083-4809-AAF0-67FC3E285CDF}"/>
              </a:ext>
            </a:extLst>
          </p:cNvPr>
          <p:cNvGrpSpPr/>
          <p:nvPr/>
        </p:nvGrpSpPr>
        <p:grpSpPr>
          <a:xfrm>
            <a:off x="907349" y="3902481"/>
            <a:ext cx="7156203" cy="384721"/>
            <a:chOff x="3524629" y="2828020"/>
            <a:chExt cx="5367851" cy="288474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61C2C6E6-59B0-4EA0-856C-F07936690ED8}"/>
                </a:ext>
              </a:extLst>
            </p:cNvPr>
            <p:cNvSpPr/>
            <p:nvPr/>
          </p:nvSpPr>
          <p:spPr>
            <a:xfrm>
              <a:off x="3806268" y="2828020"/>
              <a:ext cx="5086212" cy="2884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引导党员利用网络自主学习、互动交流，扩大学习教育覆盖面。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F2C7CDDB-166E-41CB-A42B-97FADBE23641}"/>
                </a:ext>
              </a:extLst>
            </p:cNvPr>
            <p:cNvSpPr/>
            <p:nvPr/>
          </p:nvSpPr>
          <p:spPr>
            <a:xfrm>
              <a:off x="3524629" y="2907407"/>
              <a:ext cx="144016" cy="144000"/>
            </a:xfrm>
            <a:prstGeom prst="rect">
              <a:avLst/>
            </a:prstGeom>
            <a:pattFill prst="dkUpDiag">
              <a:fgClr>
                <a:srgbClr val="9B0D13"/>
              </a:fgClr>
              <a:bgClr>
                <a:srgbClr val="FFFFFF"/>
              </a:bgClr>
            </a:pattFill>
            <a:ln w="19050" cap="flat" cmpd="sng" algn="ctr">
              <a:solidFill>
                <a:srgbClr val="9B0D13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FB251242-B489-41ED-A45F-AB81C41D8AC5}"/>
              </a:ext>
            </a:extLst>
          </p:cNvPr>
          <p:cNvGrpSpPr/>
          <p:nvPr/>
        </p:nvGrpSpPr>
        <p:grpSpPr>
          <a:xfrm>
            <a:off x="907347" y="4411684"/>
            <a:ext cx="7156202" cy="677108"/>
            <a:chOff x="3524629" y="3425279"/>
            <a:chExt cx="5367850" cy="507713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7ECCC979-D35A-41EF-99E9-2A5CC47C606C}"/>
                </a:ext>
              </a:extLst>
            </p:cNvPr>
            <p:cNvSpPr/>
            <p:nvPr/>
          </p:nvSpPr>
          <p:spPr>
            <a:xfrm>
              <a:off x="3806268" y="3425279"/>
              <a:ext cx="5086211" cy="507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rPr>
                <a:t>注重运用各类媒体，宣传“两学一做”学习教育的做法和成效，加强舆论引导，营造良好氛围。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7B1DAEDC-46F6-48D6-8209-BE77839510CC}"/>
                </a:ext>
              </a:extLst>
            </p:cNvPr>
            <p:cNvSpPr/>
            <p:nvPr/>
          </p:nvSpPr>
          <p:spPr>
            <a:xfrm>
              <a:off x="3524629" y="3493401"/>
              <a:ext cx="144016" cy="144000"/>
            </a:xfrm>
            <a:prstGeom prst="rect">
              <a:avLst/>
            </a:prstGeom>
            <a:pattFill prst="dkUpDiag">
              <a:fgClr>
                <a:srgbClr val="9B0D13"/>
              </a:fgClr>
              <a:bgClr>
                <a:srgbClr val="FFFFFF"/>
              </a:bgClr>
            </a:pattFill>
            <a:ln w="19050" cap="flat" cmpd="sng" algn="ctr">
              <a:solidFill>
                <a:srgbClr val="9B0D13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</p:grpSp>
      <p:sp>
        <p:nvSpPr>
          <p:cNvPr id="28" name="TextBox 45">
            <a:extLst>
              <a:ext uri="{FF2B5EF4-FFF2-40B4-BE49-F238E27FC236}">
                <a16:creationId xmlns:a16="http://schemas.microsoft.com/office/drawing/2014/main" xmlns="" id="{FC2468C5-CC4A-46DE-A9CC-4BBE968F58A1}"/>
              </a:ext>
            </a:extLst>
          </p:cNvPr>
          <p:cNvSpPr txBox="1"/>
          <p:nvPr/>
        </p:nvSpPr>
        <p:spPr>
          <a:xfrm>
            <a:off x="9695520" y="2505121"/>
            <a:ext cx="1980766" cy="86197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121891" tIns="60945" rIns="121891" bIns="60945" rtlCol="0">
            <a:spAutoFit/>
          </a:bodyPr>
          <a:lstStyle/>
          <a:p>
            <a:pPr algn="r" defTabSz="1218565"/>
            <a:r>
              <a:rPr lang="zh-CN" altLang="en-US" sz="2400" b="1" dirty="0">
                <a:solidFill>
                  <a:srgbClr val="9B0D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学习教育</a:t>
            </a:r>
            <a:endParaRPr lang="en-US" altLang="zh-CN" sz="2400" b="1" dirty="0">
              <a:solidFill>
                <a:srgbClr val="9B0D1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1218565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组织领导</a:t>
            </a:r>
          </a:p>
        </p:txBody>
      </p:sp>
      <p:pic>
        <p:nvPicPr>
          <p:cNvPr id="29" name="Picture 3" descr="C:\Users\Administrator\Desktop\党政机关\素材\党徽\Nipic_5916570_20120618220329321399.png">
            <a:extLst>
              <a:ext uri="{FF2B5EF4-FFF2-40B4-BE49-F238E27FC236}">
                <a16:creationId xmlns:a16="http://schemas.microsoft.com/office/drawing/2014/main" xmlns="" id="{FBCB7F5A-72F0-4E48-A4D0-4D89733F9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51545" y="2008007"/>
            <a:ext cx="1786541" cy="1621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25940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1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31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32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4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36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3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18" grpId="0" animBg="1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1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4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36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3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18" grpId="0" animBg="1"/>
          <p:bldP spid="28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BDF62B6-33B5-471D-83AA-4E27BA2F76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7" t="10863" r="45266" b="1178"/>
          <a:stretch/>
        </p:blipFill>
        <p:spPr>
          <a:xfrm>
            <a:off x="2817021" y="3092150"/>
            <a:ext cx="6557957" cy="539036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6B64BE6-A603-43EF-AE5F-7455F9E99F59}"/>
              </a:ext>
            </a:extLst>
          </p:cNvPr>
          <p:cNvSpPr txBox="1"/>
          <p:nvPr/>
        </p:nvSpPr>
        <p:spPr>
          <a:xfrm>
            <a:off x="481412" y="410650"/>
            <a:ext cx="11122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A02225"/>
                </a:solidFill>
                <a:latin typeface="Impact" panose="020B0806030902050204" pitchFamily="34" charset="0"/>
              </a:rPr>
              <a:t>LOGO</a:t>
            </a:r>
            <a:endParaRPr lang="zh-CN" altLang="en-US" sz="3600" dirty="0">
              <a:solidFill>
                <a:srgbClr val="A02225"/>
              </a:solidFill>
              <a:latin typeface="Impact" panose="020B0806030902050204" pitchFamily="34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06D9F47-4651-46FD-8248-C30BD4901F3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092" b="30355"/>
          <a:stretch/>
        </p:blipFill>
        <p:spPr>
          <a:xfrm>
            <a:off x="10661513" y="180984"/>
            <a:ext cx="1460049" cy="93203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EFF3569-1A1B-4C4F-AC91-C46DEEF9452F}"/>
              </a:ext>
            </a:extLst>
          </p:cNvPr>
          <p:cNvSpPr txBox="1"/>
          <p:nvPr/>
        </p:nvSpPr>
        <p:spPr>
          <a:xfrm>
            <a:off x="5391408" y="1676378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A02225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第四章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6E1C07E-E481-4D05-9B88-9110B7C026E6}"/>
              </a:ext>
            </a:extLst>
          </p:cNvPr>
          <p:cNvSpPr txBox="1"/>
          <p:nvPr/>
        </p:nvSpPr>
        <p:spPr>
          <a:xfrm>
            <a:off x="4682704" y="2445819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请插入标题内容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B533B4B-E7A3-4BED-9417-F8C533AFBFE7}"/>
              </a:ext>
            </a:extLst>
          </p:cNvPr>
          <p:cNvSpPr txBox="1"/>
          <p:nvPr/>
        </p:nvSpPr>
        <p:spPr>
          <a:xfrm>
            <a:off x="4476415" y="3126045"/>
            <a:ext cx="405005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/>
              <a:t>请插入您的文本内容或者其它相关内容</a:t>
            </a:r>
          </a:p>
        </p:txBody>
      </p:sp>
      <p:pic>
        <p:nvPicPr>
          <p:cNvPr id="36" name="图片 35" descr="图片包含 矢量图形, 标牌, 文字&#10;&#10;已生成高可信度的说明">
            <a:extLst>
              <a:ext uri="{FF2B5EF4-FFF2-40B4-BE49-F238E27FC236}">
                <a16:creationId xmlns:a16="http://schemas.microsoft.com/office/drawing/2014/main" xmlns="" id="{03C57C81-8980-4BAE-8424-8FDA3BAAFF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587" t="32233" b="26732"/>
          <a:stretch/>
        </p:blipFill>
        <p:spPr>
          <a:xfrm>
            <a:off x="2496798" y="1473694"/>
            <a:ext cx="2225258" cy="2204970"/>
          </a:xfrm>
          <a:prstGeom prst="rect">
            <a:avLst/>
          </a:prstGeom>
        </p:spPr>
      </p:pic>
      <p:sp>
        <p:nvSpPr>
          <p:cNvPr id="37" name="KSO_Shape">
            <a:extLst>
              <a:ext uri="{FF2B5EF4-FFF2-40B4-BE49-F238E27FC236}">
                <a16:creationId xmlns:a16="http://schemas.microsoft.com/office/drawing/2014/main" xmlns="" id="{F14927FE-6B0D-43AC-A284-96F4738A24AD}"/>
              </a:ext>
            </a:extLst>
          </p:cNvPr>
          <p:cNvSpPr/>
          <p:nvPr/>
        </p:nvSpPr>
        <p:spPr>
          <a:xfrm>
            <a:off x="8099024" y="1748900"/>
            <a:ext cx="598919" cy="598919"/>
          </a:xfrm>
          <a:prstGeom prst="star5">
            <a:avLst/>
          </a:prstGeom>
          <a:solidFill>
            <a:srgbClr val="A022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091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3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97E1B444-B738-40DA-893E-61569444CD5C}"/>
              </a:ext>
            </a:extLst>
          </p:cNvPr>
          <p:cNvSpPr/>
          <p:nvPr/>
        </p:nvSpPr>
        <p:spPr>
          <a:xfrm>
            <a:off x="7346828" y="4504046"/>
            <a:ext cx="3461752" cy="461635"/>
          </a:xfrm>
          <a:prstGeom prst="rect">
            <a:avLst/>
          </a:prstGeom>
          <a:solidFill>
            <a:srgbClr val="9B0D13"/>
          </a:solidFill>
          <a:ln>
            <a:solidFill>
              <a:srgbClr val="9B0D1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21891" tIns="60945" rIns="121891" bIns="60945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FFBE00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/>
                <a:ea typeface="微软雅黑"/>
              </a:rPr>
              <a:t>向榜样学习、向群众学习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263E18BA-D8CF-460D-A311-26A035D7172C}"/>
              </a:ext>
            </a:extLst>
          </p:cNvPr>
          <p:cNvSpPr/>
          <p:nvPr/>
        </p:nvSpPr>
        <p:spPr>
          <a:xfrm>
            <a:off x="8374845" y="2179433"/>
            <a:ext cx="2879945" cy="461635"/>
          </a:xfrm>
          <a:prstGeom prst="rect">
            <a:avLst/>
          </a:prstGeom>
          <a:solidFill>
            <a:srgbClr val="9B0D13"/>
          </a:solidFill>
          <a:ln>
            <a:solidFill>
              <a:srgbClr val="9B0D1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21891" tIns="60945" rIns="121891" bIns="60945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FFBE00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/>
                <a:ea typeface="微软雅黑"/>
              </a:rPr>
              <a:t>遵守党章、加强党性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1F39D0FF-2A8E-4853-8C6B-C5E3BF160AE0}"/>
              </a:ext>
            </a:extLst>
          </p:cNvPr>
          <p:cNvSpPr/>
          <p:nvPr/>
        </p:nvSpPr>
        <p:spPr>
          <a:xfrm>
            <a:off x="7351012" y="2995793"/>
            <a:ext cx="2879945" cy="461635"/>
          </a:xfrm>
          <a:prstGeom prst="rect">
            <a:avLst/>
          </a:prstGeom>
          <a:solidFill>
            <a:srgbClr val="9B0D13"/>
          </a:solidFill>
          <a:ln>
            <a:solidFill>
              <a:srgbClr val="9B0D1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21891" tIns="60945" rIns="121891" bIns="60945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FFBE00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/>
                <a:ea typeface="微软雅黑"/>
              </a:rPr>
              <a:t>坚定信念、加强学习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9D614215-804A-4CB3-B317-EAE6FC06D439}"/>
              </a:ext>
            </a:extLst>
          </p:cNvPr>
          <p:cNvSpPr/>
          <p:nvPr/>
        </p:nvSpPr>
        <p:spPr>
          <a:xfrm>
            <a:off x="8214995" y="3762345"/>
            <a:ext cx="2879945" cy="461635"/>
          </a:xfrm>
          <a:prstGeom prst="rect">
            <a:avLst/>
          </a:prstGeom>
          <a:solidFill>
            <a:srgbClr val="9B0D13"/>
          </a:solidFill>
          <a:ln>
            <a:solidFill>
              <a:srgbClr val="9B0D1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21891" tIns="60945" rIns="121891" bIns="60945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FFBE00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/>
                <a:ea typeface="微软雅黑"/>
              </a:rPr>
              <a:t>遵纪守法、廉洁正派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2229D927-CD0C-458E-ADEF-C08070E0BB99}"/>
              </a:ext>
            </a:extLst>
          </p:cNvPr>
          <p:cNvGrpSpPr/>
          <p:nvPr/>
        </p:nvGrpSpPr>
        <p:grpSpPr>
          <a:xfrm>
            <a:off x="7414863" y="2045105"/>
            <a:ext cx="719907" cy="720167"/>
            <a:chOff x="7813429" y="1622304"/>
            <a:chExt cx="792000" cy="792000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88D7024A-164D-419F-B0DE-0571861B9F38}"/>
                </a:ext>
              </a:extLst>
            </p:cNvPr>
            <p:cNvGrpSpPr/>
            <p:nvPr/>
          </p:nvGrpSpPr>
          <p:grpSpPr>
            <a:xfrm>
              <a:off x="7813429" y="1622304"/>
              <a:ext cx="792000" cy="792000"/>
              <a:chOff x="7362360" y="2261907"/>
              <a:chExt cx="900000" cy="9000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xmlns="" id="{64378620-E724-4BBB-9364-1A5CD6F7FD1C}"/>
                  </a:ext>
                </a:extLst>
              </p:cNvPr>
              <p:cNvSpPr/>
              <p:nvPr/>
            </p:nvSpPr>
            <p:spPr>
              <a:xfrm>
                <a:off x="7362360" y="2261907"/>
                <a:ext cx="900000" cy="900000"/>
              </a:xfrm>
              <a:prstGeom prst="rect">
                <a:avLst/>
              </a:prstGeom>
              <a:noFill/>
              <a:ln w="19050" cap="flat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9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xmlns="" id="{A73526B4-87AC-4BAB-91D7-9F1729C699AB}"/>
                  </a:ext>
                </a:extLst>
              </p:cNvPr>
              <p:cNvCxnSpPr/>
              <p:nvPr/>
            </p:nvCxnSpPr>
            <p:spPr>
              <a:xfrm>
                <a:off x="7362360" y="2711907"/>
                <a:ext cx="900000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ysDash"/>
              </a:ln>
              <a:effectLst/>
            </p:spPr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xmlns="" id="{7D5AAE84-5545-4A39-8193-5098C536631A}"/>
                  </a:ext>
                </a:extLst>
              </p:cNvPr>
              <p:cNvCxnSpPr/>
              <p:nvPr/>
            </p:nvCxnSpPr>
            <p:spPr>
              <a:xfrm rot="5400000">
                <a:off x="7362360" y="2711907"/>
                <a:ext cx="900000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ysDash"/>
              </a:ln>
              <a:effectLst/>
            </p:spPr>
          </p:cxnSp>
        </p:grpSp>
        <p:sp>
          <p:nvSpPr>
            <p:cNvPr id="60" name="TextBox 11">
              <a:extLst>
                <a:ext uri="{FF2B5EF4-FFF2-40B4-BE49-F238E27FC236}">
                  <a16:creationId xmlns:a16="http://schemas.microsoft.com/office/drawing/2014/main" xmlns="" id="{10068CBE-6B0B-4B32-91F4-FF28F8BE4062}"/>
                </a:ext>
              </a:extLst>
            </p:cNvPr>
            <p:cNvSpPr txBox="1"/>
            <p:nvPr/>
          </p:nvSpPr>
          <p:spPr>
            <a:xfrm>
              <a:off x="7849389" y="1696752"/>
              <a:ext cx="720082" cy="64310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Calibri"/>
                  <a:ea typeface="微软雅黑"/>
                </a:rPr>
                <a:t>要</a:t>
              </a:r>
              <a:endPara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</a:endParaRPr>
            </a:p>
          </p:txBody>
        </p:sp>
      </p:grpSp>
      <p:sp>
        <p:nvSpPr>
          <p:cNvPr id="64" name="TextBox 42">
            <a:extLst>
              <a:ext uri="{FF2B5EF4-FFF2-40B4-BE49-F238E27FC236}">
                <a16:creationId xmlns:a16="http://schemas.microsoft.com/office/drawing/2014/main" xmlns="" id="{E6941AF4-0157-4F47-A32C-479E14C965CB}"/>
              </a:ext>
            </a:extLst>
          </p:cNvPr>
          <p:cNvSpPr txBox="1"/>
          <p:nvPr/>
        </p:nvSpPr>
        <p:spPr>
          <a:xfrm>
            <a:off x="1758543" y="2875136"/>
            <a:ext cx="3064369" cy="615696"/>
          </a:xfrm>
          <a:prstGeom prst="rect">
            <a:avLst/>
          </a:prstGeom>
          <a:noFill/>
        </p:spPr>
        <p:txBody>
          <a:bodyPr wrap="square" lIns="121891" tIns="60945" rIns="121891" bIns="60945" rtlCol="0">
            <a:spAutoFit/>
          </a:bodyPr>
          <a:lstStyle/>
          <a:p>
            <a:pPr algn="r" defTabSz="1218565"/>
            <a:r>
              <a:rPr lang="zh-CN" altLang="en-US" sz="3200" b="1" dirty="0">
                <a:solidFill>
                  <a:srgbClr val="9B0D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</a:t>
            </a:r>
          </a:p>
        </p:txBody>
      </p:sp>
      <p:sp>
        <p:nvSpPr>
          <p:cNvPr id="65" name="TextBox 43">
            <a:extLst>
              <a:ext uri="{FF2B5EF4-FFF2-40B4-BE49-F238E27FC236}">
                <a16:creationId xmlns:a16="http://schemas.microsoft.com/office/drawing/2014/main" xmlns="" id="{53640A8A-4B4C-4BDB-8B4E-F0970FE5D5F1}"/>
              </a:ext>
            </a:extLst>
          </p:cNvPr>
          <p:cNvSpPr txBox="1"/>
          <p:nvPr/>
        </p:nvSpPr>
        <p:spPr>
          <a:xfrm>
            <a:off x="1630147" y="3490832"/>
            <a:ext cx="3300717" cy="415468"/>
          </a:xfrm>
          <a:prstGeom prst="rect">
            <a:avLst/>
          </a:prstGeom>
          <a:noFill/>
          <a:effectLst/>
        </p:spPr>
        <p:txBody>
          <a:bodyPr wrap="none" lIns="121891" tIns="60945" rIns="121891" bIns="60945" rtlCol="0">
            <a:spAutoFit/>
          </a:bodyPr>
          <a:lstStyle/>
          <a:p>
            <a:pPr defTabSz="1218565"/>
            <a:r>
              <a:rPr lang="en-US" altLang="zh-CN" sz="1900" dirty="0">
                <a:solidFill>
                  <a:srgbClr val="9B0D13"/>
                </a:solidFill>
                <a:latin typeface="微软雅黑"/>
                <a:ea typeface="微软雅黑"/>
              </a:rPr>
              <a:t>Communist Party of China</a:t>
            </a:r>
            <a:endParaRPr lang="zh-CN" altLang="en-US" sz="1900" dirty="0">
              <a:solidFill>
                <a:srgbClr val="9B0D13"/>
              </a:solidFill>
              <a:latin typeface="微软雅黑"/>
              <a:ea typeface="微软雅黑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CCAF9E69-893E-43BA-A876-09ADBF324B3B}"/>
              </a:ext>
            </a:extLst>
          </p:cNvPr>
          <p:cNvGrpSpPr/>
          <p:nvPr/>
        </p:nvGrpSpPr>
        <p:grpSpPr>
          <a:xfrm>
            <a:off x="6375786" y="2861465"/>
            <a:ext cx="719907" cy="720167"/>
            <a:chOff x="7813429" y="1622304"/>
            <a:chExt cx="792000" cy="792000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="" id="{D2589B03-CBE5-40B4-97AF-D224AAD99B16}"/>
                </a:ext>
              </a:extLst>
            </p:cNvPr>
            <p:cNvGrpSpPr/>
            <p:nvPr/>
          </p:nvGrpSpPr>
          <p:grpSpPr>
            <a:xfrm>
              <a:off x="7813429" y="1622304"/>
              <a:ext cx="792000" cy="792000"/>
              <a:chOff x="7362360" y="2261907"/>
              <a:chExt cx="900000" cy="9000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9" name="矩形 68">
                <a:extLst>
                  <a:ext uri="{FF2B5EF4-FFF2-40B4-BE49-F238E27FC236}">
                    <a16:creationId xmlns:a16="http://schemas.microsoft.com/office/drawing/2014/main" xmlns="" id="{02E0B924-99B1-46D8-929E-0C52E29E19BE}"/>
                  </a:ext>
                </a:extLst>
              </p:cNvPr>
              <p:cNvSpPr/>
              <p:nvPr/>
            </p:nvSpPr>
            <p:spPr>
              <a:xfrm>
                <a:off x="7362360" y="2261907"/>
                <a:ext cx="900000" cy="900000"/>
              </a:xfrm>
              <a:prstGeom prst="rect">
                <a:avLst/>
              </a:prstGeom>
              <a:noFill/>
              <a:ln w="19050" cap="flat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9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xmlns="" id="{9B1445BD-3615-483B-AECC-52BA51955B04}"/>
                  </a:ext>
                </a:extLst>
              </p:cNvPr>
              <p:cNvCxnSpPr/>
              <p:nvPr/>
            </p:nvCxnSpPr>
            <p:spPr>
              <a:xfrm>
                <a:off x="7362360" y="2711907"/>
                <a:ext cx="900000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ysDash"/>
              </a:ln>
              <a:effectLst/>
            </p:spPr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xmlns="" id="{88595B48-D769-4C84-902E-C440C6DB1E6F}"/>
                  </a:ext>
                </a:extLst>
              </p:cNvPr>
              <p:cNvCxnSpPr/>
              <p:nvPr/>
            </p:nvCxnSpPr>
            <p:spPr>
              <a:xfrm rot="5400000">
                <a:off x="7362360" y="2711907"/>
                <a:ext cx="900000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ysDash"/>
              </a:ln>
              <a:effectLst/>
            </p:spPr>
          </p:cxnSp>
        </p:grpSp>
        <p:sp>
          <p:nvSpPr>
            <p:cNvPr id="68" name="TextBox 40">
              <a:extLst>
                <a:ext uri="{FF2B5EF4-FFF2-40B4-BE49-F238E27FC236}">
                  <a16:creationId xmlns:a16="http://schemas.microsoft.com/office/drawing/2014/main" xmlns="" id="{5B0B8D89-6C4A-475B-BCAD-A75634BF0D65}"/>
                </a:ext>
              </a:extLst>
            </p:cNvPr>
            <p:cNvSpPr txBox="1"/>
            <p:nvPr/>
          </p:nvSpPr>
          <p:spPr>
            <a:xfrm>
              <a:off x="7849389" y="1696752"/>
              <a:ext cx="720082" cy="64310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Calibri"/>
                  <a:ea typeface="微软雅黑"/>
                </a:rPr>
                <a:t>要</a:t>
              </a:r>
              <a:endPara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5FE448CD-541D-4AF9-9A07-AD5566CBDE88}"/>
              </a:ext>
            </a:extLst>
          </p:cNvPr>
          <p:cNvGrpSpPr/>
          <p:nvPr/>
        </p:nvGrpSpPr>
        <p:grpSpPr>
          <a:xfrm>
            <a:off x="7222326" y="3628016"/>
            <a:ext cx="719907" cy="720167"/>
            <a:chOff x="7813429" y="1622304"/>
            <a:chExt cx="792000" cy="792000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xmlns="" id="{15ACAC88-74CE-45FA-92A1-FE4A088A75BD}"/>
                </a:ext>
              </a:extLst>
            </p:cNvPr>
            <p:cNvGrpSpPr/>
            <p:nvPr/>
          </p:nvGrpSpPr>
          <p:grpSpPr>
            <a:xfrm>
              <a:off x="7813429" y="1622304"/>
              <a:ext cx="792000" cy="792000"/>
              <a:chOff x="7362360" y="2261907"/>
              <a:chExt cx="900000" cy="9000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5" name="矩形 74">
                <a:extLst>
                  <a:ext uri="{FF2B5EF4-FFF2-40B4-BE49-F238E27FC236}">
                    <a16:creationId xmlns:a16="http://schemas.microsoft.com/office/drawing/2014/main" xmlns="" id="{281F91DA-7DC7-4523-89CD-CB232C875EB8}"/>
                  </a:ext>
                </a:extLst>
              </p:cNvPr>
              <p:cNvSpPr/>
              <p:nvPr/>
            </p:nvSpPr>
            <p:spPr>
              <a:xfrm>
                <a:off x="7362360" y="2261907"/>
                <a:ext cx="900000" cy="900000"/>
              </a:xfrm>
              <a:prstGeom prst="rect">
                <a:avLst/>
              </a:prstGeom>
              <a:noFill/>
              <a:ln w="19050" cap="flat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9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xmlns="" id="{7D662E32-A870-4DDF-B57F-FCE627D5503E}"/>
                  </a:ext>
                </a:extLst>
              </p:cNvPr>
              <p:cNvCxnSpPr/>
              <p:nvPr/>
            </p:nvCxnSpPr>
            <p:spPr>
              <a:xfrm>
                <a:off x="7362360" y="2711907"/>
                <a:ext cx="900000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ysDash"/>
              </a:ln>
              <a:effectLst/>
            </p:spPr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xmlns="" id="{4FD48A37-7CDC-46D7-98C4-4D564735BAA1}"/>
                  </a:ext>
                </a:extLst>
              </p:cNvPr>
              <p:cNvCxnSpPr/>
              <p:nvPr/>
            </p:nvCxnSpPr>
            <p:spPr>
              <a:xfrm rot="5400000">
                <a:off x="7362360" y="2711907"/>
                <a:ext cx="900000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ysDash"/>
              </a:ln>
              <a:effectLst/>
            </p:spPr>
          </p:cxnSp>
        </p:grpSp>
        <p:sp>
          <p:nvSpPr>
            <p:cNvPr id="74" name="TextBox 52">
              <a:extLst>
                <a:ext uri="{FF2B5EF4-FFF2-40B4-BE49-F238E27FC236}">
                  <a16:creationId xmlns:a16="http://schemas.microsoft.com/office/drawing/2014/main" xmlns="" id="{8D3CE73F-DD79-43A3-9DDF-EA47DDB8F795}"/>
                </a:ext>
              </a:extLst>
            </p:cNvPr>
            <p:cNvSpPr txBox="1"/>
            <p:nvPr/>
          </p:nvSpPr>
          <p:spPr>
            <a:xfrm>
              <a:off x="7849389" y="1696752"/>
              <a:ext cx="720082" cy="64310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Calibri"/>
                  <a:ea typeface="微软雅黑"/>
                </a:rPr>
                <a:t>要</a:t>
              </a:r>
              <a:endPara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E6520B6A-DB0C-4220-AA32-771AC1C29027}"/>
              </a:ext>
            </a:extLst>
          </p:cNvPr>
          <p:cNvGrpSpPr/>
          <p:nvPr/>
        </p:nvGrpSpPr>
        <p:grpSpPr>
          <a:xfrm>
            <a:off x="6391029" y="4369718"/>
            <a:ext cx="719907" cy="720167"/>
            <a:chOff x="7813429" y="1622304"/>
            <a:chExt cx="792000" cy="792000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xmlns="" id="{91DB390D-BDBC-4F10-980B-CF498FCD27AB}"/>
                </a:ext>
              </a:extLst>
            </p:cNvPr>
            <p:cNvGrpSpPr/>
            <p:nvPr/>
          </p:nvGrpSpPr>
          <p:grpSpPr>
            <a:xfrm>
              <a:off x="7813429" y="1622304"/>
              <a:ext cx="792000" cy="792000"/>
              <a:chOff x="7362360" y="2261907"/>
              <a:chExt cx="900000" cy="9000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1" name="矩形 80">
                <a:extLst>
                  <a:ext uri="{FF2B5EF4-FFF2-40B4-BE49-F238E27FC236}">
                    <a16:creationId xmlns:a16="http://schemas.microsoft.com/office/drawing/2014/main" xmlns="" id="{18266A5F-C7C6-4815-8EB1-4236C2D891EC}"/>
                  </a:ext>
                </a:extLst>
              </p:cNvPr>
              <p:cNvSpPr/>
              <p:nvPr/>
            </p:nvSpPr>
            <p:spPr>
              <a:xfrm>
                <a:off x="7362360" y="2261907"/>
                <a:ext cx="900000" cy="900000"/>
              </a:xfrm>
              <a:prstGeom prst="rect">
                <a:avLst/>
              </a:prstGeom>
              <a:noFill/>
              <a:ln w="19050" cap="flat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9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xmlns="" id="{F582D4FB-750B-4EE9-A3FF-BED6C7741AEE}"/>
                  </a:ext>
                </a:extLst>
              </p:cNvPr>
              <p:cNvCxnSpPr/>
              <p:nvPr/>
            </p:nvCxnSpPr>
            <p:spPr>
              <a:xfrm>
                <a:off x="7362360" y="2711907"/>
                <a:ext cx="900000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ysDash"/>
              </a:ln>
              <a:effectLst/>
            </p:spPr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xmlns="" id="{58D5164B-3D7D-489A-B4DB-1C2169431301}"/>
                  </a:ext>
                </a:extLst>
              </p:cNvPr>
              <p:cNvCxnSpPr/>
              <p:nvPr/>
            </p:nvCxnSpPr>
            <p:spPr>
              <a:xfrm rot="5400000">
                <a:off x="7362360" y="2711907"/>
                <a:ext cx="900000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ysDash"/>
              </a:ln>
              <a:effectLst/>
            </p:spPr>
          </p:cxnSp>
        </p:grpSp>
        <p:sp>
          <p:nvSpPr>
            <p:cNvPr id="80" name="TextBox 58">
              <a:extLst>
                <a:ext uri="{FF2B5EF4-FFF2-40B4-BE49-F238E27FC236}">
                  <a16:creationId xmlns:a16="http://schemas.microsoft.com/office/drawing/2014/main" xmlns="" id="{FCBAA573-13F5-4342-A193-6C585E822ABD}"/>
                </a:ext>
              </a:extLst>
            </p:cNvPr>
            <p:cNvSpPr txBox="1"/>
            <p:nvPr/>
          </p:nvSpPr>
          <p:spPr>
            <a:xfrm>
              <a:off x="7849389" y="1696752"/>
              <a:ext cx="720082" cy="64310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Calibri"/>
                  <a:ea typeface="微软雅黑"/>
                </a:rPr>
                <a:t>要</a:t>
              </a:r>
              <a:endPara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</a:endParaRPr>
            </a:p>
          </p:txBody>
        </p:sp>
      </p:grpSp>
      <p:sp>
        <p:nvSpPr>
          <p:cNvPr id="84" name="TextBox 8">
            <a:extLst>
              <a:ext uri="{FF2B5EF4-FFF2-40B4-BE49-F238E27FC236}">
                <a16:creationId xmlns:a16="http://schemas.microsoft.com/office/drawing/2014/main" xmlns="" id="{0B3D5D1D-6231-41FC-A843-6D0EA25EF1BC}"/>
              </a:ext>
            </a:extLst>
          </p:cNvPr>
          <p:cNvSpPr txBox="1"/>
          <p:nvPr/>
        </p:nvSpPr>
        <p:spPr>
          <a:xfrm>
            <a:off x="5821219" y="1964553"/>
            <a:ext cx="1343974" cy="77988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121891" tIns="60945" rIns="121891" bIns="60945" rtlCol="0">
            <a:spAutoFit/>
          </a:bodyPr>
          <a:lstStyle/>
          <a:p>
            <a:pPr algn="ctr" defTabSz="1218565"/>
            <a:r>
              <a:rPr lang="zh-CN" altLang="en-US" sz="4300" b="1" dirty="0">
                <a:solidFill>
                  <a:srgbClr val="9B0D1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党员</a:t>
            </a:r>
          </a:p>
        </p:txBody>
      </p:sp>
      <p:pic>
        <p:nvPicPr>
          <p:cNvPr id="85" name="Picture 3" descr="C:\Users\Administrator\Desktop\党政机关\素材\党徽\Nipic_5916570_20120618220329321399.png">
            <a:extLst>
              <a:ext uri="{FF2B5EF4-FFF2-40B4-BE49-F238E27FC236}">
                <a16:creationId xmlns:a16="http://schemas.microsoft.com/office/drawing/2014/main" xmlns="" id="{32E82201-D9C5-431B-858E-C649442199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7064" y="2006783"/>
            <a:ext cx="1786541" cy="1621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8605B5E1-0A92-4188-AC23-4B45B0871194}"/>
              </a:ext>
            </a:extLst>
          </p:cNvPr>
          <p:cNvGrpSpPr/>
          <p:nvPr/>
        </p:nvGrpSpPr>
        <p:grpSpPr>
          <a:xfrm flipH="1">
            <a:off x="1402143" y="4141380"/>
            <a:ext cx="789660" cy="789945"/>
            <a:chOff x="3686418" y="1491630"/>
            <a:chExt cx="1245622" cy="1245622"/>
          </a:xfrm>
        </p:grpSpPr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xmlns="" id="{B961C70F-681F-442D-A0E1-D89C275A831A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xmlns="" id="{D8F27352-3CB9-448F-B617-8628A555370F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xmlns="" id="{5056230D-D649-4F57-8265-D10577C7CF3E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88" name="标题 4">
              <a:extLst>
                <a:ext uri="{FF2B5EF4-FFF2-40B4-BE49-F238E27FC236}">
                  <a16:creationId xmlns:a16="http://schemas.microsoft.com/office/drawing/2014/main" xmlns="" id="{BC48C91C-4A0A-41E8-8913-9357E29542C2}"/>
                </a:ext>
              </a:extLst>
            </p:cNvPr>
            <p:cNvSpPr txBox="1"/>
            <p:nvPr/>
          </p:nvSpPr>
          <p:spPr>
            <a:xfrm>
              <a:off x="3850645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合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E6BA857E-ED44-4D35-A52E-0A4A9F949B58}"/>
              </a:ext>
            </a:extLst>
          </p:cNvPr>
          <p:cNvGrpSpPr/>
          <p:nvPr/>
        </p:nvGrpSpPr>
        <p:grpSpPr>
          <a:xfrm flipH="1">
            <a:off x="2243660" y="4141380"/>
            <a:ext cx="789660" cy="789945"/>
            <a:chOff x="3686418" y="1491630"/>
            <a:chExt cx="1245622" cy="1245622"/>
          </a:xfrm>
        </p:grpSpPr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xmlns="" id="{CB57F099-3198-4F9C-B57E-7863150CDEE6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xmlns="" id="{1FC8AA16-343E-493F-8C92-C0FB926A204C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xmlns="" id="{0A555D57-7E44-4BAC-8D14-1EBCEAA976C3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93" name="标题 4">
              <a:extLst>
                <a:ext uri="{FF2B5EF4-FFF2-40B4-BE49-F238E27FC236}">
                  <a16:creationId xmlns:a16="http://schemas.microsoft.com/office/drawing/2014/main" xmlns="" id="{4ACFC8ED-9081-4CEC-8F8D-F5C3C869713A}"/>
                </a:ext>
              </a:extLst>
            </p:cNvPr>
            <p:cNvSpPr txBox="1"/>
            <p:nvPr/>
          </p:nvSpPr>
          <p:spPr>
            <a:xfrm>
              <a:off x="3850645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格</a:t>
              </a: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EB301ADC-B97B-459C-8952-7EC50E106FF4}"/>
              </a:ext>
            </a:extLst>
          </p:cNvPr>
          <p:cNvGrpSpPr/>
          <p:nvPr/>
        </p:nvGrpSpPr>
        <p:grpSpPr>
          <a:xfrm flipH="1">
            <a:off x="3107643" y="4141380"/>
            <a:ext cx="789660" cy="789945"/>
            <a:chOff x="3686418" y="1491630"/>
            <a:chExt cx="1245622" cy="1245622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xmlns="" id="{3201DF7A-6062-4EB8-B896-CEC443D6AE97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xmlns="" id="{A78A41A3-5A28-4A4B-A60B-3B9C354E58D8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xmlns="" id="{02D93173-06D6-465C-8DD6-F927B3B45F81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98" name="标题 4">
              <a:extLst>
                <a:ext uri="{FF2B5EF4-FFF2-40B4-BE49-F238E27FC236}">
                  <a16:creationId xmlns:a16="http://schemas.microsoft.com/office/drawing/2014/main" xmlns="" id="{220F1FB1-BCF7-4372-8F37-FBC05EB7D8F3}"/>
                </a:ext>
              </a:extLst>
            </p:cNvPr>
            <p:cNvSpPr txBox="1"/>
            <p:nvPr/>
          </p:nvSpPr>
          <p:spPr>
            <a:xfrm>
              <a:off x="3850645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党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F6EE28E9-8040-4B7A-A9D7-297479BD4C04}"/>
              </a:ext>
            </a:extLst>
          </p:cNvPr>
          <p:cNvGrpSpPr/>
          <p:nvPr/>
        </p:nvGrpSpPr>
        <p:grpSpPr>
          <a:xfrm flipH="1">
            <a:off x="3949953" y="4141380"/>
            <a:ext cx="789660" cy="789945"/>
            <a:chOff x="3686418" y="1491630"/>
            <a:chExt cx="1245622" cy="1245622"/>
          </a:xfrm>
        </p:grpSpPr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xmlns="" id="{AC82FDE1-3DD8-4B9E-A9B3-186F14198FCB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xmlns="" id="{C4DE8D56-E043-4D06-A9F0-6B7598E1DCAD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xmlns="" id="{37084922-9BC1-41E4-8B0D-0D40D7646A3B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103" name="标题 4">
              <a:extLst>
                <a:ext uri="{FF2B5EF4-FFF2-40B4-BE49-F238E27FC236}">
                  <a16:creationId xmlns:a16="http://schemas.microsoft.com/office/drawing/2014/main" xmlns="" id="{12E270FD-92AF-48A6-8750-B7C0FAB879A9}"/>
                </a:ext>
              </a:extLst>
            </p:cNvPr>
            <p:cNvSpPr txBox="1"/>
            <p:nvPr/>
          </p:nvSpPr>
          <p:spPr>
            <a:xfrm>
              <a:off x="3850645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722127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12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2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32" presetID="2" presetClass="entr" presetSubtype="2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34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35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3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1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44" presetID="2" presetClass="entr" presetSubtype="2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46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47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0750"/>
                                </p:stCondLst>
                                <p:childTnLst>
                                  <p:par>
                                    <p:cTn id="4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56" presetID="2" presetClass="entr" presetSubtype="2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58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59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3750"/>
                                </p:stCondLst>
                                <p:childTnLst>
                                  <p:par>
                                    <p:cTn id="6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5250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0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71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16750"/>
                                </p:stCondLst>
                                <p:childTnLst>
                                  <p:par>
                                    <p:cTn id="77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7250"/>
                                </p:stCondLst>
                                <p:childTnLst>
                                  <p:par>
                                    <p:cTn id="82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7750"/>
                                </p:stCondLst>
                                <p:childTnLst>
                                  <p:par>
                                    <p:cTn id="87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5" grpId="0" animBg="1"/>
          <p:bldP spid="56" grpId="0" animBg="1"/>
          <p:bldP spid="57" grpId="0" animBg="1"/>
          <p:bldP spid="64" grpId="0"/>
          <p:bldP spid="65" grpId="0"/>
          <p:bldP spid="8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12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2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3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3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1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4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0750"/>
                                </p:stCondLst>
                                <p:childTnLst>
                                  <p:par>
                                    <p:cTn id="4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1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5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3750"/>
                                </p:stCondLst>
                                <p:childTnLst>
                                  <p:par>
                                    <p:cTn id="6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1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5250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16750"/>
                                </p:stCondLst>
                                <p:childTnLst>
                                  <p:par>
                                    <p:cTn id="77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7250"/>
                                </p:stCondLst>
                                <p:childTnLst>
                                  <p:par>
                                    <p:cTn id="82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7750"/>
                                </p:stCondLst>
                                <p:childTnLst>
                                  <p:par>
                                    <p:cTn id="87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5" grpId="0" animBg="1"/>
          <p:bldP spid="56" grpId="0" animBg="1"/>
          <p:bldP spid="57" grpId="0" animBg="1"/>
          <p:bldP spid="64" grpId="0"/>
          <p:bldP spid="65" grpId="0"/>
          <p:bldP spid="84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7">
            <a:extLst>
              <a:ext uri="{FF2B5EF4-FFF2-40B4-BE49-F238E27FC236}">
                <a16:creationId xmlns:a16="http://schemas.microsoft.com/office/drawing/2014/main" xmlns="" id="{3BE7C191-A3BC-440E-8A32-FED59BDD1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7231" y="1608115"/>
            <a:ext cx="6999144" cy="646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r>
              <a:rPr lang="zh-CN" altLang="en-US" sz="1800" b="1" dirty="0">
                <a:solidFill>
                  <a:srgbClr val="C00000"/>
                </a:solidFill>
              </a:rPr>
              <a:t>省</a:t>
            </a:r>
            <a:r>
              <a:rPr lang="en-US" altLang="zh-CN" sz="1800" b="1" dirty="0">
                <a:solidFill>
                  <a:srgbClr val="C00000"/>
                </a:solidFill>
              </a:rPr>
              <a:t>(</a:t>
            </a:r>
            <a:r>
              <a:rPr lang="zh-CN" altLang="en-US" sz="1800" b="1" dirty="0">
                <a:solidFill>
                  <a:srgbClr val="C00000"/>
                </a:solidFill>
              </a:rPr>
              <a:t>自治区、直辖市</a:t>
            </a:r>
            <a:r>
              <a:rPr lang="en-US" altLang="zh-CN" sz="1800" b="1" dirty="0">
                <a:solidFill>
                  <a:srgbClr val="C00000"/>
                </a:solidFill>
              </a:rPr>
              <a:t>)</a:t>
            </a:r>
            <a:r>
              <a:rPr lang="zh-CN" altLang="en-US" sz="1800" b="1" dirty="0">
                <a:solidFill>
                  <a:srgbClr val="C00000"/>
                </a:solidFill>
              </a:rPr>
              <a:t>和部门</a:t>
            </a:r>
            <a:r>
              <a:rPr lang="en-US" altLang="zh-CN" sz="1800" b="1" dirty="0">
                <a:solidFill>
                  <a:srgbClr val="C00000"/>
                </a:solidFill>
              </a:rPr>
              <a:t>(</a:t>
            </a:r>
            <a:r>
              <a:rPr lang="zh-CN" altLang="en-US" sz="1800" b="1" dirty="0">
                <a:solidFill>
                  <a:srgbClr val="C00000"/>
                </a:solidFill>
              </a:rPr>
              <a:t>系统</a:t>
            </a:r>
            <a:r>
              <a:rPr lang="en-US" altLang="zh-CN" sz="1800" b="1" dirty="0">
                <a:solidFill>
                  <a:srgbClr val="C00000"/>
                </a:solidFill>
              </a:rPr>
              <a:t>)</a:t>
            </a:r>
            <a:r>
              <a:rPr lang="zh-CN" altLang="en-US" sz="1800" b="1" dirty="0">
                <a:solidFill>
                  <a:srgbClr val="C00000"/>
                </a:solidFill>
              </a:rPr>
              <a:t>党委</a:t>
            </a:r>
            <a:r>
              <a:rPr lang="en-US" altLang="zh-CN" sz="1800" b="1" dirty="0">
                <a:solidFill>
                  <a:srgbClr val="C00000"/>
                </a:solidFill>
              </a:rPr>
              <a:t>(</a:t>
            </a:r>
            <a:r>
              <a:rPr lang="zh-CN" altLang="en-US" sz="1800" b="1" dirty="0">
                <a:solidFill>
                  <a:srgbClr val="C00000"/>
                </a:solidFill>
              </a:rPr>
              <a:t>党组</a:t>
            </a:r>
            <a:r>
              <a:rPr lang="en-US" altLang="zh-CN" sz="1800" b="1" dirty="0">
                <a:solidFill>
                  <a:srgbClr val="C00000"/>
                </a:solidFill>
              </a:rPr>
              <a:t>)：</a:t>
            </a:r>
            <a:r>
              <a:rPr lang="zh-CN" altLang="en-US" sz="1800" dirty="0"/>
              <a:t>要结合实际作出部署安排，加强具体指导。</a:t>
            </a:r>
            <a:endParaRPr lang="en-US" altLang="zh-CN" sz="1800" dirty="0"/>
          </a:p>
        </p:txBody>
      </p:sp>
      <p:sp>
        <p:nvSpPr>
          <p:cNvPr id="3" name="矩形 47">
            <a:extLst>
              <a:ext uri="{FF2B5EF4-FFF2-40B4-BE49-F238E27FC236}">
                <a16:creationId xmlns:a16="http://schemas.microsoft.com/office/drawing/2014/main" xmlns="" id="{962911C1-A01B-446B-863E-B346679517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7180" y="2600183"/>
            <a:ext cx="7297420" cy="646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r>
              <a:rPr lang="zh-CN" altLang="en-US" sz="1800" b="1" dirty="0">
                <a:solidFill>
                  <a:srgbClr val="C00000"/>
                </a:solidFill>
              </a:rPr>
              <a:t>县级党委：</a:t>
            </a:r>
            <a:r>
              <a:rPr lang="zh-CN" altLang="en-US" sz="1800" dirty="0"/>
              <a:t>要发挥关键作用，制定具体实施方案，保障工作力量，加强督促指导把关。</a:t>
            </a:r>
            <a:endParaRPr lang="en-US" altLang="zh-CN" sz="1800" dirty="0"/>
          </a:p>
        </p:txBody>
      </p:sp>
      <p:sp>
        <p:nvSpPr>
          <p:cNvPr id="4" name="矩形 47">
            <a:extLst>
              <a:ext uri="{FF2B5EF4-FFF2-40B4-BE49-F238E27FC236}">
                <a16:creationId xmlns:a16="http://schemas.microsoft.com/office/drawing/2014/main" xmlns="" id="{C40AB0FC-ED45-48AA-98E8-CC09E13D5A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7903" y="3640987"/>
            <a:ext cx="7296697" cy="646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r>
              <a:rPr lang="zh-CN" altLang="en-US" sz="1800" b="1" dirty="0">
                <a:solidFill>
                  <a:srgbClr val="C00000"/>
                </a:solidFill>
              </a:rPr>
              <a:t>基层党委：</a:t>
            </a:r>
            <a:r>
              <a:rPr lang="zh-CN" altLang="en-US" sz="1800" dirty="0"/>
              <a:t>要对所辖党支部进行全覆盖、全过程的现场指导，帮助党支部制定学习教育计划，派员参加党支部各项活动。</a:t>
            </a:r>
            <a:endParaRPr lang="en-US" altLang="zh-CN" sz="1800" dirty="0"/>
          </a:p>
        </p:txBody>
      </p:sp>
      <p:sp>
        <p:nvSpPr>
          <p:cNvPr id="5" name="矩形 47">
            <a:extLst>
              <a:ext uri="{FF2B5EF4-FFF2-40B4-BE49-F238E27FC236}">
                <a16:creationId xmlns:a16="http://schemas.microsoft.com/office/drawing/2014/main" xmlns="" id="{FEBB8851-BF1D-4BD6-8984-10FC656AF0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8149" y="4635535"/>
            <a:ext cx="6998226" cy="646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r>
              <a:rPr lang="zh-CN" altLang="en-US" sz="1800" b="1" dirty="0">
                <a:solidFill>
                  <a:srgbClr val="C00000"/>
                </a:solidFill>
              </a:rPr>
              <a:t>各级党组织书记：</a:t>
            </a:r>
            <a:r>
              <a:rPr lang="zh-CN" altLang="en-US" sz="1800" dirty="0"/>
              <a:t>要承担起主体责任，不仅要管好干部、带好班子，还要管好党员、带好队伍，层层传导压力，从严从实抓好学习教育。</a:t>
            </a:r>
          </a:p>
        </p:txBody>
      </p:sp>
      <p:sp>
        <p:nvSpPr>
          <p:cNvPr id="6" name="Oval 64">
            <a:extLst>
              <a:ext uri="{FF2B5EF4-FFF2-40B4-BE49-F238E27FC236}">
                <a16:creationId xmlns:a16="http://schemas.microsoft.com/office/drawing/2014/main" xmlns="" id="{4F50070B-8BF8-4858-BC65-85529D7474F2}"/>
              </a:ext>
            </a:extLst>
          </p:cNvPr>
          <p:cNvSpPr/>
          <p:nvPr/>
        </p:nvSpPr>
        <p:spPr>
          <a:xfrm>
            <a:off x="3913769" y="4875337"/>
            <a:ext cx="170857" cy="170857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922F06BE-67E3-483D-9B8F-76200EEF50F6}"/>
              </a:ext>
            </a:extLst>
          </p:cNvPr>
          <p:cNvGrpSpPr/>
          <p:nvPr/>
        </p:nvGrpSpPr>
        <p:grpSpPr>
          <a:xfrm>
            <a:off x="1307202" y="1480249"/>
            <a:ext cx="2600492" cy="861145"/>
            <a:chOff x="1523771" y="1323838"/>
            <a:chExt cx="2600492" cy="861145"/>
          </a:xfrm>
        </p:grpSpPr>
        <p:grpSp>
          <p:nvGrpSpPr>
            <p:cNvPr id="8" name="Group 30">
              <a:extLst>
                <a:ext uri="{FF2B5EF4-FFF2-40B4-BE49-F238E27FC236}">
                  <a16:creationId xmlns:a16="http://schemas.microsoft.com/office/drawing/2014/main" xmlns="" id="{CEDA15A8-781E-4873-817D-F882539C5C06}"/>
                </a:ext>
              </a:extLst>
            </p:cNvPr>
            <p:cNvGrpSpPr/>
            <p:nvPr/>
          </p:nvGrpSpPr>
          <p:grpSpPr>
            <a:xfrm>
              <a:off x="1523771" y="1323838"/>
              <a:ext cx="2600492" cy="861145"/>
              <a:chOff x="1403618" y="1255635"/>
              <a:chExt cx="2301096" cy="762000"/>
            </a:xfrm>
          </p:grpSpPr>
          <p:sp>
            <p:nvSpPr>
              <p:cNvPr id="10" name="Flowchart: Off-page Connector 22">
                <a:extLst>
                  <a:ext uri="{FF2B5EF4-FFF2-40B4-BE49-F238E27FC236}">
                    <a16:creationId xmlns:a16="http://schemas.microsoft.com/office/drawing/2014/main" xmlns="" id="{7FC44102-1D1C-4216-ACF2-02CE81D438C6}"/>
                  </a:ext>
                </a:extLst>
              </p:cNvPr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5" dirty="0"/>
              </a:p>
            </p:txBody>
          </p:sp>
          <p:cxnSp>
            <p:nvCxnSpPr>
              <p:cNvPr id="11" name="Straight Connector 24">
                <a:extLst>
                  <a:ext uri="{FF2B5EF4-FFF2-40B4-BE49-F238E27FC236}">
                    <a16:creationId xmlns:a16="http://schemas.microsoft.com/office/drawing/2014/main" xmlns="" id="{42C3D09C-396D-4200-B204-2FA55077D38A}"/>
                  </a:ext>
                </a:extLst>
              </p:cNvPr>
              <p:cNvCxnSpPr/>
              <p:nvPr/>
            </p:nvCxnSpPr>
            <p:spPr>
              <a:xfrm flipV="1">
                <a:off x="3033991" y="1628052"/>
                <a:ext cx="670723" cy="8581"/>
              </a:xfrm>
              <a:prstGeom prst="line">
                <a:avLst/>
              </a:prstGeom>
              <a:ln w="19050">
                <a:solidFill>
                  <a:srgbClr val="C0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1C44D161-C57A-4C87-86C3-6F79ABDD85E1}"/>
                </a:ext>
              </a:extLst>
            </p:cNvPr>
            <p:cNvSpPr txBox="1"/>
            <p:nvPr/>
          </p:nvSpPr>
          <p:spPr>
            <a:xfrm>
              <a:off x="1756221" y="1510632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第一层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385CBAB5-941C-4E7F-9050-09E2FED400CD}"/>
              </a:ext>
            </a:extLst>
          </p:cNvPr>
          <p:cNvGrpSpPr/>
          <p:nvPr/>
        </p:nvGrpSpPr>
        <p:grpSpPr>
          <a:xfrm>
            <a:off x="1307203" y="2483006"/>
            <a:ext cx="2586948" cy="861144"/>
            <a:chOff x="1523772" y="2326595"/>
            <a:chExt cx="2586948" cy="861144"/>
          </a:xfrm>
        </p:grpSpPr>
        <p:grpSp>
          <p:nvGrpSpPr>
            <p:cNvPr id="13" name="Group 31">
              <a:extLst>
                <a:ext uri="{FF2B5EF4-FFF2-40B4-BE49-F238E27FC236}">
                  <a16:creationId xmlns:a16="http://schemas.microsoft.com/office/drawing/2014/main" xmlns="" id="{825A0BD1-2BC5-427A-B00A-34DB90C3E425}"/>
                </a:ext>
              </a:extLst>
            </p:cNvPr>
            <p:cNvGrpSpPr/>
            <p:nvPr/>
          </p:nvGrpSpPr>
          <p:grpSpPr>
            <a:xfrm>
              <a:off x="1523772" y="2326595"/>
              <a:ext cx="2586948" cy="861144"/>
              <a:chOff x="1403618" y="1255636"/>
              <a:chExt cx="2289112" cy="762000"/>
            </a:xfrm>
          </p:grpSpPr>
          <p:sp>
            <p:nvSpPr>
              <p:cNvPr id="15" name="Flowchart: Off-page Connector 32">
                <a:extLst>
                  <a:ext uri="{FF2B5EF4-FFF2-40B4-BE49-F238E27FC236}">
                    <a16:creationId xmlns:a16="http://schemas.microsoft.com/office/drawing/2014/main" xmlns="" id="{8797F32C-2AE0-4211-A272-DFCE604E7B8E}"/>
                  </a:ext>
                </a:extLst>
              </p:cNvPr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16" name="Straight Connector 34">
                <a:extLst>
                  <a:ext uri="{FF2B5EF4-FFF2-40B4-BE49-F238E27FC236}">
                    <a16:creationId xmlns:a16="http://schemas.microsoft.com/office/drawing/2014/main" xmlns="" id="{43ECAD37-F4D3-4263-96DE-0E0ED4BB7A49}"/>
                  </a:ext>
                </a:extLst>
              </p:cNvPr>
              <p:cNvCxnSpPr/>
              <p:nvPr/>
            </p:nvCxnSpPr>
            <p:spPr>
              <a:xfrm flipV="1">
                <a:off x="3022010" y="1628058"/>
                <a:ext cx="670720" cy="8576"/>
              </a:xfrm>
              <a:prstGeom prst="line">
                <a:avLst/>
              </a:prstGeom>
              <a:ln w="19050">
                <a:solidFill>
                  <a:srgbClr val="C0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D85B8123-4AAE-40AC-95EC-0E79045160E0}"/>
                </a:ext>
              </a:extLst>
            </p:cNvPr>
            <p:cNvSpPr txBox="1"/>
            <p:nvPr/>
          </p:nvSpPr>
          <p:spPr>
            <a:xfrm>
              <a:off x="1758254" y="2521465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第二层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D0D57E4-66A8-4FD7-B8D2-6E34FD679E5A}"/>
              </a:ext>
            </a:extLst>
          </p:cNvPr>
          <p:cNvGrpSpPr/>
          <p:nvPr/>
        </p:nvGrpSpPr>
        <p:grpSpPr>
          <a:xfrm>
            <a:off x="1306912" y="3504085"/>
            <a:ext cx="2585173" cy="861144"/>
            <a:chOff x="1523481" y="3347674"/>
            <a:chExt cx="2585173" cy="861144"/>
          </a:xfrm>
        </p:grpSpPr>
        <p:grpSp>
          <p:nvGrpSpPr>
            <p:cNvPr id="18" name="Group 40">
              <a:extLst>
                <a:ext uri="{FF2B5EF4-FFF2-40B4-BE49-F238E27FC236}">
                  <a16:creationId xmlns:a16="http://schemas.microsoft.com/office/drawing/2014/main" xmlns="" id="{3F19C7D3-DFC3-4C6D-A7A2-39254DBEC504}"/>
                </a:ext>
              </a:extLst>
            </p:cNvPr>
            <p:cNvGrpSpPr/>
            <p:nvPr/>
          </p:nvGrpSpPr>
          <p:grpSpPr>
            <a:xfrm>
              <a:off x="1523481" y="3347674"/>
              <a:ext cx="2585173" cy="861144"/>
              <a:chOff x="1403618" y="1255636"/>
              <a:chExt cx="2287542" cy="762000"/>
            </a:xfrm>
          </p:grpSpPr>
          <p:sp>
            <p:nvSpPr>
              <p:cNvPr id="20" name="Flowchart: Off-page Connector 47">
                <a:extLst>
                  <a:ext uri="{FF2B5EF4-FFF2-40B4-BE49-F238E27FC236}">
                    <a16:creationId xmlns:a16="http://schemas.microsoft.com/office/drawing/2014/main" xmlns="" id="{8C467C64-B942-4A15-A8B3-0E210086792E}"/>
                  </a:ext>
                </a:extLst>
              </p:cNvPr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1" name="Straight Connector 50">
                <a:extLst>
                  <a:ext uri="{FF2B5EF4-FFF2-40B4-BE49-F238E27FC236}">
                    <a16:creationId xmlns:a16="http://schemas.microsoft.com/office/drawing/2014/main" xmlns="" id="{BAD7529C-A1AD-4DD6-A974-FB22C512C8C3}"/>
                  </a:ext>
                </a:extLst>
              </p:cNvPr>
              <p:cNvCxnSpPr/>
              <p:nvPr/>
            </p:nvCxnSpPr>
            <p:spPr>
              <a:xfrm flipV="1">
                <a:off x="3020435" y="1635520"/>
                <a:ext cx="670725" cy="8576"/>
              </a:xfrm>
              <a:prstGeom prst="line">
                <a:avLst/>
              </a:prstGeom>
              <a:ln w="19050">
                <a:solidFill>
                  <a:srgbClr val="C0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CB7AFF9A-839F-4E45-9EFB-293DDD87258A}"/>
                </a:ext>
              </a:extLst>
            </p:cNvPr>
            <p:cNvSpPr txBox="1"/>
            <p:nvPr/>
          </p:nvSpPr>
          <p:spPr>
            <a:xfrm>
              <a:off x="1773494" y="3536895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8FF16FA0-F2A3-4892-A2F5-DE57D2CE756B}"/>
              </a:ext>
            </a:extLst>
          </p:cNvPr>
          <p:cNvGrpSpPr/>
          <p:nvPr/>
        </p:nvGrpSpPr>
        <p:grpSpPr>
          <a:xfrm>
            <a:off x="1306912" y="4539888"/>
            <a:ext cx="2601323" cy="861146"/>
            <a:chOff x="1523481" y="4383477"/>
            <a:chExt cx="2601323" cy="861146"/>
          </a:xfrm>
        </p:grpSpPr>
        <p:grpSp>
          <p:nvGrpSpPr>
            <p:cNvPr id="23" name="Group 56">
              <a:extLst>
                <a:ext uri="{FF2B5EF4-FFF2-40B4-BE49-F238E27FC236}">
                  <a16:creationId xmlns:a16="http://schemas.microsoft.com/office/drawing/2014/main" xmlns="" id="{6B800888-9C8D-4889-8E13-FDF21BF0E27E}"/>
                </a:ext>
              </a:extLst>
            </p:cNvPr>
            <p:cNvGrpSpPr/>
            <p:nvPr/>
          </p:nvGrpSpPr>
          <p:grpSpPr>
            <a:xfrm>
              <a:off x="1523481" y="4383477"/>
              <a:ext cx="2601323" cy="861146"/>
              <a:chOff x="1403618" y="1255636"/>
              <a:chExt cx="2301832" cy="762000"/>
            </a:xfrm>
          </p:grpSpPr>
          <p:sp>
            <p:nvSpPr>
              <p:cNvPr id="25" name="Flowchart: Off-page Connector 59">
                <a:extLst>
                  <a:ext uri="{FF2B5EF4-FFF2-40B4-BE49-F238E27FC236}">
                    <a16:creationId xmlns:a16="http://schemas.microsoft.com/office/drawing/2014/main" xmlns="" id="{37D2CEE6-E665-4E47-AD1D-76DAE8C88AE4}"/>
                  </a:ext>
                </a:extLst>
              </p:cNvPr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6" name="Straight Connector 63">
                <a:extLst>
                  <a:ext uri="{FF2B5EF4-FFF2-40B4-BE49-F238E27FC236}">
                    <a16:creationId xmlns:a16="http://schemas.microsoft.com/office/drawing/2014/main" xmlns="" id="{EE68BD63-587D-430F-BD40-6665AB9EEFAD}"/>
                  </a:ext>
                </a:extLst>
              </p:cNvPr>
              <p:cNvCxnSpPr/>
              <p:nvPr/>
            </p:nvCxnSpPr>
            <p:spPr>
              <a:xfrm flipV="1">
                <a:off x="3034730" y="1628058"/>
                <a:ext cx="670720" cy="8576"/>
              </a:xfrm>
              <a:prstGeom prst="line">
                <a:avLst/>
              </a:prstGeom>
              <a:ln w="19050">
                <a:solidFill>
                  <a:srgbClr val="C0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C21BEB51-823A-43CF-BFFB-E1B5FA5AACCB}"/>
                </a:ext>
              </a:extLst>
            </p:cNvPr>
            <p:cNvSpPr txBox="1"/>
            <p:nvPr/>
          </p:nvSpPr>
          <p:spPr>
            <a:xfrm>
              <a:off x="1718998" y="4561316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第四层</a:t>
              </a:r>
            </a:p>
          </p:txBody>
        </p:sp>
      </p:grpSp>
      <p:sp>
        <p:nvSpPr>
          <p:cNvPr id="27" name="Oval 51">
            <a:extLst>
              <a:ext uri="{FF2B5EF4-FFF2-40B4-BE49-F238E27FC236}">
                <a16:creationId xmlns:a16="http://schemas.microsoft.com/office/drawing/2014/main" xmlns="" id="{D30E2362-EF72-43AA-A9A2-2894857BC0F8}"/>
              </a:ext>
            </a:extLst>
          </p:cNvPr>
          <p:cNvSpPr/>
          <p:nvPr/>
        </p:nvSpPr>
        <p:spPr>
          <a:xfrm>
            <a:off x="3932889" y="3846725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28" name="Oval 51">
            <a:extLst>
              <a:ext uri="{FF2B5EF4-FFF2-40B4-BE49-F238E27FC236}">
                <a16:creationId xmlns:a16="http://schemas.microsoft.com/office/drawing/2014/main" xmlns="" id="{9A06B04E-81AB-4496-A7C6-EDD3DCB8CC7E}"/>
              </a:ext>
            </a:extLst>
          </p:cNvPr>
          <p:cNvSpPr/>
          <p:nvPr/>
        </p:nvSpPr>
        <p:spPr>
          <a:xfrm>
            <a:off x="3891903" y="2807521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29" name="Oval 51">
            <a:extLst>
              <a:ext uri="{FF2B5EF4-FFF2-40B4-BE49-F238E27FC236}">
                <a16:creationId xmlns:a16="http://schemas.microsoft.com/office/drawing/2014/main" xmlns="" id="{1CB7FD56-7E55-4CC1-A32F-36F94B523251}"/>
              </a:ext>
            </a:extLst>
          </p:cNvPr>
          <p:cNvSpPr/>
          <p:nvPr/>
        </p:nvSpPr>
        <p:spPr>
          <a:xfrm>
            <a:off x="3921411" y="1809608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</p:spTree>
    <p:extLst>
      <p:ext uri="{BB962C8B-B14F-4D97-AF65-F5344CB8AC3E}">
        <p14:creationId xmlns:p14="http://schemas.microsoft.com/office/powerpoint/2010/main" xmlns="" val="926289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animBg="1"/>
      <p:bldP spid="27" grpId="0" animBg="1"/>
      <p:bldP spid="28" grpId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45179E4-824B-4818-BF00-F75ECF0CA689}"/>
              </a:ext>
            </a:extLst>
          </p:cNvPr>
          <p:cNvGrpSpPr/>
          <p:nvPr/>
        </p:nvGrpSpPr>
        <p:grpSpPr>
          <a:xfrm>
            <a:off x="1593012" y="1191871"/>
            <a:ext cx="8945448" cy="1215408"/>
            <a:chOff x="1238682" y="1626211"/>
            <a:chExt cx="8945448" cy="1215408"/>
          </a:xfrm>
        </p:grpSpPr>
        <p:pic>
          <p:nvPicPr>
            <p:cNvPr id="3" name="Picture 2" descr="天坛线">
              <a:extLst>
                <a:ext uri="{FF2B5EF4-FFF2-40B4-BE49-F238E27FC236}">
                  <a16:creationId xmlns:a16="http://schemas.microsoft.com/office/drawing/2014/main" xmlns="" id="{57F25535-4F22-46D3-9FA5-53FFF2C338F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109" r="-616"/>
            <a:stretch>
              <a:fillRect/>
            </a:stretch>
          </p:blipFill>
          <p:spPr bwMode="auto">
            <a:xfrm>
              <a:off x="2811780" y="1626211"/>
              <a:ext cx="7372350" cy="1215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2" descr="天坛线">
              <a:extLst>
                <a:ext uri="{FF2B5EF4-FFF2-40B4-BE49-F238E27FC236}">
                  <a16:creationId xmlns:a16="http://schemas.microsoft.com/office/drawing/2014/main" xmlns="" id="{CA20D533-EB94-4316-89DC-EE24DAB09BB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009"/>
            <a:stretch>
              <a:fillRect/>
            </a:stretch>
          </p:blipFill>
          <p:spPr bwMode="auto">
            <a:xfrm>
              <a:off x="1238682" y="1626211"/>
              <a:ext cx="1573098" cy="1215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4F04125-C61B-49CE-9073-F3118782F98D}"/>
              </a:ext>
            </a:extLst>
          </p:cNvPr>
          <p:cNvSpPr/>
          <p:nvPr/>
        </p:nvSpPr>
        <p:spPr>
          <a:xfrm>
            <a:off x="3105650" y="1507187"/>
            <a:ext cx="74442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整顿软弱涣散基层党组织。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加大整顿软弱涣散基层党组织工作力度，配齐配强班子特别是带头人，健全工作制度，确保“两学一做”学习教育有人抓、有人管。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6C0BBD72-831F-4CA2-B20F-EACD729A6CC6}"/>
              </a:ext>
            </a:extLst>
          </p:cNvPr>
          <p:cNvGrpSpPr/>
          <p:nvPr/>
        </p:nvGrpSpPr>
        <p:grpSpPr>
          <a:xfrm>
            <a:off x="1593012" y="2827169"/>
            <a:ext cx="8945448" cy="1215408"/>
            <a:chOff x="1238682" y="1626211"/>
            <a:chExt cx="8945448" cy="1215408"/>
          </a:xfrm>
        </p:grpSpPr>
        <p:pic>
          <p:nvPicPr>
            <p:cNvPr id="7" name="Picture 2" descr="天坛线">
              <a:extLst>
                <a:ext uri="{FF2B5EF4-FFF2-40B4-BE49-F238E27FC236}">
                  <a16:creationId xmlns:a16="http://schemas.microsoft.com/office/drawing/2014/main" xmlns="" id="{818B862A-F173-4675-AAFC-A09BAFFD521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109" r="-616"/>
            <a:stretch>
              <a:fillRect/>
            </a:stretch>
          </p:blipFill>
          <p:spPr bwMode="auto">
            <a:xfrm>
              <a:off x="2811780" y="1626211"/>
              <a:ext cx="7372350" cy="1215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天坛线">
              <a:extLst>
                <a:ext uri="{FF2B5EF4-FFF2-40B4-BE49-F238E27FC236}">
                  <a16:creationId xmlns:a16="http://schemas.microsoft.com/office/drawing/2014/main" xmlns="" id="{DB44F26A-897B-4F06-9779-490DD0D6B4C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009"/>
            <a:stretch>
              <a:fillRect/>
            </a:stretch>
          </p:blipFill>
          <p:spPr bwMode="auto">
            <a:xfrm>
              <a:off x="1238682" y="1626211"/>
              <a:ext cx="1573098" cy="1215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FEC7E4B-8A27-44E6-9A4D-E20179D485FF}"/>
              </a:ext>
            </a:extLst>
          </p:cNvPr>
          <p:cNvSpPr/>
          <p:nvPr/>
        </p:nvSpPr>
        <p:spPr>
          <a:xfrm>
            <a:off x="3105650" y="3271727"/>
            <a:ext cx="74328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开展党员组织关系集中排查。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摸清“口袋”党员、长期与党组织失去联系党员情况，理顺党员组织关系，努力使每名党员都纳入党组织有效管理，参加学习教育。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42A627D3-28CF-4491-BE87-ED05406048DC}"/>
              </a:ext>
            </a:extLst>
          </p:cNvPr>
          <p:cNvGrpSpPr/>
          <p:nvPr/>
        </p:nvGrpSpPr>
        <p:grpSpPr>
          <a:xfrm>
            <a:off x="1593012" y="4495370"/>
            <a:ext cx="8945448" cy="1215408"/>
            <a:chOff x="1238682" y="1626211"/>
            <a:chExt cx="8945448" cy="1215408"/>
          </a:xfrm>
        </p:grpSpPr>
        <p:pic>
          <p:nvPicPr>
            <p:cNvPr id="11" name="Picture 2" descr="天坛线">
              <a:extLst>
                <a:ext uri="{FF2B5EF4-FFF2-40B4-BE49-F238E27FC236}">
                  <a16:creationId xmlns:a16="http://schemas.microsoft.com/office/drawing/2014/main" xmlns="" id="{0002C9B0-79D4-4B28-B593-BA8511CF001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109" r="-616"/>
            <a:stretch>
              <a:fillRect/>
            </a:stretch>
          </p:blipFill>
          <p:spPr bwMode="auto">
            <a:xfrm>
              <a:off x="2811780" y="1626211"/>
              <a:ext cx="7372350" cy="1215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天坛线">
              <a:extLst>
                <a:ext uri="{FF2B5EF4-FFF2-40B4-BE49-F238E27FC236}">
                  <a16:creationId xmlns:a16="http://schemas.microsoft.com/office/drawing/2014/main" xmlns="" id="{CC38F789-E957-4F3F-AF8A-FC0182079F6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009"/>
            <a:stretch>
              <a:fillRect/>
            </a:stretch>
          </p:blipFill>
          <p:spPr bwMode="auto">
            <a:xfrm>
              <a:off x="1238682" y="1626211"/>
              <a:ext cx="1573098" cy="1215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8BE5407-0357-4FA3-A8AA-4393ECC84F8F}"/>
              </a:ext>
            </a:extLst>
          </p:cNvPr>
          <p:cNvSpPr/>
          <p:nvPr/>
        </p:nvSpPr>
        <p:spPr>
          <a:xfrm>
            <a:off x="3151370" y="4872241"/>
            <a:ext cx="74328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党务骨干普遍进行培训。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要对基层党组织书记、组织委员、组织员等党务骨干普遍进行培训，帮助他们掌握工作方法，明确工作要求。</a:t>
            </a:r>
          </a:p>
        </p:txBody>
      </p:sp>
    </p:spTree>
    <p:extLst>
      <p:ext uri="{BB962C8B-B14F-4D97-AF65-F5344CB8AC3E}">
        <p14:creationId xmlns:p14="http://schemas.microsoft.com/office/powerpoint/2010/main" xmlns="" val="1227601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4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000">
                                          <p:cBhvr additive="base"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000">
                                          <p:cBhvr additive="base"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" presetClass="entr" presetSubtype="1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5" presetID="2" presetClass="entr" presetSubtype="4" fill="hold" nodeType="afterEffect" p14:presetBounceEnd="4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000">
                                          <p:cBhvr additive="base"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000">
                                          <p:cBhvr additive="base"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9" grpId="0"/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9" grpId="0"/>
          <p:bldP spid="13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C09A285-A355-4E3D-AFCA-6357CB7851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092" b="30355"/>
          <a:stretch/>
        </p:blipFill>
        <p:spPr>
          <a:xfrm>
            <a:off x="9011653" y="486369"/>
            <a:ext cx="3074328" cy="196252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10E3B2A-D530-4AF5-9D69-D884FF4016D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7" t="10863" r="45266" b="1178"/>
          <a:stretch/>
        </p:blipFill>
        <p:spPr>
          <a:xfrm>
            <a:off x="126460" y="1467631"/>
            <a:ext cx="6557957" cy="539036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A34CF1D-DF7C-4CF7-B819-115674122322}"/>
              </a:ext>
            </a:extLst>
          </p:cNvPr>
          <p:cNvSpPr txBox="1"/>
          <p:nvPr/>
        </p:nvSpPr>
        <p:spPr>
          <a:xfrm>
            <a:off x="7161071" y="4205035"/>
            <a:ext cx="4108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请插入您的文本内容或者其它相关内容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0F00726-915B-4E83-8141-F69A860E44A7}"/>
              </a:ext>
            </a:extLst>
          </p:cNvPr>
          <p:cNvSpPr txBox="1"/>
          <p:nvPr/>
        </p:nvSpPr>
        <p:spPr>
          <a:xfrm>
            <a:off x="9510353" y="5918958"/>
            <a:ext cx="1863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汇报人：千库网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C5EFCBB-9DDE-49B5-84AF-885207CF9438}"/>
              </a:ext>
            </a:extLst>
          </p:cNvPr>
          <p:cNvSpPr txBox="1"/>
          <p:nvPr/>
        </p:nvSpPr>
        <p:spPr>
          <a:xfrm>
            <a:off x="481412" y="410650"/>
            <a:ext cx="11122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A02225"/>
                </a:solidFill>
                <a:latin typeface="Impact" panose="020B0806030902050204" pitchFamily="34" charset="0"/>
              </a:rPr>
              <a:t>LOGO</a:t>
            </a:r>
            <a:endParaRPr lang="zh-CN" altLang="en-US" sz="3600" dirty="0">
              <a:solidFill>
                <a:srgbClr val="A02225"/>
              </a:solidFill>
              <a:latin typeface="Impact" panose="020B080603090205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230AAE0-5702-4A14-9C19-BDFF310969A0}"/>
              </a:ext>
            </a:extLst>
          </p:cNvPr>
          <p:cNvSpPr txBox="1"/>
          <p:nvPr/>
        </p:nvSpPr>
        <p:spPr>
          <a:xfrm>
            <a:off x="6981535" y="2839376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A02225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感谢聆听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2BDA727-2182-4E6C-B492-B46C54E005B3}"/>
              </a:ext>
            </a:extLst>
          </p:cNvPr>
          <p:cNvSpPr txBox="1"/>
          <p:nvPr/>
        </p:nvSpPr>
        <p:spPr>
          <a:xfrm>
            <a:off x="0" y="7014765"/>
            <a:ext cx="1960793" cy="9787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PPT</a:t>
            </a:r>
            <a:r>
              <a:rPr lang="zh-CN" altLang="en-US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定制</a:t>
            </a:r>
            <a:r>
              <a:rPr lang="en-US" altLang="zh-CN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: </a:t>
            </a:r>
            <a:r>
              <a:rPr lang="zh-CN" altLang="en-US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静水流深工作室</a:t>
            </a:r>
            <a:endParaRPr lang="en-US" altLang="zh-CN" sz="1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QQ:    276060523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电话</a:t>
            </a:r>
            <a:r>
              <a:rPr lang="en-US" altLang="zh-CN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:  18928897164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微信</a:t>
            </a:r>
            <a:r>
              <a:rPr lang="en-US" altLang="zh-CN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:  </a:t>
            </a:r>
            <a:r>
              <a:rPr lang="en-US" altLang="zh-CN" sz="1200" dirty="0" err="1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whishile</a:t>
            </a:r>
            <a:endParaRPr lang="zh-CN" altLang="en-US" sz="1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3804649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BDF62B6-33B5-471D-83AA-4E27BA2F76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7" t="10863" r="45266" b="1178"/>
          <a:stretch/>
        </p:blipFill>
        <p:spPr>
          <a:xfrm>
            <a:off x="2817021" y="3092150"/>
            <a:ext cx="6557957" cy="539036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6B64BE6-A603-43EF-AE5F-7455F9E99F59}"/>
              </a:ext>
            </a:extLst>
          </p:cNvPr>
          <p:cNvSpPr txBox="1"/>
          <p:nvPr/>
        </p:nvSpPr>
        <p:spPr>
          <a:xfrm>
            <a:off x="481412" y="410650"/>
            <a:ext cx="11122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A02225"/>
                </a:solidFill>
                <a:latin typeface="Impact" panose="020B0806030902050204" pitchFamily="34" charset="0"/>
              </a:rPr>
              <a:t>LOGO</a:t>
            </a:r>
            <a:endParaRPr lang="zh-CN" altLang="en-US" sz="3600" dirty="0">
              <a:solidFill>
                <a:srgbClr val="A02225"/>
              </a:solidFill>
              <a:latin typeface="Impact" panose="020B0806030902050204" pitchFamily="34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06D9F47-4651-46FD-8248-C30BD4901F3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092" b="30355"/>
          <a:stretch/>
        </p:blipFill>
        <p:spPr>
          <a:xfrm>
            <a:off x="10661513" y="180984"/>
            <a:ext cx="1460049" cy="93203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EFF3569-1A1B-4C4F-AC91-C46DEEF9452F}"/>
              </a:ext>
            </a:extLst>
          </p:cNvPr>
          <p:cNvSpPr txBox="1"/>
          <p:nvPr/>
        </p:nvSpPr>
        <p:spPr>
          <a:xfrm>
            <a:off x="5391408" y="1676378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A02225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第一章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6E1C07E-E481-4D05-9B88-9110B7C026E6}"/>
              </a:ext>
            </a:extLst>
          </p:cNvPr>
          <p:cNvSpPr txBox="1"/>
          <p:nvPr/>
        </p:nvSpPr>
        <p:spPr>
          <a:xfrm>
            <a:off x="4682704" y="2445819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请插入标题内容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B533B4B-E7A3-4BED-9417-F8C533AFBFE7}"/>
              </a:ext>
            </a:extLst>
          </p:cNvPr>
          <p:cNvSpPr txBox="1"/>
          <p:nvPr/>
        </p:nvSpPr>
        <p:spPr>
          <a:xfrm>
            <a:off x="4476415" y="3126045"/>
            <a:ext cx="405005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/>
              <a:t>请插入您的文本内容或者其它相关内容</a:t>
            </a:r>
          </a:p>
        </p:txBody>
      </p:sp>
      <p:pic>
        <p:nvPicPr>
          <p:cNvPr id="36" name="图片 35" descr="图片包含 矢量图形, 标牌, 文字&#10;&#10;已生成高可信度的说明">
            <a:extLst>
              <a:ext uri="{FF2B5EF4-FFF2-40B4-BE49-F238E27FC236}">
                <a16:creationId xmlns:a16="http://schemas.microsoft.com/office/drawing/2014/main" xmlns="" id="{03C57C81-8980-4BAE-8424-8FDA3BAAFF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587" t="32233" b="26732"/>
          <a:stretch/>
        </p:blipFill>
        <p:spPr>
          <a:xfrm>
            <a:off x="2496798" y="1473694"/>
            <a:ext cx="2225258" cy="2204970"/>
          </a:xfrm>
          <a:prstGeom prst="rect">
            <a:avLst/>
          </a:prstGeom>
        </p:spPr>
      </p:pic>
      <p:sp>
        <p:nvSpPr>
          <p:cNvPr id="37" name="KSO_Shape">
            <a:extLst>
              <a:ext uri="{FF2B5EF4-FFF2-40B4-BE49-F238E27FC236}">
                <a16:creationId xmlns:a16="http://schemas.microsoft.com/office/drawing/2014/main" xmlns="" id="{F14927FE-6B0D-43AC-A284-96F4738A24AD}"/>
              </a:ext>
            </a:extLst>
          </p:cNvPr>
          <p:cNvSpPr/>
          <p:nvPr/>
        </p:nvSpPr>
        <p:spPr>
          <a:xfrm>
            <a:off x="8099024" y="1748900"/>
            <a:ext cx="598919" cy="598919"/>
          </a:xfrm>
          <a:prstGeom prst="star5">
            <a:avLst/>
          </a:prstGeom>
          <a:solidFill>
            <a:srgbClr val="A022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1D14F20-332A-46D5-9603-E558B20C94E7}"/>
              </a:ext>
            </a:extLst>
          </p:cNvPr>
          <p:cNvSpPr txBox="1"/>
          <p:nvPr/>
        </p:nvSpPr>
        <p:spPr>
          <a:xfrm>
            <a:off x="0" y="7014765"/>
            <a:ext cx="1960793" cy="9787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PPT</a:t>
            </a:r>
            <a:r>
              <a:rPr lang="zh-CN" altLang="en-US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定制</a:t>
            </a:r>
            <a:r>
              <a:rPr lang="en-US" altLang="zh-CN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: </a:t>
            </a:r>
            <a:r>
              <a:rPr lang="zh-CN" altLang="en-US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静水流深工作室</a:t>
            </a:r>
            <a:endParaRPr lang="en-US" altLang="zh-CN" sz="1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QQ:    276060523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电话</a:t>
            </a:r>
            <a:r>
              <a:rPr lang="en-US" altLang="zh-CN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:  18928897164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微信</a:t>
            </a:r>
            <a:r>
              <a:rPr lang="en-US" altLang="zh-CN" sz="1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:  </a:t>
            </a:r>
            <a:r>
              <a:rPr lang="en-US" altLang="zh-CN" sz="1200" dirty="0" err="1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whishile</a:t>
            </a:r>
            <a:endParaRPr lang="zh-CN" altLang="en-US" sz="1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7272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BEB1091C-ABCB-474B-9D35-3AC31FA249E7}"/>
              </a:ext>
            </a:extLst>
          </p:cNvPr>
          <p:cNvSpPr/>
          <p:nvPr/>
        </p:nvSpPr>
        <p:spPr>
          <a:xfrm>
            <a:off x="2302582" y="1600536"/>
            <a:ext cx="1055863" cy="1056244"/>
          </a:xfrm>
          <a:prstGeom prst="rect">
            <a:avLst/>
          </a:prstGeom>
          <a:solidFill>
            <a:srgbClr val="C00000"/>
          </a:solidFill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2016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微软雅黑"/>
              <a:cs typeface="+mn-cs"/>
            </a:endParaRPr>
          </a:p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1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月</a:t>
            </a: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15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日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023F096C-DE5D-437E-A9B5-AE0E49EDD2DC}"/>
              </a:ext>
            </a:extLst>
          </p:cNvPr>
          <p:cNvSpPr/>
          <p:nvPr/>
        </p:nvSpPr>
        <p:spPr>
          <a:xfrm>
            <a:off x="1038446" y="3868194"/>
            <a:ext cx="5952940" cy="1600809"/>
          </a:xfrm>
          <a:prstGeom prst="rect">
            <a:avLst/>
          </a:prstGeom>
        </p:spPr>
        <p:txBody>
          <a:bodyPr wrap="square" lIns="121891" tIns="60945" rIns="121891" bIns="60945">
            <a:spAutoFit/>
          </a:bodyPr>
          <a:lstStyle/>
          <a:p>
            <a:pPr defTabSz="1218565">
              <a:lnSpc>
                <a:spcPct val="150000"/>
              </a:lnSpc>
            </a:pPr>
            <a:r>
              <a:rPr lang="en-US" altLang="zh-CN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【</a:t>
            </a:r>
            <a:r>
              <a:rPr lang="zh-CN" altLang="en-US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通知</a:t>
            </a:r>
            <a:r>
              <a:rPr lang="en-US" altLang="zh-CN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】</a:t>
            </a:r>
            <a:r>
              <a:rPr lang="zh-CN" altLang="en-US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要求：</a:t>
            </a:r>
            <a:r>
              <a:rPr lang="zh-CN" altLang="en-US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Calibri"/>
                <a:ea typeface="微软雅黑"/>
              </a:rPr>
              <a:t>各地区各部门各单位党委（党组）要充分认识开展“两学一做”学习教育对于推动全面从严治党向基层延伸、保持发展党的先进性和纯洁性的重大意义，作为一项重大政治任务，尽好责、抓到位、见实效。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C07187EC-C1F3-415C-9A26-0448AF41D8AE}"/>
              </a:ext>
            </a:extLst>
          </p:cNvPr>
          <p:cNvSpPr/>
          <p:nvPr/>
        </p:nvSpPr>
        <p:spPr>
          <a:xfrm>
            <a:off x="1150471" y="1591962"/>
            <a:ext cx="1055863" cy="1056244"/>
          </a:xfrm>
          <a:prstGeom prst="rect">
            <a:avLst/>
          </a:prstGeom>
          <a:solidFill>
            <a:srgbClr val="C00000"/>
          </a:solidFill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活动提出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4E79AC0F-0D9B-4A66-AC8D-9BDC79319FBA}"/>
              </a:ext>
            </a:extLst>
          </p:cNvPr>
          <p:cNvSpPr/>
          <p:nvPr/>
        </p:nvSpPr>
        <p:spPr>
          <a:xfrm>
            <a:off x="3454694" y="1591962"/>
            <a:ext cx="3359563" cy="1056244"/>
          </a:xfrm>
          <a:prstGeom prst="rect">
            <a:avLst/>
          </a:prstGeom>
          <a:solidFill>
            <a:srgbClr val="C00000"/>
          </a:solidFill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全国组织部长会议提出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7325DC62-1A00-40E5-AE35-765B99FCD76D}"/>
              </a:ext>
            </a:extLst>
          </p:cNvPr>
          <p:cNvSpPr/>
          <p:nvPr/>
        </p:nvSpPr>
        <p:spPr>
          <a:xfrm>
            <a:off x="3454694" y="2720797"/>
            <a:ext cx="3359563" cy="1056244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中央办公厅印发通知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AAC80C2A-7D1A-43C4-9FC9-43352707D11E}"/>
              </a:ext>
            </a:extLst>
          </p:cNvPr>
          <p:cNvSpPr/>
          <p:nvPr/>
        </p:nvSpPr>
        <p:spPr>
          <a:xfrm>
            <a:off x="2302582" y="2734365"/>
            <a:ext cx="1055863" cy="1056244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600" b="0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2016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rgbClr val="9B0D13"/>
              </a:solidFill>
              <a:effectLst/>
              <a:uLnTx/>
              <a:uFillTx/>
              <a:latin typeface="Impact" panose="020B0806030902050204" pitchFamily="34" charset="0"/>
              <a:ea typeface="微软雅黑"/>
              <a:cs typeface="+mn-cs"/>
            </a:endParaRPr>
          </a:p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2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月</a:t>
            </a: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29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日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3B10DBBD-8964-40F2-B55D-819FBC5A2382}"/>
              </a:ext>
            </a:extLst>
          </p:cNvPr>
          <p:cNvSpPr/>
          <p:nvPr/>
        </p:nvSpPr>
        <p:spPr>
          <a:xfrm>
            <a:off x="1150471" y="2725792"/>
            <a:ext cx="1055863" cy="1056244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安排部署</a:t>
            </a:r>
          </a:p>
        </p:txBody>
      </p:sp>
      <p:pic>
        <p:nvPicPr>
          <p:cNvPr id="40" name="Picture 7">
            <a:extLst>
              <a:ext uri="{FF2B5EF4-FFF2-40B4-BE49-F238E27FC236}">
                <a16:creationId xmlns:a16="http://schemas.microsoft.com/office/drawing/2014/main" xmlns="" id="{EE80593F-B8BB-4D1A-9C38-0729EE6CA0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8514" y="1591962"/>
            <a:ext cx="4215102" cy="390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58254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6313D41C-EA70-49B1-8896-9EE128825119}"/>
              </a:ext>
            </a:extLst>
          </p:cNvPr>
          <p:cNvSpPr/>
          <p:nvPr/>
        </p:nvSpPr>
        <p:spPr>
          <a:xfrm>
            <a:off x="1185595" y="4207230"/>
            <a:ext cx="2915023" cy="1437821"/>
          </a:xfrm>
          <a:prstGeom prst="rect">
            <a:avLst/>
          </a:prstGeom>
        </p:spPr>
        <p:txBody>
          <a:bodyPr wrap="square" lIns="121891" tIns="60945" rIns="121891" bIns="60945">
            <a:spAutoFit/>
          </a:bodyPr>
          <a:lstStyle/>
          <a:p>
            <a:pPr algn="just" defTabSz="1218565">
              <a:lnSpc>
                <a:spcPct val="150000"/>
              </a:lnSpc>
            </a:pPr>
            <a:r>
              <a:rPr lang="zh-CN" altLang="en-US" sz="14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中央决定，</a:t>
            </a:r>
            <a:r>
              <a:rPr lang="en-US" altLang="zh-CN" sz="14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2016</a:t>
            </a:r>
            <a:r>
              <a:rPr lang="zh-CN" altLang="en-US" sz="14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年在全体党员中开展学</a:t>
            </a:r>
            <a:r>
              <a:rPr lang="en-US" altLang="zh-CN" sz="14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“</a:t>
            </a:r>
            <a:r>
              <a:rPr lang="zh-CN" altLang="en-US" sz="14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党章党规、学系列讲话，做合格党员</a:t>
            </a:r>
            <a:r>
              <a:rPr lang="en-US" altLang="zh-CN" sz="14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”</a:t>
            </a:r>
            <a:r>
              <a:rPr lang="zh-CN" altLang="en-US" sz="14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学习教育。简称</a:t>
            </a:r>
            <a:r>
              <a:rPr lang="en-US" altLang="zh-CN" sz="14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【</a:t>
            </a:r>
            <a:r>
              <a:rPr lang="zh-CN" altLang="en-US" sz="14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两学一做</a:t>
            </a:r>
            <a:r>
              <a:rPr lang="en-US" altLang="zh-CN" sz="14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】</a:t>
            </a:r>
            <a:endParaRPr lang="zh-CN" altLang="en-US" sz="1400" b="1" dirty="0">
              <a:solidFill>
                <a:srgbClr val="000000">
                  <a:lumMod val="65000"/>
                  <a:lumOff val="3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B6E11B1-95F6-4763-AB08-F6B0498D1088}"/>
              </a:ext>
            </a:extLst>
          </p:cNvPr>
          <p:cNvSpPr txBox="1"/>
          <p:nvPr/>
        </p:nvSpPr>
        <p:spPr>
          <a:xfrm>
            <a:off x="4787804" y="3114628"/>
            <a:ext cx="1921521" cy="492557"/>
          </a:xfrm>
          <a:prstGeom prst="rect">
            <a:avLst/>
          </a:prstGeom>
          <a:noFill/>
        </p:spPr>
        <p:txBody>
          <a:bodyPr wrap="square" lIns="121891" tIns="60945" rIns="121891" bIns="60945" rtlCol="0">
            <a:spAutoFit/>
          </a:bodyPr>
          <a:lstStyle/>
          <a:p>
            <a:pPr algn="ctr" defTabSz="1218565"/>
            <a:r>
              <a:rPr lang="zh-CN" altLang="en-US" sz="2400" b="1" dirty="0">
                <a:solidFill>
                  <a:srgbClr val="9B0D13"/>
                </a:solidFill>
                <a:latin typeface="Calibri"/>
                <a:ea typeface="微软雅黑"/>
              </a:rPr>
              <a:t>学党章党规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5E14F41B-71AA-4989-9A8B-4FF46838CF8D}"/>
              </a:ext>
            </a:extLst>
          </p:cNvPr>
          <p:cNvSpPr txBox="1"/>
          <p:nvPr/>
        </p:nvSpPr>
        <p:spPr>
          <a:xfrm>
            <a:off x="7155672" y="3114628"/>
            <a:ext cx="1921521" cy="492557"/>
          </a:xfrm>
          <a:prstGeom prst="rect">
            <a:avLst/>
          </a:prstGeom>
          <a:noFill/>
        </p:spPr>
        <p:txBody>
          <a:bodyPr wrap="square" lIns="121891" tIns="60945" rIns="121891" bIns="60945" rtlCol="0">
            <a:spAutoFit/>
          </a:bodyPr>
          <a:lstStyle/>
          <a:p>
            <a:pPr algn="ctr" defTabSz="1218565"/>
            <a:r>
              <a:rPr lang="zh-CN" altLang="en-US" sz="2400" b="1" dirty="0">
                <a:solidFill>
                  <a:srgbClr val="9B0D13"/>
                </a:solidFill>
                <a:latin typeface="Calibri"/>
                <a:ea typeface="微软雅黑"/>
              </a:rPr>
              <a:t>学系列讲话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C5A5F33-463C-4006-A4BF-5B5A41144BCD}"/>
              </a:ext>
            </a:extLst>
          </p:cNvPr>
          <p:cNvSpPr txBox="1"/>
          <p:nvPr/>
        </p:nvSpPr>
        <p:spPr>
          <a:xfrm>
            <a:off x="9361262" y="3114628"/>
            <a:ext cx="1921521" cy="492557"/>
          </a:xfrm>
          <a:prstGeom prst="rect">
            <a:avLst/>
          </a:prstGeom>
          <a:noFill/>
        </p:spPr>
        <p:txBody>
          <a:bodyPr wrap="square" lIns="121891" tIns="60945" rIns="121891" bIns="60945" rtlCol="0">
            <a:spAutoFit/>
          </a:bodyPr>
          <a:lstStyle/>
          <a:p>
            <a:pPr algn="ctr" defTabSz="1218565"/>
            <a:r>
              <a:rPr lang="zh-CN" altLang="en-US" sz="2400" b="1" dirty="0">
                <a:solidFill>
                  <a:srgbClr val="9B0D13"/>
                </a:solidFill>
                <a:latin typeface="Calibri"/>
                <a:ea typeface="微软雅黑"/>
              </a:rPr>
              <a:t>做合格党员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B8E65BEA-6751-42E4-943F-BD6066D9C177}"/>
              </a:ext>
            </a:extLst>
          </p:cNvPr>
          <p:cNvSpPr/>
          <p:nvPr/>
        </p:nvSpPr>
        <p:spPr>
          <a:xfrm>
            <a:off x="4832398" y="4231586"/>
            <a:ext cx="6450383" cy="1231392"/>
          </a:xfrm>
          <a:prstGeom prst="rect">
            <a:avLst/>
          </a:prstGeom>
        </p:spPr>
        <p:txBody>
          <a:bodyPr wrap="square" lIns="121891" tIns="60945" rIns="121891" bIns="60945">
            <a:spAutoFit/>
          </a:bodyPr>
          <a:lstStyle/>
          <a:p>
            <a:pPr algn="just" defTabSz="1218565">
              <a:lnSpc>
                <a:spcPct val="150000"/>
              </a:lnSpc>
            </a:pPr>
            <a:r>
              <a:rPr lang="en-US" altLang="zh-CN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【</a:t>
            </a:r>
            <a:r>
              <a:rPr lang="zh-CN" altLang="en-US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方案</a:t>
            </a:r>
            <a:r>
              <a:rPr lang="en-US" altLang="zh-CN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】</a:t>
            </a:r>
            <a:r>
              <a:rPr lang="zh-CN" altLang="en-US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指出：“两学一做”学习教育不是一次活动，要突出正常教育，区分层次，有针对性地解决问题，用心用力，抓细抓实，真正把党的思想政治建设抓在日常、严在经常。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BB25C665-CB0B-4E2E-A595-92709E348A67}"/>
              </a:ext>
            </a:extLst>
          </p:cNvPr>
          <p:cNvSpPr/>
          <p:nvPr/>
        </p:nvSpPr>
        <p:spPr>
          <a:xfrm>
            <a:off x="4466912" y="3859802"/>
            <a:ext cx="7295861" cy="94823"/>
          </a:xfrm>
          <a:prstGeom prst="rect">
            <a:avLst/>
          </a:prstGeom>
          <a:pattFill prst="dkUpDiag">
            <a:fgClr>
              <a:srgbClr val="9B0D13"/>
            </a:fgClr>
            <a:bgClr>
              <a:srgbClr val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600" b="0" i="0" u="none" strike="noStrike" kern="0" cap="none" spc="0" normalizeH="0" baseline="0" noProof="0">
              <a:ln>
                <a:noFill/>
              </a:ln>
              <a:solidFill>
                <a:srgbClr val="9B0D13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pic>
        <p:nvPicPr>
          <p:cNvPr id="34" name="Picture 3" descr="C:\Users\Administrator\Desktop\党政机关\素材\党徽\Nipic_5916570_20120618220329321399.png">
            <a:extLst>
              <a:ext uri="{FF2B5EF4-FFF2-40B4-BE49-F238E27FC236}">
                <a16:creationId xmlns:a16="http://schemas.microsoft.com/office/drawing/2014/main" xmlns="" id="{23C37880-DA6C-471B-A734-2A7E2B5A5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4233" y="1030533"/>
            <a:ext cx="2179643" cy="197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BA48455E-1C32-4DEF-8EBE-D05A59734480}"/>
              </a:ext>
            </a:extLst>
          </p:cNvPr>
          <p:cNvGrpSpPr/>
          <p:nvPr/>
        </p:nvGrpSpPr>
        <p:grpSpPr>
          <a:xfrm>
            <a:off x="981371" y="2972768"/>
            <a:ext cx="3258693" cy="1169475"/>
            <a:chOff x="386364" y="2643758"/>
            <a:chExt cx="2444338" cy="876903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EDD10163-57CC-4306-B84F-C46CF13D94AC}"/>
                </a:ext>
              </a:extLst>
            </p:cNvPr>
            <p:cNvCxnSpPr/>
            <p:nvPr/>
          </p:nvCxnSpPr>
          <p:spPr>
            <a:xfrm>
              <a:off x="556522" y="3507854"/>
              <a:ext cx="2160000" cy="0"/>
            </a:xfrm>
            <a:prstGeom prst="line">
              <a:avLst/>
            </a:prstGeom>
            <a:noFill/>
            <a:ln w="19050" cap="flat" cmpd="sng" algn="ctr">
              <a:solidFill>
                <a:srgbClr val="9B0D13">
                  <a:shade val="95000"/>
                  <a:satMod val="105000"/>
                </a:srgb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E08BAE40-0D7C-49BD-BEF7-DD13A5B91FCB}"/>
                </a:ext>
              </a:extLst>
            </p:cNvPr>
            <p:cNvCxnSpPr/>
            <p:nvPr/>
          </p:nvCxnSpPr>
          <p:spPr>
            <a:xfrm>
              <a:off x="556522" y="2643758"/>
              <a:ext cx="2160000" cy="0"/>
            </a:xfrm>
            <a:prstGeom prst="line">
              <a:avLst/>
            </a:prstGeom>
            <a:noFill/>
            <a:ln w="19050" cap="flat" cmpd="sng" algn="ctr">
              <a:solidFill>
                <a:srgbClr val="9B0D13">
                  <a:shade val="95000"/>
                  <a:satMod val="105000"/>
                </a:srgb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cxnSp>
        <p:pic>
          <p:nvPicPr>
            <p:cNvPr id="38" name="Picture 4" descr="C:\Users\Administrator\Desktop\党政机关\素材\党徽\1313.png">
              <a:extLst>
                <a:ext uri="{FF2B5EF4-FFF2-40B4-BE49-F238E27FC236}">
                  <a16:creationId xmlns:a16="http://schemas.microsoft.com/office/drawing/2014/main" xmlns="" id="{2DC36D0C-7D08-4AFB-98EA-F403F9313F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364" y="2678120"/>
              <a:ext cx="2444338" cy="8425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E2775FB2-BB4C-4277-AFFC-099FDC72351B}"/>
              </a:ext>
            </a:extLst>
          </p:cNvPr>
          <p:cNvGrpSpPr/>
          <p:nvPr/>
        </p:nvGrpSpPr>
        <p:grpSpPr>
          <a:xfrm>
            <a:off x="4918258" y="1357381"/>
            <a:ext cx="1660613" cy="1661214"/>
            <a:chOff x="3686418" y="1491630"/>
            <a:chExt cx="1245622" cy="1245622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52F0A639-7FDA-4C0B-BF0B-90B7602AA982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453C20EC-900D-4179-B2B8-8F92A57FDC9F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59EF25DD-70FE-42C7-B01D-3E8AEF969312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41" name="标题 4">
              <a:extLst>
                <a:ext uri="{FF2B5EF4-FFF2-40B4-BE49-F238E27FC236}">
                  <a16:creationId xmlns:a16="http://schemas.microsoft.com/office/drawing/2014/main" xmlns="" id="{577A87CE-6EE3-478D-A059-101C41CBB793}"/>
                </a:ext>
              </a:extLst>
            </p:cNvPr>
            <p:cNvSpPr txBox="1"/>
            <p:nvPr/>
          </p:nvSpPr>
          <p:spPr>
            <a:xfrm>
              <a:off x="3869830" y="1725875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学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6461A63C-88C7-41F8-A487-0871E85C9E3C}"/>
              </a:ext>
            </a:extLst>
          </p:cNvPr>
          <p:cNvGrpSpPr/>
          <p:nvPr/>
        </p:nvGrpSpPr>
        <p:grpSpPr>
          <a:xfrm>
            <a:off x="7286126" y="1357381"/>
            <a:ext cx="1660613" cy="1661214"/>
            <a:chOff x="3686418" y="1491630"/>
            <a:chExt cx="1245622" cy="1245622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4F5846E0-AE5D-4B73-9216-CAEDE47CCF2D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BE53A2E0-D315-4962-9F0F-BD24444A1384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94952F01-46D2-4EC1-87E0-DC62B899EBE5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46" name="标题 4">
              <a:extLst>
                <a:ext uri="{FF2B5EF4-FFF2-40B4-BE49-F238E27FC236}">
                  <a16:creationId xmlns:a16="http://schemas.microsoft.com/office/drawing/2014/main" xmlns="" id="{A04F5CA8-327E-4D24-B04B-BBF4AD44D77D}"/>
                </a:ext>
              </a:extLst>
            </p:cNvPr>
            <p:cNvSpPr txBox="1"/>
            <p:nvPr/>
          </p:nvSpPr>
          <p:spPr>
            <a:xfrm>
              <a:off x="3931486" y="1725875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学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0D129F26-5A93-4379-B474-5861744BEE02}"/>
              </a:ext>
            </a:extLst>
          </p:cNvPr>
          <p:cNvGrpSpPr/>
          <p:nvPr/>
        </p:nvGrpSpPr>
        <p:grpSpPr>
          <a:xfrm>
            <a:off x="9491717" y="1357381"/>
            <a:ext cx="1660613" cy="1661214"/>
            <a:chOff x="3686418" y="1491630"/>
            <a:chExt cx="1245622" cy="1245622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5B5AA01A-C034-40BB-907C-19EF1EFECD1A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588D5756-A497-4544-9D2D-0A60ABDE8CFC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A0171A13-8EB6-4B24-9E4C-5F210FD4856E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51" name="标题 4">
              <a:extLst>
                <a:ext uri="{FF2B5EF4-FFF2-40B4-BE49-F238E27FC236}">
                  <a16:creationId xmlns:a16="http://schemas.microsoft.com/office/drawing/2014/main" xmlns="" id="{91F4C945-BA8C-4DE4-AA58-D892221CC3F1}"/>
                </a:ext>
              </a:extLst>
            </p:cNvPr>
            <p:cNvSpPr txBox="1"/>
            <p:nvPr/>
          </p:nvSpPr>
          <p:spPr>
            <a:xfrm>
              <a:off x="3842111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177328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E22525A1-E221-4033-9574-BF1668C8C462}"/>
              </a:ext>
            </a:extLst>
          </p:cNvPr>
          <p:cNvSpPr/>
          <p:nvPr/>
        </p:nvSpPr>
        <p:spPr>
          <a:xfrm>
            <a:off x="1117473" y="4409044"/>
            <a:ext cx="6705319" cy="1231076"/>
          </a:xfrm>
          <a:prstGeom prst="rect">
            <a:avLst/>
          </a:prstGeom>
        </p:spPr>
        <p:txBody>
          <a:bodyPr wrap="square" lIns="121891" tIns="60945" rIns="121891" bIns="60945">
            <a:spAutoFit/>
          </a:bodyPr>
          <a:lstStyle/>
          <a:p>
            <a:pPr defTabSz="1218565">
              <a:lnSpc>
                <a:spcPct val="150000"/>
              </a:lnSpc>
            </a:pPr>
            <a:r>
              <a:rPr lang="en-US" altLang="zh-CN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【</a:t>
            </a:r>
            <a:r>
              <a:rPr lang="zh-CN" altLang="en-US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方案</a:t>
            </a:r>
            <a:r>
              <a:rPr lang="en-US" altLang="zh-CN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】</a:t>
            </a:r>
            <a:r>
              <a:rPr lang="zh-CN" altLang="en-US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指出：“两学一做”学习教育，是面向全体党员深化党内教育的重要实践，是推动党内教育从“关键少数”向广大党员拓展、从集中  </a:t>
            </a:r>
            <a:endParaRPr lang="en-US" altLang="zh-CN" sz="1600" b="1" dirty="0">
              <a:solidFill>
                <a:srgbClr val="000000">
                  <a:lumMod val="65000"/>
                  <a:lumOff val="35000"/>
                </a:srgbClr>
              </a:solidFill>
              <a:latin typeface="微软雅黑"/>
              <a:ea typeface="微软雅黑"/>
            </a:endParaRPr>
          </a:p>
          <a:p>
            <a:pPr defTabSz="1218565">
              <a:lnSpc>
                <a:spcPct val="150000"/>
              </a:lnSpc>
            </a:pPr>
            <a:r>
              <a:rPr lang="en-US" altLang="zh-CN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                                                 </a:t>
            </a:r>
            <a:r>
              <a:rPr lang="zh-CN" altLang="en-US" sz="1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性教育向经常性教育延伸的重要举措。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C934CB7E-E3CF-4011-9226-B37EE0688AD2}"/>
              </a:ext>
            </a:extLst>
          </p:cNvPr>
          <p:cNvSpPr/>
          <p:nvPr/>
        </p:nvSpPr>
        <p:spPr>
          <a:xfrm>
            <a:off x="1117474" y="3080440"/>
            <a:ext cx="1368401" cy="551762"/>
          </a:xfrm>
          <a:prstGeom prst="rect">
            <a:avLst/>
          </a:prstGeom>
          <a:solidFill>
            <a:srgbClr val="C00000"/>
          </a:solidFill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拓展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5E872EFC-CF6A-4C3B-BB65-731905DD5AA6}"/>
              </a:ext>
            </a:extLst>
          </p:cNvPr>
          <p:cNvSpPr/>
          <p:nvPr/>
        </p:nvSpPr>
        <p:spPr>
          <a:xfrm>
            <a:off x="2603136" y="3080440"/>
            <a:ext cx="4339722" cy="551762"/>
          </a:xfrm>
          <a:prstGeom prst="rect">
            <a:avLst/>
          </a:prstGeom>
          <a:noFill/>
          <a:ln w="19050" cap="flat" cmpd="sng" algn="ctr">
            <a:solidFill>
              <a:srgbClr val="9B0D13">
                <a:shade val="50000"/>
              </a:srgbClr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“关键少数”向广大党员拓展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158B3706-D285-4B29-A607-AE76C36AF56A}"/>
              </a:ext>
            </a:extLst>
          </p:cNvPr>
          <p:cNvSpPr/>
          <p:nvPr/>
        </p:nvSpPr>
        <p:spPr>
          <a:xfrm>
            <a:off x="1117474" y="3759086"/>
            <a:ext cx="1368402" cy="551762"/>
          </a:xfrm>
          <a:prstGeom prst="rect">
            <a:avLst/>
          </a:prstGeom>
          <a:solidFill>
            <a:srgbClr val="C00000"/>
          </a:solidFill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延伸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2F46E76B-993A-4898-84E3-1DE7E22A6CE8}"/>
              </a:ext>
            </a:extLst>
          </p:cNvPr>
          <p:cNvSpPr/>
          <p:nvPr/>
        </p:nvSpPr>
        <p:spPr>
          <a:xfrm>
            <a:off x="2603136" y="3759086"/>
            <a:ext cx="4339722" cy="551762"/>
          </a:xfrm>
          <a:prstGeom prst="rect">
            <a:avLst/>
          </a:prstGeom>
          <a:noFill/>
          <a:ln w="19050" cap="flat" cmpd="sng" algn="ctr">
            <a:solidFill>
              <a:srgbClr val="9B0D13">
                <a:shade val="50000"/>
              </a:srgbClr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集中性教育向经常性教育延伸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0DBEBA6A-A37C-4B41-8097-BC08AA8A1308}"/>
              </a:ext>
            </a:extLst>
          </p:cNvPr>
          <p:cNvGrpSpPr/>
          <p:nvPr/>
        </p:nvGrpSpPr>
        <p:grpSpPr>
          <a:xfrm>
            <a:off x="942523" y="1400621"/>
            <a:ext cx="1513292" cy="1513840"/>
            <a:chOff x="3686418" y="1491630"/>
            <a:chExt cx="1245622" cy="1245622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3FB58AD3-FD91-43C8-95B2-FBC653D231EC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5CC6F5DD-F902-4CC8-BFE1-3C4A141C6148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830EE4DE-62D1-4E5B-9DB1-260DD2B5F8F9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40" name="标题 4">
              <a:extLst>
                <a:ext uri="{FF2B5EF4-FFF2-40B4-BE49-F238E27FC236}">
                  <a16:creationId xmlns:a16="http://schemas.microsoft.com/office/drawing/2014/main" xmlns="" id="{2742D1C7-88FB-4FD9-A1AB-867913D64010}"/>
                </a:ext>
              </a:extLst>
            </p:cNvPr>
            <p:cNvSpPr txBox="1"/>
            <p:nvPr/>
          </p:nvSpPr>
          <p:spPr>
            <a:xfrm>
              <a:off x="3891410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全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DFE93406-813B-4B6C-944B-F76D8B859FF6}"/>
              </a:ext>
            </a:extLst>
          </p:cNvPr>
          <p:cNvGrpSpPr/>
          <p:nvPr/>
        </p:nvGrpSpPr>
        <p:grpSpPr>
          <a:xfrm>
            <a:off x="2485875" y="1400621"/>
            <a:ext cx="1513292" cy="1513840"/>
            <a:chOff x="3686418" y="1491630"/>
            <a:chExt cx="1245622" cy="1245622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B630DAC2-8F21-4F19-94F1-417F95C81A35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E2A0D0E5-2DE6-464B-8736-E0DFD87E9BDC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6A1C4D47-74CE-4A39-9895-301C6D311FDC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45" name="标题 4">
              <a:extLst>
                <a:ext uri="{FF2B5EF4-FFF2-40B4-BE49-F238E27FC236}">
                  <a16:creationId xmlns:a16="http://schemas.microsoft.com/office/drawing/2014/main" xmlns="" id="{35EC95B4-3580-4B07-8D04-AE8DE6AF4B56}"/>
                </a:ext>
              </a:extLst>
            </p:cNvPr>
            <p:cNvSpPr txBox="1"/>
            <p:nvPr/>
          </p:nvSpPr>
          <p:spPr>
            <a:xfrm>
              <a:off x="3928427" y="1733495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体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E2955A6D-EB3C-4C96-8BF0-33D040F0DB1A}"/>
              </a:ext>
            </a:extLst>
          </p:cNvPr>
          <p:cNvGrpSpPr/>
          <p:nvPr/>
        </p:nvGrpSpPr>
        <p:grpSpPr>
          <a:xfrm>
            <a:off x="4026455" y="1400621"/>
            <a:ext cx="1513292" cy="1513840"/>
            <a:chOff x="3686418" y="1491630"/>
            <a:chExt cx="1245622" cy="1245622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5C6DB753-3758-4299-9B0B-F6827BE4AD49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E8D09688-EFD2-4248-9C9E-946148A32116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BB6C35FD-6A10-4A6D-BDD3-1B09E055E7E2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50" name="标题 4">
              <a:extLst>
                <a:ext uri="{FF2B5EF4-FFF2-40B4-BE49-F238E27FC236}">
                  <a16:creationId xmlns:a16="http://schemas.microsoft.com/office/drawing/2014/main" xmlns="" id="{CF91E181-7A1C-475E-98D2-2461ED27BF11}"/>
                </a:ext>
              </a:extLst>
            </p:cNvPr>
            <p:cNvSpPr txBox="1"/>
            <p:nvPr/>
          </p:nvSpPr>
          <p:spPr>
            <a:xfrm>
              <a:off x="3960523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党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E5703809-7E2B-461F-ABB1-4F33385EDE77}"/>
              </a:ext>
            </a:extLst>
          </p:cNvPr>
          <p:cNvGrpSpPr/>
          <p:nvPr/>
        </p:nvGrpSpPr>
        <p:grpSpPr>
          <a:xfrm>
            <a:off x="5616081" y="1400621"/>
            <a:ext cx="1513292" cy="1513840"/>
            <a:chOff x="3686418" y="1491630"/>
            <a:chExt cx="1245622" cy="1245622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5CD825B2-FA2A-4AF7-B64A-0D53DB2CE9A6}"/>
                </a:ext>
              </a:extLst>
            </p:cNvPr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7E58DB09-6765-4F4F-8C0D-D574E6ABFC40}"/>
                  </a:ext>
                </a:extLst>
              </p:cNvPr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>
                <a:gsLst>
                  <a:gs pos="70000">
                    <a:srgbClr val="F79646">
                      <a:lumMod val="75000"/>
                    </a:srgbClr>
                  </a:gs>
                  <a:gs pos="24000">
                    <a:srgbClr val="FFBE00">
                      <a:lumMod val="20000"/>
                      <a:lumOff val="80000"/>
                    </a:srgbClr>
                  </a:gs>
                  <a:gs pos="0">
                    <a:srgbClr val="FFBE00">
                      <a:lumMod val="40000"/>
                      <a:lumOff val="60000"/>
                    </a:srgbClr>
                  </a:gs>
                  <a:gs pos="50000">
                    <a:srgbClr val="FFC000"/>
                  </a:gs>
                  <a:gs pos="82000">
                    <a:srgbClr val="FFC000"/>
                  </a:gs>
                </a:gsLst>
                <a:lin ang="5400000" scaled="0"/>
              </a:gradFill>
              <a:ln w="190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EBF25DD3-2881-44E3-8AE5-6D0D25F47C87}"/>
                  </a:ext>
                </a:extLst>
              </p:cNvPr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34000">
                    <a:srgbClr val="C00000"/>
                  </a:gs>
                  <a:gs pos="100000">
                    <a:srgbClr val="9B0D13">
                      <a:lumMod val="75000"/>
                    </a:srgb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rgbClr val="FFBE00">
                        <a:alpha val="83000"/>
                        <a:lumMod val="97000"/>
                        <a:lumOff val="3000"/>
                      </a:srgbClr>
                    </a:gs>
                    <a:gs pos="50000">
                      <a:srgbClr val="F79646"/>
                    </a:gs>
                    <a:gs pos="100000">
                      <a:srgbClr val="FFC000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05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55" name="标题 4">
              <a:extLst>
                <a:ext uri="{FF2B5EF4-FFF2-40B4-BE49-F238E27FC236}">
                  <a16:creationId xmlns:a16="http://schemas.microsoft.com/office/drawing/2014/main" xmlns="" id="{5A16061A-7F78-4386-807D-960197533DD4}"/>
                </a:ext>
              </a:extLst>
            </p:cNvPr>
            <p:cNvSpPr txBox="1"/>
            <p:nvPr/>
          </p:nvSpPr>
          <p:spPr>
            <a:xfrm>
              <a:off x="3954983" y="1730366"/>
              <a:ext cx="970890" cy="7771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70000">
                        <a:srgbClr val="F79646">
                          <a:lumMod val="75000"/>
                        </a:srgbClr>
                      </a:gs>
                      <a:gs pos="24000">
                        <a:srgbClr val="FFBE00">
                          <a:lumMod val="20000"/>
                          <a:lumOff val="80000"/>
                        </a:srgbClr>
                      </a:gs>
                      <a:gs pos="0">
                        <a:srgbClr val="FFBE00">
                          <a:lumMod val="40000"/>
                          <a:lumOff val="60000"/>
                        </a:srgbClr>
                      </a:gs>
                      <a:gs pos="50000">
                        <a:srgbClr val="FFC000"/>
                      </a:gs>
                      <a:gs pos="82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员</a:t>
              </a:r>
            </a:p>
          </p:txBody>
        </p:sp>
      </p:grp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4ACDB12C-9865-4F22-A1CD-B7318E1DE3A6}"/>
              </a:ext>
            </a:extLst>
          </p:cNvPr>
          <p:cNvSpPr/>
          <p:nvPr/>
        </p:nvSpPr>
        <p:spPr>
          <a:xfrm>
            <a:off x="8226142" y="4555056"/>
            <a:ext cx="2915023" cy="861744"/>
          </a:xfrm>
          <a:prstGeom prst="rect">
            <a:avLst/>
          </a:prstGeom>
        </p:spPr>
        <p:txBody>
          <a:bodyPr wrap="square" lIns="121891" tIns="60945" rIns="121891" bIns="60945">
            <a:spAutoFit/>
          </a:bodyPr>
          <a:lstStyle/>
          <a:p>
            <a:pPr algn="ctr" defTabSz="1218565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教育对象</a:t>
            </a:r>
          </a:p>
        </p:txBody>
      </p:sp>
      <p:pic>
        <p:nvPicPr>
          <p:cNvPr id="59" name="Picture 3" descr="C:\Users\Administrator\Desktop\党政机关\素材\党徽\Nipic_5916570_20120618220329321399.png">
            <a:extLst>
              <a:ext uri="{FF2B5EF4-FFF2-40B4-BE49-F238E27FC236}">
                <a16:creationId xmlns:a16="http://schemas.microsoft.com/office/drawing/2014/main" xmlns="" id="{1B8CD218-F9A1-4FBD-BECA-B563A794F9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94780" y="1378359"/>
            <a:ext cx="2179643" cy="197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B26BE7F9-E775-4EDE-A20F-D766D69B75BA}"/>
              </a:ext>
            </a:extLst>
          </p:cNvPr>
          <p:cNvGrpSpPr/>
          <p:nvPr/>
        </p:nvGrpSpPr>
        <p:grpSpPr>
          <a:xfrm>
            <a:off x="8021918" y="3320593"/>
            <a:ext cx="3258693" cy="1169475"/>
            <a:chOff x="386364" y="2643758"/>
            <a:chExt cx="2444338" cy="876903"/>
          </a:xfrm>
        </p:grpSpPr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D9969174-A90F-4F4A-9394-215A73DC6902}"/>
                </a:ext>
              </a:extLst>
            </p:cNvPr>
            <p:cNvCxnSpPr/>
            <p:nvPr/>
          </p:nvCxnSpPr>
          <p:spPr>
            <a:xfrm>
              <a:off x="556522" y="3507854"/>
              <a:ext cx="2160000" cy="0"/>
            </a:xfrm>
            <a:prstGeom prst="line">
              <a:avLst/>
            </a:prstGeom>
            <a:noFill/>
            <a:ln w="19050" cap="flat" cmpd="sng" algn="ctr">
              <a:solidFill>
                <a:srgbClr val="9B0D13">
                  <a:shade val="95000"/>
                  <a:satMod val="105000"/>
                </a:srgb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78A05225-493C-446A-B72B-D77C7F320BD2}"/>
                </a:ext>
              </a:extLst>
            </p:cNvPr>
            <p:cNvCxnSpPr/>
            <p:nvPr/>
          </p:nvCxnSpPr>
          <p:spPr>
            <a:xfrm>
              <a:off x="556522" y="2643758"/>
              <a:ext cx="2160000" cy="0"/>
            </a:xfrm>
            <a:prstGeom prst="line">
              <a:avLst/>
            </a:prstGeom>
            <a:noFill/>
            <a:ln w="19050" cap="flat" cmpd="sng" algn="ctr">
              <a:solidFill>
                <a:srgbClr val="9B0D13">
                  <a:shade val="95000"/>
                  <a:satMod val="105000"/>
                </a:srgb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cxnSp>
        <p:pic>
          <p:nvPicPr>
            <p:cNvPr id="63" name="Picture 4" descr="C:\Users\Administrator\Desktop\党政机关\素材\党徽\1313.png">
              <a:extLst>
                <a:ext uri="{FF2B5EF4-FFF2-40B4-BE49-F238E27FC236}">
                  <a16:creationId xmlns:a16="http://schemas.microsoft.com/office/drawing/2014/main" xmlns="" id="{7C194395-A4BE-4913-899E-E956CC5080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364" y="2678120"/>
              <a:ext cx="2444338" cy="8425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754890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1.85185E-6 L -0.10456 -1.85185E-6 " pathEditMode="relative" rAng="0" ptsTypes="AA">
                                      <p:cBhvr>
                                        <p:cTn id="46" dur="15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34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1.85185E-6 L -0.10456 -1.85185E-6 " pathEditMode="relative" rAng="0" ptsTypes="AA">
                                      <p:cBhvr>
                                        <p:cTn id="56" dur="15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44444E-6 L -0.10456 -4.44444E-6 " pathEditMode="relative" rAng="0" ptsTypes="AA">
                                      <p:cBhvr>
                                        <p:cTn id="67" dur="15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34" y="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44444E-6 L -0.10456 -4.44444E-6 " pathEditMode="relative" rAng="0" ptsTypes="AA">
                                      <p:cBhvr>
                                        <p:cTn id="77" dur="15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29BFDD3C-B9F1-4FA3-9AF1-92A8F035F9AD}"/>
              </a:ext>
            </a:extLst>
          </p:cNvPr>
          <p:cNvGrpSpPr/>
          <p:nvPr/>
        </p:nvGrpSpPr>
        <p:grpSpPr>
          <a:xfrm>
            <a:off x="4919419" y="1545438"/>
            <a:ext cx="719907" cy="720167"/>
            <a:chOff x="3635896" y="1427745"/>
            <a:chExt cx="540000" cy="540000"/>
          </a:xfrm>
          <a:solidFill>
            <a:srgbClr val="C00000"/>
          </a:solidFill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49ECA5DA-373B-4F37-B6FE-B505D85CE941}"/>
                </a:ext>
              </a:extLst>
            </p:cNvPr>
            <p:cNvSpPr/>
            <p:nvPr/>
          </p:nvSpPr>
          <p:spPr>
            <a:xfrm>
              <a:off x="3635896" y="1427745"/>
              <a:ext cx="540000" cy="540000"/>
            </a:xfrm>
            <a:prstGeom prst="rect">
              <a:avLst/>
            </a:prstGeom>
            <a:grpFill/>
            <a:ln w="12700" cap="flat" cmpd="sng" algn="ctr">
              <a:solidFill>
                <a:srgbClr val="9B0D13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endParaRPr>
            </a:p>
          </p:txBody>
        </p:sp>
        <p:sp>
          <p:nvSpPr>
            <p:cNvPr id="30" name="TextBox 45">
              <a:extLst>
                <a:ext uri="{FF2B5EF4-FFF2-40B4-BE49-F238E27FC236}">
                  <a16:creationId xmlns:a16="http://schemas.microsoft.com/office/drawing/2014/main" xmlns="" id="{60E59445-955F-4E0E-80D4-BD0CF80F69E0}"/>
                </a:ext>
              </a:extLst>
            </p:cNvPr>
            <p:cNvSpPr txBox="1"/>
            <p:nvPr/>
          </p:nvSpPr>
          <p:spPr>
            <a:xfrm>
              <a:off x="3635896" y="1513122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600" b="0" i="0" u="none" strike="noStrike" kern="0" cap="none" spc="0" normalizeH="0" baseline="0" noProof="0" dirty="0">
                  <a:ln>
                    <a:noFill/>
                  </a:ln>
                  <a:solidFill>
                    <a:srgbClr val="FFBE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01</a:t>
              </a:r>
              <a:endParaRPr kumimoji="0" lang="zh-CN" alt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FFBE00">
                    <a:lumMod val="20000"/>
                    <a:lumOff val="8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FDF6AAF7-E1AC-49C2-95A3-F8E585E468B9}"/>
              </a:ext>
            </a:extLst>
          </p:cNvPr>
          <p:cNvSpPr/>
          <p:nvPr/>
        </p:nvSpPr>
        <p:spPr>
          <a:xfrm>
            <a:off x="5769936" y="1545438"/>
            <a:ext cx="5485363" cy="720167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深入学习贯彻习近平总书记系列重要讲话精神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526A8E30-E5A9-44C4-AF63-95416C1D3B4C}"/>
              </a:ext>
            </a:extLst>
          </p:cNvPr>
          <p:cNvGrpSpPr/>
          <p:nvPr/>
        </p:nvGrpSpPr>
        <p:grpSpPr>
          <a:xfrm>
            <a:off x="4919419" y="2359009"/>
            <a:ext cx="719907" cy="720167"/>
            <a:chOff x="3635896" y="2037782"/>
            <a:chExt cx="540000" cy="540000"/>
          </a:xfrm>
          <a:solidFill>
            <a:srgbClr val="C00000"/>
          </a:solidFill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9DE2514B-98D3-4B36-B891-3E480A730506}"/>
                </a:ext>
              </a:extLst>
            </p:cNvPr>
            <p:cNvSpPr/>
            <p:nvPr/>
          </p:nvSpPr>
          <p:spPr>
            <a:xfrm>
              <a:off x="3635896" y="2037782"/>
              <a:ext cx="540000" cy="540000"/>
            </a:xfrm>
            <a:prstGeom prst="rect">
              <a:avLst/>
            </a:prstGeom>
            <a:grpFill/>
            <a:ln w="12700" cap="flat" cmpd="sng" algn="ctr">
              <a:solidFill>
                <a:srgbClr val="9B0D13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endParaRPr>
            </a:p>
          </p:txBody>
        </p:sp>
        <p:sp>
          <p:nvSpPr>
            <p:cNvPr id="34" name="TextBox 45">
              <a:extLst>
                <a:ext uri="{FF2B5EF4-FFF2-40B4-BE49-F238E27FC236}">
                  <a16:creationId xmlns:a16="http://schemas.microsoft.com/office/drawing/2014/main" xmlns="" id="{E270C922-24C9-49CF-A80A-71FAF0719150}"/>
                </a:ext>
              </a:extLst>
            </p:cNvPr>
            <p:cNvSpPr txBox="1"/>
            <p:nvPr/>
          </p:nvSpPr>
          <p:spPr>
            <a:xfrm>
              <a:off x="3635896" y="2123159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600" b="0" i="0" u="none" strike="noStrike" kern="0" cap="none" spc="0" normalizeH="0" baseline="0" noProof="0" dirty="0">
                  <a:ln>
                    <a:noFill/>
                  </a:ln>
                  <a:solidFill>
                    <a:srgbClr val="FFBE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02</a:t>
              </a:r>
              <a:endParaRPr kumimoji="0" lang="zh-CN" alt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FFBE00">
                    <a:lumMod val="20000"/>
                    <a:lumOff val="8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</p:grp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D1450C1A-171A-45BA-BE93-C98C165FE4ED}"/>
              </a:ext>
            </a:extLst>
          </p:cNvPr>
          <p:cNvSpPr/>
          <p:nvPr/>
        </p:nvSpPr>
        <p:spPr>
          <a:xfrm>
            <a:off x="5769939" y="2359009"/>
            <a:ext cx="5485359" cy="720167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推动全面从严治党向基层延伸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7D5DDE84-FC64-4F03-9790-2DA5E4001D7A}"/>
              </a:ext>
            </a:extLst>
          </p:cNvPr>
          <p:cNvGrpSpPr/>
          <p:nvPr/>
        </p:nvGrpSpPr>
        <p:grpSpPr>
          <a:xfrm>
            <a:off x="4919419" y="3172580"/>
            <a:ext cx="719907" cy="720167"/>
            <a:chOff x="3635896" y="2647819"/>
            <a:chExt cx="540000" cy="540000"/>
          </a:xfrm>
          <a:solidFill>
            <a:srgbClr val="C00000"/>
          </a:solidFill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FC482A32-4EAD-4F83-91FE-D6101F57BBBD}"/>
                </a:ext>
              </a:extLst>
            </p:cNvPr>
            <p:cNvSpPr/>
            <p:nvPr/>
          </p:nvSpPr>
          <p:spPr>
            <a:xfrm>
              <a:off x="3635896" y="2647819"/>
              <a:ext cx="540000" cy="540000"/>
            </a:xfrm>
            <a:prstGeom prst="rect">
              <a:avLst/>
            </a:prstGeom>
            <a:grpFill/>
            <a:ln w="12700" cap="flat" cmpd="sng" algn="ctr">
              <a:solidFill>
                <a:srgbClr val="9B0D13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endParaRPr>
            </a:p>
          </p:txBody>
        </p:sp>
        <p:sp>
          <p:nvSpPr>
            <p:cNvPr id="38" name="TextBox 45">
              <a:extLst>
                <a:ext uri="{FF2B5EF4-FFF2-40B4-BE49-F238E27FC236}">
                  <a16:creationId xmlns:a16="http://schemas.microsoft.com/office/drawing/2014/main" xmlns="" id="{86EE394A-67CB-478A-BE0D-9CCEE60C135A}"/>
                </a:ext>
              </a:extLst>
            </p:cNvPr>
            <p:cNvSpPr txBox="1"/>
            <p:nvPr/>
          </p:nvSpPr>
          <p:spPr>
            <a:xfrm>
              <a:off x="3635896" y="2733196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600" b="0" i="0" u="none" strike="noStrike" kern="0" cap="none" spc="0" normalizeH="0" baseline="0" noProof="0" dirty="0">
                  <a:ln>
                    <a:noFill/>
                  </a:ln>
                  <a:solidFill>
                    <a:srgbClr val="FFBE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03</a:t>
              </a:r>
              <a:endParaRPr kumimoji="0" lang="zh-CN" alt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FFBE00">
                    <a:lumMod val="20000"/>
                    <a:lumOff val="8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6D225393-2392-4768-9FEC-EF6FA84153EC}"/>
              </a:ext>
            </a:extLst>
          </p:cNvPr>
          <p:cNvSpPr/>
          <p:nvPr/>
        </p:nvSpPr>
        <p:spPr>
          <a:xfrm>
            <a:off x="5769939" y="3172580"/>
            <a:ext cx="5485359" cy="720167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巩固拓展党的群众路线教育实践活动和“三严三实”专题教育成果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02177333-D7B4-4775-AEE3-7B4495D8872C}"/>
              </a:ext>
            </a:extLst>
          </p:cNvPr>
          <p:cNvGrpSpPr/>
          <p:nvPr/>
        </p:nvGrpSpPr>
        <p:grpSpPr>
          <a:xfrm>
            <a:off x="4919419" y="3986151"/>
            <a:ext cx="719907" cy="720167"/>
            <a:chOff x="3635896" y="3257856"/>
            <a:chExt cx="540000" cy="540000"/>
          </a:xfrm>
          <a:solidFill>
            <a:srgbClr val="C00000"/>
          </a:solidFill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C3742E1F-384D-4DDB-AA4F-CD74F6AAAD92}"/>
                </a:ext>
              </a:extLst>
            </p:cNvPr>
            <p:cNvSpPr/>
            <p:nvPr/>
          </p:nvSpPr>
          <p:spPr>
            <a:xfrm>
              <a:off x="3635896" y="3257856"/>
              <a:ext cx="540000" cy="540000"/>
            </a:xfrm>
            <a:prstGeom prst="rect">
              <a:avLst/>
            </a:prstGeom>
            <a:grpFill/>
            <a:ln w="12700" cap="flat" cmpd="sng" algn="ctr">
              <a:solidFill>
                <a:srgbClr val="9B0D13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endParaRPr>
            </a:p>
          </p:txBody>
        </p:sp>
        <p:sp>
          <p:nvSpPr>
            <p:cNvPr id="42" name="TextBox 45">
              <a:extLst>
                <a:ext uri="{FF2B5EF4-FFF2-40B4-BE49-F238E27FC236}">
                  <a16:creationId xmlns:a16="http://schemas.microsoft.com/office/drawing/2014/main" xmlns="" id="{CD8EF40E-AF4A-4C9A-ABA4-627A9E10379C}"/>
                </a:ext>
              </a:extLst>
            </p:cNvPr>
            <p:cNvSpPr txBox="1"/>
            <p:nvPr/>
          </p:nvSpPr>
          <p:spPr>
            <a:xfrm>
              <a:off x="3635896" y="3343233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600" b="0" i="0" u="none" strike="noStrike" kern="0" cap="none" spc="0" normalizeH="0" baseline="0" noProof="0" dirty="0">
                  <a:ln>
                    <a:noFill/>
                  </a:ln>
                  <a:solidFill>
                    <a:srgbClr val="FFBE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04</a:t>
              </a:r>
              <a:endParaRPr kumimoji="0" lang="zh-CN" alt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FFBE00">
                    <a:lumMod val="20000"/>
                    <a:lumOff val="8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5797B74F-718D-498E-AA34-775CD8B1E72F}"/>
              </a:ext>
            </a:extLst>
          </p:cNvPr>
          <p:cNvSpPr/>
          <p:nvPr/>
        </p:nvSpPr>
        <p:spPr>
          <a:xfrm>
            <a:off x="5769939" y="3986151"/>
            <a:ext cx="5485359" cy="720167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进一步解决党员队伍在思想、组织、作风、纪律等方面存在的问题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3FA01E95-56A5-4508-AD79-EA116D2F4E2D}"/>
              </a:ext>
            </a:extLst>
          </p:cNvPr>
          <p:cNvGrpSpPr/>
          <p:nvPr/>
        </p:nvGrpSpPr>
        <p:grpSpPr>
          <a:xfrm>
            <a:off x="4919419" y="4799723"/>
            <a:ext cx="719907" cy="720167"/>
            <a:chOff x="3635896" y="3867894"/>
            <a:chExt cx="540000" cy="540000"/>
          </a:xfrm>
          <a:solidFill>
            <a:srgbClr val="C00000"/>
          </a:solidFill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50AE682E-D2F7-44B7-A9A3-AB4647944B1C}"/>
                </a:ext>
              </a:extLst>
            </p:cNvPr>
            <p:cNvSpPr/>
            <p:nvPr/>
          </p:nvSpPr>
          <p:spPr>
            <a:xfrm>
              <a:off x="3635896" y="3867894"/>
              <a:ext cx="540000" cy="540000"/>
            </a:xfrm>
            <a:prstGeom prst="rect">
              <a:avLst/>
            </a:prstGeom>
            <a:grpFill/>
            <a:ln w="12700" cap="flat" cmpd="sng" algn="ctr">
              <a:solidFill>
                <a:srgbClr val="9B0D13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1CE7CC96-D9A3-4579-836B-0605F0757490}"/>
                </a:ext>
              </a:extLst>
            </p:cNvPr>
            <p:cNvSpPr txBox="1"/>
            <p:nvPr/>
          </p:nvSpPr>
          <p:spPr>
            <a:xfrm>
              <a:off x="3635896" y="3953271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600" b="0" i="0" u="none" strike="noStrike" kern="0" cap="none" spc="0" normalizeH="0" baseline="0" noProof="0" dirty="0">
                  <a:ln>
                    <a:noFill/>
                  </a:ln>
                  <a:solidFill>
                    <a:srgbClr val="FFBE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05</a:t>
              </a:r>
              <a:endParaRPr kumimoji="0" lang="zh-CN" alt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FFBE00">
                    <a:lumMod val="20000"/>
                    <a:lumOff val="8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F02ED9AA-871E-48FE-950D-CED1D27E55DC}"/>
              </a:ext>
            </a:extLst>
          </p:cNvPr>
          <p:cNvSpPr/>
          <p:nvPr/>
        </p:nvSpPr>
        <p:spPr>
          <a:xfrm>
            <a:off x="5769938" y="4799723"/>
            <a:ext cx="5485359" cy="720167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保持发展党的先进性和纯洁性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7BAF8D45-ED59-4AD7-9CFD-C640F853BA2A}"/>
              </a:ext>
            </a:extLst>
          </p:cNvPr>
          <p:cNvSpPr/>
          <p:nvPr/>
        </p:nvSpPr>
        <p:spPr>
          <a:xfrm>
            <a:off x="887496" y="4627735"/>
            <a:ext cx="2915023" cy="861744"/>
          </a:xfrm>
          <a:prstGeom prst="rect">
            <a:avLst/>
          </a:prstGeom>
        </p:spPr>
        <p:txBody>
          <a:bodyPr wrap="square" lIns="121891" tIns="60945" rIns="121891" bIns="60945">
            <a:spAutoFit/>
          </a:bodyPr>
          <a:lstStyle/>
          <a:p>
            <a:pPr algn="ctr" defTabSz="1218565">
              <a:lnSpc>
                <a:spcPct val="150000"/>
              </a:lnSpc>
            </a:pPr>
            <a:r>
              <a:rPr lang="zh-CN" altLang="en-US" sz="3200" b="1" dirty="0">
                <a:solidFill>
                  <a:srgbClr val="9B0D13"/>
                </a:solidFill>
                <a:latin typeface="微软雅黑"/>
                <a:ea typeface="微软雅黑"/>
              </a:rPr>
              <a:t>目的意义</a:t>
            </a:r>
          </a:p>
        </p:txBody>
      </p:sp>
      <p:pic>
        <p:nvPicPr>
          <p:cNvPr id="49" name="Picture 3" descr="C:\Users\Administrator\Desktop\党政机关\素材\党徽\Nipic_5916570_20120618220329321399.png">
            <a:extLst>
              <a:ext uri="{FF2B5EF4-FFF2-40B4-BE49-F238E27FC236}">
                <a16:creationId xmlns:a16="http://schemas.microsoft.com/office/drawing/2014/main" xmlns="" id="{28DE74E5-DE5E-4A41-832B-6275E140CD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6134" y="1451037"/>
            <a:ext cx="2179643" cy="197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96111412-8A33-49E2-88F3-7E81BF09BE66}"/>
              </a:ext>
            </a:extLst>
          </p:cNvPr>
          <p:cNvGrpSpPr/>
          <p:nvPr/>
        </p:nvGrpSpPr>
        <p:grpSpPr>
          <a:xfrm>
            <a:off x="683272" y="3393271"/>
            <a:ext cx="3258693" cy="1169475"/>
            <a:chOff x="386364" y="2643758"/>
            <a:chExt cx="2444338" cy="876903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FB4BDAD3-AD38-4455-B610-2E643A298B2D}"/>
                </a:ext>
              </a:extLst>
            </p:cNvPr>
            <p:cNvCxnSpPr/>
            <p:nvPr/>
          </p:nvCxnSpPr>
          <p:spPr>
            <a:xfrm>
              <a:off x="556522" y="3507854"/>
              <a:ext cx="2160000" cy="0"/>
            </a:xfrm>
            <a:prstGeom prst="line">
              <a:avLst/>
            </a:prstGeom>
            <a:noFill/>
            <a:ln w="19050" cap="flat" cmpd="sng" algn="ctr">
              <a:solidFill>
                <a:srgbClr val="9B0D13">
                  <a:shade val="95000"/>
                  <a:satMod val="105000"/>
                </a:srgb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7D9F5C43-7C55-416B-A405-2C98EB826CF0}"/>
                </a:ext>
              </a:extLst>
            </p:cNvPr>
            <p:cNvCxnSpPr/>
            <p:nvPr/>
          </p:nvCxnSpPr>
          <p:spPr>
            <a:xfrm>
              <a:off x="556522" y="2643758"/>
              <a:ext cx="2160000" cy="0"/>
            </a:xfrm>
            <a:prstGeom prst="line">
              <a:avLst/>
            </a:prstGeom>
            <a:noFill/>
            <a:ln w="19050" cap="flat" cmpd="sng" algn="ctr">
              <a:solidFill>
                <a:srgbClr val="9B0D13">
                  <a:shade val="95000"/>
                  <a:satMod val="105000"/>
                </a:srgb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cxnSp>
        <p:pic>
          <p:nvPicPr>
            <p:cNvPr id="53" name="Picture 4" descr="C:\Users\Administrator\Desktop\党政机关\素材\党徽\1313.png">
              <a:extLst>
                <a:ext uri="{FF2B5EF4-FFF2-40B4-BE49-F238E27FC236}">
                  <a16:creationId xmlns:a16="http://schemas.microsoft.com/office/drawing/2014/main" xmlns="" id="{5C8923CC-CB07-4562-9991-5592284867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364" y="2678120"/>
              <a:ext cx="2444338" cy="8425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89625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75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250"/>
                            </p:stCondLst>
                            <p:childTnLst>
                              <p:par>
                                <p:cTn id="5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7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500"/>
                            </p:stCondLst>
                            <p:childTnLst>
                              <p:par>
                                <p:cTn id="6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40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5" grpId="0" animBg="1"/>
      <p:bldP spid="39" grpId="0" animBg="1"/>
      <p:bldP spid="43" grpId="0" animBg="1"/>
      <p:bldP spid="47" grpId="0" animBg="1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614181A4-0F36-46AD-ABC2-A7FCD60FDEDC}"/>
              </a:ext>
            </a:extLst>
          </p:cNvPr>
          <p:cNvGrpSpPr/>
          <p:nvPr/>
        </p:nvGrpSpPr>
        <p:grpSpPr>
          <a:xfrm>
            <a:off x="4344988" y="1723264"/>
            <a:ext cx="908430" cy="737139"/>
            <a:chOff x="3203848" y="2049767"/>
            <a:chExt cx="681411" cy="5527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FA1AA4F0-F5ED-40B0-A852-1C01E1544084}"/>
                </a:ext>
              </a:extLst>
            </p:cNvPr>
            <p:cNvSpPr/>
            <p:nvPr/>
          </p:nvSpPr>
          <p:spPr>
            <a:xfrm>
              <a:off x="3268190" y="2049768"/>
              <a:ext cx="552726" cy="552725"/>
            </a:xfrm>
            <a:prstGeom prst="rect">
              <a:avLst/>
            </a:prstGeom>
            <a:noFill/>
            <a:ln w="1270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D360ED2E-BF0B-435C-AA2B-5020EE771C6B}"/>
                </a:ext>
              </a:extLst>
            </p:cNvPr>
            <p:cNvCxnSpPr/>
            <p:nvPr/>
          </p:nvCxnSpPr>
          <p:spPr>
            <a:xfrm>
              <a:off x="3268190" y="2326130"/>
              <a:ext cx="552726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FF94498F-928C-464E-BD75-C143C592FDFD}"/>
                </a:ext>
              </a:extLst>
            </p:cNvPr>
            <p:cNvCxnSpPr/>
            <p:nvPr/>
          </p:nvCxnSpPr>
          <p:spPr>
            <a:xfrm rot="5400000">
              <a:off x="3268191" y="2326130"/>
              <a:ext cx="552725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sp>
          <p:nvSpPr>
            <p:cNvPr id="36" name="TextBox 14">
              <a:extLst>
                <a:ext uri="{FF2B5EF4-FFF2-40B4-BE49-F238E27FC236}">
                  <a16:creationId xmlns:a16="http://schemas.microsoft.com/office/drawing/2014/main" xmlns="" id="{152ACC6D-BE05-4192-AADC-1BEDCC149984}"/>
                </a:ext>
              </a:extLst>
            </p:cNvPr>
            <p:cNvSpPr txBox="1"/>
            <p:nvPr/>
          </p:nvSpPr>
          <p:spPr>
            <a:xfrm>
              <a:off x="3203848" y="2064520"/>
              <a:ext cx="681411" cy="496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7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kumimoji="0" lang="zh-CN" altLang="en-US" sz="37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E4E5B2D7-0AD9-4337-B555-57FDFA43F78C}"/>
              </a:ext>
            </a:extLst>
          </p:cNvPr>
          <p:cNvSpPr/>
          <p:nvPr/>
        </p:nvSpPr>
        <p:spPr>
          <a:xfrm>
            <a:off x="5350611" y="1727786"/>
            <a:ext cx="6482235" cy="728098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891" tIns="60945" rIns="121891" bIns="60945" numCol="1" spcCol="0" rtlCol="0" fromWordArt="0" anchor="ctr" anchorCtr="0" forceAA="0" compatLnSpc="1">
            <a:no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进一步坚定理想信念，提高党性觉悟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66F4889C-04AC-4BCB-8C3B-3B6683BB20B7}"/>
              </a:ext>
            </a:extLst>
          </p:cNvPr>
          <p:cNvGrpSpPr/>
          <p:nvPr/>
        </p:nvGrpSpPr>
        <p:grpSpPr>
          <a:xfrm>
            <a:off x="4344988" y="2678501"/>
            <a:ext cx="908430" cy="737139"/>
            <a:chOff x="3203848" y="2049767"/>
            <a:chExt cx="681411" cy="5527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F1446E4A-8FCA-4F4F-8BB1-6A453B99A0D2}"/>
                </a:ext>
              </a:extLst>
            </p:cNvPr>
            <p:cNvSpPr/>
            <p:nvPr/>
          </p:nvSpPr>
          <p:spPr>
            <a:xfrm>
              <a:off x="3268190" y="2049768"/>
              <a:ext cx="552726" cy="552725"/>
            </a:xfrm>
            <a:prstGeom prst="rect">
              <a:avLst/>
            </a:prstGeom>
            <a:noFill/>
            <a:ln w="1270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48BB3ABE-BAAB-4176-AC75-866D407A164E}"/>
                </a:ext>
              </a:extLst>
            </p:cNvPr>
            <p:cNvCxnSpPr/>
            <p:nvPr/>
          </p:nvCxnSpPr>
          <p:spPr>
            <a:xfrm>
              <a:off x="3268190" y="2326130"/>
              <a:ext cx="552726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BD546A17-C1E9-44D5-AE28-9FD60B523DC2}"/>
                </a:ext>
              </a:extLst>
            </p:cNvPr>
            <p:cNvCxnSpPr/>
            <p:nvPr/>
          </p:nvCxnSpPr>
          <p:spPr>
            <a:xfrm rot="5400000">
              <a:off x="3268191" y="2326130"/>
              <a:ext cx="552725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sp>
          <p:nvSpPr>
            <p:cNvPr id="42" name="TextBox 14">
              <a:extLst>
                <a:ext uri="{FF2B5EF4-FFF2-40B4-BE49-F238E27FC236}">
                  <a16:creationId xmlns:a16="http://schemas.microsoft.com/office/drawing/2014/main" xmlns="" id="{3ACC57D7-5FC2-4142-AAA8-D4CB580DDCFD}"/>
                </a:ext>
              </a:extLst>
            </p:cNvPr>
            <p:cNvSpPr txBox="1"/>
            <p:nvPr/>
          </p:nvSpPr>
          <p:spPr>
            <a:xfrm>
              <a:off x="3203848" y="2064520"/>
              <a:ext cx="681411" cy="496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7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kumimoji="0" lang="zh-CN" altLang="en-US" sz="37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0CE77F6A-89E1-4764-9D5B-1F0465180F02}"/>
              </a:ext>
            </a:extLst>
          </p:cNvPr>
          <p:cNvSpPr/>
          <p:nvPr/>
        </p:nvSpPr>
        <p:spPr>
          <a:xfrm>
            <a:off x="5350611" y="2683023"/>
            <a:ext cx="6482235" cy="728098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891" tIns="60945" rIns="121891" bIns="60945" numCol="1" spcCol="0" rtlCol="0" fromWordArt="0" anchor="ctr" anchorCtr="0" forceAA="0" compatLnSpc="1">
            <a:no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进一步增强政治意识、大局意识、核心意识、看齐意识，坚定正确政治方向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DA95C903-70A3-40F5-B733-1586D79B1E53}"/>
              </a:ext>
            </a:extLst>
          </p:cNvPr>
          <p:cNvGrpSpPr/>
          <p:nvPr/>
        </p:nvGrpSpPr>
        <p:grpSpPr>
          <a:xfrm>
            <a:off x="4344988" y="3633738"/>
            <a:ext cx="908430" cy="737139"/>
            <a:chOff x="3203848" y="2049767"/>
            <a:chExt cx="681411" cy="5527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A491CD29-5255-4DFD-9926-52DCFFC023CE}"/>
                </a:ext>
              </a:extLst>
            </p:cNvPr>
            <p:cNvSpPr/>
            <p:nvPr/>
          </p:nvSpPr>
          <p:spPr>
            <a:xfrm>
              <a:off x="3268190" y="2049768"/>
              <a:ext cx="552726" cy="552725"/>
            </a:xfrm>
            <a:prstGeom prst="rect">
              <a:avLst/>
            </a:prstGeom>
            <a:noFill/>
            <a:ln w="1270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809A9B60-7362-4EC3-94EA-ACD8CB88B837}"/>
                </a:ext>
              </a:extLst>
            </p:cNvPr>
            <p:cNvCxnSpPr/>
            <p:nvPr/>
          </p:nvCxnSpPr>
          <p:spPr>
            <a:xfrm>
              <a:off x="3268190" y="2326130"/>
              <a:ext cx="552726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BAA73A22-345D-4E8D-A4AF-52908A201EBD}"/>
                </a:ext>
              </a:extLst>
            </p:cNvPr>
            <p:cNvCxnSpPr/>
            <p:nvPr/>
          </p:nvCxnSpPr>
          <p:spPr>
            <a:xfrm rot="5400000">
              <a:off x="3268191" y="2326130"/>
              <a:ext cx="552725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sp>
          <p:nvSpPr>
            <p:cNvPr id="48" name="TextBox 14">
              <a:extLst>
                <a:ext uri="{FF2B5EF4-FFF2-40B4-BE49-F238E27FC236}">
                  <a16:creationId xmlns:a16="http://schemas.microsoft.com/office/drawing/2014/main" xmlns="" id="{3BC14D67-A92D-4ED7-B41B-3ABE4CA4E5C8}"/>
                </a:ext>
              </a:extLst>
            </p:cNvPr>
            <p:cNvSpPr txBox="1"/>
            <p:nvPr/>
          </p:nvSpPr>
          <p:spPr>
            <a:xfrm>
              <a:off x="3203848" y="2064520"/>
              <a:ext cx="681411" cy="496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7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kumimoji="0" lang="zh-CN" altLang="en-US" sz="37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BB9142D8-D574-4A3D-9D9F-90993A179EE9}"/>
              </a:ext>
            </a:extLst>
          </p:cNvPr>
          <p:cNvSpPr/>
          <p:nvPr/>
        </p:nvSpPr>
        <p:spPr>
          <a:xfrm>
            <a:off x="5350611" y="3638260"/>
            <a:ext cx="6482235" cy="728098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891" tIns="60945" rIns="121891" bIns="60945" numCol="1" spcCol="0" rtlCol="0" fromWordArt="0" anchor="ctr" anchorCtr="0" forceAA="0" compatLnSpc="1">
            <a:no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进一步树立清风正气，严守政治纪律政治规矩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272D7ABE-8633-49AB-938A-E3F0782ADE71}"/>
              </a:ext>
            </a:extLst>
          </p:cNvPr>
          <p:cNvGrpSpPr/>
          <p:nvPr/>
        </p:nvGrpSpPr>
        <p:grpSpPr>
          <a:xfrm>
            <a:off x="4344988" y="4588974"/>
            <a:ext cx="908430" cy="737139"/>
            <a:chOff x="3203848" y="2049767"/>
            <a:chExt cx="681411" cy="5527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540C5411-4B76-45FB-92A4-29B0155480B0}"/>
                </a:ext>
              </a:extLst>
            </p:cNvPr>
            <p:cNvSpPr/>
            <p:nvPr/>
          </p:nvSpPr>
          <p:spPr>
            <a:xfrm>
              <a:off x="3268190" y="2049768"/>
              <a:ext cx="552726" cy="552725"/>
            </a:xfrm>
            <a:prstGeom prst="rect">
              <a:avLst/>
            </a:prstGeom>
            <a:noFill/>
            <a:ln w="1270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DD4B3C52-00BF-4BCB-8C79-253A373711DB}"/>
                </a:ext>
              </a:extLst>
            </p:cNvPr>
            <p:cNvCxnSpPr/>
            <p:nvPr/>
          </p:nvCxnSpPr>
          <p:spPr>
            <a:xfrm>
              <a:off x="3268190" y="2326130"/>
              <a:ext cx="552726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8B09546D-9D51-41FE-A32C-45C276DC1709}"/>
                </a:ext>
              </a:extLst>
            </p:cNvPr>
            <p:cNvCxnSpPr/>
            <p:nvPr/>
          </p:nvCxnSpPr>
          <p:spPr>
            <a:xfrm rot="5400000">
              <a:off x="3268191" y="2326130"/>
              <a:ext cx="552725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sp>
          <p:nvSpPr>
            <p:cNvPr id="54" name="TextBox 14">
              <a:extLst>
                <a:ext uri="{FF2B5EF4-FFF2-40B4-BE49-F238E27FC236}">
                  <a16:creationId xmlns:a16="http://schemas.microsoft.com/office/drawing/2014/main" xmlns="" id="{02E5ACDA-2835-45B3-8488-12F13CBD8B1C}"/>
                </a:ext>
              </a:extLst>
            </p:cNvPr>
            <p:cNvSpPr txBox="1"/>
            <p:nvPr/>
          </p:nvSpPr>
          <p:spPr>
            <a:xfrm>
              <a:off x="3203848" y="2064520"/>
              <a:ext cx="681411" cy="496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7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kumimoji="0" lang="zh-CN" altLang="en-US" sz="37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CCB85126-483C-428E-84F8-3065A493C929}"/>
              </a:ext>
            </a:extLst>
          </p:cNvPr>
          <p:cNvSpPr/>
          <p:nvPr/>
        </p:nvSpPr>
        <p:spPr>
          <a:xfrm>
            <a:off x="5350611" y="4593496"/>
            <a:ext cx="6482235" cy="728098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891" tIns="60945" rIns="121891" bIns="60945" numCol="1" spcCol="0" rtlCol="0" fromWordArt="0" anchor="ctr" anchorCtr="0" forceAA="0" compatLnSpc="1">
            <a:no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进一步坚定理想信念，提高党性觉悟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D6EB38AA-D03F-4298-93D3-A718D37113CB}"/>
              </a:ext>
            </a:extLst>
          </p:cNvPr>
          <p:cNvSpPr/>
          <p:nvPr/>
        </p:nvSpPr>
        <p:spPr>
          <a:xfrm>
            <a:off x="803275" y="4637481"/>
            <a:ext cx="2915023" cy="725098"/>
          </a:xfrm>
          <a:prstGeom prst="rect">
            <a:avLst/>
          </a:prstGeom>
        </p:spPr>
        <p:txBody>
          <a:bodyPr wrap="square" lIns="121891" tIns="60945" rIns="121891" bIns="60945">
            <a:spAutoFit/>
          </a:bodyPr>
          <a:lstStyle/>
          <a:p>
            <a:pPr algn="ctr" defTabSz="1218565">
              <a:lnSpc>
                <a:spcPct val="150000"/>
              </a:lnSpc>
            </a:pPr>
            <a:r>
              <a:rPr lang="zh-CN" altLang="en-US" sz="2600" b="1" dirty="0">
                <a:solidFill>
                  <a:srgbClr val="9B0D13"/>
                </a:solidFill>
                <a:latin typeface="微软雅黑"/>
                <a:ea typeface="微软雅黑"/>
              </a:rPr>
              <a:t>实现四个进一步</a:t>
            </a:r>
          </a:p>
        </p:txBody>
      </p:sp>
      <p:pic>
        <p:nvPicPr>
          <p:cNvPr id="57" name="Picture 3" descr="C:\Users\Administrator\Desktop\党政机关\素材\党徽\Nipic_5916570_20120618220329321399.png">
            <a:extLst>
              <a:ext uri="{FF2B5EF4-FFF2-40B4-BE49-F238E27FC236}">
                <a16:creationId xmlns:a16="http://schemas.microsoft.com/office/drawing/2014/main" xmlns="" id="{63CB556F-82F9-495B-89C8-0BE795A835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913" y="1460784"/>
            <a:ext cx="2179643" cy="197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F0B7375D-EB2E-4561-A35A-CC7470AB57D3}"/>
              </a:ext>
            </a:extLst>
          </p:cNvPr>
          <p:cNvGrpSpPr/>
          <p:nvPr/>
        </p:nvGrpSpPr>
        <p:grpSpPr>
          <a:xfrm>
            <a:off x="599051" y="3403018"/>
            <a:ext cx="3258693" cy="1169475"/>
            <a:chOff x="386364" y="2643758"/>
            <a:chExt cx="2444338" cy="876903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1E199B4E-3E7A-4AF3-9ED9-231989097E04}"/>
                </a:ext>
              </a:extLst>
            </p:cNvPr>
            <p:cNvCxnSpPr/>
            <p:nvPr/>
          </p:nvCxnSpPr>
          <p:spPr>
            <a:xfrm>
              <a:off x="556522" y="3507854"/>
              <a:ext cx="2160000" cy="0"/>
            </a:xfrm>
            <a:prstGeom prst="line">
              <a:avLst/>
            </a:prstGeom>
            <a:noFill/>
            <a:ln w="19050" cap="flat" cmpd="sng" algn="ctr">
              <a:solidFill>
                <a:srgbClr val="9B0D13">
                  <a:shade val="95000"/>
                  <a:satMod val="105000"/>
                </a:srgb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CDD03C80-7B80-4E58-A8B9-EE79EA9236BA}"/>
                </a:ext>
              </a:extLst>
            </p:cNvPr>
            <p:cNvCxnSpPr/>
            <p:nvPr/>
          </p:nvCxnSpPr>
          <p:spPr>
            <a:xfrm>
              <a:off x="556522" y="2643758"/>
              <a:ext cx="2160000" cy="0"/>
            </a:xfrm>
            <a:prstGeom prst="line">
              <a:avLst/>
            </a:prstGeom>
            <a:noFill/>
            <a:ln w="19050" cap="flat" cmpd="sng" algn="ctr">
              <a:solidFill>
                <a:srgbClr val="9B0D13">
                  <a:shade val="95000"/>
                  <a:satMod val="105000"/>
                </a:srgb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cxnSp>
        <p:pic>
          <p:nvPicPr>
            <p:cNvPr id="61" name="Picture 4" descr="C:\Users\Administrator\Desktop\党政机关\素材\党徽\1313.png">
              <a:extLst>
                <a:ext uri="{FF2B5EF4-FFF2-40B4-BE49-F238E27FC236}">
                  <a16:creationId xmlns:a16="http://schemas.microsoft.com/office/drawing/2014/main" xmlns="" id="{0962DD78-F6B4-413B-B7C1-533793202F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364" y="2678120"/>
              <a:ext cx="2444338" cy="8425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921130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3" presetID="2" presetClass="entr" presetSubtype="2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25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6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36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37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3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47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48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5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56" presetID="2" presetClass="entr" presetSubtype="2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58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59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43" grpId="0" animBg="1"/>
          <p:bldP spid="49" grpId="0" animBg="1"/>
          <p:bldP spid="55" grpId="0" animBg="1"/>
          <p:bldP spid="5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1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3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5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5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43" grpId="0" animBg="1"/>
          <p:bldP spid="49" grpId="0" animBg="1"/>
          <p:bldP spid="55" grpId="0" animBg="1"/>
          <p:bldP spid="56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37290D61-5EB5-4D28-9134-1FDA9A9D6B8F}"/>
              </a:ext>
            </a:extLst>
          </p:cNvPr>
          <p:cNvSpPr/>
          <p:nvPr/>
        </p:nvSpPr>
        <p:spPr>
          <a:xfrm>
            <a:off x="603803" y="1714966"/>
            <a:ext cx="4680036" cy="63312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121891" tIns="60945" rIns="121891" bIns="60945" rtlCol="0" anchor="ctr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着力解决：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一些党员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6B7D6FEE-C9CB-4354-B661-0699C480EFB4}"/>
              </a:ext>
            </a:extLst>
          </p:cNvPr>
          <p:cNvSpPr/>
          <p:nvPr/>
        </p:nvSpPr>
        <p:spPr>
          <a:xfrm>
            <a:off x="1566469" y="2651554"/>
            <a:ext cx="2753407" cy="728098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891" tIns="60945" rIns="121891" bIns="60945" numCol="1" spcCol="0" rtlCol="0" fromWordArt="0" anchor="ctr" anchorCtr="0" forceAA="0" compatLnSpc="1">
            <a:no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理想信念模糊动摇问题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1CADA97D-3038-4906-8B7A-8E328CDFC66E}"/>
              </a:ext>
            </a:extLst>
          </p:cNvPr>
          <p:cNvGrpSpPr/>
          <p:nvPr/>
        </p:nvGrpSpPr>
        <p:grpSpPr>
          <a:xfrm>
            <a:off x="608526" y="2647033"/>
            <a:ext cx="908430" cy="737139"/>
            <a:chOff x="3203848" y="2049767"/>
            <a:chExt cx="681411" cy="5527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537662AE-390F-4270-9AA5-8457317CE580}"/>
                </a:ext>
              </a:extLst>
            </p:cNvPr>
            <p:cNvSpPr/>
            <p:nvPr/>
          </p:nvSpPr>
          <p:spPr>
            <a:xfrm>
              <a:off x="3268190" y="2049768"/>
              <a:ext cx="552726" cy="552725"/>
            </a:xfrm>
            <a:prstGeom prst="rect">
              <a:avLst/>
            </a:prstGeom>
            <a:noFill/>
            <a:ln w="1270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00" b="0" i="0" u="none" strike="noStrike" kern="0" cap="none" spc="0" normalizeH="0" baseline="0" noProof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A2A2528B-71C8-4232-BE72-0D722562A485}"/>
                </a:ext>
              </a:extLst>
            </p:cNvPr>
            <p:cNvCxnSpPr/>
            <p:nvPr/>
          </p:nvCxnSpPr>
          <p:spPr>
            <a:xfrm>
              <a:off x="3268190" y="2326130"/>
              <a:ext cx="552726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C40FA165-5C29-4E6E-8161-18D27985D011}"/>
                </a:ext>
              </a:extLst>
            </p:cNvPr>
            <p:cNvCxnSpPr/>
            <p:nvPr/>
          </p:nvCxnSpPr>
          <p:spPr>
            <a:xfrm rot="5400000">
              <a:off x="3268191" y="2326130"/>
              <a:ext cx="552725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sp>
          <p:nvSpPr>
            <p:cNvPr id="46" name="TextBox 14">
              <a:extLst>
                <a:ext uri="{FF2B5EF4-FFF2-40B4-BE49-F238E27FC236}">
                  <a16:creationId xmlns:a16="http://schemas.microsoft.com/office/drawing/2014/main" xmlns="" id="{C1E7745D-5CED-4975-AE37-D202FDACCCD7}"/>
                </a:ext>
              </a:extLst>
            </p:cNvPr>
            <p:cNvSpPr txBox="1"/>
            <p:nvPr/>
          </p:nvSpPr>
          <p:spPr>
            <a:xfrm>
              <a:off x="3203848" y="2064520"/>
              <a:ext cx="681411" cy="496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700" b="0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kumimoji="0" lang="zh-CN" altLang="en-US" sz="3700" b="0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877A4F6A-B561-496F-9DDE-339DD69A55FB}"/>
              </a:ext>
            </a:extLst>
          </p:cNvPr>
          <p:cNvSpPr/>
          <p:nvPr/>
        </p:nvSpPr>
        <p:spPr>
          <a:xfrm>
            <a:off x="5406396" y="2651554"/>
            <a:ext cx="2753407" cy="728098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891" tIns="60945" rIns="121891" bIns="60945" numCol="1" spcCol="0" rtlCol="0" fromWordArt="0" anchor="ctr" anchorCtr="0" forceAA="0" compatLnSpc="1">
            <a:no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党的意识淡化问题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56F144CC-F8B7-4B27-8421-21BF7C5C0C55}"/>
              </a:ext>
            </a:extLst>
          </p:cNvPr>
          <p:cNvGrpSpPr/>
          <p:nvPr/>
        </p:nvGrpSpPr>
        <p:grpSpPr>
          <a:xfrm>
            <a:off x="4448453" y="2647033"/>
            <a:ext cx="908430" cy="737139"/>
            <a:chOff x="3203848" y="2049767"/>
            <a:chExt cx="681411" cy="5527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55FA1545-444F-4092-BB40-D1806DDACB56}"/>
                </a:ext>
              </a:extLst>
            </p:cNvPr>
            <p:cNvSpPr/>
            <p:nvPr/>
          </p:nvSpPr>
          <p:spPr>
            <a:xfrm>
              <a:off x="3268190" y="2049768"/>
              <a:ext cx="552726" cy="552725"/>
            </a:xfrm>
            <a:prstGeom prst="rect">
              <a:avLst/>
            </a:prstGeom>
            <a:noFill/>
            <a:ln w="1270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00" b="0" i="0" u="none" strike="noStrike" kern="0" cap="none" spc="0" normalizeH="0" baseline="0" noProof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6CDE01E9-8F1C-4A23-8590-7958907DC729}"/>
                </a:ext>
              </a:extLst>
            </p:cNvPr>
            <p:cNvCxnSpPr/>
            <p:nvPr/>
          </p:nvCxnSpPr>
          <p:spPr>
            <a:xfrm>
              <a:off x="3268190" y="2326130"/>
              <a:ext cx="552726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48F0822F-092F-4777-9E2D-2F478E540486}"/>
                </a:ext>
              </a:extLst>
            </p:cNvPr>
            <p:cNvCxnSpPr/>
            <p:nvPr/>
          </p:nvCxnSpPr>
          <p:spPr>
            <a:xfrm rot="5400000">
              <a:off x="3268191" y="2326130"/>
              <a:ext cx="552725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sp>
          <p:nvSpPr>
            <p:cNvPr id="52" name="TextBox 14">
              <a:extLst>
                <a:ext uri="{FF2B5EF4-FFF2-40B4-BE49-F238E27FC236}">
                  <a16:creationId xmlns:a16="http://schemas.microsoft.com/office/drawing/2014/main" xmlns="" id="{3DA11D08-8B1A-43D4-98C1-48BC2F9F3BD9}"/>
                </a:ext>
              </a:extLst>
            </p:cNvPr>
            <p:cNvSpPr txBox="1"/>
            <p:nvPr/>
          </p:nvSpPr>
          <p:spPr>
            <a:xfrm>
              <a:off x="3203848" y="2064520"/>
              <a:ext cx="681411" cy="496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700" b="0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kumimoji="0" lang="zh-CN" altLang="en-US" sz="3700" b="0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DD5C7501-00A0-4FE9-8303-4E4DD0FDB346}"/>
              </a:ext>
            </a:extLst>
          </p:cNvPr>
          <p:cNvSpPr/>
          <p:nvPr/>
        </p:nvSpPr>
        <p:spPr>
          <a:xfrm>
            <a:off x="1566469" y="3532426"/>
            <a:ext cx="2753407" cy="728098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891" tIns="60945" rIns="121891" bIns="60945" numCol="1" spcCol="0" rtlCol="0" fromWordArt="0" anchor="ctr" anchorCtr="0" forceAA="0" compatLnSpc="1">
            <a:no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宗旨观念淡薄问题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9EC6CDCC-02F7-41BB-B981-F8ECE2DAC800}"/>
              </a:ext>
            </a:extLst>
          </p:cNvPr>
          <p:cNvGrpSpPr/>
          <p:nvPr/>
        </p:nvGrpSpPr>
        <p:grpSpPr>
          <a:xfrm>
            <a:off x="608526" y="3527904"/>
            <a:ext cx="908430" cy="737139"/>
            <a:chOff x="3203848" y="2049767"/>
            <a:chExt cx="681411" cy="5527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285D21BC-84D2-4D8C-8AD1-65929DB9B8AE}"/>
                </a:ext>
              </a:extLst>
            </p:cNvPr>
            <p:cNvSpPr/>
            <p:nvPr/>
          </p:nvSpPr>
          <p:spPr>
            <a:xfrm>
              <a:off x="3268190" y="2049768"/>
              <a:ext cx="552726" cy="552725"/>
            </a:xfrm>
            <a:prstGeom prst="rect">
              <a:avLst/>
            </a:prstGeom>
            <a:noFill/>
            <a:ln w="1270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00" b="0" i="0" u="none" strike="noStrike" kern="0" cap="none" spc="0" normalizeH="0" baseline="0" noProof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F2EB381E-F54F-410A-B68D-7CE5B6E0E077}"/>
                </a:ext>
              </a:extLst>
            </p:cNvPr>
            <p:cNvCxnSpPr/>
            <p:nvPr/>
          </p:nvCxnSpPr>
          <p:spPr>
            <a:xfrm>
              <a:off x="3268190" y="2326130"/>
              <a:ext cx="552726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78B4E01E-7EA7-44D7-9402-F23C2CE302A8}"/>
                </a:ext>
              </a:extLst>
            </p:cNvPr>
            <p:cNvCxnSpPr/>
            <p:nvPr/>
          </p:nvCxnSpPr>
          <p:spPr>
            <a:xfrm rot="5400000">
              <a:off x="3268191" y="2326130"/>
              <a:ext cx="552725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sp>
          <p:nvSpPr>
            <p:cNvPr id="58" name="TextBox 14">
              <a:extLst>
                <a:ext uri="{FF2B5EF4-FFF2-40B4-BE49-F238E27FC236}">
                  <a16:creationId xmlns:a16="http://schemas.microsoft.com/office/drawing/2014/main" xmlns="" id="{6A05594D-887C-40E7-8905-2185D7AD3941}"/>
                </a:ext>
              </a:extLst>
            </p:cNvPr>
            <p:cNvSpPr txBox="1"/>
            <p:nvPr/>
          </p:nvSpPr>
          <p:spPr>
            <a:xfrm>
              <a:off x="3203848" y="2064520"/>
              <a:ext cx="681411" cy="496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700" b="0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kumimoji="0" lang="zh-CN" altLang="en-US" sz="3700" b="0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6F684082-4B2E-42B2-85B4-34B0EA82CBBA}"/>
              </a:ext>
            </a:extLst>
          </p:cNvPr>
          <p:cNvSpPr/>
          <p:nvPr/>
        </p:nvSpPr>
        <p:spPr>
          <a:xfrm>
            <a:off x="5406396" y="3532426"/>
            <a:ext cx="2753407" cy="728098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891" tIns="60945" rIns="121891" bIns="60945" numCol="1" spcCol="0" rtlCol="0" fromWordArt="0" anchor="ctr" anchorCtr="0" forceAA="0" compatLnSpc="1">
            <a:no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精神不振问题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BA3E1749-4B1D-4D39-B99F-0CA1F30EAF72}"/>
              </a:ext>
            </a:extLst>
          </p:cNvPr>
          <p:cNvGrpSpPr/>
          <p:nvPr/>
        </p:nvGrpSpPr>
        <p:grpSpPr>
          <a:xfrm>
            <a:off x="4448453" y="3527904"/>
            <a:ext cx="908430" cy="737139"/>
            <a:chOff x="3203848" y="2049767"/>
            <a:chExt cx="681411" cy="5527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7C973F91-005B-47AE-BC6B-91F44D7485CE}"/>
                </a:ext>
              </a:extLst>
            </p:cNvPr>
            <p:cNvSpPr/>
            <p:nvPr/>
          </p:nvSpPr>
          <p:spPr>
            <a:xfrm>
              <a:off x="3268190" y="2049768"/>
              <a:ext cx="552726" cy="552725"/>
            </a:xfrm>
            <a:prstGeom prst="rect">
              <a:avLst/>
            </a:prstGeom>
            <a:noFill/>
            <a:ln w="1270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00" b="0" i="0" u="none" strike="noStrike" kern="0" cap="none" spc="0" normalizeH="0" baseline="0" noProof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EE95ABB1-3585-4471-AC6D-BD2AB7B5BE82}"/>
                </a:ext>
              </a:extLst>
            </p:cNvPr>
            <p:cNvCxnSpPr/>
            <p:nvPr/>
          </p:nvCxnSpPr>
          <p:spPr>
            <a:xfrm>
              <a:off x="3268190" y="2326130"/>
              <a:ext cx="552726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C6E40981-107C-437A-AC27-43FDC67E30A1}"/>
                </a:ext>
              </a:extLst>
            </p:cNvPr>
            <p:cNvCxnSpPr/>
            <p:nvPr/>
          </p:nvCxnSpPr>
          <p:spPr>
            <a:xfrm rot="5400000">
              <a:off x="3268191" y="2326130"/>
              <a:ext cx="552725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sp>
          <p:nvSpPr>
            <p:cNvPr id="64" name="TextBox 14">
              <a:extLst>
                <a:ext uri="{FF2B5EF4-FFF2-40B4-BE49-F238E27FC236}">
                  <a16:creationId xmlns:a16="http://schemas.microsoft.com/office/drawing/2014/main" xmlns="" id="{919C0B52-E6C2-4D3D-98EE-841355F0B6D7}"/>
                </a:ext>
              </a:extLst>
            </p:cNvPr>
            <p:cNvSpPr txBox="1"/>
            <p:nvPr/>
          </p:nvSpPr>
          <p:spPr>
            <a:xfrm>
              <a:off x="3203848" y="2064520"/>
              <a:ext cx="681411" cy="496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700" b="0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kumimoji="0" lang="zh-CN" altLang="en-US" sz="3700" b="0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66687D7B-6BC3-4BBD-BACD-4132023AB340}"/>
              </a:ext>
            </a:extLst>
          </p:cNvPr>
          <p:cNvSpPr/>
          <p:nvPr/>
        </p:nvSpPr>
        <p:spPr>
          <a:xfrm>
            <a:off x="1566469" y="4413298"/>
            <a:ext cx="2753407" cy="728098"/>
          </a:xfrm>
          <a:prstGeom prst="rect">
            <a:avLst/>
          </a:prstGeom>
          <a:noFill/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891" tIns="60945" rIns="121891" bIns="60945" numCol="1" spcCol="0" rtlCol="0" fromWordArt="0" anchor="ctr" anchorCtr="0" forceAA="0" compatLnSpc="1">
            <a:no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道德不端问题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9F7780FA-20B4-4EEA-B015-B6636E5581E4}"/>
              </a:ext>
            </a:extLst>
          </p:cNvPr>
          <p:cNvGrpSpPr/>
          <p:nvPr/>
        </p:nvGrpSpPr>
        <p:grpSpPr>
          <a:xfrm>
            <a:off x="608526" y="4408776"/>
            <a:ext cx="908430" cy="737139"/>
            <a:chOff x="3203848" y="2049767"/>
            <a:chExt cx="681411" cy="5527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8BF2665F-82B3-4AF1-8452-B3E9075285D8}"/>
                </a:ext>
              </a:extLst>
            </p:cNvPr>
            <p:cNvSpPr/>
            <p:nvPr/>
          </p:nvSpPr>
          <p:spPr>
            <a:xfrm>
              <a:off x="3268190" y="2049768"/>
              <a:ext cx="552726" cy="552725"/>
            </a:xfrm>
            <a:prstGeom prst="rect">
              <a:avLst/>
            </a:prstGeom>
            <a:noFill/>
            <a:ln w="1270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00" b="0" i="0" u="none" strike="noStrike" kern="0" cap="none" spc="0" normalizeH="0" baseline="0" noProof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35B73B2C-9E51-4B68-AFD7-E33EBFF31A87}"/>
                </a:ext>
              </a:extLst>
            </p:cNvPr>
            <p:cNvCxnSpPr/>
            <p:nvPr/>
          </p:nvCxnSpPr>
          <p:spPr>
            <a:xfrm>
              <a:off x="3268190" y="2326130"/>
              <a:ext cx="552726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xmlns="" id="{01FFD850-7484-42AA-AC61-19BC79C75E1C}"/>
                </a:ext>
              </a:extLst>
            </p:cNvPr>
            <p:cNvCxnSpPr/>
            <p:nvPr/>
          </p:nvCxnSpPr>
          <p:spPr>
            <a:xfrm rot="5400000">
              <a:off x="3268191" y="2326130"/>
              <a:ext cx="552725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ysDash"/>
            </a:ln>
            <a:effectLst/>
          </p:spPr>
        </p:cxnSp>
        <p:sp>
          <p:nvSpPr>
            <p:cNvPr id="70" name="TextBox 14">
              <a:extLst>
                <a:ext uri="{FF2B5EF4-FFF2-40B4-BE49-F238E27FC236}">
                  <a16:creationId xmlns:a16="http://schemas.microsoft.com/office/drawing/2014/main" xmlns="" id="{8052F12C-3BE0-4D8B-9658-F576A9C63650}"/>
                </a:ext>
              </a:extLst>
            </p:cNvPr>
            <p:cNvSpPr txBox="1"/>
            <p:nvPr/>
          </p:nvSpPr>
          <p:spPr>
            <a:xfrm>
              <a:off x="3203848" y="2064520"/>
              <a:ext cx="681411" cy="496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700" b="0" i="0" u="none" strike="noStrike" kern="0" cap="none" spc="0" normalizeH="0" baseline="0" noProof="0" dirty="0">
                  <a:ln>
                    <a:noFill/>
                  </a:ln>
                  <a:solidFill>
                    <a:srgbClr val="9B0D13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05</a:t>
              </a:r>
              <a:endParaRPr kumimoji="0" lang="zh-CN" altLang="en-US" sz="3700" b="0" i="0" u="none" strike="noStrike" kern="0" cap="none" spc="0" normalizeH="0" baseline="0" noProof="0" dirty="0">
                <a:ln>
                  <a:noFill/>
                </a:ln>
                <a:solidFill>
                  <a:srgbClr val="9B0D13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7D33DBB5-AF62-4AF1-BD5B-C0B44C306AE9}"/>
              </a:ext>
            </a:extLst>
          </p:cNvPr>
          <p:cNvSpPr/>
          <p:nvPr/>
        </p:nvSpPr>
        <p:spPr>
          <a:xfrm>
            <a:off x="4534232" y="4468856"/>
            <a:ext cx="3625572" cy="728098"/>
          </a:xfrm>
          <a:prstGeom prst="rect">
            <a:avLst/>
          </a:prstGeom>
          <a:pattFill prst="dkUpDiag">
            <a:fgClr>
              <a:srgbClr val="9B0D13"/>
            </a:fgClr>
            <a:bgClr>
              <a:srgbClr val="FFFFFF"/>
            </a:bgClr>
          </a:pattFill>
          <a:ln w="19050" cap="flat" cmpd="sng" algn="ctr">
            <a:solidFill>
              <a:srgbClr val="9B0D13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1891" tIns="60945" rIns="121891" bIns="60945" numCol="1" spcCol="0" rtlCol="0" fromWordArt="0" anchor="ctr" anchorCtr="0" forceAA="0" compatLnSpc="1">
            <a:no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6F225041-9A7A-4865-A315-4DC3E35929A0}"/>
              </a:ext>
            </a:extLst>
          </p:cNvPr>
          <p:cNvSpPr/>
          <p:nvPr/>
        </p:nvSpPr>
        <p:spPr>
          <a:xfrm>
            <a:off x="8659151" y="4589065"/>
            <a:ext cx="2915023" cy="725098"/>
          </a:xfrm>
          <a:prstGeom prst="rect">
            <a:avLst/>
          </a:prstGeom>
        </p:spPr>
        <p:txBody>
          <a:bodyPr wrap="square" lIns="121891" tIns="60945" rIns="121891" bIns="60945">
            <a:spAutoFit/>
          </a:bodyPr>
          <a:lstStyle/>
          <a:p>
            <a:pPr algn="ctr" defTabSz="1218565">
              <a:lnSpc>
                <a:spcPct val="150000"/>
              </a:lnSpc>
            </a:pPr>
            <a:r>
              <a:rPr lang="zh-CN" altLang="en-US" sz="2600" b="1" dirty="0">
                <a:solidFill>
                  <a:srgbClr val="9B0D13"/>
                </a:solidFill>
                <a:latin typeface="微软雅黑"/>
                <a:ea typeface="微软雅黑"/>
              </a:rPr>
              <a:t>解决五个问题</a:t>
            </a:r>
          </a:p>
        </p:txBody>
      </p:sp>
      <p:pic>
        <p:nvPicPr>
          <p:cNvPr id="73" name="Picture 3" descr="C:\Users\Administrator\Desktop\党政机关\素材\党徽\Nipic_5916570_20120618220329321399.png">
            <a:extLst>
              <a:ext uri="{FF2B5EF4-FFF2-40B4-BE49-F238E27FC236}">
                <a16:creationId xmlns:a16="http://schemas.microsoft.com/office/drawing/2014/main" xmlns="" id="{C3979A41-DC04-483F-96ED-C7E42AD119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7789" y="1412368"/>
            <a:ext cx="2179643" cy="197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5AFB0D4B-D2B8-4DC8-88C7-04879362E123}"/>
              </a:ext>
            </a:extLst>
          </p:cNvPr>
          <p:cNvGrpSpPr/>
          <p:nvPr/>
        </p:nvGrpSpPr>
        <p:grpSpPr>
          <a:xfrm>
            <a:off x="8454927" y="3354602"/>
            <a:ext cx="3258693" cy="1169475"/>
            <a:chOff x="386364" y="2643758"/>
            <a:chExt cx="2444338" cy="876903"/>
          </a:xfrm>
        </p:grpSpPr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xmlns="" id="{9ADEC66C-C67B-4E7C-93F2-FD3DB6C61059}"/>
                </a:ext>
              </a:extLst>
            </p:cNvPr>
            <p:cNvCxnSpPr/>
            <p:nvPr/>
          </p:nvCxnSpPr>
          <p:spPr>
            <a:xfrm>
              <a:off x="556522" y="3507854"/>
              <a:ext cx="2160000" cy="0"/>
            </a:xfrm>
            <a:prstGeom prst="line">
              <a:avLst/>
            </a:prstGeom>
            <a:noFill/>
            <a:ln w="19050" cap="flat" cmpd="sng" algn="ctr">
              <a:solidFill>
                <a:srgbClr val="9B0D13">
                  <a:shade val="95000"/>
                  <a:satMod val="105000"/>
                </a:srgb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xmlns="" id="{690FA946-F9B0-4CA2-AE1B-25F6CE681F56}"/>
                </a:ext>
              </a:extLst>
            </p:cNvPr>
            <p:cNvCxnSpPr/>
            <p:nvPr/>
          </p:nvCxnSpPr>
          <p:spPr>
            <a:xfrm>
              <a:off x="556522" y="2643758"/>
              <a:ext cx="2160000" cy="0"/>
            </a:xfrm>
            <a:prstGeom prst="line">
              <a:avLst/>
            </a:prstGeom>
            <a:noFill/>
            <a:ln w="19050" cap="flat" cmpd="sng" algn="ctr">
              <a:solidFill>
                <a:srgbClr val="9B0D13">
                  <a:shade val="95000"/>
                  <a:satMod val="105000"/>
                </a:srgb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cxnSp>
        <p:pic>
          <p:nvPicPr>
            <p:cNvPr id="77" name="Picture 4" descr="C:\Users\Administrator\Desktop\党政机关\素材\党徽\1313.png">
              <a:extLst>
                <a:ext uri="{FF2B5EF4-FFF2-40B4-BE49-F238E27FC236}">
                  <a16:creationId xmlns:a16="http://schemas.microsoft.com/office/drawing/2014/main" xmlns="" id="{92E4CFB3-3386-4411-993A-6BB17D00B5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364" y="2678120"/>
              <a:ext cx="2444338" cy="8425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347867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2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75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25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500"/>
                            </p:stCondLst>
                            <p:childTnLst>
                              <p:par>
                                <p:cTn id="7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475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6000"/>
                            </p:stCondLst>
                            <p:childTnLst>
                              <p:par>
                                <p:cTn id="8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 animBg="1"/>
      <p:bldP spid="47" grpId="0" animBg="1"/>
      <p:bldP spid="53" grpId="0" animBg="1"/>
      <p:bldP spid="59" grpId="0" animBg="1"/>
      <p:bldP spid="65" grpId="0" animBg="1"/>
      <p:bldP spid="71" grpId="0" animBg="1"/>
      <p:bldP spid="7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1688</Words>
  <Application>Microsoft Office PowerPoint</Application>
  <PresentationFormat>自定义</PresentationFormat>
  <Paragraphs>279</Paragraphs>
  <Slides>25</Slides>
  <Notes>25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Whishile.King&amp;Ethan</dc:creator>
  <cp:lastModifiedBy>Sky123.Org</cp:lastModifiedBy>
  <cp:revision>21</cp:revision>
  <dcterms:created xsi:type="dcterms:W3CDTF">2017-06-22T07:24:06Z</dcterms:created>
  <dcterms:modified xsi:type="dcterms:W3CDTF">2017-09-13T05:15:29Z</dcterms:modified>
</cp:coreProperties>
</file>