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6"/>
  </p:notesMasterIdLst>
  <p:sldIdLst>
    <p:sldId id="324" r:id="rId2"/>
    <p:sldId id="257" r:id="rId3"/>
    <p:sldId id="323" r:id="rId4"/>
    <p:sldId id="259" r:id="rId5"/>
    <p:sldId id="300" r:id="rId6"/>
    <p:sldId id="301" r:id="rId7"/>
    <p:sldId id="305" r:id="rId8"/>
    <p:sldId id="318" r:id="rId9"/>
    <p:sldId id="302" r:id="rId10"/>
    <p:sldId id="306" r:id="rId11"/>
    <p:sldId id="307" r:id="rId12"/>
    <p:sldId id="308" r:id="rId13"/>
    <p:sldId id="310" r:id="rId14"/>
    <p:sldId id="319" r:id="rId15"/>
    <p:sldId id="311" r:id="rId16"/>
    <p:sldId id="320" r:id="rId17"/>
    <p:sldId id="312" r:id="rId18"/>
    <p:sldId id="314" r:id="rId19"/>
    <p:sldId id="313" r:id="rId20"/>
    <p:sldId id="315" r:id="rId21"/>
    <p:sldId id="321" r:id="rId22"/>
    <p:sldId id="316" r:id="rId23"/>
    <p:sldId id="317" r:id="rId24"/>
    <p:sldId id="326"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67" autoAdjust="0"/>
    <p:restoredTop sz="94660"/>
  </p:normalViewPr>
  <p:slideViewPr>
    <p:cSldViewPr snapToGrid="0" showGuides="1">
      <p:cViewPr varScale="1">
        <p:scale>
          <a:sx n="49" d="100"/>
          <a:sy n="49" d="100"/>
        </p:scale>
        <p:origin x="-120" y="-12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A264E9-682A-4C9D-B874-C00B912D328E}" type="datetimeFigureOut">
              <a:rPr lang="zh-CN" altLang="en-US" smtClean="0"/>
              <a:pPr/>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BEE80B-E196-4C8A-927D-5A39C6318A00}" type="slidenum">
              <a:rPr lang="zh-CN" altLang="en-US" smtClean="0"/>
              <a:pPr/>
              <a:t>‹#›</a:t>
            </a:fld>
            <a:endParaRPr lang="zh-CN" altLang="en-US"/>
          </a:p>
        </p:txBody>
      </p:sp>
    </p:spTree>
    <p:extLst>
      <p:ext uri="{BB962C8B-B14F-4D97-AF65-F5344CB8AC3E}">
        <p14:creationId xmlns:p14="http://schemas.microsoft.com/office/powerpoint/2010/main" xmlns="" val="285243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BEE80B-E196-4C8A-927D-5A39C6318A00}" type="slidenum">
              <a:rPr lang="zh-CN" altLang="en-US" smtClean="0"/>
              <a:pPr/>
              <a:t>1</a:t>
            </a:fld>
            <a:endParaRPr lang="zh-CN" altLang="en-US"/>
          </a:p>
        </p:txBody>
      </p:sp>
    </p:spTree>
    <p:extLst>
      <p:ext uri="{BB962C8B-B14F-4D97-AF65-F5344CB8AC3E}">
        <p14:creationId xmlns:p14="http://schemas.microsoft.com/office/powerpoint/2010/main" xmlns="" val="2693633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10</a:t>
            </a:fld>
            <a:endParaRPr lang="zh-CN" altLang="en-US"/>
          </a:p>
        </p:txBody>
      </p:sp>
    </p:spTree>
    <p:extLst>
      <p:ext uri="{BB962C8B-B14F-4D97-AF65-F5344CB8AC3E}">
        <p14:creationId xmlns:p14="http://schemas.microsoft.com/office/powerpoint/2010/main" xmlns="" val="1928498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11</a:t>
            </a:fld>
            <a:endParaRPr lang="zh-CN" altLang="en-US"/>
          </a:p>
        </p:txBody>
      </p:sp>
    </p:spTree>
    <p:extLst>
      <p:ext uri="{BB962C8B-B14F-4D97-AF65-F5344CB8AC3E}">
        <p14:creationId xmlns:p14="http://schemas.microsoft.com/office/powerpoint/2010/main" xmlns="" val="3215736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12</a:t>
            </a:fld>
            <a:endParaRPr lang="zh-CN" altLang="en-US"/>
          </a:p>
        </p:txBody>
      </p:sp>
    </p:spTree>
    <p:extLst>
      <p:ext uri="{BB962C8B-B14F-4D97-AF65-F5344CB8AC3E}">
        <p14:creationId xmlns:p14="http://schemas.microsoft.com/office/powerpoint/2010/main" xmlns="" val="2505499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13</a:t>
            </a:fld>
            <a:endParaRPr lang="zh-CN" altLang="en-US"/>
          </a:p>
        </p:txBody>
      </p:sp>
    </p:spTree>
    <p:extLst>
      <p:ext uri="{BB962C8B-B14F-4D97-AF65-F5344CB8AC3E}">
        <p14:creationId xmlns:p14="http://schemas.microsoft.com/office/powerpoint/2010/main" xmlns="" val="362941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166880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15</a:t>
            </a:fld>
            <a:endParaRPr lang="zh-CN" altLang="en-US"/>
          </a:p>
        </p:txBody>
      </p:sp>
    </p:spTree>
    <p:extLst>
      <p:ext uri="{BB962C8B-B14F-4D97-AF65-F5344CB8AC3E}">
        <p14:creationId xmlns:p14="http://schemas.microsoft.com/office/powerpoint/2010/main" xmlns="" val="1773107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615673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17</a:t>
            </a:fld>
            <a:endParaRPr lang="zh-CN" altLang="en-US"/>
          </a:p>
        </p:txBody>
      </p:sp>
    </p:spTree>
    <p:extLst>
      <p:ext uri="{BB962C8B-B14F-4D97-AF65-F5344CB8AC3E}">
        <p14:creationId xmlns:p14="http://schemas.microsoft.com/office/powerpoint/2010/main" xmlns="" val="3937590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18</a:t>
            </a:fld>
            <a:endParaRPr lang="zh-CN" altLang="en-US"/>
          </a:p>
        </p:txBody>
      </p:sp>
    </p:spTree>
    <p:extLst>
      <p:ext uri="{BB962C8B-B14F-4D97-AF65-F5344CB8AC3E}">
        <p14:creationId xmlns:p14="http://schemas.microsoft.com/office/powerpoint/2010/main" xmlns="" val="1421172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19</a:t>
            </a:fld>
            <a:endParaRPr lang="zh-CN" altLang="en-US"/>
          </a:p>
        </p:txBody>
      </p:sp>
    </p:spTree>
    <p:extLst>
      <p:ext uri="{BB962C8B-B14F-4D97-AF65-F5344CB8AC3E}">
        <p14:creationId xmlns:p14="http://schemas.microsoft.com/office/powerpoint/2010/main" xmlns="" val="1445184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CB57DF-7FB9-4A53-8663-5A1FC55143F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433485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20</a:t>
            </a:fld>
            <a:endParaRPr lang="zh-CN" altLang="en-US"/>
          </a:p>
        </p:txBody>
      </p:sp>
    </p:spTree>
    <p:extLst>
      <p:ext uri="{BB962C8B-B14F-4D97-AF65-F5344CB8AC3E}">
        <p14:creationId xmlns:p14="http://schemas.microsoft.com/office/powerpoint/2010/main" xmlns="" val="510345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97546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22</a:t>
            </a:fld>
            <a:endParaRPr lang="zh-CN" altLang="en-US"/>
          </a:p>
        </p:txBody>
      </p:sp>
    </p:spTree>
    <p:extLst>
      <p:ext uri="{BB962C8B-B14F-4D97-AF65-F5344CB8AC3E}">
        <p14:creationId xmlns:p14="http://schemas.microsoft.com/office/powerpoint/2010/main" xmlns="" val="26085042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23</a:t>
            </a:fld>
            <a:endParaRPr lang="zh-CN" altLang="en-US"/>
          </a:p>
        </p:txBody>
      </p:sp>
    </p:spTree>
    <p:extLst>
      <p:ext uri="{BB962C8B-B14F-4D97-AF65-F5344CB8AC3E}">
        <p14:creationId xmlns:p14="http://schemas.microsoft.com/office/powerpoint/2010/main" xmlns="" val="41771639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BEE80B-E196-4C8A-927D-5A39C6318A00}" type="slidenum">
              <a:rPr lang="zh-CN" altLang="en-US" smtClean="0"/>
              <a:pPr/>
              <a:t>24</a:t>
            </a:fld>
            <a:endParaRPr lang="zh-CN" altLang="en-US"/>
          </a:p>
        </p:txBody>
      </p:sp>
    </p:spTree>
    <p:extLst>
      <p:ext uri="{BB962C8B-B14F-4D97-AF65-F5344CB8AC3E}">
        <p14:creationId xmlns:p14="http://schemas.microsoft.com/office/powerpoint/2010/main" xmlns="" val="2693633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BEE80B-E196-4C8A-927D-5A39C6318A00}" type="slidenum">
              <a:rPr lang="zh-CN" altLang="en-US" smtClean="0"/>
              <a:pPr/>
              <a:t>3</a:t>
            </a:fld>
            <a:endParaRPr lang="zh-CN" altLang="en-US"/>
          </a:p>
        </p:txBody>
      </p:sp>
    </p:spTree>
    <p:extLst>
      <p:ext uri="{BB962C8B-B14F-4D97-AF65-F5344CB8AC3E}">
        <p14:creationId xmlns:p14="http://schemas.microsoft.com/office/powerpoint/2010/main" xmlns="" val="2234183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69129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5</a:t>
            </a:fld>
            <a:endParaRPr lang="zh-CN" altLang="en-US"/>
          </a:p>
        </p:txBody>
      </p:sp>
    </p:spTree>
    <p:extLst>
      <p:ext uri="{BB962C8B-B14F-4D97-AF65-F5344CB8AC3E}">
        <p14:creationId xmlns:p14="http://schemas.microsoft.com/office/powerpoint/2010/main" xmlns="" val="1016161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6</a:t>
            </a:fld>
            <a:endParaRPr lang="zh-CN" altLang="en-US"/>
          </a:p>
        </p:txBody>
      </p:sp>
    </p:spTree>
    <p:extLst>
      <p:ext uri="{BB962C8B-B14F-4D97-AF65-F5344CB8AC3E}">
        <p14:creationId xmlns:p14="http://schemas.microsoft.com/office/powerpoint/2010/main" xmlns="" val="426908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7</a:t>
            </a:fld>
            <a:endParaRPr lang="zh-CN" altLang="en-US"/>
          </a:p>
        </p:txBody>
      </p:sp>
    </p:spTree>
    <p:extLst>
      <p:ext uri="{BB962C8B-B14F-4D97-AF65-F5344CB8AC3E}">
        <p14:creationId xmlns:p14="http://schemas.microsoft.com/office/powerpoint/2010/main" xmlns="" val="2597948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00155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9</a:t>
            </a:fld>
            <a:endParaRPr lang="zh-CN" altLang="en-US"/>
          </a:p>
        </p:txBody>
      </p:sp>
    </p:spTree>
    <p:extLst>
      <p:ext uri="{BB962C8B-B14F-4D97-AF65-F5344CB8AC3E}">
        <p14:creationId xmlns:p14="http://schemas.microsoft.com/office/powerpoint/2010/main" xmlns="" val="175500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74404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涂豆思">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xmlns="" id="{26879822-1AED-44D1-9BBB-0047B6FF8E80}"/>
              </a:ext>
            </a:extLst>
          </p:cNvPr>
          <p:cNvSpPr>
            <a:spLocks noChangeArrowheads="1"/>
          </p:cNvSpPr>
          <p:nvPr userDrawn="1"/>
        </p:nvSpPr>
        <p:spPr bwMode="auto">
          <a:xfrm>
            <a:off x="3097284" y="558800"/>
            <a:ext cx="2807295" cy="853976"/>
          </a:xfrm>
          <a:prstGeom prst="rect">
            <a:avLst/>
          </a:prstGeom>
          <a:noFill/>
          <a:ln>
            <a:noFill/>
          </a:ln>
        </p:spPr>
        <p:txBody>
          <a:bodyPr/>
          <a:lstStyle/>
          <a:p>
            <a:pPr fontAlgn="auto">
              <a:spcBef>
                <a:spcPts val="0"/>
              </a:spcBef>
              <a:spcAft>
                <a:spcPts val="0"/>
              </a:spcAft>
              <a:defRPr/>
            </a:pPr>
            <a:r>
              <a:rPr lang="zh-CN" altLang="en-US" sz="3735" b="1" dirty="0">
                <a:solidFill>
                  <a:srgbClr val="B50F0C"/>
                </a:solidFill>
                <a:latin typeface="微软雅黑" panose="020B0503020204020204" pitchFamily="34" charset="-122"/>
                <a:ea typeface="微软雅黑" panose="020B0503020204020204" pitchFamily="34" charset="-122"/>
                <a:sym typeface="Calibri" panose="020F0502020204030204" pitchFamily="34" charset="0"/>
              </a:rPr>
              <a:t>中国共产党</a:t>
            </a:r>
            <a:endParaRPr lang="en-US" altLang="zh-CN" sz="3735" b="1" dirty="0">
              <a:solidFill>
                <a:srgbClr val="B50F0C"/>
              </a:solidFill>
              <a:latin typeface="微软雅黑" panose="020B0503020204020204" pitchFamily="34" charset="-122"/>
              <a:ea typeface="微软雅黑" panose="020B0503020204020204" pitchFamily="34" charset="-122"/>
              <a:sym typeface="Calibri" panose="020F0502020204030204" pitchFamily="34" charset="0"/>
            </a:endParaRPr>
          </a:p>
          <a:p>
            <a:pPr fontAlgn="auto">
              <a:spcBef>
                <a:spcPts val="0"/>
              </a:spcBef>
              <a:spcAft>
                <a:spcPts val="0"/>
              </a:spcAft>
              <a:defRPr/>
            </a:pPr>
            <a:r>
              <a:rPr lang="en-US" altLang="zh-CN" sz="1465" dirty="0">
                <a:gradFill>
                  <a:gsLst>
                    <a:gs pos="0">
                      <a:schemeClr val="tx1">
                        <a:lumMod val="50000"/>
                        <a:lumOff val="50000"/>
                      </a:schemeClr>
                    </a:gs>
                    <a:gs pos="100000">
                      <a:schemeClr val="tx1">
                        <a:lumMod val="85000"/>
                        <a:lumOff val="15000"/>
                      </a:schemeClr>
                    </a:gs>
                  </a:gsLst>
                  <a:lin ang="4200000" scaled="0"/>
                </a:gradFill>
                <a:latin typeface="方正粗活意繁体" pitchFamily="65" charset="-122"/>
                <a:ea typeface="方正粗活意繁体" pitchFamily="65" charset="-122"/>
                <a:sym typeface="Calibri" panose="020F0502020204030204" pitchFamily="34" charset="0"/>
              </a:rPr>
              <a:t>Communist Party of China</a:t>
            </a:r>
          </a:p>
          <a:p>
            <a:pPr fontAlgn="auto">
              <a:spcBef>
                <a:spcPts val="0"/>
              </a:spcBef>
              <a:spcAft>
                <a:spcPts val="0"/>
              </a:spcAft>
              <a:defRPr/>
            </a:pPr>
            <a:endParaRPr lang="en-US" altLang="zh-CN" sz="100" dirty="0">
              <a:solidFill>
                <a:srgbClr val="7F7F7F"/>
              </a:solidFill>
              <a:latin typeface="方正大黑简体" panose="02010601030101010101" pitchFamily="65" charset="-122"/>
              <a:ea typeface="方正大黑简体" panose="02010601030101010101" pitchFamily="65" charset="-122"/>
              <a:sym typeface="Calibri" panose="020F0502020204030204" pitchFamily="34" charset="0"/>
            </a:endParaRPr>
          </a:p>
        </p:txBody>
      </p:sp>
      <p:grpSp>
        <p:nvGrpSpPr>
          <p:cNvPr id="5" name="Group 26">
            <a:extLst>
              <a:ext uri="{FF2B5EF4-FFF2-40B4-BE49-F238E27FC236}">
                <a16:creationId xmlns:a16="http://schemas.microsoft.com/office/drawing/2014/main" xmlns="" id="{16F27D81-3127-41BA-A6A7-3CAAAAB1B328}"/>
              </a:ext>
            </a:extLst>
          </p:cNvPr>
          <p:cNvGrpSpPr/>
          <p:nvPr userDrawn="1"/>
        </p:nvGrpSpPr>
        <p:grpSpPr bwMode="auto">
          <a:xfrm>
            <a:off x="2663367" y="740833"/>
            <a:ext cx="480484" cy="385233"/>
            <a:chOff x="0" y="0"/>
            <a:chExt cx="360040" cy="288032"/>
          </a:xfrm>
        </p:grpSpPr>
        <p:sp>
          <p:nvSpPr>
            <p:cNvPr id="6" name="燕尾形 34">
              <a:extLst>
                <a:ext uri="{FF2B5EF4-FFF2-40B4-BE49-F238E27FC236}">
                  <a16:creationId xmlns:a16="http://schemas.microsoft.com/office/drawing/2014/main" xmlns="" id="{DBAFD4F8-0E02-4C51-9042-D5663BAF5E68}"/>
                </a:ext>
              </a:extLst>
            </p:cNvPr>
            <p:cNvSpPr>
              <a:spLocks noChangeArrowheads="1"/>
            </p:cNvSpPr>
            <p:nvPr/>
          </p:nvSpPr>
          <p:spPr bwMode="auto">
            <a:xfrm>
              <a:off x="144016" y="0"/>
              <a:ext cx="216024" cy="288032"/>
            </a:xfrm>
            <a:prstGeom prst="chevron">
              <a:avLst>
                <a:gd name="adj" fmla="val 50000"/>
              </a:avLst>
            </a:prstGeom>
            <a:solidFill>
              <a:srgbClr val="7F7F7F"/>
            </a:solidFill>
            <a:ln w="9525">
              <a:noFill/>
              <a:miter lim="800000"/>
            </a:ln>
          </p:spPr>
          <p:txBody>
            <a:bodyPr anchor="ctr"/>
            <a:lstStyle/>
            <a:p>
              <a:pPr algn="ctr"/>
              <a:endParaRPr lang="zh-CN" altLang="zh-CN" sz="100">
                <a:solidFill>
                  <a:srgbClr val="000000"/>
                </a:solidFill>
                <a:latin typeface="宋体" panose="02010600030101010101" pitchFamily="2" charset="-122"/>
                <a:sym typeface="宋体" panose="02010600030101010101" pitchFamily="2" charset="-122"/>
              </a:endParaRPr>
            </a:p>
          </p:txBody>
        </p:sp>
        <p:sp>
          <p:nvSpPr>
            <p:cNvPr id="7" name="燕尾形 35">
              <a:extLst>
                <a:ext uri="{FF2B5EF4-FFF2-40B4-BE49-F238E27FC236}">
                  <a16:creationId xmlns:a16="http://schemas.microsoft.com/office/drawing/2014/main" xmlns="" id="{FB3AB7F8-89F7-4F8F-881C-248CA71FEB41}"/>
                </a:ext>
              </a:extLst>
            </p:cNvPr>
            <p:cNvSpPr>
              <a:spLocks noChangeArrowheads="1"/>
            </p:cNvSpPr>
            <p:nvPr/>
          </p:nvSpPr>
          <p:spPr bwMode="auto">
            <a:xfrm>
              <a:off x="0" y="0"/>
              <a:ext cx="216024" cy="288032"/>
            </a:xfrm>
            <a:prstGeom prst="chevron">
              <a:avLst>
                <a:gd name="adj" fmla="val 50000"/>
              </a:avLst>
            </a:prstGeom>
            <a:solidFill>
              <a:srgbClr val="A5A5A5"/>
            </a:solidFill>
            <a:ln w="9525">
              <a:noFill/>
              <a:miter lim="800000"/>
            </a:ln>
          </p:spPr>
          <p:txBody>
            <a:bodyPr anchor="ctr"/>
            <a:lstStyle/>
            <a:p>
              <a:pPr algn="ctr"/>
              <a:endParaRPr lang="zh-CN" altLang="zh-CN" sz="100">
                <a:solidFill>
                  <a:srgbClr val="000000"/>
                </a:solidFill>
                <a:latin typeface="宋体" panose="02010600030101010101" pitchFamily="2" charset="-122"/>
                <a:sym typeface="宋体" panose="02010600030101010101" pitchFamily="2" charset="-122"/>
              </a:endParaRPr>
            </a:p>
          </p:txBody>
        </p:sp>
      </p:grpSp>
      <p:sp>
        <p:nvSpPr>
          <p:cNvPr id="8" name="直接连接符 2">
            <a:extLst>
              <a:ext uri="{FF2B5EF4-FFF2-40B4-BE49-F238E27FC236}">
                <a16:creationId xmlns:a16="http://schemas.microsoft.com/office/drawing/2014/main" xmlns="" id="{C81D5302-97CB-4834-A95E-AB05B16F39FA}"/>
              </a:ext>
            </a:extLst>
          </p:cNvPr>
          <p:cNvSpPr>
            <a:spLocks noChangeShapeType="1"/>
          </p:cNvSpPr>
          <p:nvPr userDrawn="1"/>
        </p:nvSpPr>
        <p:spPr bwMode="auto">
          <a:xfrm>
            <a:off x="600" y="933451"/>
            <a:ext cx="2662767" cy="0"/>
          </a:xfrm>
          <a:prstGeom prst="line">
            <a:avLst/>
          </a:prstGeom>
          <a:noFill/>
          <a:ln w="9525">
            <a:solidFill>
              <a:srgbClr val="D7190F"/>
            </a:solidFill>
            <a:round/>
          </a:ln>
        </p:spPr>
        <p:txBody>
          <a:bodyPr/>
          <a:lstStyle/>
          <a:p>
            <a:pPr fontAlgn="auto">
              <a:spcBef>
                <a:spcPts val="0"/>
              </a:spcBef>
              <a:spcAft>
                <a:spcPts val="0"/>
              </a:spcAft>
              <a:defRPr/>
            </a:pPr>
            <a:endParaRPr lang="zh-CN" altLang="en-US" sz="100" kern="0">
              <a:solidFill>
                <a:sysClr val="windowText" lastClr="000000"/>
              </a:solidFill>
              <a:latin typeface="+mn-lt"/>
              <a:ea typeface="+mn-ea"/>
            </a:endParaRPr>
          </a:p>
        </p:txBody>
      </p:sp>
      <p:sp>
        <p:nvSpPr>
          <p:cNvPr id="9" name="直接连接符 4">
            <a:extLst>
              <a:ext uri="{FF2B5EF4-FFF2-40B4-BE49-F238E27FC236}">
                <a16:creationId xmlns:a16="http://schemas.microsoft.com/office/drawing/2014/main" xmlns="" id="{4F1A476F-EF5E-4222-AE3C-D2852E84656A}"/>
              </a:ext>
            </a:extLst>
          </p:cNvPr>
          <p:cNvSpPr>
            <a:spLocks noChangeShapeType="1"/>
          </p:cNvSpPr>
          <p:nvPr userDrawn="1"/>
        </p:nvSpPr>
        <p:spPr bwMode="auto">
          <a:xfrm>
            <a:off x="5713484" y="956733"/>
            <a:ext cx="6479116" cy="0"/>
          </a:xfrm>
          <a:prstGeom prst="line">
            <a:avLst/>
          </a:prstGeom>
          <a:noFill/>
          <a:ln w="9525">
            <a:solidFill>
              <a:srgbClr val="D7190F"/>
            </a:solidFill>
            <a:round/>
          </a:ln>
        </p:spPr>
        <p:txBody>
          <a:bodyPr/>
          <a:lstStyle/>
          <a:p>
            <a:pPr fontAlgn="auto">
              <a:spcBef>
                <a:spcPts val="0"/>
              </a:spcBef>
              <a:spcAft>
                <a:spcPts val="0"/>
              </a:spcAft>
              <a:defRPr/>
            </a:pPr>
            <a:endParaRPr lang="zh-CN" altLang="en-US" sz="100" kern="0">
              <a:solidFill>
                <a:sysClr val="windowText" lastClr="000000"/>
              </a:solidFill>
              <a:latin typeface="+mn-lt"/>
              <a:ea typeface="+mn-ea"/>
            </a:endParaRPr>
          </a:p>
        </p:txBody>
      </p:sp>
    </p:spTree>
    <p:extLst>
      <p:ext uri="{BB962C8B-B14F-4D97-AF65-F5344CB8AC3E}">
        <p14:creationId xmlns:p14="http://schemas.microsoft.com/office/powerpoint/2010/main" xmlns="" val="19364709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1000"/>
                                        <p:tgtEl>
                                          <p:spTgt spid="9"/>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0-#ppt_w/2"/>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4" presetClass="entr" presetSubtype="10" fill="hold" nodeType="afterEffect">
                                  <p:stCondLst>
                                    <p:cond delay="0"/>
                                  </p:stCondLst>
                                  <p:iterate type="lt">
                                    <p:tmPct val="6000"/>
                                  </p:iterate>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8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正文 涂豆思">
    <p:spTree>
      <p:nvGrpSpPr>
        <p:cNvPr id="1" name=""/>
        <p:cNvGrpSpPr/>
        <p:nvPr/>
      </p:nvGrpSpPr>
      <p:grpSpPr>
        <a:xfrm>
          <a:off x="0" y="0"/>
          <a:ext cx="0" cy="0"/>
          <a:chOff x="0" y="0"/>
          <a:chExt cx="0" cy="0"/>
        </a:xfrm>
      </p:grpSpPr>
      <p:sp>
        <p:nvSpPr>
          <p:cNvPr id="2" name="矩形 1"/>
          <p:cNvSpPr/>
          <p:nvPr userDrawn="1"/>
        </p:nvSpPr>
        <p:spPr>
          <a:xfrm>
            <a:off x="0" y="0"/>
            <a:ext cx="12191365" cy="889636"/>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31470" y="1"/>
            <a:ext cx="876936" cy="876934"/>
          </a:xfrm>
          <a:prstGeom prst="rect">
            <a:avLst/>
          </a:prstGeom>
        </p:spPr>
      </p:pic>
      <p:pic>
        <p:nvPicPr>
          <p:cNvPr id="3" name="图片 2" descr="933915c406a4de60a5b7a646797f4595"/>
          <p:cNvPicPr>
            <a:picLocks noChangeAspect="1"/>
          </p:cNvPicPr>
          <p:nvPr userDrawn="1"/>
        </p:nvPicPr>
        <p:blipFill rotWithShape="1">
          <a:blip r:embed="rId3" cstate="print"/>
          <a:srcRect t="16124" b="5240"/>
          <a:stretch/>
        </p:blipFill>
        <p:spPr>
          <a:xfrm>
            <a:off x="10399486" y="-1"/>
            <a:ext cx="1791879" cy="889001"/>
          </a:xfrm>
          <a:prstGeom prst="rect">
            <a:avLst/>
          </a:prstGeom>
        </p:spPr>
      </p:pic>
      <p:pic>
        <p:nvPicPr>
          <p:cNvPr id="5" name="图片 4" descr="图片包含 自然&#10;&#10;已生成极高可信度的说明">
            <a:extLst>
              <a:ext uri="{FF2B5EF4-FFF2-40B4-BE49-F238E27FC236}">
                <a16:creationId xmlns:a16="http://schemas.microsoft.com/office/drawing/2014/main" xmlns="" id="{E06E8FAB-C13B-4F62-9158-001DA24E9B29}"/>
              </a:ext>
            </a:extLst>
          </p:cNvPr>
          <p:cNvPicPr>
            <a:picLocks noChangeAspect="1"/>
          </p:cNvPicPr>
          <p:nvPr userDrawn="1"/>
        </p:nvPicPr>
        <p:blipFill>
          <a:blip r:embed="rId4" cstate="print"/>
          <a:stretch>
            <a:fillRect/>
          </a:stretch>
        </p:blipFill>
        <p:spPr>
          <a:xfrm>
            <a:off x="510989" y="1095829"/>
            <a:ext cx="11201400" cy="5501702"/>
          </a:xfrm>
          <a:prstGeom prst="snip2DiagRect">
            <a:avLst>
              <a:gd name="adj1" fmla="val 0"/>
              <a:gd name="adj2" fmla="val 4532"/>
            </a:avLst>
          </a:prstGeom>
          <a:solidFill>
            <a:schemeClr val="bg1"/>
          </a:solidFill>
          <a:ln>
            <a:solidFill>
              <a:srgbClr val="FF0000"/>
            </a:solidFill>
          </a:ln>
        </p:spPr>
      </p:pic>
    </p:spTree>
    <p:extLst>
      <p:ext uri="{BB962C8B-B14F-4D97-AF65-F5344CB8AC3E}">
        <p14:creationId xmlns:p14="http://schemas.microsoft.com/office/powerpoint/2010/main" xmlns="" val="228831896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46591849"/>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6.png"/><Relationship Id="rId5" Type="http://schemas.microsoft.com/office/2007/relationships/media" Target="../media/media1.mp3"/><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6.png"/><Relationship Id="rId5" Type="http://schemas.microsoft.com/office/2007/relationships/media" Target="../media/media1.mp3"/><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gif"/></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9C2632B-6F9E-4FE2-9149-47181E89320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3306265" cy="2489199"/>
          </a:xfrm>
          <a:prstGeom prst="rect">
            <a:avLst/>
          </a:prstGeom>
        </p:spPr>
      </p:pic>
      <p:pic>
        <p:nvPicPr>
          <p:cNvPr id="12" name="党建">
            <a:hlinkClick r:id="" action="ppaction://media"/>
            <a:extLst>
              <a:ext uri="{FF2B5EF4-FFF2-40B4-BE49-F238E27FC236}">
                <a16:creationId xmlns:a16="http://schemas.microsoft.com/office/drawing/2014/main" xmlns="" id="{FE8F9A72-D7FE-4053-B0FA-09ADA4DC3593}"/>
              </a:ext>
            </a:extLst>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602344" y="0"/>
            <a:ext cx="602343" cy="602343"/>
          </a:xfrm>
          <a:prstGeom prst="rect">
            <a:avLst/>
          </a:prstGeom>
        </p:spPr>
      </p:pic>
      <p:sp>
        <p:nvSpPr>
          <p:cNvPr id="8" name="Subtitle 2"/>
          <p:cNvSpPr txBox="1">
            <a:spLocks/>
          </p:cNvSpPr>
          <p:nvPr/>
        </p:nvSpPr>
        <p:spPr>
          <a:xfrm>
            <a:off x="3713853" y="4238517"/>
            <a:ext cx="4319588" cy="782271"/>
          </a:xfrm>
          <a:prstGeom prst="rect">
            <a:avLst/>
          </a:prstGeom>
        </p:spPr>
        <p:txBody>
          <a:bodyPr>
            <a:normAutofit/>
          </a:bodyPr>
          <a:lstStyle/>
          <a:p>
            <a:pPr marL="228600" marR="0" lvl="0" indent="-228600" algn="ctr" defTabSz="914400" rtl="0" eaLnBrk="1" fontAlgn="auto" latinLnBrk="0" hangingPunct="1">
              <a:lnSpc>
                <a:spcPct val="90000"/>
              </a:lnSpc>
              <a:spcBef>
                <a:spcPts val="1000"/>
              </a:spcBef>
              <a:spcAft>
                <a:spcPts val="0"/>
              </a:spcAft>
              <a:buClrTx/>
              <a:buSzTx/>
              <a:tabLst/>
              <a:defRPr/>
            </a:pPr>
            <a:r>
              <a:rPr kumimoji="0" lang="zh-CN" altLang="en-US" sz="3200" b="0" i="0" u="none" strike="noStrike" kern="1200" cap="none" spc="0" normalizeH="0" baseline="0" noProof="0" dirty="0" smtClean="0">
                <a:ln>
                  <a:noFill/>
                </a:ln>
                <a:effectLst/>
                <a:uLnTx/>
                <a:uFillTx/>
                <a:latin typeface="Microsoft YaHei" charset="-122"/>
                <a:ea typeface="Microsoft YaHei" charset="-122"/>
                <a:cs typeface="Microsoft YaHei" charset="-122"/>
              </a:rPr>
              <a:t>汇报人：</a:t>
            </a:r>
            <a:r>
              <a:rPr kumimoji="0" lang="en-US" altLang="zh-CN" sz="3200" b="0" i="0" u="none" strike="noStrike" kern="1200" cap="none" spc="0" normalizeH="0" baseline="0" noProof="0" dirty="0" smtClean="0">
                <a:ln>
                  <a:noFill/>
                </a:ln>
                <a:effectLst/>
                <a:uLnTx/>
                <a:uFillTx/>
                <a:latin typeface="Microsoft YaHei" charset="-122"/>
                <a:ea typeface="Microsoft YaHei" charset="-122"/>
                <a:cs typeface="Microsoft YaHei" charset="-122"/>
              </a:rPr>
              <a:t>XXX</a:t>
            </a:r>
            <a:endParaRPr kumimoji="0" lang="en-US" sz="3200" b="0" i="0" u="none" strike="noStrike" kern="1200" cap="none" spc="0" normalizeH="0" baseline="0" noProof="0" dirty="0">
              <a:ln>
                <a:noFill/>
              </a:ln>
              <a:effectLst/>
              <a:uLnTx/>
              <a:uFillTx/>
              <a:latin typeface="Microsoft YaHei" charset="-122"/>
              <a:ea typeface="Microsoft YaHei" charset="-122"/>
              <a:cs typeface="Microsoft YaHei" charset="-122"/>
            </a:endParaRPr>
          </a:p>
        </p:txBody>
      </p:sp>
      <p:sp>
        <p:nvSpPr>
          <p:cNvPr id="10" name="Title 1"/>
          <p:cNvSpPr txBox="1">
            <a:spLocks/>
          </p:cNvSpPr>
          <p:nvPr/>
        </p:nvSpPr>
        <p:spPr>
          <a:xfrm>
            <a:off x="2253758" y="2140700"/>
            <a:ext cx="7317940" cy="1128031"/>
          </a:xfrm>
          <a:prstGeom prst="rect">
            <a:avLst/>
          </a:prstGeom>
        </p:spPr>
        <p:txBody>
          <a:bodyPr>
            <a:noAutofit/>
          </a:bodyPr>
          <a:lstStyle/>
          <a:p>
            <a:pPr lvl="0" algn="ctr">
              <a:spcBef>
                <a:spcPct val="0"/>
              </a:spcBef>
              <a:defRPr/>
            </a:pPr>
            <a:r>
              <a:rPr lang="zh-CN" altLang="en-US" sz="6000" b="1" dirty="0" smtClean="0">
                <a:solidFill>
                  <a:srgbClr val="C00000"/>
                </a:solidFill>
                <a:latin typeface="Microsoft YaHei" charset="-122"/>
                <a:ea typeface="Microsoft YaHei" charset="-122"/>
                <a:cs typeface="Microsoft YaHei" charset="-122"/>
              </a:rPr>
              <a:t>纠正四风</a:t>
            </a:r>
            <a:endParaRPr lang="en-US" altLang="zh-CN" sz="6000" b="1" dirty="0" smtClean="0">
              <a:solidFill>
                <a:srgbClr val="C00000"/>
              </a:solidFill>
              <a:latin typeface="Microsoft YaHei" charset="-122"/>
              <a:ea typeface="Microsoft YaHei" charset="-122"/>
              <a:cs typeface="Microsoft YaHei" charset="-122"/>
            </a:endParaRPr>
          </a:p>
          <a:p>
            <a:pPr lvl="0" algn="ctr">
              <a:spcBef>
                <a:spcPct val="0"/>
              </a:spcBef>
              <a:defRPr/>
            </a:pPr>
            <a:r>
              <a:rPr lang="zh-CN" altLang="en-US" sz="6000" b="1" dirty="0" smtClean="0">
                <a:solidFill>
                  <a:srgbClr val="C00000"/>
                </a:solidFill>
                <a:latin typeface="Microsoft YaHei" charset="-122"/>
                <a:ea typeface="Microsoft YaHei" charset="-122"/>
                <a:cs typeface="Microsoft YaHei" charset="-122"/>
              </a:rPr>
              <a:t>作风建设永远在路上</a:t>
            </a:r>
            <a:endParaRPr kumimoji="0" lang="en-US" sz="6000" b="1" i="0" u="none" strike="noStrike" kern="1200" cap="none" spc="0" normalizeH="0" baseline="0" noProof="0" dirty="0">
              <a:ln>
                <a:noFill/>
              </a:ln>
              <a:solidFill>
                <a:srgbClr val="C00000"/>
              </a:solidFill>
              <a:effectLst/>
              <a:uLnTx/>
              <a:uFillTx/>
              <a:latin typeface="Microsoft YaHei" charset="-122"/>
              <a:ea typeface="Microsoft YaHei" charset="-122"/>
              <a:cs typeface="Microsoft YaHei" charset="-122"/>
            </a:endParaRPr>
          </a:p>
        </p:txBody>
      </p:sp>
    </p:spTree>
    <p:extLst>
      <p:ext uri="{BB962C8B-B14F-4D97-AF65-F5344CB8AC3E}">
        <p14:creationId xmlns:p14="http://schemas.microsoft.com/office/powerpoint/2010/main" xmlns="" val="3064138920"/>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形式主义、官僚主义实质</a:t>
            </a:r>
          </a:p>
        </p:txBody>
      </p:sp>
      <p:sp>
        <p:nvSpPr>
          <p:cNvPr id="15" name="文本框 14">
            <a:extLst>
              <a:ext uri="{FF2B5EF4-FFF2-40B4-BE49-F238E27FC236}">
                <a16:creationId xmlns:a16="http://schemas.microsoft.com/office/drawing/2014/main" xmlns="" id="{7BA72299-5F2D-4FF8-A89A-C44273E44F5F}"/>
              </a:ext>
            </a:extLst>
          </p:cNvPr>
          <p:cNvSpPr txBox="1"/>
          <p:nvPr/>
        </p:nvSpPr>
        <p:spPr>
          <a:xfrm>
            <a:off x="534658" y="1930941"/>
            <a:ext cx="10950223"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a:ea typeface="微软雅黑"/>
                <a:cs typeface="+mn-ea"/>
                <a:sym typeface="+mn-lt"/>
              </a:rPr>
              <a:t>　</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2013</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7</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月，习近平总书记在河北调研指导党的群众路线教育实践活动时对“四风”实质进行了深刻剖析</a:t>
            </a:r>
          </a:p>
        </p:txBody>
      </p:sp>
      <p:grpSp>
        <p:nvGrpSpPr>
          <p:cNvPr id="16" name="组合 15">
            <a:extLst>
              <a:ext uri="{FF2B5EF4-FFF2-40B4-BE49-F238E27FC236}">
                <a16:creationId xmlns:a16="http://schemas.microsoft.com/office/drawing/2014/main" xmlns="" id="{840FBD36-C136-4EB7-86F2-B9D102492759}"/>
              </a:ext>
            </a:extLst>
          </p:cNvPr>
          <p:cNvGrpSpPr/>
          <p:nvPr/>
        </p:nvGrpSpPr>
        <p:grpSpPr>
          <a:xfrm>
            <a:off x="739617" y="2520865"/>
            <a:ext cx="4400213" cy="1306067"/>
            <a:chOff x="884759" y="2782122"/>
            <a:chExt cx="4400213" cy="1306067"/>
          </a:xfrm>
        </p:grpSpPr>
        <p:sp>
          <p:nvSpPr>
            <p:cNvPr id="17" name="文本框 16">
              <a:extLst>
                <a:ext uri="{FF2B5EF4-FFF2-40B4-BE49-F238E27FC236}">
                  <a16:creationId xmlns:a16="http://schemas.microsoft.com/office/drawing/2014/main" xmlns="" id="{B7E56348-9DCF-4DA4-9286-606D7F9B7E1C}"/>
                </a:ext>
              </a:extLst>
            </p:cNvPr>
            <p:cNvSpPr txBox="1"/>
            <p:nvPr/>
          </p:nvSpPr>
          <p:spPr>
            <a:xfrm>
              <a:off x="2649615" y="3192761"/>
              <a:ext cx="2635356" cy="46166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主观主义、功利主义</a:t>
              </a:r>
            </a:p>
          </p:txBody>
        </p:sp>
        <p:sp>
          <p:nvSpPr>
            <p:cNvPr id="18" name="圆角矩形 10">
              <a:extLst>
                <a:ext uri="{FF2B5EF4-FFF2-40B4-BE49-F238E27FC236}">
                  <a16:creationId xmlns:a16="http://schemas.microsoft.com/office/drawing/2014/main" xmlns="" id="{511CD90B-8723-4C4F-8EA2-A6DDF72DA803}"/>
                </a:ext>
              </a:extLst>
            </p:cNvPr>
            <p:cNvSpPr/>
            <p:nvPr/>
          </p:nvSpPr>
          <p:spPr>
            <a:xfrm>
              <a:off x="884759" y="2782122"/>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形式主义</a:t>
              </a:r>
              <a:endParaRPr kumimoji="0" lang="en-US" altLang="zh-CN" sz="24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实质</a:t>
              </a:r>
            </a:p>
          </p:txBody>
        </p:sp>
        <p:sp>
          <p:nvSpPr>
            <p:cNvPr id="19" name="圆角矩形 16">
              <a:extLst>
                <a:ext uri="{FF2B5EF4-FFF2-40B4-BE49-F238E27FC236}">
                  <a16:creationId xmlns:a16="http://schemas.microsoft.com/office/drawing/2014/main" xmlns="" id="{44858329-68A4-487D-AE3E-679F6AC88BC3}"/>
                </a:ext>
              </a:extLst>
            </p:cNvPr>
            <p:cNvSpPr/>
            <p:nvPr/>
          </p:nvSpPr>
          <p:spPr>
            <a:xfrm>
              <a:off x="2667895" y="2782122"/>
              <a:ext cx="2617077"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0" name="组合 19">
            <a:extLst>
              <a:ext uri="{FF2B5EF4-FFF2-40B4-BE49-F238E27FC236}">
                <a16:creationId xmlns:a16="http://schemas.microsoft.com/office/drawing/2014/main" xmlns="" id="{F317985E-E577-48F3-8283-31F57B93CACC}"/>
              </a:ext>
            </a:extLst>
          </p:cNvPr>
          <p:cNvGrpSpPr/>
          <p:nvPr/>
        </p:nvGrpSpPr>
        <p:grpSpPr>
          <a:xfrm>
            <a:off x="739616" y="4043252"/>
            <a:ext cx="4400213" cy="1306067"/>
            <a:chOff x="884759" y="4304509"/>
            <a:chExt cx="4400213" cy="1306067"/>
          </a:xfrm>
        </p:grpSpPr>
        <p:sp>
          <p:nvSpPr>
            <p:cNvPr id="21" name="圆角矩形 11">
              <a:extLst>
                <a:ext uri="{FF2B5EF4-FFF2-40B4-BE49-F238E27FC236}">
                  <a16:creationId xmlns:a16="http://schemas.microsoft.com/office/drawing/2014/main" xmlns="" id="{6EAE8D8B-3E55-4F2C-AC47-AB96C276AC4A}"/>
                </a:ext>
              </a:extLst>
            </p:cNvPr>
            <p:cNvSpPr/>
            <p:nvPr/>
          </p:nvSpPr>
          <p:spPr>
            <a:xfrm>
              <a:off x="884759" y="4304509"/>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官僚主义</a:t>
              </a:r>
              <a:endParaRPr kumimoji="0" lang="en-US" altLang="zh-CN" sz="24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实质</a:t>
              </a:r>
            </a:p>
          </p:txBody>
        </p:sp>
        <p:sp>
          <p:nvSpPr>
            <p:cNvPr id="22" name="文本框 21">
              <a:extLst>
                <a:ext uri="{FF2B5EF4-FFF2-40B4-BE49-F238E27FC236}">
                  <a16:creationId xmlns:a16="http://schemas.microsoft.com/office/drawing/2014/main" xmlns="" id="{37685C84-D24D-4B90-A536-49F7537F0C41}"/>
                </a:ext>
              </a:extLst>
            </p:cNvPr>
            <p:cNvSpPr txBox="1"/>
            <p:nvPr/>
          </p:nvSpPr>
          <p:spPr>
            <a:xfrm>
              <a:off x="2723500" y="4657704"/>
              <a:ext cx="2402009" cy="461665"/>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封建残余思想作祟</a:t>
              </a:r>
            </a:p>
          </p:txBody>
        </p:sp>
        <p:sp>
          <p:nvSpPr>
            <p:cNvPr id="23" name="圆角矩形 17">
              <a:extLst>
                <a:ext uri="{FF2B5EF4-FFF2-40B4-BE49-F238E27FC236}">
                  <a16:creationId xmlns:a16="http://schemas.microsoft.com/office/drawing/2014/main" xmlns="" id="{44A42D6D-693F-4FDB-BFBC-D5D802FBFD19}"/>
                </a:ext>
              </a:extLst>
            </p:cNvPr>
            <p:cNvSpPr/>
            <p:nvPr/>
          </p:nvSpPr>
          <p:spPr>
            <a:xfrm>
              <a:off x="2667895" y="4304509"/>
              <a:ext cx="2617077"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4" name="组合 23">
            <a:extLst>
              <a:ext uri="{FF2B5EF4-FFF2-40B4-BE49-F238E27FC236}">
                <a16:creationId xmlns:a16="http://schemas.microsoft.com/office/drawing/2014/main" xmlns="" id="{B1463AEC-0858-4478-B5A8-FBE29771BD7C}"/>
              </a:ext>
            </a:extLst>
          </p:cNvPr>
          <p:cNvGrpSpPr/>
          <p:nvPr/>
        </p:nvGrpSpPr>
        <p:grpSpPr>
          <a:xfrm>
            <a:off x="5713791" y="2520863"/>
            <a:ext cx="5834015" cy="1306066"/>
            <a:chOff x="5858933" y="2782122"/>
            <a:chExt cx="5834014" cy="1306067"/>
          </a:xfrm>
        </p:grpSpPr>
        <p:sp>
          <p:nvSpPr>
            <p:cNvPr id="25" name="圆角矩形 12">
              <a:extLst>
                <a:ext uri="{FF2B5EF4-FFF2-40B4-BE49-F238E27FC236}">
                  <a16:creationId xmlns:a16="http://schemas.microsoft.com/office/drawing/2014/main" xmlns="" id="{B6C14767-A0C0-4B8A-B79D-65C1EFD3E77D}"/>
                </a:ext>
              </a:extLst>
            </p:cNvPr>
            <p:cNvSpPr/>
            <p:nvPr/>
          </p:nvSpPr>
          <p:spPr>
            <a:xfrm>
              <a:off x="5858933" y="2782122"/>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形式主义</a:t>
              </a:r>
              <a:endParaRPr kumimoji="0" lang="en-US" altLang="zh-CN" sz="24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根源</a:t>
              </a:r>
            </a:p>
          </p:txBody>
        </p:sp>
        <p:sp>
          <p:nvSpPr>
            <p:cNvPr id="26" name="文本框 25">
              <a:extLst>
                <a:ext uri="{FF2B5EF4-FFF2-40B4-BE49-F238E27FC236}">
                  <a16:creationId xmlns:a16="http://schemas.microsoft.com/office/drawing/2014/main" xmlns="" id="{F86A2DCA-A6CE-4182-BED6-BF4BC06B8A26}"/>
                </a:ext>
              </a:extLst>
            </p:cNvPr>
            <p:cNvSpPr txBox="1"/>
            <p:nvPr/>
          </p:nvSpPr>
          <p:spPr>
            <a:xfrm>
              <a:off x="7763413" y="2906459"/>
              <a:ext cx="3858600" cy="978730"/>
            </a:xfrm>
            <a:prstGeom prst="rect">
              <a:avLst/>
            </a:prstGeom>
            <a:noFill/>
          </p:spPr>
          <p:txBody>
            <a:bodyPr wrap="square" rtlCol="0">
              <a:spAutoFit/>
            </a:bodyPr>
            <a:lstStyle/>
            <a:p>
              <a:pPr marL="0" marR="0" lvl="0" indent="0" algn="just"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政绩观错位、责任心缺失，用轰轰烈烈的形式代替了扎扎实实的落实，用光鲜亮丽的外表掩盖了矛盾和问题。</a:t>
              </a:r>
            </a:p>
          </p:txBody>
        </p:sp>
        <p:sp>
          <p:nvSpPr>
            <p:cNvPr id="27" name="圆角矩形 18">
              <a:extLst>
                <a:ext uri="{FF2B5EF4-FFF2-40B4-BE49-F238E27FC236}">
                  <a16:creationId xmlns:a16="http://schemas.microsoft.com/office/drawing/2014/main" xmlns="" id="{03B5D8CC-8720-4B2A-97F5-D61C23F0A929}"/>
                </a:ext>
              </a:extLst>
            </p:cNvPr>
            <p:cNvSpPr/>
            <p:nvPr/>
          </p:nvSpPr>
          <p:spPr>
            <a:xfrm>
              <a:off x="7642069" y="2782122"/>
              <a:ext cx="4050878"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grpSp>
        <p:nvGrpSpPr>
          <p:cNvPr id="28" name="组合 27">
            <a:extLst>
              <a:ext uri="{FF2B5EF4-FFF2-40B4-BE49-F238E27FC236}">
                <a16:creationId xmlns:a16="http://schemas.microsoft.com/office/drawing/2014/main" xmlns="" id="{95333CA5-82B7-4B3B-846E-5CEF68BF3CE5}"/>
              </a:ext>
            </a:extLst>
          </p:cNvPr>
          <p:cNvGrpSpPr/>
          <p:nvPr/>
        </p:nvGrpSpPr>
        <p:grpSpPr>
          <a:xfrm>
            <a:off x="5713790" y="4043251"/>
            <a:ext cx="5889432" cy="1306067"/>
            <a:chOff x="5858933" y="4304509"/>
            <a:chExt cx="5889432" cy="1306067"/>
          </a:xfrm>
        </p:grpSpPr>
        <p:sp>
          <p:nvSpPr>
            <p:cNvPr id="29" name="文本框 28">
              <a:extLst>
                <a:ext uri="{FF2B5EF4-FFF2-40B4-BE49-F238E27FC236}">
                  <a16:creationId xmlns:a16="http://schemas.microsoft.com/office/drawing/2014/main" xmlns="" id="{99C3C731-80A0-4FBD-848E-94177D0BF357}"/>
                </a:ext>
              </a:extLst>
            </p:cNvPr>
            <p:cNvSpPr txBox="1"/>
            <p:nvPr/>
          </p:nvSpPr>
          <p:spPr>
            <a:xfrm>
              <a:off x="7747897" y="4543740"/>
              <a:ext cx="4000468" cy="683264"/>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官本位思想严重、权力观扭曲，做官当老爷，高高在上，脱离群众，脱离实际。</a:t>
              </a:r>
            </a:p>
          </p:txBody>
        </p:sp>
        <p:sp>
          <p:nvSpPr>
            <p:cNvPr id="30" name="圆角矩形 13">
              <a:extLst>
                <a:ext uri="{FF2B5EF4-FFF2-40B4-BE49-F238E27FC236}">
                  <a16:creationId xmlns:a16="http://schemas.microsoft.com/office/drawing/2014/main" xmlns="" id="{CAD64A2C-9A7C-44CA-AAB0-8FC447F856A0}"/>
                </a:ext>
              </a:extLst>
            </p:cNvPr>
            <p:cNvSpPr/>
            <p:nvPr/>
          </p:nvSpPr>
          <p:spPr>
            <a:xfrm>
              <a:off x="5858933" y="4304509"/>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官僚主义</a:t>
              </a:r>
              <a:endParaRPr kumimoji="0" lang="en-US" altLang="zh-CN" sz="24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根源</a:t>
              </a:r>
            </a:p>
          </p:txBody>
        </p:sp>
        <p:sp>
          <p:nvSpPr>
            <p:cNvPr id="31" name="圆角矩形 19">
              <a:extLst>
                <a:ext uri="{FF2B5EF4-FFF2-40B4-BE49-F238E27FC236}">
                  <a16:creationId xmlns:a16="http://schemas.microsoft.com/office/drawing/2014/main" xmlns="" id="{4880A1EB-28CA-4926-9E0A-2D04E3BF714A}"/>
                </a:ext>
              </a:extLst>
            </p:cNvPr>
            <p:cNvSpPr/>
            <p:nvPr/>
          </p:nvSpPr>
          <p:spPr>
            <a:xfrm>
              <a:off x="7642069" y="4304509"/>
              <a:ext cx="4050878"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sp>
        <p:nvSpPr>
          <p:cNvPr id="32" name="燕尾形 1">
            <a:extLst>
              <a:ext uri="{FF2B5EF4-FFF2-40B4-BE49-F238E27FC236}">
                <a16:creationId xmlns:a16="http://schemas.microsoft.com/office/drawing/2014/main" xmlns="" id="{F0FFFF08-86D8-4B27-B106-BCEE17007705}"/>
              </a:ext>
            </a:extLst>
          </p:cNvPr>
          <p:cNvSpPr/>
          <p:nvPr/>
        </p:nvSpPr>
        <p:spPr>
          <a:xfrm flipH="1">
            <a:off x="5267348" y="2931504"/>
            <a:ext cx="340615" cy="51864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33" name="燕尾形 20">
            <a:extLst>
              <a:ext uri="{FF2B5EF4-FFF2-40B4-BE49-F238E27FC236}">
                <a16:creationId xmlns:a16="http://schemas.microsoft.com/office/drawing/2014/main" xmlns="" id="{79A4F858-7DC7-4E88-BBBD-B14FDE9AF1E6}"/>
              </a:ext>
            </a:extLst>
          </p:cNvPr>
          <p:cNvSpPr/>
          <p:nvPr/>
        </p:nvSpPr>
        <p:spPr>
          <a:xfrm flipH="1">
            <a:off x="5267348" y="4355071"/>
            <a:ext cx="340615" cy="51864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236765047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21"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1000"/>
                                        <p:tgtEl>
                                          <p:spTgt spid="16"/>
                                        </p:tgtEl>
                                      </p:cBhvr>
                                    </p:animEffect>
                                  </p:childTnLst>
                                </p:cTn>
                              </p:par>
                            </p:childTnLst>
                          </p:cTn>
                        </p:par>
                        <p:par>
                          <p:cTn id="18" fill="hold">
                            <p:stCondLst>
                              <p:cond delay="3250"/>
                            </p:stCondLst>
                            <p:childTnLst>
                              <p:par>
                                <p:cTn id="19" presetID="21" presetClass="entr" presetSubtype="1"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heel(1)">
                                      <p:cBhvr>
                                        <p:cTn id="21" dur="1000"/>
                                        <p:tgtEl>
                                          <p:spTgt spid="24"/>
                                        </p:tgtEl>
                                      </p:cBhvr>
                                    </p:animEffect>
                                  </p:childTnLst>
                                </p:cTn>
                              </p:par>
                            </p:childTnLst>
                          </p:cTn>
                        </p:par>
                        <p:par>
                          <p:cTn id="22" fill="hold">
                            <p:stCondLst>
                              <p:cond delay="4250"/>
                            </p:stCondLst>
                            <p:childTnLst>
                              <p:par>
                                <p:cTn id="23" presetID="22" presetClass="entr" presetSubtype="2"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right)">
                                      <p:cBhvr>
                                        <p:cTn id="25" dur="500"/>
                                        <p:tgtEl>
                                          <p:spTgt spid="32"/>
                                        </p:tgtEl>
                                      </p:cBhvr>
                                    </p:animEffect>
                                  </p:childTnLst>
                                </p:cTn>
                              </p:par>
                            </p:childTnLst>
                          </p:cTn>
                        </p:par>
                        <p:par>
                          <p:cTn id="26" fill="hold">
                            <p:stCondLst>
                              <p:cond delay="4750"/>
                            </p:stCondLst>
                            <p:childTnLst>
                              <p:par>
                                <p:cTn id="27" presetID="21" presetClass="entr" presetSubtype="1"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heel(1)">
                                      <p:cBhvr>
                                        <p:cTn id="29" dur="1000"/>
                                        <p:tgtEl>
                                          <p:spTgt spid="20"/>
                                        </p:tgtEl>
                                      </p:cBhvr>
                                    </p:animEffect>
                                  </p:childTnLst>
                                </p:cTn>
                              </p:par>
                            </p:childTnLst>
                          </p:cTn>
                        </p:par>
                        <p:par>
                          <p:cTn id="30" fill="hold">
                            <p:stCondLst>
                              <p:cond delay="5750"/>
                            </p:stCondLst>
                            <p:childTnLst>
                              <p:par>
                                <p:cTn id="31" presetID="21" presetClass="entr" presetSubtype="1"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heel(1)">
                                      <p:cBhvr>
                                        <p:cTn id="33" dur="1000"/>
                                        <p:tgtEl>
                                          <p:spTgt spid="28"/>
                                        </p:tgtEl>
                                      </p:cBhvr>
                                    </p:animEffect>
                                  </p:childTnLst>
                                </p:cTn>
                              </p:par>
                            </p:childTnLst>
                          </p:cTn>
                        </p:par>
                        <p:par>
                          <p:cTn id="34" fill="hold">
                            <p:stCondLst>
                              <p:cond delay="6750"/>
                            </p:stCondLst>
                            <p:childTnLst>
                              <p:par>
                                <p:cTn id="35" presetID="2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righ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15" grpId="0"/>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形式主义有哪些具体表现？</a:t>
            </a:r>
          </a:p>
        </p:txBody>
      </p:sp>
      <p:sp>
        <p:nvSpPr>
          <p:cNvPr id="3" name="圆角矩形 7">
            <a:extLst>
              <a:ext uri="{FF2B5EF4-FFF2-40B4-BE49-F238E27FC236}">
                <a16:creationId xmlns:a16="http://schemas.microsoft.com/office/drawing/2014/main" xmlns="" id="{D9BEE731-1DEE-4DCF-BB94-F8DA013D60A3}"/>
              </a:ext>
            </a:extLst>
          </p:cNvPr>
          <p:cNvSpPr/>
          <p:nvPr/>
        </p:nvSpPr>
        <p:spPr>
          <a:xfrm>
            <a:off x="666044" y="1274926"/>
            <a:ext cx="10859911" cy="5082331"/>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文本框 3">
            <a:extLst>
              <a:ext uri="{FF2B5EF4-FFF2-40B4-BE49-F238E27FC236}">
                <a16:creationId xmlns:a16="http://schemas.microsoft.com/office/drawing/2014/main" xmlns="" id="{418E4577-CFC4-44D4-9FA1-6DC2CCC365C9}"/>
              </a:ext>
            </a:extLst>
          </p:cNvPr>
          <p:cNvSpPr txBox="1"/>
          <p:nvPr/>
        </p:nvSpPr>
        <p:spPr>
          <a:xfrm>
            <a:off x="1387487" y="1442609"/>
            <a:ext cx="10388600"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习近平总书记曾用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5</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个“有的”一针见血指出形式主义的具体表现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p>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在形式主义方面，主要是知行不一、不求实效，文山会海、花拳绣腿，贪图虚名、弄虚作假。</a:t>
            </a:r>
          </a:p>
        </p:txBody>
      </p:sp>
      <p:sp>
        <p:nvSpPr>
          <p:cNvPr id="5" name="文本框 4">
            <a:extLst>
              <a:ext uri="{FF2B5EF4-FFF2-40B4-BE49-F238E27FC236}">
                <a16:creationId xmlns:a16="http://schemas.microsoft.com/office/drawing/2014/main" xmlns="" id="{07F5DD7B-DDC5-49B7-BE31-17594043AE53}"/>
              </a:ext>
            </a:extLst>
          </p:cNvPr>
          <p:cNvSpPr txBox="1"/>
          <p:nvPr/>
        </p:nvSpPr>
        <p:spPr>
          <a:xfrm>
            <a:off x="1486907" y="2216625"/>
            <a:ext cx="9811233"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有的不认真学习党的理论和做好工作所需要的知识，学了也是为应付场面，蜻蜓点水，浅尝辄止，不求甚解，无心也无力在实践中认真运用。</a:t>
            </a:r>
          </a:p>
        </p:txBody>
      </p:sp>
      <p:sp>
        <p:nvSpPr>
          <p:cNvPr id="6" name="文本框 5">
            <a:extLst>
              <a:ext uri="{FF2B5EF4-FFF2-40B4-BE49-F238E27FC236}">
                <a16:creationId xmlns:a16="http://schemas.microsoft.com/office/drawing/2014/main" xmlns="" id="{B30C7F4E-4236-4905-A384-C9CA93380EFC}"/>
              </a:ext>
            </a:extLst>
          </p:cNvPr>
          <p:cNvSpPr txBox="1"/>
          <p:nvPr/>
        </p:nvSpPr>
        <p:spPr>
          <a:xfrm>
            <a:off x="1486907" y="2963336"/>
            <a:ext cx="9811233"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有的习惯于以会议落实会议、以文件落实文件，热衷于造声势、出风头，把安排领导出场讲话、组织发新闻、上电视作为头等大事，最后工作却不了了之。</a:t>
            </a:r>
          </a:p>
        </p:txBody>
      </p:sp>
      <p:sp>
        <p:nvSpPr>
          <p:cNvPr id="8" name="椭圆 7">
            <a:extLst>
              <a:ext uri="{FF2B5EF4-FFF2-40B4-BE49-F238E27FC236}">
                <a16:creationId xmlns:a16="http://schemas.microsoft.com/office/drawing/2014/main" xmlns="" id="{BF236458-3B62-480A-A95E-F5A628B2865D}"/>
              </a:ext>
            </a:extLst>
          </p:cNvPr>
          <p:cNvSpPr/>
          <p:nvPr/>
        </p:nvSpPr>
        <p:spPr>
          <a:xfrm>
            <a:off x="973167" y="2302933"/>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1</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9" name="椭圆 8">
            <a:extLst>
              <a:ext uri="{FF2B5EF4-FFF2-40B4-BE49-F238E27FC236}">
                <a16:creationId xmlns:a16="http://schemas.microsoft.com/office/drawing/2014/main" xmlns="" id="{273BB206-3963-46FF-B4A8-0B486AF57D84}"/>
              </a:ext>
            </a:extLst>
          </p:cNvPr>
          <p:cNvSpPr/>
          <p:nvPr/>
        </p:nvSpPr>
        <p:spPr>
          <a:xfrm>
            <a:off x="973168" y="3085481"/>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2</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0" name="文本框 9">
            <a:extLst>
              <a:ext uri="{FF2B5EF4-FFF2-40B4-BE49-F238E27FC236}">
                <a16:creationId xmlns:a16="http://schemas.microsoft.com/office/drawing/2014/main" xmlns="" id="{FA4BF697-203F-4DAD-9986-3D740C999E1F}"/>
              </a:ext>
            </a:extLst>
          </p:cNvPr>
          <p:cNvSpPr txBox="1"/>
          <p:nvPr/>
        </p:nvSpPr>
        <p:spPr>
          <a:xfrm>
            <a:off x="1391661" y="3726678"/>
            <a:ext cx="9845100" cy="1089529"/>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抓工作不讲实效，不下功夫解决存在的矛盾和问题，难以给领导留下印象的事不做，形不成多大影响的事不做，工作汇报或年终总结看上去不漂亮的事不做，仪式一场接着一场，总结一份接着一份，评奖一个接着一个，最后都是“客里空”。</a:t>
            </a:r>
          </a:p>
        </p:txBody>
      </p:sp>
      <p:sp>
        <p:nvSpPr>
          <p:cNvPr id="11" name="文本框 10">
            <a:extLst>
              <a:ext uri="{FF2B5EF4-FFF2-40B4-BE49-F238E27FC236}">
                <a16:creationId xmlns:a16="http://schemas.microsoft.com/office/drawing/2014/main" xmlns="" id="{D039CB81-A891-4844-A433-61479F5C2984}"/>
              </a:ext>
            </a:extLst>
          </p:cNvPr>
          <p:cNvSpPr txBox="1"/>
          <p:nvPr/>
        </p:nvSpPr>
        <p:spPr>
          <a:xfrm>
            <a:off x="1391661" y="4800805"/>
            <a:ext cx="9845100"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有的下基层调研走马观花，下去就是为了出镜头、露露脸，坐在车上转，隔着玻璃看，只看“门面”和“窗口”，不看“后院”和“角落”，群众说是“调查研究隔层纸，政策执行隔座山”。</a:t>
            </a:r>
          </a:p>
        </p:txBody>
      </p:sp>
      <p:sp>
        <p:nvSpPr>
          <p:cNvPr id="12" name="文本框 11">
            <a:extLst>
              <a:ext uri="{FF2B5EF4-FFF2-40B4-BE49-F238E27FC236}">
                <a16:creationId xmlns:a16="http://schemas.microsoft.com/office/drawing/2014/main" xmlns="" id="{A268DC37-FCA5-474C-8B1C-E77AD984C0CE}"/>
              </a:ext>
            </a:extLst>
          </p:cNvPr>
          <p:cNvSpPr txBox="1"/>
          <p:nvPr/>
        </p:nvSpPr>
        <p:spPr>
          <a:xfrm>
            <a:off x="1387487" y="5614344"/>
            <a:ext cx="9845100"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有的明知报上来的是假情况、假数字、假典型，也听之任之，甚至通过挖空心思造假来粉饰太平。</a:t>
            </a:r>
          </a:p>
        </p:txBody>
      </p:sp>
      <p:sp>
        <p:nvSpPr>
          <p:cNvPr id="13" name="椭圆 12">
            <a:extLst>
              <a:ext uri="{FF2B5EF4-FFF2-40B4-BE49-F238E27FC236}">
                <a16:creationId xmlns:a16="http://schemas.microsoft.com/office/drawing/2014/main" xmlns="" id="{5A55AE2C-FFBE-4F31-A316-6524A7CF8AE7}"/>
              </a:ext>
            </a:extLst>
          </p:cNvPr>
          <p:cNvSpPr/>
          <p:nvPr/>
        </p:nvSpPr>
        <p:spPr>
          <a:xfrm>
            <a:off x="977342" y="3980722"/>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3</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4" name="椭圆 13">
            <a:extLst>
              <a:ext uri="{FF2B5EF4-FFF2-40B4-BE49-F238E27FC236}">
                <a16:creationId xmlns:a16="http://schemas.microsoft.com/office/drawing/2014/main" xmlns="" id="{E44A02CB-7F40-405F-BF41-4EE172285D37}"/>
              </a:ext>
            </a:extLst>
          </p:cNvPr>
          <p:cNvSpPr/>
          <p:nvPr/>
        </p:nvSpPr>
        <p:spPr>
          <a:xfrm>
            <a:off x="977342" y="4942976"/>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4</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5" name="椭圆 14">
            <a:extLst>
              <a:ext uri="{FF2B5EF4-FFF2-40B4-BE49-F238E27FC236}">
                <a16:creationId xmlns:a16="http://schemas.microsoft.com/office/drawing/2014/main" xmlns="" id="{0786AAF7-628D-4B27-9298-CC8D36529117}"/>
              </a:ext>
            </a:extLst>
          </p:cNvPr>
          <p:cNvSpPr/>
          <p:nvPr/>
        </p:nvSpPr>
        <p:spPr>
          <a:xfrm>
            <a:off x="973168" y="5614346"/>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5</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75272576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75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75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325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425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475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par>
                          <p:cTn id="42" fill="hold">
                            <p:stCondLst>
                              <p:cond delay="5750"/>
                            </p:stCondLst>
                            <p:childTnLst>
                              <p:par>
                                <p:cTn id="43" presetID="2" presetClass="exit" presetSubtype="4" fill="hold" grpId="1" nodeType="afterEffect">
                                  <p:stCondLst>
                                    <p:cond delay="1000"/>
                                  </p:stCondLst>
                                  <p:childTnLst>
                                    <p:anim calcmode="lin" valueType="num">
                                      <p:cBhvr additive="base">
                                        <p:cTn id="44" dur="500"/>
                                        <p:tgtEl>
                                          <p:spTgt spid="8"/>
                                        </p:tgtEl>
                                        <p:attrNameLst>
                                          <p:attrName>ppt_x</p:attrName>
                                        </p:attrNameLst>
                                      </p:cBhvr>
                                      <p:tavLst>
                                        <p:tav tm="0">
                                          <p:val>
                                            <p:strVal val="ppt_x"/>
                                          </p:val>
                                        </p:tav>
                                        <p:tav tm="100000">
                                          <p:val>
                                            <p:strVal val="ppt_x"/>
                                          </p:val>
                                        </p:tav>
                                      </p:tavLst>
                                    </p:anim>
                                    <p:anim calcmode="lin" valueType="num">
                                      <p:cBhvr additive="base">
                                        <p:cTn id="45" dur="500"/>
                                        <p:tgtEl>
                                          <p:spTgt spid="8"/>
                                        </p:tgtEl>
                                        <p:attrNameLst>
                                          <p:attrName>ppt_y</p:attrName>
                                        </p:attrNameLst>
                                      </p:cBhvr>
                                      <p:tavLst>
                                        <p:tav tm="0">
                                          <p:val>
                                            <p:strVal val="ppt_y"/>
                                          </p:val>
                                        </p:tav>
                                        <p:tav tm="100000">
                                          <p:val>
                                            <p:strVal val="1+ppt_h/2"/>
                                          </p:val>
                                        </p:tav>
                                      </p:tavLst>
                                    </p:anim>
                                    <p:set>
                                      <p:cBhvr>
                                        <p:cTn id="46" dur="1" fill="hold">
                                          <p:stCondLst>
                                            <p:cond delay="499"/>
                                          </p:stCondLst>
                                        </p:cTn>
                                        <p:tgtEl>
                                          <p:spTgt spid="8"/>
                                        </p:tgtEl>
                                        <p:attrNameLst>
                                          <p:attrName>style.visibility</p:attrName>
                                        </p:attrNameLst>
                                      </p:cBhvr>
                                      <p:to>
                                        <p:strVal val="hidden"/>
                                      </p:to>
                                    </p:set>
                                  </p:childTnLst>
                                </p:cTn>
                              </p:par>
                              <p:par>
                                <p:cTn id="47" presetID="2" presetClass="exit" presetSubtype="4" fill="hold" grpId="1" nodeType="withEffect">
                                  <p:stCondLst>
                                    <p:cond delay="1000"/>
                                  </p:stCondLst>
                                  <p:childTnLst>
                                    <p:anim calcmode="lin" valueType="num">
                                      <p:cBhvr additive="base">
                                        <p:cTn id="48" dur="500"/>
                                        <p:tgtEl>
                                          <p:spTgt spid="5"/>
                                        </p:tgtEl>
                                        <p:attrNameLst>
                                          <p:attrName>ppt_x</p:attrName>
                                        </p:attrNameLst>
                                      </p:cBhvr>
                                      <p:tavLst>
                                        <p:tav tm="0">
                                          <p:val>
                                            <p:strVal val="ppt_x"/>
                                          </p:val>
                                        </p:tav>
                                        <p:tav tm="100000">
                                          <p:val>
                                            <p:strVal val="ppt_x"/>
                                          </p:val>
                                        </p:tav>
                                      </p:tavLst>
                                    </p:anim>
                                    <p:anim calcmode="lin" valueType="num">
                                      <p:cBhvr additive="base">
                                        <p:cTn id="49" dur="500"/>
                                        <p:tgtEl>
                                          <p:spTgt spid="5"/>
                                        </p:tgtEl>
                                        <p:attrNameLst>
                                          <p:attrName>ppt_y</p:attrName>
                                        </p:attrNameLst>
                                      </p:cBhvr>
                                      <p:tavLst>
                                        <p:tav tm="0">
                                          <p:val>
                                            <p:strVal val="ppt_y"/>
                                          </p:val>
                                        </p:tav>
                                        <p:tav tm="100000">
                                          <p:val>
                                            <p:strVal val="1+ppt_h/2"/>
                                          </p:val>
                                        </p:tav>
                                      </p:tavLst>
                                    </p:anim>
                                    <p:set>
                                      <p:cBhvr>
                                        <p:cTn id="50" dur="1" fill="hold">
                                          <p:stCondLst>
                                            <p:cond delay="499"/>
                                          </p:stCondLst>
                                        </p:cTn>
                                        <p:tgtEl>
                                          <p:spTgt spid="5"/>
                                        </p:tgtEl>
                                        <p:attrNameLst>
                                          <p:attrName>style.visibility</p:attrName>
                                        </p:attrNameLst>
                                      </p:cBhvr>
                                      <p:to>
                                        <p:strVal val="hidden"/>
                                      </p:to>
                                    </p:set>
                                  </p:childTnLst>
                                </p:cTn>
                              </p:par>
                              <p:par>
                                <p:cTn id="51" presetID="2" presetClass="exit" presetSubtype="4" fill="hold" grpId="1" nodeType="withEffect">
                                  <p:stCondLst>
                                    <p:cond delay="1000"/>
                                  </p:stCondLst>
                                  <p:childTnLst>
                                    <p:anim calcmode="lin" valueType="num">
                                      <p:cBhvr additive="base">
                                        <p:cTn id="52" dur="500"/>
                                        <p:tgtEl>
                                          <p:spTgt spid="9"/>
                                        </p:tgtEl>
                                        <p:attrNameLst>
                                          <p:attrName>ppt_x</p:attrName>
                                        </p:attrNameLst>
                                      </p:cBhvr>
                                      <p:tavLst>
                                        <p:tav tm="0">
                                          <p:val>
                                            <p:strVal val="ppt_x"/>
                                          </p:val>
                                        </p:tav>
                                        <p:tav tm="100000">
                                          <p:val>
                                            <p:strVal val="ppt_x"/>
                                          </p:val>
                                        </p:tav>
                                      </p:tavLst>
                                    </p:anim>
                                    <p:anim calcmode="lin" valueType="num">
                                      <p:cBhvr additive="base">
                                        <p:cTn id="53" dur="500"/>
                                        <p:tgtEl>
                                          <p:spTgt spid="9"/>
                                        </p:tgtEl>
                                        <p:attrNameLst>
                                          <p:attrName>ppt_y</p:attrName>
                                        </p:attrNameLst>
                                      </p:cBhvr>
                                      <p:tavLst>
                                        <p:tav tm="0">
                                          <p:val>
                                            <p:strVal val="ppt_y"/>
                                          </p:val>
                                        </p:tav>
                                        <p:tav tm="100000">
                                          <p:val>
                                            <p:strVal val="1+ppt_h/2"/>
                                          </p:val>
                                        </p:tav>
                                      </p:tavLst>
                                    </p:anim>
                                    <p:set>
                                      <p:cBhvr>
                                        <p:cTn id="54" dur="1" fill="hold">
                                          <p:stCondLst>
                                            <p:cond delay="499"/>
                                          </p:stCondLst>
                                        </p:cTn>
                                        <p:tgtEl>
                                          <p:spTgt spid="9"/>
                                        </p:tgtEl>
                                        <p:attrNameLst>
                                          <p:attrName>style.visibility</p:attrName>
                                        </p:attrNameLst>
                                      </p:cBhvr>
                                      <p:to>
                                        <p:strVal val="hidden"/>
                                      </p:to>
                                    </p:set>
                                  </p:childTnLst>
                                </p:cTn>
                              </p:par>
                              <p:par>
                                <p:cTn id="55" presetID="2" presetClass="exit" presetSubtype="4" fill="hold" grpId="1" nodeType="withEffect">
                                  <p:stCondLst>
                                    <p:cond delay="1000"/>
                                  </p:stCondLst>
                                  <p:childTnLst>
                                    <p:anim calcmode="lin" valueType="num">
                                      <p:cBhvr additive="base">
                                        <p:cTn id="56" dur="500"/>
                                        <p:tgtEl>
                                          <p:spTgt spid="6"/>
                                        </p:tgtEl>
                                        <p:attrNameLst>
                                          <p:attrName>ppt_x</p:attrName>
                                        </p:attrNameLst>
                                      </p:cBhvr>
                                      <p:tavLst>
                                        <p:tav tm="0">
                                          <p:val>
                                            <p:strVal val="ppt_x"/>
                                          </p:val>
                                        </p:tav>
                                        <p:tav tm="100000">
                                          <p:val>
                                            <p:strVal val="ppt_x"/>
                                          </p:val>
                                        </p:tav>
                                      </p:tavLst>
                                    </p:anim>
                                    <p:anim calcmode="lin" valueType="num">
                                      <p:cBhvr additive="base">
                                        <p:cTn id="57" dur="500"/>
                                        <p:tgtEl>
                                          <p:spTgt spid="6"/>
                                        </p:tgtEl>
                                        <p:attrNameLst>
                                          <p:attrName>ppt_y</p:attrName>
                                        </p:attrNameLst>
                                      </p:cBhvr>
                                      <p:tavLst>
                                        <p:tav tm="0">
                                          <p:val>
                                            <p:strVal val="ppt_y"/>
                                          </p:val>
                                        </p:tav>
                                        <p:tav tm="100000">
                                          <p:val>
                                            <p:strVal val="1+ppt_h/2"/>
                                          </p:val>
                                        </p:tav>
                                      </p:tavLst>
                                    </p:anim>
                                    <p:set>
                                      <p:cBhvr>
                                        <p:cTn id="58" dur="1" fill="hold">
                                          <p:stCondLst>
                                            <p:cond delay="499"/>
                                          </p:stCondLst>
                                        </p:cTn>
                                        <p:tgtEl>
                                          <p:spTgt spid="6"/>
                                        </p:tgtEl>
                                        <p:attrNameLst>
                                          <p:attrName>style.visibility</p:attrName>
                                        </p:attrNameLst>
                                      </p:cBhvr>
                                      <p:to>
                                        <p:strVal val="hidden"/>
                                      </p:to>
                                    </p:set>
                                  </p:childTnLst>
                                </p:cTn>
                              </p:par>
                            </p:childTnLst>
                          </p:cTn>
                        </p:par>
                        <p:par>
                          <p:cTn id="59" fill="hold">
                            <p:stCondLst>
                              <p:cond delay="7250"/>
                            </p:stCondLst>
                            <p:childTnLst>
                              <p:par>
                                <p:cTn id="60" presetID="53" presetClass="entr" presetSubtype="16"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7750"/>
                            </p:stCondLst>
                            <p:childTnLst>
                              <p:par>
                                <p:cTn id="66" presetID="2" presetClass="entr" presetSubtype="4"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825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8750"/>
                            </p:stCondLst>
                            <p:childTnLst>
                              <p:par>
                                <p:cTn id="77" presetID="2" presetClass="entr" presetSubtype="4"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9250"/>
                            </p:stCondLst>
                            <p:childTnLst>
                              <p:par>
                                <p:cTn id="82" presetID="53" presetClass="entr" presetSubtype="16"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500" fill="hold"/>
                                        <p:tgtEl>
                                          <p:spTgt spid="15"/>
                                        </p:tgtEl>
                                        <p:attrNameLst>
                                          <p:attrName>ppt_w</p:attrName>
                                        </p:attrNameLst>
                                      </p:cBhvr>
                                      <p:tavLst>
                                        <p:tav tm="0">
                                          <p:val>
                                            <p:fltVal val="0"/>
                                          </p:val>
                                        </p:tav>
                                        <p:tav tm="100000">
                                          <p:val>
                                            <p:strVal val="#ppt_w"/>
                                          </p:val>
                                        </p:tav>
                                      </p:tavLst>
                                    </p:anim>
                                    <p:anim calcmode="lin" valueType="num">
                                      <p:cBhvr>
                                        <p:cTn id="85" dur="500" fill="hold"/>
                                        <p:tgtEl>
                                          <p:spTgt spid="15"/>
                                        </p:tgtEl>
                                        <p:attrNameLst>
                                          <p:attrName>ppt_h</p:attrName>
                                        </p:attrNameLst>
                                      </p:cBhvr>
                                      <p:tavLst>
                                        <p:tav tm="0">
                                          <p:val>
                                            <p:fltVal val="0"/>
                                          </p:val>
                                        </p:tav>
                                        <p:tav tm="100000">
                                          <p:val>
                                            <p:strVal val="#ppt_h"/>
                                          </p:val>
                                        </p:tav>
                                      </p:tavLst>
                                    </p:anim>
                                    <p:animEffect transition="in" filter="fade">
                                      <p:cBhvr>
                                        <p:cTn id="86" dur="500"/>
                                        <p:tgtEl>
                                          <p:spTgt spid="15"/>
                                        </p:tgtEl>
                                      </p:cBhvr>
                                    </p:animEffect>
                                  </p:childTnLst>
                                </p:cTn>
                              </p:par>
                            </p:childTnLst>
                          </p:cTn>
                        </p:par>
                        <p:par>
                          <p:cTn id="87" fill="hold">
                            <p:stCondLst>
                              <p:cond delay="9750"/>
                            </p:stCondLst>
                            <p:childTnLst>
                              <p:par>
                                <p:cTn id="88" presetID="2" presetClass="entr" presetSubtype="4" fill="hold" grpId="0" nodeType="after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additive="base">
                                        <p:cTn id="90" dur="500" fill="hold"/>
                                        <p:tgtEl>
                                          <p:spTgt spid="12"/>
                                        </p:tgtEl>
                                        <p:attrNameLst>
                                          <p:attrName>ppt_x</p:attrName>
                                        </p:attrNameLst>
                                      </p:cBhvr>
                                      <p:tavLst>
                                        <p:tav tm="0">
                                          <p:val>
                                            <p:strVal val="#ppt_x"/>
                                          </p:val>
                                        </p:tav>
                                        <p:tav tm="100000">
                                          <p:val>
                                            <p:strVal val="#ppt_x"/>
                                          </p:val>
                                        </p:tav>
                                      </p:tavLst>
                                    </p:anim>
                                    <p:anim calcmode="lin" valueType="num">
                                      <p:cBhvr additive="base">
                                        <p:cTn id="9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 grpId="0" animBg="1"/>
      <p:bldP spid="4" grpId="0"/>
      <p:bldP spid="5" grpId="0"/>
      <p:bldP spid="5" grpId="1"/>
      <p:bldP spid="6" grpId="0"/>
      <p:bldP spid="6" grpId="1"/>
      <p:bldP spid="8" grpId="0" animBg="1"/>
      <p:bldP spid="8" grpId="1" animBg="1"/>
      <p:bldP spid="9" grpId="0" animBg="1"/>
      <p:bldP spid="9" grpId="1" animBg="1"/>
      <p:bldP spid="10" grpId="0"/>
      <p:bldP spid="11" grpId="0"/>
      <p:bldP spid="12" grpId="0"/>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享乐主义的主要表现</a:t>
            </a:r>
          </a:p>
        </p:txBody>
      </p:sp>
      <p:sp>
        <p:nvSpPr>
          <p:cNvPr id="34" name="圆角矩形 8">
            <a:extLst>
              <a:ext uri="{FF2B5EF4-FFF2-40B4-BE49-F238E27FC236}">
                <a16:creationId xmlns:a16="http://schemas.microsoft.com/office/drawing/2014/main" xmlns="" id="{B8252A86-9245-481C-94AC-65004DBD0C53}"/>
              </a:ext>
            </a:extLst>
          </p:cNvPr>
          <p:cNvSpPr/>
          <p:nvPr/>
        </p:nvSpPr>
        <p:spPr>
          <a:xfrm>
            <a:off x="912959" y="1252553"/>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在指导思想上</a:t>
            </a:r>
          </a:p>
        </p:txBody>
      </p:sp>
      <p:sp>
        <p:nvSpPr>
          <p:cNvPr id="35" name="圆角矩形 9">
            <a:extLst>
              <a:ext uri="{FF2B5EF4-FFF2-40B4-BE49-F238E27FC236}">
                <a16:creationId xmlns:a16="http://schemas.microsoft.com/office/drawing/2014/main" xmlns="" id="{3F3A0791-9787-4699-AA94-57947A2080B4}"/>
              </a:ext>
            </a:extLst>
          </p:cNvPr>
          <p:cNvSpPr/>
          <p:nvPr/>
        </p:nvSpPr>
        <p:spPr>
          <a:xfrm>
            <a:off x="4516016" y="1252553"/>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在精神状态上</a:t>
            </a:r>
          </a:p>
        </p:txBody>
      </p:sp>
      <p:sp>
        <p:nvSpPr>
          <p:cNvPr id="36" name="文本框 35">
            <a:extLst>
              <a:ext uri="{FF2B5EF4-FFF2-40B4-BE49-F238E27FC236}">
                <a16:creationId xmlns:a16="http://schemas.microsoft.com/office/drawing/2014/main" xmlns="" id="{E8E6D825-74EE-4354-8D01-227C0F31A2E2}"/>
              </a:ext>
            </a:extLst>
          </p:cNvPr>
          <p:cNvSpPr txBox="1"/>
          <p:nvPr/>
        </p:nvSpPr>
        <p:spPr>
          <a:xfrm>
            <a:off x="970832" y="2459008"/>
            <a:ext cx="3073715" cy="978729"/>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a:ea typeface="微软雅黑"/>
                <a:cs typeface="+mn-ea"/>
                <a:sym typeface="+mn-lt"/>
              </a:rPr>
              <a:t>追名逐利、贪图享受，“今朝有酒今朝醉”，“人生得意须尽欢”，奉行及时行乐的人生哲学；</a:t>
            </a:r>
          </a:p>
        </p:txBody>
      </p:sp>
      <p:sp>
        <p:nvSpPr>
          <p:cNvPr id="37" name="文本框 36">
            <a:extLst>
              <a:ext uri="{FF2B5EF4-FFF2-40B4-BE49-F238E27FC236}">
                <a16:creationId xmlns:a16="http://schemas.microsoft.com/office/drawing/2014/main" xmlns="" id="{2487B946-B416-4F3E-9A84-82E02E3A6C9C}"/>
              </a:ext>
            </a:extLst>
          </p:cNvPr>
          <p:cNvSpPr txBox="1"/>
          <p:nvPr/>
        </p:nvSpPr>
        <p:spPr>
          <a:xfrm>
            <a:off x="4703735" y="2459008"/>
            <a:ext cx="2749584" cy="978729"/>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a:ea typeface="微软雅黑"/>
                <a:cs typeface="+mn-ea"/>
                <a:sym typeface="+mn-lt"/>
              </a:rPr>
              <a:t>意志消沉，萎靡懈怠，不思进取，“清茶报纸二郎腿，闲聊旁观混光阴”；</a:t>
            </a:r>
          </a:p>
        </p:txBody>
      </p:sp>
      <p:sp>
        <p:nvSpPr>
          <p:cNvPr id="38" name="圆角矩形 12">
            <a:extLst>
              <a:ext uri="{FF2B5EF4-FFF2-40B4-BE49-F238E27FC236}">
                <a16:creationId xmlns:a16="http://schemas.microsoft.com/office/drawing/2014/main" xmlns="" id="{FAC98913-B7B6-4A30-988D-EE9088EDEF68}"/>
              </a:ext>
            </a:extLst>
          </p:cNvPr>
          <p:cNvSpPr/>
          <p:nvPr/>
        </p:nvSpPr>
        <p:spPr>
          <a:xfrm>
            <a:off x="8119073" y="1252553"/>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在价值取向上</a:t>
            </a:r>
          </a:p>
        </p:txBody>
      </p:sp>
      <p:sp>
        <p:nvSpPr>
          <p:cNvPr id="39" name="文本框 38">
            <a:extLst>
              <a:ext uri="{FF2B5EF4-FFF2-40B4-BE49-F238E27FC236}">
                <a16:creationId xmlns:a16="http://schemas.microsoft.com/office/drawing/2014/main" xmlns="" id="{9288D50E-C68C-43F4-84EE-51ECF5F5E9F7}"/>
              </a:ext>
            </a:extLst>
          </p:cNvPr>
          <p:cNvSpPr txBox="1"/>
          <p:nvPr/>
        </p:nvSpPr>
        <p:spPr>
          <a:xfrm>
            <a:off x="8119072" y="2459008"/>
            <a:ext cx="3189463" cy="845616"/>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ea"/>
                <a:sym typeface="+mn-lt"/>
              </a:rPr>
              <a:t>把个人的感官快乐和实际利益放在高于一切的位置，事情多做一点就觉得吃亏，待遇稍差一 点就牢骚满腹；</a:t>
            </a:r>
          </a:p>
        </p:txBody>
      </p:sp>
      <p:sp>
        <p:nvSpPr>
          <p:cNvPr id="40" name="圆角矩形 20">
            <a:extLst>
              <a:ext uri="{FF2B5EF4-FFF2-40B4-BE49-F238E27FC236}">
                <a16:creationId xmlns:a16="http://schemas.microsoft.com/office/drawing/2014/main" xmlns="" id="{82684C14-6558-4902-9178-D59D767522C7}"/>
              </a:ext>
            </a:extLst>
          </p:cNvPr>
          <p:cNvSpPr/>
          <p:nvPr/>
        </p:nvSpPr>
        <p:spPr>
          <a:xfrm>
            <a:off x="912959" y="2375351"/>
            <a:ext cx="3189464" cy="108216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1" name="圆角矩形 21">
            <a:extLst>
              <a:ext uri="{FF2B5EF4-FFF2-40B4-BE49-F238E27FC236}">
                <a16:creationId xmlns:a16="http://schemas.microsoft.com/office/drawing/2014/main" xmlns="" id="{0C910D18-D70D-455A-876D-8F806D6E914C}"/>
              </a:ext>
            </a:extLst>
          </p:cNvPr>
          <p:cNvSpPr/>
          <p:nvPr/>
        </p:nvSpPr>
        <p:spPr>
          <a:xfrm>
            <a:off x="4516016" y="2371457"/>
            <a:ext cx="3189464" cy="1087039"/>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2" name="圆角矩形 22">
            <a:extLst>
              <a:ext uri="{FF2B5EF4-FFF2-40B4-BE49-F238E27FC236}">
                <a16:creationId xmlns:a16="http://schemas.microsoft.com/office/drawing/2014/main" xmlns="" id="{3201D5C3-2737-4024-AEF0-A623589248A6}"/>
              </a:ext>
            </a:extLst>
          </p:cNvPr>
          <p:cNvSpPr/>
          <p:nvPr/>
        </p:nvSpPr>
        <p:spPr>
          <a:xfrm>
            <a:off x="8119072" y="2371457"/>
            <a:ext cx="3189463" cy="1087039"/>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3" name="圆角矩形 8">
            <a:extLst>
              <a:ext uri="{FF2B5EF4-FFF2-40B4-BE49-F238E27FC236}">
                <a16:creationId xmlns:a16="http://schemas.microsoft.com/office/drawing/2014/main" xmlns="" id="{5FC9B239-15FF-40C3-8A47-B4E45C64A496}"/>
              </a:ext>
            </a:extLst>
          </p:cNvPr>
          <p:cNvSpPr/>
          <p:nvPr/>
        </p:nvSpPr>
        <p:spPr>
          <a:xfrm>
            <a:off x="912959" y="3574517"/>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defRPr/>
            </a:pPr>
            <a:r>
              <a:rPr lang="zh-CN" altLang="en-US" sz="2400" b="1" dirty="0">
                <a:solidFill>
                  <a:prstClr val="white"/>
                </a:solidFill>
                <a:cs typeface="+mn-ea"/>
                <a:sym typeface="+mn-lt"/>
              </a:rPr>
              <a:t>在工作态度上</a:t>
            </a:r>
          </a:p>
        </p:txBody>
      </p:sp>
      <p:sp>
        <p:nvSpPr>
          <p:cNvPr id="44" name="圆角矩形 9">
            <a:extLst>
              <a:ext uri="{FF2B5EF4-FFF2-40B4-BE49-F238E27FC236}">
                <a16:creationId xmlns:a16="http://schemas.microsoft.com/office/drawing/2014/main" xmlns="" id="{46550875-A4C3-42DB-84DF-93DEBF04C8A6}"/>
              </a:ext>
            </a:extLst>
          </p:cNvPr>
          <p:cNvSpPr/>
          <p:nvPr/>
        </p:nvSpPr>
        <p:spPr>
          <a:xfrm>
            <a:off x="4516016" y="3574517"/>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defRPr/>
            </a:pPr>
            <a:r>
              <a:rPr lang="zh-CN" altLang="en-US" sz="2400" b="1" dirty="0">
                <a:solidFill>
                  <a:prstClr val="white"/>
                </a:solidFill>
                <a:cs typeface="+mn-ea"/>
                <a:sym typeface="+mn-lt"/>
              </a:rPr>
              <a:t>在公务活动中</a:t>
            </a:r>
          </a:p>
        </p:txBody>
      </p:sp>
      <p:sp>
        <p:nvSpPr>
          <p:cNvPr id="45" name="文本框 44">
            <a:extLst>
              <a:ext uri="{FF2B5EF4-FFF2-40B4-BE49-F238E27FC236}">
                <a16:creationId xmlns:a16="http://schemas.microsoft.com/office/drawing/2014/main" xmlns="" id="{540B0444-465D-4B26-A62E-04D51858BF37}"/>
              </a:ext>
            </a:extLst>
          </p:cNvPr>
          <p:cNvSpPr txBox="1"/>
          <p:nvPr/>
        </p:nvSpPr>
        <p:spPr>
          <a:xfrm>
            <a:off x="970832" y="4776597"/>
            <a:ext cx="3073715" cy="1544205"/>
          </a:xfrm>
          <a:prstGeom prst="rect">
            <a:avLst/>
          </a:prstGeom>
          <a:noFill/>
        </p:spPr>
        <p:txBody>
          <a:bodyPr wrap="square" rtlCol="0">
            <a:spAutoFit/>
          </a:bodyPr>
          <a:lstStyle/>
          <a:p>
            <a:pPr lvl="0" algn="ctr" defTabSz="457200">
              <a:lnSpc>
                <a:spcPct val="120000"/>
              </a:lnSpc>
            </a:pPr>
            <a:r>
              <a:rPr lang="zh-CN" altLang="en-US" sz="1600" dirty="0">
                <a:solidFill>
                  <a:prstClr val="black"/>
                </a:solidFill>
                <a:cs typeface="+mn-ea"/>
                <a:sym typeface="+mn-lt"/>
              </a:rPr>
              <a:t>安于现状，得过且过，拈轻怕重，不愿吃苦出力，陶醉于已经取得的成绩，丧失积极进取的活力动力，遇到困难和矛盾绕着走，不愿意到艰苦的地方和单位工作；</a:t>
            </a:r>
          </a:p>
        </p:txBody>
      </p:sp>
      <p:sp>
        <p:nvSpPr>
          <p:cNvPr id="46" name="文本框 45">
            <a:extLst>
              <a:ext uri="{FF2B5EF4-FFF2-40B4-BE49-F238E27FC236}">
                <a16:creationId xmlns:a16="http://schemas.microsoft.com/office/drawing/2014/main" xmlns="" id="{587287E3-0450-4712-9FC0-7952F8842E33}"/>
              </a:ext>
            </a:extLst>
          </p:cNvPr>
          <p:cNvSpPr txBox="1"/>
          <p:nvPr/>
        </p:nvSpPr>
        <p:spPr>
          <a:xfrm>
            <a:off x="4703735" y="5219795"/>
            <a:ext cx="2749584" cy="657809"/>
          </a:xfrm>
          <a:prstGeom prst="rect">
            <a:avLst/>
          </a:prstGeom>
          <a:noFill/>
        </p:spPr>
        <p:txBody>
          <a:bodyPr wrap="square" rtlCol="0">
            <a:spAutoFit/>
          </a:bodyPr>
          <a:lstStyle/>
          <a:p>
            <a:pPr lvl="0" algn="ctr" defTabSz="457200">
              <a:lnSpc>
                <a:spcPct val="120000"/>
              </a:lnSpc>
            </a:pPr>
            <a:r>
              <a:rPr lang="zh-CN" altLang="en-US" sz="1600" dirty="0">
                <a:solidFill>
                  <a:prstClr val="black"/>
                </a:solidFill>
                <a:cs typeface="+mn-ea"/>
                <a:sym typeface="+mn-lt"/>
              </a:rPr>
              <a:t>讲排场、比阔气，铺张浪费，不重实效</a:t>
            </a:r>
          </a:p>
        </p:txBody>
      </p:sp>
      <p:sp>
        <p:nvSpPr>
          <p:cNvPr id="47" name="圆角矩形 12">
            <a:extLst>
              <a:ext uri="{FF2B5EF4-FFF2-40B4-BE49-F238E27FC236}">
                <a16:creationId xmlns:a16="http://schemas.microsoft.com/office/drawing/2014/main" xmlns="" id="{6BDAE04E-9B22-491D-A58F-751996C8030F}"/>
              </a:ext>
            </a:extLst>
          </p:cNvPr>
          <p:cNvSpPr/>
          <p:nvPr/>
        </p:nvSpPr>
        <p:spPr>
          <a:xfrm>
            <a:off x="8119073" y="3574517"/>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defRPr/>
            </a:pPr>
            <a:r>
              <a:rPr lang="zh-CN" altLang="en-US" sz="2400" b="1" dirty="0">
                <a:solidFill>
                  <a:prstClr val="white"/>
                </a:solidFill>
                <a:cs typeface="+mn-ea"/>
                <a:sym typeface="+mn-lt"/>
              </a:rPr>
              <a:t>在生活方式上</a:t>
            </a:r>
          </a:p>
        </p:txBody>
      </p:sp>
      <p:sp>
        <p:nvSpPr>
          <p:cNvPr id="48" name="文本框 47">
            <a:extLst>
              <a:ext uri="{FF2B5EF4-FFF2-40B4-BE49-F238E27FC236}">
                <a16:creationId xmlns:a16="http://schemas.microsoft.com/office/drawing/2014/main" xmlns="" id="{072577D9-27D1-4DD7-8938-AA89785AFB5D}"/>
              </a:ext>
            </a:extLst>
          </p:cNvPr>
          <p:cNvSpPr txBox="1"/>
          <p:nvPr/>
        </p:nvSpPr>
        <p:spPr>
          <a:xfrm>
            <a:off x="8119072" y="4867359"/>
            <a:ext cx="3189463" cy="1362681"/>
          </a:xfrm>
          <a:prstGeom prst="rect">
            <a:avLst/>
          </a:prstGeom>
          <a:noFill/>
        </p:spPr>
        <p:txBody>
          <a:bodyPr wrap="square" rtlCol="0">
            <a:spAutoFit/>
          </a:bodyPr>
          <a:lstStyle/>
          <a:p>
            <a:pPr lvl="0" algn="ctr" defTabSz="457200">
              <a:lnSpc>
                <a:spcPct val="120000"/>
              </a:lnSpc>
            </a:pPr>
            <a:r>
              <a:rPr lang="zh-CN" altLang="en-US" sz="1400" dirty="0">
                <a:solidFill>
                  <a:prstClr val="black"/>
                </a:solidFill>
                <a:cs typeface="+mn-ea"/>
                <a:sym typeface="+mn-lt"/>
              </a:rPr>
              <a:t>追求物质享受的“贵族化”，情趣低俗，热衷吃喝玩乐，沉湎于花天酒地、声色犬马，借“学习”“考察” “开会”“调研” “招商”等名义四处游山玩水、纵情享乐，等等</a:t>
            </a:r>
          </a:p>
        </p:txBody>
      </p:sp>
      <p:sp>
        <p:nvSpPr>
          <p:cNvPr id="49" name="圆角矩形 20">
            <a:extLst>
              <a:ext uri="{FF2B5EF4-FFF2-40B4-BE49-F238E27FC236}">
                <a16:creationId xmlns:a16="http://schemas.microsoft.com/office/drawing/2014/main" xmlns="" id="{B9FE0B98-AB9C-4CDC-BD7F-F42C1AB4A3CA}"/>
              </a:ext>
            </a:extLst>
          </p:cNvPr>
          <p:cNvSpPr/>
          <p:nvPr/>
        </p:nvSpPr>
        <p:spPr>
          <a:xfrm>
            <a:off x="912959" y="4697315"/>
            <a:ext cx="3189464" cy="1729860"/>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50" name="圆角矩形 21">
            <a:extLst>
              <a:ext uri="{FF2B5EF4-FFF2-40B4-BE49-F238E27FC236}">
                <a16:creationId xmlns:a16="http://schemas.microsoft.com/office/drawing/2014/main" xmlns="" id="{9D6A0337-5FEF-4FF6-807F-307D15615C64}"/>
              </a:ext>
            </a:extLst>
          </p:cNvPr>
          <p:cNvSpPr/>
          <p:nvPr/>
        </p:nvSpPr>
        <p:spPr>
          <a:xfrm>
            <a:off x="4516016" y="4693420"/>
            <a:ext cx="3189464" cy="1737651"/>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51" name="圆角矩形 22">
            <a:extLst>
              <a:ext uri="{FF2B5EF4-FFF2-40B4-BE49-F238E27FC236}">
                <a16:creationId xmlns:a16="http://schemas.microsoft.com/office/drawing/2014/main" xmlns="" id="{16AB90A5-E39B-433F-B8B4-99CA4AC34213}"/>
              </a:ext>
            </a:extLst>
          </p:cNvPr>
          <p:cNvSpPr/>
          <p:nvPr/>
        </p:nvSpPr>
        <p:spPr>
          <a:xfrm>
            <a:off x="8119072" y="4693420"/>
            <a:ext cx="3189463" cy="1737651"/>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295212983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childTnLst>
                          </p:cTn>
                        </p:par>
                        <p:par>
                          <p:cTn id="12" fill="hold">
                            <p:stCondLst>
                              <p:cond delay="2000"/>
                            </p:stCondLst>
                            <p:childTnLst>
                              <p:par>
                                <p:cTn id="13" presetID="21"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heel(1)">
                                      <p:cBhvr>
                                        <p:cTn id="15" dur="500"/>
                                        <p:tgtEl>
                                          <p:spTgt spid="40"/>
                                        </p:tgtEl>
                                      </p:cBhvr>
                                    </p:animEffect>
                                  </p:childTnLst>
                                </p:cTn>
                              </p:par>
                            </p:childTnLst>
                          </p:cTn>
                        </p:par>
                        <p:par>
                          <p:cTn id="16" fill="hold">
                            <p:stCondLst>
                              <p:cond delay="2500"/>
                            </p:stCondLst>
                            <p:childTnLst>
                              <p:par>
                                <p:cTn id="17" presetID="16" presetClass="entr" presetSubtype="2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arn(inVertical)">
                                      <p:cBhvr>
                                        <p:cTn id="19" dur="500"/>
                                        <p:tgtEl>
                                          <p:spTgt spid="36"/>
                                        </p:tgtEl>
                                      </p:cBhvr>
                                    </p:animEffect>
                                  </p:childTnLst>
                                </p:cTn>
                              </p:par>
                            </p:childTnLst>
                          </p:cTn>
                        </p:par>
                        <p:par>
                          <p:cTn id="20" fill="hold">
                            <p:stCondLst>
                              <p:cond delay="3000"/>
                            </p:stCondLst>
                            <p:childTnLst>
                              <p:par>
                                <p:cTn id="21" presetID="16" presetClass="entr" presetSubtype="21" fill="hold" grpId="0" nodeType="afterEffect">
                                  <p:stCondLst>
                                    <p:cond delay="0"/>
                                  </p:stCondLst>
                                  <p:iterate type="lt">
                                    <p:tmPct val="10000"/>
                                  </p:iterate>
                                  <p:childTnLst>
                                    <p:set>
                                      <p:cBhvr>
                                        <p:cTn id="22" dur="1" fill="hold">
                                          <p:stCondLst>
                                            <p:cond delay="0"/>
                                          </p:stCondLst>
                                        </p:cTn>
                                        <p:tgtEl>
                                          <p:spTgt spid="35"/>
                                        </p:tgtEl>
                                        <p:attrNameLst>
                                          <p:attrName>style.visibility</p:attrName>
                                        </p:attrNameLst>
                                      </p:cBhvr>
                                      <p:to>
                                        <p:strVal val="visible"/>
                                      </p:to>
                                    </p:set>
                                    <p:animEffect transition="in" filter="barn(inVertical)">
                                      <p:cBhvr>
                                        <p:cTn id="23" dur="500"/>
                                        <p:tgtEl>
                                          <p:spTgt spid="35"/>
                                        </p:tgtEl>
                                      </p:cBhvr>
                                    </p:animEffect>
                                  </p:childTnLst>
                                </p:cTn>
                              </p:par>
                            </p:childTnLst>
                          </p:cTn>
                        </p:par>
                        <p:par>
                          <p:cTn id="24" fill="hold">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500"/>
                                        <p:tgtEl>
                                          <p:spTgt spid="41"/>
                                        </p:tgtEl>
                                      </p:cBhvr>
                                    </p:animEffect>
                                  </p:childTnLst>
                                </p:cTn>
                              </p:par>
                            </p:childTnLst>
                          </p:cTn>
                        </p:par>
                        <p:par>
                          <p:cTn id="28" fill="hold">
                            <p:stCondLst>
                              <p:cond delay="4250"/>
                            </p:stCondLst>
                            <p:childTnLst>
                              <p:par>
                                <p:cTn id="29" presetID="16" presetClass="entr" presetSubtype="21"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barn(inVertical)">
                                      <p:cBhvr>
                                        <p:cTn id="31" dur="500"/>
                                        <p:tgtEl>
                                          <p:spTgt spid="37"/>
                                        </p:tgtEl>
                                      </p:cBhvr>
                                    </p:animEffect>
                                  </p:childTnLst>
                                </p:cTn>
                              </p:par>
                            </p:childTnLst>
                          </p:cTn>
                        </p:par>
                        <p:par>
                          <p:cTn id="32" fill="hold">
                            <p:stCondLst>
                              <p:cond delay="475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5500"/>
                            </p:stCondLst>
                            <p:childTnLst>
                              <p:par>
                                <p:cTn id="37" presetID="21"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heel(1)">
                                      <p:cBhvr>
                                        <p:cTn id="39" dur="500"/>
                                        <p:tgtEl>
                                          <p:spTgt spid="42"/>
                                        </p:tgtEl>
                                      </p:cBhvr>
                                    </p:animEffect>
                                  </p:childTnLst>
                                </p:cTn>
                              </p:par>
                            </p:childTnLst>
                          </p:cTn>
                        </p:par>
                        <p:par>
                          <p:cTn id="40" fill="hold">
                            <p:stCondLst>
                              <p:cond delay="6000"/>
                            </p:stCondLst>
                            <p:childTnLst>
                              <p:par>
                                <p:cTn id="41" presetID="16" presetClass="entr" presetSubtype="21"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arn(inVertical)">
                                      <p:cBhvr>
                                        <p:cTn id="43" dur="500"/>
                                        <p:tgtEl>
                                          <p:spTgt spid="39"/>
                                        </p:tgtEl>
                                      </p:cBhvr>
                                    </p:animEffect>
                                  </p:childTnLst>
                                </p:cTn>
                              </p:par>
                            </p:childTnLst>
                          </p:cTn>
                        </p:par>
                        <p:par>
                          <p:cTn id="44" fill="hold">
                            <p:stCondLst>
                              <p:cond delay="6500"/>
                            </p:stCondLst>
                            <p:childTnLst>
                              <p:par>
                                <p:cTn id="45" presetID="16" presetClass="entr" presetSubtype="21" fill="hold" grpId="0" nodeType="afterEffect">
                                  <p:stCondLst>
                                    <p:cond delay="0"/>
                                  </p:stCondLst>
                                  <p:iterate type="lt">
                                    <p:tmPct val="10000"/>
                                  </p:iterate>
                                  <p:childTnLst>
                                    <p:set>
                                      <p:cBhvr>
                                        <p:cTn id="46" dur="1" fill="hold">
                                          <p:stCondLst>
                                            <p:cond delay="0"/>
                                          </p:stCondLst>
                                        </p:cTn>
                                        <p:tgtEl>
                                          <p:spTgt spid="43"/>
                                        </p:tgtEl>
                                        <p:attrNameLst>
                                          <p:attrName>style.visibility</p:attrName>
                                        </p:attrNameLst>
                                      </p:cBhvr>
                                      <p:to>
                                        <p:strVal val="visible"/>
                                      </p:to>
                                    </p:set>
                                    <p:animEffect transition="in" filter="barn(inVertical)">
                                      <p:cBhvr>
                                        <p:cTn id="47" dur="500"/>
                                        <p:tgtEl>
                                          <p:spTgt spid="43"/>
                                        </p:tgtEl>
                                      </p:cBhvr>
                                    </p:animEffect>
                                  </p:childTnLst>
                                </p:cTn>
                              </p:par>
                            </p:childTnLst>
                          </p:cTn>
                        </p:par>
                        <p:par>
                          <p:cTn id="48" fill="hold">
                            <p:stCondLst>
                              <p:cond delay="7250"/>
                            </p:stCondLst>
                            <p:childTnLst>
                              <p:par>
                                <p:cTn id="49" presetID="21" presetClass="entr" presetSubtype="1"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heel(1)">
                                      <p:cBhvr>
                                        <p:cTn id="51" dur="500"/>
                                        <p:tgtEl>
                                          <p:spTgt spid="49"/>
                                        </p:tgtEl>
                                      </p:cBhvr>
                                    </p:animEffect>
                                  </p:childTnLst>
                                </p:cTn>
                              </p:par>
                            </p:childTnLst>
                          </p:cTn>
                        </p:par>
                        <p:par>
                          <p:cTn id="52" fill="hold">
                            <p:stCondLst>
                              <p:cond delay="77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8250"/>
                            </p:stCondLst>
                            <p:childTnLst>
                              <p:par>
                                <p:cTn id="57" presetID="16" presetClass="entr" presetSubtype="21" fill="hold" grpId="0" nodeType="afterEffect">
                                  <p:stCondLst>
                                    <p:cond delay="0"/>
                                  </p:stCondLst>
                                  <p:iterate type="lt">
                                    <p:tmPct val="10000"/>
                                  </p:iterate>
                                  <p:childTnLst>
                                    <p:set>
                                      <p:cBhvr>
                                        <p:cTn id="58" dur="1" fill="hold">
                                          <p:stCondLst>
                                            <p:cond delay="0"/>
                                          </p:stCondLst>
                                        </p:cTn>
                                        <p:tgtEl>
                                          <p:spTgt spid="44"/>
                                        </p:tgtEl>
                                        <p:attrNameLst>
                                          <p:attrName>style.visibility</p:attrName>
                                        </p:attrNameLst>
                                      </p:cBhvr>
                                      <p:to>
                                        <p:strVal val="visible"/>
                                      </p:to>
                                    </p:set>
                                    <p:animEffect transition="in" filter="barn(inVertical)">
                                      <p:cBhvr>
                                        <p:cTn id="59" dur="500"/>
                                        <p:tgtEl>
                                          <p:spTgt spid="44"/>
                                        </p:tgtEl>
                                      </p:cBhvr>
                                    </p:animEffect>
                                  </p:childTnLst>
                                </p:cTn>
                              </p:par>
                            </p:childTnLst>
                          </p:cTn>
                        </p:par>
                        <p:par>
                          <p:cTn id="60" fill="hold">
                            <p:stCondLst>
                              <p:cond delay="9000"/>
                            </p:stCondLst>
                            <p:childTnLst>
                              <p:par>
                                <p:cTn id="61" presetID="21" presetClass="entr" presetSubtype="1"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heel(1)">
                                      <p:cBhvr>
                                        <p:cTn id="63" dur="500"/>
                                        <p:tgtEl>
                                          <p:spTgt spid="50"/>
                                        </p:tgtEl>
                                      </p:cBhvr>
                                    </p:animEffect>
                                  </p:childTnLst>
                                </p:cTn>
                              </p:par>
                            </p:childTnLst>
                          </p:cTn>
                        </p:par>
                        <p:par>
                          <p:cTn id="64" fill="hold">
                            <p:stCondLst>
                              <p:cond delay="9500"/>
                            </p:stCondLst>
                            <p:childTnLst>
                              <p:par>
                                <p:cTn id="65" presetID="16" presetClass="entr" presetSubtype="21"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barn(inVertical)">
                                      <p:cBhvr>
                                        <p:cTn id="67" dur="500"/>
                                        <p:tgtEl>
                                          <p:spTgt spid="46"/>
                                        </p:tgtEl>
                                      </p:cBhvr>
                                    </p:animEffect>
                                  </p:childTnLst>
                                </p:cTn>
                              </p:par>
                            </p:childTnLst>
                          </p:cTn>
                        </p:par>
                        <p:par>
                          <p:cTn id="68" fill="hold">
                            <p:stCondLst>
                              <p:cond delay="10000"/>
                            </p:stCondLst>
                            <p:childTnLst>
                              <p:par>
                                <p:cTn id="69" presetID="16" presetClass="entr" presetSubtype="21" fill="hold" grpId="0" nodeType="afterEffect">
                                  <p:stCondLst>
                                    <p:cond delay="0"/>
                                  </p:stCondLst>
                                  <p:iterate type="lt">
                                    <p:tmPct val="10000"/>
                                  </p:iterate>
                                  <p:childTnLst>
                                    <p:set>
                                      <p:cBhvr>
                                        <p:cTn id="70" dur="1" fill="hold">
                                          <p:stCondLst>
                                            <p:cond delay="0"/>
                                          </p:stCondLst>
                                        </p:cTn>
                                        <p:tgtEl>
                                          <p:spTgt spid="47"/>
                                        </p:tgtEl>
                                        <p:attrNameLst>
                                          <p:attrName>style.visibility</p:attrName>
                                        </p:attrNameLst>
                                      </p:cBhvr>
                                      <p:to>
                                        <p:strVal val="visible"/>
                                      </p:to>
                                    </p:set>
                                    <p:animEffect transition="in" filter="barn(inVertical)">
                                      <p:cBhvr>
                                        <p:cTn id="71" dur="500"/>
                                        <p:tgtEl>
                                          <p:spTgt spid="47"/>
                                        </p:tgtEl>
                                      </p:cBhvr>
                                    </p:animEffect>
                                  </p:childTnLst>
                                </p:cTn>
                              </p:par>
                            </p:childTnLst>
                          </p:cTn>
                        </p:par>
                        <p:par>
                          <p:cTn id="72" fill="hold">
                            <p:stCondLst>
                              <p:cond delay="1075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500"/>
                                        <p:tgtEl>
                                          <p:spTgt spid="51"/>
                                        </p:tgtEl>
                                      </p:cBhvr>
                                    </p:animEffect>
                                  </p:childTnLst>
                                </p:cTn>
                              </p:par>
                            </p:childTnLst>
                          </p:cTn>
                        </p:par>
                        <p:par>
                          <p:cTn id="76" fill="hold">
                            <p:stCondLst>
                              <p:cond delay="1125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4" grpId="0" animBg="1"/>
      <p:bldP spid="35" grpId="0" animBg="1"/>
      <p:bldP spid="36" grpId="0"/>
      <p:bldP spid="37" grpId="0"/>
      <p:bldP spid="38" grpId="0" animBg="1"/>
      <p:bldP spid="39" grpId="0"/>
      <p:bldP spid="40" grpId="0" animBg="1"/>
      <p:bldP spid="41" grpId="0" animBg="1"/>
      <p:bldP spid="42" grpId="0" animBg="1"/>
      <p:bldP spid="43" grpId="0" animBg="1"/>
      <p:bldP spid="44" grpId="0" animBg="1"/>
      <p:bldP spid="45" grpId="0"/>
      <p:bldP spid="46" grpId="0"/>
      <p:bldP spid="47" grpId="0" animBg="1"/>
      <p:bldP spid="48" grpId="0"/>
      <p:bldP spid="49" grpId="0" animBg="1"/>
      <p:bldP spid="50"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“四风”是什么 </a:t>
            </a:r>
          </a:p>
        </p:txBody>
      </p:sp>
      <p:sp>
        <p:nvSpPr>
          <p:cNvPr id="21" name="圆角矩形 7">
            <a:extLst>
              <a:ext uri="{FF2B5EF4-FFF2-40B4-BE49-F238E27FC236}">
                <a16:creationId xmlns:a16="http://schemas.microsoft.com/office/drawing/2014/main" xmlns="" id="{7C46C667-FE0E-4D4C-A2A6-FA3E9235D42F}"/>
              </a:ext>
            </a:extLst>
          </p:cNvPr>
          <p:cNvSpPr/>
          <p:nvPr/>
        </p:nvSpPr>
        <p:spPr>
          <a:xfrm>
            <a:off x="4811486" y="1972721"/>
            <a:ext cx="5043714"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2" name="文本框 21">
            <a:extLst>
              <a:ext uri="{FF2B5EF4-FFF2-40B4-BE49-F238E27FC236}">
                <a16:creationId xmlns:a16="http://schemas.microsoft.com/office/drawing/2014/main" xmlns="" id="{2096D495-7069-4FE6-9EF7-417CB8E0BE7B}"/>
              </a:ext>
            </a:extLst>
          </p:cNvPr>
          <p:cNvSpPr txBox="1"/>
          <p:nvPr/>
        </p:nvSpPr>
        <p:spPr>
          <a:xfrm>
            <a:off x="5197791" y="2514039"/>
            <a:ext cx="5768623" cy="2199577"/>
          </a:xfrm>
          <a:prstGeom prst="rect">
            <a:avLst/>
          </a:prstGeom>
          <a:noFill/>
        </p:spPr>
        <p:txBody>
          <a:bodyPr wrap="square" rtlCol="0">
            <a:spAutoFit/>
          </a:bodyPr>
          <a:lstStyle/>
          <a:p>
            <a:pPr marL="0" marR="0" lvl="0" indent="0" algn="l" defTabSz="4572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思想空虚</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精神萎靡</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贪图安逸</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不思进取</a:t>
            </a:r>
          </a:p>
          <a:p>
            <a:pPr marL="0" marR="0" lvl="0" indent="0" algn="l" defTabSz="4572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讲排场、比阔气，铺张浪费。</a:t>
            </a:r>
          </a:p>
          <a:p>
            <a:pPr marL="0" marR="0" lvl="0" indent="0" algn="l" defTabSz="4572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挥霍公款</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吃喝玩乐</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p>
          <a:p>
            <a:pPr marL="0" marR="0" lvl="0" indent="0" algn="l" defTabSz="4572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超标乱配、滥配交通和通讯工具。</a:t>
            </a:r>
          </a:p>
          <a:p>
            <a:pPr marL="0" marR="0" lvl="0" indent="0" algn="l" defTabSz="457200" rtl="0" eaLnBrk="1" fontAlgn="auto" latinLnBrk="0" hangingPunct="1">
              <a:lnSpc>
                <a:spcPct val="14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骄奢淫逸</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腐化堕落</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endParaRPr>
          </a:p>
        </p:txBody>
      </p:sp>
      <p:sp>
        <p:nvSpPr>
          <p:cNvPr id="23" name="圆角矩形 6">
            <a:extLst>
              <a:ext uri="{FF2B5EF4-FFF2-40B4-BE49-F238E27FC236}">
                <a16:creationId xmlns:a16="http://schemas.microsoft.com/office/drawing/2014/main" xmlns="" id="{3EAC96DA-ACCA-4CEB-96A5-DC5AEDF68475}"/>
              </a:ext>
            </a:extLst>
          </p:cNvPr>
          <p:cNvSpPr/>
          <p:nvPr/>
        </p:nvSpPr>
        <p:spPr>
          <a:xfrm>
            <a:off x="2215547" y="1972721"/>
            <a:ext cx="1877483" cy="322339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奢靡之风的具体表现</a:t>
            </a:r>
          </a:p>
        </p:txBody>
      </p:sp>
    </p:spTree>
    <p:extLst>
      <p:ext uri="{BB962C8B-B14F-4D97-AF65-F5344CB8AC3E}">
        <p14:creationId xmlns:p14="http://schemas.microsoft.com/office/powerpoint/2010/main" xmlns="" val="30283584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2">
                                            <p:txEl>
                                              <p:pRg st="0" end="0"/>
                                            </p:txEl>
                                          </p:spTgt>
                                        </p:tgtEl>
                                        <p:attrNameLst>
                                          <p:attrName>style.visibility</p:attrName>
                                        </p:attrNameLst>
                                      </p:cBhvr>
                                      <p:to>
                                        <p:strVal val="visible"/>
                                      </p:to>
                                    </p:set>
                                    <p:anim calcmode="lin" valueType="num">
                                      <p:cBhvr additive="base">
                                        <p:cTn id="22"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2">
                                            <p:txEl>
                                              <p:pRg st="1" end="1"/>
                                            </p:txEl>
                                          </p:spTgt>
                                        </p:tgtEl>
                                        <p:attrNameLst>
                                          <p:attrName>style.visibility</p:attrName>
                                        </p:attrNameLst>
                                      </p:cBhvr>
                                      <p:to>
                                        <p:strVal val="visible"/>
                                      </p:to>
                                    </p:set>
                                    <p:anim calcmode="lin" valueType="num">
                                      <p:cBhvr additive="base">
                                        <p:cTn id="28"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2">
                                            <p:txEl>
                                              <p:pRg st="2" end="2"/>
                                            </p:txEl>
                                          </p:spTgt>
                                        </p:tgtEl>
                                        <p:attrNameLst>
                                          <p:attrName>style.visibility</p:attrName>
                                        </p:attrNameLst>
                                      </p:cBhvr>
                                      <p:to>
                                        <p:strVal val="visible"/>
                                      </p:to>
                                    </p:set>
                                    <p:anim calcmode="lin" valueType="num">
                                      <p:cBhvr additive="base">
                                        <p:cTn id="34" dur="500" fill="hold"/>
                                        <p:tgtEl>
                                          <p:spTgt spid="22">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2">
                                            <p:txEl>
                                              <p:pRg st="3" end="3"/>
                                            </p:txEl>
                                          </p:spTgt>
                                        </p:tgtEl>
                                        <p:attrNameLst>
                                          <p:attrName>style.visibility</p:attrName>
                                        </p:attrNameLst>
                                      </p:cBhvr>
                                      <p:to>
                                        <p:strVal val="visible"/>
                                      </p:to>
                                    </p:set>
                                    <p:anim calcmode="lin" valueType="num">
                                      <p:cBhvr additive="base">
                                        <p:cTn id="40" dur="500" fill="hold"/>
                                        <p:tgtEl>
                                          <p:spTgt spid="22">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2">
                                            <p:txEl>
                                              <p:pRg st="4" end="4"/>
                                            </p:txEl>
                                          </p:spTgt>
                                        </p:tgtEl>
                                        <p:attrNameLst>
                                          <p:attrName>style.visibility</p:attrName>
                                        </p:attrNameLst>
                                      </p:cBhvr>
                                      <p:to>
                                        <p:strVal val="visible"/>
                                      </p:to>
                                    </p:set>
                                    <p:anim calcmode="lin" valueType="num">
                                      <p:cBhvr additive="base">
                                        <p:cTn id="46" dur="500" fill="hold"/>
                                        <p:tgtEl>
                                          <p:spTgt spid="22">
                                            <p:txEl>
                                              <p:pRg st="4"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21" grpId="0" animBg="1"/>
      <p:bldP spid="22" grpId="0" build="p"/>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4">
            <a:extLst>
              <a:ext uri="{FF2B5EF4-FFF2-40B4-BE49-F238E27FC236}">
                <a16:creationId xmlns:a16="http://schemas.microsoft.com/office/drawing/2014/main" xmlns="" id="{19FB0A43-48FA-4905-9363-C0CB1FDD6858}"/>
              </a:ext>
            </a:extLst>
          </p:cNvPr>
          <p:cNvGrpSpPr/>
          <p:nvPr/>
        </p:nvGrpSpPr>
        <p:grpSpPr bwMode="auto">
          <a:xfrm>
            <a:off x="2076287" y="2394862"/>
            <a:ext cx="8039426" cy="1263944"/>
            <a:chOff x="0" y="208167"/>
            <a:chExt cx="5029200" cy="541167"/>
          </a:xfrm>
        </p:grpSpPr>
        <p:grpSp>
          <p:nvGrpSpPr>
            <p:cNvPr id="30" name="Group 5">
              <a:extLst>
                <a:ext uri="{FF2B5EF4-FFF2-40B4-BE49-F238E27FC236}">
                  <a16:creationId xmlns:a16="http://schemas.microsoft.com/office/drawing/2014/main" xmlns="" id="{62D92751-9028-4920-9387-EC7D52126DE4}"/>
                </a:ext>
              </a:extLst>
            </p:cNvPr>
            <p:cNvGrpSpPr/>
            <p:nvPr/>
          </p:nvGrpSpPr>
          <p:grpSpPr bwMode="auto">
            <a:xfrm>
              <a:off x="0" y="274512"/>
              <a:ext cx="5029200" cy="413681"/>
              <a:chOff x="0" y="-561"/>
              <a:chExt cx="5029200" cy="413681"/>
            </a:xfrm>
          </p:grpSpPr>
          <p:sp>
            <p:nvSpPr>
              <p:cNvPr id="32" name="矩形 12">
                <a:extLst>
                  <a:ext uri="{FF2B5EF4-FFF2-40B4-BE49-F238E27FC236}">
                    <a16:creationId xmlns:a16="http://schemas.microsoft.com/office/drawing/2014/main" xmlns="" id="{221EEBBE-C4DA-4856-90FD-8BF4E2DCFF1E}"/>
                  </a:ext>
                </a:extLst>
              </p:cNvPr>
              <p:cNvSpPr>
                <a:spLocks noChangeArrowheads="1"/>
              </p:cNvSpPr>
              <p:nvPr/>
            </p:nvSpPr>
            <p:spPr bwMode="auto">
              <a:xfrm>
                <a:off x="0" y="-561"/>
                <a:ext cx="5029200" cy="413681"/>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4000" spc="300">
                  <a:solidFill>
                    <a:srgbClr val="FFFFFF"/>
                  </a:solidFill>
                  <a:latin typeface="Calibri" panose="020F0502020204030204" pitchFamily="34" charset="0"/>
                  <a:ea typeface="+mn-ea"/>
                  <a:sym typeface="宋体" panose="02010600030101010101" pitchFamily="2" charset="-122"/>
                </a:endParaRPr>
              </a:p>
            </p:txBody>
          </p:sp>
          <p:sp>
            <p:nvSpPr>
              <p:cNvPr id="33" name="TextBox 27">
                <a:extLst>
                  <a:ext uri="{FF2B5EF4-FFF2-40B4-BE49-F238E27FC236}">
                    <a16:creationId xmlns:a16="http://schemas.microsoft.com/office/drawing/2014/main" xmlns="" id="{5F38A979-27BA-4858-AA4A-CB80C9851A78}"/>
                  </a:ext>
                </a:extLst>
              </p:cNvPr>
              <p:cNvSpPr>
                <a:spLocks noChangeArrowheads="1"/>
              </p:cNvSpPr>
              <p:nvPr/>
            </p:nvSpPr>
            <p:spPr bwMode="auto">
              <a:xfrm>
                <a:off x="1300685" y="43153"/>
                <a:ext cx="3456384" cy="303087"/>
              </a:xfrm>
              <a:prstGeom prst="rect">
                <a:avLst/>
              </a:prstGeom>
              <a:noFill/>
              <a:ln>
                <a:noFill/>
              </a:ln>
            </p:spPr>
            <p:txBody>
              <a:bodyPr>
                <a:spAutoFit/>
              </a:bodyPr>
              <a:lstStyle/>
              <a:p>
                <a:pPr algn="ctr" fontAlgn="auto">
                  <a:spcBef>
                    <a:spcPts val="0"/>
                  </a:spcBef>
                  <a:spcAft>
                    <a:spcPts val="0"/>
                  </a:spcAft>
                  <a:defRPr/>
                </a:pPr>
                <a:r>
                  <a:rPr lang="zh-CN" altLang="en-US" sz="40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纠“四风”学习要求</a:t>
                </a:r>
              </a:p>
            </p:txBody>
          </p:sp>
        </p:grpSp>
        <p:pic>
          <p:nvPicPr>
            <p:cNvPr id="31" name="图片 11">
              <a:extLst>
                <a:ext uri="{FF2B5EF4-FFF2-40B4-BE49-F238E27FC236}">
                  <a16:creationId xmlns:a16="http://schemas.microsoft.com/office/drawing/2014/main" xmlns="" id="{8818DCA1-5E72-4815-A384-80C2351D9001}"/>
                </a:ext>
              </a:extLst>
            </p:cNvPr>
            <p:cNvPicPr>
              <a:picLocks noChangeAspect="1" noChangeArrowheads="1"/>
            </p:cNvPicPr>
            <p:nvPr/>
          </p:nvPicPr>
          <p:blipFill>
            <a:blip r:embed="rId3" cstate="print"/>
            <a:srcRect/>
            <a:stretch>
              <a:fillRect/>
            </a:stretch>
          </p:blipFill>
          <p:spPr bwMode="auto">
            <a:xfrm>
              <a:off x="194535" y="208167"/>
              <a:ext cx="991492" cy="541167"/>
            </a:xfrm>
            <a:prstGeom prst="rect">
              <a:avLst/>
            </a:prstGeom>
            <a:noFill/>
            <a:ln w="9525">
              <a:noFill/>
              <a:miter lim="800000"/>
              <a:headEnd/>
              <a:tailEnd/>
            </a:ln>
          </p:spPr>
        </p:pic>
      </p:grpSp>
      <p:pic>
        <p:nvPicPr>
          <p:cNvPr id="34" name="图片 33">
            <a:extLst>
              <a:ext uri="{FF2B5EF4-FFF2-40B4-BE49-F238E27FC236}">
                <a16:creationId xmlns:a16="http://schemas.microsoft.com/office/drawing/2014/main" xmlns="" id="{60FC8ECB-4BF0-4353-9EF1-C3876BDD8879}"/>
              </a:ext>
            </a:extLst>
          </p:cNvPr>
          <p:cNvPicPr>
            <a:picLocks noChangeAspect="1"/>
          </p:cNvPicPr>
          <p:nvPr/>
        </p:nvPicPr>
        <p:blipFill>
          <a:blip r:embed="rId4" cstate="print"/>
          <a:srcRect/>
          <a:stretch>
            <a:fillRect/>
          </a:stretch>
        </p:blipFill>
        <p:spPr bwMode="auto">
          <a:xfrm>
            <a:off x="9426118" y="1805517"/>
            <a:ext cx="1758949" cy="996949"/>
          </a:xfrm>
          <a:prstGeom prst="rect">
            <a:avLst/>
          </a:prstGeom>
          <a:noFill/>
          <a:ln w="9525">
            <a:noFill/>
            <a:miter lim="800000"/>
            <a:headEnd/>
            <a:tailEnd/>
          </a:ln>
        </p:spPr>
      </p:pic>
    </p:spTree>
    <p:extLst>
      <p:ext uri="{BB962C8B-B14F-4D97-AF65-F5344CB8AC3E}">
        <p14:creationId xmlns:p14="http://schemas.microsoft.com/office/powerpoint/2010/main" xmlns="" val="51840829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p:tgtEl>
                                          <p:spTgt spid="29"/>
                                        </p:tgtEl>
                                        <p:attrNameLst>
                                          <p:attrName>ppt_y</p:attrName>
                                        </p:attrNameLst>
                                      </p:cBhvr>
                                      <p:tavLst>
                                        <p:tav tm="0">
                                          <p:val>
                                            <p:strVal val="#ppt_y+#ppt_h*1.125000"/>
                                          </p:val>
                                        </p:tav>
                                        <p:tav tm="100000">
                                          <p:val>
                                            <p:strVal val="#ppt_y"/>
                                          </p:val>
                                        </p:tav>
                                      </p:tavLst>
                                    </p:anim>
                                    <p:animEffect>
                                      <p:cBhvr>
                                        <p:cTn id="8" dur="500"/>
                                        <p:tgtEl>
                                          <p:spTgt spid="2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Effect transition="in" filter="fade">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纠“四风” 的学习要求</a:t>
            </a:r>
          </a:p>
        </p:txBody>
      </p:sp>
      <p:sp>
        <p:nvSpPr>
          <p:cNvPr id="8" name="圆角矩形 7">
            <a:extLst>
              <a:ext uri="{FF2B5EF4-FFF2-40B4-BE49-F238E27FC236}">
                <a16:creationId xmlns:a16="http://schemas.microsoft.com/office/drawing/2014/main" xmlns="" id="{A307CEB5-6C8A-4BC6-9851-1F602502AA6E}"/>
              </a:ext>
            </a:extLst>
          </p:cNvPr>
          <p:cNvSpPr/>
          <p:nvPr/>
        </p:nvSpPr>
        <p:spPr>
          <a:xfrm>
            <a:off x="633347" y="1551948"/>
            <a:ext cx="10927644" cy="28882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9" name="文本框 8">
            <a:extLst>
              <a:ext uri="{FF2B5EF4-FFF2-40B4-BE49-F238E27FC236}">
                <a16:creationId xmlns:a16="http://schemas.microsoft.com/office/drawing/2014/main" xmlns="" id="{C2C5AD71-D7EE-4F9E-B16B-0BC4978818EA}"/>
              </a:ext>
            </a:extLst>
          </p:cNvPr>
          <p:cNvSpPr txBox="1"/>
          <p:nvPr/>
        </p:nvSpPr>
        <p:spPr>
          <a:xfrm>
            <a:off x="705113" y="1844299"/>
            <a:ext cx="10784113" cy="2505301"/>
          </a:xfrm>
          <a:prstGeom prst="rect">
            <a:avLst/>
          </a:prstGeom>
          <a:noFill/>
        </p:spPr>
        <p:txBody>
          <a:bodyPr wrap="square" rtlCol="0">
            <a:spAutoFit/>
          </a:bodyPr>
          <a:lstStyle/>
          <a:p>
            <a:pPr marL="0" marR="0" lvl="0" indent="0" algn="l" defTabSz="457200" rtl="0" eaLnBrk="1" fontAlgn="auto" latinLnBrk="0" hangingPunct="1">
              <a:lnSpc>
                <a:spcPct val="14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通知要求，各地区各部门要迅速传达学习并切实抓好贯彻落实。要认真组织党员、干部学习讨论习近平总书记的重要指示，结合深入学习贯彻党的十九大精神和习近平新时代中国特色社会主义思想，深刻领会指示的内容和精神实质，牢固树立“四个意识”，不断提高政治站位和政治自觉，以永远在路上的坚韧锲而不舍抓好作风建设；各地区各部门年底召开民主生活会和组织生活会，要把贯彻落实中央八项规定精神、转作风改作风情况作为对照检查的重要内容，切实按照习近平总书记的重要指示要求，</a:t>
            </a:r>
            <a:r>
              <a:rPr kumimoji="0" lang="zh-CN" altLang="en-US" sz="16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认真查找“四风”突出问题特别是形式主义、官僚主义的新表现，采取过硬措施，坚决加以整改，务求取得实效；</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要坚持从各级领导干部做起，以上率下、层层带动，继续紧盯元旦、春节等时间节点，从一件件小事抓起，坚决防止不良风气反弹回潮，不断巩固和拓展落实中央八项规定精神的成果。</a:t>
            </a:r>
          </a:p>
        </p:txBody>
      </p:sp>
      <p:sp>
        <p:nvSpPr>
          <p:cNvPr id="10" name="圆角矩形 6">
            <a:extLst>
              <a:ext uri="{FF2B5EF4-FFF2-40B4-BE49-F238E27FC236}">
                <a16:creationId xmlns:a16="http://schemas.microsoft.com/office/drawing/2014/main" xmlns="" id="{6B54A9EB-E865-45A3-B5B2-25C9806F0428}"/>
              </a:ext>
            </a:extLst>
          </p:cNvPr>
          <p:cNvSpPr/>
          <p:nvPr/>
        </p:nvSpPr>
        <p:spPr>
          <a:xfrm>
            <a:off x="4041866" y="1237944"/>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学习要求</a:t>
            </a:r>
          </a:p>
        </p:txBody>
      </p:sp>
      <p:sp>
        <p:nvSpPr>
          <p:cNvPr id="15" name="圆角矩形 7">
            <a:extLst>
              <a:ext uri="{FF2B5EF4-FFF2-40B4-BE49-F238E27FC236}">
                <a16:creationId xmlns:a16="http://schemas.microsoft.com/office/drawing/2014/main" xmlns="" id="{53CF047B-D1B7-4D95-ACB8-FBF80B03459C}"/>
              </a:ext>
            </a:extLst>
          </p:cNvPr>
          <p:cNvSpPr/>
          <p:nvPr/>
        </p:nvSpPr>
        <p:spPr>
          <a:xfrm>
            <a:off x="633347" y="4888556"/>
            <a:ext cx="10927644" cy="1511500"/>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6" name="文本框 15">
            <a:extLst>
              <a:ext uri="{FF2B5EF4-FFF2-40B4-BE49-F238E27FC236}">
                <a16:creationId xmlns:a16="http://schemas.microsoft.com/office/drawing/2014/main" xmlns="" id="{C90C320C-2674-4F01-816F-183316B4B0A5}"/>
              </a:ext>
            </a:extLst>
          </p:cNvPr>
          <p:cNvSpPr txBox="1"/>
          <p:nvPr/>
        </p:nvSpPr>
        <p:spPr>
          <a:xfrm>
            <a:off x="705113" y="5180907"/>
            <a:ext cx="10784113" cy="1088696"/>
          </a:xfrm>
          <a:prstGeom prst="rect">
            <a:avLst/>
          </a:prstGeom>
          <a:noFill/>
        </p:spPr>
        <p:txBody>
          <a:bodyPr wrap="square" rtlCol="0">
            <a:spAutoFit/>
          </a:bodyPr>
          <a:lstStyle/>
          <a:p>
            <a:pPr lvl="0" defTabSz="457200">
              <a:lnSpc>
                <a:spcPct val="140000"/>
              </a:lnSpc>
              <a:defRPr/>
            </a:pPr>
            <a:r>
              <a:rPr lang="en-US" altLang="zh-CN" sz="1600" dirty="0">
                <a:solidFill>
                  <a:prstClr val="black">
                    <a:lumMod val="85000"/>
                    <a:lumOff val="15000"/>
                  </a:prstClr>
                </a:solidFill>
                <a:cs typeface="+mn-ea"/>
                <a:sym typeface="+mn-lt"/>
              </a:rPr>
              <a:t>12</a:t>
            </a:r>
            <a:r>
              <a:rPr lang="zh-CN" altLang="en-US" sz="1600" dirty="0">
                <a:solidFill>
                  <a:prstClr val="black">
                    <a:lumMod val="85000"/>
                    <a:lumOff val="15000"/>
                  </a:prstClr>
                </a:solidFill>
                <a:cs typeface="+mn-ea"/>
                <a:sym typeface="+mn-lt"/>
              </a:rPr>
              <a:t>月</a:t>
            </a:r>
            <a:r>
              <a:rPr lang="en-US" altLang="zh-CN" sz="1600" dirty="0">
                <a:solidFill>
                  <a:prstClr val="black">
                    <a:lumMod val="85000"/>
                    <a:lumOff val="15000"/>
                  </a:prstClr>
                </a:solidFill>
                <a:cs typeface="+mn-ea"/>
                <a:sym typeface="+mn-lt"/>
              </a:rPr>
              <a:t>9</a:t>
            </a:r>
            <a:r>
              <a:rPr lang="zh-CN" altLang="en-US" sz="1600" dirty="0">
                <a:solidFill>
                  <a:prstClr val="black">
                    <a:lumMod val="85000"/>
                    <a:lumOff val="15000"/>
                  </a:prstClr>
                </a:solidFill>
                <a:cs typeface="+mn-ea"/>
                <a:sym typeface="+mn-lt"/>
              </a:rPr>
              <a:t>日，中共中央办公厅印发通知指出，习近平总书记的这一重要指示，一针见血、切中时弊，内涵丰富、要求明确，充分表明了以习近平同志为核心的党中央坚定不移全面从严治党、持之以恒正风肃纪的鲜明态度和坚定决心，</a:t>
            </a:r>
            <a:r>
              <a:rPr lang="zh-CN" altLang="en-US" sz="1600" b="1" dirty="0">
                <a:solidFill>
                  <a:prstClr val="black">
                    <a:lumMod val="85000"/>
                    <a:lumOff val="15000"/>
                  </a:prstClr>
                </a:solidFill>
                <a:cs typeface="+mn-ea"/>
                <a:sym typeface="+mn-lt"/>
              </a:rPr>
              <a:t>对于全党深入学习贯彻党的十九大精神、加强党的作风建设具有重要指导意义。</a:t>
            </a:r>
          </a:p>
        </p:txBody>
      </p:sp>
      <p:sp>
        <p:nvSpPr>
          <p:cNvPr id="17" name="圆角矩形 6">
            <a:extLst>
              <a:ext uri="{FF2B5EF4-FFF2-40B4-BE49-F238E27FC236}">
                <a16:creationId xmlns:a16="http://schemas.microsoft.com/office/drawing/2014/main" xmlns="" id="{97BC8D65-A58F-4EB5-85D2-95821A8801E0}"/>
              </a:ext>
            </a:extLst>
          </p:cNvPr>
          <p:cNvSpPr/>
          <p:nvPr/>
        </p:nvSpPr>
        <p:spPr>
          <a:xfrm>
            <a:off x="4041866" y="4574552"/>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pPr>
            <a:r>
              <a:rPr lang="zh-CN" altLang="en-US" sz="2400" b="1" dirty="0">
                <a:solidFill>
                  <a:prstClr val="white"/>
                </a:solidFill>
                <a:cs typeface="+mn-ea"/>
                <a:sym typeface="+mn-lt"/>
              </a:rPr>
              <a:t>重要意义</a:t>
            </a:r>
          </a:p>
        </p:txBody>
      </p:sp>
    </p:spTree>
    <p:extLst>
      <p:ext uri="{BB962C8B-B14F-4D97-AF65-F5344CB8AC3E}">
        <p14:creationId xmlns:p14="http://schemas.microsoft.com/office/powerpoint/2010/main" xmlns="" val="420398839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iterate type="lt">
                                    <p:tmPct val="10000"/>
                                  </p:iterate>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heel(1)">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8" grpId="0" animBg="1"/>
      <p:bldP spid="9" grpId="0"/>
      <p:bldP spid="10" grpId="0" animBg="1"/>
      <p:bldP spid="15" grpId="0" animBg="1"/>
      <p:bldP spid="16"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4">
            <a:extLst>
              <a:ext uri="{FF2B5EF4-FFF2-40B4-BE49-F238E27FC236}">
                <a16:creationId xmlns:a16="http://schemas.microsoft.com/office/drawing/2014/main" xmlns="" id="{19FB0A43-48FA-4905-9363-C0CB1FDD6858}"/>
              </a:ext>
            </a:extLst>
          </p:cNvPr>
          <p:cNvGrpSpPr/>
          <p:nvPr/>
        </p:nvGrpSpPr>
        <p:grpSpPr bwMode="auto">
          <a:xfrm>
            <a:off x="2076287" y="2394862"/>
            <a:ext cx="8039426" cy="1263944"/>
            <a:chOff x="0" y="208167"/>
            <a:chExt cx="5029200" cy="541167"/>
          </a:xfrm>
        </p:grpSpPr>
        <p:grpSp>
          <p:nvGrpSpPr>
            <p:cNvPr id="30" name="Group 5">
              <a:extLst>
                <a:ext uri="{FF2B5EF4-FFF2-40B4-BE49-F238E27FC236}">
                  <a16:creationId xmlns:a16="http://schemas.microsoft.com/office/drawing/2014/main" xmlns="" id="{62D92751-9028-4920-9387-EC7D52126DE4}"/>
                </a:ext>
              </a:extLst>
            </p:cNvPr>
            <p:cNvGrpSpPr/>
            <p:nvPr/>
          </p:nvGrpSpPr>
          <p:grpSpPr bwMode="auto">
            <a:xfrm>
              <a:off x="0" y="274512"/>
              <a:ext cx="5029200" cy="413681"/>
              <a:chOff x="0" y="-561"/>
              <a:chExt cx="5029200" cy="413681"/>
            </a:xfrm>
          </p:grpSpPr>
          <p:sp>
            <p:nvSpPr>
              <p:cNvPr id="32" name="矩形 12">
                <a:extLst>
                  <a:ext uri="{FF2B5EF4-FFF2-40B4-BE49-F238E27FC236}">
                    <a16:creationId xmlns:a16="http://schemas.microsoft.com/office/drawing/2014/main" xmlns="" id="{221EEBBE-C4DA-4856-90FD-8BF4E2DCFF1E}"/>
                  </a:ext>
                </a:extLst>
              </p:cNvPr>
              <p:cNvSpPr>
                <a:spLocks noChangeArrowheads="1"/>
              </p:cNvSpPr>
              <p:nvPr/>
            </p:nvSpPr>
            <p:spPr bwMode="auto">
              <a:xfrm>
                <a:off x="0" y="-561"/>
                <a:ext cx="5029200" cy="413681"/>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4000" spc="300">
                  <a:solidFill>
                    <a:srgbClr val="FFFFFF"/>
                  </a:solidFill>
                  <a:latin typeface="Calibri" panose="020F0502020204030204" pitchFamily="34" charset="0"/>
                  <a:ea typeface="+mn-ea"/>
                  <a:sym typeface="宋体" panose="02010600030101010101" pitchFamily="2" charset="-122"/>
                </a:endParaRPr>
              </a:p>
            </p:txBody>
          </p:sp>
          <p:sp>
            <p:nvSpPr>
              <p:cNvPr id="33" name="TextBox 27">
                <a:extLst>
                  <a:ext uri="{FF2B5EF4-FFF2-40B4-BE49-F238E27FC236}">
                    <a16:creationId xmlns:a16="http://schemas.microsoft.com/office/drawing/2014/main" xmlns="" id="{5F38A979-27BA-4858-AA4A-CB80C9851A78}"/>
                  </a:ext>
                </a:extLst>
              </p:cNvPr>
              <p:cNvSpPr>
                <a:spLocks noChangeArrowheads="1"/>
              </p:cNvSpPr>
              <p:nvPr/>
            </p:nvSpPr>
            <p:spPr bwMode="auto">
              <a:xfrm>
                <a:off x="1300685" y="43153"/>
                <a:ext cx="3456384" cy="303087"/>
              </a:xfrm>
              <a:prstGeom prst="rect">
                <a:avLst/>
              </a:prstGeom>
              <a:noFill/>
              <a:ln>
                <a:noFill/>
              </a:ln>
            </p:spPr>
            <p:txBody>
              <a:bodyPr>
                <a:spAutoFit/>
              </a:bodyPr>
              <a:lstStyle/>
              <a:p>
                <a:pPr algn="ctr" fontAlgn="auto">
                  <a:spcBef>
                    <a:spcPts val="0"/>
                  </a:spcBef>
                  <a:spcAft>
                    <a:spcPts val="0"/>
                  </a:spcAft>
                  <a:defRPr/>
                </a:pPr>
                <a:r>
                  <a:rPr lang="zh-CN" altLang="en-US" sz="40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怎么纠“四风”</a:t>
                </a:r>
              </a:p>
            </p:txBody>
          </p:sp>
        </p:grpSp>
        <p:pic>
          <p:nvPicPr>
            <p:cNvPr id="31" name="图片 11">
              <a:extLst>
                <a:ext uri="{FF2B5EF4-FFF2-40B4-BE49-F238E27FC236}">
                  <a16:creationId xmlns:a16="http://schemas.microsoft.com/office/drawing/2014/main" xmlns="" id="{8818DCA1-5E72-4815-A384-80C2351D9001}"/>
                </a:ext>
              </a:extLst>
            </p:cNvPr>
            <p:cNvPicPr>
              <a:picLocks noChangeAspect="1" noChangeArrowheads="1"/>
            </p:cNvPicPr>
            <p:nvPr/>
          </p:nvPicPr>
          <p:blipFill>
            <a:blip r:embed="rId3" cstate="print"/>
            <a:srcRect/>
            <a:stretch>
              <a:fillRect/>
            </a:stretch>
          </p:blipFill>
          <p:spPr bwMode="auto">
            <a:xfrm>
              <a:off x="194535" y="208167"/>
              <a:ext cx="991492" cy="541167"/>
            </a:xfrm>
            <a:prstGeom prst="rect">
              <a:avLst/>
            </a:prstGeom>
            <a:noFill/>
            <a:ln w="9525">
              <a:noFill/>
              <a:miter lim="800000"/>
              <a:headEnd/>
              <a:tailEnd/>
            </a:ln>
          </p:spPr>
        </p:pic>
      </p:grpSp>
      <p:pic>
        <p:nvPicPr>
          <p:cNvPr id="34" name="图片 33">
            <a:extLst>
              <a:ext uri="{FF2B5EF4-FFF2-40B4-BE49-F238E27FC236}">
                <a16:creationId xmlns:a16="http://schemas.microsoft.com/office/drawing/2014/main" xmlns="" id="{60FC8ECB-4BF0-4353-9EF1-C3876BDD8879}"/>
              </a:ext>
            </a:extLst>
          </p:cNvPr>
          <p:cNvPicPr>
            <a:picLocks noChangeAspect="1"/>
          </p:cNvPicPr>
          <p:nvPr/>
        </p:nvPicPr>
        <p:blipFill>
          <a:blip r:embed="rId4" cstate="print"/>
          <a:srcRect/>
          <a:stretch>
            <a:fillRect/>
          </a:stretch>
        </p:blipFill>
        <p:spPr bwMode="auto">
          <a:xfrm>
            <a:off x="9426118" y="1805517"/>
            <a:ext cx="1758949" cy="996949"/>
          </a:xfrm>
          <a:prstGeom prst="rect">
            <a:avLst/>
          </a:prstGeom>
          <a:noFill/>
          <a:ln w="9525">
            <a:noFill/>
            <a:miter lim="800000"/>
            <a:headEnd/>
            <a:tailEnd/>
          </a:ln>
        </p:spPr>
      </p:pic>
    </p:spTree>
    <p:extLst>
      <p:ext uri="{BB962C8B-B14F-4D97-AF65-F5344CB8AC3E}">
        <p14:creationId xmlns:p14="http://schemas.microsoft.com/office/powerpoint/2010/main" xmlns="" val="255364164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p:tgtEl>
                                          <p:spTgt spid="29"/>
                                        </p:tgtEl>
                                        <p:attrNameLst>
                                          <p:attrName>ppt_y</p:attrName>
                                        </p:attrNameLst>
                                      </p:cBhvr>
                                      <p:tavLst>
                                        <p:tav tm="0">
                                          <p:val>
                                            <p:strVal val="#ppt_y+#ppt_h*1.125000"/>
                                          </p:val>
                                        </p:tav>
                                        <p:tav tm="100000">
                                          <p:val>
                                            <p:strVal val="#ppt_y"/>
                                          </p:val>
                                        </p:tav>
                                      </p:tavLst>
                                    </p:anim>
                                    <p:animEffect>
                                      <p:cBhvr>
                                        <p:cTn id="8" dur="500"/>
                                        <p:tgtEl>
                                          <p:spTgt spid="2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Effect transition="in" filter="fade">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怎样纠“四风”</a:t>
            </a:r>
          </a:p>
        </p:txBody>
      </p:sp>
      <p:sp>
        <p:nvSpPr>
          <p:cNvPr id="11" name="圆角矩形 7">
            <a:extLst>
              <a:ext uri="{FF2B5EF4-FFF2-40B4-BE49-F238E27FC236}">
                <a16:creationId xmlns:a16="http://schemas.microsoft.com/office/drawing/2014/main" xmlns="" id="{B533D0C3-0183-4C69-9888-BFEA8766C7D1}"/>
              </a:ext>
            </a:extLst>
          </p:cNvPr>
          <p:cNvSpPr/>
          <p:nvPr/>
        </p:nvSpPr>
        <p:spPr>
          <a:xfrm>
            <a:off x="2061300" y="2375974"/>
            <a:ext cx="8150577"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2" name="文本框 11">
            <a:extLst>
              <a:ext uri="{FF2B5EF4-FFF2-40B4-BE49-F238E27FC236}">
                <a16:creationId xmlns:a16="http://schemas.microsoft.com/office/drawing/2014/main" xmlns="" id="{BB6CBC4D-E6A2-4443-BC0E-192F018179AF}"/>
              </a:ext>
            </a:extLst>
          </p:cNvPr>
          <p:cNvSpPr txBox="1"/>
          <p:nvPr/>
        </p:nvSpPr>
        <p:spPr>
          <a:xfrm>
            <a:off x="1450674" y="1672510"/>
            <a:ext cx="901705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习近平总书记将其形容为一场必须打赢的“斗争”，表示必须横下一条心纠正“四风”。</a:t>
            </a:r>
          </a:p>
        </p:txBody>
      </p:sp>
      <p:sp>
        <p:nvSpPr>
          <p:cNvPr id="13" name="文本框 12">
            <a:extLst>
              <a:ext uri="{FF2B5EF4-FFF2-40B4-BE49-F238E27FC236}">
                <a16:creationId xmlns:a16="http://schemas.microsoft.com/office/drawing/2014/main" xmlns="" id="{3FC12CEA-61B6-40CB-AC03-078B942F0D0C}"/>
              </a:ext>
            </a:extLst>
          </p:cNvPr>
          <p:cNvSpPr txBox="1"/>
          <p:nvPr/>
        </p:nvSpPr>
        <p:spPr>
          <a:xfrm>
            <a:off x="5211270" y="2921259"/>
            <a:ext cx="1467068" cy="461665"/>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聚焦重点</a:t>
            </a:r>
          </a:p>
        </p:txBody>
      </p:sp>
      <p:sp>
        <p:nvSpPr>
          <p:cNvPr id="14" name="圆角矩形 6">
            <a:extLst>
              <a:ext uri="{FF2B5EF4-FFF2-40B4-BE49-F238E27FC236}">
                <a16:creationId xmlns:a16="http://schemas.microsoft.com/office/drawing/2014/main" xmlns="" id="{3BF8D42D-7FA3-4DEE-843F-8378162DA2A1}"/>
              </a:ext>
            </a:extLst>
          </p:cNvPr>
          <p:cNvSpPr/>
          <p:nvPr/>
        </p:nvSpPr>
        <p:spPr>
          <a:xfrm>
            <a:off x="1100285" y="3340986"/>
            <a:ext cx="1804596" cy="1504967"/>
          </a:xfrm>
          <a:prstGeom prst="roundRect">
            <a:avLst>
              <a:gd name="adj" fmla="val 3915"/>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怎样纠</a:t>
            </a:r>
            <a:endParaRPr kumimoji="0" lang="en-US" altLang="zh-CN" sz="24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“四风”</a:t>
            </a:r>
          </a:p>
        </p:txBody>
      </p:sp>
      <p:sp>
        <p:nvSpPr>
          <p:cNvPr id="18" name="文本框 17">
            <a:extLst>
              <a:ext uri="{FF2B5EF4-FFF2-40B4-BE49-F238E27FC236}">
                <a16:creationId xmlns:a16="http://schemas.microsoft.com/office/drawing/2014/main" xmlns="" id="{C762536A-8622-4963-9D9E-3E7ED2A80617}"/>
              </a:ext>
            </a:extLst>
          </p:cNvPr>
          <p:cNvSpPr txBox="1"/>
          <p:nvPr/>
        </p:nvSpPr>
        <p:spPr>
          <a:xfrm>
            <a:off x="5211270" y="3539472"/>
            <a:ext cx="1467068" cy="461665"/>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标本兼治</a:t>
            </a:r>
          </a:p>
        </p:txBody>
      </p:sp>
      <p:sp>
        <p:nvSpPr>
          <p:cNvPr id="19" name="文本框 18">
            <a:extLst>
              <a:ext uri="{FF2B5EF4-FFF2-40B4-BE49-F238E27FC236}">
                <a16:creationId xmlns:a16="http://schemas.microsoft.com/office/drawing/2014/main" xmlns="" id="{EB19E802-6C52-4F21-A14E-B67408704485}"/>
              </a:ext>
            </a:extLst>
          </p:cNvPr>
          <p:cNvSpPr txBox="1"/>
          <p:nvPr/>
        </p:nvSpPr>
        <p:spPr>
          <a:xfrm>
            <a:off x="5211271" y="4176900"/>
            <a:ext cx="1723549" cy="461665"/>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抓常抓细抓长</a:t>
            </a:r>
          </a:p>
        </p:txBody>
      </p:sp>
      <p:sp>
        <p:nvSpPr>
          <p:cNvPr id="20" name="文本框 19">
            <a:extLst>
              <a:ext uri="{FF2B5EF4-FFF2-40B4-BE49-F238E27FC236}">
                <a16:creationId xmlns:a16="http://schemas.microsoft.com/office/drawing/2014/main" xmlns="" id="{75963ED3-F129-4C04-AF07-DB5F0B874920}"/>
              </a:ext>
            </a:extLst>
          </p:cNvPr>
          <p:cNvSpPr txBox="1"/>
          <p:nvPr/>
        </p:nvSpPr>
        <p:spPr>
          <a:xfrm>
            <a:off x="5211269" y="4795113"/>
            <a:ext cx="1906291" cy="461665"/>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抓“关键少数”</a:t>
            </a:r>
          </a:p>
        </p:txBody>
      </p:sp>
      <p:sp>
        <p:nvSpPr>
          <p:cNvPr id="21" name="圆角矩形 14">
            <a:extLst>
              <a:ext uri="{FF2B5EF4-FFF2-40B4-BE49-F238E27FC236}">
                <a16:creationId xmlns:a16="http://schemas.microsoft.com/office/drawing/2014/main" xmlns="" id="{AE004C65-B87B-44FA-914B-27DAB711B598}"/>
              </a:ext>
            </a:extLst>
          </p:cNvPr>
          <p:cNvSpPr/>
          <p:nvPr/>
        </p:nvSpPr>
        <p:spPr>
          <a:xfrm>
            <a:off x="9280342" y="3340986"/>
            <a:ext cx="1804596" cy="1504967"/>
          </a:xfrm>
          <a:prstGeom prst="roundRect">
            <a:avLst>
              <a:gd name="adj" fmla="val 3915"/>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成果要由</a:t>
            </a:r>
            <a:endParaRPr kumimoji="0" lang="en-US" altLang="zh-CN" sz="24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老百姓评判</a:t>
            </a:r>
          </a:p>
        </p:txBody>
      </p:sp>
      <p:sp>
        <p:nvSpPr>
          <p:cNvPr id="22" name="燕尾形 15">
            <a:extLst>
              <a:ext uri="{FF2B5EF4-FFF2-40B4-BE49-F238E27FC236}">
                <a16:creationId xmlns:a16="http://schemas.microsoft.com/office/drawing/2014/main" xmlns="" id="{4052227A-E6A3-41FB-AFCD-1249383D2168}"/>
              </a:ext>
            </a:extLst>
          </p:cNvPr>
          <p:cNvSpPr/>
          <p:nvPr/>
        </p:nvSpPr>
        <p:spPr>
          <a:xfrm>
            <a:off x="3699582" y="3688882"/>
            <a:ext cx="563052" cy="857349"/>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3" name="燕尾形 16">
            <a:extLst>
              <a:ext uri="{FF2B5EF4-FFF2-40B4-BE49-F238E27FC236}">
                <a16:creationId xmlns:a16="http://schemas.microsoft.com/office/drawing/2014/main" xmlns="" id="{72A33B16-5FAC-4C34-AEF2-FCE2A8178228}"/>
              </a:ext>
            </a:extLst>
          </p:cNvPr>
          <p:cNvSpPr/>
          <p:nvPr/>
        </p:nvSpPr>
        <p:spPr>
          <a:xfrm>
            <a:off x="7809464" y="3688882"/>
            <a:ext cx="563052" cy="857349"/>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427600189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750"/>
                            </p:stCondLst>
                            <p:childTnLst>
                              <p:par>
                                <p:cTn id="13" presetID="16" presetClass="entr" presetSubtype="21"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par>
                          <p:cTn id="16" fill="hold">
                            <p:stCondLst>
                              <p:cond delay="2550"/>
                            </p:stCondLst>
                            <p:childTnLst>
                              <p:par>
                                <p:cTn id="17" presetID="21"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500"/>
                                        <p:tgtEl>
                                          <p:spTgt spid="11"/>
                                        </p:tgtEl>
                                      </p:cBhvr>
                                    </p:animEffect>
                                  </p:childTnLst>
                                </p:cTn>
                              </p:par>
                            </p:childTnLst>
                          </p:cTn>
                        </p:par>
                        <p:par>
                          <p:cTn id="20" fill="hold">
                            <p:stCondLst>
                              <p:cond delay="305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35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405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455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505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555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6050"/>
                            </p:stCondLst>
                            <p:childTnLst>
                              <p:par>
                                <p:cTn id="45" presetID="16" presetClass="entr" presetSubtype="21" fill="hold" grpId="0" nodeType="after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Effect transition="in" filter="barn(inVertical)">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11" grpId="0" animBg="1"/>
      <p:bldP spid="12" grpId="0"/>
      <p:bldP spid="13" grpId="0"/>
      <p:bldP spid="14" grpId="0" animBg="1"/>
      <p:bldP spid="18" grpId="0"/>
      <p:bldP spid="19" grpId="0"/>
      <p:bldP spid="20" grpId="0"/>
      <p:bldP spid="21" grpId="0" animBg="1"/>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纠“四风”要聚焦重点</a:t>
            </a:r>
          </a:p>
        </p:txBody>
      </p:sp>
      <p:sp>
        <p:nvSpPr>
          <p:cNvPr id="3" name="圆角矩形 7">
            <a:extLst>
              <a:ext uri="{FF2B5EF4-FFF2-40B4-BE49-F238E27FC236}">
                <a16:creationId xmlns:a16="http://schemas.microsoft.com/office/drawing/2014/main" xmlns="" id="{EC59DD32-C876-4BE6-A313-B16ECD89FC38}"/>
              </a:ext>
            </a:extLst>
          </p:cNvPr>
          <p:cNvSpPr/>
          <p:nvPr/>
        </p:nvSpPr>
        <p:spPr>
          <a:xfrm>
            <a:off x="2378642" y="2201623"/>
            <a:ext cx="9033015" cy="149619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文本框 3">
            <a:extLst>
              <a:ext uri="{FF2B5EF4-FFF2-40B4-BE49-F238E27FC236}">
                <a16:creationId xmlns:a16="http://schemas.microsoft.com/office/drawing/2014/main" xmlns="" id="{D0AA0686-02ED-4E3C-A23E-271D59829A9B}"/>
              </a:ext>
            </a:extLst>
          </p:cNvPr>
          <p:cNvSpPr txBox="1"/>
          <p:nvPr/>
        </p:nvSpPr>
        <p:spPr>
          <a:xfrm>
            <a:off x="3966485" y="4310297"/>
            <a:ext cx="7140447" cy="1311128"/>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要着重解决</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在人民群众利益上不维护、不作为的问题，教育引导党员、干部深入实际、深入基层、深入群众，坚持民主集中制，虚心向群众学习，真心对群众负责，热心为群众服务，诚心接受群众监督，坚决整治消极应付、推诿扯皮、侵害群众利益的问题。</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endParaRPr>
          </a:p>
        </p:txBody>
      </p:sp>
      <p:sp>
        <p:nvSpPr>
          <p:cNvPr id="5" name="圆角矩形 6">
            <a:extLst>
              <a:ext uri="{FF2B5EF4-FFF2-40B4-BE49-F238E27FC236}">
                <a16:creationId xmlns:a16="http://schemas.microsoft.com/office/drawing/2014/main" xmlns="" id="{E5FCEE17-DC25-4053-B7B6-0B139E4E286C}"/>
              </a:ext>
            </a:extLst>
          </p:cNvPr>
          <p:cNvSpPr/>
          <p:nvPr/>
        </p:nvSpPr>
        <p:spPr>
          <a:xfrm>
            <a:off x="861837" y="2185106"/>
            <a:ext cx="2512131" cy="1517075"/>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反对形式主义</a:t>
            </a:r>
          </a:p>
        </p:txBody>
      </p:sp>
      <p:sp>
        <p:nvSpPr>
          <p:cNvPr id="6" name="文本框 5">
            <a:extLst>
              <a:ext uri="{FF2B5EF4-FFF2-40B4-BE49-F238E27FC236}">
                <a16:creationId xmlns:a16="http://schemas.microsoft.com/office/drawing/2014/main" xmlns="" id="{26A60AA5-BE2A-4CFF-AA40-577511DEDCF7}"/>
              </a:ext>
            </a:extLst>
          </p:cNvPr>
          <p:cNvSpPr txBox="1"/>
          <p:nvPr/>
        </p:nvSpPr>
        <p:spPr>
          <a:xfrm>
            <a:off x="2180052" y="1622869"/>
            <a:ext cx="8292655" cy="424732"/>
          </a:xfrm>
          <a:prstGeom prst="rect">
            <a:avLst/>
          </a:prstGeom>
          <a:noFill/>
        </p:spPr>
        <p:txBody>
          <a:bodyPr wrap="non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解决“四风”问题，要对准焦距、找准穴位、抓住要害，不能“走神”，不能“散光”。</a:t>
            </a:r>
          </a:p>
        </p:txBody>
      </p:sp>
      <p:sp>
        <p:nvSpPr>
          <p:cNvPr id="8" name="文本框 7">
            <a:extLst>
              <a:ext uri="{FF2B5EF4-FFF2-40B4-BE49-F238E27FC236}">
                <a16:creationId xmlns:a16="http://schemas.microsoft.com/office/drawing/2014/main" xmlns="" id="{935300EE-82DB-4BC4-AEE2-0B74C193B79E}"/>
              </a:ext>
            </a:extLst>
          </p:cNvPr>
          <p:cNvSpPr txBox="1"/>
          <p:nvPr/>
        </p:nvSpPr>
        <p:spPr>
          <a:xfrm>
            <a:off x="3966485" y="2481978"/>
            <a:ext cx="7140447" cy="1015663"/>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要着重解决</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工作不实的问题，教育引导党员、干部改进学风文风会风，改进工作作风，在大是大非面前敢于担当、敢于坚持原则，真正把心思用在干事业上，把功夫下到察实情、出实招、办实事、求实效上。</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endParaRPr>
          </a:p>
        </p:txBody>
      </p:sp>
      <p:sp>
        <p:nvSpPr>
          <p:cNvPr id="9" name="圆角矩形 17">
            <a:extLst>
              <a:ext uri="{FF2B5EF4-FFF2-40B4-BE49-F238E27FC236}">
                <a16:creationId xmlns:a16="http://schemas.microsoft.com/office/drawing/2014/main" xmlns="" id="{1C5EEC49-6957-4F78-BC9B-4978184CA1F7}"/>
              </a:ext>
            </a:extLst>
          </p:cNvPr>
          <p:cNvSpPr/>
          <p:nvPr/>
        </p:nvSpPr>
        <p:spPr>
          <a:xfrm>
            <a:off x="2378642" y="4162365"/>
            <a:ext cx="9033015" cy="149619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10" name="燕尾形 18">
            <a:extLst>
              <a:ext uri="{FF2B5EF4-FFF2-40B4-BE49-F238E27FC236}">
                <a16:creationId xmlns:a16="http://schemas.microsoft.com/office/drawing/2014/main" xmlns="" id="{6F7694A0-FC50-4BFB-9AA5-5FE7E701447D}"/>
              </a:ext>
            </a:extLst>
          </p:cNvPr>
          <p:cNvSpPr/>
          <p:nvPr/>
        </p:nvSpPr>
        <p:spPr>
          <a:xfrm>
            <a:off x="3549566" y="2647951"/>
            <a:ext cx="321829" cy="490043"/>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1" name="燕尾形 19">
            <a:extLst>
              <a:ext uri="{FF2B5EF4-FFF2-40B4-BE49-F238E27FC236}">
                <a16:creationId xmlns:a16="http://schemas.microsoft.com/office/drawing/2014/main" xmlns="" id="{D92703C2-7443-4754-9A17-8F238B307CEF}"/>
              </a:ext>
            </a:extLst>
          </p:cNvPr>
          <p:cNvSpPr/>
          <p:nvPr/>
        </p:nvSpPr>
        <p:spPr>
          <a:xfrm>
            <a:off x="3549566" y="4608441"/>
            <a:ext cx="321829" cy="490043"/>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12" name="圆角矩形 15">
            <a:extLst>
              <a:ext uri="{FF2B5EF4-FFF2-40B4-BE49-F238E27FC236}">
                <a16:creationId xmlns:a16="http://schemas.microsoft.com/office/drawing/2014/main" xmlns="" id="{6D948258-650F-48CF-A5C4-7A80FF65D48B}"/>
              </a:ext>
            </a:extLst>
          </p:cNvPr>
          <p:cNvSpPr/>
          <p:nvPr/>
        </p:nvSpPr>
        <p:spPr>
          <a:xfrm>
            <a:off x="861837" y="4162365"/>
            <a:ext cx="2512131" cy="1517075"/>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反对官僚主义</a:t>
            </a:r>
          </a:p>
        </p:txBody>
      </p:sp>
    </p:spTree>
    <p:extLst>
      <p:ext uri="{BB962C8B-B14F-4D97-AF65-F5344CB8AC3E}">
        <p14:creationId xmlns:p14="http://schemas.microsoft.com/office/powerpoint/2010/main" xmlns="" val="233280148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750"/>
                            </p:stCondLst>
                            <p:childTnLst>
                              <p:par>
                                <p:cTn id="13" presetID="16" presetClass="entr" presetSubtype="21"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2500"/>
                            </p:stCondLst>
                            <p:childTnLst>
                              <p:par>
                                <p:cTn id="17" presetID="21"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500"/>
                                        <p:tgtEl>
                                          <p:spTgt spid="3"/>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par>
                          <p:cTn id="36" fill="hold">
                            <p:stCondLst>
                              <p:cond delay="5250"/>
                            </p:stCondLst>
                            <p:childTnLst>
                              <p:par>
                                <p:cTn id="37" presetID="21"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1)">
                                      <p:cBhvr>
                                        <p:cTn id="39" dur="500"/>
                                        <p:tgtEl>
                                          <p:spTgt spid="9"/>
                                        </p:tgtEl>
                                      </p:cBhvr>
                                    </p:animEffect>
                                  </p:childTnLst>
                                </p:cTn>
                              </p:par>
                            </p:childTnLst>
                          </p:cTn>
                        </p:par>
                        <p:par>
                          <p:cTn id="40" fill="hold">
                            <p:stCondLst>
                              <p:cond delay="575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6250"/>
                            </p:stCondLst>
                            <p:childTnLst>
                              <p:par>
                                <p:cTn id="47" presetID="42" presetClass="entr" presetSubtype="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 grpId="0" animBg="1"/>
      <p:bldP spid="4" grpId="0"/>
      <p:bldP spid="5" grpId="0" animBg="1"/>
      <p:bldP spid="6" grpId="0"/>
      <p:bldP spid="8" grpId="0"/>
      <p:bldP spid="9" grpId="0" animBg="1"/>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A0AFE7CD-A0D1-4ECF-9BC1-A282808321B9}"/>
              </a:ext>
            </a:extLst>
          </p:cNvPr>
          <p:cNvSpPr/>
          <p:nvPr/>
        </p:nvSpPr>
        <p:spPr>
          <a:xfrm>
            <a:off x="7039262" y="3357235"/>
            <a:ext cx="4324043" cy="841223"/>
          </a:xfrm>
          <a:prstGeom prst="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sz="2800" b="1">
              <a:solidFill>
                <a:prstClr val="white"/>
              </a:solidFill>
              <a:latin typeface="Arial"/>
              <a:ea typeface="微软雅黑"/>
              <a:cs typeface="+mn-ea"/>
              <a:sym typeface="+mn-lt"/>
            </a:endParaRPr>
          </a:p>
        </p:txBody>
      </p:sp>
      <p:sp>
        <p:nvSpPr>
          <p:cNvPr id="24" name="矩形 23">
            <a:extLst>
              <a:ext uri="{FF2B5EF4-FFF2-40B4-BE49-F238E27FC236}">
                <a16:creationId xmlns:a16="http://schemas.microsoft.com/office/drawing/2014/main" xmlns="" id="{E7BE5A27-6FBC-4056-B392-9EBFC594B396}"/>
              </a:ext>
            </a:extLst>
          </p:cNvPr>
          <p:cNvSpPr/>
          <p:nvPr/>
        </p:nvSpPr>
        <p:spPr>
          <a:xfrm>
            <a:off x="794279" y="3357235"/>
            <a:ext cx="4324043" cy="841223"/>
          </a:xfrm>
          <a:prstGeom prst="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20000"/>
              </a:lnSpc>
            </a:pPr>
            <a:endParaRPr lang="zh-CN" altLang="en-US" sz="2800" b="1">
              <a:solidFill>
                <a:prstClr val="white"/>
              </a:solidFill>
              <a:latin typeface="Arial"/>
              <a:ea typeface="微软雅黑"/>
              <a:cs typeface="+mn-ea"/>
              <a:sym typeface="+mn-lt"/>
            </a:endParaRPr>
          </a:p>
        </p:txBody>
      </p:sp>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纠“四风”要标本兼治</a:t>
            </a:r>
          </a:p>
        </p:txBody>
      </p:sp>
      <p:sp>
        <p:nvSpPr>
          <p:cNvPr id="15" name="文本框 14">
            <a:extLst>
              <a:ext uri="{FF2B5EF4-FFF2-40B4-BE49-F238E27FC236}">
                <a16:creationId xmlns:a16="http://schemas.microsoft.com/office/drawing/2014/main" xmlns="" id="{5D41F445-34BD-4F41-A8E0-A2ED5F633CF0}"/>
              </a:ext>
            </a:extLst>
          </p:cNvPr>
          <p:cNvSpPr txBox="1"/>
          <p:nvPr/>
        </p:nvSpPr>
        <p:spPr>
          <a:xfrm>
            <a:off x="7039263" y="3417563"/>
            <a:ext cx="4324042" cy="2234458"/>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bg1"/>
                </a:solidFill>
                <a:effectLst/>
                <a:uLnTx/>
                <a:uFillTx/>
                <a:latin typeface="Arial"/>
                <a:ea typeface="微软雅黑"/>
                <a:cs typeface="+mn-ea"/>
                <a:sym typeface="+mn-lt"/>
              </a:rPr>
              <a:t>治本</a:t>
            </a:r>
            <a:endParaRPr kumimoji="0" lang="en-US" altLang="zh-CN" sz="4400" b="1" i="0" u="none" strike="noStrike" kern="1200" cap="none" spc="0" normalizeH="0" baseline="0" noProof="0" dirty="0">
              <a:ln>
                <a:noFill/>
              </a:ln>
              <a:solidFill>
                <a:schemeClr val="bg1"/>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chemeClr val="bg1"/>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就是要查找产生问题的深层次原因，从理想信念、工作程序、体制机制等方面下功夫抑制不正之风。</a:t>
            </a:r>
          </a:p>
        </p:txBody>
      </p:sp>
      <p:sp>
        <p:nvSpPr>
          <p:cNvPr id="16" name="文本框 15">
            <a:extLst>
              <a:ext uri="{FF2B5EF4-FFF2-40B4-BE49-F238E27FC236}">
                <a16:creationId xmlns:a16="http://schemas.microsoft.com/office/drawing/2014/main" xmlns="" id="{CCDBEA95-C095-4D6C-A8D4-54BAB8322682}"/>
              </a:ext>
            </a:extLst>
          </p:cNvPr>
          <p:cNvSpPr txBox="1"/>
          <p:nvPr/>
        </p:nvSpPr>
        <p:spPr>
          <a:xfrm>
            <a:off x="794279" y="3417562"/>
            <a:ext cx="4324043" cy="1902059"/>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bg1"/>
                </a:solidFill>
                <a:effectLst/>
                <a:uLnTx/>
                <a:uFillTx/>
                <a:latin typeface="Arial"/>
                <a:ea typeface="微软雅黑"/>
                <a:cs typeface="+mn-ea"/>
                <a:sym typeface="+mn-lt"/>
              </a:rPr>
              <a:t>治标</a:t>
            </a:r>
            <a:endParaRPr kumimoji="0" lang="en-US" altLang="zh-CN" sz="4400" b="1" i="0" u="none" strike="noStrike" kern="1200" cap="none" spc="0" normalizeH="0" baseline="0" noProof="0" dirty="0">
              <a:ln>
                <a:noFill/>
              </a:ln>
              <a:solidFill>
                <a:schemeClr val="bg1"/>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chemeClr val="bg1"/>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就是要着力针对面上“四风”问题的各种表现，该纠正的纠正，该禁止的禁止。</a:t>
            </a:r>
          </a:p>
        </p:txBody>
      </p:sp>
      <p:sp>
        <p:nvSpPr>
          <p:cNvPr id="25" name="矩形: 剪去对角 24">
            <a:extLst>
              <a:ext uri="{FF2B5EF4-FFF2-40B4-BE49-F238E27FC236}">
                <a16:creationId xmlns:a16="http://schemas.microsoft.com/office/drawing/2014/main" xmlns="" id="{75A8E152-3602-4FE3-96E2-02010532E4A7}"/>
              </a:ext>
            </a:extLst>
          </p:cNvPr>
          <p:cNvSpPr/>
          <p:nvPr/>
        </p:nvSpPr>
        <p:spPr>
          <a:xfrm>
            <a:off x="870479" y="1933715"/>
            <a:ext cx="10569026" cy="922514"/>
          </a:xfrm>
          <a:prstGeom prst="snip2Diag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Arial"/>
                <a:ea typeface="微软雅黑"/>
                <a:cs typeface="+mn-ea"/>
                <a:sym typeface="+mn-lt"/>
              </a:rPr>
              <a:t>解决“四风”问题，要标本兼治，既治标又治本</a:t>
            </a:r>
          </a:p>
        </p:txBody>
      </p:sp>
    </p:spTree>
    <p:extLst>
      <p:ext uri="{BB962C8B-B14F-4D97-AF65-F5344CB8AC3E}">
        <p14:creationId xmlns:p14="http://schemas.microsoft.com/office/powerpoint/2010/main" xmlns="" val="195761495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21"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heel(1)">
                                      <p:cBhvr>
                                        <p:cTn id="11" dur="750"/>
                                        <p:tgtEl>
                                          <p:spTgt spid="25"/>
                                        </p:tgtEl>
                                      </p:cBhvr>
                                    </p:animEffect>
                                  </p:childTnLst>
                                </p:cTn>
                              </p:par>
                            </p:childTnLst>
                          </p:cTn>
                        </p:par>
                        <p:par>
                          <p:cTn id="12" fill="hold">
                            <p:stCondLst>
                              <p:cond delay="2000"/>
                            </p:stCondLst>
                            <p:childTnLst>
                              <p:par>
                                <p:cTn id="13" presetID="21"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1000"/>
                                        <p:tgtEl>
                                          <p:spTgt spid="24"/>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1"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1000"/>
                                        <p:tgtEl>
                                          <p:spTgt spid="17"/>
                                        </p:tgtEl>
                                      </p:cBhvr>
                                    </p:animEffect>
                                  </p:childTnLst>
                                </p:cTn>
                              </p:par>
                            </p:childTnLst>
                          </p:cTn>
                        </p:par>
                        <p:par>
                          <p:cTn id="26" fill="hold">
                            <p:stCondLst>
                              <p:cond delay="5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animBg="1"/>
      <p:bldP spid="7" grpId="0" bldLvl="0"/>
      <p:bldP spid="15" grpId="0"/>
      <p:bldP spid="16"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图片包含 自然&#10;&#10;已生成极高可信度的说明">
            <a:extLst>
              <a:ext uri="{FF2B5EF4-FFF2-40B4-BE49-F238E27FC236}">
                <a16:creationId xmlns:a16="http://schemas.microsoft.com/office/drawing/2014/main" xmlns="" id="{333AD1B8-D7CA-420E-891E-C1BAC3B89564}"/>
              </a:ext>
            </a:extLst>
          </p:cNvPr>
          <p:cNvPicPr>
            <a:picLocks noChangeAspect="1"/>
          </p:cNvPicPr>
          <p:nvPr/>
        </p:nvPicPr>
        <p:blipFill>
          <a:blip r:embed="rId3" cstate="print"/>
          <a:stretch>
            <a:fillRect/>
          </a:stretch>
        </p:blipFill>
        <p:spPr>
          <a:xfrm>
            <a:off x="1415845" y="1719941"/>
            <a:ext cx="9542207" cy="3236687"/>
          </a:xfrm>
          <a:prstGeom prst="snip2DiagRect">
            <a:avLst>
              <a:gd name="adj1" fmla="val 0"/>
              <a:gd name="adj2" fmla="val 4532"/>
            </a:avLst>
          </a:prstGeom>
          <a:ln>
            <a:solidFill>
              <a:srgbClr val="FF0000"/>
            </a:solidFill>
          </a:ln>
        </p:spPr>
      </p:pic>
      <p:sp>
        <p:nvSpPr>
          <p:cNvPr id="9" name="TextBox 33">
            <a:extLst>
              <a:ext uri="{FF2B5EF4-FFF2-40B4-BE49-F238E27FC236}">
                <a16:creationId xmlns:a16="http://schemas.microsoft.com/office/drawing/2014/main" xmlns="" id="{9351BC76-19EC-4FD5-A817-C716EA2CEA7C}"/>
              </a:ext>
            </a:extLst>
          </p:cNvPr>
          <p:cNvSpPr txBox="1"/>
          <p:nvPr/>
        </p:nvSpPr>
        <p:spPr>
          <a:xfrm>
            <a:off x="1995715" y="2016161"/>
            <a:ext cx="8135257" cy="2505301"/>
          </a:xfrm>
          <a:prstGeom prst="rect">
            <a:avLst/>
          </a:prstGeom>
          <a:noFill/>
        </p:spPr>
        <p:txBody>
          <a:bodyPr wrap="square" rtlCol="0">
            <a:spAutoFit/>
          </a:bodyPr>
          <a:lstStyle/>
          <a:p>
            <a:pPr marL="0" marR="0" lvl="0" indent="0" algn="just" defTabSz="913742" rtl="0" eaLnBrk="1" fontAlgn="auto" latinLnBrk="0" hangingPunct="1">
              <a:lnSpc>
                <a:spcPct val="14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微软雅黑"/>
                <a:ea typeface="微软雅黑"/>
                <a:cs typeface="+mn-ea"/>
                <a:sym typeface="+mn-lt"/>
              </a:rPr>
              <a:t>习近平就新华社一篇</a:t>
            </a:r>
            <a:r>
              <a:rPr kumimoji="0" lang="en-US" altLang="zh-CN" sz="1600" b="1" i="0" u="none" strike="noStrike" kern="1200" cap="none" spc="0" normalizeH="0" baseline="0" noProof="0" dirty="0">
                <a:ln>
                  <a:noFill/>
                </a:ln>
                <a:solidFill>
                  <a:srgbClr val="FF0000"/>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FF0000"/>
                </a:solidFill>
                <a:effectLst/>
                <a:uLnTx/>
                <a:uFillTx/>
                <a:latin typeface="微软雅黑"/>
                <a:ea typeface="微软雅黑"/>
                <a:cs typeface="+mn-ea"/>
                <a:sym typeface="+mn-lt"/>
              </a:rPr>
              <a:t>形式主义、官僚主义新表现值得警惕</a:t>
            </a:r>
            <a:r>
              <a:rPr kumimoji="0" lang="en-US" altLang="zh-CN" sz="1600" b="1" i="0" u="none" strike="noStrike" kern="1200" cap="none" spc="0" normalizeH="0" baseline="0" noProof="0" dirty="0">
                <a:ln>
                  <a:noFill/>
                </a:ln>
                <a:solidFill>
                  <a:srgbClr val="FF0000"/>
                </a:solidFill>
                <a:effectLst/>
                <a:uLnTx/>
                <a:uFillTx/>
                <a:latin typeface="微软雅黑"/>
                <a:ea typeface="微软雅黑"/>
                <a:cs typeface="+mn-ea"/>
                <a:sym typeface="+mn-lt"/>
              </a:rPr>
              <a:t>》</a:t>
            </a:r>
            <a:r>
              <a:rPr kumimoji="0" lang="zh-CN" altLang="en-US" sz="1600" b="0" i="0" u="none" strike="noStrike" kern="1200" cap="none" spc="0" normalizeH="0" baseline="0" noProof="0" dirty="0">
                <a:ln>
                  <a:noFill/>
                </a:ln>
                <a:effectLst/>
                <a:uLnTx/>
                <a:uFillTx/>
                <a:latin typeface="微软雅黑"/>
                <a:ea typeface="微软雅黑"/>
                <a:cs typeface="+mn-ea"/>
                <a:sym typeface="+mn-lt"/>
              </a:rPr>
              <a:t>的文章作出指示的。他指出，文章反映的情况，看似新表现，实则老问题，再次表明“四风”问题具有顽固性反复性。纠正“四风”不能止步，作风建设永远在路上。各地区各部门都要摆摆表现，找找差距，抓住主要矛盾，特别要针对表态多调门高、行动少落实差等突出问题，拿出过硬措施，扎扎实实地改。各级领导干部要带头转变作风，身体力行，以上率下，形成“头雁效应”。在即将开展的“不忘初心、牢记使命”主题教育中，要力戒形式主义，以好的作风确保好的效果。</a:t>
            </a:r>
          </a:p>
        </p:txBody>
      </p:sp>
      <p:sp>
        <p:nvSpPr>
          <p:cNvPr id="10" name="TextBox 18">
            <a:extLst>
              <a:ext uri="{FF2B5EF4-FFF2-40B4-BE49-F238E27FC236}">
                <a16:creationId xmlns:a16="http://schemas.microsoft.com/office/drawing/2014/main" xmlns="" id="{A0DC7CE8-F6D2-41AC-87EE-04B238CAC6E0}"/>
              </a:ext>
            </a:extLst>
          </p:cNvPr>
          <p:cNvSpPr>
            <a:spLocks noChangeArrowheads="1"/>
          </p:cNvSpPr>
          <p:nvPr/>
        </p:nvSpPr>
        <p:spPr bwMode="auto">
          <a:xfrm>
            <a:off x="1828799" y="442246"/>
            <a:ext cx="2304430" cy="1138749"/>
          </a:xfrm>
          <a:prstGeom prst="rect">
            <a:avLst/>
          </a:prstGeom>
          <a:noFill/>
          <a:ln w="9525">
            <a:noFill/>
            <a:bevel/>
          </a:ln>
        </p:spPr>
        <p:txBody>
          <a:bodyPr wrap="none" lIns="121896" tIns="60948" rIns="121896" bIns="60948">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150" normalizeH="0" baseline="0" noProof="0" dirty="0">
                <a:ln w="9525">
                  <a:solidFill>
                    <a:prstClr val="white"/>
                  </a:solidFill>
                  <a:prstDash val="solid"/>
                </a:ln>
                <a:blipFill dpi="0" rotWithShape="1">
                  <a:blip r:embed="rId4">
                    <a:extLst>
                      <a:ext uri="{28A0092B-C50C-407E-A947-70E740481C1C}">
                        <a14:useLocalDpi xmlns:a14="http://schemas.microsoft.com/office/drawing/2010/main" xmlns="" val="0"/>
                      </a:ext>
                    </a:extLst>
                  </a:blip>
                  <a:srcRect/>
                  <a:stretch>
                    <a:fillRect/>
                  </a:stretch>
                </a:blipFill>
                <a:effectLst>
                  <a:outerShdw blurRad="38100" dist="38100" dir="2700000" algn="tl">
                    <a:srgbClr val="000000">
                      <a:alpha val="43137"/>
                    </a:srgbClr>
                  </a:outerShdw>
                </a:effectLst>
                <a:uLnTx/>
                <a:uFillTx/>
                <a:latin typeface="迷你简菱心" panose="02010609000101010101" pitchFamily="49" charset="-122"/>
                <a:ea typeface="迷你简菱心" panose="02010609000101010101" pitchFamily="49" charset="-122"/>
                <a:cs typeface="+mn-ea"/>
                <a:sym typeface="+mn-lt"/>
              </a:rPr>
              <a:t>前 言</a:t>
            </a:r>
          </a:p>
        </p:txBody>
      </p:sp>
      <p:sp>
        <p:nvSpPr>
          <p:cNvPr id="11" name="前言">
            <a:extLst>
              <a:ext uri="{FF2B5EF4-FFF2-40B4-BE49-F238E27FC236}">
                <a16:creationId xmlns:a16="http://schemas.microsoft.com/office/drawing/2014/main" xmlns="" id="{51C7D291-80D5-4112-8A38-ACA978276FD5}"/>
              </a:ext>
            </a:extLst>
          </p:cNvPr>
          <p:cNvSpPr>
            <a:spLocks noChangeArrowheads="1"/>
          </p:cNvSpPr>
          <p:nvPr/>
        </p:nvSpPr>
        <p:spPr bwMode="auto">
          <a:xfrm>
            <a:off x="4066704" y="953513"/>
            <a:ext cx="2434144" cy="553974"/>
          </a:xfrm>
          <a:prstGeom prst="rect">
            <a:avLst/>
          </a:prstGeom>
          <a:noFill/>
          <a:ln w="9525">
            <a:noFill/>
            <a:bevel/>
          </a:ln>
        </p:spPr>
        <p:txBody>
          <a:bodyPr wrap="none" lIns="121896" tIns="60948" rIns="121896" bIns="60948">
            <a:spAutoFit/>
          </a:bodyPr>
          <a:lstStyle/>
          <a:p>
            <a:pPr marL="0" marR="0" lvl="0" indent="0" algn="ctr" defTabSz="182812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150" normalizeH="0" baseline="0" noProof="0" dirty="0">
                <a:ln w="9525">
                  <a:solidFill>
                    <a:prstClr val="white"/>
                  </a:solidFill>
                  <a:prstDash val="solid"/>
                </a:ln>
                <a:blipFill dpi="0" rotWithShape="1">
                  <a:blip r:embed="rId4">
                    <a:extLst>
                      <a:ext uri="{28A0092B-C50C-407E-A947-70E740481C1C}">
                        <a14:useLocalDpi xmlns:a14="http://schemas.microsoft.com/office/drawing/2010/main" xmlns="" val="0"/>
                      </a:ext>
                    </a:extLst>
                  </a:blip>
                  <a:srcRect/>
                  <a:stretch>
                    <a:fillRect/>
                  </a:stretch>
                </a:blipFill>
                <a:effectLst>
                  <a:outerShdw blurRad="38100" dist="38100" dir="2700000" algn="tl">
                    <a:srgbClr val="000000">
                      <a:alpha val="43137"/>
                    </a:srgbClr>
                  </a:outerShdw>
                </a:effectLst>
                <a:uLnTx/>
                <a:uFillTx/>
                <a:latin typeface="微软雅黑"/>
                <a:ea typeface="微软雅黑"/>
                <a:cs typeface="+mn-ea"/>
                <a:sym typeface="+mn-lt"/>
              </a:rPr>
              <a:t>/Introduction</a:t>
            </a:r>
          </a:p>
        </p:txBody>
      </p:sp>
    </p:spTree>
    <p:extLst>
      <p:ext uri="{BB962C8B-B14F-4D97-AF65-F5344CB8AC3E}">
        <p14:creationId xmlns:p14="http://schemas.microsoft.com/office/powerpoint/2010/main" xmlns="" val="391068403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55" presetClass="entr" presetSubtype="0" fill="hold" grpId="0" nodeType="afterEffect">
                                  <p:stCondLst>
                                    <p:cond delay="0"/>
                                  </p:stCondLst>
                                  <p:iterate type="lt">
                                    <p:tmPct val="8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 fill="hold"/>
                                        <p:tgtEl>
                                          <p:spTgt spid="9"/>
                                        </p:tgtEl>
                                        <p:attrNameLst>
                                          <p:attrName>ppt_w</p:attrName>
                                        </p:attrNameLst>
                                      </p:cBhvr>
                                      <p:tavLst>
                                        <p:tav tm="0">
                                          <p:val>
                                            <p:strVal val="#ppt_w*0.70"/>
                                          </p:val>
                                        </p:tav>
                                        <p:tav tm="100000">
                                          <p:val>
                                            <p:strVal val="#ppt_w"/>
                                          </p:val>
                                        </p:tav>
                                      </p:tavLst>
                                    </p:anim>
                                    <p:anim calcmode="lin" valueType="num">
                                      <p:cBhvr>
                                        <p:cTn id="17" dur="50" fill="hold"/>
                                        <p:tgtEl>
                                          <p:spTgt spid="9"/>
                                        </p:tgtEl>
                                        <p:attrNameLst>
                                          <p:attrName>ppt_h</p:attrName>
                                        </p:attrNameLst>
                                      </p:cBhvr>
                                      <p:tavLst>
                                        <p:tav tm="0">
                                          <p:val>
                                            <p:strVal val="#ppt_h"/>
                                          </p:val>
                                        </p:tav>
                                        <p:tav tm="100000">
                                          <p:val>
                                            <p:strVal val="#ppt_h"/>
                                          </p:val>
                                        </p:tav>
                                      </p:tavLst>
                                    </p:anim>
                                    <p:animEffect transition="in" filter="fade">
                                      <p:cBhvr>
                                        <p:cTn id="18" dur="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1" y="86476"/>
            <a:ext cx="7700423"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纠“四风”要抓常抓细抓长</a:t>
            </a:r>
          </a:p>
        </p:txBody>
      </p:sp>
      <p:sp>
        <p:nvSpPr>
          <p:cNvPr id="8" name="圆角矩形 7">
            <a:extLst>
              <a:ext uri="{FF2B5EF4-FFF2-40B4-BE49-F238E27FC236}">
                <a16:creationId xmlns:a16="http://schemas.microsoft.com/office/drawing/2014/main" xmlns="" id="{70E0FFE9-1600-4D30-BF9E-9242B6F88083}"/>
              </a:ext>
            </a:extLst>
          </p:cNvPr>
          <p:cNvSpPr/>
          <p:nvPr/>
        </p:nvSpPr>
        <p:spPr>
          <a:xfrm>
            <a:off x="1084110" y="2163043"/>
            <a:ext cx="10148711"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9" name="文本框 8">
            <a:extLst>
              <a:ext uri="{FF2B5EF4-FFF2-40B4-BE49-F238E27FC236}">
                <a16:creationId xmlns:a16="http://schemas.microsoft.com/office/drawing/2014/main" xmlns="" id="{82CFBB0D-D082-45D3-87F1-8A6BABB93E5E}"/>
              </a:ext>
            </a:extLst>
          </p:cNvPr>
          <p:cNvSpPr txBox="1"/>
          <p:nvPr/>
        </p:nvSpPr>
        <p:spPr>
          <a:xfrm>
            <a:off x="2996328" y="2718296"/>
            <a:ext cx="8075624"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就是要经常抓、见常态</a:t>
            </a:r>
            <a:r>
              <a:rPr kumimoji="0" lang="en-US" altLang="zh-CN"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风气养成重在日常教化，作风建设贵在常抓不懈。</a:t>
            </a:r>
          </a:p>
        </p:txBody>
      </p:sp>
      <p:sp>
        <p:nvSpPr>
          <p:cNvPr id="10" name="圆角矩形 6">
            <a:extLst>
              <a:ext uri="{FF2B5EF4-FFF2-40B4-BE49-F238E27FC236}">
                <a16:creationId xmlns:a16="http://schemas.microsoft.com/office/drawing/2014/main" xmlns="" id="{3D1F435D-7465-4C16-8EE7-44F4D53D8E6B}"/>
              </a:ext>
            </a:extLst>
          </p:cNvPr>
          <p:cNvSpPr/>
          <p:nvPr/>
        </p:nvSpPr>
        <p:spPr>
          <a:xfrm>
            <a:off x="4329310" y="1894947"/>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纠“四风”要抓常抓细抓长</a:t>
            </a:r>
          </a:p>
        </p:txBody>
      </p:sp>
      <p:sp>
        <p:nvSpPr>
          <p:cNvPr id="11" name="文本框 10">
            <a:extLst>
              <a:ext uri="{FF2B5EF4-FFF2-40B4-BE49-F238E27FC236}">
                <a16:creationId xmlns:a16="http://schemas.microsoft.com/office/drawing/2014/main" xmlns="" id="{809EC2FB-E08A-432B-B534-D3EF882BC598}"/>
              </a:ext>
            </a:extLst>
          </p:cNvPr>
          <p:cNvSpPr txBox="1"/>
          <p:nvPr/>
        </p:nvSpPr>
        <p:spPr>
          <a:xfrm>
            <a:off x="2996328" y="4507241"/>
            <a:ext cx="8075624"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就是要持久抓、见长效。作风建设，重在持久，必须反复抓</a:t>
            </a:r>
            <a:r>
              <a:rPr kumimoji="0" lang="en-US" altLang="zh-CN"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要从体制机制层面进一步破题，为作风建设形成长效化保障。</a:t>
            </a:r>
          </a:p>
        </p:txBody>
      </p:sp>
      <p:sp>
        <p:nvSpPr>
          <p:cNvPr id="12" name="文本框 11">
            <a:extLst>
              <a:ext uri="{FF2B5EF4-FFF2-40B4-BE49-F238E27FC236}">
                <a16:creationId xmlns:a16="http://schemas.microsoft.com/office/drawing/2014/main" xmlns="" id="{D7F1BB36-FCBD-4AA8-865E-E6AB9ACDBCF9}"/>
              </a:ext>
            </a:extLst>
          </p:cNvPr>
          <p:cNvSpPr txBox="1"/>
          <p:nvPr/>
        </p:nvSpPr>
        <p:spPr>
          <a:xfrm>
            <a:off x="2996328" y="3670269"/>
            <a:ext cx="8075624"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ea"/>
                <a:sym typeface="+mn-lt"/>
              </a:rPr>
              <a:t>就是要深入抓、见实招。作风建设，重在抓细节，必须环环抓。</a:t>
            </a:r>
          </a:p>
        </p:txBody>
      </p:sp>
      <p:sp>
        <p:nvSpPr>
          <p:cNvPr id="13" name="圆角矩形 11">
            <a:extLst>
              <a:ext uri="{FF2B5EF4-FFF2-40B4-BE49-F238E27FC236}">
                <a16:creationId xmlns:a16="http://schemas.microsoft.com/office/drawing/2014/main" xmlns="" id="{EBF5B21E-18FD-4C73-9736-4AE702FE39EF}"/>
              </a:ext>
            </a:extLst>
          </p:cNvPr>
          <p:cNvSpPr/>
          <p:nvPr/>
        </p:nvSpPr>
        <p:spPr>
          <a:xfrm>
            <a:off x="1356660" y="2630321"/>
            <a:ext cx="1230843"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抓常</a:t>
            </a:r>
          </a:p>
        </p:txBody>
      </p:sp>
      <p:sp>
        <p:nvSpPr>
          <p:cNvPr id="14" name="圆角矩形 12">
            <a:extLst>
              <a:ext uri="{FF2B5EF4-FFF2-40B4-BE49-F238E27FC236}">
                <a16:creationId xmlns:a16="http://schemas.microsoft.com/office/drawing/2014/main" xmlns="" id="{D0CF3889-8CFE-46F3-BF7D-59A777948C06}"/>
              </a:ext>
            </a:extLst>
          </p:cNvPr>
          <p:cNvSpPr/>
          <p:nvPr/>
        </p:nvSpPr>
        <p:spPr>
          <a:xfrm>
            <a:off x="1356660" y="3582294"/>
            <a:ext cx="1230843"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抓细</a:t>
            </a:r>
          </a:p>
        </p:txBody>
      </p:sp>
      <p:sp>
        <p:nvSpPr>
          <p:cNvPr id="18" name="圆角矩形 13">
            <a:extLst>
              <a:ext uri="{FF2B5EF4-FFF2-40B4-BE49-F238E27FC236}">
                <a16:creationId xmlns:a16="http://schemas.microsoft.com/office/drawing/2014/main" xmlns="" id="{9FB18766-3ED5-4F43-9C5E-54715B553EE3}"/>
              </a:ext>
            </a:extLst>
          </p:cNvPr>
          <p:cNvSpPr/>
          <p:nvPr/>
        </p:nvSpPr>
        <p:spPr>
          <a:xfrm>
            <a:off x="1356660" y="4557763"/>
            <a:ext cx="1230843"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抓长</a:t>
            </a:r>
          </a:p>
        </p:txBody>
      </p:sp>
      <p:sp>
        <p:nvSpPr>
          <p:cNvPr id="19" name="燕尾形 14">
            <a:extLst>
              <a:ext uri="{FF2B5EF4-FFF2-40B4-BE49-F238E27FC236}">
                <a16:creationId xmlns:a16="http://schemas.microsoft.com/office/drawing/2014/main" xmlns="" id="{F17923C7-AC49-46D2-847A-D49F7B09C8DB}"/>
              </a:ext>
            </a:extLst>
          </p:cNvPr>
          <p:cNvSpPr/>
          <p:nvPr/>
        </p:nvSpPr>
        <p:spPr>
          <a:xfrm>
            <a:off x="2717288" y="2723023"/>
            <a:ext cx="236347" cy="359880"/>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 name="燕尾形 15">
            <a:extLst>
              <a:ext uri="{FF2B5EF4-FFF2-40B4-BE49-F238E27FC236}">
                <a16:creationId xmlns:a16="http://schemas.microsoft.com/office/drawing/2014/main" xmlns="" id="{DD1F6965-90F2-42BE-87EC-51B9F90DB456}"/>
              </a:ext>
            </a:extLst>
          </p:cNvPr>
          <p:cNvSpPr/>
          <p:nvPr/>
        </p:nvSpPr>
        <p:spPr>
          <a:xfrm>
            <a:off x="2717288" y="3674995"/>
            <a:ext cx="236347" cy="359880"/>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1" name="燕尾形 16">
            <a:extLst>
              <a:ext uri="{FF2B5EF4-FFF2-40B4-BE49-F238E27FC236}">
                <a16:creationId xmlns:a16="http://schemas.microsoft.com/office/drawing/2014/main" xmlns="" id="{A29F37D5-5F8C-48FA-90A5-EF8DD9927434}"/>
              </a:ext>
            </a:extLst>
          </p:cNvPr>
          <p:cNvSpPr/>
          <p:nvPr/>
        </p:nvSpPr>
        <p:spPr>
          <a:xfrm>
            <a:off x="2717288" y="4650464"/>
            <a:ext cx="236347" cy="359880"/>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82193513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23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2800"/>
                            </p:stCondLst>
                            <p:childTnLst>
                              <p:par>
                                <p:cTn id="17" presetID="16" presetClass="entr" presetSubtype="21"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33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850"/>
                            </p:stCondLst>
                            <p:childTnLst>
                              <p:par>
                                <p:cTn id="25" presetID="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4350"/>
                            </p:stCondLst>
                            <p:childTnLst>
                              <p:par>
                                <p:cTn id="30" presetID="16" presetClass="entr" presetSubtype="21"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49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540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par>
                          <p:cTn id="42" fill="hold">
                            <p:stCondLst>
                              <p:cond delay="5900"/>
                            </p:stCondLst>
                            <p:childTnLst>
                              <p:par>
                                <p:cTn id="43" presetID="16" presetClass="entr" presetSubtype="21" fill="hold" grpId="0" nodeType="afterEffect">
                                  <p:stCondLst>
                                    <p:cond delay="0"/>
                                  </p:stCondLst>
                                  <p:iterate type="lt">
                                    <p:tmPct val="10000"/>
                                  </p:iterate>
                                  <p:childTnLst>
                                    <p:set>
                                      <p:cBhvr>
                                        <p:cTn id="44" dur="1" fill="hold">
                                          <p:stCondLst>
                                            <p:cond delay="0"/>
                                          </p:stCondLst>
                                        </p:cTn>
                                        <p:tgtEl>
                                          <p:spTgt spid="18"/>
                                        </p:tgtEl>
                                        <p:attrNameLst>
                                          <p:attrName>style.visibility</p:attrName>
                                        </p:attrNameLst>
                                      </p:cBhvr>
                                      <p:to>
                                        <p:strVal val="visible"/>
                                      </p:to>
                                    </p:set>
                                    <p:animEffect transition="in" filter="barn(inVertical)">
                                      <p:cBhvr>
                                        <p:cTn id="45" dur="500"/>
                                        <p:tgtEl>
                                          <p:spTgt spid="18"/>
                                        </p:tgtEl>
                                      </p:cBhvr>
                                    </p:animEffect>
                                  </p:childTnLst>
                                </p:cTn>
                              </p:par>
                            </p:childTnLst>
                          </p:cTn>
                        </p:par>
                        <p:par>
                          <p:cTn id="46" fill="hold">
                            <p:stCondLst>
                              <p:cond delay="645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6950"/>
                            </p:stCondLst>
                            <p:childTnLst>
                              <p:par>
                                <p:cTn id="51" presetID="2" presetClass="entr" presetSubtype="2"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1+#ppt_w/2"/>
                                          </p:val>
                                        </p:tav>
                                        <p:tav tm="100000">
                                          <p:val>
                                            <p:strVal val="#ppt_x"/>
                                          </p:val>
                                        </p:tav>
                                      </p:tavLst>
                                    </p:anim>
                                    <p:anim calcmode="lin" valueType="num">
                                      <p:cBhvr additive="base">
                                        <p:cTn id="5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8" grpId="0" animBg="1"/>
      <p:bldP spid="9" grpId="0"/>
      <p:bldP spid="10" grpId="0" animBg="1"/>
      <p:bldP spid="11" grpId="0"/>
      <p:bldP spid="12" grpId="0"/>
      <p:bldP spid="13" grpId="0" animBg="1"/>
      <p:bldP spid="14" grpId="0" animBg="1"/>
      <p:bldP spid="18" grpId="0" animBg="1"/>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4">
            <a:extLst>
              <a:ext uri="{FF2B5EF4-FFF2-40B4-BE49-F238E27FC236}">
                <a16:creationId xmlns:a16="http://schemas.microsoft.com/office/drawing/2014/main" xmlns="" id="{19FB0A43-48FA-4905-9363-C0CB1FDD6858}"/>
              </a:ext>
            </a:extLst>
          </p:cNvPr>
          <p:cNvGrpSpPr/>
          <p:nvPr/>
        </p:nvGrpSpPr>
        <p:grpSpPr bwMode="auto">
          <a:xfrm>
            <a:off x="2076287" y="2394862"/>
            <a:ext cx="8039426" cy="1263944"/>
            <a:chOff x="0" y="208167"/>
            <a:chExt cx="5029200" cy="541167"/>
          </a:xfrm>
        </p:grpSpPr>
        <p:grpSp>
          <p:nvGrpSpPr>
            <p:cNvPr id="30" name="Group 5">
              <a:extLst>
                <a:ext uri="{FF2B5EF4-FFF2-40B4-BE49-F238E27FC236}">
                  <a16:creationId xmlns:a16="http://schemas.microsoft.com/office/drawing/2014/main" xmlns="" id="{62D92751-9028-4920-9387-EC7D52126DE4}"/>
                </a:ext>
              </a:extLst>
            </p:cNvPr>
            <p:cNvGrpSpPr/>
            <p:nvPr/>
          </p:nvGrpSpPr>
          <p:grpSpPr bwMode="auto">
            <a:xfrm>
              <a:off x="0" y="274512"/>
              <a:ext cx="5029200" cy="413681"/>
              <a:chOff x="0" y="-561"/>
              <a:chExt cx="5029200" cy="413681"/>
            </a:xfrm>
          </p:grpSpPr>
          <p:sp>
            <p:nvSpPr>
              <p:cNvPr id="32" name="矩形 12">
                <a:extLst>
                  <a:ext uri="{FF2B5EF4-FFF2-40B4-BE49-F238E27FC236}">
                    <a16:creationId xmlns:a16="http://schemas.microsoft.com/office/drawing/2014/main" xmlns="" id="{221EEBBE-C4DA-4856-90FD-8BF4E2DCFF1E}"/>
                  </a:ext>
                </a:extLst>
              </p:cNvPr>
              <p:cNvSpPr>
                <a:spLocks noChangeArrowheads="1"/>
              </p:cNvSpPr>
              <p:nvPr/>
            </p:nvSpPr>
            <p:spPr bwMode="auto">
              <a:xfrm>
                <a:off x="0" y="-561"/>
                <a:ext cx="5029200" cy="413681"/>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4000" spc="300">
                  <a:solidFill>
                    <a:srgbClr val="FFFFFF"/>
                  </a:solidFill>
                  <a:latin typeface="Calibri" panose="020F0502020204030204" pitchFamily="34" charset="0"/>
                  <a:ea typeface="+mn-ea"/>
                  <a:sym typeface="宋体" panose="02010600030101010101" pitchFamily="2" charset="-122"/>
                </a:endParaRPr>
              </a:p>
            </p:txBody>
          </p:sp>
          <p:sp>
            <p:nvSpPr>
              <p:cNvPr id="33" name="TextBox 27">
                <a:extLst>
                  <a:ext uri="{FF2B5EF4-FFF2-40B4-BE49-F238E27FC236}">
                    <a16:creationId xmlns:a16="http://schemas.microsoft.com/office/drawing/2014/main" xmlns="" id="{5F38A979-27BA-4858-AA4A-CB80C9851A78}"/>
                  </a:ext>
                </a:extLst>
              </p:cNvPr>
              <p:cNvSpPr>
                <a:spLocks noChangeArrowheads="1"/>
              </p:cNvSpPr>
              <p:nvPr/>
            </p:nvSpPr>
            <p:spPr bwMode="auto">
              <a:xfrm>
                <a:off x="1300685" y="43153"/>
                <a:ext cx="3456384" cy="303087"/>
              </a:xfrm>
              <a:prstGeom prst="rect">
                <a:avLst/>
              </a:prstGeom>
              <a:noFill/>
              <a:ln>
                <a:noFill/>
              </a:ln>
            </p:spPr>
            <p:txBody>
              <a:bodyPr>
                <a:spAutoFit/>
              </a:bodyPr>
              <a:lstStyle/>
              <a:p>
                <a:pPr algn="ctr" fontAlgn="auto">
                  <a:spcBef>
                    <a:spcPts val="0"/>
                  </a:spcBef>
                  <a:spcAft>
                    <a:spcPts val="0"/>
                  </a:spcAft>
                  <a:defRPr/>
                </a:pPr>
                <a:r>
                  <a:rPr lang="zh-CN" altLang="en-US" sz="40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怎么纠“四风”</a:t>
                </a:r>
              </a:p>
            </p:txBody>
          </p:sp>
        </p:grpSp>
        <p:pic>
          <p:nvPicPr>
            <p:cNvPr id="31" name="图片 11">
              <a:extLst>
                <a:ext uri="{FF2B5EF4-FFF2-40B4-BE49-F238E27FC236}">
                  <a16:creationId xmlns:a16="http://schemas.microsoft.com/office/drawing/2014/main" xmlns="" id="{8818DCA1-5E72-4815-A384-80C2351D9001}"/>
                </a:ext>
              </a:extLst>
            </p:cNvPr>
            <p:cNvPicPr>
              <a:picLocks noChangeAspect="1" noChangeArrowheads="1"/>
            </p:cNvPicPr>
            <p:nvPr/>
          </p:nvPicPr>
          <p:blipFill>
            <a:blip r:embed="rId3" cstate="print"/>
            <a:srcRect/>
            <a:stretch>
              <a:fillRect/>
            </a:stretch>
          </p:blipFill>
          <p:spPr bwMode="auto">
            <a:xfrm>
              <a:off x="194535" y="208167"/>
              <a:ext cx="991492" cy="541167"/>
            </a:xfrm>
            <a:prstGeom prst="rect">
              <a:avLst/>
            </a:prstGeom>
            <a:noFill/>
            <a:ln w="9525">
              <a:noFill/>
              <a:miter lim="800000"/>
              <a:headEnd/>
              <a:tailEnd/>
            </a:ln>
          </p:spPr>
        </p:pic>
      </p:grpSp>
      <p:pic>
        <p:nvPicPr>
          <p:cNvPr id="34" name="图片 33">
            <a:extLst>
              <a:ext uri="{FF2B5EF4-FFF2-40B4-BE49-F238E27FC236}">
                <a16:creationId xmlns:a16="http://schemas.microsoft.com/office/drawing/2014/main" xmlns="" id="{60FC8ECB-4BF0-4353-9EF1-C3876BDD8879}"/>
              </a:ext>
            </a:extLst>
          </p:cNvPr>
          <p:cNvPicPr>
            <a:picLocks noChangeAspect="1"/>
          </p:cNvPicPr>
          <p:nvPr/>
        </p:nvPicPr>
        <p:blipFill>
          <a:blip r:embed="rId4" cstate="print"/>
          <a:srcRect/>
          <a:stretch>
            <a:fillRect/>
          </a:stretch>
        </p:blipFill>
        <p:spPr bwMode="auto">
          <a:xfrm>
            <a:off x="9426118" y="1805517"/>
            <a:ext cx="1758949" cy="996949"/>
          </a:xfrm>
          <a:prstGeom prst="rect">
            <a:avLst/>
          </a:prstGeom>
          <a:noFill/>
          <a:ln w="9525">
            <a:noFill/>
            <a:miter lim="800000"/>
            <a:headEnd/>
            <a:tailEnd/>
          </a:ln>
        </p:spPr>
      </p:pic>
    </p:spTree>
    <p:extLst>
      <p:ext uri="{BB962C8B-B14F-4D97-AF65-F5344CB8AC3E}">
        <p14:creationId xmlns:p14="http://schemas.microsoft.com/office/powerpoint/2010/main" xmlns="" val="3402334832"/>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p:tgtEl>
                                          <p:spTgt spid="29"/>
                                        </p:tgtEl>
                                        <p:attrNameLst>
                                          <p:attrName>ppt_y</p:attrName>
                                        </p:attrNameLst>
                                      </p:cBhvr>
                                      <p:tavLst>
                                        <p:tav tm="0">
                                          <p:val>
                                            <p:strVal val="#ppt_y+#ppt_h*1.125000"/>
                                          </p:val>
                                        </p:tav>
                                        <p:tav tm="100000">
                                          <p:val>
                                            <p:strVal val="#ppt_y"/>
                                          </p:val>
                                        </p:tav>
                                      </p:tavLst>
                                    </p:anim>
                                    <p:animEffect>
                                      <p:cBhvr>
                                        <p:cTn id="8" dur="500"/>
                                        <p:tgtEl>
                                          <p:spTgt spid="2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Effect transition="in" filter="fade">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怎么纠“四风”</a:t>
            </a:r>
          </a:p>
        </p:txBody>
      </p:sp>
      <p:sp>
        <p:nvSpPr>
          <p:cNvPr id="34" name="圆角矩形 8">
            <a:extLst>
              <a:ext uri="{FF2B5EF4-FFF2-40B4-BE49-F238E27FC236}">
                <a16:creationId xmlns:a16="http://schemas.microsoft.com/office/drawing/2014/main" xmlns="" id="{B8252A86-9245-481C-94AC-65004DBD0C53}"/>
              </a:ext>
            </a:extLst>
          </p:cNvPr>
          <p:cNvSpPr/>
          <p:nvPr/>
        </p:nvSpPr>
        <p:spPr>
          <a:xfrm>
            <a:off x="898209" y="1486083"/>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defRPr/>
            </a:pPr>
            <a:r>
              <a:rPr lang="zh-CN" altLang="en-US" sz="2400" b="1" dirty="0">
                <a:solidFill>
                  <a:prstClr val="white"/>
                </a:solidFill>
                <a:cs typeface="+mn-ea"/>
                <a:sym typeface="+mn-lt"/>
              </a:rPr>
              <a:t>“温水煮青蛙”</a:t>
            </a:r>
            <a:endParaRPr lang="zh-CN" altLang="en-US" sz="2400" dirty="0">
              <a:solidFill>
                <a:prstClr val="white"/>
              </a:solidFill>
              <a:cs typeface="+mn-ea"/>
              <a:sym typeface="+mn-lt"/>
            </a:endParaRPr>
          </a:p>
        </p:txBody>
      </p:sp>
      <p:sp>
        <p:nvSpPr>
          <p:cNvPr id="35" name="圆角矩形 9">
            <a:extLst>
              <a:ext uri="{FF2B5EF4-FFF2-40B4-BE49-F238E27FC236}">
                <a16:creationId xmlns:a16="http://schemas.microsoft.com/office/drawing/2014/main" xmlns="" id="{3F3A0791-9787-4699-AA94-57947A2080B4}"/>
              </a:ext>
            </a:extLst>
          </p:cNvPr>
          <p:cNvSpPr/>
          <p:nvPr/>
        </p:nvSpPr>
        <p:spPr>
          <a:xfrm>
            <a:off x="4501266" y="1486083"/>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pPr>
            <a:r>
              <a:rPr lang="zh-CN" altLang="en-US" sz="2400" b="1" dirty="0">
                <a:solidFill>
                  <a:prstClr val="white"/>
                </a:solidFill>
                <a:cs typeface="+mn-ea"/>
                <a:sym typeface="+mn-lt"/>
              </a:rPr>
              <a:t>“割韭菜”</a:t>
            </a:r>
          </a:p>
        </p:txBody>
      </p:sp>
      <p:sp>
        <p:nvSpPr>
          <p:cNvPr id="36" name="文本框 35">
            <a:extLst>
              <a:ext uri="{FF2B5EF4-FFF2-40B4-BE49-F238E27FC236}">
                <a16:creationId xmlns:a16="http://schemas.microsoft.com/office/drawing/2014/main" xmlns="" id="{E8E6D825-74EE-4354-8D01-227C0F31A2E2}"/>
              </a:ext>
            </a:extLst>
          </p:cNvPr>
          <p:cNvSpPr txBox="1"/>
          <p:nvPr/>
        </p:nvSpPr>
        <p:spPr>
          <a:xfrm>
            <a:off x="956082" y="2692538"/>
            <a:ext cx="3073715" cy="978729"/>
          </a:xfrm>
          <a:prstGeom prst="rect">
            <a:avLst/>
          </a:prstGeom>
          <a:noFill/>
        </p:spPr>
        <p:txBody>
          <a:bodyPr wrap="square" rtlCol="0">
            <a:spAutoFit/>
          </a:bodyPr>
          <a:lstStyle/>
          <a:p>
            <a:pPr lvl="0" algn="ctr" defTabSz="457200">
              <a:lnSpc>
                <a:spcPct val="120000"/>
              </a:lnSpc>
            </a:pPr>
            <a:r>
              <a:rPr lang="zh-CN" altLang="en-US" sz="1600" dirty="0">
                <a:solidFill>
                  <a:prstClr val="black"/>
                </a:solidFill>
                <a:cs typeface="+mn-ea"/>
                <a:sym typeface="+mn-lt"/>
              </a:rPr>
              <a:t>“温水煮青蛙”现象就会产生，一些人不知不觉就被人家请君入瓮了。</a:t>
            </a:r>
          </a:p>
        </p:txBody>
      </p:sp>
      <p:sp>
        <p:nvSpPr>
          <p:cNvPr id="37" name="文本框 36">
            <a:extLst>
              <a:ext uri="{FF2B5EF4-FFF2-40B4-BE49-F238E27FC236}">
                <a16:creationId xmlns:a16="http://schemas.microsoft.com/office/drawing/2014/main" xmlns="" id="{2487B946-B416-4F3E-9A84-82E02E3A6C9C}"/>
              </a:ext>
            </a:extLst>
          </p:cNvPr>
          <p:cNvSpPr txBox="1"/>
          <p:nvPr/>
        </p:nvSpPr>
        <p:spPr>
          <a:xfrm>
            <a:off x="4688985" y="2692538"/>
            <a:ext cx="2749584" cy="978729"/>
          </a:xfrm>
          <a:prstGeom prst="rect">
            <a:avLst/>
          </a:prstGeom>
          <a:noFill/>
        </p:spPr>
        <p:txBody>
          <a:bodyPr wrap="square" rtlCol="0">
            <a:spAutoFit/>
          </a:bodyPr>
          <a:lstStyle/>
          <a:p>
            <a:pPr lvl="0" algn="ctr" defTabSz="457200">
              <a:lnSpc>
                <a:spcPct val="120000"/>
              </a:lnSpc>
            </a:pPr>
            <a:r>
              <a:rPr lang="zh-CN" altLang="en-US" sz="1600" dirty="0">
                <a:solidFill>
                  <a:prstClr val="black">
                    <a:lumMod val="95000"/>
                    <a:lumOff val="5000"/>
                  </a:prstClr>
                </a:solidFill>
                <a:cs typeface="+mn-ea"/>
                <a:sym typeface="+mn-lt"/>
              </a:rPr>
              <a:t>抓和不抓大不一样，真抓和假抓大不一样，严抓和松抓也大不一样。</a:t>
            </a:r>
            <a:endParaRPr kumimoji="0" lang="zh-CN" altLang="en-US" sz="1600" b="0" i="0" u="none" strike="noStrike" kern="1200" cap="none" spc="0" normalizeH="0" baseline="0" noProof="0" dirty="0">
              <a:ln>
                <a:noFill/>
              </a:ln>
              <a:solidFill>
                <a:prstClr val="black"/>
              </a:solidFill>
              <a:effectLst/>
              <a:uLnTx/>
              <a:uFillTx/>
              <a:latin typeface="Arial"/>
              <a:ea typeface="微软雅黑"/>
              <a:cs typeface="+mn-ea"/>
              <a:sym typeface="+mn-lt"/>
            </a:endParaRPr>
          </a:p>
        </p:txBody>
      </p:sp>
      <p:sp>
        <p:nvSpPr>
          <p:cNvPr id="38" name="圆角矩形 12">
            <a:extLst>
              <a:ext uri="{FF2B5EF4-FFF2-40B4-BE49-F238E27FC236}">
                <a16:creationId xmlns:a16="http://schemas.microsoft.com/office/drawing/2014/main" xmlns="" id="{FAC98913-B7B6-4A30-988D-EE9088EDEF68}"/>
              </a:ext>
            </a:extLst>
          </p:cNvPr>
          <p:cNvSpPr/>
          <p:nvPr/>
        </p:nvSpPr>
        <p:spPr>
          <a:xfrm>
            <a:off x="8104323" y="1486083"/>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defRPr/>
            </a:pPr>
            <a:r>
              <a:rPr lang="zh-CN" altLang="en-US" sz="2400" b="1" dirty="0">
                <a:solidFill>
                  <a:prstClr val="white"/>
                </a:solidFill>
                <a:cs typeface="+mn-ea"/>
                <a:sym typeface="+mn-lt"/>
              </a:rPr>
              <a:t>“走神”“散光”</a:t>
            </a:r>
            <a:endParaRPr lang="zh-CN" altLang="en-US" sz="2400" dirty="0">
              <a:solidFill>
                <a:prstClr val="white"/>
              </a:solidFill>
              <a:cs typeface="+mn-ea"/>
              <a:sym typeface="+mn-lt"/>
            </a:endParaRPr>
          </a:p>
        </p:txBody>
      </p:sp>
      <p:sp>
        <p:nvSpPr>
          <p:cNvPr id="39" name="文本框 38">
            <a:extLst>
              <a:ext uri="{FF2B5EF4-FFF2-40B4-BE49-F238E27FC236}">
                <a16:creationId xmlns:a16="http://schemas.microsoft.com/office/drawing/2014/main" xmlns="" id="{9288D50E-C68C-43F4-84EE-51ECF5F5E9F7}"/>
              </a:ext>
            </a:extLst>
          </p:cNvPr>
          <p:cNvSpPr txBox="1"/>
          <p:nvPr/>
        </p:nvSpPr>
        <p:spPr>
          <a:xfrm>
            <a:off x="8104322" y="2692538"/>
            <a:ext cx="3189463" cy="845616"/>
          </a:xfrm>
          <a:prstGeom prst="rect">
            <a:avLst/>
          </a:prstGeom>
          <a:noFill/>
        </p:spPr>
        <p:txBody>
          <a:bodyPr wrap="square" rtlCol="0">
            <a:spAutoFit/>
          </a:bodyPr>
          <a:lstStyle/>
          <a:p>
            <a:pPr lvl="0" algn="ctr" defTabSz="457200">
              <a:lnSpc>
                <a:spcPct val="120000"/>
              </a:lnSpc>
            </a:pPr>
            <a:r>
              <a:rPr lang="zh-CN" altLang="en-US" sz="1400" dirty="0">
                <a:solidFill>
                  <a:prstClr val="black"/>
                </a:solidFill>
                <a:cs typeface="+mn-ea"/>
                <a:sym typeface="+mn-lt"/>
              </a:rPr>
              <a:t>解决“四风”问题，要对准焦距、找准穴位、抓住要害，不能“走神”，不能“散光”。</a:t>
            </a:r>
          </a:p>
        </p:txBody>
      </p:sp>
      <p:sp>
        <p:nvSpPr>
          <p:cNvPr id="40" name="圆角矩形 20">
            <a:extLst>
              <a:ext uri="{FF2B5EF4-FFF2-40B4-BE49-F238E27FC236}">
                <a16:creationId xmlns:a16="http://schemas.microsoft.com/office/drawing/2014/main" xmlns="" id="{82684C14-6558-4902-9178-D59D767522C7}"/>
              </a:ext>
            </a:extLst>
          </p:cNvPr>
          <p:cNvSpPr/>
          <p:nvPr/>
        </p:nvSpPr>
        <p:spPr>
          <a:xfrm>
            <a:off x="898209" y="2608881"/>
            <a:ext cx="3189464" cy="108216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1" name="圆角矩形 21">
            <a:extLst>
              <a:ext uri="{FF2B5EF4-FFF2-40B4-BE49-F238E27FC236}">
                <a16:creationId xmlns:a16="http://schemas.microsoft.com/office/drawing/2014/main" xmlns="" id="{0C910D18-D70D-455A-876D-8F806D6E914C}"/>
              </a:ext>
            </a:extLst>
          </p:cNvPr>
          <p:cNvSpPr/>
          <p:nvPr/>
        </p:nvSpPr>
        <p:spPr>
          <a:xfrm>
            <a:off x="4501266" y="2604987"/>
            <a:ext cx="3189464" cy="1087039"/>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2" name="圆角矩形 22">
            <a:extLst>
              <a:ext uri="{FF2B5EF4-FFF2-40B4-BE49-F238E27FC236}">
                <a16:creationId xmlns:a16="http://schemas.microsoft.com/office/drawing/2014/main" xmlns="" id="{3201D5C3-2737-4024-AEF0-A623589248A6}"/>
              </a:ext>
            </a:extLst>
          </p:cNvPr>
          <p:cNvSpPr/>
          <p:nvPr/>
        </p:nvSpPr>
        <p:spPr>
          <a:xfrm>
            <a:off x="8104322" y="2604987"/>
            <a:ext cx="3189463" cy="1087039"/>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3" name="圆角矩形 8">
            <a:extLst>
              <a:ext uri="{FF2B5EF4-FFF2-40B4-BE49-F238E27FC236}">
                <a16:creationId xmlns:a16="http://schemas.microsoft.com/office/drawing/2014/main" xmlns="" id="{5FC9B239-15FF-40C3-8A47-B4E45C64A496}"/>
              </a:ext>
            </a:extLst>
          </p:cNvPr>
          <p:cNvSpPr/>
          <p:nvPr/>
        </p:nvSpPr>
        <p:spPr>
          <a:xfrm>
            <a:off x="898211" y="3873435"/>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120000"/>
              </a:lnSpc>
              <a:defRPr/>
            </a:pPr>
            <a:r>
              <a:rPr lang="zh-CN" altLang="en-US" sz="2400" b="1" dirty="0">
                <a:solidFill>
                  <a:prstClr val="white"/>
                </a:solidFill>
                <a:cs typeface="+mn-ea"/>
                <a:sym typeface="+mn-lt"/>
              </a:rPr>
              <a:t>“烂尾”工程</a:t>
            </a:r>
          </a:p>
        </p:txBody>
      </p:sp>
      <p:sp>
        <p:nvSpPr>
          <p:cNvPr id="44" name="圆角矩形 9">
            <a:extLst>
              <a:ext uri="{FF2B5EF4-FFF2-40B4-BE49-F238E27FC236}">
                <a16:creationId xmlns:a16="http://schemas.microsoft.com/office/drawing/2014/main" xmlns="" id="{46550875-A4C3-42DB-84DF-93DEBF04C8A6}"/>
              </a:ext>
            </a:extLst>
          </p:cNvPr>
          <p:cNvSpPr/>
          <p:nvPr/>
        </p:nvSpPr>
        <p:spPr>
          <a:xfrm>
            <a:off x="4501268" y="3873435"/>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defRPr/>
            </a:pPr>
            <a:r>
              <a:rPr lang="zh-CN" altLang="en-US" sz="2400" b="1" dirty="0">
                <a:solidFill>
                  <a:prstClr val="white"/>
                </a:solidFill>
              </a:rPr>
              <a:t>“照镜子”</a:t>
            </a:r>
            <a:endParaRPr lang="zh-CN" altLang="en-US" sz="2400" dirty="0">
              <a:solidFill>
                <a:prstClr val="white"/>
              </a:solidFill>
            </a:endParaRPr>
          </a:p>
        </p:txBody>
      </p:sp>
      <p:sp>
        <p:nvSpPr>
          <p:cNvPr id="45" name="文本框 44">
            <a:extLst>
              <a:ext uri="{FF2B5EF4-FFF2-40B4-BE49-F238E27FC236}">
                <a16:creationId xmlns:a16="http://schemas.microsoft.com/office/drawing/2014/main" xmlns="" id="{540B0444-465D-4B26-A62E-04D51858BF37}"/>
              </a:ext>
            </a:extLst>
          </p:cNvPr>
          <p:cNvSpPr txBox="1"/>
          <p:nvPr/>
        </p:nvSpPr>
        <p:spPr>
          <a:xfrm>
            <a:off x="956084" y="4992338"/>
            <a:ext cx="3073715" cy="657809"/>
          </a:xfrm>
          <a:prstGeom prst="rect">
            <a:avLst/>
          </a:prstGeom>
          <a:noFill/>
        </p:spPr>
        <p:txBody>
          <a:bodyPr wrap="square" rtlCol="0">
            <a:spAutoFit/>
          </a:bodyPr>
          <a:lstStyle/>
          <a:p>
            <a:pPr lvl="0" algn="ctr" defTabSz="457200">
              <a:lnSpc>
                <a:spcPct val="120000"/>
              </a:lnSpc>
            </a:pPr>
            <a:r>
              <a:rPr lang="zh-CN" altLang="en-US" sz="1600" dirty="0">
                <a:solidFill>
                  <a:prstClr val="black"/>
                </a:solidFill>
                <a:cs typeface="+mn-ea"/>
                <a:sym typeface="+mn-lt"/>
              </a:rPr>
              <a:t>逆水行舟，一篙不可放缓；滴水穿石，一滴不可弃滞。</a:t>
            </a:r>
          </a:p>
        </p:txBody>
      </p:sp>
      <p:sp>
        <p:nvSpPr>
          <p:cNvPr id="46" name="文本框 45">
            <a:extLst>
              <a:ext uri="{FF2B5EF4-FFF2-40B4-BE49-F238E27FC236}">
                <a16:creationId xmlns:a16="http://schemas.microsoft.com/office/drawing/2014/main" xmlns="" id="{587287E3-0450-4712-9FC0-7952F8842E33}"/>
              </a:ext>
            </a:extLst>
          </p:cNvPr>
          <p:cNvSpPr txBox="1"/>
          <p:nvPr/>
        </p:nvSpPr>
        <p:spPr>
          <a:xfrm>
            <a:off x="4688987" y="4992338"/>
            <a:ext cx="2749584" cy="657809"/>
          </a:xfrm>
          <a:prstGeom prst="rect">
            <a:avLst/>
          </a:prstGeom>
          <a:noFill/>
        </p:spPr>
        <p:txBody>
          <a:bodyPr wrap="square" rtlCol="0">
            <a:spAutoFit/>
          </a:bodyPr>
          <a:lstStyle/>
          <a:p>
            <a:pPr lvl="0" algn="ctr" defTabSz="457200">
              <a:lnSpc>
                <a:spcPct val="120000"/>
              </a:lnSpc>
            </a:pPr>
            <a:r>
              <a:rPr lang="zh-CN" altLang="en-US" sz="1600" dirty="0">
                <a:solidFill>
                  <a:prstClr val="black">
                    <a:lumMod val="85000"/>
                    <a:lumOff val="15000"/>
                  </a:prstClr>
                </a:solidFill>
              </a:rPr>
              <a:t>镜子可以照自己，也可以照他人，这次主要是照自己。</a:t>
            </a:r>
            <a:endParaRPr lang="zh-CN" altLang="en-US" sz="1600" dirty="0">
              <a:solidFill>
                <a:prstClr val="black"/>
              </a:solidFill>
              <a:cs typeface="+mn-ea"/>
              <a:sym typeface="+mn-lt"/>
            </a:endParaRPr>
          </a:p>
        </p:txBody>
      </p:sp>
      <p:sp>
        <p:nvSpPr>
          <p:cNvPr id="47" name="圆角矩形 12">
            <a:extLst>
              <a:ext uri="{FF2B5EF4-FFF2-40B4-BE49-F238E27FC236}">
                <a16:creationId xmlns:a16="http://schemas.microsoft.com/office/drawing/2014/main" xmlns="" id="{6BDAE04E-9B22-491D-A58F-751996C8030F}"/>
              </a:ext>
            </a:extLst>
          </p:cNvPr>
          <p:cNvSpPr/>
          <p:nvPr/>
        </p:nvSpPr>
        <p:spPr>
          <a:xfrm>
            <a:off x="8104325" y="3873435"/>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defRPr/>
            </a:pPr>
            <a:r>
              <a:rPr lang="zh-CN" altLang="en-US" sz="2400" b="1" dirty="0">
                <a:solidFill>
                  <a:prstClr val="white"/>
                </a:solidFill>
              </a:rPr>
              <a:t>“正衣冠”</a:t>
            </a:r>
            <a:endParaRPr lang="zh-CN" altLang="en-US" sz="2400" dirty="0">
              <a:solidFill>
                <a:prstClr val="white"/>
              </a:solidFill>
            </a:endParaRPr>
          </a:p>
        </p:txBody>
      </p:sp>
      <p:sp>
        <p:nvSpPr>
          <p:cNvPr id="48" name="文本框 47">
            <a:extLst>
              <a:ext uri="{FF2B5EF4-FFF2-40B4-BE49-F238E27FC236}">
                <a16:creationId xmlns:a16="http://schemas.microsoft.com/office/drawing/2014/main" xmlns="" id="{072577D9-27D1-4DD7-8938-AA89785AFB5D}"/>
              </a:ext>
            </a:extLst>
          </p:cNvPr>
          <p:cNvSpPr txBox="1"/>
          <p:nvPr/>
        </p:nvSpPr>
        <p:spPr>
          <a:xfrm>
            <a:off x="8104324" y="4992338"/>
            <a:ext cx="3189463" cy="845616"/>
          </a:xfrm>
          <a:prstGeom prst="rect">
            <a:avLst/>
          </a:prstGeom>
          <a:noFill/>
        </p:spPr>
        <p:txBody>
          <a:bodyPr wrap="square" rtlCol="0">
            <a:spAutoFit/>
          </a:bodyPr>
          <a:lstStyle/>
          <a:p>
            <a:pPr lvl="0" algn="ctr" defTabSz="457200">
              <a:lnSpc>
                <a:spcPct val="120000"/>
              </a:lnSpc>
            </a:pPr>
            <a:r>
              <a:rPr lang="zh-CN" altLang="en-US" sz="1400" dirty="0">
                <a:solidFill>
                  <a:prstClr val="black">
                    <a:lumMod val="85000"/>
                    <a:lumOff val="15000"/>
                  </a:prstClr>
                </a:solidFill>
              </a:rPr>
              <a:t>，端正行为，自觉把党性修养正一正、把党员义务理一理、把党纪国法紧一紧，保持共产党人良好形象。</a:t>
            </a:r>
            <a:endParaRPr lang="zh-CN" altLang="en-US" sz="1400" dirty="0">
              <a:solidFill>
                <a:prstClr val="black"/>
              </a:solidFill>
              <a:cs typeface="+mn-ea"/>
              <a:sym typeface="+mn-lt"/>
            </a:endParaRPr>
          </a:p>
        </p:txBody>
      </p:sp>
      <p:sp>
        <p:nvSpPr>
          <p:cNvPr id="49" name="圆角矩形 20">
            <a:extLst>
              <a:ext uri="{FF2B5EF4-FFF2-40B4-BE49-F238E27FC236}">
                <a16:creationId xmlns:a16="http://schemas.microsoft.com/office/drawing/2014/main" xmlns="" id="{B9FE0B98-AB9C-4CDC-BD7F-F42C1AB4A3CA}"/>
              </a:ext>
            </a:extLst>
          </p:cNvPr>
          <p:cNvSpPr/>
          <p:nvPr/>
        </p:nvSpPr>
        <p:spPr>
          <a:xfrm>
            <a:off x="898211" y="4992338"/>
            <a:ext cx="3189464" cy="84182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50" name="圆角矩形 21">
            <a:extLst>
              <a:ext uri="{FF2B5EF4-FFF2-40B4-BE49-F238E27FC236}">
                <a16:creationId xmlns:a16="http://schemas.microsoft.com/office/drawing/2014/main" xmlns="" id="{9D6A0337-5FEF-4FF6-807F-307D15615C64}"/>
              </a:ext>
            </a:extLst>
          </p:cNvPr>
          <p:cNvSpPr/>
          <p:nvPr/>
        </p:nvSpPr>
        <p:spPr>
          <a:xfrm>
            <a:off x="4501268" y="4992339"/>
            <a:ext cx="3189464" cy="845616"/>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51" name="圆角矩形 22">
            <a:extLst>
              <a:ext uri="{FF2B5EF4-FFF2-40B4-BE49-F238E27FC236}">
                <a16:creationId xmlns:a16="http://schemas.microsoft.com/office/drawing/2014/main" xmlns="" id="{16AB90A5-E39B-433F-B8B4-99CA4AC34213}"/>
              </a:ext>
            </a:extLst>
          </p:cNvPr>
          <p:cNvSpPr/>
          <p:nvPr/>
        </p:nvSpPr>
        <p:spPr>
          <a:xfrm>
            <a:off x="8104324" y="4992339"/>
            <a:ext cx="3189463" cy="845616"/>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51460365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childTnLst>
                          </p:cTn>
                        </p:par>
                        <p:par>
                          <p:cTn id="12" fill="hold">
                            <p:stCondLst>
                              <p:cond delay="2050"/>
                            </p:stCondLst>
                            <p:childTnLst>
                              <p:par>
                                <p:cTn id="13" presetID="21"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heel(1)">
                                      <p:cBhvr>
                                        <p:cTn id="15" dur="500"/>
                                        <p:tgtEl>
                                          <p:spTgt spid="40"/>
                                        </p:tgtEl>
                                      </p:cBhvr>
                                    </p:animEffect>
                                  </p:childTnLst>
                                </p:cTn>
                              </p:par>
                            </p:childTnLst>
                          </p:cTn>
                        </p:par>
                        <p:par>
                          <p:cTn id="16" fill="hold">
                            <p:stCondLst>
                              <p:cond delay="2550"/>
                            </p:stCondLst>
                            <p:childTnLst>
                              <p:par>
                                <p:cTn id="17" presetID="16" presetClass="entr" presetSubtype="2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arn(inVertical)">
                                      <p:cBhvr>
                                        <p:cTn id="19" dur="500"/>
                                        <p:tgtEl>
                                          <p:spTgt spid="36"/>
                                        </p:tgtEl>
                                      </p:cBhvr>
                                    </p:animEffect>
                                  </p:childTnLst>
                                </p:cTn>
                              </p:par>
                            </p:childTnLst>
                          </p:cTn>
                        </p:par>
                        <p:par>
                          <p:cTn id="20" fill="hold">
                            <p:stCondLst>
                              <p:cond delay="3050"/>
                            </p:stCondLst>
                            <p:childTnLst>
                              <p:par>
                                <p:cTn id="21" presetID="16" presetClass="entr" presetSubtype="21" fill="hold" grpId="0" nodeType="afterEffect">
                                  <p:stCondLst>
                                    <p:cond delay="0"/>
                                  </p:stCondLst>
                                  <p:iterate type="lt">
                                    <p:tmPct val="10000"/>
                                  </p:iterate>
                                  <p:childTnLst>
                                    <p:set>
                                      <p:cBhvr>
                                        <p:cTn id="22" dur="1" fill="hold">
                                          <p:stCondLst>
                                            <p:cond delay="0"/>
                                          </p:stCondLst>
                                        </p:cTn>
                                        <p:tgtEl>
                                          <p:spTgt spid="35"/>
                                        </p:tgtEl>
                                        <p:attrNameLst>
                                          <p:attrName>style.visibility</p:attrName>
                                        </p:attrNameLst>
                                      </p:cBhvr>
                                      <p:to>
                                        <p:strVal val="visible"/>
                                      </p:to>
                                    </p:set>
                                    <p:animEffect transition="in" filter="barn(inVertical)">
                                      <p:cBhvr>
                                        <p:cTn id="23" dur="500"/>
                                        <p:tgtEl>
                                          <p:spTgt spid="35"/>
                                        </p:tgtEl>
                                      </p:cBhvr>
                                    </p:animEffect>
                                  </p:childTnLst>
                                </p:cTn>
                              </p:par>
                            </p:childTnLst>
                          </p:cTn>
                        </p:par>
                        <p:par>
                          <p:cTn id="24" fill="hold">
                            <p:stCondLst>
                              <p:cond delay="3750"/>
                            </p:stCondLst>
                            <p:childTnLst>
                              <p:par>
                                <p:cTn id="25" presetID="21"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500"/>
                                        <p:tgtEl>
                                          <p:spTgt spid="41"/>
                                        </p:tgtEl>
                                      </p:cBhvr>
                                    </p:animEffect>
                                  </p:childTnLst>
                                </p:cTn>
                              </p:par>
                            </p:childTnLst>
                          </p:cTn>
                        </p:par>
                        <p:par>
                          <p:cTn id="28" fill="hold">
                            <p:stCondLst>
                              <p:cond delay="4250"/>
                            </p:stCondLst>
                            <p:childTnLst>
                              <p:par>
                                <p:cTn id="29" presetID="16" presetClass="entr" presetSubtype="21"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barn(inVertical)">
                                      <p:cBhvr>
                                        <p:cTn id="31" dur="500"/>
                                        <p:tgtEl>
                                          <p:spTgt spid="37"/>
                                        </p:tgtEl>
                                      </p:cBhvr>
                                    </p:animEffect>
                                  </p:childTnLst>
                                </p:cTn>
                              </p:par>
                            </p:childTnLst>
                          </p:cTn>
                        </p:par>
                        <p:par>
                          <p:cTn id="32" fill="hold">
                            <p:stCondLst>
                              <p:cond delay="475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5600"/>
                            </p:stCondLst>
                            <p:childTnLst>
                              <p:par>
                                <p:cTn id="37" presetID="21"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heel(1)">
                                      <p:cBhvr>
                                        <p:cTn id="39" dur="500"/>
                                        <p:tgtEl>
                                          <p:spTgt spid="42"/>
                                        </p:tgtEl>
                                      </p:cBhvr>
                                    </p:animEffect>
                                  </p:childTnLst>
                                </p:cTn>
                              </p:par>
                            </p:childTnLst>
                          </p:cTn>
                        </p:par>
                        <p:par>
                          <p:cTn id="40" fill="hold">
                            <p:stCondLst>
                              <p:cond delay="6100"/>
                            </p:stCondLst>
                            <p:childTnLst>
                              <p:par>
                                <p:cTn id="41" presetID="16" presetClass="entr" presetSubtype="21"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arn(inVertical)">
                                      <p:cBhvr>
                                        <p:cTn id="43" dur="500"/>
                                        <p:tgtEl>
                                          <p:spTgt spid="39"/>
                                        </p:tgtEl>
                                      </p:cBhvr>
                                    </p:animEffect>
                                  </p:childTnLst>
                                </p:cTn>
                              </p:par>
                            </p:childTnLst>
                          </p:cTn>
                        </p:par>
                        <p:par>
                          <p:cTn id="44" fill="hold">
                            <p:stCondLst>
                              <p:cond delay="6600"/>
                            </p:stCondLst>
                            <p:childTnLst>
                              <p:par>
                                <p:cTn id="45" presetID="16" presetClass="entr" presetSubtype="21" fill="hold" grpId="0" nodeType="afterEffect">
                                  <p:stCondLst>
                                    <p:cond delay="0"/>
                                  </p:stCondLst>
                                  <p:iterate type="lt">
                                    <p:tmPct val="10000"/>
                                  </p:iterate>
                                  <p:childTnLst>
                                    <p:set>
                                      <p:cBhvr>
                                        <p:cTn id="46" dur="1" fill="hold">
                                          <p:stCondLst>
                                            <p:cond delay="0"/>
                                          </p:stCondLst>
                                        </p:cTn>
                                        <p:tgtEl>
                                          <p:spTgt spid="43"/>
                                        </p:tgtEl>
                                        <p:attrNameLst>
                                          <p:attrName>style.visibility</p:attrName>
                                        </p:attrNameLst>
                                      </p:cBhvr>
                                      <p:to>
                                        <p:strVal val="visible"/>
                                      </p:to>
                                    </p:set>
                                    <p:animEffect transition="in" filter="barn(inVertical)">
                                      <p:cBhvr>
                                        <p:cTn id="47" dur="500"/>
                                        <p:tgtEl>
                                          <p:spTgt spid="43"/>
                                        </p:tgtEl>
                                      </p:cBhvr>
                                    </p:animEffect>
                                  </p:childTnLst>
                                </p:cTn>
                              </p:par>
                            </p:childTnLst>
                          </p:cTn>
                        </p:par>
                        <p:par>
                          <p:cTn id="48" fill="hold">
                            <p:stCondLst>
                              <p:cond delay="7350"/>
                            </p:stCondLst>
                            <p:childTnLst>
                              <p:par>
                                <p:cTn id="49" presetID="21" presetClass="entr" presetSubtype="1"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heel(1)">
                                      <p:cBhvr>
                                        <p:cTn id="51" dur="500"/>
                                        <p:tgtEl>
                                          <p:spTgt spid="49"/>
                                        </p:tgtEl>
                                      </p:cBhvr>
                                    </p:animEffect>
                                  </p:childTnLst>
                                </p:cTn>
                              </p:par>
                            </p:childTnLst>
                          </p:cTn>
                        </p:par>
                        <p:par>
                          <p:cTn id="52" fill="hold">
                            <p:stCondLst>
                              <p:cond delay="78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8350"/>
                            </p:stCondLst>
                            <p:childTnLst>
                              <p:par>
                                <p:cTn id="57" presetID="16" presetClass="entr" presetSubtype="21" fill="hold" grpId="0" nodeType="afterEffect">
                                  <p:stCondLst>
                                    <p:cond delay="0"/>
                                  </p:stCondLst>
                                  <p:iterate type="lt">
                                    <p:tmPct val="10000"/>
                                  </p:iterate>
                                  <p:childTnLst>
                                    <p:set>
                                      <p:cBhvr>
                                        <p:cTn id="58" dur="1" fill="hold">
                                          <p:stCondLst>
                                            <p:cond delay="0"/>
                                          </p:stCondLst>
                                        </p:cTn>
                                        <p:tgtEl>
                                          <p:spTgt spid="44"/>
                                        </p:tgtEl>
                                        <p:attrNameLst>
                                          <p:attrName>style.visibility</p:attrName>
                                        </p:attrNameLst>
                                      </p:cBhvr>
                                      <p:to>
                                        <p:strVal val="visible"/>
                                      </p:to>
                                    </p:set>
                                    <p:animEffect transition="in" filter="barn(inVertical)">
                                      <p:cBhvr>
                                        <p:cTn id="59" dur="500"/>
                                        <p:tgtEl>
                                          <p:spTgt spid="44"/>
                                        </p:tgtEl>
                                      </p:cBhvr>
                                    </p:animEffect>
                                  </p:childTnLst>
                                </p:cTn>
                              </p:par>
                            </p:childTnLst>
                          </p:cTn>
                        </p:par>
                        <p:par>
                          <p:cTn id="60" fill="hold">
                            <p:stCondLst>
                              <p:cond delay="9050"/>
                            </p:stCondLst>
                            <p:childTnLst>
                              <p:par>
                                <p:cTn id="61" presetID="21" presetClass="entr" presetSubtype="1"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heel(1)">
                                      <p:cBhvr>
                                        <p:cTn id="63" dur="500"/>
                                        <p:tgtEl>
                                          <p:spTgt spid="50"/>
                                        </p:tgtEl>
                                      </p:cBhvr>
                                    </p:animEffect>
                                  </p:childTnLst>
                                </p:cTn>
                              </p:par>
                            </p:childTnLst>
                          </p:cTn>
                        </p:par>
                        <p:par>
                          <p:cTn id="64" fill="hold">
                            <p:stCondLst>
                              <p:cond delay="9550"/>
                            </p:stCondLst>
                            <p:childTnLst>
                              <p:par>
                                <p:cTn id="65" presetID="16" presetClass="entr" presetSubtype="21"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barn(inVertical)">
                                      <p:cBhvr>
                                        <p:cTn id="67" dur="500"/>
                                        <p:tgtEl>
                                          <p:spTgt spid="46"/>
                                        </p:tgtEl>
                                      </p:cBhvr>
                                    </p:animEffect>
                                  </p:childTnLst>
                                </p:cTn>
                              </p:par>
                            </p:childTnLst>
                          </p:cTn>
                        </p:par>
                        <p:par>
                          <p:cTn id="68" fill="hold">
                            <p:stCondLst>
                              <p:cond delay="10050"/>
                            </p:stCondLst>
                            <p:childTnLst>
                              <p:par>
                                <p:cTn id="69" presetID="16" presetClass="entr" presetSubtype="21" fill="hold" grpId="0" nodeType="afterEffect">
                                  <p:stCondLst>
                                    <p:cond delay="0"/>
                                  </p:stCondLst>
                                  <p:iterate type="lt">
                                    <p:tmPct val="10000"/>
                                  </p:iterate>
                                  <p:childTnLst>
                                    <p:set>
                                      <p:cBhvr>
                                        <p:cTn id="70" dur="1" fill="hold">
                                          <p:stCondLst>
                                            <p:cond delay="0"/>
                                          </p:stCondLst>
                                        </p:cTn>
                                        <p:tgtEl>
                                          <p:spTgt spid="47"/>
                                        </p:tgtEl>
                                        <p:attrNameLst>
                                          <p:attrName>style.visibility</p:attrName>
                                        </p:attrNameLst>
                                      </p:cBhvr>
                                      <p:to>
                                        <p:strVal val="visible"/>
                                      </p:to>
                                    </p:set>
                                    <p:animEffect transition="in" filter="barn(inVertical)">
                                      <p:cBhvr>
                                        <p:cTn id="71" dur="500"/>
                                        <p:tgtEl>
                                          <p:spTgt spid="47"/>
                                        </p:tgtEl>
                                      </p:cBhvr>
                                    </p:animEffect>
                                  </p:childTnLst>
                                </p:cTn>
                              </p:par>
                            </p:childTnLst>
                          </p:cTn>
                        </p:par>
                        <p:par>
                          <p:cTn id="72" fill="hold">
                            <p:stCondLst>
                              <p:cond delay="1075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500"/>
                                        <p:tgtEl>
                                          <p:spTgt spid="51"/>
                                        </p:tgtEl>
                                      </p:cBhvr>
                                    </p:animEffect>
                                  </p:childTnLst>
                                </p:cTn>
                              </p:par>
                            </p:childTnLst>
                          </p:cTn>
                        </p:par>
                        <p:par>
                          <p:cTn id="76" fill="hold">
                            <p:stCondLst>
                              <p:cond delay="1125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4" grpId="0" animBg="1"/>
      <p:bldP spid="35" grpId="0" animBg="1"/>
      <p:bldP spid="36" grpId="0"/>
      <p:bldP spid="37" grpId="0"/>
      <p:bldP spid="38" grpId="0" animBg="1"/>
      <p:bldP spid="39" grpId="0"/>
      <p:bldP spid="40" grpId="0" animBg="1"/>
      <p:bldP spid="41" grpId="0" animBg="1"/>
      <p:bldP spid="42" grpId="0" animBg="1"/>
      <p:bldP spid="43" grpId="0" animBg="1"/>
      <p:bldP spid="44" grpId="0" animBg="1"/>
      <p:bldP spid="45" grpId="0"/>
      <p:bldP spid="46" grpId="0"/>
      <p:bldP spid="47" grpId="0" animBg="1"/>
      <p:bldP spid="48" grpId="0"/>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怎么纠“四风”</a:t>
            </a:r>
          </a:p>
        </p:txBody>
      </p:sp>
      <p:sp>
        <p:nvSpPr>
          <p:cNvPr id="34" name="圆角矩形 8">
            <a:extLst>
              <a:ext uri="{FF2B5EF4-FFF2-40B4-BE49-F238E27FC236}">
                <a16:creationId xmlns:a16="http://schemas.microsoft.com/office/drawing/2014/main" xmlns="" id="{B8252A86-9245-481C-94AC-65004DBD0C53}"/>
              </a:ext>
            </a:extLst>
          </p:cNvPr>
          <p:cNvSpPr/>
          <p:nvPr/>
        </p:nvSpPr>
        <p:spPr>
          <a:xfrm>
            <a:off x="898209" y="1682026"/>
            <a:ext cx="2160811"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defRPr/>
            </a:pPr>
            <a:r>
              <a:rPr lang="zh-CN" altLang="en-US" sz="2400" b="1" dirty="0">
                <a:solidFill>
                  <a:prstClr val="white"/>
                </a:solidFill>
              </a:rPr>
              <a:t>“洗洗澡”</a:t>
            </a:r>
            <a:endParaRPr lang="zh-CN" altLang="en-US" sz="2400" dirty="0">
              <a:solidFill>
                <a:prstClr val="white"/>
              </a:solidFill>
            </a:endParaRPr>
          </a:p>
        </p:txBody>
      </p:sp>
      <p:sp>
        <p:nvSpPr>
          <p:cNvPr id="35" name="圆角矩形 9">
            <a:extLst>
              <a:ext uri="{FF2B5EF4-FFF2-40B4-BE49-F238E27FC236}">
                <a16:creationId xmlns:a16="http://schemas.microsoft.com/office/drawing/2014/main" xmlns="" id="{3F3A0791-9787-4699-AA94-57947A2080B4}"/>
              </a:ext>
            </a:extLst>
          </p:cNvPr>
          <p:cNvSpPr/>
          <p:nvPr/>
        </p:nvSpPr>
        <p:spPr>
          <a:xfrm>
            <a:off x="3643133" y="1682026"/>
            <a:ext cx="2160811"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defRPr/>
            </a:pPr>
            <a:r>
              <a:rPr lang="zh-CN" altLang="en-US" sz="2400" b="1" dirty="0">
                <a:solidFill>
                  <a:prstClr val="white"/>
                </a:solidFill>
              </a:rPr>
              <a:t>“治治病”</a:t>
            </a:r>
            <a:endParaRPr lang="zh-CN" altLang="en-US" sz="2400" dirty="0">
              <a:solidFill>
                <a:prstClr val="white"/>
              </a:solidFill>
            </a:endParaRPr>
          </a:p>
        </p:txBody>
      </p:sp>
      <p:sp>
        <p:nvSpPr>
          <p:cNvPr id="36" name="文本框 35">
            <a:extLst>
              <a:ext uri="{FF2B5EF4-FFF2-40B4-BE49-F238E27FC236}">
                <a16:creationId xmlns:a16="http://schemas.microsoft.com/office/drawing/2014/main" xmlns="" id="{E8E6D825-74EE-4354-8D01-227C0F31A2E2}"/>
              </a:ext>
            </a:extLst>
          </p:cNvPr>
          <p:cNvSpPr txBox="1"/>
          <p:nvPr/>
        </p:nvSpPr>
        <p:spPr>
          <a:xfrm>
            <a:off x="956082" y="2888481"/>
            <a:ext cx="2082393" cy="2726067"/>
          </a:xfrm>
          <a:prstGeom prst="rect">
            <a:avLst/>
          </a:prstGeom>
          <a:noFill/>
        </p:spPr>
        <p:txBody>
          <a:bodyPr wrap="square" rtlCol="0">
            <a:spAutoFit/>
          </a:bodyPr>
          <a:lstStyle/>
          <a:p>
            <a:pPr lvl="0" algn="ctr" defTabSz="457200">
              <a:lnSpc>
                <a:spcPct val="120000"/>
              </a:lnSpc>
            </a:pPr>
            <a:r>
              <a:rPr lang="zh-CN" altLang="en-US" sz="1600" dirty="0">
                <a:solidFill>
                  <a:prstClr val="black"/>
                </a:solidFill>
                <a:cs typeface="+mn-ea"/>
                <a:sym typeface="+mn-lt"/>
              </a:rPr>
              <a:t>洗洗澡，主要是以整风的精神开展批评和自我批评，深入分析发生问题的原因，清洗思想和行为上的灰尘，既要解决实际问题，更要解决思想问题，保持共产党人政治本色。</a:t>
            </a:r>
          </a:p>
        </p:txBody>
      </p:sp>
      <p:sp>
        <p:nvSpPr>
          <p:cNvPr id="37" name="文本框 36">
            <a:extLst>
              <a:ext uri="{FF2B5EF4-FFF2-40B4-BE49-F238E27FC236}">
                <a16:creationId xmlns:a16="http://schemas.microsoft.com/office/drawing/2014/main" xmlns="" id="{2487B946-B416-4F3E-9A84-82E02E3A6C9C}"/>
              </a:ext>
            </a:extLst>
          </p:cNvPr>
          <p:cNvSpPr txBox="1"/>
          <p:nvPr/>
        </p:nvSpPr>
        <p:spPr>
          <a:xfrm>
            <a:off x="3827802" y="2878687"/>
            <a:ext cx="1862799" cy="3021533"/>
          </a:xfrm>
          <a:prstGeom prst="rect">
            <a:avLst/>
          </a:prstGeom>
          <a:noFill/>
        </p:spPr>
        <p:txBody>
          <a:bodyPr wrap="square" rtlCol="0">
            <a:spAutoFit/>
          </a:bodyPr>
          <a:lstStyle/>
          <a:p>
            <a:pPr lvl="0" algn="ctr" defTabSz="457200">
              <a:lnSpc>
                <a:spcPct val="120000"/>
              </a:lnSpc>
            </a:pPr>
            <a:r>
              <a:rPr lang="zh-CN" altLang="en-US" sz="1600" dirty="0">
                <a:solidFill>
                  <a:prstClr val="black">
                    <a:lumMod val="95000"/>
                    <a:lumOff val="5000"/>
                  </a:prstClr>
                </a:solidFill>
                <a:cs typeface="+mn-ea"/>
                <a:sym typeface="+mn-lt"/>
              </a:rPr>
              <a:t>治治病，主要是坚持惩前毖后、治病救人方针，区别情况、对症下药，对作风方面存在问题的党员、干部进行教育提醒，对问题严重的进行查处，对不正之风和突出问题进行专项治理。</a:t>
            </a:r>
          </a:p>
        </p:txBody>
      </p:sp>
      <p:sp>
        <p:nvSpPr>
          <p:cNvPr id="40" name="圆角矩形 20">
            <a:extLst>
              <a:ext uri="{FF2B5EF4-FFF2-40B4-BE49-F238E27FC236}">
                <a16:creationId xmlns:a16="http://schemas.microsoft.com/office/drawing/2014/main" xmlns="" id="{82684C14-6558-4902-9178-D59D767522C7}"/>
              </a:ext>
            </a:extLst>
          </p:cNvPr>
          <p:cNvSpPr/>
          <p:nvPr/>
        </p:nvSpPr>
        <p:spPr>
          <a:xfrm>
            <a:off x="898209" y="2804824"/>
            <a:ext cx="2160811" cy="303917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1" name="圆角矩形 21">
            <a:extLst>
              <a:ext uri="{FF2B5EF4-FFF2-40B4-BE49-F238E27FC236}">
                <a16:creationId xmlns:a16="http://schemas.microsoft.com/office/drawing/2014/main" xmlns="" id="{0C910D18-D70D-455A-876D-8F806D6E914C}"/>
              </a:ext>
            </a:extLst>
          </p:cNvPr>
          <p:cNvSpPr/>
          <p:nvPr/>
        </p:nvSpPr>
        <p:spPr>
          <a:xfrm>
            <a:off x="3640083" y="2791136"/>
            <a:ext cx="2160811" cy="3052863"/>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1" name="圆角矩形 8">
            <a:extLst>
              <a:ext uri="{FF2B5EF4-FFF2-40B4-BE49-F238E27FC236}">
                <a16:creationId xmlns:a16="http://schemas.microsoft.com/office/drawing/2014/main" xmlns="" id="{3050CD36-81DC-4616-BFF0-B38B0D2B94E1}"/>
              </a:ext>
            </a:extLst>
          </p:cNvPr>
          <p:cNvSpPr/>
          <p:nvPr/>
        </p:nvSpPr>
        <p:spPr>
          <a:xfrm>
            <a:off x="6388057" y="1682026"/>
            <a:ext cx="2160811"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defRPr/>
            </a:pPr>
            <a:r>
              <a:rPr lang="zh-CN" altLang="en-US" sz="2400" b="1" dirty="0">
                <a:solidFill>
                  <a:prstClr val="white"/>
                </a:solidFill>
              </a:rPr>
              <a:t>“洗洗澡”</a:t>
            </a:r>
            <a:endParaRPr lang="zh-CN" altLang="en-US" sz="2400" dirty="0">
              <a:solidFill>
                <a:prstClr val="white"/>
              </a:solidFill>
            </a:endParaRPr>
          </a:p>
        </p:txBody>
      </p:sp>
      <p:sp>
        <p:nvSpPr>
          <p:cNvPr id="22" name="圆角矩形 9">
            <a:extLst>
              <a:ext uri="{FF2B5EF4-FFF2-40B4-BE49-F238E27FC236}">
                <a16:creationId xmlns:a16="http://schemas.microsoft.com/office/drawing/2014/main" xmlns="" id="{DF3AC076-1178-4828-9C13-38B9BB971028}"/>
              </a:ext>
            </a:extLst>
          </p:cNvPr>
          <p:cNvSpPr/>
          <p:nvPr/>
        </p:nvSpPr>
        <p:spPr>
          <a:xfrm>
            <a:off x="9132980" y="1682025"/>
            <a:ext cx="2160811"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defRPr/>
            </a:pPr>
            <a:r>
              <a:rPr lang="zh-CN" altLang="en-US" sz="2400" b="1" dirty="0">
                <a:solidFill>
                  <a:prstClr val="white"/>
                </a:solidFill>
              </a:rPr>
              <a:t>“涛声依旧”</a:t>
            </a:r>
          </a:p>
        </p:txBody>
      </p:sp>
      <p:sp>
        <p:nvSpPr>
          <p:cNvPr id="23" name="文本框 22">
            <a:extLst>
              <a:ext uri="{FF2B5EF4-FFF2-40B4-BE49-F238E27FC236}">
                <a16:creationId xmlns:a16="http://schemas.microsoft.com/office/drawing/2014/main" xmlns="" id="{E7FF347F-313C-4BB7-B81E-8B58B08C0BFA}"/>
              </a:ext>
            </a:extLst>
          </p:cNvPr>
          <p:cNvSpPr txBox="1"/>
          <p:nvPr/>
        </p:nvSpPr>
        <p:spPr>
          <a:xfrm>
            <a:off x="6439830" y="2888481"/>
            <a:ext cx="2082393" cy="2430602"/>
          </a:xfrm>
          <a:prstGeom prst="rect">
            <a:avLst/>
          </a:prstGeom>
          <a:noFill/>
        </p:spPr>
        <p:txBody>
          <a:bodyPr wrap="square" rtlCol="0">
            <a:spAutoFit/>
          </a:bodyPr>
          <a:lstStyle/>
          <a:p>
            <a:pPr lvl="0" algn="ctr" defTabSz="457200">
              <a:lnSpc>
                <a:spcPct val="120000"/>
              </a:lnSpc>
            </a:pPr>
            <a:r>
              <a:rPr lang="zh-CN" altLang="en-US" sz="1600" dirty="0">
                <a:solidFill>
                  <a:prstClr val="black"/>
                </a:solidFill>
                <a:cs typeface="+mn-ea"/>
                <a:sym typeface="+mn-lt"/>
              </a:rPr>
              <a:t>我们抓整治“四风”就是起徙木立信的作用，抓就真抓，一抓到底。不要老是喊狼来了，最后大家疲沓了，觉得不就是那么回事嘛，混一阵子、挺一阵子就过去了。</a:t>
            </a:r>
          </a:p>
        </p:txBody>
      </p:sp>
      <p:sp>
        <p:nvSpPr>
          <p:cNvPr id="24" name="文本框 23">
            <a:extLst>
              <a:ext uri="{FF2B5EF4-FFF2-40B4-BE49-F238E27FC236}">
                <a16:creationId xmlns:a16="http://schemas.microsoft.com/office/drawing/2014/main" xmlns="" id="{EC3A8437-6E1A-4598-AD26-F42C18391288}"/>
              </a:ext>
            </a:extLst>
          </p:cNvPr>
          <p:cNvSpPr txBox="1"/>
          <p:nvPr/>
        </p:nvSpPr>
        <p:spPr>
          <a:xfrm>
            <a:off x="9320699" y="2892513"/>
            <a:ext cx="1862799" cy="2726067"/>
          </a:xfrm>
          <a:prstGeom prst="rect">
            <a:avLst/>
          </a:prstGeom>
          <a:noFill/>
        </p:spPr>
        <p:txBody>
          <a:bodyPr wrap="square" rtlCol="0">
            <a:spAutoFit/>
          </a:bodyPr>
          <a:lstStyle/>
          <a:p>
            <a:pPr lvl="0" algn="ctr" defTabSz="457200">
              <a:lnSpc>
                <a:spcPct val="120000"/>
              </a:lnSpc>
            </a:pPr>
            <a:r>
              <a:rPr lang="zh-CN" altLang="en-US" sz="1600" dirty="0">
                <a:solidFill>
                  <a:prstClr val="black">
                    <a:lumMod val="95000"/>
                    <a:lumOff val="5000"/>
                  </a:prstClr>
                </a:solidFill>
                <a:cs typeface="+mn-ea"/>
                <a:sym typeface="+mn-lt"/>
              </a:rPr>
              <a:t>很多人担心活动一结束就曲终人散，“四风”问题又“涛声依旧”了。作风建设永远在路上，永远没有休止符，必须抓常、抓细、抓长，持续努力、久久为功。</a:t>
            </a:r>
          </a:p>
        </p:txBody>
      </p:sp>
      <p:sp>
        <p:nvSpPr>
          <p:cNvPr id="25" name="圆角矩形 20">
            <a:extLst>
              <a:ext uri="{FF2B5EF4-FFF2-40B4-BE49-F238E27FC236}">
                <a16:creationId xmlns:a16="http://schemas.microsoft.com/office/drawing/2014/main" xmlns="" id="{CB6FD3E6-9744-45AF-AAD3-A54520D1FE11}"/>
              </a:ext>
            </a:extLst>
          </p:cNvPr>
          <p:cNvSpPr/>
          <p:nvPr/>
        </p:nvSpPr>
        <p:spPr>
          <a:xfrm>
            <a:off x="6381957" y="2804824"/>
            <a:ext cx="2160811" cy="303917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6" name="圆角矩形 21">
            <a:extLst>
              <a:ext uri="{FF2B5EF4-FFF2-40B4-BE49-F238E27FC236}">
                <a16:creationId xmlns:a16="http://schemas.microsoft.com/office/drawing/2014/main" xmlns="" id="{26652087-F77C-4A8F-921D-E838D5B659E0}"/>
              </a:ext>
            </a:extLst>
          </p:cNvPr>
          <p:cNvSpPr/>
          <p:nvPr/>
        </p:nvSpPr>
        <p:spPr>
          <a:xfrm>
            <a:off x="9132980" y="2804962"/>
            <a:ext cx="2160811" cy="3052863"/>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121386007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Effect transition="in" filter="barn(inVertical)">
                                      <p:cBhvr>
                                        <p:cTn id="11" dur="500"/>
                                        <p:tgtEl>
                                          <p:spTgt spid="34"/>
                                        </p:tgtEl>
                                      </p:cBhvr>
                                    </p:animEffect>
                                  </p:childTnLst>
                                </p:cTn>
                              </p:par>
                            </p:childTnLst>
                          </p:cTn>
                        </p:par>
                        <p:par>
                          <p:cTn id="12" fill="hold">
                            <p:stCondLst>
                              <p:cond delay="1950"/>
                            </p:stCondLst>
                            <p:childTnLst>
                              <p:par>
                                <p:cTn id="13" presetID="21"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heel(1)">
                                      <p:cBhvr>
                                        <p:cTn id="15" dur="500"/>
                                        <p:tgtEl>
                                          <p:spTgt spid="40"/>
                                        </p:tgtEl>
                                      </p:cBhvr>
                                    </p:animEffect>
                                  </p:childTnLst>
                                </p:cTn>
                              </p:par>
                            </p:childTnLst>
                          </p:cTn>
                        </p:par>
                        <p:par>
                          <p:cTn id="16" fill="hold">
                            <p:stCondLst>
                              <p:cond delay="2450"/>
                            </p:stCondLst>
                            <p:childTnLst>
                              <p:par>
                                <p:cTn id="17" presetID="16" presetClass="entr" presetSubtype="2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arn(inVertical)">
                                      <p:cBhvr>
                                        <p:cTn id="19" dur="500"/>
                                        <p:tgtEl>
                                          <p:spTgt spid="36"/>
                                        </p:tgtEl>
                                      </p:cBhvr>
                                    </p:animEffect>
                                  </p:childTnLst>
                                </p:cTn>
                              </p:par>
                            </p:childTnLst>
                          </p:cTn>
                        </p:par>
                        <p:par>
                          <p:cTn id="20" fill="hold">
                            <p:stCondLst>
                              <p:cond delay="2950"/>
                            </p:stCondLst>
                            <p:childTnLst>
                              <p:par>
                                <p:cTn id="21" presetID="16" presetClass="entr" presetSubtype="21" fill="hold" grpId="0" nodeType="afterEffect">
                                  <p:stCondLst>
                                    <p:cond delay="0"/>
                                  </p:stCondLst>
                                  <p:iterate type="lt">
                                    <p:tmPct val="10000"/>
                                  </p:iterate>
                                  <p:childTnLst>
                                    <p:set>
                                      <p:cBhvr>
                                        <p:cTn id="22" dur="1" fill="hold">
                                          <p:stCondLst>
                                            <p:cond delay="0"/>
                                          </p:stCondLst>
                                        </p:cTn>
                                        <p:tgtEl>
                                          <p:spTgt spid="35"/>
                                        </p:tgtEl>
                                        <p:attrNameLst>
                                          <p:attrName>style.visibility</p:attrName>
                                        </p:attrNameLst>
                                      </p:cBhvr>
                                      <p:to>
                                        <p:strVal val="visible"/>
                                      </p:to>
                                    </p:set>
                                    <p:animEffect transition="in" filter="barn(inVertical)">
                                      <p:cBhvr>
                                        <p:cTn id="23" dur="500"/>
                                        <p:tgtEl>
                                          <p:spTgt spid="35"/>
                                        </p:tgtEl>
                                      </p:cBhvr>
                                    </p:animEffect>
                                  </p:childTnLst>
                                </p:cTn>
                              </p:par>
                            </p:childTnLst>
                          </p:cTn>
                        </p:par>
                        <p:par>
                          <p:cTn id="24" fill="hold">
                            <p:stCondLst>
                              <p:cond delay="3650"/>
                            </p:stCondLst>
                            <p:childTnLst>
                              <p:par>
                                <p:cTn id="25" presetID="21"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500"/>
                                        <p:tgtEl>
                                          <p:spTgt spid="41"/>
                                        </p:tgtEl>
                                      </p:cBhvr>
                                    </p:animEffect>
                                  </p:childTnLst>
                                </p:cTn>
                              </p:par>
                            </p:childTnLst>
                          </p:cTn>
                        </p:par>
                        <p:par>
                          <p:cTn id="28" fill="hold">
                            <p:stCondLst>
                              <p:cond delay="4150"/>
                            </p:stCondLst>
                            <p:childTnLst>
                              <p:par>
                                <p:cTn id="29" presetID="16" presetClass="entr" presetSubtype="21"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barn(inVertical)">
                                      <p:cBhvr>
                                        <p:cTn id="31" dur="500"/>
                                        <p:tgtEl>
                                          <p:spTgt spid="37"/>
                                        </p:tgtEl>
                                      </p:cBhvr>
                                    </p:animEffect>
                                  </p:childTnLst>
                                </p:cTn>
                              </p:par>
                            </p:childTnLst>
                          </p:cTn>
                        </p:par>
                        <p:par>
                          <p:cTn id="32" fill="hold">
                            <p:stCondLst>
                              <p:cond delay="465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5350"/>
                            </p:stCondLst>
                            <p:childTnLst>
                              <p:par>
                                <p:cTn id="37" presetID="21"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heel(1)">
                                      <p:cBhvr>
                                        <p:cTn id="39" dur="500"/>
                                        <p:tgtEl>
                                          <p:spTgt spid="25"/>
                                        </p:tgtEl>
                                      </p:cBhvr>
                                    </p:animEffect>
                                  </p:childTnLst>
                                </p:cTn>
                              </p:par>
                            </p:childTnLst>
                          </p:cTn>
                        </p:par>
                        <p:par>
                          <p:cTn id="40" fill="hold">
                            <p:stCondLst>
                              <p:cond delay="5850"/>
                            </p:stCondLst>
                            <p:childTnLst>
                              <p:par>
                                <p:cTn id="41" presetID="16" presetClass="entr" presetSubtype="2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arn(inVertical)">
                                      <p:cBhvr>
                                        <p:cTn id="43" dur="500"/>
                                        <p:tgtEl>
                                          <p:spTgt spid="23"/>
                                        </p:tgtEl>
                                      </p:cBhvr>
                                    </p:animEffect>
                                  </p:childTnLst>
                                </p:cTn>
                              </p:par>
                            </p:childTnLst>
                          </p:cTn>
                        </p:par>
                        <p:par>
                          <p:cTn id="44" fill="hold">
                            <p:stCondLst>
                              <p:cond delay="6350"/>
                            </p:stCondLst>
                            <p:childTnLst>
                              <p:par>
                                <p:cTn id="45" presetID="16" presetClass="entr" presetSubtype="21" fill="hold" grpId="0" nodeType="afterEffect">
                                  <p:stCondLst>
                                    <p:cond delay="0"/>
                                  </p:stCondLst>
                                  <p:iterate type="lt">
                                    <p:tmPct val="10000"/>
                                  </p:iterate>
                                  <p:childTnLst>
                                    <p:set>
                                      <p:cBhvr>
                                        <p:cTn id="46" dur="1" fill="hold">
                                          <p:stCondLst>
                                            <p:cond delay="0"/>
                                          </p:stCondLst>
                                        </p:cTn>
                                        <p:tgtEl>
                                          <p:spTgt spid="22"/>
                                        </p:tgtEl>
                                        <p:attrNameLst>
                                          <p:attrName>style.visibility</p:attrName>
                                        </p:attrNameLst>
                                      </p:cBhvr>
                                      <p:to>
                                        <p:strVal val="visible"/>
                                      </p:to>
                                    </p:set>
                                    <p:animEffect transition="in" filter="barn(inVertical)">
                                      <p:cBhvr>
                                        <p:cTn id="47" dur="500"/>
                                        <p:tgtEl>
                                          <p:spTgt spid="22"/>
                                        </p:tgtEl>
                                      </p:cBhvr>
                                    </p:animEffect>
                                  </p:childTnLst>
                                </p:cTn>
                              </p:par>
                            </p:childTnLst>
                          </p:cTn>
                        </p:par>
                        <p:par>
                          <p:cTn id="48" fill="hold">
                            <p:stCondLst>
                              <p:cond delay="7100"/>
                            </p:stCondLst>
                            <p:childTnLst>
                              <p:par>
                                <p:cTn id="49" presetID="21" presetClass="entr" presetSubtype="1"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500"/>
                                        <p:tgtEl>
                                          <p:spTgt spid="26"/>
                                        </p:tgtEl>
                                      </p:cBhvr>
                                    </p:animEffect>
                                  </p:childTnLst>
                                </p:cTn>
                              </p:par>
                            </p:childTnLst>
                          </p:cTn>
                        </p:par>
                        <p:par>
                          <p:cTn id="52" fill="hold">
                            <p:stCondLst>
                              <p:cond delay="7600"/>
                            </p:stCondLst>
                            <p:childTnLst>
                              <p:par>
                                <p:cTn id="53" presetID="16" presetClass="entr" presetSubtype="21"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arn(inVertical)">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4" grpId="0" animBg="1"/>
      <p:bldP spid="35" grpId="0" animBg="1"/>
      <p:bldP spid="36" grpId="0"/>
      <p:bldP spid="37" grpId="0"/>
      <p:bldP spid="40" grpId="0" animBg="1"/>
      <p:bldP spid="41" grpId="0" animBg="1"/>
      <p:bldP spid="21" grpId="0" animBg="1"/>
      <p:bldP spid="22" grpId="0" animBg="1"/>
      <p:bldP spid="23" grpId="0"/>
      <p:bldP spid="24" grpId="0"/>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9C2632B-6F9E-4FE2-9149-47181E89320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3306265" cy="2489199"/>
          </a:xfrm>
          <a:prstGeom prst="rect">
            <a:avLst/>
          </a:prstGeom>
        </p:spPr>
      </p:pic>
      <p:pic>
        <p:nvPicPr>
          <p:cNvPr id="12" name="党建">
            <a:hlinkClick r:id="" action="ppaction://media"/>
            <a:extLst>
              <a:ext uri="{FF2B5EF4-FFF2-40B4-BE49-F238E27FC236}">
                <a16:creationId xmlns:a16="http://schemas.microsoft.com/office/drawing/2014/main" xmlns="" id="{FE8F9A72-D7FE-4053-B0FA-09ADA4DC3593}"/>
              </a:ext>
            </a:extLst>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602344" y="0"/>
            <a:ext cx="602343" cy="602343"/>
          </a:xfrm>
          <a:prstGeom prst="rect">
            <a:avLst/>
          </a:prstGeom>
        </p:spPr>
      </p:pic>
      <p:sp>
        <p:nvSpPr>
          <p:cNvPr id="8" name="Subtitle 2"/>
          <p:cNvSpPr txBox="1">
            <a:spLocks/>
          </p:cNvSpPr>
          <p:nvPr/>
        </p:nvSpPr>
        <p:spPr>
          <a:xfrm>
            <a:off x="3699105" y="3987801"/>
            <a:ext cx="4319588" cy="782271"/>
          </a:xfrm>
          <a:prstGeom prst="rect">
            <a:avLst/>
          </a:prstGeom>
        </p:spPr>
        <p:txBody>
          <a:bodyPr>
            <a:normAutofit/>
          </a:bodyPr>
          <a:lstStyle/>
          <a:p>
            <a:pPr marL="228600" marR="0" lvl="0" indent="-228600" algn="ctr" defTabSz="914400" rtl="0" eaLnBrk="1" fontAlgn="auto" latinLnBrk="0" hangingPunct="1">
              <a:lnSpc>
                <a:spcPct val="90000"/>
              </a:lnSpc>
              <a:spcBef>
                <a:spcPts val="1000"/>
              </a:spcBef>
              <a:spcAft>
                <a:spcPts val="0"/>
              </a:spcAft>
              <a:buClrTx/>
              <a:buSzTx/>
              <a:tabLst/>
              <a:defRPr/>
            </a:pPr>
            <a:r>
              <a:rPr kumimoji="0" lang="zh-CN" altLang="en-US" sz="3200" b="0" i="0" u="none" strike="noStrike" kern="1200" cap="none" spc="0" normalizeH="0" baseline="0" noProof="0" dirty="0" smtClean="0">
                <a:ln>
                  <a:noFill/>
                </a:ln>
                <a:effectLst/>
                <a:uLnTx/>
                <a:uFillTx/>
                <a:latin typeface="Microsoft YaHei" charset="-122"/>
                <a:ea typeface="Microsoft YaHei" charset="-122"/>
                <a:cs typeface="Microsoft YaHei" charset="-122"/>
              </a:rPr>
              <a:t>汇报人：</a:t>
            </a:r>
            <a:r>
              <a:rPr kumimoji="0" lang="en-US" altLang="zh-CN" sz="3200" b="0" i="0" u="none" strike="noStrike" kern="1200" cap="none" spc="0" normalizeH="0" baseline="0" noProof="0" dirty="0" smtClean="0">
                <a:ln>
                  <a:noFill/>
                </a:ln>
                <a:effectLst/>
                <a:uLnTx/>
                <a:uFillTx/>
                <a:latin typeface="Microsoft YaHei" charset="-122"/>
                <a:ea typeface="Microsoft YaHei" charset="-122"/>
                <a:cs typeface="Microsoft YaHei" charset="-122"/>
              </a:rPr>
              <a:t>XXX</a:t>
            </a:r>
            <a:endParaRPr kumimoji="0" lang="en-US" sz="3200" b="0" i="0" u="none" strike="noStrike" kern="1200" cap="none" spc="0" normalizeH="0" baseline="0" noProof="0" dirty="0">
              <a:ln>
                <a:noFill/>
              </a:ln>
              <a:effectLst/>
              <a:uLnTx/>
              <a:uFillTx/>
              <a:latin typeface="Microsoft YaHei" charset="-122"/>
              <a:ea typeface="Microsoft YaHei" charset="-122"/>
              <a:cs typeface="Microsoft YaHei" charset="-122"/>
            </a:endParaRPr>
          </a:p>
        </p:txBody>
      </p:sp>
      <p:sp>
        <p:nvSpPr>
          <p:cNvPr id="10" name="Title 1"/>
          <p:cNvSpPr txBox="1">
            <a:spLocks/>
          </p:cNvSpPr>
          <p:nvPr/>
        </p:nvSpPr>
        <p:spPr>
          <a:xfrm>
            <a:off x="2253758" y="2583140"/>
            <a:ext cx="7317940" cy="1128031"/>
          </a:xfrm>
          <a:prstGeom prst="rect">
            <a:avLst/>
          </a:prstGeom>
        </p:spPr>
        <p:txBody>
          <a:bodyPr>
            <a:noAutofit/>
          </a:bodyPr>
          <a:lstStyle/>
          <a:p>
            <a:pPr lvl="0" algn="ctr">
              <a:spcBef>
                <a:spcPct val="0"/>
              </a:spcBef>
              <a:defRPr/>
            </a:pPr>
            <a:r>
              <a:rPr kumimoji="0" lang="zh-CN" altLang="en-US" sz="6000" b="1" i="0" u="none" strike="noStrike" kern="1200" cap="none" spc="0" normalizeH="0" baseline="0" noProof="0" dirty="0" smtClean="0">
                <a:ln>
                  <a:noFill/>
                </a:ln>
                <a:solidFill>
                  <a:srgbClr val="C00000"/>
                </a:solidFill>
                <a:effectLst/>
                <a:uLnTx/>
                <a:uFillTx/>
                <a:latin typeface="Microsoft YaHei" charset="-122"/>
                <a:ea typeface="Microsoft YaHei" charset="-122"/>
                <a:cs typeface="Microsoft YaHei" charset="-122"/>
              </a:rPr>
              <a:t>感谢聆听</a:t>
            </a:r>
            <a:endParaRPr kumimoji="0" lang="en-US" sz="6000" b="1" i="0" u="none" strike="noStrike" kern="1200" cap="none" spc="0" normalizeH="0" baseline="0" noProof="0" dirty="0">
              <a:ln>
                <a:noFill/>
              </a:ln>
              <a:solidFill>
                <a:srgbClr val="C00000"/>
              </a:solidFill>
              <a:effectLst/>
              <a:uLnTx/>
              <a:uFillTx/>
              <a:latin typeface="Microsoft YaHei" charset="-122"/>
              <a:ea typeface="Microsoft YaHei" charset="-122"/>
              <a:cs typeface="Microsoft YaHei" charset="-122"/>
            </a:endParaRPr>
          </a:p>
        </p:txBody>
      </p:sp>
    </p:spTree>
    <p:extLst>
      <p:ext uri="{BB962C8B-B14F-4D97-AF65-F5344CB8AC3E}">
        <p14:creationId xmlns:p14="http://schemas.microsoft.com/office/powerpoint/2010/main" xmlns="" val="3064138920"/>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4C926F0C-232A-4DF7-ADCA-8496AD12D0A6}"/>
              </a:ext>
            </a:extLst>
          </p:cNvPr>
          <p:cNvGrpSpPr/>
          <p:nvPr/>
        </p:nvGrpSpPr>
        <p:grpSpPr bwMode="auto">
          <a:xfrm>
            <a:off x="1372452" y="2027848"/>
            <a:ext cx="1775884" cy="1775884"/>
            <a:chOff x="2681612" y="1294393"/>
            <a:chExt cx="1506220" cy="1506217"/>
          </a:xfrm>
        </p:grpSpPr>
        <p:sp>
          <p:nvSpPr>
            <p:cNvPr id="8" name="椭圆 7">
              <a:extLst>
                <a:ext uri="{FF2B5EF4-FFF2-40B4-BE49-F238E27FC236}">
                  <a16:creationId xmlns:a16="http://schemas.microsoft.com/office/drawing/2014/main" xmlns="" id="{066EFD0D-3BED-4925-8636-B45ECE50C3F0}"/>
                </a:ext>
              </a:extLst>
            </p:cNvPr>
            <p:cNvSpPr/>
            <p:nvPr/>
          </p:nvSpPr>
          <p:spPr>
            <a:xfrm>
              <a:off x="2681612" y="1294393"/>
              <a:ext cx="1506220" cy="1506217"/>
            </a:xfrm>
            <a:prstGeom prst="ellipse">
              <a:avLst/>
            </a:prstGeom>
            <a:solidFill>
              <a:srgbClr val="F79646">
                <a:lumMod val="20000"/>
                <a:lumOff val="80000"/>
              </a:srgbClr>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anchor="ctr"/>
            <a:lstStyle/>
            <a:p>
              <a:pPr algn="ctr" fontAlgn="auto">
                <a:spcBef>
                  <a:spcPts val="0"/>
                </a:spcBef>
                <a:spcAft>
                  <a:spcPts val="0"/>
                </a:spcAft>
                <a:defRPr/>
              </a:pPr>
              <a:endParaRPr lang="zh-CN" altLang="en-US" sz="100" kern="0">
                <a:solidFill>
                  <a:srgbClr val="000000"/>
                </a:solidFill>
                <a:latin typeface="Calibri" panose="020F0502020204030204"/>
                <a:ea typeface="微软雅黑" panose="020B0503020204020204" pitchFamily="34" charset="-122"/>
              </a:endParaRPr>
            </a:p>
          </p:txBody>
        </p:sp>
        <p:sp>
          <p:nvSpPr>
            <p:cNvPr id="12" name="Freeform 5">
              <a:extLst>
                <a:ext uri="{FF2B5EF4-FFF2-40B4-BE49-F238E27FC236}">
                  <a16:creationId xmlns:a16="http://schemas.microsoft.com/office/drawing/2014/main" xmlns="" id="{E0D35E2F-E71B-4586-BCFA-BCDF10ABDFF3}"/>
                </a:ext>
              </a:extLst>
            </p:cNvPr>
            <p:cNvSpPr/>
            <p:nvPr/>
          </p:nvSpPr>
          <p:spPr bwMode="auto">
            <a:xfrm flipV="1">
              <a:off x="2776761" y="1389542"/>
              <a:ext cx="1315922" cy="1315919"/>
            </a:xfrm>
            <a:prstGeom prst="ellipse">
              <a:avLst/>
            </a:prstGeom>
            <a:gradFill flip="none" rotWithShape="1">
              <a:gsLst>
                <a:gs pos="20000">
                  <a:srgbClr val="C00000">
                    <a:lumMod val="75000"/>
                  </a:srgbClr>
                </a:gs>
                <a:gs pos="80000">
                  <a:srgbClr val="C00000"/>
                </a:gs>
              </a:gsLst>
              <a:lin ang="7200000" scaled="0"/>
              <a:tileRect/>
            </a:gradFill>
            <a:ln w="9525" cap="flat" cmpd="sng" algn="ctr">
              <a:noFill/>
              <a:prstDash val="solid"/>
            </a:ln>
            <a:effectLst/>
          </p:spPr>
          <p:txBody>
            <a:bodyPr anchor="ctr"/>
            <a:lstStyle/>
            <a:p>
              <a:pPr algn="ctr" fontAlgn="auto">
                <a:spcBef>
                  <a:spcPts val="0"/>
                </a:spcBef>
                <a:spcAft>
                  <a:spcPts val="0"/>
                </a:spcAft>
                <a:defRPr/>
              </a:pPr>
              <a:endParaRPr lang="zh-CN" altLang="en-US" sz="100" kern="0">
                <a:solidFill>
                  <a:srgbClr val="000000"/>
                </a:solidFill>
                <a:latin typeface="Calibri" panose="020F0502020204030204"/>
                <a:ea typeface="微软雅黑" panose="020B0503020204020204" pitchFamily="34" charset="-122"/>
              </a:endParaRPr>
            </a:p>
          </p:txBody>
        </p:sp>
        <p:sp>
          <p:nvSpPr>
            <p:cNvPr id="13" name="任意多边形 512">
              <a:extLst>
                <a:ext uri="{FF2B5EF4-FFF2-40B4-BE49-F238E27FC236}">
                  <a16:creationId xmlns:a16="http://schemas.microsoft.com/office/drawing/2014/main" xmlns="" id="{CBB52F3E-9164-4202-BAE0-FD1D83627C56}"/>
                </a:ext>
              </a:extLst>
            </p:cNvPr>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p:spPr>
          <p:txBody>
            <a:bodyPr anchor="ctr"/>
            <a:lstStyle/>
            <a:p>
              <a:pPr algn="ctr" fontAlgn="auto">
                <a:spcBef>
                  <a:spcPts val="0"/>
                </a:spcBef>
                <a:spcAft>
                  <a:spcPts val="0"/>
                </a:spcAft>
                <a:defRPr/>
              </a:pPr>
              <a:endParaRPr lang="zh-CN" altLang="en-US" sz="100" kern="0">
                <a:solidFill>
                  <a:srgbClr val="000000"/>
                </a:solidFill>
                <a:latin typeface="Calibri" panose="020F0502020204030204"/>
                <a:ea typeface="微软雅黑" panose="020B0503020204020204" pitchFamily="34" charset="-122"/>
              </a:endParaRPr>
            </a:p>
          </p:txBody>
        </p:sp>
      </p:grpSp>
      <p:sp>
        <p:nvSpPr>
          <p:cNvPr id="15" name="圆角矩形 513">
            <a:extLst>
              <a:ext uri="{FF2B5EF4-FFF2-40B4-BE49-F238E27FC236}">
                <a16:creationId xmlns:a16="http://schemas.microsoft.com/office/drawing/2014/main" xmlns="" id="{DFB8A0E3-F923-4282-A10F-14BE4565F3A1}"/>
              </a:ext>
            </a:extLst>
          </p:cNvPr>
          <p:cNvSpPr/>
          <p:nvPr/>
        </p:nvSpPr>
        <p:spPr>
          <a:xfrm>
            <a:off x="1378802" y="3490466"/>
            <a:ext cx="1763183" cy="402167"/>
          </a:xfrm>
          <a:prstGeom prst="roundRect">
            <a:avLst>
              <a:gd name="adj" fmla="val 50000"/>
            </a:avLst>
          </a:prstGeom>
          <a:solidFill>
            <a:srgbClr val="C00000"/>
          </a:solidFill>
          <a:ln w="19050" cap="flat" cmpd="sng" algn="ctr">
            <a:noFill/>
            <a:prstDash val="solid"/>
          </a:ln>
          <a:effectLst/>
        </p:spPr>
        <p:txBody>
          <a:bodyPr anchor="ctr"/>
          <a:lstStyle/>
          <a:p>
            <a:pPr algn="ctr" fontAlgn="auto">
              <a:spcBef>
                <a:spcPts val="0"/>
              </a:spcBef>
              <a:spcAft>
                <a:spcPts val="0"/>
              </a:spcAft>
              <a:defRPr/>
            </a:pPr>
            <a:endParaRPr lang="zh-CN" altLang="en-US" sz="100" kern="0">
              <a:solidFill>
                <a:srgbClr val="FFFFFF"/>
              </a:solidFill>
              <a:latin typeface="Calibri" panose="020F0502020204030204"/>
              <a:ea typeface="微软雅黑" panose="020B0503020204020204" pitchFamily="34" charset="-122"/>
            </a:endParaRPr>
          </a:p>
        </p:txBody>
      </p:sp>
      <p:sp>
        <p:nvSpPr>
          <p:cNvPr id="16" name="TextBox 45">
            <a:extLst>
              <a:ext uri="{FF2B5EF4-FFF2-40B4-BE49-F238E27FC236}">
                <a16:creationId xmlns:a16="http://schemas.microsoft.com/office/drawing/2014/main" xmlns="" id="{951569AA-21C6-4455-977F-A2C7FD076B8A}"/>
              </a:ext>
            </a:extLst>
          </p:cNvPr>
          <p:cNvSpPr txBox="1"/>
          <p:nvPr/>
        </p:nvSpPr>
        <p:spPr>
          <a:xfrm>
            <a:off x="1559777" y="3560315"/>
            <a:ext cx="1447800" cy="245745"/>
          </a:xfrm>
          <a:prstGeom prst="rect">
            <a:avLst/>
          </a:prstGeom>
          <a:noFill/>
          <a:effectLst/>
        </p:spPr>
        <p:txBody>
          <a:bodyPr wrap="none" lIns="0" tIns="0" rIns="0" bIns="0">
            <a:spAutoFit/>
          </a:bodyPr>
          <a:lstStyle/>
          <a:p>
            <a:pPr algn="ctr" fontAlgn="auto">
              <a:spcBef>
                <a:spcPts val="0"/>
              </a:spcBef>
              <a:spcAft>
                <a:spcPts val="0"/>
              </a:spcAft>
              <a:defRPr/>
            </a:pPr>
            <a:r>
              <a:rPr lang="zh-CN" altLang="en-US" sz="1600" kern="0" spc="300" dirty="0">
                <a:solidFill>
                  <a:srgbClr val="FFFFFF"/>
                </a:solidFill>
                <a:latin typeface="微软雅黑" panose="020B0503020204020204" pitchFamily="34" charset="-122"/>
                <a:ea typeface="微软雅黑" panose="020B0503020204020204" pitchFamily="34" charset="-122"/>
              </a:rPr>
              <a:t>党风廉政建设</a:t>
            </a:r>
          </a:p>
        </p:txBody>
      </p:sp>
      <p:sp>
        <p:nvSpPr>
          <p:cNvPr id="18" name="Rectangle 2">
            <a:extLst>
              <a:ext uri="{FF2B5EF4-FFF2-40B4-BE49-F238E27FC236}">
                <a16:creationId xmlns:a16="http://schemas.microsoft.com/office/drawing/2014/main" xmlns="" id="{5CCB39DC-08D6-4E6B-9D9F-A49F04553A12}"/>
              </a:ext>
            </a:extLst>
          </p:cNvPr>
          <p:cNvSpPr>
            <a:spLocks noChangeArrowheads="1"/>
          </p:cNvSpPr>
          <p:nvPr/>
        </p:nvSpPr>
        <p:spPr bwMode="auto">
          <a:xfrm>
            <a:off x="1385152" y="2531615"/>
            <a:ext cx="1797051" cy="766233"/>
          </a:xfrm>
          <a:prstGeom prst="rect">
            <a:avLst/>
          </a:prstGeom>
          <a:noFill/>
          <a:ln>
            <a:noFill/>
          </a:ln>
        </p:spPr>
        <p:txBody>
          <a:bodyPr/>
          <a:lstStyle/>
          <a:p>
            <a:pPr algn="ctr" fontAlgn="auto">
              <a:spcBef>
                <a:spcPts val="0"/>
              </a:spcBef>
              <a:spcAft>
                <a:spcPts val="0"/>
              </a:spcAft>
              <a:defRPr/>
            </a:pPr>
            <a:r>
              <a:rPr lang="zh-CN" altLang="en-US" sz="3735" b="1" spc="3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目录</a:t>
            </a:r>
            <a:endParaRPr lang="en-US" altLang="zh-CN" sz="3735" b="1" spc="3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pic>
        <p:nvPicPr>
          <p:cNvPr id="19" name="Picture 4" descr="E:\我图PPT\00001PNG素材\01党委政府\红色鸽子21.png">
            <a:extLst>
              <a:ext uri="{FF2B5EF4-FFF2-40B4-BE49-F238E27FC236}">
                <a16:creationId xmlns:a16="http://schemas.microsoft.com/office/drawing/2014/main" xmlns="" id="{9FDF2C0D-C178-4E3F-85B4-93A6F7B282FA}"/>
              </a:ext>
            </a:extLst>
          </p:cNvPr>
          <p:cNvPicPr>
            <a:picLocks noChangeAspect="1" noChangeArrowheads="1"/>
          </p:cNvPicPr>
          <p:nvPr/>
        </p:nvPicPr>
        <p:blipFill>
          <a:blip r:embed="rId3" cstate="print"/>
          <a:srcRect/>
          <a:stretch>
            <a:fillRect/>
          </a:stretch>
        </p:blipFill>
        <p:spPr bwMode="auto">
          <a:xfrm>
            <a:off x="10784203" y="107950"/>
            <a:ext cx="1530349" cy="1570567"/>
          </a:xfrm>
          <a:prstGeom prst="rect">
            <a:avLst/>
          </a:prstGeom>
          <a:noFill/>
          <a:ln w="9525">
            <a:noFill/>
            <a:miter lim="800000"/>
            <a:headEnd/>
            <a:tailEnd/>
          </a:ln>
        </p:spPr>
      </p:pic>
      <p:grpSp>
        <p:nvGrpSpPr>
          <p:cNvPr id="20" name="Group 4">
            <a:extLst>
              <a:ext uri="{FF2B5EF4-FFF2-40B4-BE49-F238E27FC236}">
                <a16:creationId xmlns:a16="http://schemas.microsoft.com/office/drawing/2014/main" xmlns="" id="{1411E76D-E940-4069-AD13-6FCB9236DCC1}"/>
              </a:ext>
            </a:extLst>
          </p:cNvPr>
          <p:cNvGrpSpPr/>
          <p:nvPr/>
        </p:nvGrpSpPr>
        <p:grpSpPr bwMode="auto">
          <a:xfrm>
            <a:off x="3543033" y="1365514"/>
            <a:ext cx="6978653" cy="880533"/>
            <a:chOff x="0" y="208167"/>
            <a:chExt cx="6266546" cy="541167"/>
          </a:xfrm>
        </p:grpSpPr>
        <p:grpSp>
          <p:nvGrpSpPr>
            <p:cNvPr id="21" name="Group 5">
              <a:extLst>
                <a:ext uri="{FF2B5EF4-FFF2-40B4-BE49-F238E27FC236}">
                  <a16:creationId xmlns:a16="http://schemas.microsoft.com/office/drawing/2014/main" xmlns="" id="{5306DE0B-783F-4B78-957C-9DC608423BFF}"/>
                </a:ext>
              </a:extLst>
            </p:cNvPr>
            <p:cNvGrpSpPr/>
            <p:nvPr/>
          </p:nvGrpSpPr>
          <p:grpSpPr bwMode="auto">
            <a:xfrm>
              <a:off x="0" y="274512"/>
              <a:ext cx="6266546" cy="413681"/>
              <a:chOff x="0" y="-561"/>
              <a:chExt cx="6266546" cy="413681"/>
            </a:xfrm>
          </p:grpSpPr>
          <p:sp>
            <p:nvSpPr>
              <p:cNvPr id="23" name="矩形 12">
                <a:extLst>
                  <a:ext uri="{FF2B5EF4-FFF2-40B4-BE49-F238E27FC236}">
                    <a16:creationId xmlns:a16="http://schemas.microsoft.com/office/drawing/2014/main" xmlns="" id="{4A515CA3-9553-43BC-838B-0C8475926825}"/>
                  </a:ext>
                </a:extLst>
              </p:cNvPr>
              <p:cNvSpPr>
                <a:spLocks noChangeArrowheads="1"/>
              </p:cNvSpPr>
              <p:nvPr/>
            </p:nvSpPr>
            <p:spPr bwMode="auto">
              <a:xfrm>
                <a:off x="0" y="-561"/>
                <a:ext cx="6266546" cy="413681"/>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2600" spc="300">
                  <a:solidFill>
                    <a:srgbClr val="FFFFFF"/>
                  </a:solidFill>
                  <a:latin typeface="Calibri" panose="020F0502020204030204" pitchFamily="34" charset="0"/>
                  <a:ea typeface="+mn-ea"/>
                  <a:sym typeface="宋体" panose="02010600030101010101" pitchFamily="2" charset="-122"/>
                </a:endParaRPr>
              </a:p>
            </p:txBody>
          </p:sp>
          <p:sp>
            <p:nvSpPr>
              <p:cNvPr id="24" name="TextBox 27">
                <a:extLst>
                  <a:ext uri="{FF2B5EF4-FFF2-40B4-BE49-F238E27FC236}">
                    <a16:creationId xmlns:a16="http://schemas.microsoft.com/office/drawing/2014/main" xmlns="" id="{5F865720-B66B-46F4-BE32-E41D5084399E}"/>
                  </a:ext>
                </a:extLst>
              </p:cNvPr>
              <p:cNvSpPr>
                <a:spLocks noChangeArrowheads="1"/>
              </p:cNvSpPr>
              <p:nvPr/>
            </p:nvSpPr>
            <p:spPr bwMode="auto">
              <a:xfrm>
                <a:off x="1296144" y="28901"/>
                <a:ext cx="3456384" cy="302065"/>
              </a:xfrm>
              <a:prstGeom prst="rect">
                <a:avLst/>
              </a:prstGeom>
              <a:noFill/>
              <a:ln>
                <a:noFill/>
              </a:ln>
            </p:spPr>
            <p:txBody>
              <a:bodyPr>
                <a:spAutoFit/>
              </a:bodyPr>
              <a:lstStyle/>
              <a:p>
                <a:pPr fontAlgn="auto">
                  <a:spcBef>
                    <a:spcPts val="0"/>
                  </a:spcBef>
                  <a:spcAft>
                    <a:spcPts val="0"/>
                  </a:spcAft>
                  <a:defRPr/>
                </a:pPr>
                <a:r>
                  <a:rPr lang="zh-CN" altLang="en-US" sz="26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纠“四风”内容</a:t>
                </a:r>
              </a:p>
            </p:txBody>
          </p:sp>
        </p:grpSp>
        <p:pic>
          <p:nvPicPr>
            <p:cNvPr id="22" name="图片 11">
              <a:extLst>
                <a:ext uri="{FF2B5EF4-FFF2-40B4-BE49-F238E27FC236}">
                  <a16:creationId xmlns:a16="http://schemas.microsoft.com/office/drawing/2014/main" xmlns="" id="{16FA6113-A057-4AE4-AD9D-A14F65041D49}"/>
                </a:ext>
              </a:extLst>
            </p:cNvPr>
            <p:cNvPicPr>
              <a:picLocks noChangeAspect="1" noChangeArrowheads="1"/>
            </p:cNvPicPr>
            <p:nvPr/>
          </p:nvPicPr>
          <p:blipFill>
            <a:blip r:embed="rId4" cstate="print"/>
            <a:srcRect/>
            <a:stretch>
              <a:fillRect/>
            </a:stretch>
          </p:blipFill>
          <p:spPr bwMode="auto">
            <a:xfrm>
              <a:off x="194535" y="208167"/>
              <a:ext cx="991492" cy="541167"/>
            </a:xfrm>
            <a:prstGeom prst="rect">
              <a:avLst/>
            </a:prstGeom>
            <a:noFill/>
            <a:ln w="9525">
              <a:noFill/>
              <a:miter lim="800000"/>
              <a:headEnd/>
              <a:tailEnd/>
            </a:ln>
          </p:spPr>
        </p:pic>
      </p:grpSp>
      <p:grpSp>
        <p:nvGrpSpPr>
          <p:cNvPr id="25" name="Group 9">
            <a:extLst>
              <a:ext uri="{FF2B5EF4-FFF2-40B4-BE49-F238E27FC236}">
                <a16:creationId xmlns:a16="http://schemas.microsoft.com/office/drawing/2014/main" xmlns="" id="{86678F0F-CD43-4831-8E58-3D9404651945}"/>
              </a:ext>
            </a:extLst>
          </p:cNvPr>
          <p:cNvGrpSpPr/>
          <p:nvPr/>
        </p:nvGrpSpPr>
        <p:grpSpPr bwMode="auto">
          <a:xfrm>
            <a:off x="3543033" y="2239698"/>
            <a:ext cx="6978652" cy="867833"/>
            <a:chOff x="0" y="205364"/>
            <a:chExt cx="6266544" cy="535774"/>
          </a:xfrm>
        </p:grpSpPr>
        <p:grpSp>
          <p:nvGrpSpPr>
            <p:cNvPr id="26" name="Group 10">
              <a:extLst>
                <a:ext uri="{FF2B5EF4-FFF2-40B4-BE49-F238E27FC236}">
                  <a16:creationId xmlns:a16="http://schemas.microsoft.com/office/drawing/2014/main" xmlns="" id="{E7B63E8F-F9FD-47AF-8767-2A9FB569D312}"/>
                </a:ext>
              </a:extLst>
            </p:cNvPr>
            <p:cNvGrpSpPr/>
            <p:nvPr/>
          </p:nvGrpSpPr>
          <p:grpSpPr bwMode="auto">
            <a:xfrm>
              <a:off x="0" y="274622"/>
              <a:ext cx="6266544" cy="412938"/>
              <a:chOff x="0" y="-451"/>
              <a:chExt cx="6266544" cy="412938"/>
            </a:xfrm>
          </p:grpSpPr>
          <p:sp>
            <p:nvSpPr>
              <p:cNvPr id="28" name="矩形 17">
                <a:extLst>
                  <a:ext uri="{FF2B5EF4-FFF2-40B4-BE49-F238E27FC236}">
                    <a16:creationId xmlns:a16="http://schemas.microsoft.com/office/drawing/2014/main" xmlns="" id="{157820D8-E84E-4D4E-BB06-D99E5A3B3FAD}"/>
                  </a:ext>
                </a:extLst>
              </p:cNvPr>
              <p:cNvSpPr>
                <a:spLocks noChangeArrowheads="1"/>
              </p:cNvSpPr>
              <p:nvPr/>
            </p:nvSpPr>
            <p:spPr bwMode="auto">
              <a:xfrm>
                <a:off x="0" y="-451"/>
                <a:ext cx="6266544" cy="412938"/>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2600" spc="300">
                  <a:solidFill>
                    <a:srgbClr val="FFFFFF"/>
                  </a:solidFill>
                  <a:latin typeface="Calibri" panose="020F0502020204030204" pitchFamily="34" charset="0"/>
                  <a:ea typeface="+mn-ea"/>
                  <a:sym typeface="宋体" panose="02010600030101010101" pitchFamily="2" charset="-122"/>
                </a:endParaRPr>
              </a:p>
            </p:txBody>
          </p:sp>
          <p:sp>
            <p:nvSpPr>
              <p:cNvPr id="29" name="TextBox 27">
                <a:extLst>
                  <a:ext uri="{FF2B5EF4-FFF2-40B4-BE49-F238E27FC236}">
                    <a16:creationId xmlns:a16="http://schemas.microsoft.com/office/drawing/2014/main" xmlns="" id="{92F01E67-6014-436D-8E4B-FC11B36067A5}"/>
                  </a:ext>
                </a:extLst>
              </p:cNvPr>
              <p:cNvSpPr>
                <a:spLocks noChangeArrowheads="1"/>
              </p:cNvSpPr>
              <p:nvPr/>
            </p:nvSpPr>
            <p:spPr bwMode="auto">
              <a:xfrm>
                <a:off x="1296074" y="28951"/>
                <a:ext cx="3901336" cy="303431"/>
              </a:xfrm>
              <a:prstGeom prst="rect">
                <a:avLst/>
              </a:prstGeom>
              <a:noFill/>
              <a:ln>
                <a:noFill/>
              </a:ln>
            </p:spPr>
            <p:txBody>
              <a:bodyPr wrap="square">
                <a:spAutoFit/>
              </a:bodyPr>
              <a:lstStyle/>
              <a:p>
                <a:pPr fontAlgn="auto">
                  <a:spcBef>
                    <a:spcPts val="0"/>
                  </a:spcBef>
                  <a:spcAft>
                    <a:spcPts val="0"/>
                  </a:spcAft>
                  <a:defRPr/>
                </a:pPr>
                <a:r>
                  <a:rPr lang="zh-CN" altLang="en-US" sz="26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为什么要聚焦“四风”</a:t>
                </a:r>
              </a:p>
            </p:txBody>
          </p:sp>
        </p:grpSp>
        <p:pic>
          <p:nvPicPr>
            <p:cNvPr id="27" name="图片 16">
              <a:extLst>
                <a:ext uri="{FF2B5EF4-FFF2-40B4-BE49-F238E27FC236}">
                  <a16:creationId xmlns:a16="http://schemas.microsoft.com/office/drawing/2014/main" xmlns="" id="{7C474DCA-A21E-440B-BC96-8DF18411B1F2}"/>
                </a:ext>
              </a:extLst>
            </p:cNvPr>
            <p:cNvPicPr>
              <a:picLocks noChangeAspect="1" noChangeArrowheads="1"/>
            </p:cNvPicPr>
            <p:nvPr/>
          </p:nvPicPr>
          <p:blipFill>
            <a:blip r:embed="rId4" cstate="print"/>
            <a:srcRect/>
            <a:stretch>
              <a:fillRect/>
            </a:stretch>
          </p:blipFill>
          <p:spPr bwMode="auto">
            <a:xfrm>
              <a:off x="194535" y="205364"/>
              <a:ext cx="991492" cy="535774"/>
            </a:xfrm>
            <a:prstGeom prst="rect">
              <a:avLst/>
            </a:prstGeom>
            <a:noFill/>
            <a:ln w="9525">
              <a:noFill/>
              <a:miter lim="800000"/>
              <a:headEnd/>
              <a:tailEnd/>
            </a:ln>
          </p:spPr>
        </p:pic>
      </p:grpSp>
      <p:grpSp>
        <p:nvGrpSpPr>
          <p:cNvPr id="30" name="Group 14">
            <a:extLst>
              <a:ext uri="{FF2B5EF4-FFF2-40B4-BE49-F238E27FC236}">
                <a16:creationId xmlns:a16="http://schemas.microsoft.com/office/drawing/2014/main" xmlns="" id="{6E81C17A-8F6B-4535-A0C3-5380A676E5D0}"/>
              </a:ext>
            </a:extLst>
          </p:cNvPr>
          <p:cNvGrpSpPr/>
          <p:nvPr/>
        </p:nvGrpSpPr>
        <p:grpSpPr bwMode="auto">
          <a:xfrm>
            <a:off x="3547265" y="3103298"/>
            <a:ext cx="6974419" cy="869949"/>
            <a:chOff x="-1" y="212993"/>
            <a:chExt cx="6262744" cy="535774"/>
          </a:xfrm>
        </p:grpSpPr>
        <p:grpSp>
          <p:nvGrpSpPr>
            <p:cNvPr id="31" name="Group 15">
              <a:extLst>
                <a:ext uri="{FF2B5EF4-FFF2-40B4-BE49-F238E27FC236}">
                  <a16:creationId xmlns:a16="http://schemas.microsoft.com/office/drawing/2014/main" xmlns="" id="{E3311799-31C0-4908-AD8E-382A404DD2C1}"/>
                </a:ext>
              </a:extLst>
            </p:cNvPr>
            <p:cNvGrpSpPr/>
            <p:nvPr/>
          </p:nvGrpSpPr>
          <p:grpSpPr bwMode="auto">
            <a:xfrm>
              <a:off x="-1" y="275565"/>
              <a:ext cx="6262744" cy="411934"/>
              <a:chOff x="-1" y="492"/>
              <a:chExt cx="6262744" cy="411934"/>
            </a:xfrm>
          </p:grpSpPr>
          <p:sp>
            <p:nvSpPr>
              <p:cNvPr id="33" name="矩形 22">
                <a:extLst>
                  <a:ext uri="{FF2B5EF4-FFF2-40B4-BE49-F238E27FC236}">
                    <a16:creationId xmlns:a16="http://schemas.microsoft.com/office/drawing/2014/main" xmlns="" id="{C4427484-934E-4227-91FE-307BC7EFF79F}"/>
                  </a:ext>
                </a:extLst>
              </p:cNvPr>
              <p:cNvSpPr>
                <a:spLocks noChangeArrowheads="1"/>
              </p:cNvSpPr>
              <p:nvPr/>
            </p:nvSpPr>
            <p:spPr bwMode="auto">
              <a:xfrm>
                <a:off x="-1" y="492"/>
                <a:ext cx="6262744" cy="411934"/>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2600" spc="300">
                  <a:solidFill>
                    <a:srgbClr val="FFFFFF"/>
                  </a:solidFill>
                  <a:latin typeface="Calibri" panose="020F0502020204030204" pitchFamily="34" charset="0"/>
                  <a:ea typeface="+mn-ea"/>
                  <a:sym typeface="宋体" panose="02010600030101010101" pitchFamily="2" charset="-122"/>
                </a:endParaRPr>
              </a:p>
            </p:txBody>
          </p:sp>
          <p:sp>
            <p:nvSpPr>
              <p:cNvPr id="34" name="TextBox 27">
                <a:extLst>
                  <a:ext uri="{FF2B5EF4-FFF2-40B4-BE49-F238E27FC236}">
                    <a16:creationId xmlns:a16="http://schemas.microsoft.com/office/drawing/2014/main" xmlns="" id="{B11EE31C-6E26-4FCD-B38E-46B5836B2451}"/>
                  </a:ext>
                </a:extLst>
              </p:cNvPr>
              <p:cNvSpPr>
                <a:spLocks noChangeArrowheads="1"/>
              </p:cNvSpPr>
              <p:nvPr/>
            </p:nvSpPr>
            <p:spPr bwMode="auto">
              <a:xfrm>
                <a:off x="1296144" y="28901"/>
                <a:ext cx="3456384" cy="302693"/>
              </a:xfrm>
              <a:prstGeom prst="rect">
                <a:avLst/>
              </a:prstGeom>
              <a:noFill/>
              <a:ln>
                <a:noFill/>
              </a:ln>
            </p:spPr>
            <p:txBody>
              <a:bodyPr>
                <a:spAutoFit/>
              </a:bodyPr>
              <a:lstStyle/>
              <a:p>
                <a:pPr fontAlgn="auto">
                  <a:spcBef>
                    <a:spcPts val="0"/>
                  </a:spcBef>
                  <a:spcAft>
                    <a:spcPts val="0"/>
                  </a:spcAft>
                  <a:defRPr/>
                </a:pPr>
                <a:r>
                  <a:rPr lang="zh-CN" altLang="en-US" sz="26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纠“四风”学习要求</a:t>
                </a:r>
              </a:p>
            </p:txBody>
          </p:sp>
        </p:grpSp>
        <p:pic>
          <p:nvPicPr>
            <p:cNvPr id="32" name="图片 21">
              <a:extLst>
                <a:ext uri="{FF2B5EF4-FFF2-40B4-BE49-F238E27FC236}">
                  <a16:creationId xmlns:a16="http://schemas.microsoft.com/office/drawing/2014/main" xmlns="" id="{E932559B-1BC1-4F67-A4F7-338C7DB11305}"/>
                </a:ext>
              </a:extLst>
            </p:cNvPr>
            <p:cNvPicPr>
              <a:picLocks noChangeAspect="1" noChangeArrowheads="1"/>
            </p:cNvPicPr>
            <p:nvPr/>
          </p:nvPicPr>
          <p:blipFill>
            <a:blip r:embed="rId4" cstate="print"/>
            <a:srcRect/>
            <a:stretch>
              <a:fillRect/>
            </a:stretch>
          </p:blipFill>
          <p:spPr bwMode="auto">
            <a:xfrm>
              <a:off x="181180" y="212993"/>
              <a:ext cx="999970" cy="535774"/>
            </a:xfrm>
            <a:prstGeom prst="rect">
              <a:avLst/>
            </a:prstGeom>
            <a:noFill/>
            <a:ln w="9525">
              <a:noFill/>
              <a:miter lim="800000"/>
              <a:headEnd/>
              <a:tailEnd/>
            </a:ln>
          </p:spPr>
        </p:pic>
      </p:grpSp>
      <p:grpSp>
        <p:nvGrpSpPr>
          <p:cNvPr id="35" name="Group 19">
            <a:extLst>
              <a:ext uri="{FF2B5EF4-FFF2-40B4-BE49-F238E27FC236}">
                <a16:creationId xmlns:a16="http://schemas.microsoft.com/office/drawing/2014/main" xmlns="" id="{702AE0C5-6B1C-4608-A5CA-7B2BC650C7FB}"/>
              </a:ext>
            </a:extLst>
          </p:cNvPr>
          <p:cNvGrpSpPr/>
          <p:nvPr/>
        </p:nvGrpSpPr>
        <p:grpSpPr bwMode="auto">
          <a:xfrm>
            <a:off x="3547266" y="3966898"/>
            <a:ext cx="6974418" cy="869949"/>
            <a:chOff x="0" y="205364"/>
            <a:chExt cx="6262743" cy="535774"/>
          </a:xfrm>
        </p:grpSpPr>
        <p:grpSp>
          <p:nvGrpSpPr>
            <p:cNvPr id="36" name="Group 20">
              <a:extLst>
                <a:ext uri="{FF2B5EF4-FFF2-40B4-BE49-F238E27FC236}">
                  <a16:creationId xmlns:a16="http://schemas.microsoft.com/office/drawing/2014/main" xmlns="" id="{3F628812-673D-4EA5-8B5C-14F1E879552B}"/>
                </a:ext>
              </a:extLst>
            </p:cNvPr>
            <p:cNvGrpSpPr/>
            <p:nvPr/>
          </p:nvGrpSpPr>
          <p:grpSpPr bwMode="auto">
            <a:xfrm>
              <a:off x="0" y="274454"/>
              <a:ext cx="6262743" cy="413238"/>
              <a:chOff x="0" y="-619"/>
              <a:chExt cx="6262743" cy="413238"/>
            </a:xfrm>
          </p:grpSpPr>
          <p:sp>
            <p:nvSpPr>
              <p:cNvPr id="38" name="矩形 27">
                <a:extLst>
                  <a:ext uri="{FF2B5EF4-FFF2-40B4-BE49-F238E27FC236}">
                    <a16:creationId xmlns:a16="http://schemas.microsoft.com/office/drawing/2014/main" xmlns="" id="{4F390DEE-1697-4F41-BA3F-D48D522425B5}"/>
                  </a:ext>
                </a:extLst>
              </p:cNvPr>
              <p:cNvSpPr>
                <a:spLocks noChangeArrowheads="1"/>
              </p:cNvSpPr>
              <p:nvPr/>
            </p:nvSpPr>
            <p:spPr bwMode="auto">
              <a:xfrm>
                <a:off x="0" y="-619"/>
                <a:ext cx="6262743" cy="413238"/>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2600" spc="300">
                  <a:solidFill>
                    <a:srgbClr val="FFFFFF"/>
                  </a:solidFill>
                  <a:latin typeface="Calibri" panose="020F0502020204030204" pitchFamily="34" charset="0"/>
                  <a:ea typeface="+mn-ea"/>
                  <a:sym typeface="宋体" panose="02010600030101010101" pitchFamily="2" charset="-122"/>
                </a:endParaRPr>
              </a:p>
            </p:txBody>
          </p:sp>
          <p:sp>
            <p:nvSpPr>
              <p:cNvPr id="39" name="TextBox 28">
                <a:extLst>
                  <a:ext uri="{FF2B5EF4-FFF2-40B4-BE49-F238E27FC236}">
                    <a16:creationId xmlns:a16="http://schemas.microsoft.com/office/drawing/2014/main" xmlns="" id="{A0DC0A37-F2F2-4796-BCF7-F133FAE366B8}"/>
                  </a:ext>
                </a:extLst>
              </p:cNvPr>
              <p:cNvSpPr>
                <a:spLocks noChangeArrowheads="1"/>
              </p:cNvSpPr>
              <p:nvPr/>
            </p:nvSpPr>
            <p:spPr bwMode="auto">
              <a:xfrm>
                <a:off x="1296144" y="28901"/>
                <a:ext cx="3456384" cy="302693"/>
              </a:xfrm>
              <a:prstGeom prst="rect">
                <a:avLst/>
              </a:prstGeom>
              <a:noFill/>
              <a:ln>
                <a:noFill/>
              </a:ln>
            </p:spPr>
            <p:txBody>
              <a:bodyPr>
                <a:spAutoFit/>
              </a:bodyPr>
              <a:lstStyle/>
              <a:p>
                <a:pPr fontAlgn="auto">
                  <a:spcBef>
                    <a:spcPts val="0"/>
                  </a:spcBef>
                  <a:spcAft>
                    <a:spcPts val="0"/>
                  </a:spcAft>
                  <a:defRPr/>
                </a:pPr>
                <a:r>
                  <a:rPr lang="zh-CN" altLang="en-US" sz="26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怎么纠“四风”</a:t>
                </a:r>
              </a:p>
            </p:txBody>
          </p:sp>
        </p:grpSp>
        <p:pic>
          <p:nvPicPr>
            <p:cNvPr id="37" name="图片 26">
              <a:extLst>
                <a:ext uri="{FF2B5EF4-FFF2-40B4-BE49-F238E27FC236}">
                  <a16:creationId xmlns:a16="http://schemas.microsoft.com/office/drawing/2014/main" xmlns="" id="{1F6F4CE1-5A11-40DA-8A5B-7B0897E2CD19}"/>
                </a:ext>
              </a:extLst>
            </p:cNvPr>
            <p:cNvPicPr>
              <a:picLocks noChangeAspect="1" noChangeArrowheads="1"/>
            </p:cNvPicPr>
            <p:nvPr/>
          </p:nvPicPr>
          <p:blipFill>
            <a:blip r:embed="rId4" cstate="print"/>
            <a:srcRect/>
            <a:stretch>
              <a:fillRect/>
            </a:stretch>
          </p:blipFill>
          <p:spPr bwMode="auto">
            <a:xfrm>
              <a:off x="158425" y="205364"/>
              <a:ext cx="1022475" cy="535774"/>
            </a:xfrm>
            <a:prstGeom prst="rect">
              <a:avLst/>
            </a:prstGeom>
            <a:noFill/>
            <a:ln w="9525">
              <a:noFill/>
              <a:miter lim="800000"/>
              <a:headEnd/>
              <a:tailEnd/>
            </a:ln>
          </p:spPr>
        </p:pic>
      </p:grpSp>
      <p:grpSp>
        <p:nvGrpSpPr>
          <p:cNvPr id="40" name="Group 19">
            <a:extLst>
              <a:ext uri="{FF2B5EF4-FFF2-40B4-BE49-F238E27FC236}">
                <a16:creationId xmlns:a16="http://schemas.microsoft.com/office/drawing/2014/main" xmlns="" id="{9A7407AD-77FF-413C-8414-5A2B55AFCA96}"/>
              </a:ext>
            </a:extLst>
          </p:cNvPr>
          <p:cNvGrpSpPr/>
          <p:nvPr/>
        </p:nvGrpSpPr>
        <p:grpSpPr bwMode="auto">
          <a:xfrm>
            <a:off x="3543033" y="4830498"/>
            <a:ext cx="6974418" cy="869950"/>
            <a:chOff x="0" y="205364"/>
            <a:chExt cx="6260377" cy="535774"/>
          </a:xfrm>
        </p:grpSpPr>
        <p:grpSp>
          <p:nvGrpSpPr>
            <p:cNvPr id="41" name="Group 20">
              <a:extLst>
                <a:ext uri="{FF2B5EF4-FFF2-40B4-BE49-F238E27FC236}">
                  <a16:creationId xmlns:a16="http://schemas.microsoft.com/office/drawing/2014/main" xmlns="" id="{FBE75AAA-E718-4FE7-AD41-17965BB9D4BD}"/>
                </a:ext>
              </a:extLst>
            </p:cNvPr>
            <p:cNvGrpSpPr/>
            <p:nvPr/>
          </p:nvGrpSpPr>
          <p:grpSpPr bwMode="auto">
            <a:xfrm>
              <a:off x="0" y="274454"/>
              <a:ext cx="6260377" cy="456255"/>
              <a:chOff x="0" y="-619"/>
              <a:chExt cx="6260377" cy="456255"/>
            </a:xfrm>
          </p:grpSpPr>
          <p:sp>
            <p:nvSpPr>
              <p:cNvPr id="43" name="矩形 27">
                <a:extLst>
                  <a:ext uri="{FF2B5EF4-FFF2-40B4-BE49-F238E27FC236}">
                    <a16:creationId xmlns:a16="http://schemas.microsoft.com/office/drawing/2014/main" xmlns="" id="{5AD06495-F141-4C08-9F7C-DBA2F5FA32E2}"/>
                  </a:ext>
                </a:extLst>
              </p:cNvPr>
              <p:cNvSpPr>
                <a:spLocks noChangeArrowheads="1"/>
              </p:cNvSpPr>
              <p:nvPr/>
            </p:nvSpPr>
            <p:spPr bwMode="auto">
              <a:xfrm>
                <a:off x="0" y="-619"/>
                <a:ext cx="6260377" cy="456255"/>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2600" spc="300">
                  <a:solidFill>
                    <a:srgbClr val="FFFFFF"/>
                  </a:solidFill>
                  <a:latin typeface="Calibri" panose="020F0502020204030204" pitchFamily="34" charset="0"/>
                  <a:ea typeface="+mn-ea"/>
                  <a:sym typeface="宋体" panose="02010600030101010101" pitchFamily="2" charset="-122"/>
                </a:endParaRPr>
              </a:p>
            </p:txBody>
          </p:sp>
          <p:sp>
            <p:nvSpPr>
              <p:cNvPr id="44" name="TextBox 28">
                <a:extLst>
                  <a:ext uri="{FF2B5EF4-FFF2-40B4-BE49-F238E27FC236}">
                    <a16:creationId xmlns:a16="http://schemas.microsoft.com/office/drawing/2014/main" xmlns="" id="{AE2527DA-825E-486E-93D1-1DA8987EC7F3}"/>
                  </a:ext>
                </a:extLst>
              </p:cNvPr>
              <p:cNvSpPr>
                <a:spLocks noChangeArrowheads="1"/>
              </p:cNvSpPr>
              <p:nvPr/>
            </p:nvSpPr>
            <p:spPr bwMode="auto">
              <a:xfrm>
                <a:off x="1295584" y="-229"/>
                <a:ext cx="3848160" cy="278638"/>
              </a:xfrm>
              <a:prstGeom prst="rect">
                <a:avLst/>
              </a:prstGeom>
              <a:noFill/>
              <a:ln>
                <a:noFill/>
              </a:ln>
            </p:spPr>
            <p:txBody>
              <a:bodyPr wrap="square">
                <a:spAutoFit/>
              </a:bodyPr>
              <a:lstStyle/>
              <a:p>
                <a:pPr algn="dist" fontAlgn="auto">
                  <a:lnSpc>
                    <a:spcPct val="90000"/>
                  </a:lnSpc>
                  <a:spcBef>
                    <a:spcPts val="0"/>
                  </a:spcBef>
                  <a:spcAft>
                    <a:spcPts val="0"/>
                  </a:spcAft>
                  <a:defRPr/>
                </a:pPr>
                <a:r>
                  <a:rPr lang="zh-CN" altLang="en-US" sz="26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总书记关于纠四风金句</a:t>
                </a:r>
              </a:p>
            </p:txBody>
          </p:sp>
        </p:grpSp>
        <p:pic>
          <p:nvPicPr>
            <p:cNvPr id="42" name="图片 26">
              <a:extLst>
                <a:ext uri="{FF2B5EF4-FFF2-40B4-BE49-F238E27FC236}">
                  <a16:creationId xmlns:a16="http://schemas.microsoft.com/office/drawing/2014/main" xmlns="" id="{557B72C1-25B5-4D73-BD2D-89AAB83E0578}"/>
                </a:ext>
              </a:extLst>
            </p:cNvPr>
            <p:cNvPicPr>
              <a:picLocks noChangeAspect="1" noChangeArrowheads="1"/>
            </p:cNvPicPr>
            <p:nvPr/>
          </p:nvPicPr>
          <p:blipFill>
            <a:blip r:embed="rId4" cstate="print"/>
            <a:srcRect/>
            <a:stretch>
              <a:fillRect/>
            </a:stretch>
          </p:blipFill>
          <p:spPr bwMode="auto">
            <a:xfrm>
              <a:off x="158425" y="205364"/>
              <a:ext cx="1026074" cy="535774"/>
            </a:xfrm>
            <a:prstGeom prst="rect">
              <a:avLst/>
            </a:prstGeom>
            <a:noFill/>
            <a:ln w="9525">
              <a:noFill/>
              <a:miter lim="800000"/>
              <a:headEnd/>
              <a:tailEnd/>
            </a:ln>
          </p:spPr>
        </p:pic>
      </p:grpSp>
    </p:spTree>
    <p:extLst>
      <p:ext uri="{BB962C8B-B14F-4D97-AF65-F5344CB8AC3E}">
        <p14:creationId xmlns:p14="http://schemas.microsoft.com/office/powerpoint/2010/main" xmlns="" val="229185333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500" fill="hold"/>
                                        <p:tgtEl>
                                          <p:spTgt spid="16"/>
                                        </p:tgtEl>
                                        <p:attrNameLst>
                                          <p:attrName>ppt_w</p:attrName>
                                        </p:attrNameLst>
                                      </p:cBhvr>
                                      <p:tavLst>
                                        <p:tav tm="0">
                                          <p:val>
                                            <p:fltVal val="0"/>
                                          </p:val>
                                        </p:tav>
                                        <p:tav tm="100000">
                                          <p:val>
                                            <p:strVal val="#ppt_w"/>
                                          </p:val>
                                        </p:tav>
                                      </p:tavLst>
                                    </p:anim>
                                    <p:anim calcmode="lin" valueType="num">
                                      <p:cBhvr>
                                        <p:cTn id="13" dur="1500" fill="hold"/>
                                        <p:tgtEl>
                                          <p:spTgt spid="16"/>
                                        </p:tgtEl>
                                        <p:attrNameLst>
                                          <p:attrName>ppt_h</p:attrName>
                                        </p:attrNameLst>
                                      </p:cBhvr>
                                      <p:tavLst>
                                        <p:tav tm="0">
                                          <p:val>
                                            <p:fltVal val="0"/>
                                          </p:val>
                                        </p:tav>
                                        <p:tav tm="100000">
                                          <p:val>
                                            <p:strVal val="#ppt_h"/>
                                          </p:val>
                                        </p:tav>
                                      </p:tavLst>
                                    </p:anim>
                                    <p:animEffect transition="in" filter="fade">
                                      <p:cBhvr>
                                        <p:cTn id="14" dur="1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500" fill="hold"/>
                                        <p:tgtEl>
                                          <p:spTgt spid="15"/>
                                        </p:tgtEl>
                                        <p:attrNameLst>
                                          <p:attrName>ppt_w</p:attrName>
                                        </p:attrNameLst>
                                      </p:cBhvr>
                                      <p:tavLst>
                                        <p:tav tm="0">
                                          <p:val>
                                            <p:fltVal val="0"/>
                                          </p:val>
                                        </p:tav>
                                        <p:tav tm="100000">
                                          <p:val>
                                            <p:strVal val="#ppt_w"/>
                                          </p:val>
                                        </p:tav>
                                      </p:tavLst>
                                    </p:anim>
                                    <p:anim calcmode="lin" valueType="num">
                                      <p:cBhvr>
                                        <p:cTn id="18" dur="1500" fill="hold"/>
                                        <p:tgtEl>
                                          <p:spTgt spid="15"/>
                                        </p:tgtEl>
                                        <p:attrNameLst>
                                          <p:attrName>ppt_h</p:attrName>
                                        </p:attrNameLst>
                                      </p:cBhvr>
                                      <p:tavLst>
                                        <p:tav tm="0">
                                          <p:val>
                                            <p:fltVal val="0"/>
                                          </p:val>
                                        </p:tav>
                                        <p:tav tm="100000">
                                          <p:val>
                                            <p:strVal val="#ppt_h"/>
                                          </p:val>
                                        </p:tav>
                                      </p:tavLst>
                                    </p:anim>
                                    <p:animEffect transition="in" filter="fade">
                                      <p:cBhvr>
                                        <p:cTn id="19" dur="1500"/>
                                        <p:tgtEl>
                                          <p:spTgt spid="15"/>
                                        </p:tgtEl>
                                      </p:cBhvr>
                                    </p:animEffect>
                                  </p:childTnLst>
                                </p:cTn>
                              </p:par>
                              <p:par>
                                <p:cTn id="20" presetID="2" presetClass="entr" presetSubtype="8" fill="hold" grpId="0" nodeType="withEffect">
                                  <p:stCondLst>
                                    <p:cond delay="800"/>
                                  </p:stCondLst>
                                  <p:childTnLst>
                                    <p:set>
                                      <p:cBhvr>
                                        <p:cTn id="21" dur="1" fill="hold">
                                          <p:stCondLst>
                                            <p:cond delay="0"/>
                                          </p:stCondLst>
                                        </p:cTn>
                                        <p:tgtEl>
                                          <p:spTgt spid="18"/>
                                        </p:tgtEl>
                                        <p:attrNameLst>
                                          <p:attrName>style.visibility</p:attrName>
                                        </p:attrNameLst>
                                      </p:cBhvr>
                                      <p:to>
                                        <p:strVal val="visible"/>
                                      </p:to>
                                    </p:set>
                                    <p:anim calcmode="lin" valueType="num">
                                      <p:cBhvr>
                                        <p:cTn id="22" dur="600" fill="hold"/>
                                        <p:tgtEl>
                                          <p:spTgt spid="18"/>
                                        </p:tgtEl>
                                        <p:attrNameLst>
                                          <p:attrName>ppt_x</p:attrName>
                                        </p:attrNameLst>
                                      </p:cBhvr>
                                      <p:tavLst>
                                        <p:tav tm="0">
                                          <p:val>
                                            <p:strVal val="0-#ppt_w/2"/>
                                          </p:val>
                                        </p:tav>
                                        <p:tav tm="100000">
                                          <p:val>
                                            <p:strVal val="#ppt_x"/>
                                          </p:val>
                                        </p:tav>
                                      </p:tavLst>
                                    </p:anim>
                                    <p:anim calcmode="lin" valueType="num">
                                      <p:cBhvr>
                                        <p:cTn id="23" dur="6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6"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1150"/>
                                        <p:tgtEl>
                                          <p:spTgt spid="19"/>
                                        </p:tgtEl>
                                      </p:cBhvr>
                                    </p:animEffect>
                                  </p:childTnLst>
                                </p:cTn>
                              </p:par>
                            </p:childTnLst>
                          </p:cTn>
                        </p:par>
                        <p:par>
                          <p:cTn id="28" fill="hold">
                            <p:stCondLst>
                              <p:cond delay="2650"/>
                            </p:stCondLst>
                            <p:childTnLst>
                              <p:par>
                                <p:cTn id="29" presetID="1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p:tgtEl>
                                          <p:spTgt spid="20"/>
                                        </p:tgtEl>
                                        <p:attrNameLst>
                                          <p:attrName>ppt_y</p:attrName>
                                        </p:attrNameLst>
                                      </p:cBhvr>
                                      <p:tavLst>
                                        <p:tav tm="0">
                                          <p:val>
                                            <p:strVal val="#ppt_y+#ppt_h*1.125000"/>
                                          </p:val>
                                        </p:tav>
                                        <p:tav tm="100000">
                                          <p:val>
                                            <p:strVal val="#ppt_y"/>
                                          </p:val>
                                        </p:tav>
                                      </p:tavLst>
                                    </p:anim>
                                    <p:animEffect>
                                      <p:cBhvr>
                                        <p:cTn id="32" dur="500"/>
                                        <p:tgtEl>
                                          <p:spTgt spid="20"/>
                                        </p:tgtEl>
                                      </p:cBhvr>
                                    </p:animEffect>
                                  </p:childTnLst>
                                </p:cTn>
                              </p:par>
                            </p:childTnLst>
                          </p:cTn>
                        </p:par>
                        <p:par>
                          <p:cTn id="33" fill="hold">
                            <p:stCondLst>
                              <p:cond delay="3150"/>
                            </p:stCondLst>
                            <p:childTnLst>
                              <p:par>
                                <p:cTn id="34" presetID="1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p:tgtEl>
                                          <p:spTgt spid="25"/>
                                        </p:tgtEl>
                                        <p:attrNameLst>
                                          <p:attrName>ppt_y</p:attrName>
                                        </p:attrNameLst>
                                      </p:cBhvr>
                                      <p:tavLst>
                                        <p:tav tm="0">
                                          <p:val>
                                            <p:strVal val="#ppt_y+#ppt_h*1.125000"/>
                                          </p:val>
                                        </p:tav>
                                        <p:tav tm="100000">
                                          <p:val>
                                            <p:strVal val="#ppt_y"/>
                                          </p:val>
                                        </p:tav>
                                      </p:tavLst>
                                    </p:anim>
                                    <p:animEffect>
                                      <p:cBhvr>
                                        <p:cTn id="37" dur="500"/>
                                        <p:tgtEl>
                                          <p:spTgt spid="25"/>
                                        </p:tgtEl>
                                      </p:cBhvr>
                                    </p:animEffect>
                                  </p:childTnLst>
                                </p:cTn>
                              </p:par>
                            </p:childTnLst>
                          </p:cTn>
                        </p:par>
                        <p:par>
                          <p:cTn id="38" fill="hold">
                            <p:stCondLst>
                              <p:cond delay="3650"/>
                            </p:stCondLst>
                            <p:childTnLst>
                              <p:par>
                                <p:cTn id="39" presetID="1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p:tgtEl>
                                          <p:spTgt spid="30"/>
                                        </p:tgtEl>
                                        <p:attrNameLst>
                                          <p:attrName>ppt_y</p:attrName>
                                        </p:attrNameLst>
                                      </p:cBhvr>
                                      <p:tavLst>
                                        <p:tav tm="0">
                                          <p:val>
                                            <p:strVal val="#ppt_y+#ppt_h*1.125000"/>
                                          </p:val>
                                        </p:tav>
                                        <p:tav tm="100000">
                                          <p:val>
                                            <p:strVal val="#ppt_y"/>
                                          </p:val>
                                        </p:tav>
                                      </p:tavLst>
                                    </p:anim>
                                    <p:animEffect>
                                      <p:cBhvr>
                                        <p:cTn id="42" dur="500"/>
                                        <p:tgtEl>
                                          <p:spTgt spid="30"/>
                                        </p:tgtEl>
                                      </p:cBhvr>
                                    </p:animEffect>
                                  </p:childTnLst>
                                </p:cTn>
                              </p:par>
                            </p:childTnLst>
                          </p:cTn>
                        </p:par>
                        <p:par>
                          <p:cTn id="43" fill="hold">
                            <p:stCondLst>
                              <p:cond delay="4150"/>
                            </p:stCondLst>
                            <p:childTnLst>
                              <p:par>
                                <p:cTn id="44" presetID="12" presetClass="entr" presetSubtype="4"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p:tgtEl>
                                          <p:spTgt spid="35"/>
                                        </p:tgtEl>
                                        <p:attrNameLst>
                                          <p:attrName>ppt_y</p:attrName>
                                        </p:attrNameLst>
                                      </p:cBhvr>
                                      <p:tavLst>
                                        <p:tav tm="0">
                                          <p:val>
                                            <p:strVal val="#ppt_y+#ppt_h*1.125000"/>
                                          </p:val>
                                        </p:tav>
                                        <p:tav tm="100000">
                                          <p:val>
                                            <p:strVal val="#ppt_y"/>
                                          </p:val>
                                        </p:tav>
                                      </p:tavLst>
                                    </p:anim>
                                    <p:animEffect>
                                      <p:cBhvr>
                                        <p:cTn id="47" dur="500"/>
                                        <p:tgtEl>
                                          <p:spTgt spid="35"/>
                                        </p:tgtEl>
                                      </p:cBhvr>
                                    </p:animEffect>
                                  </p:childTnLst>
                                </p:cTn>
                              </p:par>
                            </p:childTnLst>
                          </p:cTn>
                        </p:par>
                        <p:par>
                          <p:cTn id="48" fill="hold">
                            <p:stCondLst>
                              <p:cond delay="4650"/>
                            </p:stCondLst>
                            <p:childTnLst>
                              <p:par>
                                <p:cTn id="49" presetID="12" presetClass="entr" presetSubtype="4"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p:tgtEl>
                                          <p:spTgt spid="40"/>
                                        </p:tgtEl>
                                        <p:attrNameLst>
                                          <p:attrName>ppt_y</p:attrName>
                                        </p:attrNameLst>
                                      </p:cBhvr>
                                      <p:tavLst>
                                        <p:tav tm="0">
                                          <p:val>
                                            <p:strVal val="#ppt_y+#ppt_h*1.125000"/>
                                          </p:val>
                                        </p:tav>
                                        <p:tav tm="100000">
                                          <p:val>
                                            <p:strVal val="#ppt_y"/>
                                          </p:val>
                                        </p:tav>
                                      </p:tavLst>
                                    </p:anim>
                                    <p:animEffect>
                                      <p:cBhvr>
                                        <p:cTn id="5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8"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4">
            <a:extLst>
              <a:ext uri="{FF2B5EF4-FFF2-40B4-BE49-F238E27FC236}">
                <a16:creationId xmlns:a16="http://schemas.microsoft.com/office/drawing/2014/main" xmlns="" id="{19FB0A43-48FA-4905-9363-C0CB1FDD6858}"/>
              </a:ext>
            </a:extLst>
          </p:cNvPr>
          <p:cNvGrpSpPr/>
          <p:nvPr/>
        </p:nvGrpSpPr>
        <p:grpSpPr bwMode="auto">
          <a:xfrm>
            <a:off x="2076287" y="2394862"/>
            <a:ext cx="8039426" cy="1263944"/>
            <a:chOff x="0" y="208167"/>
            <a:chExt cx="5029200" cy="541167"/>
          </a:xfrm>
        </p:grpSpPr>
        <p:grpSp>
          <p:nvGrpSpPr>
            <p:cNvPr id="30" name="Group 5">
              <a:extLst>
                <a:ext uri="{FF2B5EF4-FFF2-40B4-BE49-F238E27FC236}">
                  <a16:creationId xmlns:a16="http://schemas.microsoft.com/office/drawing/2014/main" xmlns="" id="{62D92751-9028-4920-9387-EC7D52126DE4}"/>
                </a:ext>
              </a:extLst>
            </p:cNvPr>
            <p:cNvGrpSpPr/>
            <p:nvPr/>
          </p:nvGrpSpPr>
          <p:grpSpPr bwMode="auto">
            <a:xfrm>
              <a:off x="0" y="274512"/>
              <a:ext cx="5029200" cy="413681"/>
              <a:chOff x="0" y="-561"/>
              <a:chExt cx="5029200" cy="413681"/>
            </a:xfrm>
          </p:grpSpPr>
          <p:sp>
            <p:nvSpPr>
              <p:cNvPr id="32" name="矩形 12">
                <a:extLst>
                  <a:ext uri="{FF2B5EF4-FFF2-40B4-BE49-F238E27FC236}">
                    <a16:creationId xmlns:a16="http://schemas.microsoft.com/office/drawing/2014/main" xmlns="" id="{221EEBBE-C4DA-4856-90FD-8BF4E2DCFF1E}"/>
                  </a:ext>
                </a:extLst>
              </p:cNvPr>
              <p:cNvSpPr>
                <a:spLocks noChangeArrowheads="1"/>
              </p:cNvSpPr>
              <p:nvPr/>
            </p:nvSpPr>
            <p:spPr bwMode="auto">
              <a:xfrm>
                <a:off x="0" y="-561"/>
                <a:ext cx="5029200" cy="413681"/>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4000" spc="300">
                  <a:solidFill>
                    <a:srgbClr val="FFFFFF"/>
                  </a:solidFill>
                  <a:latin typeface="Calibri" panose="020F0502020204030204" pitchFamily="34" charset="0"/>
                  <a:ea typeface="+mn-ea"/>
                  <a:sym typeface="宋体" panose="02010600030101010101" pitchFamily="2" charset="-122"/>
                </a:endParaRPr>
              </a:p>
            </p:txBody>
          </p:sp>
          <p:sp>
            <p:nvSpPr>
              <p:cNvPr id="33" name="TextBox 27">
                <a:extLst>
                  <a:ext uri="{FF2B5EF4-FFF2-40B4-BE49-F238E27FC236}">
                    <a16:creationId xmlns:a16="http://schemas.microsoft.com/office/drawing/2014/main" xmlns="" id="{5F38A979-27BA-4858-AA4A-CB80C9851A78}"/>
                  </a:ext>
                </a:extLst>
              </p:cNvPr>
              <p:cNvSpPr>
                <a:spLocks noChangeArrowheads="1"/>
              </p:cNvSpPr>
              <p:nvPr/>
            </p:nvSpPr>
            <p:spPr bwMode="auto">
              <a:xfrm>
                <a:off x="1300685" y="43153"/>
                <a:ext cx="3456384" cy="303087"/>
              </a:xfrm>
              <a:prstGeom prst="rect">
                <a:avLst/>
              </a:prstGeom>
              <a:noFill/>
              <a:ln>
                <a:noFill/>
              </a:ln>
            </p:spPr>
            <p:txBody>
              <a:bodyPr>
                <a:spAutoFit/>
              </a:bodyPr>
              <a:lstStyle/>
              <a:p>
                <a:pPr algn="ctr" fontAlgn="auto">
                  <a:spcBef>
                    <a:spcPts val="0"/>
                  </a:spcBef>
                  <a:spcAft>
                    <a:spcPts val="0"/>
                  </a:spcAft>
                  <a:defRPr/>
                </a:pPr>
                <a:r>
                  <a:rPr lang="zh-CN" altLang="en-US" sz="40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纠“四风”内容</a:t>
                </a:r>
              </a:p>
            </p:txBody>
          </p:sp>
        </p:grpSp>
        <p:pic>
          <p:nvPicPr>
            <p:cNvPr id="31" name="图片 11">
              <a:extLst>
                <a:ext uri="{FF2B5EF4-FFF2-40B4-BE49-F238E27FC236}">
                  <a16:creationId xmlns:a16="http://schemas.microsoft.com/office/drawing/2014/main" xmlns="" id="{8818DCA1-5E72-4815-A384-80C2351D9001}"/>
                </a:ext>
              </a:extLst>
            </p:cNvPr>
            <p:cNvPicPr>
              <a:picLocks noChangeAspect="1" noChangeArrowheads="1"/>
            </p:cNvPicPr>
            <p:nvPr/>
          </p:nvPicPr>
          <p:blipFill>
            <a:blip r:embed="rId3" cstate="print"/>
            <a:srcRect/>
            <a:stretch>
              <a:fillRect/>
            </a:stretch>
          </p:blipFill>
          <p:spPr bwMode="auto">
            <a:xfrm>
              <a:off x="194535" y="208167"/>
              <a:ext cx="991492" cy="541167"/>
            </a:xfrm>
            <a:prstGeom prst="rect">
              <a:avLst/>
            </a:prstGeom>
            <a:noFill/>
            <a:ln w="9525">
              <a:noFill/>
              <a:miter lim="800000"/>
              <a:headEnd/>
              <a:tailEnd/>
            </a:ln>
          </p:spPr>
        </p:pic>
      </p:grpSp>
      <p:pic>
        <p:nvPicPr>
          <p:cNvPr id="34" name="图片 33">
            <a:extLst>
              <a:ext uri="{FF2B5EF4-FFF2-40B4-BE49-F238E27FC236}">
                <a16:creationId xmlns:a16="http://schemas.microsoft.com/office/drawing/2014/main" xmlns="" id="{60FC8ECB-4BF0-4353-9EF1-C3876BDD8879}"/>
              </a:ext>
            </a:extLst>
          </p:cNvPr>
          <p:cNvPicPr>
            <a:picLocks noChangeAspect="1"/>
          </p:cNvPicPr>
          <p:nvPr/>
        </p:nvPicPr>
        <p:blipFill>
          <a:blip r:embed="rId4" cstate="print"/>
          <a:srcRect/>
          <a:stretch>
            <a:fillRect/>
          </a:stretch>
        </p:blipFill>
        <p:spPr bwMode="auto">
          <a:xfrm>
            <a:off x="9426118" y="1805517"/>
            <a:ext cx="1758949" cy="996949"/>
          </a:xfrm>
          <a:prstGeom prst="rect">
            <a:avLst/>
          </a:prstGeom>
          <a:noFill/>
          <a:ln w="9525">
            <a:noFill/>
            <a:miter lim="800000"/>
            <a:headEnd/>
            <a:tailEnd/>
          </a:ln>
        </p:spPr>
      </p:pic>
    </p:spTree>
    <p:extLst>
      <p:ext uri="{BB962C8B-B14F-4D97-AF65-F5344CB8AC3E}">
        <p14:creationId xmlns:p14="http://schemas.microsoft.com/office/powerpoint/2010/main" xmlns="" val="262847276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p:tgtEl>
                                          <p:spTgt spid="29"/>
                                        </p:tgtEl>
                                        <p:attrNameLst>
                                          <p:attrName>ppt_y</p:attrName>
                                        </p:attrNameLst>
                                      </p:cBhvr>
                                      <p:tavLst>
                                        <p:tav tm="0">
                                          <p:val>
                                            <p:strVal val="#ppt_y+#ppt_h*1.125000"/>
                                          </p:val>
                                        </p:tav>
                                        <p:tav tm="100000">
                                          <p:val>
                                            <p:strVal val="#ppt_y"/>
                                          </p:val>
                                        </p:tav>
                                      </p:tavLst>
                                    </p:anim>
                                    <p:animEffect>
                                      <p:cBhvr>
                                        <p:cTn id="8" dur="500"/>
                                        <p:tgtEl>
                                          <p:spTgt spid="2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Effect transition="in" filter="fade">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“四风”是什么 </a:t>
            </a:r>
          </a:p>
        </p:txBody>
      </p:sp>
      <p:sp>
        <p:nvSpPr>
          <p:cNvPr id="17" name="文本框 16">
            <a:extLst>
              <a:ext uri="{FF2B5EF4-FFF2-40B4-BE49-F238E27FC236}">
                <a16:creationId xmlns:a16="http://schemas.microsoft.com/office/drawing/2014/main" xmlns="" id="{C3BB0C94-CCA9-4D2E-B8B0-19246A524722}"/>
              </a:ext>
            </a:extLst>
          </p:cNvPr>
          <p:cNvSpPr txBox="1"/>
          <p:nvPr/>
        </p:nvSpPr>
        <p:spPr>
          <a:xfrm>
            <a:off x="986816" y="5385526"/>
            <a:ext cx="10362569" cy="387798"/>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习近平总书记重要指示针对“四风”的一些老问题新表现，</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特别是纠正形式主义、官僚主义，提出明确整改要求。</a:t>
            </a:r>
          </a:p>
        </p:txBody>
      </p:sp>
      <p:sp>
        <p:nvSpPr>
          <p:cNvPr id="18" name="圆角矩形 6">
            <a:extLst>
              <a:ext uri="{FF2B5EF4-FFF2-40B4-BE49-F238E27FC236}">
                <a16:creationId xmlns:a16="http://schemas.microsoft.com/office/drawing/2014/main" xmlns="" id="{2927EBD9-0EED-483B-A8D5-D77F3A6B68C4}"/>
              </a:ext>
            </a:extLst>
          </p:cNvPr>
          <p:cNvSpPr/>
          <p:nvPr/>
        </p:nvSpPr>
        <p:spPr>
          <a:xfrm>
            <a:off x="939397" y="1755425"/>
            <a:ext cx="4154312" cy="1357891"/>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Arial"/>
                <a:ea typeface="微软雅黑"/>
                <a:cs typeface="+mn-ea"/>
                <a:sym typeface="+mn-lt"/>
              </a:rPr>
              <a:t>四风是什么？</a:t>
            </a:r>
          </a:p>
        </p:txBody>
      </p:sp>
      <p:sp>
        <p:nvSpPr>
          <p:cNvPr id="19" name="圆角矩形 9">
            <a:extLst>
              <a:ext uri="{FF2B5EF4-FFF2-40B4-BE49-F238E27FC236}">
                <a16:creationId xmlns:a16="http://schemas.microsoft.com/office/drawing/2014/main" xmlns="" id="{CFE265D1-F25D-4872-8C7B-EA28592C9298}"/>
              </a:ext>
            </a:extLst>
          </p:cNvPr>
          <p:cNvSpPr/>
          <p:nvPr/>
        </p:nvSpPr>
        <p:spPr>
          <a:xfrm>
            <a:off x="1305933" y="3669969"/>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a:ea typeface="微软雅黑"/>
                <a:cs typeface="+mn-ea"/>
                <a:sym typeface="+mn-lt"/>
              </a:rPr>
              <a:t>形式</a:t>
            </a:r>
            <a:endParaRPr kumimoji="0" lang="en-US" altLang="zh-CN" sz="3200" b="1" i="0" u="none" strike="noStrike" kern="1200" cap="none" spc="0" normalizeH="0" baseline="0" noProof="0" dirty="0">
              <a:ln>
                <a:noFill/>
              </a:ln>
              <a:solidFill>
                <a:prstClr val="white"/>
              </a:solidFill>
              <a:effectLst/>
              <a:uLnTx/>
              <a:uFillTx/>
              <a:latin typeface="Arial"/>
              <a:ea typeface="微软雅黑"/>
              <a:cs typeface="+mn-ea"/>
              <a:sym typeface="+mn-lt"/>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a:ea typeface="微软雅黑"/>
                <a:cs typeface="+mn-ea"/>
                <a:sym typeface="+mn-lt"/>
              </a:rPr>
              <a:t>主义</a:t>
            </a:r>
          </a:p>
        </p:txBody>
      </p:sp>
      <p:sp>
        <p:nvSpPr>
          <p:cNvPr id="20" name="圆角矩形 10">
            <a:extLst>
              <a:ext uri="{FF2B5EF4-FFF2-40B4-BE49-F238E27FC236}">
                <a16:creationId xmlns:a16="http://schemas.microsoft.com/office/drawing/2014/main" xmlns="" id="{B979210B-468D-4972-8B73-6F8DA56674C5}"/>
              </a:ext>
            </a:extLst>
          </p:cNvPr>
          <p:cNvSpPr/>
          <p:nvPr/>
        </p:nvSpPr>
        <p:spPr>
          <a:xfrm>
            <a:off x="4157617" y="3669969"/>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a:ea typeface="微软雅黑"/>
                <a:cs typeface="+mn-ea"/>
                <a:sym typeface="+mn-lt"/>
              </a:rPr>
              <a:t>官僚主义</a:t>
            </a:r>
          </a:p>
        </p:txBody>
      </p:sp>
      <p:sp>
        <p:nvSpPr>
          <p:cNvPr id="21" name="圆角矩形 11">
            <a:extLst>
              <a:ext uri="{FF2B5EF4-FFF2-40B4-BE49-F238E27FC236}">
                <a16:creationId xmlns:a16="http://schemas.microsoft.com/office/drawing/2014/main" xmlns="" id="{34BF667F-4360-4969-ACDC-D2D32F336D6B}"/>
              </a:ext>
            </a:extLst>
          </p:cNvPr>
          <p:cNvSpPr/>
          <p:nvPr/>
        </p:nvSpPr>
        <p:spPr>
          <a:xfrm>
            <a:off x="7009301" y="3669969"/>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a:ea typeface="微软雅黑"/>
                <a:cs typeface="+mn-ea"/>
                <a:sym typeface="+mn-lt"/>
              </a:rPr>
              <a:t>享乐主义</a:t>
            </a:r>
          </a:p>
        </p:txBody>
      </p:sp>
      <p:sp>
        <p:nvSpPr>
          <p:cNvPr id="22" name="圆角矩形 12">
            <a:extLst>
              <a:ext uri="{FF2B5EF4-FFF2-40B4-BE49-F238E27FC236}">
                <a16:creationId xmlns:a16="http://schemas.microsoft.com/office/drawing/2014/main" xmlns="" id="{BD7CA8B2-1CC5-4DBC-B8C8-0D3207EBF696}"/>
              </a:ext>
            </a:extLst>
          </p:cNvPr>
          <p:cNvSpPr/>
          <p:nvPr/>
        </p:nvSpPr>
        <p:spPr>
          <a:xfrm>
            <a:off x="9860986" y="3669969"/>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a:ea typeface="微软雅黑"/>
                <a:cs typeface="+mn-ea"/>
                <a:sym typeface="+mn-lt"/>
              </a:rPr>
              <a:t>奢靡之风</a:t>
            </a:r>
          </a:p>
        </p:txBody>
      </p:sp>
      <p:grpSp>
        <p:nvGrpSpPr>
          <p:cNvPr id="23" name="组合 22">
            <a:extLst>
              <a:ext uri="{FF2B5EF4-FFF2-40B4-BE49-F238E27FC236}">
                <a16:creationId xmlns:a16="http://schemas.microsoft.com/office/drawing/2014/main" xmlns="" id="{AD1B1D1B-763A-4E88-B0F5-A5AC2489FEF4}"/>
              </a:ext>
            </a:extLst>
          </p:cNvPr>
          <p:cNvGrpSpPr/>
          <p:nvPr/>
        </p:nvGrpSpPr>
        <p:grpSpPr>
          <a:xfrm>
            <a:off x="5028081" y="1755424"/>
            <a:ext cx="6321304" cy="1309821"/>
            <a:chOff x="5093394" y="1486910"/>
            <a:chExt cx="6321304" cy="1309821"/>
          </a:xfrm>
        </p:grpSpPr>
        <p:sp>
          <p:nvSpPr>
            <p:cNvPr id="24" name="文本框 23">
              <a:extLst>
                <a:ext uri="{FF2B5EF4-FFF2-40B4-BE49-F238E27FC236}">
                  <a16:creationId xmlns:a16="http://schemas.microsoft.com/office/drawing/2014/main" xmlns="" id="{AB2696B1-C241-4D43-942C-9A053A5CB227}"/>
                </a:ext>
              </a:extLst>
            </p:cNvPr>
            <p:cNvSpPr txBox="1"/>
            <p:nvPr/>
          </p:nvSpPr>
          <p:spPr>
            <a:xfrm>
              <a:off x="5392915" y="1628179"/>
              <a:ext cx="5908161" cy="978729"/>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“四风”，即形式主义、官僚主义、享乐主义和奢靡之风，是习近平总书记就一段时间以来</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党内作风存在的突出矛盾和突出表征的深刻概括。</a:t>
              </a:r>
            </a:p>
          </p:txBody>
        </p:sp>
        <p:sp>
          <p:nvSpPr>
            <p:cNvPr id="25" name="圆角矩形 14">
              <a:extLst>
                <a:ext uri="{FF2B5EF4-FFF2-40B4-BE49-F238E27FC236}">
                  <a16:creationId xmlns:a16="http://schemas.microsoft.com/office/drawing/2014/main" xmlns="" id="{32874308-4C70-4A6C-925F-3485DE7A97E7}"/>
                </a:ext>
              </a:extLst>
            </p:cNvPr>
            <p:cNvSpPr/>
            <p:nvPr/>
          </p:nvSpPr>
          <p:spPr>
            <a:xfrm>
              <a:off x="5093394" y="1486910"/>
              <a:ext cx="6321304" cy="1309821"/>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grpSp>
      <p:sp>
        <p:nvSpPr>
          <p:cNvPr id="26" name="加号 25">
            <a:extLst>
              <a:ext uri="{FF2B5EF4-FFF2-40B4-BE49-F238E27FC236}">
                <a16:creationId xmlns:a16="http://schemas.microsoft.com/office/drawing/2014/main" xmlns="" id="{9EE93A2A-F6E7-41E0-9027-95F27394335B}"/>
              </a:ext>
            </a:extLst>
          </p:cNvPr>
          <p:cNvSpPr/>
          <p:nvPr/>
        </p:nvSpPr>
        <p:spPr>
          <a:xfrm>
            <a:off x="2960552" y="3829448"/>
            <a:ext cx="903111" cy="903111"/>
          </a:xfrm>
          <a:prstGeom prst="mathPlus">
            <a:avLst>
              <a:gd name="adj1" fmla="val 1102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7" name="加号 26">
            <a:extLst>
              <a:ext uri="{FF2B5EF4-FFF2-40B4-BE49-F238E27FC236}">
                <a16:creationId xmlns:a16="http://schemas.microsoft.com/office/drawing/2014/main" xmlns="" id="{16CD32D7-8018-4FFE-9DEF-8003115E0C2A}"/>
              </a:ext>
            </a:extLst>
          </p:cNvPr>
          <p:cNvSpPr/>
          <p:nvPr/>
        </p:nvSpPr>
        <p:spPr>
          <a:xfrm>
            <a:off x="5812236" y="3829448"/>
            <a:ext cx="903111" cy="903111"/>
          </a:xfrm>
          <a:prstGeom prst="mathPlus">
            <a:avLst>
              <a:gd name="adj1" fmla="val 1102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28" name="加号 27">
            <a:extLst>
              <a:ext uri="{FF2B5EF4-FFF2-40B4-BE49-F238E27FC236}">
                <a16:creationId xmlns:a16="http://schemas.microsoft.com/office/drawing/2014/main" xmlns="" id="{D9D89B4D-1AD4-4C06-8DD9-CC953AEAF3C3}"/>
              </a:ext>
            </a:extLst>
          </p:cNvPr>
          <p:cNvSpPr/>
          <p:nvPr/>
        </p:nvSpPr>
        <p:spPr>
          <a:xfrm>
            <a:off x="8663921" y="3829448"/>
            <a:ext cx="903111" cy="903111"/>
          </a:xfrm>
          <a:prstGeom prst="mathPlus">
            <a:avLst>
              <a:gd name="adj1" fmla="val 1102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139720263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par>
                                <p:cTn id="12" presetID="22" presetClass="entr" presetSubtype="8"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childTnLst>
                          </p:cTn>
                        </p:par>
                        <p:par>
                          <p:cTn id="15" fill="hold">
                            <p:stCondLst>
                              <p:cond delay="1750"/>
                            </p:stCondLst>
                            <p:childTnLst>
                              <p:par>
                                <p:cTn id="16" presetID="21"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heel(1)">
                                      <p:cBhvr>
                                        <p:cTn id="18" dur="750"/>
                                        <p:tgtEl>
                                          <p:spTgt spid="19"/>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heel(1)">
                                      <p:cBhvr>
                                        <p:cTn id="28" dur="750"/>
                                        <p:tgtEl>
                                          <p:spTgt spid="20"/>
                                        </p:tgtEl>
                                      </p:cBhvr>
                                    </p:animEffect>
                                  </p:childTnLst>
                                </p:cTn>
                              </p:par>
                            </p:childTnLst>
                          </p:cTn>
                        </p:par>
                        <p:par>
                          <p:cTn id="29" fill="hold">
                            <p:stCondLst>
                              <p:cond delay="3750"/>
                            </p:stCondLst>
                            <p:childTnLst>
                              <p:par>
                                <p:cTn id="30" presetID="53" presetClass="entr" presetSubtype="16"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childTnLst>
                          </p:cTn>
                        </p:par>
                        <p:par>
                          <p:cTn id="35" fill="hold">
                            <p:stCondLst>
                              <p:cond delay="4250"/>
                            </p:stCondLst>
                            <p:childTnLst>
                              <p:par>
                                <p:cTn id="36" presetID="21"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heel(1)">
                                      <p:cBhvr>
                                        <p:cTn id="38" dur="750"/>
                                        <p:tgtEl>
                                          <p:spTgt spid="21"/>
                                        </p:tgtEl>
                                      </p:cBhvr>
                                    </p:animEffect>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5500"/>
                            </p:stCondLst>
                            <p:childTnLst>
                              <p:par>
                                <p:cTn id="46" presetID="21" presetClass="entr" presetSubtype="1"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heel(1)">
                                      <p:cBhvr>
                                        <p:cTn id="48" dur="750"/>
                                        <p:tgtEl>
                                          <p:spTgt spid="22"/>
                                        </p:tgtEl>
                                      </p:cBhvr>
                                    </p:animEffect>
                                  </p:childTnLst>
                                </p:cTn>
                              </p:par>
                            </p:childTnLst>
                          </p:cTn>
                        </p:par>
                        <p:par>
                          <p:cTn id="49" fill="hold">
                            <p:stCondLst>
                              <p:cond delay="6250"/>
                            </p:stCondLst>
                            <p:childTnLst>
                              <p:par>
                                <p:cTn id="50" presetID="42"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17" grpId="0"/>
      <p:bldP spid="18" grpId="0" animBg="1"/>
      <p:bldP spid="19" grpId="0" animBg="1"/>
      <p:bldP spid="20" grpId="0" animBg="1"/>
      <p:bldP spid="21" grpId="0" animBg="1"/>
      <p:bldP spid="22" grpId="0" animBg="1"/>
      <p:bldP spid="26" grpId="0" animBg="1"/>
      <p:bldP spid="27"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形式主义存在的问题</a:t>
            </a:r>
          </a:p>
        </p:txBody>
      </p:sp>
      <p:sp>
        <p:nvSpPr>
          <p:cNvPr id="3" name="圆角矩形 7">
            <a:extLst>
              <a:ext uri="{FF2B5EF4-FFF2-40B4-BE49-F238E27FC236}">
                <a16:creationId xmlns:a16="http://schemas.microsoft.com/office/drawing/2014/main" xmlns="" id="{70A75653-A9FB-48B3-86C9-0392525DED81}"/>
              </a:ext>
            </a:extLst>
          </p:cNvPr>
          <p:cNvSpPr/>
          <p:nvPr/>
        </p:nvSpPr>
        <p:spPr>
          <a:xfrm>
            <a:off x="1107556" y="2427764"/>
            <a:ext cx="10083013" cy="3992086"/>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圆角矩形 6">
            <a:extLst>
              <a:ext uri="{FF2B5EF4-FFF2-40B4-BE49-F238E27FC236}">
                <a16:creationId xmlns:a16="http://schemas.microsoft.com/office/drawing/2014/main" xmlns="" id="{DC34CAB6-5E13-4B7F-AA49-7E08ED7F60A8}"/>
              </a:ext>
            </a:extLst>
          </p:cNvPr>
          <p:cNvSpPr/>
          <p:nvPr/>
        </p:nvSpPr>
        <p:spPr>
          <a:xfrm>
            <a:off x="1107556" y="1923398"/>
            <a:ext cx="10083013" cy="424732"/>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lang="zh-CN" altLang="en-US" sz="2400" b="1" dirty="0">
                <a:solidFill>
                  <a:prstClr val="white"/>
                </a:solidFill>
                <a:latin typeface="Arial"/>
                <a:ea typeface="微软雅黑"/>
                <a:cs typeface="+mn-ea"/>
                <a:sym typeface="+mn-lt"/>
              </a:rPr>
              <a:t>形式主义存在的问题</a:t>
            </a:r>
          </a:p>
        </p:txBody>
      </p:sp>
      <p:sp>
        <p:nvSpPr>
          <p:cNvPr id="5" name="文本框 4">
            <a:extLst>
              <a:ext uri="{FF2B5EF4-FFF2-40B4-BE49-F238E27FC236}">
                <a16:creationId xmlns:a16="http://schemas.microsoft.com/office/drawing/2014/main" xmlns="" id="{EA24135E-F527-407B-9153-576C5971068D}"/>
              </a:ext>
            </a:extLst>
          </p:cNvPr>
          <p:cNvSpPr txBox="1"/>
          <p:nvPr/>
        </p:nvSpPr>
        <p:spPr>
          <a:xfrm>
            <a:off x="2264156" y="2468162"/>
            <a:ext cx="6786608"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一些领导干部调研走过场、搞形式主义，调研现场成了“秀场”；</a:t>
            </a:r>
          </a:p>
        </p:txBody>
      </p:sp>
      <p:sp>
        <p:nvSpPr>
          <p:cNvPr id="6" name="文本框 5">
            <a:extLst>
              <a:ext uri="{FF2B5EF4-FFF2-40B4-BE49-F238E27FC236}">
                <a16:creationId xmlns:a16="http://schemas.microsoft.com/office/drawing/2014/main" xmlns="" id="{BCF571B7-D678-4A89-AA2C-B535FDD078D3}"/>
              </a:ext>
            </a:extLst>
          </p:cNvPr>
          <p:cNvSpPr txBox="1"/>
          <p:nvPr/>
        </p:nvSpPr>
        <p:spPr>
          <a:xfrm>
            <a:off x="2264156" y="2955993"/>
            <a:ext cx="638942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一些单位“门好进、脸好看”，就是“事难办”；</a:t>
            </a:r>
          </a:p>
        </p:txBody>
      </p:sp>
      <p:sp>
        <p:nvSpPr>
          <p:cNvPr id="8" name="文本框 7">
            <a:extLst>
              <a:ext uri="{FF2B5EF4-FFF2-40B4-BE49-F238E27FC236}">
                <a16:creationId xmlns:a16="http://schemas.microsoft.com/office/drawing/2014/main" xmlns="" id="{FFE897EB-AABE-4DF6-A11D-F678104B1FCA}"/>
              </a:ext>
            </a:extLst>
          </p:cNvPr>
          <p:cNvSpPr txBox="1"/>
          <p:nvPr/>
        </p:nvSpPr>
        <p:spPr>
          <a:xfrm>
            <a:off x="2264156" y="3443824"/>
            <a:ext cx="638942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一些地方注重打造领导“可视范围”内的项目工程</a:t>
            </a:r>
          </a:p>
        </p:txBody>
      </p:sp>
      <p:sp>
        <p:nvSpPr>
          <p:cNvPr id="9" name="文本框 8">
            <a:extLst>
              <a:ext uri="{FF2B5EF4-FFF2-40B4-BE49-F238E27FC236}">
                <a16:creationId xmlns:a16="http://schemas.microsoft.com/office/drawing/2014/main" xmlns="" id="{9F99AA10-B3FD-4C83-80DD-1C1099CCC689}"/>
              </a:ext>
            </a:extLst>
          </p:cNvPr>
          <p:cNvSpPr txBox="1"/>
          <p:nvPr/>
        </p:nvSpPr>
        <p:spPr>
          <a:xfrm>
            <a:off x="2264156" y="3931655"/>
            <a:ext cx="638942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“不怕群众不满意，就怕领导不注意”</a:t>
            </a:r>
          </a:p>
        </p:txBody>
      </p:sp>
      <p:sp>
        <p:nvSpPr>
          <p:cNvPr id="10" name="椭圆 9">
            <a:extLst>
              <a:ext uri="{FF2B5EF4-FFF2-40B4-BE49-F238E27FC236}">
                <a16:creationId xmlns:a16="http://schemas.microsoft.com/office/drawing/2014/main" xmlns="" id="{D4B8FA08-BE48-42EB-8616-F77312A00FE3}"/>
              </a:ext>
            </a:extLst>
          </p:cNvPr>
          <p:cNvSpPr/>
          <p:nvPr/>
        </p:nvSpPr>
        <p:spPr>
          <a:xfrm>
            <a:off x="1680689" y="2496935"/>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1</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1" name="椭圆 10">
            <a:extLst>
              <a:ext uri="{FF2B5EF4-FFF2-40B4-BE49-F238E27FC236}">
                <a16:creationId xmlns:a16="http://schemas.microsoft.com/office/drawing/2014/main" xmlns="" id="{9A6915DC-E02C-4981-B176-292CA8C0D3B4}"/>
              </a:ext>
            </a:extLst>
          </p:cNvPr>
          <p:cNvSpPr/>
          <p:nvPr/>
        </p:nvSpPr>
        <p:spPr>
          <a:xfrm>
            <a:off x="1680689" y="3011048"/>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2</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2" name="椭圆 11">
            <a:extLst>
              <a:ext uri="{FF2B5EF4-FFF2-40B4-BE49-F238E27FC236}">
                <a16:creationId xmlns:a16="http://schemas.microsoft.com/office/drawing/2014/main" xmlns="" id="{21DCD27D-482B-46C9-8BCC-CE09274750C6}"/>
              </a:ext>
            </a:extLst>
          </p:cNvPr>
          <p:cNvSpPr/>
          <p:nvPr/>
        </p:nvSpPr>
        <p:spPr>
          <a:xfrm>
            <a:off x="1680689" y="3496389"/>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3</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3" name="椭圆 12">
            <a:extLst>
              <a:ext uri="{FF2B5EF4-FFF2-40B4-BE49-F238E27FC236}">
                <a16:creationId xmlns:a16="http://schemas.microsoft.com/office/drawing/2014/main" xmlns="" id="{F4CDBCA8-DDA1-41CA-A5A9-3E368B2EC998}"/>
              </a:ext>
            </a:extLst>
          </p:cNvPr>
          <p:cNvSpPr/>
          <p:nvPr/>
        </p:nvSpPr>
        <p:spPr>
          <a:xfrm>
            <a:off x="1680689" y="398173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4</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4" name="文本框 13">
            <a:extLst>
              <a:ext uri="{FF2B5EF4-FFF2-40B4-BE49-F238E27FC236}">
                <a16:creationId xmlns:a16="http://schemas.microsoft.com/office/drawing/2014/main" xmlns="" id="{D0682144-E20A-4A44-BE74-D47416F6F7AA}"/>
              </a:ext>
            </a:extLst>
          </p:cNvPr>
          <p:cNvSpPr txBox="1"/>
          <p:nvPr/>
        </p:nvSpPr>
        <p:spPr>
          <a:xfrm>
            <a:off x="1021746" y="1233671"/>
            <a:ext cx="10168823"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党的十八大以来，从制定和执行中央八项规定开始，全党上下纠正“四风”取得重大成效，但形式主义、官僚主义在一定程度上仍然存在。</a:t>
            </a:r>
          </a:p>
        </p:txBody>
      </p:sp>
      <p:sp>
        <p:nvSpPr>
          <p:cNvPr id="15" name="文本框 14">
            <a:extLst>
              <a:ext uri="{FF2B5EF4-FFF2-40B4-BE49-F238E27FC236}">
                <a16:creationId xmlns:a16="http://schemas.microsoft.com/office/drawing/2014/main" xmlns="" id="{4150C431-7318-420C-B4F1-59751E409D38}"/>
              </a:ext>
            </a:extLst>
          </p:cNvPr>
          <p:cNvSpPr txBox="1"/>
          <p:nvPr/>
        </p:nvSpPr>
        <p:spPr>
          <a:xfrm>
            <a:off x="2264156" y="4907317"/>
            <a:ext cx="6951581"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部分地区写材料、制文件机械照抄，出台制度决策“依葫芦画瓢”；</a:t>
            </a:r>
          </a:p>
        </p:txBody>
      </p:sp>
      <p:sp>
        <p:nvSpPr>
          <p:cNvPr id="16" name="文本框 15">
            <a:extLst>
              <a:ext uri="{FF2B5EF4-FFF2-40B4-BE49-F238E27FC236}">
                <a16:creationId xmlns:a16="http://schemas.microsoft.com/office/drawing/2014/main" xmlns="" id="{F00BB71B-1307-414B-A254-6C2B67CF1176}"/>
              </a:ext>
            </a:extLst>
          </p:cNvPr>
          <p:cNvSpPr txBox="1"/>
          <p:nvPr/>
        </p:nvSpPr>
        <p:spPr>
          <a:xfrm>
            <a:off x="2264156" y="5395148"/>
            <a:ext cx="6610848"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一些干部办事拖沓敷衍、懒政庸政怠政，把责任往上推；</a:t>
            </a:r>
          </a:p>
        </p:txBody>
      </p:sp>
      <p:sp>
        <p:nvSpPr>
          <p:cNvPr id="17" name="文本框 16">
            <a:extLst>
              <a:ext uri="{FF2B5EF4-FFF2-40B4-BE49-F238E27FC236}">
                <a16:creationId xmlns:a16="http://schemas.microsoft.com/office/drawing/2014/main" xmlns="" id="{DE4E26E1-2E6D-45F5-8AA9-77BD0F662AF7}"/>
              </a:ext>
            </a:extLst>
          </p:cNvPr>
          <p:cNvSpPr txBox="1"/>
          <p:nvPr/>
        </p:nvSpPr>
        <p:spPr>
          <a:xfrm>
            <a:off x="2264156" y="5882976"/>
            <a:ext cx="9215928"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一些地方不重实效重包装，把精力放在“材料美化”上，搞“材料出政绩”；</a:t>
            </a:r>
          </a:p>
        </p:txBody>
      </p:sp>
      <p:sp>
        <p:nvSpPr>
          <p:cNvPr id="18" name="文本框 17">
            <a:extLst>
              <a:ext uri="{FF2B5EF4-FFF2-40B4-BE49-F238E27FC236}">
                <a16:creationId xmlns:a16="http://schemas.microsoft.com/office/drawing/2014/main" xmlns="" id="{B9CE5625-21ED-437C-B0C4-0445DBCE2DDA}"/>
              </a:ext>
            </a:extLst>
          </p:cNvPr>
          <p:cNvSpPr txBox="1"/>
          <p:nvPr/>
        </p:nvSpPr>
        <p:spPr>
          <a:xfrm>
            <a:off x="2264156" y="4419486"/>
            <a:ext cx="638942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有的地方层层重复开会，用会议落实会议</a:t>
            </a:r>
          </a:p>
        </p:txBody>
      </p:sp>
      <p:sp>
        <p:nvSpPr>
          <p:cNvPr id="19" name="椭圆 18">
            <a:extLst>
              <a:ext uri="{FF2B5EF4-FFF2-40B4-BE49-F238E27FC236}">
                <a16:creationId xmlns:a16="http://schemas.microsoft.com/office/drawing/2014/main" xmlns="" id="{0066A27F-563A-47F2-8DAA-B90658BCA00F}"/>
              </a:ext>
            </a:extLst>
          </p:cNvPr>
          <p:cNvSpPr/>
          <p:nvPr/>
        </p:nvSpPr>
        <p:spPr>
          <a:xfrm>
            <a:off x="1681890" y="4467071"/>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5</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20" name="椭圆 19">
            <a:extLst>
              <a:ext uri="{FF2B5EF4-FFF2-40B4-BE49-F238E27FC236}">
                <a16:creationId xmlns:a16="http://schemas.microsoft.com/office/drawing/2014/main" xmlns="" id="{94C892B1-5FCA-4297-8F6E-4604D207BFAA}"/>
              </a:ext>
            </a:extLst>
          </p:cNvPr>
          <p:cNvSpPr/>
          <p:nvPr/>
        </p:nvSpPr>
        <p:spPr>
          <a:xfrm>
            <a:off x="1681890" y="4952412"/>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6</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21" name="椭圆 20">
            <a:extLst>
              <a:ext uri="{FF2B5EF4-FFF2-40B4-BE49-F238E27FC236}">
                <a16:creationId xmlns:a16="http://schemas.microsoft.com/office/drawing/2014/main" xmlns="" id="{632C2F55-4214-4436-949A-84395D123543}"/>
              </a:ext>
            </a:extLst>
          </p:cNvPr>
          <p:cNvSpPr/>
          <p:nvPr/>
        </p:nvSpPr>
        <p:spPr>
          <a:xfrm>
            <a:off x="1681890" y="5437753"/>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7</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22" name="椭圆 21">
            <a:extLst>
              <a:ext uri="{FF2B5EF4-FFF2-40B4-BE49-F238E27FC236}">
                <a16:creationId xmlns:a16="http://schemas.microsoft.com/office/drawing/2014/main" xmlns="" id="{D5F10A01-767E-4B13-8B8A-34C8E37B65F5}"/>
              </a:ext>
            </a:extLst>
          </p:cNvPr>
          <p:cNvSpPr/>
          <p:nvPr/>
        </p:nvSpPr>
        <p:spPr>
          <a:xfrm>
            <a:off x="1681891" y="5911749"/>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8</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157484290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16" presetClass="entr" presetSubtype="42"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Effect transition="in" filter="barn(outHorizontal)">
                                      <p:cBhvr>
                                        <p:cTn id="17" dur="500"/>
                                        <p:tgtEl>
                                          <p:spTgt spid="4"/>
                                        </p:tgtEl>
                                      </p:cBhvr>
                                    </p:animEffect>
                                  </p:childTnLst>
                                </p:cTn>
                              </p:par>
                            </p:childTnLst>
                          </p:cTn>
                        </p:par>
                        <p:par>
                          <p:cTn id="18" fill="hold">
                            <p:stCondLst>
                              <p:cond delay="315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365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4150"/>
                            </p:stCondLst>
                            <p:childTnLst>
                              <p:par>
                                <p:cTn id="29" presetID="2" presetClass="entr" presetSubtype="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465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5150"/>
                            </p:stCondLst>
                            <p:childTnLst>
                              <p:par>
                                <p:cTn id="40" presetID="2" presetClass="entr" presetSubtype="2"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par>
                          <p:cTn id="44" fill="hold">
                            <p:stCondLst>
                              <p:cond delay="565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6150"/>
                            </p:stCondLst>
                            <p:childTnLst>
                              <p:par>
                                <p:cTn id="51" presetID="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1+#ppt_w/2"/>
                                          </p:val>
                                        </p:tav>
                                        <p:tav tm="100000">
                                          <p:val>
                                            <p:strVal val="#ppt_x"/>
                                          </p:val>
                                        </p:tav>
                                      </p:tavLst>
                                    </p:anim>
                                    <p:anim calcmode="lin" valueType="num">
                                      <p:cBhvr additive="base">
                                        <p:cTn id="54" dur="500" fill="hold"/>
                                        <p:tgtEl>
                                          <p:spTgt spid="8"/>
                                        </p:tgtEl>
                                        <p:attrNameLst>
                                          <p:attrName>ppt_y</p:attrName>
                                        </p:attrNameLst>
                                      </p:cBhvr>
                                      <p:tavLst>
                                        <p:tav tm="0">
                                          <p:val>
                                            <p:strVal val="#ppt_y"/>
                                          </p:val>
                                        </p:tav>
                                        <p:tav tm="100000">
                                          <p:val>
                                            <p:strVal val="#ppt_y"/>
                                          </p:val>
                                        </p:tav>
                                      </p:tavLst>
                                    </p:anim>
                                  </p:childTnLst>
                                </p:cTn>
                              </p:par>
                            </p:childTnLst>
                          </p:cTn>
                        </p:par>
                        <p:par>
                          <p:cTn id="55" fill="hold">
                            <p:stCondLst>
                              <p:cond delay="6650"/>
                            </p:stCondLst>
                            <p:childTnLst>
                              <p:par>
                                <p:cTn id="56" presetID="5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par>
                          <p:cTn id="61" fill="hold">
                            <p:stCondLst>
                              <p:cond delay="7150"/>
                            </p:stCondLst>
                            <p:childTnLst>
                              <p:par>
                                <p:cTn id="62" presetID="2" presetClass="entr" presetSubtype="2"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1+#ppt_w/2"/>
                                          </p:val>
                                        </p:tav>
                                        <p:tav tm="100000">
                                          <p:val>
                                            <p:strVal val="#ppt_x"/>
                                          </p:val>
                                        </p:tav>
                                      </p:tavLst>
                                    </p:anim>
                                    <p:anim calcmode="lin" valueType="num">
                                      <p:cBhvr additive="base">
                                        <p:cTn id="65" dur="500" fill="hold"/>
                                        <p:tgtEl>
                                          <p:spTgt spid="9"/>
                                        </p:tgtEl>
                                        <p:attrNameLst>
                                          <p:attrName>ppt_y</p:attrName>
                                        </p:attrNameLst>
                                      </p:cBhvr>
                                      <p:tavLst>
                                        <p:tav tm="0">
                                          <p:val>
                                            <p:strVal val="#ppt_y"/>
                                          </p:val>
                                        </p:tav>
                                        <p:tav tm="100000">
                                          <p:val>
                                            <p:strVal val="#ppt_y"/>
                                          </p:val>
                                        </p:tav>
                                      </p:tavLst>
                                    </p:anim>
                                  </p:childTnLst>
                                </p:cTn>
                              </p:par>
                            </p:childTnLst>
                          </p:cTn>
                        </p:par>
                        <p:par>
                          <p:cTn id="66" fill="hold">
                            <p:stCondLst>
                              <p:cond delay="7650"/>
                            </p:stCondLst>
                            <p:childTnLst>
                              <p:par>
                                <p:cTn id="67" presetID="2" presetClass="exit" presetSubtype="2" fill="hold" grpId="1" nodeType="afterEffect">
                                  <p:stCondLst>
                                    <p:cond delay="750"/>
                                  </p:stCondLst>
                                  <p:childTnLst>
                                    <p:anim calcmode="lin" valueType="num">
                                      <p:cBhvr additive="base">
                                        <p:cTn id="68" dur="500"/>
                                        <p:tgtEl>
                                          <p:spTgt spid="10"/>
                                        </p:tgtEl>
                                        <p:attrNameLst>
                                          <p:attrName>ppt_x</p:attrName>
                                        </p:attrNameLst>
                                      </p:cBhvr>
                                      <p:tavLst>
                                        <p:tav tm="0">
                                          <p:val>
                                            <p:strVal val="ppt_x"/>
                                          </p:val>
                                        </p:tav>
                                        <p:tav tm="100000">
                                          <p:val>
                                            <p:strVal val="1+ppt_w/2"/>
                                          </p:val>
                                        </p:tav>
                                      </p:tavLst>
                                    </p:anim>
                                    <p:anim calcmode="lin" valueType="num">
                                      <p:cBhvr additive="base">
                                        <p:cTn id="69" dur="500"/>
                                        <p:tgtEl>
                                          <p:spTgt spid="10"/>
                                        </p:tgtEl>
                                        <p:attrNameLst>
                                          <p:attrName>ppt_y</p:attrName>
                                        </p:attrNameLst>
                                      </p:cBhvr>
                                      <p:tavLst>
                                        <p:tav tm="0">
                                          <p:val>
                                            <p:strVal val="ppt_y"/>
                                          </p:val>
                                        </p:tav>
                                        <p:tav tm="100000">
                                          <p:val>
                                            <p:strVal val="ppt_y"/>
                                          </p:val>
                                        </p:tav>
                                      </p:tavLst>
                                    </p:anim>
                                    <p:set>
                                      <p:cBhvr>
                                        <p:cTn id="70" dur="1" fill="hold">
                                          <p:stCondLst>
                                            <p:cond delay="499"/>
                                          </p:stCondLst>
                                        </p:cTn>
                                        <p:tgtEl>
                                          <p:spTgt spid="10"/>
                                        </p:tgtEl>
                                        <p:attrNameLst>
                                          <p:attrName>style.visibility</p:attrName>
                                        </p:attrNameLst>
                                      </p:cBhvr>
                                      <p:to>
                                        <p:strVal val="hidden"/>
                                      </p:to>
                                    </p:set>
                                  </p:childTnLst>
                                </p:cTn>
                              </p:par>
                              <p:par>
                                <p:cTn id="71" presetID="2" presetClass="exit" presetSubtype="2" fill="hold" grpId="1" nodeType="withEffect">
                                  <p:stCondLst>
                                    <p:cond delay="250"/>
                                  </p:stCondLst>
                                  <p:childTnLst>
                                    <p:anim calcmode="lin" valueType="num">
                                      <p:cBhvr additive="base">
                                        <p:cTn id="72" dur="500"/>
                                        <p:tgtEl>
                                          <p:spTgt spid="5"/>
                                        </p:tgtEl>
                                        <p:attrNameLst>
                                          <p:attrName>ppt_x</p:attrName>
                                        </p:attrNameLst>
                                      </p:cBhvr>
                                      <p:tavLst>
                                        <p:tav tm="0">
                                          <p:val>
                                            <p:strVal val="ppt_x"/>
                                          </p:val>
                                        </p:tav>
                                        <p:tav tm="100000">
                                          <p:val>
                                            <p:strVal val="1+ppt_w/2"/>
                                          </p:val>
                                        </p:tav>
                                      </p:tavLst>
                                    </p:anim>
                                    <p:anim calcmode="lin" valueType="num">
                                      <p:cBhvr additive="base">
                                        <p:cTn id="73" dur="500"/>
                                        <p:tgtEl>
                                          <p:spTgt spid="5"/>
                                        </p:tgtEl>
                                        <p:attrNameLst>
                                          <p:attrName>ppt_y</p:attrName>
                                        </p:attrNameLst>
                                      </p:cBhvr>
                                      <p:tavLst>
                                        <p:tav tm="0">
                                          <p:val>
                                            <p:strVal val="ppt_y"/>
                                          </p:val>
                                        </p:tav>
                                        <p:tav tm="100000">
                                          <p:val>
                                            <p:strVal val="ppt_y"/>
                                          </p:val>
                                        </p:tav>
                                      </p:tavLst>
                                    </p:anim>
                                    <p:set>
                                      <p:cBhvr>
                                        <p:cTn id="74" dur="1" fill="hold">
                                          <p:stCondLst>
                                            <p:cond delay="499"/>
                                          </p:stCondLst>
                                        </p:cTn>
                                        <p:tgtEl>
                                          <p:spTgt spid="5"/>
                                        </p:tgtEl>
                                        <p:attrNameLst>
                                          <p:attrName>style.visibility</p:attrName>
                                        </p:attrNameLst>
                                      </p:cBhvr>
                                      <p:to>
                                        <p:strVal val="hidden"/>
                                      </p:to>
                                    </p:set>
                                  </p:childTnLst>
                                </p:cTn>
                              </p:par>
                              <p:par>
                                <p:cTn id="75" presetID="2" presetClass="exit" presetSubtype="2" fill="hold" grpId="1" nodeType="withEffect">
                                  <p:stCondLst>
                                    <p:cond delay="750"/>
                                  </p:stCondLst>
                                  <p:childTnLst>
                                    <p:anim calcmode="lin" valueType="num">
                                      <p:cBhvr additive="base">
                                        <p:cTn id="76" dur="500"/>
                                        <p:tgtEl>
                                          <p:spTgt spid="11"/>
                                        </p:tgtEl>
                                        <p:attrNameLst>
                                          <p:attrName>ppt_x</p:attrName>
                                        </p:attrNameLst>
                                      </p:cBhvr>
                                      <p:tavLst>
                                        <p:tav tm="0">
                                          <p:val>
                                            <p:strVal val="ppt_x"/>
                                          </p:val>
                                        </p:tav>
                                        <p:tav tm="100000">
                                          <p:val>
                                            <p:strVal val="1+ppt_w/2"/>
                                          </p:val>
                                        </p:tav>
                                      </p:tavLst>
                                    </p:anim>
                                    <p:anim calcmode="lin" valueType="num">
                                      <p:cBhvr additive="base">
                                        <p:cTn id="77" dur="500"/>
                                        <p:tgtEl>
                                          <p:spTgt spid="11"/>
                                        </p:tgtEl>
                                        <p:attrNameLst>
                                          <p:attrName>ppt_y</p:attrName>
                                        </p:attrNameLst>
                                      </p:cBhvr>
                                      <p:tavLst>
                                        <p:tav tm="0">
                                          <p:val>
                                            <p:strVal val="ppt_y"/>
                                          </p:val>
                                        </p:tav>
                                        <p:tav tm="100000">
                                          <p:val>
                                            <p:strVal val="ppt_y"/>
                                          </p:val>
                                        </p:tav>
                                      </p:tavLst>
                                    </p:anim>
                                    <p:set>
                                      <p:cBhvr>
                                        <p:cTn id="78" dur="1" fill="hold">
                                          <p:stCondLst>
                                            <p:cond delay="499"/>
                                          </p:stCondLst>
                                        </p:cTn>
                                        <p:tgtEl>
                                          <p:spTgt spid="11"/>
                                        </p:tgtEl>
                                        <p:attrNameLst>
                                          <p:attrName>style.visibility</p:attrName>
                                        </p:attrNameLst>
                                      </p:cBhvr>
                                      <p:to>
                                        <p:strVal val="hidden"/>
                                      </p:to>
                                    </p:set>
                                  </p:childTnLst>
                                </p:cTn>
                              </p:par>
                              <p:par>
                                <p:cTn id="79" presetID="2" presetClass="exit" presetSubtype="2" fill="hold" grpId="1" nodeType="withEffect">
                                  <p:stCondLst>
                                    <p:cond delay="500"/>
                                  </p:stCondLst>
                                  <p:childTnLst>
                                    <p:anim calcmode="lin" valueType="num">
                                      <p:cBhvr additive="base">
                                        <p:cTn id="80" dur="500"/>
                                        <p:tgtEl>
                                          <p:spTgt spid="6"/>
                                        </p:tgtEl>
                                        <p:attrNameLst>
                                          <p:attrName>ppt_x</p:attrName>
                                        </p:attrNameLst>
                                      </p:cBhvr>
                                      <p:tavLst>
                                        <p:tav tm="0">
                                          <p:val>
                                            <p:strVal val="ppt_x"/>
                                          </p:val>
                                        </p:tav>
                                        <p:tav tm="100000">
                                          <p:val>
                                            <p:strVal val="1+ppt_w/2"/>
                                          </p:val>
                                        </p:tav>
                                      </p:tavLst>
                                    </p:anim>
                                    <p:anim calcmode="lin" valueType="num">
                                      <p:cBhvr additive="base">
                                        <p:cTn id="81" dur="500"/>
                                        <p:tgtEl>
                                          <p:spTgt spid="6"/>
                                        </p:tgtEl>
                                        <p:attrNameLst>
                                          <p:attrName>ppt_y</p:attrName>
                                        </p:attrNameLst>
                                      </p:cBhvr>
                                      <p:tavLst>
                                        <p:tav tm="0">
                                          <p:val>
                                            <p:strVal val="ppt_y"/>
                                          </p:val>
                                        </p:tav>
                                        <p:tav tm="100000">
                                          <p:val>
                                            <p:strVal val="ppt_y"/>
                                          </p:val>
                                        </p:tav>
                                      </p:tavLst>
                                    </p:anim>
                                    <p:set>
                                      <p:cBhvr>
                                        <p:cTn id="82" dur="1" fill="hold">
                                          <p:stCondLst>
                                            <p:cond delay="499"/>
                                          </p:stCondLst>
                                        </p:cTn>
                                        <p:tgtEl>
                                          <p:spTgt spid="6"/>
                                        </p:tgtEl>
                                        <p:attrNameLst>
                                          <p:attrName>style.visibility</p:attrName>
                                        </p:attrNameLst>
                                      </p:cBhvr>
                                      <p:to>
                                        <p:strVal val="hidden"/>
                                      </p:to>
                                    </p:set>
                                  </p:childTnLst>
                                </p:cTn>
                              </p:par>
                              <p:par>
                                <p:cTn id="83" presetID="2" presetClass="exit" presetSubtype="2" fill="hold" grpId="1" nodeType="withEffect">
                                  <p:stCondLst>
                                    <p:cond delay="1000"/>
                                  </p:stCondLst>
                                  <p:childTnLst>
                                    <p:anim calcmode="lin" valueType="num">
                                      <p:cBhvr additive="base">
                                        <p:cTn id="84" dur="500"/>
                                        <p:tgtEl>
                                          <p:spTgt spid="12"/>
                                        </p:tgtEl>
                                        <p:attrNameLst>
                                          <p:attrName>ppt_x</p:attrName>
                                        </p:attrNameLst>
                                      </p:cBhvr>
                                      <p:tavLst>
                                        <p:tav tm="0">
                                          <p:val>
                                            <p:strVal val="ppt_x"/>
                                          </p:val>
                                        </p:tav>
                                        <p:tav tm="100000">
                                          <p:val>
                                            <p:strVal val="1+ppt_w/2"/>
                                          </p:val>
                                        </p:tav>
                                      </p:tavLst>
                                    </p:anim>
                                    <p:anim calcmode="lin" valueType="num">
                                      <p:cBhvr additive="base">
                                        <p:cTn id="85" dur="500"/>
                                        <p:tgtEl>
                                          <p:spTgt spid="12"/>
                                        </p:tgtEl>
                                        <p:attrNameLst>
                                          <p:attrName>ppt_y</p:attrName>
                                        </p:attrNameLst>
                                      </p:cBhvr>
                                      <p:tavLst>
                                        <p:tav tm="0">
                                          <p:val>
                                            <p:strVal val="ppt_y"/>
                                          </p:val>
                                        </p:tav>
                                        <p:tav tm="100000">
                                          <p:val>
                                            <p:strVal val="ppt_y"/>
                                          </p:val>
                                        </p:tav>
                                      </p:tavLst>
                                    </p:anim>
                                    <p:set>
                                      <p:cBhvr>
                                        <p:cTn id="86" dur="1" fill="hold">
                                          <p:stCondLst>
                                            <p:cond delay="499"/>
                                          </p:stCondLst>
                                        </p:cTn>
                                        <p:tgtEl>
                                          <p:spTgt spid="12"/>
                                        </p:tgtEl>
                                        <p:attrNameLst>
                                          <p:attrName>style.visibility</p:attrName>
                                        </p:attrNameLst>
                                      </p:cBhvr>
                                      <p:to>
                                        <p:strVal val="hidden"/>
                                      </p:to>
                                    </p:set>
                                  </p:childTnLst>
                                </p:cTn>
                              </p:par>
                              <p:par>
                                <p:cTn id="87" presetID="2" presetClass="exit" presetSubtype="2" fill="hold" grpId="1" nodeType="withEffect">
                                  <p:stCondLst>
                                    <p:cond delay="750"/>
                                  </p:stCondLst>
                                  <p:childTnLst>
                                    <p:anim calcmode="lin" valueType="num">
                                      <p:cBhvr additive="base">
                                        <p:cTn id="88" dur="500"/>
                                        <p:tgtEl>
                                          <p:spTgt spid="8"/>
                                        </p:tgtEl>
                                        <p:attrNameLst>
                                          <p:attrName>ppt_x</p:attrName>
                                        </p:attrNameLst>
                                      </p:cBhvr>
                                      <p:tavLst>
                                        <p:tav tm="0">
                                          <p:val>
                                            <p:strVal val="ppt_x"/>
                                          </p:val>
                                        </p:tav>
                                        <p:tav tm="100000">
                                          <p:val>
                                            <p:strVal val="1+ppt_w/2"/>
                                          </p:val>
                                        </p:tav>
                                      </p:tavLst>
                                    </p:anim>
                                    <p:anim calcmode="lin" valueType="num">
                                      <p:cBhvr additive="base">
                                        <p:cTn id="89" dur="500"/>
                                        <p:tgtEl>
                                          <p:spTgt spid="8"/>
                                        </p:tgtEl>
                                        <p:attrNameLst>
                                          <p:attrName>ppt_y</p:attrName>
                                        </p:attrNameLst>
                                      </p:cBhvr>
                                      <p:tavLst>
                                        <p:tav tm="0">
                                          <p:val>
                                            <p:strVal val="ppt_y"/>
                                          </p:val>
                                        </p:tav>
                                        <p:tav tm="100000">
                                          <p:val>
                                            <p:strVal val="ppt_y"/>
                                          </p:val>
                                        </p:tav>
                                      </p:tavLst>
                                    </p:anim>
                                    <p:set>
                                      <p:cBhvr>
                                        <p:cTn id="90" dur="1" fill="hold">
                                          <p:stCondLst>
                                            <p:cond delay="499"/>
                                          </p:stCondLst>
                                        </p:cTn>
                                        <p:tgtEl>
                                          <p:spTgt spid="8"/>
                                        </p:tgtEl>
                                        <p:attrNameLst>
                                          <p:attrName>style.visibility</p:attrName>
                                        </p:attrNameLst>
                                      </p:cBhvr>
                                      <p:to>
                                        <p:strVal val="hidden"/>
                                      </p:to>
                                    </p:set>
                                  </p:childTnLst>
                                </p:cTn>
                              </p:par>
                              <p:par>
                                <p:cTn id="91" presetID="2" presetClass="exit" presetSubtype="2" fill="hold" grpId="1" nodeType="withEffect">
                                  <p:stCondLst>
                                    <p:cond delay="1250"/>
                                  </p:stCondLst>
                                  <p:childTnLst>
                                    <p:anim calcmode="lin" valueType="num">
                                      <p:cBhvr additive="base">
                                        <p:cTn id="92" dur="500"/>
                                        <p:tgtEl>
                                          <p:spTgt spid="13"/>
                                        </p:tgtEl>
                                        <p:attrNameLst>
                                          <p:attrName>ppt_x</p:attrName>
                                        </p:attrNameLst>
                                      </p:cBhvr>
                                      <p:tavLst>
                                        <p:tav tm="0">
                                          <p:val>
                                            <p:strVal val="ppt_x"/>
                                          </p:val>
                                        </p:tav>
                                        <p:tav tm="100000">
                                          <p:val>
                                            <p:strVal val="1+ppt_w/2"/>
                                          </p:val>
                                        </p:tav>
                                      </p:tavLst>
                                    </p:anim>
                                    <p:anim calcmode="lin" valueType="num">
                                      <p:cBhvr additive="base">
                                        <p:cTn id="93" dur="500"/>
                                        <p:tgtEl>
                                          <p:spTgt spid="13"/>
                                        </p:tgtEl>
                                        <p:attrNameLst>
                                          <p:attrName>ppt_y</p:attrName>
                                        </p:attrNameLst>
                                      </p:cBhvr>
                                      <p:tavLst>
                                        <p:tav tm="0">
                                          <p:val>
                                            <p:strVal val="ppt_y"/>
                                          </p:val>
                                        </p:tav>
                                        <p:tav tm="100000">
                                          <p:val>
                                            <p:strVal val="ppt_y"/>
                                          </p:val>
                                        </p:tav>
                                      </p:tavLst>
                                    </p:anim>
                                    <p:set>
                                      <p:cBhvr>
                                        <p:cTn id="94" dur="1" fill="hold">
                                          <p:stCondLst>
                                            <p:cond delay="499"/>
                                          </p:stCondLst>
                                        </p:cTn>
                                        <p:tgtEl>
                                          <p:spTgt spid="13"/>
                                        </p:tgtEl>
                                        <p:attrNameLst>
                                          <p:attrName>style.visibility</p:attrName>
                                        </p:attrNameLst>
                                      </p:cBhvr>
                                      <p:to>
                                        <p:strVal val="hidden"/>
                                      </p:to>
                                    </p:set>
                                  </p:childTnLst>
                                </p:cTn>
                              </p:par>
                              <p:par>
                                <p:cTn id="95" presetID="2" presetClass="exit" presetSubtype="2" fill="hold" grpId="1" nodeType="withEffect">
                                  <p:stCondLst>
                                    <p:cond delay="1250"/>
                                  </p:stCondLst>
                                  <p:childTnLst>
                                    <p:anim calcmode="lin" valueType="num">
                                      <p:cBhvr additive="base">
                                        <p:cTn id="96" dur="500"/>
                                        <p:tgtEl>
                                          <p:spTgt spid="9"/>
                                        </p:tgtEl>
                                        <p:attrNameLst>
                                          <p:attrName>ppt_x</p:attrName>
                                        </p:attrNameLst>
                                      </p:cBhvr>
                                      <p:tavLst>
                                        <p:tav tm="0">
                                          <p:val>
                                            <p:strVal val="ppt_x"/>
                                          </p:val>
                                        </p:tav>
                                        <p:tav tm="100000">
                                          <p:val>
                                            <p:strVal val="1+ppt_w/2"/>
                                          </p:val>
                                        </p:tav>
                                      </p:tavLst>
                                    </p:anim>
                                    <p:anim calcmode="lin" valueType="num">
                                      <p:cBhvr additive="base">
                                        <p:cTn id="97" dur="500"/>
                                        <p:tgtEl>
                                          <p:spTgt spid="9"/>
                                        </p:tgtEl>
                                        <p:attrNameLst>
                                          <p:attrName>ppt_y</p:attrName>
                                        </p:attrNameLst>
                                      </p:cBhvr>
                                      <p:tavLst>
                                        <p:tav tm="0">
                                          <p:val>
                                            <p:strVal val="ppt_y"/>
                                          </p:val>
                                        </p:tav>
                                        <p:tav tm="100000">
                                          <p:val>
                                            <p:strVal val="ppt_y"/>
                                          </p:val>
                                        </p:tav>
                                      </p:tavLst>
                                    </p:anim>
                                    <p:set>
                                      <p:cBhvr>
                                        <p:cTn id="98" dur="1" fill="hold">
                                          <p:stCondLst>
                                            <p:cond delay="499"/>
                                          </p:stCondLst>
                                        </p:cTn>
                                        <p:tgtEl>
                                          <p:spTgt spid="9"/>
                                        </p:tgtEl>
                                        <p:attrNameLst>
                                          <p:attrName>style.visibility</p:attrName>
                                        </p:attrNameLst>
                                      </p:cBhvr>
                                      <p:to>
                                        <p:strVal val="hidden"/>
                                      </p:to>
                                    </p:set>
                                  </p:childTnLst>
                                </p:cTn>
                              </p:par>
                              <p:par>
                                <p:cTn id="99" presetID="53" presetClass="entr" presetSubtype="16"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Effect transition="in" filter="fade">
                                      <p:cBhvr>
                                        <p:cTn id="103" dur="500"/>
                                        <p:tgtEl>
                                          <p:spTgt spid="19"/>
                                        </p:tgtEl>
                                      </p:cBhvr>
                                    </p:animEffect>
                                  </p:childTnLst>
                                </p:cTn>
                              </p:par>
                            </p:childTnLst>
                          </p:cTn>
                        </p:par>
                        <p:par>
                          <p:cTn id="104" fill="hold">
                            <p:stCondLst>
                              <p:cond delay="9400"/>
                            </p:stCondLst>
                            <p:childTnLst>
                              <p:par>
                                <p:cTn id="105" presetID="2" presetClass="entr" presetSubtype="2"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 calcmode="lin" valueType="num">
                                      <p:cBhvr additive="base">
                                        <p:cTn id="107" dur="500" fill="hold"/>
                                        <p:tgtEl>
                                          <p:spTgt spid="18"/>
                                        </p:tgtEl>
                                        <p:attrNameLst>
                                          <p:attrName>ppt_x</p:attrName>
                                        </p:attrNameLst>
                                      </p:cBhvr>
                                      <p:tavLst>
                                        <p:tav tm="0">
                                          <p:val>
                                            <p:strVal val="1+#ppt_w/2"/>
                                          </p:val>
                                        </p:tav>
                                        <p:tav tm="100000">
                                          <p:val>
                                            <p:strVal val="#ppt_x"/>
                                          </p:val>
                                        </p:tav>
                                      </p:tavLst>
                                    </p:anim>
                                    <p:anim calcmode="lin" valueType="num">
                                      <p:cBhvr additive="base">
                                        <p:cTn id="108" dur="500" fill="hold"/>
                                        <p:tgtEl>
                                          <p:spTgt spid="18"/>
                                        </p:tgtEl>
                                        <p:attrNameLst>
                                          <p:attrName>ppt_y</p:attrName>
                                        </p:attrNameLst>
                                      </p:cBhvr>
                                      <p:tavLst>
                                        <p:tav tm="0">
                                          <p:val>
                                            <p:strVal val="#ppt_y"/>
                                          </p:val>
                                        </p:tav>
                                        <p:tav tm="100000">
                                          <p:val>
                                            <p:strVal val="#ppt_y"/>
                                          </p:val>
                                        </p:tav>
                                      </p:tavLst>
                                    </p:anim>
                                  </p:childTnLst>
                                </p:cTn>
                              </p:par>
                            </p:childTnLst>
                          </p:cTn>
                        </p:par>
                        <p:par>
                          <p:cTn id="109" fill="hold">
                            <p:stCondLst>
                              <p:cond delay="9900"/>
                            </p:stCondLst>
                            <p:childTnLst>
                              <p:par>
                                <p:cTn id="110" presetID="53" presetClass="entr" presetSubtype="16"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childTnLst>
                          </p:cTn>
                        </p:par>
                        <p:par>
                          <p:cTn id="115" fill="hold">
                            <p:stCondLst>
                              <p:cond delay="10400"/>
                            </p:stCondLst>
                            <p:childTnLst>
                              <p:par>
                                <p:cTn id="116" presetID="2" presetClass="entr" presetSubtype="2" fill="hold" grpId="0" nodeType="afterEffect">
                                  <p:stCondLst>
                                    <p:cond delay="0"/>
                                  </p:stCondLst>
                                  <p:childTnLst>
                                    <p:set>
                                      <p:cBhvr>
                                        <p:cTn id="117" dur="1" fill="hold">
                                          <p:stCondLst>
                                            <p:cond delay="0"/>
                                          </p:stCondLst>
                                        </p:cTn>
                                        <p:tgtEl>
                                          <p:spTgt spid="15"/>
                                        </p:tgtEl>
                                        <p:attrNameLst>
                                          <p:attrName>style.visibility</p:attrName>
                                        </p:attrNameLst>
                                      </p:cBhvr>
                                      <p:to>
                                        <p:strVal val="visible"/>
                                      </p:to>
                                    </p:set>
                                    <p:anim calcmode="lin" valueType="num">
                                      <p:cBhvr additive="base">
                                        <p:cTn id="118" dur="500" fill="hold"/>
                                        <p:tgtEl>
                                          <p:spTgt spid="15"/>
                                        </p:tgtEl>
                                        <p:attrNameLst>
                                          <p:attrName>ppt_x</p:attrName>
                                        </p:attrNameLst>
                                      </p:cBhvr>
                                      <p:tavLst>
                                        <p:tav tm="0">
                                          <p:val>
                                            <p:strVal val="1+#ppt_w/2"/>
                                          </p:val>
                                        </p:tav>
                                        <p:tav tm="100000">
                                          <p:val>
                                            <p:strVal val="#ppt_x"/>
                                          </p:val>
                                        </p:tav>
                                      </p:tavLst>
                                    </p:anim>
                                    <p:anim calcmode="lin" valueType="num">
                                      <p:cBhvr additive="base">
                                        <p:cTn id="119" dur="500" fill="hold"/>
                                        <p:tgtEl>
                                          <p:spTgt spid="15"/>
                                        </p:tgtEl>
                                        <p:attrNameLst>
                                          <p:attrName>ppt_y</p:attrName>
                                        </p:attrNameLst>
                                      </p:cBhvr>
                                      <p:tavLst>
                                        <p:tav tm="0">
                                          <p:val>
                                            <p:strVal val="#ppt_y"/>
                                          </p:val>
                                        </p:tav>
                                        <p:tav tm="100000">
                                          <p:val>
                                            <p:strVal val="#ppt_y"/>
                                          </p:val>
                                        </p:tav>
                                      </p:tavLst>
                                    </p:anim>
                                  </p:childTnLst>
                                </p:cTn>
                              </p:par>
                            </p:childTnLst>
                          </p:cTn>
                        </p:par>
                        <p:par>
                          <p:cTn id="120" fill="hold">
                            <p:stCondLst>
                              <p:cond delay="10900"/>
                            </p:stCondLst>
                            <p:childTnLst>
                              <p:par>
                                <p:cTn id="121" presetID="53" presetClass="entr" presetSubtype="16" fill="hold" grpId="0" nodeType="after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p:cTn id="123" dur="500" fill="hold"/>
                                        <p:tgtEl>
                                          <p:spTgt spid="21"/>
                                        </p:tgtEl>
                                        <p:attrNameLst>
                                          <p:attrName>ppt_w</p:attrName>
                                        </p:attrNameLst>
                                      </p:cBhvr>
                                      <p:tavLst>
                                        <p:tav tm="0">
                                          <p:val>
                                            <p:fltVal val="0"/>
                                          </p:val>
                                        </p:tav>
                                        <p:tav tm="100000">
                                          <p:val>
                                            <p:strVal val="#ppt_w"/>
                                          </p:val>
                                        </p:tav>
                                      </p:tavLst>
                                    </p:anim>
                                    <p:anim calcmode="lin" valueType="num">
                                      <p:cBhvr>
                                        <p:cTn id="124" dur="500" fill="hold"/>
                                        <p:tgtEl>
                                          <p:spTgt spid="21"/>
                                        </p:tgtEl>
                                        <p:attrNameLst>
                                          <p:attrName>ppt_h</p:attrName>
                                        </p:attrNameLst>
                                      </p:cBhvr>
                                      <p:tavLst>
                                        <p:tav tm="0">
                                          <p:val>
                                            <p:fltVal val="0"/>
                                          </p:val>
                                        </p:tav>
                                        <p:tav tm="100000">
                                          <p:val>
                                            <p:strVal val="#ppt_h"/>
                                          </p:val>
                                        </p:tav>
                                      </p:tavLst>
                                    </p:anim>
                                    <p:animEffect transition="in" filter="fade">
                                      <p:cBhvr>
                                        <p:cTn id="125" dur="500"/>
                                        <p:tgtEl>
                                          <p:spTgt spid="21"/>
                                        </p:tgtEl>
                                      </p:cBhvr>
                                    </p:animEffect>
                                  </p:childTnLst>
                                </p:cTn>
                              </p:par>
                            </p:childTnLst>
                          </p:cTn>
                        </p:par>
                        <p:par>
                          <p:cTn id="126" fill="hold">
                            <p:stCondLst>
                              <p:cond delay="11400"/>
                            </p:stCondLst>
                            <p:childTnLst>
                              <p:par>
                                <p:cTn id="127" presetID="2" presetClass="entr" presetSubtype="2" fill="hold" grpId="0" nodeType="afterEffect">
                                  <p:stCondLst>
                                    <p:cond delay="0"/>
                                  </p:stCondLst>
                                  <p:childTnLst>
                                    <p:set>
                                      <p:cBhvr>
                                        <p:cTn id="128" dur="1" fill="hold">
                                          <p:stCondLst>
                                            <p:cond delay="0"/>
                                          </p:stCondLst>
                                        </p:cTn>
                                        <p:tgtEl>
                                          <p:spTgt spid="16"/>
                                        </p:tgtEl>
                                        <p:attrNameLst>
                                          <p:attrName>style.visibility</p:attrName>
                                        </p:attrNameLst>
                                      </p:cBhvr>
                                      <p:to>
                                        <p:strVal val="visible"/>
                                      </p:to>
                                    </p:set>
                                    <p:anim calcmode="lin" valueType="num">
                                      <p:cBhvr additive="base">
                                        <p:cTn id="129" dur="500" fill="hold"/>
                                        <p:tgtEl>
                                          <p:spTgt spid="16"/>
                                        </p:tgtEl>
                                        <p:attrNameLst>
                                          <p:attrName>ppt_x</p:attrName>
                                        </p:attrNameLst>
                                      </p:cBhvr>
                                      <p:tavLst>
                                        <p:tav tm="0">
                                          <p:val>
                                            <p:strVal val="1+#ppt_w/2"/>
                                          </p:val>
                                        </p:tav>
                                        <p:tav tm="100000">
                                          <p:val>
                                            <p:strVal val="#ppt_x"/>
                                          </p:val>
                                        </p:tav>
                                      </p:tavLst>
                                    </p:anim>
                                    <p:anim calcmode="lin" valueType="num">
                                      <p:cBhvr additive="base">
                                        <p:cTn id="130" dur="500" fill="hold"/>
                                        <p:tgtEl>
                                          <p:spTgt spid="16"/>
                                        </p:tgtEl>
                                        <p:attrNameLst>
                                          <p:attrName>ppt_y</p:attrName>
                                        </p:attrNameLst>
                                      </p:cBhvr>
                                      <p:tavLst>
                                        <p:tav tm="0">
                                          <p:val>
                                            <p:strVal val="#ppt_y"/>
                                          </p:val>
                                        </p:tav>
                                        <p:tav tm="100000">
                                          <p:val>
                                            <p:strVal val="#ppt_y"/>
                                          </p:val>
                                        </p:tav>
                                      </p:tavLst>
                                    </p:anim>
                                  </p:childTnLst>
                                </p:cTn>
                              </p:par>
                            </p:childTnLst>
                          </p:cTn>
                        </p:par>
                        <p:par>
                          <p:cTn id="131" fill="hold">
                            <p:stCondLst>
                              <p:cond delay="11900"/>
                            </p:stCondLst>
                            <p:childTnLst>
                              <p:par>
                                <p:cTn id="132" presetID="53" presetClass="entr" presetSubtype="16" fill="hold" grpId="0" nodeType="afterEffect">
                                  <p:stCondLst>
                                    <p:cond delay="0"/>
                                  </p:stCondLst>
                                  <p:childTnLst>
                                    <p:set>
                                      <p:cBhvr>
                                        <p:cTn id="133" dur="1" fill="hold">
                                          <p:stCondLst>
                                            <p:cond delay="0"/>
                                          </p:stCondLst>
                                        </p:cTn>
                                        <p:tgtEl>
                                          <p:spTgt spid="22"/>
                                        </p:tgtEl>
                                        <p:attrNameLst>
                                          <p:attrName>style.visibility</p:attrName>
                                        </p:attrNameLst>
                                      </p:cBhvr>
                                      <p:to>
                                        <p:strVal val="visible"/>
                                      </p:to>
                                    </p:set>
                                    <p:anim calcmode="lin" valueType="num">
                                      <p:cBhvr>
                                        <p:cTn id="134" dur="500" fill="hold"/>
                                        <p:tgtEl>
                                          <p:spTgt spid="22"/>
                                        </p:tgtEl>
                                        <p:attrNameLst>
                                          <p:attrName>ppt_w</p:attrName>
                                        </p:attrNameLst>
                                      </p:cBhvr>
                                      <p:tavLst>
                                        <p:tav tm="0">
                                          <p:val>
                                            <p:fltVal val="0"/>
                                          </p:val>
                                        </p:tav>
                                        <p:tav tm="100000">
                                          <p:val>
                                            <p:strVal val="#ppt_w"/>
                                          </p:val>
                                        </p:tav>
                                      </p:tavLst>
                                    </p:anim>
                                    <p:anim calcmode="lin" valueType="num">
                                      <p:cBhvr>
                                        <p:cTn id="135" dur="500" fill="hold"/>
                                        <p:tgtEl>
                                          <p:spTgt spid="22"/>
                                        </p:tgtEl>
                                        <p:attrNameLst>
                                          <p:attrName>ppt_h</p:attrName>
                                        </p:attrNameLst>
                                      </p:cBhvr>
                                      <p:tavLst>
                                        <p:tav tm="0">
                                          <p:val>
                                            <p:fltVal val="0"/>
                                          </p:val>
                                        </p:tav>
                                        <p:tav tm="100000">
                                          <p:val>
                                            <p:strVal val="#ppt_h"/>
                                          </p:val>
                                        </p:tav>
                                      </p:tavLst>
                                    </p:anim>
                                    <p:animEffect transition="in" filter="fade">
                                      <p:cBhvr>
                                        <p:cTn id="136" dur="500"/>
                                        <p:tgtEl>
                                          <p:spTgt spid="22"/>
                                        </p:tgtEl>
                                      </p:cBhvr>
                                    </p:animEffect>
                                  </p:childTnLst>
                                </p:cTn>
                              </p:par>
                            </p:childTnLst>
                          </p:cTn>
                        </p:par>
                        <p:par>
                          <p:cTn id="137" fill="hold">
                            <p:stCondLst>
                              <p:cond delay="12400"/>
                            </p:stCondLst>
                            <p:childTnLst>
                              <p:par>
                                <p:cTn id="138" presetID="2" presetClass="entr" presetSubtype="2" fill="hold" grpId="0" nodeType="afterEffect">
                                  <p:stCondLst>
                                    <p:cond delay="0"/>
                                  </p:stCondLst>
                                  <p:childTnLst>
                                    <p:set>
                                      <p:cBhvr>
                                        <p:cTn id="139" dur="1" fill="hold">
                                          <p:stCondLst>
                                            <p:cond delay="0"/>
                                          </p:stCondLst>
                                        </p:cTn>
                                        <p:tgtEl>
                                          <p:spTgt spid="17"/>
                                        </p:tgtEl>
                                        <p:attrNameLst>
                                          <p:attrName>style.visibility</p:attrName>
                                        </p:attrNameLst>
                                      </p:cBhvr>
                                      <p:to>
                                        <p:strVal val="visible"/>
                                      </p:to>
                                    </p:set>
                                    <p:anim calcmode="lin" valueType="num">
                                      <p:cBhvr additive="base">
                                        <p:cTn id="140" dur="500" fill="hold"/>
                                        <p:tgtEl>
                                          <p:spTgt spid="17"/>
                                        </p:tgtEl>
                                        <p:attrNameLst>
                                          <p:attrName>ppt_x</p:attrName>
                                        </p:attrNameLst>
                                      </p:cBhvr>
                                      <p:tavLst>
                                        <p:tav tm="0">
                                          <p:val>
                                            <p:strVal val="1+#ppt_w/2"/>
                                          </p:val>
                                        </p:tav>
                                        <p:tav tm="100000">
                                          <p:val>
                                            <p:strVal val="#ppt_x"/>
                                          </p:val>
                                        </p:tav>
                                      </p:tavLst>
                                    </p:anim>
                                    <p:anim calcmode="lin" valueType="num">
                                      <p:cBhvr additive="base">
                                        <p:cTn id="1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 grpId="0" animBg="1"/>
      <p:bldP spid="4" grpId="0" animBg="1"/>
      <p:bldP spid="5" grpId="0"/>
      <p:bldP spid="5" grpId="1"/>
      <p:bldP spid="6" grpId="0"/>
      <p:bldP spid="6" grpId="1"/>
      <p:bldP spid="8" grpId="0"/>
      <p:bldP spid="8" grpId="1"/>
      <p:bldP spid="9" grpId="0"/>
      <p:bldP spid="9" grpId="1"/>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P spid="17" grpId="0"/>
      <p:bldP spid="18" grpId="0"/>
      <p:bldP spid="19" grpId="0" animBg="1"/>
      <p:bldP spid="20"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官僚主义存在的问题</a:t>
            </a:r>
          </a:p>
        </p:txBody>
      </p:sp>
      <p:sp>
        <p:nvSpPr>
          <p:cNvPr id="3" name="圆角矩形 7">
            <a:extLst>
              <a:ext uri="{FF2B5EF4-FFF2-40B4-BE49-F238E27FC236}">
                <a16:creationId xmlns:a16="http://schemas.microsoft.com/office/drawing/2014/main" xmlns="" id="{AA8ECF48-8B5E-407F-BDD9-5DBD55B9F4B5}"/>
              </a:ext>
            </a:extLst>
          </p:cNvPr>
          <p:cNvSpPr/>
          <p:nvPr/>
        </p:nvSpPr>
        <p:spPr>
          <a:xfrm>
            <a:off x="1492129" y="3278658"/>
            <a:ext cx="9392823" cy="2592372"/>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圆角矩形 6">
            <a:extLst>
              <a:ext uri="{FF2B5EF4-FFF2-40B4-BE49-F238E27FC236}">
                <a16:creationId xmlns:a16="http://schemas.microsoft.com/office/drawing/2014/main" xmlns="" id="{7CDCA67D-7438-4B71-9898-2065E77E1C53}"/>
              </a:ext>
            </a:extLst>
          </p:cNvPr>
          <p:cNvSpPr/>
          <p:nvPr/>
        </p:nvSpPr>
        <p:spPr>
          <a:xfrm>
            <a:off x="1492129" y="2595619"/>
            <a:ext cx="9392823" cy="50814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Arial"/>
                <a:ea typeface="微软雅黑"/>
                <a:cs typeface="+mn-ea"/>
                <a:sym typeface="+mn-lt"/>
              </a:rPr>
              <a:t>官僚主义</a:t>
            </a: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存在的问题</a:t>
            </a:r>
          </a:p>
        </p:txBody>
      </p:sp>
      <p:sp>
        <p:nvSpPr>
          <p:cNvPr id="5" name="文本框 4">
            <a:extLst>
              <a:ext uri="{FF2B5EF4-FFF2-40B4-BE49-F238E27FC236}">
                <a16:creationId xmlns:a16="http://schemas.microsoft.com/office/drawing/2014/main" xmlns="" id="{2172B308-C994-4AF0-A6BA-61B1CEC88470}"/>
              </a:ext>
            </a:extLst>
          </p:cNvPr>
          <p:cNvSpPr txBox="1"/>
          <p:nvPr/>
        </p:nvSpPr>
        <p:spPr>
          <a:xfrm>
            <a:off x="3079514" y="3434623"/>
            <a:ext cx="6055207"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有的领导干部热衷于将责任下移，“履责”变“推责”；</a:t>
            </a:r>
          </a:p>
        </p:txBody>
      </p:sp>
      <p:sp>
        <p:nvSpPr>
          <p:cNvPr id="6" name="文本框 5">
            <a:extLst>
              <a:ext uri="{FF2B5EF4-FFF2-40B4-BE49-F238E27FC236}">
                <a16:creationId xmlns:a16="http://schemas.microsoft.com/office/drawing/2014/main" xmlns="" id="{A0439121-5039-4F3E-B0BD-E4E9432B8BED}"/>
              </a:ext>
            </a:extLst>
          </p:cNvPr>
          <p:cNvSpPr txBox="1"/>
          <p:nvPr/>
        </p:nvSpPr>
        <p:spPr>
          <a:xfrm>
            <a:off x="3079514" y="4232532"/>
            <a:ext cx="6055207"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有的干部知情不报、听之任之，态度漠然；</a:t>
            </a:r>
          </a:p>
        </p:txBody>
      </p:sp>
      <p:sp>
        <p:nvSpPr>
          <p:cNvPr id="8" name="文本框 7">
            <a:extLst>
              <a:ext uri="{FF2B5EF4-FFF2-40B4-BE49-F238E27FC236}">
                <a16:creationId xmlns:a16="http://schemas.microsoft.com/office/drawing/2014/main" xmlns="" id="{4057A1F1-12A3-45E9-9978-46761787E229}"/>
              </a:ext>
            </a:extLst>
          </p:cNvPr>
          <p:cNvSpPr txBox="1"/>
          <p:nvPr/>
        </p:nvSpPr>
        <p:spPr>
          <a:xfrm>
            <a:off x="3079514" y="5181750"/>
            <a:ext cx="6055207"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有的干部说一套做一套、台上台下两个样。</a:t>
            </a:r>
          </a:p>
        </p:txBody>
      </p:sp>
      <p:sp>
        <p:nvSpPr>
          <p:cNvPr id="9" name="椭圆 8">
            <a:extLst>
              <a:ext uri="{FF2B5EF4-FFF2-40B4-BE49-F238E27FC236}">
                <a16:creationId xmlns:a16="http://schemas.microsoft.com/office/drawing/2014/main" xmlns="" id="{78468879-D189-40D1-8EBA-5293C6AA97F9}"/>
              </a:ext>
            </a:extLst>
          </p:cNvPr>
          <p:cNvSpPr/>
          <p:nvPr/>
        </p:nvSpPr>
        <p:spPr>
          <a:xfrm>
            <a:off x="2456141" y="3540724"/>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1</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0" name="椭圆 9">
            <a:extLst>
              <a:ext uri="{FF2B5EF4-FFF2-40B4-BE49-F238E27FC236}">
                <a16:creationId xmlns:a16="http://schemas.microsoft.com/office/drawing/2014/main" xmlns="" id="{1DA62890-E3EB-4E9B-BD7F-7E85775FE975}"/>
              </a:ext>
            </a:extLst>
          </p:cNvPr>
          <p:cNvSpPr/>
          <p:nvPr/>
        </p:nvSpPr>
        <p:spPr>
          <a:xfrm>
            <a:off x="2456141" y="436839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2</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1" name="椭圆 10">
            <a:extLst>
              <a:ext uri="{FF2B5EF4-FFF2-40B4-BE49-F238E27FC236}">
                <a16:creationId xmlns:a16="http://schemas.microsoft.com/office/drawing/2014/main" xmlns="" id="{6F8B84B9-2802-4245-A45D-51F51BE978FB}"/>
              </a:ext>
            </a:extLst>
          </p:cNvPr>
          <p:cNvSpPr/>
          <p:nvPr/>
        </p:nvSpPr>
        <p:spPr>
          <a:xfrm>
            <a:off x="2456141" y="5238619"/>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3</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2" name="文本框 11">
            <a:extLst>
              <a:ext uri="{FF2B5EF4-FFF2-40B4-BE49-F238E27FC236}">
                <a16:creationId xmlns:a16="http://schemas.microsoft.com/office/drawing/2014/main" xmlns="" id="{8D00E056-68DF-49CD-9049-C45116A9E53F}"/>
              </a:ext>
            </a:extLst>
          </p:cNvPr>
          <p:cNvSpPr txBox="1"/>
          <p:nvPr/>
        </p:nvSpPr>
        <p:spPr>
          <a:xfrm>
            <a:off x="1406319" y="1507628"/>
            <a:ext cx="9205633"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党的十八大以来，从制定和执行中央八项规定开始，全党上下纠正“四风”取得重大成效，但形式主义、官僚主义在一定程度上仍然存在。</a:t>
            </a:r>
          </a:p>
        </p:txBody>
      </p:sp>
    </p:spTree>
    <p:extLst>
      <p:ext uri="{BB962C8B-B14F-4D97-AF65-F5344CB8AC3E}">
        <p14:creationId xmlns:p14="http://schemas.microsoft.com/office/powerpoint/2010/main" xmlns="" val="280629099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16" presetClass="entr" presetSubtype="21"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315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500"/>
                                        <p:tgtEl>
                                          <p:spTgt spid="3"/>
                                        </p:tgtEl>
                                      </p:cBhvr>
                                    </p:animEffect>
                                  </p:childTnLst>
                                </p:cTn>
                              </p:par>
                            </p:childTnLst>
                          </p:cTn>
                        </p:par>
                        <p:par>
                          <p:cTn id="22" fill="hold">
                            <p:stCondLst>
                              <p:cond delay="365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41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4650"/>
                            </p:stCondLst>
                            <p:childTnLst>
                              <p:par>
                                <p:cTn id="33" presetID="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par>
                          <p:cTn id="37" fill="hold">
                            <p:stCondLst>
                              <p:cond delay="515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5650"/>
                            </p:stCondLst>
                            <p:childTnLst>
                              <p:par>
                                <p:cTn id="43" presetID="2" presetClass="entr" presetSubtype="4"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par>
                          <p:cTn id="47" fill="hold">
                            <p:stCondLst>
                              <p:cond delay="6150"/>
                            </p:stCondLst>
                            <p:childTnLst>
                              <p:par>
                                <p:cTn id="48" presetID="2" presetClass="entr" presetSubtype="4"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ppt_x"/>
                                          </p:val>
                                        </p:tav>
                                        <p:tav tm="100000">
                                          <p:val>
                                            <p:strVal val="#ppt_x"/>
                                          </p:val>
                                        </p:tav>
                                      </p:tavLst>
                                    </p:anim>
                                    <p:anim calcmode="lin" valueType="num">
                                      <p:cBhvr additive="base">
                                        <p:cTn id="5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 grpId="0" animBg="1"/>
      <p:bldP spid="4" grpId="0" animBg="1"/>
      <p:bldP spid="5" grpId="0"/>
      <p:bldP spid="6" grpId="0"/>
      <p:bldP spid="8" grpId="0"/>
      <p:bldP spid="9" grpId="0" animBg="1"/>
      <p:bldP spid="10" grpId="0" animBg="1"/>
      <p:bldP spid="11"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4">
            <a:extLst>
              <a:ext uri="{FF2B5EF4-FFF2-40B4-BE49-F238E27FC236}">
                <a16:creationId xmlns:a16="http://schemas.microsoft.com/office/drawing/2014/main" xmlns="" id="{19FB0A43-48FA-4905-9363-C0CB1FDD6858}"/>
              </a:ext>
            </a:extLst>
          </p:cNvPr>
          <p:cNvGrpSpPr/>
          <p:nvPr/>
        </p:nvGrpSpPr>
        <p:grpSpPr bwMode="auto">
          <a:xfrm>
            <a:off x="2076287" y="2394862"/>
            <a:ext cx="8039426" cy="1263944"/>
            <a:chOff x="0" y="208167"/>
            <a:chExt cx="5029200" cy="541167"/>
          </a:xfrm>
        </p:grpSpPr>
        <p:grpSp>
          <p:nvGrpSpPr>
            <p:cNvPr id="30" name="Group 5">
              <a:extLst>
                <a:ext uri="{FF2B5EF4-FFF2-40B4-BE49-F238E27FC236}">
                  <a16:creationId xmlns:a16="http://schemas.microsoft.com/office/drawing/2014/main" xmlns="" id="{62D92751-9028-4920-9387-EC7D52126DE4}"/>
                </a:ext>
              </a:extLst>
            </p:cNvPr>
            <p:cNvGrpSpPr/>
            <p:nvPr/>
          </p:nvGrpSpPr>
          <p:grpSpPr bwMode="auto">
            <a:xfrm>
              <a:off x="0" y="274512"/>
              <a:ext cx="5029200" cy="413681"/>
              <a:chOff x="0" y="-561"/>
              <a:chExt cx="5029200" cy="413681"/>
            </a:xfrm>
          </p:grpSpPr>
          <p:sp>
            <p:nvSpPr>
              <p:cNvPr id="32" name="矩形 12">
                <a:extLst>
                  <a:ext uri="{FF2B5EF4-FFF2-40B4-BE49-F238E27FC236}">
                    <a16:creationId xmlns:a16="http://schemas.microsoft.com/office/drawing/2014/main" xmlns="" id="{221EEBBE-C4DA-4856-90FD-8BF4E2DCFF1E}"/>
                  </a:ext>
                </a:extLst>
              </p:cNvPr>
              <p:cNvSpPr>
                <a:spLocks noChangeArrowheads="1"/>
              </p:cNvSpPr>
              <p:nvPr/>
            </p:nvSpPr>
            <p:spPr bwMode="auto">
              <a:xfrm>
                <a:off x="0" y="-561"/>
                <a:ext cx="5029200" cy="413681"/>
              </a:xfrm>
              <a:prstGeom prst="rect">
                <a:avLst/>
              </a:prstGeom>
              <a:solidFill>
                <a:srgbClr val="FFFFFF"/>
              </a:solidFill>
              <a:ln w="3175">
                <a:solidFill>
                  <a:srgbClr val="B50F0C"/>
                </a:solidFill>
                <a:miter lim="800000"/>
              </a:ln>
            </p:spPr>
            <p:txBody>
              <a:bodyPr anchor="ctr"/>
              <a:lstStyle/>
              <a:p>
                <a:pPr algn="ctr" fontAlgn="auto">
                  <a:spcBef>
                    <a:spcPts val="0"/>
                  </a:spcBef>
                  <a:spcAft>
                    <a:spcPts val="0"/>
                  </a:spcAft>
                  <a:defRPr/>
                </a:pPr>
                <a:endParaRPr lang="zh-CN" altLang="zh-CN" sz="4000" spc="300">
                  <a:solidFill>
                    <a:srgbClr val="FFFFFF"/>
                  </a:solidFill>
                  <a:latin typeface="Calibri" panose="020F0502020204030204" pitchFamily="34" charset="0"/>
                  <a:ea typeface="+mn-ea"/>
                  <a:sym typeface="宋体" panose="02010600030101010101" pitchFamily="2" charset="-122"/>
                </a:endParaRPr>
              </a:p>
            </p:txBody>
          </p:sp>
          <p:sp>
            <p:nvSpPr>
              <p:cNvPr id="33" name="TextBox 27">
                <a:extLst>
                  <a:ext uri="{FF2B5EF4-FFF2-40B4-BE49-F238E27FC236}">
                    <a16:creationId xmlns:a16="http://schemas.microsoft.com/office/drawing/2014/main" xmlns="" id="{5F38A979-27BA-4858-AA4A-CB80C9851A78}"/>
                  </a:ext>
                </a:extLst>
              </p:cNvPr>
              <p:cNvSpPr>
                <a:spLocks noChangeArrowheads="1"/>
              </p:cNvSpPr>
              <p:nvPr/>
            </p:nvSpPr>
            <p:spPr bwMode="auto">
              <a:xfrm>
                <a:off x="1300685" y="43153"/>
                <a:ext cx="3456384" cy="303087"/>
              </a:xfrm>
              <a:prstGeom prst="rect">
                <a:avLst/>
              </a:prstGeom>
              <a:noFill/>
              <a:ln>
                <a:noFill/>
              </a:ln>
            </p:spPr>
            <p:txBody>
              <a:bodyPr>
                <a:spAutoFit/>
              </a:bodyPr>
              <a:lstStyle/>
              <a:p>
                <a:pPr algn="ctr" fontAlgn="auto">
                  <a:spcBef>
                    <a:spcPts val="0"/>
                  </a:spcBef>
                  <a:spcAft>
                    <a:spcPts val="0"/>
                  </a:spcAft>
                  <a:defRPr/>
                </a:pPr>
                <a:r>
                  <a:rPr lang="zh-CN" altLang="en-US" sz="4000" b="1" spc="300" dirty="0">
                    <a:gradFill>
                      <a:gsLst>
                        <a:gs pos="0">
                          <a:srgbClr val="FF0000"/>
                        </a:gs>
                        <a:gs pos="68000">
                          <a:srgbClr val="B50F0C"/>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为什么要聚焦“四风”</a:t>
                </a:r>
              </a:p>
            </p:txBody>
          </p:sp>
        </p:grpSp>
        <p:pic>
          <p:nvPicPr>
            <p:cNvPr id="31" name="图片 11">
              <a:extLst>
                <a:ext uri="{FF2B5EF4-FFF2-40B4-BE49-F238E27FC236}">
                  <a16:creationId xmlns:a16="http://schemas.microsoft.com/office/drawing/2014/main" xmlns="" id="{8818DCA1-5E72-4815-A384-80C2351D9001}"/>
                </a:ext>
              </a:extLst>
            </p:cNvPr>
            <p:cNvPicPr>
              <a:picLocks noChangeAspect="1" noChangeArrowheads="1"/>
            </p:cNvPicPr>
            <p:nvPr/>
          </p:nvPicPr>
          <p:blipFill>
            <a:blip r:embed="rId3" cstate="print"/>
            <a:srcRect/>
            <a:stretch>
              <a:fillRect/>
            </a:stretch>
          </p:blipFill>
          <p:spPr bwMode="auto">
            <a:xfrm>
              <a:off x="194535" y="208167"/>
              <a:ext cx="991492" cy="541167"/>
            </a:xfrm>
            <a:prstGeom prst="rect">
              <a:avLst/>
            </a:prstGeom>
            <a:noFill/>
            <a:ln w="9525">
              <a:noFill/>
              <a:miter lim="800000"/>
              <a:headEnd/>
              <a:tailEnd/>
            </a:ln>
          </p:spPr>
        </p:pic>
      </p:grpSp>
      <p:pic>
        <p:nvPicPr>
          <p:cNvPr id="34" name="图片 33">
            <a:extLst>
              <a:ext uri="{FF2B5EF4-FFF2-40B4-BE49-F238E27FC236}">
                <a16:creationId xmlns:a16="http://schemas.microsoft.com/office/drawing/2014/main" xmlns="" id="{60FC8ECB-4BF0-4353-9EF1-C3876BDD8879}"/>
              </a:ext>
            </a:extLst>
          </p:cNvPr>
          <p:cNvPicPr>
            <a:picLocks noChangeAspect="1"/>
          </p:cNvPicPr>
          <p:nvPr/>
        </p:nvPicPr>
        <p:blipFill>
          <a:blip r:embed="rId4" cstate="print"/>
          <a:srcRect/>
          <a:stretch>
            <a:fillRect/>
          </a:stretch>
        </p:blipFill>
        <p:spPr bwMode="auto">
          <a:xfrm>
            <a:off x="9426118" y="1805517"/>
            <a:ext cx="1758949" cy="996949"/>
          </a:xfrm>
          <a:prstGeom prst="rect">
            <a:avLst/>
          </a:prstGeom>
          <a:noFill/>
          <a:ln w="9525">
            <a:noFill/>
            <a:miter lim="800000"/>
            <a:headEnd/>
            <a:tailEnd/>
          </a:ln>
        </p:spPr>
      </p:pic>
    </p:spTree>
    <p:extLst>
      <p:ext uri="{BB962C8B-B14F-4D97-AF65-F5344CB8AC3E}">
        <p14:creationId xmlns:p14="http://schemas.microsoft.com/office/powerpoint/2010/main" xmlns="" val="21634835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p:tgtEl>
                                          <p:spTgt spid="29"/>
                                        </p:tgtEl>
                                        <p:attrNameLst>
                                          <p:attrName>ppt_y</p:attrName>
                                        </p:attrNameLst>
                                      </p:cBhvr>
                                      <p:tavLst>
                                        <p:tav tm="0">
                                          <p:val>
                                            <p:strVal val="#ppt_y+#ppt_h*1.125000"/>
                                          </p:val>
                                        </p:tav>
                                        <p:tav tm="100000">
                                          <p:val>
                                            <p:strVal val="#ppt_y"/>
                                          </p:val>
                                        </p:tav>
                                      </p:tavLst>
                                    </p:anim>
                                    <p:animEffect>
                                      <p:cBhvr>
                                        <p:cTn id="8" dur="500"/>
                                        <p:tgtEl>
                                          <p:spTgt spid="2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Effect transition="in" filter="fade">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224502" y="86476"/>
            <a:ext cx="6214070" cy="706755"/>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b="1" dirty="0">
                <a:gradFill flip="none" rotWithShape="1">
                  <a:gsLst>
                    <a:gs pos="60000">
                      <a:srgbClr val="FFFF00"/>
                    </a:gs>
                    <a:gs pos="100000">
                      <a:srgbClr val="FFFFFF"/>
                    </a:gs>
                  </a:gsLst>
                  <a:lin ang="5400000" scaled="1"/>
                  <a:tileRect/>
                </a:gradFill>
              </a:rPr>
              <a:t>为什么要聚焦“四风”</a:t>
            </a:r>
          </a:p>
        </p:txBody>
      </p:sp>
      <p:sp>
        <p:nvSpPr>
          <p:cNvPr id="3" name="圆角矩形 7">
            <a:extLst>
              <a:ext uri="{FF2B5EF4-FFF2-40B4-BE49-F238E27FC236}">
                <a16:creationId xmlns:a16="http://schemas.microsoft.com/office/drawing/2014/main" xmlns="" id="{55510C2B-70B6-4666-840A-5D61C234CF5A}"/>
              </a:ext>
            </a:extLst>
          </p:cNvPr>
          <p:cNvSpPr/>
          <p:nvPr/>
        </p:nvSpPr>
        <p:spPr>
          <a:xfrm>
            <a:off x="1401010" y="1963740"/>
            <a:ext cx="9389979" cy="3984979"/>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ea"/>
              <a:sym typeface="+mn-lt"/>
            </a:endParaRPr>
          </a:p>
        </p:txBody>
      </p:sp>
      <p:sp>
        <p:nvSpPr>
          <p:cNvPr id="4" name="文本框 3">
            <a:extLst>
              <a:ext uri="{FF2B5EF4-FFF2-40B4-BE49-F238E27FC236}">
                <a16:creationId xmlns:a16="http://schemas.microsoft.com/office/drawing/2014/main" xmlns="" id="{97B3ADB6-FB16-486C-BD6E-619CCAEEF13F}"/>
              </a:ext>
            </a:extLst>
          </p:cNvPr>
          <p:cNvSpPr txBox="1"/>
          <p:nvPr/>
        </p:nvSpPr>
        <p:spPr>
          <a:xfrm>
            <a:off x="2033188" y="2458150"/>
            <a:ext cx="8500533" cy="757130"/>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2013</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年下半年开始，在党的群众路线教育实践活动中，习近平总书记明确要求，要聚焦到作风建设上，集中解决“四风”问题。</a:t>
            </a:r>
          </a:p>
        </p:txBody>
      </p:sp>
      <p:sp>
        <p:nvSpPr>
          <p:cNvPr id="5" name="圆角矩形 6">
            <a:extLst>
              <a:ext uri="{FF2B5EF4-FFF2-40B4-BE49-F238E27FC236}">
                <a16:creationId xmlns:a16="http://schemas.microsoft.com/office/drawing/2014/main" xmlns="" id="{3ED918E2-B0FA-42E2-9931-6105866F93EB}"/>
              </a:ext>
            </a:extLst>
          </p:cNvPr>
          <p:cNvSpPr/>
          <p:nvPr/>
        </p:nvSpPr>
        <p:spPr>
          <a:xfrm>
            <a:off x="4040695" y="1703854"/>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Arial"/>
                <a:ea typeface="微软雅黑"/>
                <a:cs typeface="+mn-ea"/>
                <a:sym typeface="+mn-lt"/>
              </a:rPr>
              <a:t>为什么要聚焦“四风”</a:t>
            </a:r>
          </a:p>
        </p:txBody>
      </p:sp>
      <p:sp>
        <p:nvSpPr>
          <p:cNvPr id="6" name="文本框 5">
            <a:extLst>
              <a:ext uri="{FF2B5EF4-FFF2-40B4-BE49-F238E27FC236}">
                <a16:creationId xmlns:a16="http://schemas.microsoft.com/office/drawing/2014/main" xmlns="" id="{93C00921-B171-4B3D-9E26-545CFBA95327}"/>
              </a:ext>
            </a:extLst>
          </p:cNvPr>
          <p:cNvSpPr txBox="1"/>
          <p:nvPr/>
        </p:nvSpPr>
        <p:spPr>
          <a:xfrm>
            <a:off x="2597796" y="5207722"/>
            <a:ext cx="810525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党内存在的其他问题</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都与这“四风”有关</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，或者说是这“四风”衍生出来的。</a:t>
            </a:r>
          </a:p>
        </p:txBody>
      </p:sp>
      <p:sp>
        <p:nvSpPr>
          <p:cNvPr id="8" name="文本框 7">
            <a:extLst>
              <a:ext uri="{FF2B5EF4-FFF2-40B4-BE49-F238E27FC236}">
                <a16:creationId xmlns:a16="http://schemas.microsoft.com/office/drawing/2014/main" xmlns="" id="{6618220A-2746-4199-955A-8BB20289B1EB}"/>
              </a:ext>
            </a:extLst>
          </p:cNvPr>
          <p:cNvSpPr txBox="1"/>
          <p:nvPr/>
        </p:nvSpPr>
        <p:spPr>
          <a:xfrm>
            <a:off x="2597798" y="3363254"/>
            <a:ext cx="4537969"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“四风”是</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违背我们党的性质和宗旨的</a:t>
            </a:r>
          </a:p>
        </p:txBody>
      </p:sp>
      <p:sp>
        <p:nvSpPr>
          <p:cNvPr id="9" name="文本框 8">
            <a:extLst>
              <a:ext uri="{FF2B5EF4-FFF2-40B4-BE49-F238E27FC236}">
                <a16:creationId xmlns:a16="http://schemas.microsoft.com/office/drawing/2014/main" xmlns="" id="{A1B34854-BDC8-442B-B308-F67C3FA3026C}"/>
              </a:ext>
            </a:extLst>
          </p:cNvPr>
          <p:cNvSpPr txBox="1"/>
          <p:nvPr/>
        </p:nvSpPr>
        <p:spPr>
          <a:xfrm>
            <a:off x="2597796" y="3978077"/>
            <a:ext cx="6881615"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是当前群众深恶痛绝、反映</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最强烈的问题</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a:t>
            </a:r>
          </a:p>
        </p:txBody>
      </p:sp>
      <p:sp>
        <p:nvSpPr>
          <p:cNvPr id="10" name="文本框 9">
            <a:extLst>
              <a:ext uri="{FF2B5EF4-FFF2-40B4-BE49-F238E27FC236}">
                <a16:creationId xmlns:a16="http://schemas.microsoft.com/office/drawing/2014/main" xmlns="" id="{060EA89F-B1F9-49FE-BB45-ABA81A20F00D}"/>
              </a:ext>
            </a:extLst>
          </p:cNvPr>
          <p:cNvSpPr txBox="1"/>
          <p:nvPr/>
        </p:nvSpPr>
        <p:spPr>
          <a:xfrm>
            <a:off x="2597796" y="4592901"/>
            <a:ext cx="6881615" cy="424732"/>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也是损害党群干群关系的</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a:ea typeface="微软雅黑"/>
                <a:cs typeface="+mn-ea"/>
                <a:sym typeface="+mn-lt"/>
              </a:rPr>
              <a:t>重要根源。</a:t>
            </a:r>
          </a:p>
        </p:txBody>
      </p:sp>
      <p:sp>
        <p:nvSpPr>
          <p:cNvPr id="11" name="椭圆 10">
            <a:extLst>
              <a:ext uri="{FF2B5EF4-FFF2-40B4-BE49-F238E27FC236}">
                <a16:creationId xmlns:a16="http://schemas.microsoft.com/office/drawing/2014/main" xmlns="" id="{FE2B52BB-0689-4ECC-9F1B-C10DBE878129}"/>
              </a:ext>
            </a:extLst>
          </p:cNvPr>
          <p:cNvSpPr/>
          <p:nvPr/>
        </p:nvSpPr>
        <p:spPr>
          <a:xfrm>
            <a:off x="2116736" y="3346902"/>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1</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2" name="椭圆 11">
            <a:extLst>
              <a:ext uri="{FF2B5EF4-FFF2-40B4-BE49-F238E27FC236}">
                <a16:creationId xmlns:a16="http://schemas.microsoft.com/office/drawing/2014/main" xmlns="" id="{A3DDA68E-EDB7-463B-84C4-E1C66033360B}"/>
              </a:ext>
            </a:extLst>
          </p:cNvPr>
          <p:cNvSpPr/>
          <p:nvPr/>
        </p:nvSpPr>
        <p:spPr>
          <a:xfrm>
            <a:off x="2116736" y="3961725"/>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2</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3" name="椭圆 12">
            <a:extLst>
              <a:ext uri="{FF2B5EF4-FFF2-40B4-BE49-F238E27FC236}">
                <a16:creationId xmlns:a16="http://schemas.microsoft.com/office/drawing/2014/main" xmlns="" id="{87EC2D79-C145-4597-8E46-B2B6343F0479}"/>
              </a:ext>
            </a:extLst>
          </p:cNvPr>
          <p:cNvSpPr/>
          <p:nvPr/>
        </p:nvSpPr>
        <p:spPr>
          <a:xfrm>
            <a:off x="2116736" y="4576549"/>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3</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
        <p:nvSpPr>
          <p:cNvPr id="14" name="椭圆 13">
            <a:extLst>
              <a:ext uri="{FF2B5EF4-FFF2-40B4-BE49-F238E27FC236}">
                <a16:creationId xmlns:a16="http://schemas.microsoft.com/office/drawing/2014/main" xmlns="" id="{B05218F7-4046-4A78-9F4B-35C957F69233}"/>
              </a:ext>
            </a:extLst>
          </p:cNvPr>
          <p:cNvSpPr/>
          <p:nvPr/>
        </p:nvSpPr>
        <p:spPr>
          <a:xfrm>
            <a:off x="2116736" y="519137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a:ea typeface="微软雅黑"/>
                <a:cs typeface="+mn-ea"/>
                <a:sym typeface="+mn-lt"/>
              </a:rPr>
              <a:t>4</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spTree>
    <p:extLst>
      <p:ext uri="{BB962C8B-B14F-4D97-AF65-F5344CB8AC3E}">
        <p14:creationId xmlns:p14="http://schemas.microsoft.com/office/powerpoint/2010/main" xmlns="" val="116073241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2200"/>
                            </p:stCondLst>
                            <p:childTnLst>
                              <p:par>
                                <p:cTn id="13" presetID="21"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500"/>
                                        <p:tgtEl>
                                          <p:spTgt spid="3"/>
                                        </p:tgtEl>
                                      </p:cBhvr>
                                    </p:animEffect>
                                  </p:childTnLst>
                                </p:cTn>
                              </p:par>
                            </p:childTnLst>
                          </p:cTn>
                        </p:par>
                        <p:par>
                          <p:cTn id="16" fill="hold">
                            <p:stCondLst>
                              <p:cond delay="27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700"/>
                            </p:stCondLst>
                            <p:childTnLst>
                              <p:par>
                                <p:cTn id="23" presetID="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4200"/>
                            </p:stCondLst>
                            <p:childTnLst>
                              <p:par>
                                <p:cTn id="28" presetID="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par>
                          <p:cTn id="32" fill="hold">
                            <p:stCondLst>
                              <p:cond delay="4700"/>
                            </p:stCondLst>
                            <p:childTnLst>
                              <p:par>
                                <p:cTn id="33" presetID="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5200"/>
                            </p:stCondLst>
                            <p:childTnLst>
                              <p:par>
                                <p:cTn id="38" presetID="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5700"/>
                            </p:stCondLst>
                            <p:childTnLst>
                              <p:par>
                                <p:cTn id="43" presetID="2" presetClass="entr" presetSubtype="4"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62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6700"/>
                            </p:stCondLst>
                            <p:childTnLst>
                              <p:par>
                                <p:cTn id="53" presetID="2" presetClass="entr" presetSubtype="4"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7200"/>
                            </p:stCondLst>
                            <p:childTnLst>
                              <p:par>
                                <p:cTn id="58" presetID="2" presetClass="entr" presetSubtype="4"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500" fill="hold"/>
                                        <p:tgtEl>
                                          <p:spTgt spid="6"/>
                                        </p:tgtEl>
                                        <p:attrNameLst>
                                          <p:attrName>ppt_x</p:attrName>
                                        </p:attrNameLst>
                                      </p:cBhvr>
                                      <p:tavLst>
                                        <p:tav tm="0">
                                          <p:val>
                                            <p:strVal val="#ppt_x"/>
                                          </p:val>
                                        </p:tav>
                                        <p:tav tm="100000">
                                          <p:val>
                                            <p:strVal val="#ppt_x"/>
                                          </p:val>
                                        </p:tav>
                                      </p:tavLst>
                                    </p:anim>
                                    <p:anim calcmode="lin" valueType="num">
                                      <p:cBhvr additive="base">
                                        <p:cTn id="6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3" grpId="0" animBg="1"/>
      <p:bldP spid="4" grpId="0"/>
      <p:bldP spid="5" grpId="0" animBg="1"/>
      <p:bldP spid="6" grpId="0"/>
      <p:bldP spid="8" grpId="0"/>
      <p:bldP spid="9" grpId="0"/>
      <p:bldP spid="10" grpId="0"/>
      <p:bldP spid="11" grpId="0" animBg="1"/>
      <p:bldP spid="12" grpId="0" animBg="1"/>
      <p:bldP spid="13" grpId="0" animBg="1"/>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9125B00-289B-4DD5-9D12-49B1B0200B6B"/>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纠正四风作风建设永远在路上党课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涂豆思">
  <a:themeElements>
    <a:clrScheme name="自定义 20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0000"/>
      </a:hlink>
      <a:folHlink>
        <a:srgbClr val="FF0000"/>
      </a:folHlink>
    </a:clrScheme>
    <a:fontScheme name="自定义 1">
      <a:majorFont>
        <a:latin typeface="Arial Black"/>
        <a:ea typeface="微软雅黑"/>
        <a:cs typeface=""/>
      </a:majorFont>
      <a:minorFont>
        <a:latin typeface="Arial"/>
        <a:ea typeface="微软雅黑"/>
        <a:cs typeface=""/>
      </a:minorFont>
    </a:fontScheme>
    <a:fmtScheme name="棱纹">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2180</Words>
  <Application>Microsoft Office PowerPoint</Application>
  <PresentationFormat>自定义</PresentationFormat>
  <Paragraphs>198</Paragraphs>
  <Slides>24</Slides>
  <Notes>24</Notes>
  <HiddenSlides>0</HiddenSlides>
  <MMClips>2</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涂豆思</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纠正四风作风建设永远在路上党课PPT模板</dc:title>
  <dc:creator/>
  <cp:lastModifiedBy/>
  <cp:revision>1</cp:revision>
  <dcterms:created xsi:type="dcterms:W3CDTF">2018-02-03T18:03:28Z</dcterms:created>
  <dcterms:modified xsi:type="dcterms:W3CDTF">2018-03-12T08:56:38Z</dcterms:modified>
</cp:coreProperties>
</file>