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33" r:id="rId2"/>
    <p:sldId id="334" r:id="rId3"/>
    <p:sldId id="335" r:id="rId4"/>
    <p:sldId id="284" r:id="rId5"/>
    <p:sldId id="338" r:id="rId6"/>
    <p:sldId id="336" r:id="rId7"/>
    <p:sldId id="337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297" r:id="rId19"/>
    <p:sldId id="349" r:id="rId20"/>
    <p:sldId id="350" r:id="rId21"/>
    <p:sldId id="351" r:id="rId22"/>
    <p:sldId id="352" r:id="rId23"/>
    <p:sldId id="353" r:id="rId24"/>
    <p:sldId id="355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engxishenyue" initials="f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232F"/>
    <a:srgbClr val="D72725"/>
    <a:srgbClr val="000000"/>
    <a:srgbClr val="DE010E"/>
    <a:srgbClr val="F3EAE5"/>
    <a:srgbClr val="DE4744"/>
    <a:srgbClr val="EAA7A4"/>
    <a:srgbClr val="E70C1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5" d="100"/>
          <a:sy n="65" d="100"/>
        </p:scale>
        <p:origin x="-918" y="-102"/>
      </p:cViewPr>
      <p:guideLst>
        <p:guide orient="horz" pos="21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BE130A-131C-4A96-BD34-8913E945CCF4}" type="datetimeFigureOut">
              <a:rPr lang="zh-CN" altLang="en-US" smtClean="0"/>
              <a:pPr/>
              <a:t>2018/3/15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1AF9D6-3638-4E85-973E-779B4FDC9B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1AF9D6-3638-4E85-973E-779B4FDC9B5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1AF9D6-3638-4E85-973E-779B4FDC9B5A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1AF9D6-3638-4E85-973E-779B4FDC9B5A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1AF9D6-3638-4E85-973E-779B4FDC9B5A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1AF9D6-3638-4E85-973E-779B4FDC9B5A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1AF9D6-3638-4E85-973E-779B4FDC9B5A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1AF9D6-3638-4E85-973E-779B4FDC9B5A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1AF9D6-3638-4E85-973E-779B4FDC9B5A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1AF9D6-3638-4E85-973E-779B4FDC9B5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1AF9D6-3638-4E85-973E-779B4FDC9B5A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1AF9D6-3638-4E85-973E-779B4FDC9B5A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1AF9D6-3638-4E85-973E-779B4FDC9B5A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1AF9D6-3638-4E85-973E-779B4FDC9B5A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1AF9D6-3638-4E85-973E-779B4FDC9B5A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1AF9D6-3638-4E85-973E-779B4FDC9B5A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1AF9D6-3638-4E85-973E-779B4FDC9B5A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1AF9D6-3638-4E85-973E-779B4FDC9B5A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DAA8BF-E249-4645-87E2-114C5313BC68}" type="datetimeFigureOut">
              <a:rPr lang="zh-CN" altLang="en-US" smtClean="0"/>
              <a:pPr/>
              <a:t>2018/3/15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E58E87-E3E2-4F39-8C40-1AD2CFB5334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 descr="图片包含 红色&#10;&#10;已生成极高可信度的说明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strip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51535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2018/3/15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strip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0">
    <p:strips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3878580" y="2419350"/>
            <a:ext cx="473011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为了您和包图网以及原创作者的利益，请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勿复制、传播、销售，否则将承担法律责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任！包图网将对作品进行维权，按照传播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下载次数进行十倍的索取赔偿！</a:t>
            </a:r>
          </a:p>
        </p:txBody>
      </p:sp>
      <p:pic>
        <p:nvPicPr>
          <p:cNvPr id="7" name="图片 6" descr="图片包含 红色&#10;&#10;已生成极高可信度的说明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med" advClick="0" advTm="0">
    <p:strips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microsoft.com/office/2007/relationships/media" Target="../media/media1.mp3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5.png"/><Relationship Id="rId5" Type="http://schemas.openxmlformats.org/officeDocument/2006/relationships/tags" Target="../tags/tag6.xml"/><Relationship Id="rId10" Type="http://schemas.openxmlformats.org/officeDocument/2006/relationships/image" Target="../media/image2.jpeg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1697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4605" y="-28575"/>
            <a:ext cx="12224385" cy="6927851"/>
          </a:xfrm>
          <a:prstGeom prst="rect">
            <a:avLst/>
          </a:prstGeom>
        </p:spPr>
      </p:pic>
      <p:cxnSp>
        <p:nvCxnSpPr>
          <p:cNvPr id="23" name="直接连接符 22"/>
          <p:cNvCxnSpPr/>
          <p:nvPr/>
        </p:nvCxnSpPr>
        <p:spPr>
          <a:xfrm>
            <a:off x="1977028" y="3563711"/>
            <a:ext cx="8242300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3367768" y="3871727"/>
            <a:ext cx="1304924" cy="357868"/>
            <a:chOff x="4386942" y="4732153"/>
            <a:chExt cx="1304924" cy="357868"/>
          </a:xfrm>
        </p:grpSpPr>
        <p:sp>
          <p:nvSpPr>
            <p:cNvPr id="24" name="矩形: 圆角 23"/>
            <p:cNvSpPr/>
            <p:nvPr/>
          </p:nvSpPr>
          <p:spPr>
            <a:xfrm>
              <a:off x="4386942" y="4732153"/>
              <a:ext cx="1162050" cy="357868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463141" y="4732417"/>
              <a:ext cx="122872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廉政正身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48890" y="3871727"/>
            <a:ext cx="1304924" cy="357868"/>
            <a:chOff x="5768065" y="4732153"/>
            <a:chExt cx="1304924" cy="357868"/>
          </a:xfrm>
        </p:grpSpPr>
        <p:sp>
          <p:nvSpPr>
            <p:cNvPr id="26" name="矩形: 圆角 25"/>
            <p:cNvSpPr/>
            <p:nvPr/>
          </p:nvSpPr>
          <p:spPr>
            <a:xfrm>
              <a:off x="5768065" y="4732153"/>
              <a:ext cx="1162050" cy="357868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44264" y="4732417"/>
              <a:ext cx="122872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党政报告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30013" y="3871727"/>
            <a:ext cx="1304924" cy="357868"/>
            <a:chOff x="7149188" y="4732153"/>
            <a:chExt cx="1304924" cy="357868"/>
          </a:xfrm>
        </p:grpSpPr>
        <p:sp>
          <p:nvSpPr>
            <p:cNvPr id="28" name="矩形: 圆角 27"/>
            <p:cNvSpPr/>
            <p:nvPr/>
          </p:nvSpPr>
          <p:spPr>
            <a:xfrm>
              <a:off x="7149188" y="4732153"/>
              <a:ext cx="1162050" cy="357868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225387" y="4732417"/>
              <a:ext cx="122872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党课学习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434937" y="3871727"/>
            <a:ext cx="1304924" cy="357868"/>
            <a:chOff x="8454112" y="4732153"/>
            <a:chExt cx="1304924" cy="357868"/>
          </a:xfrm>
        </p:grpSpPr>
        <p:sp>
          <p:nvSpPr>
            <p:cNvPr id="30" name="矩形: 圆角 29"/>
            <p:cNvSpPr/>
            <p:nvPr/>
          </p:nvSpPr>
          <p:spPr>
            <a:xfrm>
              <a:off x="8454112" y="4732153"/>
              <a:ext cx="1162050" cy="357868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530311" y="4732417"/>
              <a:ext cx="122872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政府党建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183380" y="4766945"/>
            <a:ext cx="3940811" cy="565151"/>
            <a:chOff x="8193" y="8206"/>
            <a:chExt cx="6206" cy="890"/>
          </a:xfrm>
        </p:grpSpPr>
        <p:sp>
          <p:nvSpPr>
            <p:cNvPr id="15" name="圆角矩形 14"/>
            <p:cNvSpPr/>
            <p:nvPr/>
          </p:nvSpPr>
          <p:spPr>
            <a:xfrm>
              <a:off x="8193" y="8206"/>
              <a:ext cx="5788" cy="890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921" y="8206"/>
              <a:ext cx="547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3" name="上海电影乐团 - 红旗颂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0644281" y="-1412875"/>
            <a:ext cx="609600" cy="609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0375" y="1898015"/>
            <a:ext cx="1127506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>
                <a:blipFill>
                  <a:blip r:embed="rId7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廉 洁 党 风 建 设</a:t>
            </a:r>
          </a:p>
        </p:txBody>
      </p:sp>
      <p:sp>
        <p:nvSpPr>
          <p:cNvPr id="54" name="Freeform 5"/>
          <p:cNvSpPr>
            <a:spLocks noChangeArrowheads="1"/>
          </p:cNvSpPr>
          <p:nvPr/>
        </p:nvSpPr>
        <p:spPr bwMode="auto">
          <a:xfrm>
            <a:off x="5370195" y="381635"/>
            <a:ext cx="1455420" cy="1260475"/>
          </a:xfrm>
          <a:custGeom>
            <a:avLst/>
            <a:gdLst>
              <a:gd name="T0" fmla="*/ 106 w 2269"/>
              <a:gd name="T1" fmla="*/ 1436 h 1979"/>
              <a:gd name="T2" fmla="*/ 242 w 2269"/>
              <a:gd name="T3" fmla="*/ 1297 h 1979"/>
              <a:gd name="T4" fmla="*/ 1296 w 2269"/>
              <a:gd name="T5" fmla="*/ 1499 h 1979"/>
              <a:gd name="T6" fmla="*/ 668 w 2269"/>
              <a:gd name="T7" fmla="*/ 864 h 1979"/>
              <a:gd name="T8" fmla="*/ 496 w 2269"/>
              <a:gd name="T9" fmla="*/ 1040 h 1979"/>
              <a:gd name="T10" fmla="*/ 229 w 2269"/>
              <a:gd name="T11" fmla="*/ 777 h 1979"/>
              <a:gd name="T12" fmla="*/ 699 w 2269"/>
              <a:gd name="T13" fmla="*/ 299 h 1979"/>
              <a:gd name="T14" fmla="*/ 1001 w 2269"/>
              <a:gd name="T15" fmla="*/ 244 h 1979"/>
              <a:gd name="T16" fmla="*/ 1137 w 2269"/>
              <a:gd name="T17" fmla="*/ 383 h 1979"/>
              <a:gd name="T18" fmla="*/ 903 w 2269"/>
              <a:gd name="T19" fmla="*/ 625 h 1979"/>
              <a:gd name="T20" fmla="*/ 1537 w 2269"/>
              <a:gd name="T21" fmla="*/ 1263 h 1979"/>
              <a:gd name="T22" fmla="*/ 1034 w 2269"/>
              <a:gd name="T23" fmla="*/ 0 h 1979"/>
              <a:gd name="T24" fmla="*/ 1775 w 2269"/>
              <a:gd name="T25" fmla="*/ 1500 h 1979"/>
              <a:gd name="T26" fmla="*/ 1946 w 2269"/>
              <a:gd name="T27" fmla="*/ 1677 h 1979"/>
              <a:gd name="T28" fmla="*/ 1720 w 2269"/>
              <a:gd name="T29" fmla="*/ 1897 h 1979"/>
              <a:gd name="T30" fmla="*/ 1543 w 2269"/>
              <a:gd name="T31" fmla="*/ 1732 h 1979"/>
              <a:gd name="T32" fmla="*/ 346 w 2269"/>
              <a:gd name="T33" fmla="*/ 1692 h 1979"/>
              <a:gd name="T34" fmla="*/ 268 w 2269"/>
              <a:gd name="T35" fmla="*/ 1861 h 1979"/>
              <a:gd name="T36" fmla="*/ 75 w 2269"/>
              <a:gd name="T37" fmla="*/ 1827 h 1979"/>
              <a:gd name="T38" fmla="*/ 244 w 2269"/>
              <a:gd name="T39" fmla="*/ 1600 h 1979"/>
              <a:gd name="T40" fmla="*/ 106 w 2269"/>
              <a:gd name="T41" fmla="*/ 1436 h 19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69" h="1979">
                <a:moveTo>
                  <a:pt x="106" y="1436"/>
                </a:moveTo>
                <a:lnTo>
                  <a:pt x="242" y="1297"/>
                </a:lnTo>
                <a:cubicBezTo>
                  <a:pt x="531" y="1545"/>
                  <a:pt x="865" y="1706"/>
                  <a:pt x="1296" y="1499"/>
                </a:cubicBezTo>
                <a:lnTo>
                  <a:pt x="668" y="864"/>
                </a:lnTo>
                <a:lnTo>
                  <a:pt x="496" y="1040"/>
                </a:lnTo>
                <a:lnTo>
                  <a:pt x="229" y="777"/>
                </a:lnTo>
                <a:lnTo>
                  <a:pt x="699" y="299"/>
                </a:lnTo>
                <a:cubicBezTo>
                  <a:pt x="767" y="333"/>
                  <a:pt x="875" y="336"/>
                  <a:pt x="1001" y="244"/>
                </a:cubicBezTo>
                <a:lnTo>
                  <a:pt x="1137" y="383"/>
                </a:lnTo>
                <a:lnTo>
                  <a:pt x="903" y="625"/>
                </a:lnTo>
                <a:lnTo>
                  <a:pt x="1537" y="1263"/>
                </a:lnTo>
                <a:cubicBezTo>
                  <a:pt x="1773" y="865"/>
                  <a:pt x="1579" y="271"/>
                  <a:pt x="1034" y="0"/>
                </a:cubicBezTo>
                <a:cubicBezTo>
                  <a:pt x="1572" y="26"/>
                  <a:pt x="2269" y="643"/>
                  <a:pt x="1775" y="1500"/>
                </a:cubicBezTo>
                <a:lnTo>
                  <a:pt x="1946" y="1677"/>
                </a:lnTo>
                <a:lnTo>
                  <a:pt x="1720" y="1897"/>
                </a:lnTo>
                <a:lnTo>
                  <a:pt x="1543" y="1732"/>
                </a:lnTo>
                <a:cubicBezTo>
                  <a:pt x="1088" y="1979"/>
                  <a:pt x="672" y="1951"/>
                  <a:pt x="346" y="1692"/>
                </a:cubicBezTo>
                <a:cubicBezTo>
                  <a:pt x="365" y="1752"/>
                  <a:pt x="327" y="1823"/>
                  <a:pt x="268" y="1861"/>
                </a:cubicBezTo>
                <a:cubicBezTo>
                  <a:pt x="198" y="1908"/>
                  <a:pt x="119" y="1892"/>
                  <a:pt x="75" y="1827"/>
                </a:cubicBezTo>
                <a:cubicBezTo>
                  <a:pt x="0" y="1712"/>
                  <a:pt x="122" y="1574"/>
                  <a:pt x="244" y="1600"/>
                </a:cubicBezTo>
                <a:cubicBezTo>
                  <a:pt x="195" y="1551"/>
                  <a:pt x="149" y="1496"/>
                  <a:pt x="106" y="14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C0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med" advClick="0" advTm="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" grpId="0"/>
      <p:bldP spid="5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2649"/>
            <a:ext cx="12192000" cy="754876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57146" y="312024"/>
            <a:ext cx="5534054" cy="709056"/>
            <a:chOff x="424786" y="388224"/>
            <a:chExt cx="5274974" cy="957760"/>
          </a:xfrm>
        </p:grpSpPr>
        <p:sp>
          <p:nvSpPr>
            <p:cNvPr id="26" name="矩形: 圆角 25"/>
            <p:cNvSpPr/>
            <p:nvPr/>
          </p:nvSpPr>
          <p:spPr bwMode="auto">
            <a:xfrm>
              <a:off x="1150884" y="567560"/>
              <a:ext cx="4548876" cy="575441"/>
            </a:xfrm>
            <a:prstGeom prst="roundRect">
              <a:avLst/>
            </a:prstGeom>
            <a:gradFill>
              <a:gsLst>
                <a:gs pos="0">
                  <a:schemeClr val="tx1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786" y="388224"/>
              <a:ext cx="934972" cy="957760"/>
            </a:xfrm>
            <a:prstGeom prst="rect">
              <a:avLst/>
            </a:prstGeom>
          </p:spPr>
        </p:pic>
      </p:grpSp>
      <p:sp>
        <p:nvSpPr>
          <p:cNvPr id="28" name="文本框 27"/>
          <p:cNvSpPr txBox="1"/>
          <p:nvPr/>
        </p:nvSpPr>
        <p:spPr>
          <a:xfrm>
            <a:off x="1538500" y="444791"/>
            <a:ext cx="36138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遵纪守规</a:t>
            </a: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标题 11"/>
          <p:cNvSpPr txBox="1"/>
          <p:nvPr/>
        </p:nvSpPr>
        <p:spPr>
          <a:xfrm>
            <a:off x="772712" y="1122585"/>
            <a:ext cx="4839923" cy="53250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（二）要懂得法纪、不触底线</a:t>
            </a:r>
          </a:p>
        </p:txBody>
      </p:sp>
      <p:sp>
        <p:nvSpPr>
          <p:cNvPr id="4" name="矩形 3"/>
          <p:cNvSpPr/>
          <p:nvPr/>
        </p:nvSpPr>
        <p:spPr>
          <a:xfrm>
            <a:off x="1238250" y="3794125"/>
            <a:ext cx="9197975" cy="1529715"/>
          </a:xfrm>
          <a:prstGeom prst="rect">
            <a:avLst/>
          </a:prstGeom>
        </p:spPr>
        <p:txBody>
          <a:bodyPr vert="horz" wrap="square" lIns="0" rIns="0" anchor="t" anchorCtr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广大党员必须认真学习，切实把</a:t>
            </a:r>
            <a:r>
              <a:rPr lang="zh-CN" altLang="zh-CN" sz="24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哪些事能做、哪些事不能做，什么话能说、什么话不能说，什么行为会违规违纪</a:t>
            </a:r>
            <a:r>
              <a:rPr lang="zh-CN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，搞得明明白白，任何时候都不触犯法纪法规。</a:t>
            </a:r>
          </a:p>
        </p:txBody>
      </p:sp>
      <p:sp>
        <p:nvSpPr>
          <p:cNvPr id="5" name="矩形 4"/>
          <p:cNvSpPr/>
          <p:nvPr/>
        </p:nvSpPr>
        <p:spPr>
          <a:xfrm>
            <a:off x="1955391" y="1971945"/>
            <a:ext cx="6673624" cy="622610"/>
          </a:xfrm>
          <a:prstGeom prst="rect">
            <a:avLst/>
          </a:prstGeom>
          <a:solidFill>
            <a:srgbClr val="C00000"/>
          </a:solidFill>
          <a:ln w="12700" cap="sq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000" tIns="27000" rIns="162000" bIns="2700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zh-CN" sz="24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这两部法规为党员干部廉洁从政立起了准则</a:t>
            </a:r>
          </a:p>
        </p:txBody>
      </p:sp>
      <p:sp>
        <p:nvSpPr>
          <p:cNvPr id="6" name="矩形 5"/>
          <p:cNvSpPr/>
          <p:nvPr/>
        </p:nvSpPr>
        <p:spPr>
          <a:xfrm>
            <a:off x="1955390" y="2824675"/>
            <a:ext cx="3132523" cy="549587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162000" tIns="27000" rIns="162000" bIns="27000" rtlCol="0" anchor="ctr" anchorCtr="0">
            <a:noAutofit/>
          </a:bodyPr>
          <a:lstStyle/>
          <a:p>
            <a:pPr algn="ctr"/>
            <a:r>
              <a:rPr lang="zh-CN" altLang="zh-CN" sz="24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拧紧了“紧箍咒</a:t>
            </a:r>
            <a:r>
              <a:rPr lang="zh-CN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</p:txBody>
      </p:sp>
      <p:sp>
        <p:nvSpPr>
          <p:cNvPr id="7" name="矩形 6"/>
          <p:cNvSpPr/>
          <p:nvPr/>
        </p:nvSpPr>
        <p:spPr>
          <a:xfrm>
            <a:off x="5496492" y="2824675"/>
            <a:ext cx="3132523" cy="549587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162000" tIns="27000" rIns="162000" bIns="27000" rtlCol="0" anchor="ctr" anchorCtr="0">
            <a:noAutofit/>
          </a:bodyPr>
          <a:lstStyle/>
          <a:p>
            <a:pPr algn="ctr"/>
            <a:r>
              <a:rPr lang="zh-CN" altLang="zh-CN" sz="24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戴上了“护身符</a:t>
            </a:r>
            <a:r>
              <a:rPr lang="zh-CN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</p:txBody>
      </p:sp>
    </p:spTree>
  </p:cSld>
  <p:clrMapOvr>
    <a:masterClrMapping/>
  </p:clrMapOvr>
  <p:transition spd="med" advClick="0" advTm="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49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149"/>
                            </p:stCondLst>
                            <p:childTnLst>
                              <p:par>
                                <p:cTn id="2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149"/>
                            </p:stCondLst>
                            <p:childTnLst>
                              <p:par>
                                <p:cTn id="3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149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" grpId="0"/>
      <p:bldP spid="4" grpId="0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2649"/>
            <a:ext cx="12192000" cy="754876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57146" y="312024"/>
            <a:ext cx="5534054" cy="709056"/>
            <a:chOff x="424786" y="388224"/>
            <a:chExt cx="5274974" cy="957760"/>
          </a:xfrm>
        </p:grpSpPr>
        <p:sp>
          <p:nvSpPr>
            <p:cNvPr id="26" name="矩形: 圆角 25"/>
            <p:cNvSpPr/>
            <p:nvPr/>
          </p:nvSpPr>
          <p:spPr bwMode="auto">
            <a:xfrm>
              <a:off x="1150884" y="567560"/>
              <a:ext cx="4548876" cy="575441"/>
            </a:xfrm>
            <a:prstGeom prst="roundRect">
              <a:avLst/>
            </a:prstGeom>
            <a:gradFill>
              <a:gsLst>
                <a:gs pos="0">
                  <a:schemeClr val="tx1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786" y="388224"/>
              <a:ext cx="934972" cy="957760"/>
            </a:xfrm>
            <a:prstGeom prst="rect">
              <a:avLst/>
            </a:prstGeom>
          </p:spPr>
        </p:pic>
      </p:grpSp>
      <p:sp>
        <p:nvSpPr>
          <p:cNvPr id="28" name="文本框 27"/>
          <p:cNvSpPr txBox="1"/>
          <p:nvPr/>
        </p:nvSpPr>
        <p:spPr>
          <a:xfrm>
            <a:off x="1538500" y="444791"/>
            <a:ext cx="36138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遵纪守规</a:t>
            </a: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标题 11"/>
          <p:cNvSpPr txBox="1"/>
          <p:nvPr/>
        </p:nvSpPr>
        <p:spPr>
          <a:xfrm>
            <a:off x="608035" y="1228324"/>
            <a:ext cx="4839923" cy="53250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（三）要坚守自律、不犯法规</a:t>
            </a:r>
          </a:p>
        </p:txBody>
      </p:sp>
      <p:sp>
        <p:nvSpPr>
          <p:cNvPr id="17" name="矩形 16"/>
          <p:cNvSpPr/>
          <p:nvPr/>
        </p:nvSpPr>
        <p:spPr>
          <a:xfrm>
            <a:off x="2592070" y="1961515"/>
            <a:ext cx="7143115" cy="635000"/>
          </a:xfrm>
          <a:prstGeom prst="rect">
            <a:avLst/>
          </a:prstGeom>
          <a:solidFill>
            <a:srgbClr val="C00000"/>
          </a:solidFill>
          <a:ln w="12700" cap="sq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000" tIns="27000" rIns="162000" bIns="2700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zh-CN" sz="32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严以律己，是做人之要、为官之道</a:t>
            </a:r>
          </a:p>
        </p:txBody>
      </p:sp>
      <p:sp>
        <p:nvSpPr>
          <p:cNvPr id="18" name="矩形 17"/>
          <p:cNvSpPr/>
          <p:nvPr/>
        </p:nvSpPr>
        <p:spPr>
          <a:xfrm>
            <a:off x="3883025" y="4666615"/>
            <a:ext cx="1524635" cy="1127760"/>
          </a:xfrm>
          <a:prstGeom prst="rect">
            <a:avLst/>
          </a:prstGeom>
          <a:solidFill>
            <a:srgbClr val="C00000"/>
          </a:solidFill>
          <a:ln w="12700" cap="sq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000" tIns="27000" rIns="162000" bIns="2700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zh-CN" sz="3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自重</a:t>
            </a:r>
          </a:p>
        </p:txBody>
      </p:sp>
      <p:sp>
        <p:nvSpPr>
          <p:cNvPr id="19" name="矩形 18"/>
          <p:cNvSpPr/>
          <p:nvPr/>
        </p:nvSpPr>
        <p:spPr>
          <a:xfrm>
            <a:off x="5259705" y="4666615"/>
            <a:ext cx="1524635" cy="1127760"/>
          </a:xfrm>
          <a:prstGeom prst="rect">
            <a:avLst/>
          </a:prstGeom>
          <a:solidFill>
            <a:srgbClr val="C00000"/>
          </a:solidFill>
          <a:ln w="12700" cap="sq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000" tIns="27000" rIns="162000" bIns="2700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zh-CN" sz="3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自省</a:t>
            </a:r>
          </a:p>
        </p:txBody>
      </p:sp>
      <p:sp>
        <p:nvSpPr>
          <p:cNvPr id="20" name="矩形 19"/>
          <p:cNvSpPr/>
          <p:nvPr/>
        </p:nvSpPr>
        <p:spPr>
          <a:xfrm>
            <a:off x="6616065" y="4666615"/>
            <a:ext cx="1524635" cy="1127760"/>
          </a:xfrm>
          <a:prstGeom prst="rect">
            <a:avLst/>
          </a:prstGeom>
          <a:solidFill>
            <a:srgbClr val="C00000"/>
          </a:solidFill>
          <a:ln w="12700" cap="sq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000" tIns="27000" rIns="162000" bIns="2700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zh-CN" sz="32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自警</a:t>
            </a:r>
          </a:p>
        </p:txBody>
      </p:sp>
      <p:sp>
        <p:nvSpPr>
          <p:cNvPr id="21" name="下箭头 9"/>
          <p:cNvSpPr/>
          <p:nvPr/>
        </p:nvSpPr>
        <p:spPr>
          <a:xfrm>
            <a:off x="3719195" y="2777490"/>
            <a:ext cx="4616450" cy="1467485"/>
          </a:xfrm>
          <a:prstGeom prst="downArrow">
            <a:avLst>
              <a:gd name="adj1" fmla="val 77712"/>
              <a:gd name="adj2" fmla="val 71452"/>
            </a:avLst>
          </a:prstGeom>
          <a:solidFill>
            <a:schemeClr val="bg1"/>
          </a:solidFill>
          <a:ln w="9525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162000" tIns="0" rIns="162000" bIns="0" rtlCol="0" anchor="b" anchorCtr="0">
            <a:noAutofit/>
          </a:bodyPr>
          <a:lstStyle/>
          <a:p>
            <a:pPr algn="ctr"/>
            <a:r>
              <a:rPr lang="zh-CN" altLang="en-US" sz="32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能否做到自律？</a:t>
            </a:r>
          </a:p>
        </p:txBody>
      </p:sp>
    </p:spTree>
  </p:cSld>
  <p:clrMapOvr>
    <a:masterClrMapping/>
  </p:clrMapOvr>
  <p:transition spd="med" advClick="0" advTm="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49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49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649"/>
                            </p:stCondLst>
                            <p:childTnLst>
                              <p:par>
                                <p:cTn id="34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49"/>
                            </p:stCondLst>
                            <p:childTnLst>
                              <p:par>
                                <p:cTn id="41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649"/>
                            </p:stCondLst>
                            <p:childTnLst>
                              <p:par>
                                <p:cTn id="48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6" grpId="0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2649"/>
            <a:ext cx="12192000" cy="754876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57146" y="312024"/>
            <a:ext cx="5534054" cy="709056"/>
            <a:chOff x="424786" y="388224"/>
            <a:chExt cx="5274974" cy="957760"/>
          </a:xfrm>
        </p:grpSpPr>
        <p:sp>
          <p:nvSpPr>
            <p:cNvPr id="26" name="矩形: 圆角 25"/>
            <p:cNvSpPr/>
            <p:nvPr/>
          </p:nvSpPr>
          <p:spPr bwMode="auto">
            <a:xfrm>
              <a:off x="1150884" y="567560"/>
              <a:ext cx="4548876" cy="575441"/>
            </a:xfrm>
            <a:prstGeom prst="roundRect">
              <a:avLst/>
            </a:prstGeom>
            <a:gradFill>
              <a:gsLst>
                <a:gs pos="0">
                  <a:schemeClr val="tx1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786" y="388224"/>
              <a:ext cx="934972" cy="957760"/>
            </a:xfrm>
            <a:prstGeom prst="rect">
              <a:avLst/>
            </a:prstGeom>
          </p:spPr>
        </p:pic>
      </p:grpSp>
      <p:sp>
        <p:nvSpPr>
          <p:cNvPr id="28" name="文本框 27"/>
          <p:cNvSpPr txBox="1"/>
          <p:nvPr/>
        </p:nvSpPr>
        <p:spPr>
          <a:xfrm>
            <a:off x="1538500" y="444791"/>
            <a:ext cx="36138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遵纪守规</a:t>
            </a: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标题 11"/>
          <p:cNvSpPr txBox="1"/>
          <p:nvPr/>
        </p:nvSpPr>
        <p:spPr>
          <a:xfrm>
            <a:off x="577555" y="1323489"/>
            <a:ext cx="4839923" cy="53250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（三）要坚守自律、不犯法规</a:t>
            </a:r>
          </a:p>
        </p:txBody>
      </p:sp>
      <p:sp>
        <p:nvSpPr>
          <p:cNvPr id="2" name="矩形 1"/>
          <p:cNvSpPr/>
          <p:nvPr/>
        </p:nvSpPr>
        <p:spPr>
          <a:xfrm>
            <a:off x="2728595" y="4406265"/>
            <a:ext cx="8584565" cy="1291590"/>
          </a:xfrm>
          <a:prstGeom prst="rect">
            <a:avLst/>
          </a:prstGeom>
        </p:spPr>
        <p:txBody>
          <a:bodyPr vert="horz" wrap="square" lIns="0" rIns="0" anchor="t" anchorCtr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zh-CN" sz="20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zh-CN" sz="20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自警</a:t>
            </a:r>
            <a:r>
              <a:rPr lang="zh-CN" altLang="zh-CN" sz="20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，就是</a:t>
            </a:r>
            <a:r>
              <a:rPr lang="zh-CN" altLang="zh-CN" sz="20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时刻提醒自己</a:t>
            </a:r>
            <a:r>
              <a:rPr lang="zh-CN" altLang="zh-CN" sz="20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，用违法乱纪者的“前车之鉴”警醒自己，不断增强在是非面前的辨别力、诱惑面前的自控力、警示面前的醒悟力，抵得住诱惑、驾驭住人生。</a:t>
            </a:r>
          </a:p>
        </p:txBody>
      </p:sp>
      <p:sp>
        <p:nvSpPr>
          <p:cNvPr id="34" name="矩形 33"/>
          <p:cNvSpPr/>
          <p:nvPr/>
        </p:nvSpPr>
        <p:spPr>
          <a:xfrm>
            <a:off x="1568879" y="2282152"/>
            <a:ext cx="959829" cy="513404"/>
          </a:xfrm>
          <a:prstGeom prst="rect">
            <a:avLst/>
          </a:prstGeom>
          <a:solidFill>
            <a:srgbClr val="C00000"/>
          </a:solidFill>
          <a:ln w="12700" cap="sq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000" tIns="27000" rIns="162000" bIns="2700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zh-CN" sz="2400" dirty="0">
                <a:solidFill>
                  <a:schemeClr val="bg1"/>
                </a:solidFill>
                <a:effectLst>
                  <a:outerShdw dist="63500" dir="2700000" algn="tl" rotWithShape="0">
                    <a:schemeClr val="tx1">
                      <a:alpha val="2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自重</a:t>
            </a:r>
          </a:p>
        </p:txBody>
      </p:sp>
      <p:sp>
        <p:nvSpPr>
          <p:cNvPr id="39" name="矩形 38"/>
          <p:cNvSpPr/>
          <p:nvPr/>
        </p:nvSpPr>
        <p:spPr>
          <a:xfrm>
            <a:off x="1577769" y="3485307"/>
            <a:ext cx="959829" cy="513404"/>
          </a:xfrm>
          <a:prstGeom prst="rect">
            <a:avLst/>
          </a:prstGeom>
          <a:solidFill>
            <a:srgbClr val="C00000"/>
          </a:solidFill>
          <a:ln w="12700" cap="sq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000" tIns="27000" rIns="162000" bIns="2700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zh-CN" sz="2400" dirty="0">
                <a:solidFill>
                  <a:schemeClr val="bg1"/>
                </a:solidFill>
                <a:effectLst>
                  <a:outerShdw dist="63500" dir="2700000" algn="tl" rotWithShape="0">
                    <a:schemeClr val="tx1">
                      <a:alpha val="2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自省</a:t>
            </a:r>
          </a:p>
        </p:txBody>
      </p:sp>
      <p:sp>
        <p:nvSpPr>
          <p:cNvPr id="44" name="矩形 43"/>
          <p:cNvSpPr/>
          <p:nvPr/>
        </p:nvSpPr>
        <p:spPr>
          <a:xfrm>
            <a:off x="1577769" y="4520822"/>
            <a:ext cx="959829" cy="513404"/>
          </a:xfrm>
          <a:prstGeom prst="rect">
            <a:avLst/>
          </a:prstGeom>
          <a:solidFill>
            <a:srgbClr val="C00000"/>
          </a:solidFill>
          <a:ln w="12700" cap="sq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000" tIns="27000" rIns="162000" bIns="2700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zh-CN" sz="2400" dirty="0">
                <a:solidFill>
                  <a:schemeClr val="bg1"/>
                </a:solidFill>
                <a:effectLst>
                  <a:outerShdw dist="63500" dir="2700000" algn="tl" rotWithShape="0">
                    <a:schemeClr val="tx1">
                      <a:alpha val="2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自警</a:t>
            </a:r>
          </a:p>
        </p:txBody>
      </p:sp>
      <p:sp>
        <p:nvSpPr>
          <p:cNvPr id="45" name="矩形 44"/>
          <p:cNvSpPr/>
          <p:nvPr/>
        </p:nvSpPr>
        <p:spPr>
          <a:xfrm>
            <a:off x="2719705" y="2167890"/>
            <a:ext cx="8601710" cy="891540"/>
          </a:xfrm>
          <a:prstGeom prst="rect">
            <a:avLst/>
          </a:prstGeom>
        </p:spPr>
        <p:txBody>
          <a:bodyPr vert="horz" wrap="square" lIns="0" rIns="0" anchor="t" anchorCtr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zh-CN" sz="20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zh-CN" sz="20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自重</a:t>
            </a:r>
            <a:r>
              <a:rPr lang="zh-CN" altLang="zh-CN" sz="20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，就是</a:t>
            </a:r>
            <a:r>
              <a:rPr lang="zh-CN" altLang="zh-CN" sz="20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时刻牢记自己的身份</a:t>
            </a:r>
            <a:r>
              <a:rPr lang="zh-CN" altLang="zh-CN" sz="20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，自觉用党员的标准要求自己，坚持把党纪法规作为行为准则，在言行一致、表里如一中维护好自身形象。</a:t>
            </a:r>
          </a:p>
        </p:txBody>
      </p:sp>
      <p:sp>
        <p:nvSpPr>
          <p:cNvPr id="46" name="矩形 45"/>
          <p:cNvSpPr/>
          <p:nvPr/>
        </p:nvSpPr>
        <p:spPr>
          <a:xfrm>
            <a:off x="2728595" y="3371215"/>
            <a:ext cx="8584565" cy="891540"/>
          </a:xfrm>
          <a:prstGeom prst="rect">
            <a:avLst/>
          </a:prstGeom>
        </p:spPr>
        <p:txBody>
          <a:bodyPr vert="horz" wrap="square" lIns="0" rIns="0" anchor="t" anchorCtr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zh-CN" sz="20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zh-CN" sz="20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自省</a:t>
            </a:r>
            <a:r>
              <a:rPr lang="zh-CN" altLang="zh-CN" sz="20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，就是</a:t>
            </a:r>
            <a:r>
              <a:rPr lang="zh-CN" altLang="zh-CN" sz="20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善于反思总结</a:t>
            </a:r>
            <a:r>
              <a:rPr lang="zh-CN" altLang="zh-CN" sz="20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，每日回顾当天所说、所为、所思，及时检查自己所作所为是否遵守了党纪国法，是否忠于职守、履职尽责等。</a:t>
            </a:r>
          </a:p>
        </p:txBody>
      </p:sp>
    </p:spTree>
  </p:cSld>
  <p:clrMapOvr>
    <a:masterClrMapping/>
  </p:clrMapOvr>
  <p:transition spd="med" advClick="0" advTm="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49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49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149"/>
                            </p:stCondLst>
                            <p:childTnLst>
                              <p:par>
                                <p:cTn id="3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149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649"/>
                            </p:stCondLst>
                            <p:childTnLst>
                              <p:par>
                                <p:cTn id="4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649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4" grpId="0"/>
      <p:bldP spid="2" grpId="0"/>
      <p:bldP spid="34" grpId="0" bldLvl="0" animBg="1"/>
      <p:bldP spid="39" grpId="0" bldLvl="0" animBg="1"/>
      <p:bldP spid="44" grpId="0" bldLvl="0" animBg="1"/>
      <p:bldP spid="45" grpId="0"/>
      <p:bldP spid="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1697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875" y="-35772"/>
            <a:ext cx="12224385" cy="6927851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2797811" y="2774315"/>
            <a:ext cx="6999605" cy="876300"/>
            <a:chOff x="5330" y="1521"/>
            <a:chExt cx="11023" cy="1380"/>
          </a:xfrm>
        </p:grpSpPr>
        <p:sp>
          <p:nvSpPr>
            <p:cNvPr id="6" name="TextBox 145"/>
            <p:cNvSpPr txBox="1"/>
            <p:nvPr/>
          </p:nvSpPr>
          <p:spPr>
            <a:xfrm>
              <a:off x="6997" y="1714"/>
              <a:ext cx="9356" cy="987"/>
            </a:xfrm>
            <a:prstGeom prst="rect">
              <a:avLst/>
            </a:prstGeom>
            <a:noFill/>
          </p:spPr>
          <p:txBody>
            <a:bodyPr wrap="square" lIns="68552" tIns="34276" rIns="68552" bIns="34276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C00000"/>
                  </a:solidFill>
                  <a:effectLst>
                    <a:outerShdw dist="63500" dir="2700000" algn="tl" rotWithShape="0">
                      <a:prstClr val="black">
                        <a:alpha val="15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讲道德有品行就是要做到严以修身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330" y="1521"/>
              <a:ext cx="1380" cy="1380"/>
              <a:chOff x="5588" y="643"/>
              <a:chExt cx="1380" cy="1380"/>
            </a:xfrm>
          </p:grpSpPr>
          <p:sp>
            <p:nvSpPr>
              <p:cNvPr id="11" name="泪滴形 10"/>
              <p:cNvSpPr/>
              <p:nvPr/>
            </p:nvSpPr>
            <p:spPr>
              <a:xfrm rot="2700000">
                <a:off x="5588" y="643"/>
                <a:ext cx="1380" cy="1380"/>
              </a:xfrm>
              <a:prstGeom prst="teardrop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5"/>
              </a:p>
            </p:txBody>
          </p:sp>
          <p:sp>
            <p:nvSpPr>
              <p:cNvPr id="7" name="TextBox 144"/>
              <p:cNvSpPr txBox="1"/>
              <p:nvPr/>
            </p:nvSpPr>
            <p:spPr>
              <a:xfrm>
                <a:off x="5739" y="892"/>
                <a:ext cx="1077" cy="881"/>
              </a:xfrm>
              <a:prstGeom prst="rect">
                <a:avLst/>
              </a:prstGeom>
              <a:noFill/>
            </p:spPr>
            <p:txBody>
              <a:bodyPr wrap="square" lIns="68552" tIns="34276" rIns="68552" bIns="34276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3200" b="1" dirty="0">
                    <a:solidFill>
                      <a:srgbClr val="F8F8F8"/>
                    </a:solidFill>
                    <a:latin typeface="微软雅黑" panose="020B0503020204020204" pitchFamily="34" charset="-122"/>
                  </a:rPr>
                  <a:t>0</a:t>
                </a:r>
                <a:r>
                  <a:rPr lang="en-US" sz="3200" b="1" dirty="0">
                    <a:solidFill>
                      <a:srgbClr val="F8F8F8"/>
                    </a:solidFill>
                    <a:latin typeface="微软雅黑" panose="020B0503020204020204" pitchFamily="34" charset="-122"/>
                  </a:rPr>
                  <a:t>3</a:t>
                </a:r>
              </a:p>
            </p:txBody>
          </p:sp>
        </p:grp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825" y="2350135"/>
            <a:ext cx="1417320" cy="1457325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2649"/>
            <a:ext cx="12192000" cy="754876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57146" y="312024"/>
            <a:ext cx="5534054" cy="709056"/>
            <a:chOff x="424786" y="388224"/>
            <a:chExt cx="5274974" cy="957760"/>
          </a:xfrm>
        </p:grpSpPr>
        <p:sp>
          <p:nvSpPr>
            <p:cNvPr id="26" name="矩形: 圆角 25"/>
            <p:cNvSpPr/>
            <p:nvPr/>
          </p:nvSpPr>
          <p:spPr bwMode="auto">
            <a:xfrm>
              <a:off x="1150884" y="567560"/>
              <a:ext cx="4548876" cy="575441"/>
            </a:xfrm>
            <a:prstGeom prst="roundRect">
              <a:avLst/>
            </a:prstGeom>
            <a:gradFill>
              <a:gsLst>
                <a:gs pos="0">
                  <a:schemeClr val="tx1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786" y="388224"/>
              <a:ext cx="934972" cy="957760"/>
            </a:xfrm>
            <a:prstGeom prst="rect">
              <a:avLst/>
            </a:prstGeom>
          </p:spPr>
        </p:pic>
      </p:grpSp>
      <p:sp>
        <p:nvSpPr>
          <p:cNvPr id="28" name="文本框 27"/>
          <p:cNvSpPr txBox="1"/>
          <p:nvPr/>
        </p:nvSpPr>
        <p:spPr>
          <a:xfrm>
            <a:off x="1538500" y="444791"/>
            <a:ext cx="36138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严以修身</a:t>
            </a:r>
          </a:p>
          <a:p>
            <a:pPr algn="ctr"/>
            <a:endParaRPr lang="zh-CN" altLang="en-US" sz="24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15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标题 6"/>
          <p:cNvSpPr txBox="1"/>
          <p:nvPr/>
        </p:nvSpPr>
        <p:spPr>
          <a:xfrm>
            <a:off x="595971" y="1094335"/>
            <a:ext cx="4839923" cy="53250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（一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）什么是职业道德？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95095" y="2778125"/>
            <a:ext cx="4838700" cy="2330450"/>
          </a:xfrm>
          <a:prstGeom prst="rect">
            <a:avLst/>
          </a:prstGeom>
        </p:spPr>
        <p:txBody>
          <a:bodyPr vert="horz" wrap="square" lIns="0" rIns="0" anchor="t" anchorCtr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28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《辞海》的解释，就是从事一定职业的人，</a:t>
            </a:r>
            <a:r>
              <a:rPr lang="zh-CN" altLang="zh-CN" sz="28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在履行职业责任的过程中必须遵守的行为规范的总和。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325" y="580390"/>
            <a:ext cx="3542665" cy="531558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901949" y="1930965"/>
            <a:ext cx="4024506" cy="662375"/>
          </a:xfrm>
          <a:prstGeom prst="rect">
            <a:avLst/>
          </a:prstGeom>
          <a:solidFill>
            <a:srgbClr val="C00000"/>
          </a:solidFill>
          <a:ln w="12700" cap="sq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000" tIns="27000" rIns="162000" bIns="2700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zh-CN" sz="24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什么是职业道德？</a:t>
            </a:r>
          </a:p>
        </p:txBody>
      </p:sp>
    </p:spTree>
  </p:cSld>
  <p:clrMapOvr>
    <a:masterClrMapping/>
  </p:clrMapOvr>
  <p:transition spd="med" advClick="0" advTm="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49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49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649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6" grpId="0"/>
      <p:bldP spid="8" grpId="0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2649"/>
            <a:ext cx="12192000" cy="754876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57146" y="312024"/>
            <a:ext cx="5534054" cy="709056"/>
            <a:chOff x="424786" y="388224"/>
            <a:chExt cx="5274974" cy="957760"/>
          </a:xfrm>
        </p:grpSpPr>
        <p:sp>
          <p:nvSpPr>
            <p:cNvPr id="26" name="矩形: 圆角 25"/>
            <p:cNvSpPr/>
            <p:nvPr/>
          </p:nvSpPr>
          <p:spPr bwMode="auto">
            <a:xfrm>
              <a:off x="1150884" y="567560"/>
              <a:ext cx="4548876" cy="575441"/>
            </a:xfrm>
            <a:prstGeom prst="roundRect">
              <a:avLst/>
            </a:prstGeom>
            <a:gradFill>
              <a:gsLst>
                <a:gs pos="0">
                  <a:schemeClr val="tx1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786" y="388224"/>
              <a:ext cx="934972" cy="957760"/>
            </a:xfrm>
            <a:prstGeom prst="rect">
              <a:avLst/>
            </a:prstGeom>
          </p:spPr>
        </p:pic>
      </p:grpSp>
      <p:sp>
        <p:nvSpPr>
          <p:cNvPr id="28" name="文本框 27"/>
          <p:cNvSpPr txBox="1"/>
          <p:nvPr/>
        </p:nvSpPr>
        <p:spPr>
          <a:xfrm>
            <a:off x="1538500" y="444791"/>
            <a:ext cx="36138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严以修身</a:t>
            </a:r>
          </a:p>
          <a:p>
            <a:pPr algn="ctr"/>
            <a:endParaRPr lang="zh-CN" altLang="en-US" sz="24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15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6"/>
          <p:cNvSpPr txBox="1"/>
          <p:nvPr/>
        </p:nvSpPr>
        <p:spPr>
          <a:xfrm>
            <a:off x="773558" y="1314709"/>
            <a:ext cx="4839923" cy="53250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（二）要修好职业道德</a:t>
            </a:r>
          </a:p>
        </p:txBody>
      </p:sp>
      <p:sp>
        <p:nvSpPr>
          <p:cNvPr id="14" name="矩形 13"/>
          <p:cNvSpPr/>
          <p:nvPr/>
        </p:nvSpPr>
        <p:spPr>
          <a:xfrm>
            <a:off x="7021830" y="2012950"/>
            <a:ext cx="4347845" cy="2889885"/>
          </a:xfrm>
          <a:prstGeom prst="rect">
            <a:avLst/>
          </a:prstGeom>
        </p:spPr>
        <p:txBody>
          <a:bodyPr vert="horz" wrap="square" lIns="0" rIns="0" anchor="t" anchorCtr="0">
            <a:spAutoFit/>
          </a:bodyPr>
          <a:lstStyle/>
          <a:p>
            <a:pPr marL="257175" indent="-257175" algn="just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8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职业道德</a:t>
            </a:r>
            <a:r>
              <a:rPr lang="zh-CN" altLang="zh-CN" sz="28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从道义上规定着人们在履行职责时，应该做什么，不应该做什么；应该怎么做，不应该怎么做。</a:t>
            </a:r>
          </a:p>
        </p:txBody>
      </p:sp>
      <p:sp>
        <p:nvSpPr>
          <p:cNvPr id="15" name="矩形 14"/>
          <p:cNvSpPr/>
          <p:nvPr/>
        </p:nvSpPr>
        <p:spPr>
          <a:xfrm>
            <a:off x="1238171" y="2165350"/>
            <a:ext cx="4930855" cy="677668"/>
          </a:xfrm>
          <a:prstGeom prst="rect">
            <a:avLst/>
          </a:prstGeom>
          <a:solidFill>
            <a:srgbClr val="C00000"/>
          </a:solidFill>
          <a:ln w="12700" cap="sq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000" tIns="27000" rIns="162000" bIns="2700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zh-CN" sz="24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各行各业都有其自身的职业道德</a:t>
            </a:r>
          </a:p>
        </p:txBody>
      </p:sp>
      <p:sp>
        <p:nvSpPr>
          <p:cNvPr id="16" name="矩形 15"/>
          <p:cNvSpPr/>
          <p:nvPr/>
        </p:nvSpPr>
        <p:spPr>
          <a:xfrm>
            <a:off x="1238170" y="2946776"/>
            <a:ext cx="4930855" cy="556178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162000" tIns="27000" rIns="162000" bIns="27000" rtlCol="0" anchor="ctr" anchorCtr="0">
            <a:noAutofit/>
          </a:bodyPr>
          <a:lstStyle/>
          <a:p>
            <a:pPr algn="ctr"/>
            <a:r>
              <a:rPr lang="zh-CN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医务道德中的“救死扶伤”</a:t>
            </a:r>
          </a:p>
        </p:txBody>
      </p:sp>
      <p:sp>
        <p:nvSpPr>
          <p:cNvPr id="17" name="矩形 16"/>
          <p:cNvSpPr/>
          <p:nvPr/>
        </p:nvSpPr>
        <p:spPr>
          <a:xfrm>
            <a:off x="1238170" y="3606711"/>
            <a:ext cx="4930855" cy="556178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162000" tIns="27000" rIns="162000" bIns="27000" rtlCol="0" anchor="ctr" anchorCtr="0">
            <a:noAutofit/>
          </a:bodyPr>
          <a:lstStyle/>
          <a:p>
            <a:pPr algn="ctr"/>
            <a:r>
              <a:rPr lang="zh-CN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商业道德中的“买卖公平”</a:t>
            </a:r>
          </a:p>
        </p:txBody>
      </p:sp>
      <p:sp>
        <p:nvSpPr>
          <p:cNvPr id="18" name="矩形 17"/>
          <p:cNvSpPr/>
          <p:nvPr/>
        </p:nvSpPr>
        <p:spPr>
          <a:xfrm>
            <a:off x="1238170" y="4266647"/>
            <a:ext cx="4930855" cy="556178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162000" tIns="27000" rIns="162000" bIns="27000" rtlCol="0" anchor="ctr" anchorCtr="0">
            <a:noAutofit/>
          </a:bodyPr>
          <a:lstStyle/>
          <a:p>
            <a:pPr algn="ctr"/>
            <a:r>
              <a:rPr lang="zh-CN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教师道德中的“为人师表”</a:t>
            </a:r>
          </a:p>
        </p:txBody>
      </p:sp>
    </p:spTree>
  </p:cSld>
  <p:clrMapOvr>
    <a:masterClrMapping/>
  </p:clrMapOvr>
  <p:transition spd="med" advClick="0" advTm="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49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49"/>
                            </p:stCondLst>
                            <p:childTnLst>
                              <p:par>
                                <p:cTn id="2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49"/>
                            </p:stCondLst>
                            <p:childTnLst>
                              <p:par>
                                <p:cTn id="3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649"/>
                            </p:stCondLst>
                            <p:childTnLst>
                              <p:par>
                                <p:cTn id="4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49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3" grpId="0"/>
      <p:bldP spid="14" grpId="0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257146" y="312024"/>
            <a:ext cx="5534054" cy="709056"/>
            <a:chOff x="424786" y="388224"/>
            <a:chExt cx="5274974" cy="957760"/>
          </a:xfrm>
        </p:grpSpPr>
        <p:sp>
          <p:nvSpPr>
            <p:cNvPr id="26" name="矩形: 圆角 25"/>
            <p:cNvSpPr/>
            <p:nvPr/>
          </p:nvSpPr>
          <p:spPr bwMode="auto">
            <a:xfrm>
              <a:off x="1150884" y="567560"/>
              <a:ext cx="4548876" cy="575441"/>
            </a:xfrm>
            <a:prstGeom prst="roundRect">
              <a:avLst/>
            </a:prstGeom>
            <a:gradFill>
              <a:gsLst>
                <a:gs pos="0">
                  <a:schemeClr val="tx1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786" y="388224"/>
              <a:ext cx="934972" cy="957760"/>
            </a:xfrm>
            <a:prstGeom prst="rect">
              <a:avLst/>
            </a:prstGeom>
          </p:spPr>
        </p:pic>
      </p:grpSp>
      <p:sp>
        <p:nvSpPr>
          <p:cNvPr id="28" name="文本框 27"/>
          <p:cNvSpPr txBox="1"/>
          <p:nvPr/>
        </p:nvSpPr>
        <p:spPr>
          <a:xfrm>
            <a:off x="1538500" y="444791"/>
            <a:ext cx="36138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严以修身</a:t>
            </a:r>
          </a:p>
          <a:p>
            <a:pPr algn="ctr"/>
            <a:endParaRPr lang="zh-CN" altLang="en-US" sz="24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15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95677" y="3129476"/>
            <a:ext cx="6737942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①忠于党、忠于人民、忠于祖国、忠于社会主义，把国家的尊严、人民的利益看得</a:t>
            </a:r>
            <a:r>
              <a:rPr lang="zh-CN" altLang="zh-CN" sz="24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高于一切；</a:t>
            </a:r>
          </a:p>
        </p:txBody>
      </p:sp>
      <p:sp>
        <p:nvSpPr>
          <p:cNvPr id="21" name="矩形 20"/>
          <p:cNvSpPr/>
          <p:nvPr/>
        </p:nvSpPr>
        <p:spPr>
          <a:xfrm>
            <a:off x="795677" y="3975115"/>
            <a:ext cx="673794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②热爱本职，恪尽职守，处处</a:t>
            </a:r>
            <a:r>
              <a:rPr lang="zh-CN" altLang="zh-CN" sz="24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爱护集体的荣誉；</a:t>
            </a:r>
          </a:p>
        </p:txBody>
      </p:sp>
      <p:sp>
        <p:nvSpPr>
          <p:cNvPr id="22" name="矩形 21"/>
          <p:cNvSpPr/>
          <p:nvPr/>
        </p:nvSpPr>
        <p:spPr>
          <a:xfrm>
            <a:off x="795677" y="4497588"/>
            <a:ext cx="6737942" cy="1050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③遵守法纪，党纪党规，任何时候都</a:t>
            </a:r>
            <a:r>
              <a:rPr lang="zh-CN" altLang="zh-CN" sz="24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不触犯法纪法规。</a:t>
            </a:r>
          </a:p>
        </p:txBody>
      </p:sp>
      <p:sp>
        <p:nvSpPr>
          <p:cNvPr id="23" name="矩形 22"/>
          <p:cNvSpPr/>
          <p:nvPr/>
        </p:nvSpPr>
        <p:spPr>
          <a:xfrm>
            <a:off x="2077108" y="1616356"/>
            <a:ext cx="6957016" cy="613764"/>
          </a:xfrm>
          <a:prstGeom prst="rect">
            <a:avLst/>
          </a:prstGeom>
          <a:solidFill>
            <a:srgbClr val="C00000"/>
          </a:solidFill>
          <a:ln w="12700" cap="sq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000" tIns="27000" rIns="162000" bIns="2700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zh-CN" sz="24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对于我们党员而言，就是在党言党、爱党爱国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99680" y="2915285"/>
            <a:ext cx="4060825" cy="2704465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49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49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149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649"/>
                            </p:stCondLst>
                            <p:childTnLst>
                              <p:par>
                                <p:cTn id="3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0" grpId="0"/>
      <p:bldP spid="21" grpId="0"/>
      <p:bldP spid="22" grpId="0"/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2649"/>
            <a:ext cx="12192000" cy="754876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57146" y="312024"/>
            <a:ext cx="5534054" cy="709056"/>
            <a:chOff x="424786" y="388224"/>
            <a:chExt cx="5274974" cy="957760"/>
          </a:xfrm>
        </p:grpSpPr>
        <p:sp>
          <p:nvSpPr>
            <p:cNvPr id="26" name="矩形: 圆角 25"/>
            <p:cNvSpPr/>
            <p:nvPr/>
          </p:nvSpPr>
          <p:spPr bwMode="auto">
            <a:xfrm>
              <a:off x="1150884" y="567560"/>
              <a:ext cx="4548876" cy="575441"/>
            </a:xfrm>
            <a:prstGeom prst="roundRect">
              <a:avLst/>
            </a:prstGeom>
            <a:gradFill>
              <a:gsLst>
                <a:gs pos="0">
                  <a:schemeClr val="tx1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786" y="388224"/>
              <a:ext cx="934972" cy="957760"/>
            </a:xfrm>
            <a:prstGeom prst="rect">
              <a:avLst/>
            </a:prstGeom>
          </p:spPr>
        </p:pic>
      </p:grpSp>
      <p:sp>
        <p:nvSpPr>
          <p:cNvPr id="28" name="文本框 27"/>
          <p:cNvSpPr txBox="1"/>
          <p:nvPr/>
        </p:nvSpPr>
        <p:spPr>
          <a:xfrm>
            <a:off x="1538500" y="444791"/>
            <a:ext cx="36138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严以修身</a:t>
            </a:r>
          </a:p>
          <a:p>
            <a:pPr algn="ctr"/>
            <a:endParaRPr lang="zh-CN" altLang="en-US" sz="24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15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6"/>
          <p:cNvSpPr txBox="1"/>
          <p:nvPr/>
        </p:nvSpPr>
        <p:spPr>
          <a:xfrm>
            <a:off x="730378" y="1420893"/>
            <a:ext cx="4839923" cy="53250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（三）要修好社会公德</a:t>
            </a:r>
          </a:p>
        </p:txBody>
      </p:sp>
      <p:sp>
        <p:nvSpPr>
          <p:cNvPr id="22" name="矩形 21"/>
          <p:cNvSpPr/>
          <p:nvPr/>
        </p:nvSpPr>
        <p:spPr>
          <a:xfrm>
            <a:off x="654050" y="2331720"/>
            <a:ext cx="5799455" cy="2891790"/>
          </a:xfrm>
          <a:prstGeom prst="rect">
            <a:avLst/>
          </a:prstGeom>
        </p:spPr>
        <p:txBody>
          <a:bodyPr vert="horz" wrap="square" lIns="0" rIns="0" anchor="t" anchorCtr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zh-CN" sz="20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社会公德是人们在社会交往和公共生活中应该遵守的行为准则，是保证社会和谐稳定最起码的道德要求。中国作为礼仪之邦，自古以来都非常注重文明礼貌，而且很多仁人志士率先垂范，给大家做出了榜样。比如，鲁迅先生身患肺病，经常吐痰，他平时随身装个手巾，吐痰时吐在手巾里，回家再清洗。就这一个动作，赢得了后人的尊重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/>
          <a:srcRect b="3002"/>
          <a:stretch>
            <a:fillRect/>
          </a:stretch>
        </p:blipFill>
        <p:spPr>
          <a:xfrm>
            <a:off x="6894195" y="1664335"/>
            <a:ext cx="4761865" cy="3528695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49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649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3124"/>
            <a:ext cx="12192000" cy="75487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57175" y="311785"/>
            <a:ext cx="5419725" cy="709295"/>
            <a:chOff x="424786" y="388224"/>
            <a:chExt cx="5274974" cy="957760"/>
          </a:xfrm>
        </p:grpSpPr>
        <p:sp>
          <p:nvSpPr>
            <p:cNvPr id="4" name="矩形: 圆角 3"/>
            <p:cNvSpPr/>
            <p:nvPr/>
          </p:nvSpPr>
          <p:spPr bwMode="auto">
            <a:xfrm>
              <a:off x="1150884" y="567560"/>
              <a:ext cx="4548876" cy="575441"/>
            </a:xfrm>
            <a:prstGeom prst="roundRect">
              <a:avLst/>
            </a:prstGeom>
            <a:gradFill>
              <a:gsLst>
                <a:gs pos="0">
                  <a:schemeClr val="tx1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786" y="388224"/>
              <a:ext cx="1076334" cy="957760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379266" y="429551"/>
            <a:ext cx="326893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严以修身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43875" y="1917065"/>
            <a:ext cx="3292475" cy="347599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2465" y="1691005"/>
            <a:ext cx="6817995" cy="3928110"/>
          </a:xfrm>
          <a:prstGeom prst="rect">
            <a:avLst/>
          </a:prstGeom>
        </p:spPr>
        <p:txBody>
          <a:bodyPr vert="horz" wrap="square" lIns="0" rIns="0" anchor="t" anchorCtr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但在实际生活中，我们经常听到或看到一些人出言不逊、恶语伤人，一些人失礼不道歉、无理凶三分等现象，其结果往往是一番争吵，一顿打闹，甚至还引发命案。其实，对品德修养好的同志来说，一句好话就能解决问题、化解冲突。做一个有公德的人是对公民的基本要求，我们每名党员要把</a:t>
            </a:r>
            <a:r>
              <a:rPr lang="zh-CN" altLang="zh-CN" sz="24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“讲公德、懂礼貌”</a:t>
            </a:r>
            <a:r>
              <a:rPr lang="zh-CN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作为生活中的一项行为准则去遵守，内化为一种自觉行动去坚守。</a:t>
            </a:r>
          </a:p>
        </p:txBody>
      </p:sp>
    </p:spTree>
  </p:cSld>
  <p:clrMapOvr>
    <a:masterClrMapping/>
  </p:clrMapOvr>
  <p:transition spd="med" advClick="0" advTm="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49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49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1697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875" y="-35772"/>
            <a:ext cx="12224385" cy="6927851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2797811" y="2774315"/>
            <a:ext cx="6999605" cy="876300"/>
            <a:chOff x="5330" y="1521"/>
            <a:chExt cx="11023" cy="1380"/>
          </a:xfrm>
        </p:grpSpPr>
        <p:sp>
          <p:nvSpPr>
            <p:cNvPr id="6" name="TextBox 145"/>
            <p:cNvSpPr txBox="1"/>
            <p:nvPr/>
          </p:nvSpPr>
          <p:spPr>
            <a:xfrm>
              <a:off x="6997" y="1714"/>
              <a:ext cx="9356" cy="987"/>
            </a:xfrm>
            <a:prstGeom prst="rect">
              <a:avLst/>
            </a:prstGeom>
            <a:noFill/>
          </p:spPr>
          <p:txBody>
            <a:bodyPr wrap="square" lIns="68552" tIns="34276" rIns="68552" bIns="34276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C00000"/>
                  </a:solidFill>
                  <a:effectLst>
                    <a:outerShdw dist="63500" dir="2700000" algn="tl" rotWithShape="0">
                      <a:prstClr val="black">
                        <a:alpha val="15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讲奉献有作为就是要做到敢于担当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330" y="1521"/>
              <a:ext cx="1380" cy="1380"/>
              <a:chOff x="5588" y="643"/>
              <a:chExt cx="1380" cy="1380"/>
            </a:xfrm>
          </p:grpSpPr>
          <p:sp>
            <p:nvSpPr>
              <p:cNvPr id="11" name="泪滴形 10"/>
              <p:cNvSpPr/>
              <p:nvPr/>
            </p:nvSpPr>
            <p:spPr>
              <a:xfrm rot="2700000">
                <a:off x="5588" y="643"/>
                <a:ext cx="1380" cy="1380"/>
              </a:xfrm>
              <a:prstGeom prst="teardrop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5"/>
              </a:p>
            </p:txBody>
          </p:sp>
          <p:sp>
            <p:nvSpPr>
              <p:cNvPr id="7" name="TextBox 144"/>
              <p:cNvSpPr txBox="1"/>
              <p:nvPr/>
            </p:nvSpPr>
            <p:spPr>
              <a:xfrm>
                <a:off x="5739" y="892"/>
                <a:ext cx="1077" cy="881"/>
              </a:xfrm>
              <a:prstGeom prst="rect">
                <a:avLst/>
              </a:prstGeom>
              <a:noFill/>
            </p:spPr>
            <p:txBody>
              <a:bodyPr wrap="square" lIns="68552" tIns="34276" rIns="68552" bIns="34276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3200" b="1" dirty="0">
                    <a:solidFill>
                      <a:srgbClr val="F8F8F8"/>
                    </a:solidFill>
                    <a:latin typeface="微软雅黑" panose="020B0503020204020204" pitchFamily="34" charset="-122"/>
                  </a:rPr>
                  <a:t>0</a:t>
                </a:r>
                <a:r>
                  <a:rPr lang="en-US" sz="3200" b="1" dirty="0">
                    <a:solidFill>
                      <a:srgbClr val="F8F8F8"/>
                    </a:solidFill>
                    <a:latin typeface="微软雅黑" panose="020B0503020204020204" pitchFamily="34" charset="-122"/>
                  </a:rPr>
                  <a:t>4</a:t>
                </a:r>
              </a:p>
            </p:txBody>
          </p:sp>
        </p:grp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825" y="2350135"/>
            <a:ext cx="1417320" cy="1457325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16975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-15875" y="-34925"/>
            <a:ext cx="12224385" cy="6927851"/>
          </a:xfrm>
          <a:prstGeom prst="rect">
            <a:avLst/>
          </a:prstGeom>
        </p:spPr>
      </p:pic>
      <p:grpSp>
        <p:nvGrpSpPr>
          <p:cNvPr id="5" name="组合 54"/>
          <p:cNvGrpSpPr/>
          <p:nvPr/>
        </p:nvGrpSpPr>
        <p:grpSpPr bwMode="auto">
          <a:xfrm>
            <a:off x="1926588" y="1352656"/>
            <a:ext cx="1890399" cy="1308628"/>
            <a:chOff x="281241" y="-583098"/>
            <a:chExt cx="1588622" cy="1307554"/>
          </a:xfrm>
        </p:grpSpPr>
        <p:grpSp>
          <p:nvGrpSpPr>
            <p:cNvPr id="6" name="组合 55"/>
            <p:cNvGrpSpPr/>
            <p:nvPr/>
          </p:nvGrpSpPr>
          <p:grpSpPr bwMode="auto">
            <a:xfrm>
              <a:off x="281241" y="-583098"/>
              <a:ext cx="1588622" cy="1307554"/>
              <a:chOff x="281241" y="-583098"/>
              <a:chExt cx="1588622" cy="1307554"/>
            </a:xfrm>
          </p:grpSpPr>
          <p:sp>
            <p:nvSpPr>
              <p:cNvPr id="82" name="文本框 57"/>
              <p:cNvSpPr txBox="1">
                <a:spLocks noChangeArrowheads="1"/>
              </p:cNvSpPr>
              <p:nvPr/>
            </p:nvSpPr>
            <p:spPr bwMode="auto">
              <a:xfrm>
                <a:off x="281241" y="-583098"/>
                <a:ext cx="1432561" cy="8292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48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 录</a:t>
                </a:r>
              </a:p>
            </p:txBody>
          </p:sp>
          <p:cxnSp>
            <p:nvCxnSpPr>
              <p:cNvPr id="83" name="直接连接符 58"/>
              <p:cNvCxnSpPr>
                <a:cxnSpLocks noChangeShapeType="1"/>
              </p:cNvCxnSpPr>
              <p:nvPr/>
            </p:nvCxnSpPr>
            <p:spPr bwMode="auto">
              <a:xfrm flipV="1">
                <a:off x="281243" y="721284"/>
                <a:ext cx="1588620" cy="3172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81" name="文本框 56"/>
            <p:cNvSpPr txBox="1">
              <a:spLocks noChangeArrowheads="1"/>
            </p:cNvSpPr>
            <p:nvPr/>
          </p:nvSpPr>
          <p:spPr bwMode="auto">
            <a:xfrm>
              <a:off x="814759" y="246094"/>
              <a:ext cx="899223" cy="275364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/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665" y="2459355"/>
            <a:ext cx="1417320" cy="145732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940647" y="1917729"/>
            <a:ext cx="7047920" cy="464963"/>
            <a:chOff x="3940646" y="1912014"/>
            <a:chExt cx="7047920" cy="464962"/>
          </a:xfrm>
        </p:grpSpPr>
        <p:sp>
          <p:nvSpPr>
            <p:cNvPr id="3" name="MH_Entry_1">
              <a:hlinkClick r:id="" action="ppaction://noaction"/>
            </p:cNvPr>
            <p:cNvSpPr/>
            <p:nvPr>
              <p:custDataLst>
                <p:tags r:id="rId7"/>
              </p:custDataLst>
            </p:nvPr>
          </p:nvSpPr>
          <p:spPr>
            <a:xfrm>
              <a:off x="3974160" y="1916338"/>
              <a:ext cx="7014406" cy="460638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252028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solidFill>
                <a:srgbClr val="C00000"/>
              </a:solidFill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76000" tIns="0" rIns="0" bIns="36000" rtlCol="0" anchor="ctr">
              <a:no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C00000"/>
                  </a:solidFill>
                  <a:effectLst>
                    <a:outerShdw dist="63500" dir="2700000" algn="tl" rotWithShape="0">
                      <a:prstClr val="black">
                        <a:alpha val="15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讲政治有信念就是要做到忠诚于党</a:t>
              </a:r>
            </a:p>
          </p:txBody>
        </p:sp>
        <p:sp>
          <p:nvSpPr>
            <p:cNvPr id="7" name="MH_Number_1">
              <a:hlinkClick r:id="" action="ppaction://noaction"/>
            </p:cNvPr>
            <p:cNvSpPr/>
            <p:nvPr>
              <p:custDataLst>
                <p:tags r:id="rId8"/>
              </p:custDataLst>
            </p:nvPr>
          </p:nvSpPr>
          <p:spPr>
            <a:xfrm>
              <a:off x="3940646" y="1912014"/>
              <a:ext cx="464962" cy="464962"/>
            </a:xfrm>
            <a:custGeom>
              <a:avLst/>
              <a:gdLst>
                <a:gd name="connsiteX0" fmla="*/ 0 w 397934"/>
                <a:gd name="connsiteY0" fmla="*/ 0 h 397934"/>
                <a:gd name="connsiteX1" fmla="*/ 397934 w 397934"/>
                <a:gd name="connsiteY1" fmla="*/ 0 h 397934"/>
                <a:gd name="connsiteX2" fmla="*/ 0 w 397934"/>
                <a:gd name="connsiteY2" fmla="*/ 397934 h 39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7934" h="397934">
                  <a:moveTo>
                    <a:pt x="0" y="0"/>
                  </a:moveTo>
                  <a:lnTo>
                    <a:pt x="397934" y="0"/>
                  </a:lnTo>
                  <a:lnTo>
                    <a:pt x="0" y="397934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432000" rtlCol="0" anchor="t">
              <a:noAutofit/>
            </a:bodyPr>
            <a:lstStyle/>
            <a:p>
              <a:r>
                <a:rPr lang="en-US" altLang="zh-CN" sz="2000" b="1" dirty="0">
                  <a:solidFill>
                    <a:srgbClr val="C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40647" y="2789582"/>
            <a:ext cx="7047920" cy="464963"/>
            <a:chOff x="3940646" y="2769897"/>
            <a:chExt cx="7047920" cy="464962"/>
          </a:xfrm>
        </p:grpSpPr>
        <p:sp>
          <p:nvSpPr>
            <p:cNvPr id="9" name="MH_Entry_2">
              <a:hlinkClick r:id="" action="ppaction://noaction"/>
            </p:cNvPr>
            <p:cNvSpPr/>
            <p:nvPr>
              <p:custDataLst>
                <p:tags r:id="rId5"/>
              </p:custDataLst>
            </p:nvPr>
          </p:nvSpPr>
          <p:spPr>
            <a:xfrm>
              <a:off x="3974160" y="2774221"/>
              <a:ext cx="7014406" cy="460638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252028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solidFill>
                <a:srgbClr val="C00000"/>
              </a:solidFill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76000" tIns="0" rIns="0" bIns="36000" rtlCol="0" anchor="ctr">
              <a:no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C00000"/>
                  </a:solidFill>
                  <a:effectLst>
                    <a:outerShdw dist="63500" dir="2700000" algn="tl" rotWithShape="0">
                      <a:prstClr val="black">
                        <a:alpha val="15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讲规矩有纪律就是要做到遵纪守规</a:t>
              </a:r>
            </a:p>
          </p:txBody>
        </p:sp>
        <p:sp>
          <p:nvSpPr>
            <p:cNvPr id="26" name="MH_Number_2">
              <a:hlinkClick r:id="" action="ppaction://noaction"/>
            </p:cNvPr>
            <p:cNvSpPr/>
            <p:nvPr>
              <p:custDataLst>
                <p:tags r:id="rId6"/>
              </p:custDataLst>
            </p:nvPr>
          </p:nvSpPr>
          <p:spPr>
            <a:xfrm>
              <a:off x="3940646" y="2769897"/>
              <a:ext cx="464962" cy="464962"/>
            </a:xfrm>
            <a:custGeom>
              <a:avLst/>
              <a:gdLst>
                <a:gd name="connsiteX0" fmla="*/ 0 w 397934"/>
                <a:gd name="connsiteY0" fmla="*/ 0 h 397934"/>
                <a:gd name="connsiteX1" fmla="*/ 397934 w 397934"/>
                <a:gd name="connsiteY1" fmla="*/ 0 h 397934"/>
                <a:gd name="connsiteX2" fmla="*/ 0 w 397934"/>
                <a:gd name="connsiteY2" fmla="*/ 397934 h 39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7934" h="397934">
                  <a:moveTo>
                    <a:pt x="0" y="0"/>
                  </a:moveTo>
                  <a:lnTo>
                    <a:pt x="397934" y="0"/>
                  </a:lnTo>
                  <a:lnTo>
                    <a:pt x="0" y="397934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432000" rtlCol="0" anchor="t">
              <a:noAutofit/>
            </a:bodyPr>
            <a:lstStyle/>
            <a:p>
              <a:r>
                <a:rPr lang="en-US" altLang="zh-CN" sz="2000" b="1">
                  <a:solidFill>
                    <a:srgbClr val="C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endParaRPr lang="en-US" altLang="zh-CN" sz="20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940647" y="3647465"/>
            <a:ext cx="7047920" cy="464963"/>
            <a:chOff x="3940646" y="3627780"/>
            <a:chExt cx="7047920" cy="464962"/>
          </a:xfrm>
        </p:grpSpPr>
        <p:sp>
          <p:nvSpPr>
            <p:cNvPr id="27" name="MH_Entry_3">
              <a:hlinkClick r:id="" action="ppaction://noaction"/>
            </p:cNvPr>
            <p:cNvSpPr/>
            <p:nvPr>
              <p:custDataLst>
                <p:tags r:id="rId3"/>
              </p:custDataLst>
            </p:nvPr>
          </p:nvSpPr>
          <p:spPr>
            <a:xfrm>
              <a:off x="3974160" y="3632104"/>
              <a:ext cx="7014406" cy="460638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252028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solidFill>
                <a:srgbClr val="C00000"/>
              </a:solidFill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76000" tIns="0" rIns="0" bIns="36000" rtlCol="0" anchor="ctr">
              <a:no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C00000"/>
                  </a:solidFill>
                  <a:effectLst>
                    <a:outerShdw dist="63500" dir="2700000" algn="tl" rotWithShape="0">
                      <a:prstClr val="black">
                        <a:alpha val="15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讲道德有品行就是要做到严以修身</a:t>
              </a:r>
            </a:p>
          </p:txBody>
        </p:sp>
        <p:sp>
          <p:nvSpPr>
            <p:cNvPr id="28" name="MH_Number_3">
              <a:hlinkClick r:id="" action="ppaction://noaction"/>
            </p:cNvPr>
            <p:cNvSpPr/>
            <p:nvPr>
              <p:custDataLst>
                <p:tags r:id="rId4"/>
              </p:custDataLst>
            </p:nvPr>
          </p:nvSpPr>
          <p:spPr>
            <a:xfrm>
              <a:off x="3940646" y="3627780"/>
              <a:ext cx="464962" cy="464962"/>
            </a:xfrm>
            <a:custGeom>
              <a:avLst/>
              <a:gdLst>
                <a:gd name="connsiteX0" fmla="*/ 0 w 397934"/>
                <a:gd name="connsiteY0" fmla="*/ 0 h 397934"/>
                <a:gd name="connsiteX1" fmla="*/ 397934 w 397934"/>
                <a:gd name="connsiteY1" fmla="*/ 0 h 397934"/>
                <a:gd name="connsiteX2" fmla="*/ 0 w 397934"/>
                <a:gd name="connsiteY2" fmla="*/ 397934 h 39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7934" h="397934">
                  <a:moveTo>
                    <a:pt x="0" y="0"/>
                  </a:moveTo>
                  <a:lnTo>
                    <a:pt x="397934" y="0"/>
                  </a:lnTo>
                  <a:lnTo>
                    <a:pt x="0" y="397934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432000" rtlCol="0" anchor="t">
              <a:noAutofit/>
            </a:bodyPr>
            <a:lstStyle/>
            <a:p>
              <a:r>
                <a:rPr lang="en-US" altLang="zh-CN" sz="2000" b="1">
                  <a:solidFill>
                    <a:srgbClr val="C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  <a:endParaRPr lang="en-US" altLang="zh-CN" sz="20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40647" y="4485663"/>
            <a:ext cx="7047920" cy="464963"/>
            <a:chOff x="3940646" y="4485663"/>
            <a:chExt cx="7047920" cy="464962"/>
          </a:xfrm>
        </p:grpSpPr>
        <p:sp>
          <p:nvSpPr>
            <p:cNvPr id="30" name="MH_Entry_4">
              <a:hlinkClick r:id="" action="ppaction://noaction"/>
            </p:cNvPr>
            <p:cNvSpPr/>
            <p:nvPr>
              <p:custDataLst>
                <p:tags r:id="rId1"/>
              </p:custDataLst>
            </p:nvPr>
          </p:nvSpPr>
          <p:spPr>
            <a:xfrm>
              <a:off x="3974160" y="4489987"/>
              <a:ext cx="7014406" cy="460638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252028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solidFill>
                <a:srgbClr val="C00000"/>
              </a:solidFill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576000" tIns="0" rIns="0" bIns="36000" rtlCol="0" anchor="ctr">
              <a:no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C00000"/>
                  </a:solidFill>
                  <a:effectLst>
                    <a:outerShdw dist="63500" dir="2700000" algn="tl" rotWithShape="0">
                      <a:prstClr val="black">
                        <a:alpha val="15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讲奉献有作为就是要做到敢于担当</a:t>
              </a:r>
            </a:p>
          </p:txBody>
        </p:sp>
        <p:sp>
          <p:nvSpPr>
            <p:cNvPr id="31" name="MH_Number_4">
              <a:hlinkClick r:id="" action="ppaction://noaction"/>
            </p:cNvPr>
            <p:cNvSpPr/>
            <p:nvPr>
              <p:custDataLst>
                <p:tags r:id="rId2"/>
              </p:custDataLst>
            </p:nvPr>
          </p:nvSpPr>
          <p:spPr>
            <a:xfrm>
              <a:off x="3940646" y="4485663"/>
              <a:ext cx="464962" cy="464962"/>
            </a:xfrm>
            <a:custGeom>
              <a:avLst/>
              <a:gdLst>
                <a:gd name="connsiteX0" fmla="*/ 0 w 397934"/>
                <a:gd name="connsiteY0" fmla="*/ 0 h 397934"/>
                <a:gd name="connsiteX1" fmla="*/ 397934 w 397934"/>
                <a:gd name="connsiteY1" fmla="*/ 0 h 397934"/>
                <a:gd name="connsiteX2" fmla="*/ 0 w 397934"/>
                <a:gd name="connsiteY2" fmla="*/ 397934 h 397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7934" h="397934">
                  <a:moveTo>
                    <a:pt x="0" y="0"/>
                  </a:moveTo>
                  <a:lnTo>
                    <a:pt x="397934" y="0"/>
                  </a:lnTo>
                  <a:lnTo>
                    <a:pt x="0" y="397934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432000" rtlCol="0" anchor="t">
              <a:noAutofit/>
            </a:bodyPr>
            <a:lstStyle/>
            <a:p>
              <a:r>
                <a:rPr lang="en-US" altLang="zh-CN" sz="2000" b="1">
                  <a:solidFill>
                    <a:srgbClr val="C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4</a:t>
              </a:r>
              <a:endParaRPr lang="en-US" altLang="zh-CN" sz="20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med" advClick="0" advTm="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2649"/>
            <a:ext cx="12192000" cy="754876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57146" y="312024"/>
            <a:ext cx="5534054" cy="709056"/>
            <a:chOff x="424786" y="388224"/>
            <a:chExt cx="5274974" cy="957760"/>
          </a:xfrm>
        </p:grpSpPr>
        <p:sp>
          <p:nvSpPr>
            <p:cNvPr id="26" name="矩形: 圆角 25"/>
            <p:cNvSpPr/>
            <p:nvPr/>
          </p:nvSpPr>
          <p:spPr bwMode="auto">
            <a:xfrm>
              <a:off x="1150884" y="567560"/>
              <a:ext cx="4548876" cy="575441"/>
            </a:xfrm>
            <a:prstGeom prst="roundRect">
              <a:avLst/>
            </a:prstGeom>
            <a:gradFill>
              <a:gsLst>
                <a:gs pos="0">
                  <a:schemeClr val="tx1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786" y="388224"/>
              <a:ext cx="934972" cy="957760"/>
            </a:xfrm>
            <a:prstGeom prst="rect">
              <a:avLst/>
            </a:prstGeom>
          </p:spPr>
        </p:pic>
      </p:grpSp>
      <p:sp>
        <p:nvSpPr>
          <p:cNvPr id="28" name="文本框 27"/>
          <p:cNvSpPr txBox="1"/>
          <p:nvPr/>
        </p:nvSpPr>
        <p:spPr>
          <a:xfrm>
            <a:off x="1538500" y="444791"/>
            <a:ext cx="361389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敢于担当</a:t>
            </a:r>
          </a:p>
          <a:p>
            <a:pPr algn="ctr"/>
            <a:endParaRPr lang="zh-CN" altLang="en-US" sz="24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15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15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94119" y="1250250"/>
            <a:ext cx="3097154" cy="603674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none" lIns="162000" tIns="27000" rIns="162000" bIns="27000" rtlCol="0" anchor="ctr" anchorCtr="0">
            <a:noAutofit/>
          </a:bodyPr>
          <a:lstStyle/>
          <a:p>
            <a:pPr algn="ctr"/>
            <a:r>
              <a:rPr lang="zh-CN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树起先锋模范的样子</a:t>
            </a:r>
          </a:p>
        </p:txBody>
      </p:sp>
      <p:sp>
        <p:nvSpPr>
          <p:cNvPr id="4" name="矩形 3"/>
          <p:cNvSpPr/>
          <p:nvPr/>
        </p:nvSpPr>
        <p:spPr>
          <a:xfrm>
            <a:off x="1112518" y="1250250"/>
            <a:ext cx="2481601" cy="603674"/>
          </a:xfrm>
          <a:prstGeom prst="rect">
            <a:avLst/>
          </a:prstGeom>
          <a:solidFill>
            <a:srgbClr val="C00000"/>
          </a:solidFill>
          <a:ln w="12700" cap="sq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162000" tIns="27000" rIns="162000" bIns="2700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zh-CN" sz="24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要担好党员之责</a:t>
            </a:r>
          </a:p>
        </p:txBody>
      </p:sp>
      <p:sp>
        <p:nvSpPr>
          <p:cNvPr id="29" name="矩形 28"/>
          <p:cNvSpPr/>
          <p:nvPr/>
        </p:nvSpPr>
        <p:spPr>
          <a:xfrm>
            <a:off x="847090" y="2084070"/>
            <a:ext cx="6000750" cy="3448685"/>
          </a:xfrm>
          <a:prstGeom prst="rect">
            <a:avLst/>
          </a:prstGeom>
        </p:spPr>
        <p:txBody>
          <a:bodyPr vert="horz" wrap="square" lIns="0" rIns="0" anchor="t" anchorCtr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《党章》关于党员义务明确规定了八条，其核心就是</a:t>
            </a:r>
            <a:r>
              <a:rPr lang="zh-CN" altLang="zh-CN" sz="24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在党言党，在党爱党，在党护党，真正体现和发挥党员的先锋模范作用</a:t>
            </a:r>
            <a:r>
              <a:rPr lang="zh-CN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。孔繁森、王进喜、雷锋他们都是在各个岗位实绩突出的先进个人，都是共产党员的优秀代表，广大党员应该向他们学习，用自身的实际行动立起党员好样子。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30745" y="1021080"/>
            <a:ext cx="4762500" cy="4511675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49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49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149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" grpId="0" bldLvl="0" animBg="1"/>
      <p:bldP spid="4" grpId="0" bldLvl="0" animBg="1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2649"/>
            <a:ext cx="12192000" cy="754876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57146" y="312024"/>
            <a:ext cx="5534054" cy="709056"/>
            <a:chOff x="424786" y="388224"/>
            <a:chExt cx="5274974" cy="957760"/>
          </a:xfrm>
        </p:grpSpPr>
        <p:sp>
          <p:nvSpPr>
            <p:cNvPr id="26" name="矩形: 圆角 25"/>
            <p:cNvSpPr/>
            <p:nvPr/>
          </p:nvSpPr>
          <p:spPr bwMode="auto">
            <a:xfrm>
              <a:off x="1150884" y="567560"/>
              <a:ext cx="4548876" cy="575441"/>
            </a:xfrm>
            <a:prstGeom prst="roundRect">
              <a:avLst/>
            </a:prstGeom>
            <a:gradFill>
              <a:gsLst>
                <a:gs pos="0">
                  <a:schemeClr val="tx1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786" y="388224"/>
              <a:ext cx="934972" cy="957760"/>
            </a:xfrm>
            <a:prstGeom prst="rect">
              <a:avLst/>
            </a:prstGeom>
          </p:spPr>
        </p:pic>
      </p:grpSp>
      <p:sp>
        <p:nvSpPr>
          <p:cNvPr id="28" name="文本框 27"/>
          <p:cNvSpPr txBox="1"/>
          <p:nvPr/>
        </p:nvSpPr>
        <p:spPr>
          <a:xfrm>
            <a:off x="1538500" y="444791"/>
            <a:ext cx="361389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敢于担当</a:t>
            </a:r>
          </a:p>
          <a:p>
            <a:pPr algn="ctr"/>
            <a:endParaRPr lang="zh-CN" altLang="en-US" sz="24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15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15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6780" y="4732655"/>
            <a:ext cx="6978015" cy="1050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indent="-269875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每个岗位都有自己的特点，岗位只有分工不同，</a:t>
            </a:r>
            <a:r>
              <a:rPr lang="zh-CN" altLang="zh-CN" sz="24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没有贵践之别。</a:t>
            </a:r>
          </a:p>
        </p:txBody>
      </p:sp>
      <p:sp>
        <p:nvSpPr>
          <p:cNvPr id="7" name="矩形 6"/>
          <p:cNvSpPr/>
          <p:nvPr/>
        </p:nvSpPr>
        <p:spPr>
          <a:xfrm>
            <a:off x="838995" y="2232485"/>
            <a:ext cx="6139813" cy="593090"/>
          </a:xfrm>
          <a:prstGeom prst="rect">
            <a:avLst/>
          </a:prstGeom>
          <a:noFill/>
        </p:spPr>
        <p:txBody>
          <a:bodyPr vert="horz" wrap="square" lIns="162000" tIns="27000" rIns="162000" bIns="27000" rtlCol="0" anchor="ctr" anchorCtr="0">
            <a:spAutoFit/>
          </a:bodyPr>
          <a:lstStyle/>
          <a:p>
            <a:pPr marL="269875" indent="-269875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zh-CN" sz="27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本职岗位是个人成长进步的</a:t>
            </a:r>
            <a:r>
              <a:rPr lang="zh-CN" altLang="zh-CN" sz="27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最佳舞台</a:t>
            </a:r>
          </a:p>
        </p:txBody>
      </p:sp>
      <p:sp>
        <p:nvSpPr>
          <p:cNvPr id="8" name="矩形 7"/>
          <p:cNvSpPr/>
          <p:nvPr/>
        </p:nvSpPr>
        <p:spPr>
          <a:xfrm>
            <a:off x="838835" y="3018155"/>
            <a:ext cx="6978015" cy="152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indent="-269875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每个人的工作岗位有大有小、有主有次，但都是不可缺少的一部分，都发挥着</a:t>
            </a:r>
            <a:r>
              <a:rPr lang="zh-CN" altLang="zh-CN" sz="24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不可替代的重要作用。</a:t>
            </a:r>
          </a:p>
        </p:txBody>
      </p:sp>
      <p:sp>
        <p:nvSpPr>
          <p:cNvPr id="2" name="矩形 1"/>
          <p:cNvSpPr/>
          <p:nvPr/>
        </p:nvSpPr>
        <p:spPr>
          <a:xfrm>
            <a:off x="3478972" y="1504150"/>
            <a:ext cx="3097154" cy="603674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none" lIns="162000" tIns="27000" rIns="162000" bIns="27000" rtlCol="0" anchor="ctr" anchorCtr="0">
            <a:noAutofit/>
          </a:bodyPr>
          <a:lstStyle/>
          <a:p>
            <a:pPr algn="ctr"/>
            <a:r>
              <a:rPr lang="zh-CN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树起埋头苦干的样子</a:t>
            </a:r>
          </a:p>
        </p:txBody>
      </p:sp>
      <p:sp>
        <p:nvSpPr>
          <p:cNvPr id="10" name="矩形 9"/>
          <p:cNvSpPr/>
          <p:nvPr/>
        </p:nvSpPr>
        <p:spPr>
          <a:xfrm>
            <a:off x="997371" y="1504150"/>
            <a:ext cx="2481601" cy="603674"/>
          </a:xfrm>
          <a:prstGeom prst="rect">
            <a:avLst/>
          </a:prstGeom>
          <a:solidFill>
            <a:srgbClr val="C00000"/>
          </a:solidFill>
          <a:ln w="12700" cap="sq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162000" tIns="27000" rIns="162000" bIns="2700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zh-CN" sz="24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要担好岗位之责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975" y="509270"/>
            <a:ext cx="3180715" cy="5233670"/>
          </a:xfrm>
          <a:prstGeom prst="rect">
            <a:avLst/>
          </a:prstGeom>
          <a:noFill/>
          <a:ln w="9525" cmpd="sng">
            <a:noFill/>
            <a:bevel/>
          </a:ln>
          <a:effectLst/>
        </p:spPr>
      </p:pic>
    </p:spTree>
  </p:cSld>
  <p:clrMapOvr>
    <a:masterClrMapping/>
  </p:clrMapOvr>
  <p:transition spd="med" advClick="0" advTm="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49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49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149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649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149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6" grpId="0"/>
      <p:bldP spid="7" grpId="0"/>
      <p:bldP spid="8" grpId="0"/>
      <p:bldP spid="2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2649"/>
            <a:ext cx="12192000" cy="754876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57146" y="312024"/>
            <a:ext cx="5534054" cy="709056"/>
            <a:chOff x="424786" y="388224"/>
            <a:chExt cx="5274974" cy="957760"/>
          </a:xfrm>
        </p:grpSpPr>
        <p:sp>
          <p:nvSpPr>
            <p:cNvPr id="26" name="矩形: 圆角 25"/>
            <p:cNvSpPr/>
            <p:nvPr/>
          </p:nvSpPr>
          <p:spPr bwMode="auto">
            <a:xfrm>
              <a:off x="1150884" y="567560"/>
              <a:ext cx="4548876" cy="575441"/>
            </a:xfrm>
            <a:prstGeom prst="roundRect">
              <a:avLst/>
            </a:prstGeom>
            <a:gradFill>
              <a:gsLst>
                <a:gs pos="0">
                  <a:schemeClr val="tx1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786" y="388224"/>
              <a:ext cx="934972" cy="957760"/>
            </a:xfrm>
            <a:prstGeom prst="rect">
              <a:avLst/>
            </a:prstGeom>
          </p:spPr>
        </p:pic>
      </p:grpSp>
      <p:sp>
        <p:nvSpPr>
          <p:cNvPr id="28" name="文本框 27"/>
          <p:cNvSpPr txBox="1"/>
          <p:nvPr/>
        </p:nvSpPr>
        <p:spPr>
          <a:xfrm>
            <a:off x="1538500" y="444791"/>
            <a:ext cx="361389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敢于担当</a:t>
            </a:r>
          </a:p>
          <a:p>
            <a:pPr algn="ctr"/>
            <a:endParaRPr lang="zh-CN" altLang="en-US" sz="24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15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15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27"/>
          <p:cNvSpPr>
            <a:spLocks noChangeArrowheads="1"/>
          </p:cNvSpPr>
          <p:nvPr/>
        </p:nvSpPr>
        <p:spPr bwMode="auto">
          <a:xfrm>
            <a:off x="853410" y="1497898"/>
            <a:ext cx="47419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zh-CN" altLang="en-US" sz="1800" b="1" dirty="0">
                <a:solidFill>
                  <a:srgbClr val="D7272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监督执纪的“四种形态”</a:t>
            </a:r>
          </a:p>
        </p:txBody>
      </p:sp>
      <p:grpSp>
        <p:nvGrpSpPr>
          <p:cNvPr id="3" name="Group 1"/>
          <p:cNvGrpSpPr/>
          <p:nvPr/>
        </p:nvGrpSpPr>
        <p:grpSpPr>
          <a:xfrm>
            <a:off x="1887855" y="2237740"/>
            <a:ext cx="3743325" cy="1242695"/>
            <a:chOff x="623888" y="1690577"/>
            <a:chExt cx="5261535" cy="4686897"/>
          </a:xfrm>
        </p:grpSpPr>
        <p:sp>
          <p:nvSpPr>
            <p:cNvPr id="4" name="Rectangle: Rounded Corners 2"/>
            <p:cNvSpPr/>
            <p:nvPr/>
          </p:nvSpPr>
          <p:spPr>
            <a:xfrm>
              <a:off x="682670" y="1763711"/>
              <a:ext cx="5202753" cy="4613763"/>
            </a:xfrm>
            <a:prstGeom prst="roundRect">
              <a:avLst/>
            </a:prstGeom>
            <a:solidFill>
              <a:srgbClr val="FFFFFF">
                <a:lumMod val="85000"/>
              </a:srgbClr>
            </a:soli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01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Rectangle: Rounded Corners 3"/>
            <p:cNvSpPr/>
            <p:nvPr/>
          </p:nvSpPr>
          <p:spPr>
            <a:xfrm>
              <a:off x="623888" y="1690577"/>
              <a:ext cx="5202754" cy="4572000"/>
            </a:xfrm>
            <a:prstGeom prst="roundRect">
              <a:avLst/>
            </a:prstGeom>
            <a:solidFill>
              <a:srgbClr val="FFFAF7"/>
            </a:solidFill>
            <a:ln w="3175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01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Group 4"/>
          <p:cNvGrpSpPr/>
          <p:nvPr/>
        </p:nvGrpSpPr>
        <p:grpSpPr>
          <a:xfrm>
            <a:off x="1946275" y="3811270"/>
            <a:ext cx="3790950" cy="1021715"/>
            <a:chOff x="623888" y="1690577"/>
            <a:chExt cx="5261535" cy="4686897"/>
          </a:xfrm>
        </p:grpSpPr>
        <p:sp>
          <p:nvSpPr>
            <p:cNvPr id="7" name="Rectangle: Rounded Corners 5"/>
            <p:cNvSpPr/>
            <p:nvPr/>
          </p:nvSpPr>
          <p:spPr>
            <a:xfrm>
              <a:off x="682670" y="1763711"/>
              <a:ext cx="5202753" cy="4613763"/>
            </a:xfrm>
            <a:prstGeom prst="roundRect">
              <a:avLst/>
            </a:prstGeom>
            <a:solidFill>
              <a:srgbClr val="FFFFFF">
                <a:lumMod val="85000"/>
              </a:srgbClr>
            </a:soli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01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Rectangle: Rounded Corners 6"/>
            <p:cNvSpPr/>
            <p:nvPr/>
          </p:nvSpPr>
          <p:spPr>
            <a:xfrm>
              <a:off x="623888" y="1690577"/>
              <a:ext cx="5202754" cy="4572000"/>
            </a:xfrm>
            <a:prstGeom prst="roundRect">
              <a:avLst/>
            </a:prstGeom>
            <a:solidFill>
              <a:srgbClr val="FFFAF7"/>
            </a:solidFill>
            <a:ln w="3175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01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Group 7"/>
          <p:cNvGrpSpPr/>
          <p:nvPr/>
        </p:nvGrpSpPr>
        <p:grpSpPr>
          <a:xfrm>
            <a:off x="6739255" y="2245995"/>
            <a:ext cx="3582670" cy="1221105"/>
            <a:chOff x="623888" y="1690577"/>
            <a:chExt cx="5261535" cy="4686897"/>
          </a:xfrm>
        </p:grpSpPr>
        <p:sp>
          <p:nvSpPr>
            <p:cNvPr id="11" name="Rectangle: Rounded Corners 8"/>
            <p:cNvSpPr/>
            <p:nvPr/>
          </p:nvSpPr>
          <p:spPr>
            <a:xfrm>
              <a:off x="682670" y="1763711"/>
              <a:ext cx="5202753" cy="4613763"/>
            </a:xfrm>
            <a:prstGeom prst="roundRect">
              <a:avLst/>
            </a:prstGeom>
            <a:solidFill>
              <a:srgbClr val="FFFFFF">
                <a:lumMod val="85000"/>
              </a:srgbClr>
            </a:soli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01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: Rounded Corners 9"/>
            <p:cNvSpPr/>
            <p:nvPr/>
          </p:nvSpPr>
          <p:spPr>
            <a:xfrm>
              <a:off x="623888" y="1690577"/>
              <a:ext cx="5202754" cy="4572000"/>
            </a:xfrm>
            <a:prstGeom prst="roundRect">
              <a:avLst/>
            </a:prstGeom>
            <a:solidFill>
              <a:srgbClr val="FFFAF7"/>
            </a:solidFill>
            <a:ln w="3175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01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Group 10"/>
          <p:cNvGrpSpPr/>
          <p:nvPr/>
        </p:nvGrpSpPr>
        <p:grpSpPr>
          <a:xfrm>
            <a:off x="6739255" y="3751580"/>
            <a:ext cx="3582670" cy="1099185"/>
            <a:chOff x="623888" y="1690577"/>
            <a:chExt cx="5261535" cy="4686897"/>
          </a:xfrm>
        </p:grpSpPr>
        <p:sp>
          <p:nvSpPr>
            <p:cNvPr id="14" name="Rectangle: Rounded Corners 11"/>
            <p:cNvSpPr/>
            <p:nvPr/>
          </p:nvSpPr>
          <p:spPr>
            <a:xfrm>
              <a:off x="682670" y="1763711"/>
              <a:ext cx="5202753" cy="4613763"/>
            </a:xfrm>
            <a:prstGeom prst="roundRect">
              <a:avLst/>
            </a:prstGeom>
            <a:solidFill>
              <a:srgbClr val="FFFFFF">
                <a:lumMod val="85000"/>
              </a:srgbClr>
            </a:solidFill>
            <a:ln w="317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01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: Rounded Corners 12"/>
            <p:cNvSpPr/>
            <p:nvPr/>
          </p:nvSpPr>
          <p:spPr>
            <a:xfrm>
              <a:off x="623888" y="1690577"/>
              <a:ext cx="5202754" cy="4572000"/>
            </a:xfrm>
            <a:prstGeom prst="roundRect">
              <a:avLst/>
            </a:prstGeom>
            <a:solidFill>
              <a:srgbClr val="FFFAF7"/>
            </a:solidFill>
            <a:ln w="3175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01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Freeform: Shape 13"/>
          <p:cNvSpPr/>
          <p:nvPr/>
        </p:nvSpPr>
        <p:spPr>
          <a:xfrm>
            <a:off x="1893650" y="2364678"/>
            <a:ext cx="2233851" cy="338991"/>
          </a:xfrm>
          <a:custGeom>
            <a:avLst/>
            <a:gdLst>
              <a:gd name="connsiteX0" fmla="*/ 12386 w 3852419"/>
              <a:gd name="connsiteY0" fmla="*/ 0 h 425302"/>
              <a:gd name="connsiteX1" fmla="*/ 3639768 w 3852419"/>
              <a:gd name="connsiteY1" fmla="*/ 0 h 425302"/>
              <a:gd name="connsiteX2" fmla="*/ 3852419 w 3852419"/>
              <a:gd name="connsiteY2" fmla="*/ 212651 h 425302"/>
              <a:gd name="connsiteX3" fmla="*/ 3639768 w 3852419"/>
              <a:gd name="connsiteY3" fmla="*/ 425302 h 425302"/>
              <a:gd name="connsiteX4" fmla="*/ 12386 w 3852419"/>
              <a:gd name="connsiteY4" fmla="*/ 425302 h 425302"/>
              <a:gd name="connsiteX5" fmla="*/ 0 w 3852419"/>
              <a:gd name="connsiteY5" fmla="*/ 424054 h 425302"/>
              <a:gd name="connsiteX6" fmla="*/ 0 w 3852419"/>
              <a:gd name="connsiteY6" fmla="*/ 1249 h 425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52419" h="425302">
                <a:moveTo>
                  <a:pt x="12386" y="0"/>
                </a:moveTo>
                <a:lnTo>
                  <a:pt x="3639768" y="0"/>
                </a:lnTo>
                <a:cubicBezTo>
                  <a:pt x="3757212" y="0"/>
                  <a:pt x="3852419" y="95207"/>
                  <a:pt x="3852419" y="212651"/>
                </a:cubicBezTo>
                <a:cubicBezTo>
                  <a:pt x="3852419" y="330095"/>
                  <a:pt x="3757212" y="425302"/>
                  <a:pt x="3639768" y="425302"/>
                </a:cubicBezTo>
                <a:lnTo>
                  <a:pt x="12386" y="425302"/>
                </a:lnTo>
                <a:lnTo>
                  <a:pt x="0" y="424054"/>
                </a:lnTo>
                <a:lnTo>
                  <a:pt x="0" y="1249"/>
                </a:lnTo>
                <a:close/>
              </a:path>
            </a:pathLst>
          </a:cu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01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: Shape 14"/>
          <p:cNvSpPr/>
          <p:nvPr/>
        </p:nvSpPr>
        <p:spPr>
          <a:xfrm>
            <a:off x="6745129" y="2372933"/>
            <a:ext cx="2233851" cy="338991"/>
          </a:xfrm>
          <a:custGeom>
            <a:avLst/>
            <a:gdLst>
              <a:gd name="connsiteX0" fmla="*/ 12386 w 3852419"/>
              <a:gd name="connsiteY0" fmla="*/ 0 h 425302"/>
              <a:gd name="connsiteX1" fmla="*/ 3639768 w 3852419"/>
              <a:gd name="connsiteY1" fmla="*/ 0 h 425302"/>
              <a:gd name="connsiteX2" fmla="*/ 3852419 w 3852419"/>
              <a:gd name="connsiteY2" fmla="*/ 212651 h 425302"/>
              <a:gd name="connsiteX3" fmla="*/ 3639768 w 3852419"/>
              <a:gd name="connsiteY3" fmla="*/ 425302 h 425302"/>
              <a:gd name="connsiteX4" fmla="*/ 12386 w 3852419"/>
              <a:gd name="connsiteY4" fmla="*/ 425302 h 425302"/>
              <a:gd name="connsiteX5" fmla="*/ 0 w 3852419"/>
              <a:gd name="connsiteY5" fmla="*/ 424054 h 425302"/>
              <a:gd name="connsiteX6" fmla="*/ 0 w 3852419"/>
              <a:gd name="connsiteY6" fmla="*/ 1249 h 425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52419" h="425302">
                <a:moveTo>
                  <a:pt x="12386" y="0"/>
                </a:moveTo>
                <a:lnTo>
                  <a:pt x="3639768" y="0"/>
                </a:lnTo>
                <a:cubicBezTo>
                  <a:pt x="3757212" y="0"/>
                  <a:pt x="3852419" y="95207"/>
                  <a:pt x="3852419" y="212651"/>
                </a:cubicBezTo>
                <a:cubicBezTo>
                  <a:pt x="3852419" y="330095"/>
                  <a:pt x="3757212" y="425302"/>
                  <a:pt x="3639768" y="425302"/>
                </a:cubicBezTo>
                <a:lnTo>
                  <a:pt x="12386" y="425302"/>
                </a:lnTo>
                <a:lnTo>
                  <a:pt x="0" y="424054"/>
                </a:lnTo>
                <a:lnTo>
                  <a:pt x="0" y="1249"/>
                </a:lnTo>
                <a:close/>
              </a:path>
            </a:pathLst>
          </a:cu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01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: Shape 19"/>
          <p:cNvSpPr/>
          <p:nvPr/>
        </p:nvSpPr>
        <p:spPr>
          <a:xfrm>
            <a:off x="1952069" y="3930206"/>
            <a:ext cx="2233851" cy="338991"/>
          </a:xfrm>
          <a:custGeom>
            <a:avLst/>
            <a:gdLst>
              <a:gd name="connsiteX0" fmla="*/ 12386 w 3852419"/>
              <a:gd name="connsiteY0" fmla="*/ 0 h 425302"/>
              <a:gd name="connsiteX1" fmla="*/ 3639768 w 3852419"/>
              <a:gd name="connsiteY1" fmla="*/ 0 h 425302"/>
              <a:gd name="connsiteX2" fmla="*/ 3852419 w 3852419"/>
              <a:gd name="connsiteY2" fmla="*/ 212651 h 425302"/>
              <a:gd name="connsiteX3" fmla="*/ 3639768 w 3852419"/>
              <a:gd name="connsiteY3" fmla="*/ 425302 h 425302"/>
              <a:gd name="connsiteX4" fmla="*/ 12386 w 3852419"/>
              <a:gd name="connsiteY4" fmla="*/ 425302 h 425302"/>
              <a:gd name="connsiteX5" fmla="*/ 0 w 3852419"/>
              <a:gd name="connsiteY5" fmla="*/ 424054 h 425302"/>
              <a:gd name="connsiteX6" fmla="*/ 0 w 3852419"/>
              <a:gd name="connsiteY6" fmla="*/ 1249 h 425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52419" h="425302">
                <a:moveTo>
                  <a:pt x="12386" y="0"/>
                </a:moveTo>
                <a:lnTo>
                  <a:pt x="3639768" y="0"/>
                </a:lnTo>
                <a:cubicBezTo>
                  <a:pt x="3757212" y="0"/>
                  <a:pt x="3852419" y="95207"/>
                  <a:pt x="3852419" y="212651"/>
                </a:cubicBezTo>
                <a:cubicBezTo>
                  <a:pt x="3852419" y="330095"/>
                  <a:pt x="3757212" y="425302"/>
                  <a:pt x="3639768" y="425302"/>
                </a:cubicBezTo>
                <a:lnTo>
                  <a:pt x="12386" y="425302"/>
                </a:lnTo>
                <a:lnTo>
                  <a:pt x="0" y="424054"/>
                </a:lnTo>
                <a:lnTo>
                  <a:pt x="0" y="1249"/>
                </a:lnTo>
                <a:close/>
              </a:path>
            </a:pathLst>
          </a:cu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01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: Shape 20"/>
          <p:cNvSpPr/>
          <p:nvPr/>
        </p:nvSpPr>
        <p:spPr>
          <a:xfrm>
            <a:off x="6755288" y="3918776"/>
            <a:ext cx="2233851" cy="338991"/>
          </a:xfrm>
          <a:custGeom>
            <a:avLst/>
            <a:gdLst>
              <a:gd name="connsiteX0" fmla="*/ 12386 w 3852419"/>
              <a:gd name="connsiteY0" fmla="*/ 0 h 425302"/>
              <a:gd name="connsiteX1" fmla="*/ 3639768 w 3852419"/>
              <a:gd name="connsiteY1" fmla="*/ 0 h 425302"/>
              <a:gd name="connsiteX2" fmla="*/ 3852419 w 3852419"/>
              <a:gd name="connsiteY2" fmla="*/ 212651 h 425302"/>
              <a:gd name="connsiteX3" fmla="*/ 3639768 w 3852419"/>
              <a:gd name="connsiteY3" fmla="*/ 425302 h 425302"/>
              <a:gd name="connsiteX4" fmla="*/ 12386 w 3852419"/>
              <a:gd name="connsiteY4" fmla="*/ 425302 h 425302"/>
              <a:gd name="connsiteX5" fmla="*/ 0 w 3852419"/>
              <a:gd name="connsiteY5" fmla="*/ 424054 h 425302"/>
              <a:gd name="connsiteX6" fmla="*/ 0 w 3852419"/>
              <a:gd name="connsiteY6" fmla="*/ 1249 h 425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52419" h="425302">
                <a:moveTo>
                  <a:pt x="12386" y="0"/>
                </a:moveTo>
                <a:lnTo>
                  <a:pt x="3639768" y="0"/>
                </a:lnTo>
                <a:cubicBezTo>
                  <a:pt x="3757212" y="0"/>
                  <a:pt x="3852419" y="95207"/>
                  <a:pt x="3852419" y="212651"/>
                </a:cubicBezTo>
                <a:cubicBezTo>
                  <a:pt x="3852419" y="330095"/>
                  <a:pt x="3757212" y="425302"/>
                  <a:pt x="3639768" y="425302"/>
                </a:cubicBezTo>
                <a:lnTo>
                  <a:pt x="12386" y="425302"/>
                </a:lnTo>
                <a:lnTo>
                  <a:pt x="0" y="424054"/>
                </a:lnTo>
                <a:lnTo>
                  <a:pt x="0" y="1249"/>
                </a:lnTo>
                <a:close/>
              </a:path>
            </a:pathLst>
          </a:cu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01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22"/>
          <p:cNvSpPr txBox="1"/>
          <p:nvPr/>
        </p:nvSpPr>
        <p:spPr>
          <a:xfrm>
            <a:off x="2059265" y="3995621"/>
            <a:ext cx="3279180" cy="230833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buClr>
                <a:srgbClr val="000000">
                  <a:lumMod val="85000"/>
                  <a:lumOff val="15000"/>
                </a:srgbClr>
              </a:buClr>
              <a:buSzPct val="105000"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第三种形态</a:t>
            </a:r>
          </a:p>
        </p:txBody>
      </p:sp>
      <p:sp>
        <p:nvSpPr>
          <p:cNvPr id="21" name="TextBox 37"/>
          <p:cNvSpPr txBox="1"/>
          <p:nvPr/>
        </p:nvSpPr>
        <p:spPr>
          <a:xfrm>
            <a:off x="2000846" y="2424735"/>
            <a:ext cx="1964729" cy="230833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buClr>
                <a:srgbClr val="000000">
                  <a:lumMod val="85000"/>
                  <a:lumOff val="15000"/>
                </a:srgbClr>
              </a:buClr>
              <a:buSzPct val="105000"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第一种形态</a:t>
            </a:r>
          </a:p>
        </p:txBody>
      </p:sp>
      <p:sp>
        <p:nvSpPr>
          <p:cNvPr id="22" name="TextBox 38"/>
          <p:cNvSpPr txBox="1"/>
          <p:nvPr/>
        </p:nvSpPr>
        <p:spPr>
          <a:xfrm>
            <a:off x="6760857" y="3974666"/>
            <a:ext cx="3182225" cy="230833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buClr>
                <a:srgbClr val="000000">
                  <a:lumMod val="85000"/>
                  <a:lumOff val="15000"/>
                </a:srgbClr>
              </a:buClr>
              <a:buSzPct val="105000"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第四种形态</a:t>
            </a:r>
          </a:p>
        </p:txBody>
      </p:sp>
      <p:sp>
        <p:nvSpPr>
          <p:cNvPr id="23" name="TextBox 39"/>
          <p:cNvSpPr txBox="1"/>
          <p:nvPr/>
        </p:nvSpPr>
        <p:spPr>
          <a:xfrm>
            <a:off x="6817373" y="2432990"/>
            <a:ext cx="2574150" cy="230833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>
              <a:buClr>
                <a:srgbClr val="000000">
                  <a:lumMod val="85000"/>
                  <a:lumOff val="15000"/>
                </a:srgbClr>
              </a:buClr>
              <a:buSzPct val="105000"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第二种形态</a:t>
            </a:r>
          </a:p>
        </p:txBody>
      </p:sp>
      <p:sp>
        <p:nvSpPr>
          <p:cNvPr id="24" name="Rectangle 40"/>
          <p:cNvSpPr/>
          <p:nvPr/>
        </p:nvSpPr>
        <p:spPr>
          <a:xfrm>
            <a:off x="6817373" y="2884285"/>
            <a:ext cx="3795383" cy="230072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党纪轻处分和组织处理要成为大多数。</a:t>
            </a:r>
          </a:p>
        </p:txBody>
      </p:sp>
      <p:sp>
        <p:nvSpPr>
          <p:cNvPr id="29" name="Rectangle 41"/>
          <p:cNvSpPr/>
          <p:nvPr/>
        </p:nvSpPr>
        <p:spPr>
          <a:xfrm>
            <a:off x="6865632" y="4454796"/>
            <a:ext cx="3290558" cy="293276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严重违纪涉嫌违法立案审查的只能是极极少数。</a:t>
            </a:r>
          </a:p>
        </p:txBody>
      </p:sp>
      <p:sp>
        <p:nvSpPr>
          <p:cNvPr id="30" name="Rectangle 42"/>
          <p:cNvSpPr/>
          <p:nvPr/>
        </p:nvSpPr>
        <p:spPr>
          <a:xfrm>
            <a:off x="2085585" y="4465319"/>
            <a:ext cx="3778867" cy="265340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对严重违纪的重处分、作出重大职务调整应当是少数。</a:t>
            </a:r>
          </a:p>
        </p:txBody>
      </p:sp>
      <p:sp>
        <p:nvSpPr>
          <p:cNvPr id="31" name="Rectangle 43"/>
          <p:cNvSpPr/>
          <p:nvPr/>
        </p:nvSpPr>
        <p:spPr>
          <a:xfrm>
            <a:off x="2011639" y="2923331"/>
            <a:ext cx="3546581" cy="32490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批评和自我批评要经常开展，让咬耳扯袖、红脸出汗成为常态。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935355" y="4902835"/>
            <a:ext cx="106121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8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所有党员日后可能都是走上领导干部岗位的潜在储备力量，自然也是全面从严治党的对象，所以必须要以党章和其他党内法规严格要求自己。</a:t>
            </a:r>
          </a:p>
        </p:txBody>
      </p:sp>
    </p:spTree>
  </p:cSld>
  <p:clrMapOvr>
    <a:masterClrMapping/>
  </p:clrMapOvr>
  <p:transition spd="med" advClick="0" advTm="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49"/>
                            </p:stCondLst>
                            <p:childTnLst>
                              <p:par>
                                <p:cTn id="2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149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649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149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649"/>
                            </p:stCondLst>
                            <p:childTnLst>
                              <p:par>
                                <p:cTn id="4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649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149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649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149"/>
                            </p:stCondLst>
                            <p:childTnLst>
                              <p:par>
                                <p:cTn id="6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149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649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149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649"/>
                            </p:stCondLst>
                            <p:childTnLst>
                              <p:par>
                                <p:cTn id="8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649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149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649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149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" grpId="0"/>
      <p:bldP spid="16" grpId="0" bldLvl="0" animBg="1"/>
      <p:bldP spid="17" grpId="0" bldLvl="0" animBg="1"/>
      <p:bldP spid="18" grpId="0" bldLvl="0" animBg="1"/>
      <p:bldP spid="19" grpId="0" bldLvl="0" animBg="1"/>
      <p:bldP spid="20" grpId="0"/>
      <p:bldP spid="21" grpId="0"/>
      <p:bldP spid="22" grpId="0"/>
      <p:bldP spid="23" grpId="0"/>
      <p:bldP spid="24" grpId="0"/>
      <p:bldP spid="29" grpId="0"/>
      <p:bldP spid="30" grpId="0"/>
      <p:bldP spid="31" grpId="0"/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2649"/>
            <a:ext cx="12192000" cy="754876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57146" y="312024"/>
            <a:ext cx="5534054" cy="709056"/>
            <a:chOff x="424786" y="388224"/>
            <a:chExt cx="5274974" cy="957760"/>
          </a:xfrm>
        </p:grpSpPr>
        <p:sp>
          <p:nvSpPr>
            <p:cNvPr id="26" name="矩形: 圆角 25"/>
            <p:cNvSpPr/>
            <p:nvPr/>
          </p:nvSpPr>
          <p:spPr bwMode="auto">
            <a:xfrm>
              <a:off x="1150884" y="567560"/>
              <a:ext cx="4548876" cy="575441"/>
            </a:xfrm>
            <a:prstGeom prst="roundRect">
              <a:avLst/>
            </a:prstGeom>
            <a:gradFill>
              <a:gsLst>
                <a:gs pos="0">
                  <a:schemeClr val="tx1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786" y="388224"/>
              <a:ext cx="934972" cy="957760"/>
            </a:xfrm>
            <a:prstGeom prst="rect">
              <a:avLst/>
            </a:prstGeom>
          </p:spPr>
        </p:pic>
      </p:grpSp>
      <p:sp>
        <p:nvSpPr>
          <p:cNvPr id="28" name="文本框 27"/>
          <p:cNvSpPr txBox="1"/>
          <p:nvPr/>
        </p:nvSpPr>
        <p:spPr>
          <a:xfrm>
            <a:off x="1538500" y="444791"/>
            <a:ext cx="361389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敢于担当</a:t>
            </a:r>
          </a:p>
          <a:p>
            <a:pPr algn="ctr"/>
            <a:endParaRPr lang="zh-CN" altLang="en-US" sz="24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15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effectLst>
                <a:outerShdw dist="63500" dir="2700000" algn="tl" rotWithShape="0">
                  <a:prstClr val="black">
                    <a:alpha val="15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22210" y="2018030"/>
            <a:ext cx="4433570" cy="28225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18367" y="1259143"/>
            <a:ext cx="370422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习近平总书记强调：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94055" y="1924685"/>
            <a:ext cx="6313805" cy="4076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8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年全国组织工作会议上，习近平同志指出，党员是党的肌体的细胞。党的先进性和纯洁性要靠千千万万党员的先进性和纯洁性来体现，党的执政使命要靠千千万万党员卓有成效的工作来完成，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党要管党、从严治党必须落实到党员队伍的管理中去。</a:t>
            </a:r>
          </a:p>
        </p:txBody>
      </p:sp>
    </p:spTree>
  </p:cSld>
  <p:clrMapOvr>
    <a:masterClrMapping/>
  </p:clrMapOvr>
  <p:transition spd="med" advClick="0" advTm="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49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49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" grpId="0" bldLvl="0" animBg="1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1697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4605" y="-28575"/>
            <a:ext cx="12224385" cy="692785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21715" y="1782445"/>
            <a:ext cx="10153015" cy="132207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C00000"/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演示完毕 感谢观看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1977028" y="3229701"/>
            <a:ext cx="8242300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3367768" y="3871727"/>
            <a:ext cx="1304924" cy="357868"/>
            <a:chOff x="4386942" y="4732153"/>
            <a:chExt cx="1304924" cy="357868"/>
          </a:xfrm>
        </p:grpSpPr>
        <p:sp>
          <p:nvSpPr>
            <p:cNvPr id="24" name="矩形: 圆角 23"/>
            <p:cNvSpPr/>
            <p:nvPr/>
          </p:nvSpPr>
          <p:spPr>
            <a:xfrm>
              <a:off x="4386942" y="4732153"/>
              <a:ext cx="1162050" cy="357868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463141" y="4732417"/>
              <a:ext cx="122872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廉政正身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48890" y="3871727"/>
            <a:ext cx="1304924" cy="357868"/>
            <a:chOff x="5768065" y="4732153"/>
            <a:chExt cx="1304924" cy="357868"/>
          </a:xfrm>
        </p:grpSpPr>
        <p:sp>
          <p:nvSpPr>
            <p:cNvPr id="26" name="矩形: 圆角 25"/>
            <p:cNvSpPr/>
            <p:nvPr/>
          </p:nvSpPr>
          <p:spPr>
            <a:xfrm>
              <a:off x="5768065" y="4732153"/>
              <a:ext cx="1162050" cy="357868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44264" y="4732417"/>
              <a:ext cx="122872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党政报告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30013" y="3871727"/>
            <a:ext cx="1304924" cy="357868"/>
            <a:chOff x="7149188" y="4732153"/>
            <a:chExt cx="1304924" cy="357868"/>
          </a:xfrm>
        </p:grpSpPr>
        <p:sp>
          <p:nvSpPr>
            <p:cNvPr id="28" name="矩形: 圆角 27"/>
            <p:cNvSpPr/>
            <p:nvPr/>
          </p:nvSpPr>
          <p:spPr>
            <a:xfrm>
              <a:off x="7149188" y="4732153"/>
              <a:ext cx="1162050" cy="357868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225387" y="4732417"/>
              <a:ext cx="122872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党课学习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434937" y="3871727"/>
            <a:ext cx="1304924" cy="357868"/>
            <a:chOff x="8454112" y="4732153"/>
            <a:chExt cx="1304924" cy="357868"/>
          </a:xfrm>
        </p:grpSpPr>
        <p:sp>
          <p:nvSpPr>
            <p:cNvPr id="30" name="矩形: 圆角 29"/>
            <p:cNvSpPr/>
            <p:nvPr/>
          </p:nvSpPr>
          <p:spPr>
            <a:xfrm>
              <a:off x="8454112" y="4732153"/>
              <a:ext cx="1162050" cy="357868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530311" y="4732417"/>
              <a:ext cx="122872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政府党建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183380" y="4766945"/>
            <a:ext cx="3940811" cy="565151"/>
            <a:chOff x="8193" y="8206"/>
            <a:chExt cx="6206" cy="890"/>
          </a:xfrm>
        </p:grpSpPr>
        <p:sp>
          <p:nvSpPr>
            <p:cNvPr id="15" name="圆角矩形 14"/>
            <p:cNvSpPr/>
            <p:nvPr/>
          </p:nvSpPr>
          <p:spPr>
            <a:xfrm>
              <a:off x="8193" y="8206"/>
              <a:ext cx="5788" cy="890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921" y="8206"/>
              <a:ext cx="547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 advClick="0" advTm="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0"/>
                            </p:stCondLst>
                            <p:childTnLst>
                              <p:par>
                                <p:cTn id="3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1697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875" y="-35772"/>
            <a:ext cx="12224385" cy="6927851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2797811" y="2774315"/>
            <a:ext cx="6999605" cy="876300"/>
            <a:chOff x="5330" y="1521"/>
            <a:chExt cx="11023" cy="1380"/>
          </a:xfrm>
        </p:grpSpPr>
        <p:sp>
          <p:nvSpPr>
            <p:cNvPr id="6" name="TextBox 145"/>
            <p:cNvSpPr txBox="1"/>
            <p:nvPr/>
          </p:nvSpPr>
          <p:spPr>
            <a:xfrm>
              <a:off x="6997" y="1714"/>
              <a:ext cx="9356" cy="987"/>
            </a:xfrm>
            <a:prstGeom prst="rect">
              <a:avLst/>
            </a:prstGeom>
            <a:noFill/>
          </p:spPr>
          <p:txBody>
            <a:bodyPr wrap="square" lIns="68552" tIns="34276" rIns="68552" bIns="34276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C00000"/>
                  </a:solidFill>
                  <a:effectLst>
                    <a:outerShdw dist="63500" dir="2700000" algn="tl" rotWithShape="0">
                      <a:prstClr val="black">
                        <a:alpha val="15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讲政治有信念就是要做到忠诚于党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330" y="1521"/>
              <a:ext cx="1380" cy="1380"/>
              <a:chOff x="5588" y="643"/>
              <a:chExt cx="1380" cy="1380"/>
            </a:xfrm>
          </p:grpSpPr>
          <p:sp>
            <p:nvSpPr>
              <p:cNvPr id="11" name="泪滴形 10"/>
              <p:cNvSpPr/>
              <p:nvPr/>
            </p:nvSpPr>
            <p:spPr>
              <a:xfrm rot="2700000">
                <a:off x="5588" y="643"/>
                <a:ext cx="1380" cy="1380"/>
              </a:xfrm>
              <a:prstGeom prst="teardrop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5"/>
              </a:p>
            </p:txBody>
          </p:sp>
          <p:sp>
            <p:nvSpPr>
              <p:cNvPr id="7" name="TextBox 144"/>
              <p:cNvSpPr txBox="1"/>
              <p:nvPr/>
            </p:nvSpPr>
            <p:spPr>
              <a:xfrm>
                <a:off x="5739" y="892"/>
                <a:ext cx="1077" cy="881"/>
              </a:xfrm>
              <a:prstGeom prst="rect">
                <a:avLst/>
              </a:prstGeom>
              <a:noFill/>
            </p:spPr>
            <p:txBody>
              <a:bodyPr wrap="square" lIns="68552" tIns="34276" rIns="68552" bIns="34276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3200" b="1" dirty="0">
                    <a:solidFill>
                      <a:srgbClr val="F8F8F8"/>
                    </a:solidFill>
                    <a:latin typeface="微软雅黑" panose="020B0503020204020204" pitchFamily="34" charset="-122"/>
                  </a:rPr>
                  <a:t>01</a:t>
                </a:r>
                <a:endParaRPr lang="zh-CN" altLang="en-US" sz="3200" b="1" dirty="0">
                  <a:solidFill>
                    <a:srgbClr val="F8F8F8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825" y="2350135"/>
            <a:ext cx="1417320" cy="1457325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2649"/>
            <a:ext cx="12192000" cy="754876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57146" y="312024"/>
            <a:ext cx="5534054" cy="709056"/>
            <a:chOff x="424786" y="388224"/>
            <a:chExt cx="5274974" cy="957760"/>
          </a:xfrm>
        </p:grpSpPr>
        <p:sp>
          <p:nvSpPr>
            <p:cNvPr id="26" name="矩形: 圆角 25"/>
            <p:cNvSpPr/>
            <p:nvPr/>
          </p:nvSpPr>
          <p:spPr bwMode="auto">
            <a:xfrm>
              <a:off x="1150884" y="567560"/>
              <a:ext cx="4548876" cy="575441"/>
            </a:xfrm>
            <a:prstGeom prst="roundRect">
              <a:avLst/>
            </a:prstGeom>
            <a:gradFill>
              <a:gsLst>
                <a:gs pos="0">
                  <a:schemeClr val="tx1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786" y="388224"/>
              <a:ext cx="934972" cy="957760"/>
            </a:xfrm>
            <a:prstGeom prst="rect">
              <a:avLst/>
            </a:prstGeom>
          </p:spPr>
        </p:pic>
      </p:grpSp>
      <p:sp>
        <p:nvSpPr>
          <p:cNvPr id="28" name="文本框 27"/>
          <p:cNvSpPr txBox="1"/>
          <p:nvPr/>
        </p:nvSpPr>
        <p:spPr>
          <a:xfrm>
            <a:off x="1586760" y="429551"/>
            <a:ext cx="36138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忠诚于党</a:t>
            </a: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标题 6"/>
          <p:cNvSpPr txBox="1"/>
          <p:nvPr/>
        </p:nvSpPr>
        <p:spPr>
          <a:xfrm>
            <a:off x="985142" y="1225688"/>
            <a:ext cx="5794964" cy="53250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（一）要保持忠贞不渝的信仰</a:t>
            </a:r>
          </a:p>
        </p:txBody>
      </p:sp>
      <p:sp>
        <p:nvSpPr>
          <p:cNvPr id="2" name="矩形 1"/>
          <p:cNvSpPr/>
          <p:nvPr/>
        </p:nvSpPr>
        <p:spPr>
          <a:xfrm>
            <a:off x="1238116" y="1956951"/>
            <a:ext cx="6533147" cy="1170305"/>
          </a:xfrm>
          <a:prstGeom prst="rect">
            <a:avLst/>
          </a:prstGeom>
        </p:spPr>
        <p:txBody>
          <a:bodyPr vert="horz" wrap="square" lIns="0" rIns="0" anchor="t" anchorCtr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8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zh-CN" sz="18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曾在《人民日报》刊登的《信仰的味道》这篇文章，全文不过</a:t>
            </a:r>
            <a:r>
              <a:rPr lang="en-US" altLang="zh-CN" sz="18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1100</a:t>
            </a:r>
            <a:r>
              <a:rPr lang="zh-CN" altLang="zh-CN" sz="18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余字，通过讲述几个短小经典的故事，阐述了近百年来共产党人</a:t>
            </a:r>
            <a:r>
              <a:rPr lang="zh-CN" altLang="zh-CN" sz="18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寻求真理、坚守信仰、实现理想</a:t>
            </a:r>
            <a:r>
              <a:rPr lang="zh-CN" altLang="zh-CN" sz="18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的主题。</a:t>
            </a:r>
          </a:p>
        </p:txBody>
      </p:sp>
      <p:sp>
        <p:nvSpPr>
          <p:cNvPr id="18" name="矩形 17"/>
          <p:cNvSpPr/>
          <p:nvPr/>
        </p:nvSpPr>
        <p:spPr>
          <a:xfrm>
            <a:off x="2426335" y="3216910"/>
            <a:ext cx="8675370" cy="2249170"/>
          </a:xfrm>
          <a:prstGeom prst="rect">
            <a:avLst/>
          </a:prstGeom>
        </p:spPr>
        <p:txBody>
          <a:bodyPr vert="horz" wrap="square" lIns="0" rIns="0" anchor="t" anchorCtr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zh-CN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其中印象最深刻的是陈望道，他是我党最早的</a:t>
            </a:r>
            <a:r>
              <a:rPr lang="en-US" altLang="zh-CN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名共产党员之一，也是第一个《共产党宣言》中文翻译者。有一天，在他潜心翻译时，母亲为他准备了一碟红糖蘸粽子来吃。可当母亲进来收拾踠筷时，却发现儿子嘴上满是墨汁，原来陈望道是蘸着墨汁吃掉粽子的。于是笑着问他：“棕子甜不甜？”由于他太专注了，便说“够甜，够甜的了”。正是这种把墨汁当成红糖吃掉而浑然不觉的专注，比糖还要甜的味道，大概就是信仰的味道、信念的力量，</a:t>
            </a:r>
            <a:r>
              <a:rPr lang="zh-CN" altLang="zh-CN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只有真正的共产党员才能品味得到。</a:t>
            </a:r>
          </a:p>
        </p:txBody>
      </p:sp>
    </p:spTree>
  </p:cSld>
  <p:clrMapOvr>
    <a:masterClrMapping/>
  </p:clrMapOvr>
  <p:transition spd="med" advClick="0" advTm="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49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49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5" grpId="0"/>
      <p:bldP spid="2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2649"/>
            <a:ext cx="12192000" cy="754876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57146" y="312024"/>
            <a:ext cx="5534054" cy="709056"/>
            <a:chOff x="424786" y="388224"/>
            <a:chExt cx="5274974" cy="957760"/>
          </a:xfrm>
        </p:grpSpPr>
        <p:sp>
          <p:nvSpPr>
            <p:cNvPr id="26" name="矩形: 圆角 25"/>
            <p:cNvSpPr/>
            <p:nvPr/>
          </p:nvSpPr>
          <p:spPr bwMode="auto">
            <a:xfrm>
              <a:off x="1150884" y="567560"/>
              <a:ext cx="4548876" cy="575441"/>
            </a:xfrm>
            <a:prstGeom prst="roundRect">
              <a:avLst/>
            </a:prstGeom>
            <a:gradFill>
              <a:gsLst>
                <a:gs pos="0">
                  <a:schemeClr val="tx1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786" y="388224"/>
              <a:ext cx="934972" cy="957760"/>
            </a:xfrm>
            <a:prstGeom prst="rect">
              <a:avLst/>
            </a:prstGeom>
          </p:spPr>
        </p:pic>
      </p:grpSp>
      <p:sp>
        <p:nvSpPr>
          <p:cNvPr id="28" name="文本框 27"/>
          <p:cNvSpPr txBox="1"/>
          <p:nvPr/>
        </p:nvSpPr>
        <p:spPr>
          <a:xfrm>
            <a:off x="1586760" y="429551"/>
            <a:ext cx="36138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忠诚于党</a:t>
            </a: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标题 6"/>
          <p:cNvSpPr txBox="1"/>
          <p:nvPr/>
        </p:nvSpPr>
        <p:spPr>
          <a:xfrm>
            <a:off x="1046395" y="1361088"/>
            <a:ext cx="6031949" cy="53250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（二）要胸怀崇高远大的理想</a:t>
            </a:r>
          </a:p>
        </p:txBody>
      </p:sp>
      <p:sp>
        <p:nvSpPr>
          <p:cNvPr id="16" name="矩形 15"/>
          <p:cNvSpPr/>
          <p:nvPr/>
        </p:nvSpPr>
        <p:spPr>
          <a:xfrm>
            <a:off x="745490" y="3757295"/>
            <a:ext cx="6332855" cy="2011045"/>
          </a:xfrm>
          <a:prstGeom prst="rect">
            <a:avLst/>
          </a:prstGeom>
        </p:spPr>
        <p:txBody>
          <a:bodyPr vert="horz" wrap="square" lIns="0" rIns="0" anchor="t" anchorCtr="0">
            <a:spAutoFit/>
          </a:bodyPr>
          <a:lstStyle/>
          <a:p>
            <a:pPr marL="214630" indent="-214630" algn="just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zh-CN" sz="16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毛泽东、董必武始终坚守信仰，成就了一番伟业，成了中国历史的伟人；</a:t>
            </a:r>
          </a:p>
          <a:p>
            <a:pPr marL="214630" indent="-214630" algn="just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zh-CN" sz="16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何叔衡、邓恩铭、陈潭秋和王尽美，为革命事业不惜抛头颅撒热血，成了名垂青史的烈士；</a:t>
            </a:r>
          </a:p>
          <a:p>
            <a:pPr marL="214630" indent="-214630" algn="just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zh-CN" sz="16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李达、李汉俊、周佛海、包惠僧自行脱党，</a:t>
            </a:r>
          </a:p>
          <a:p>
            <a:pPr marL="214630" indent="-214630" algn="just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zh-CN" sz="16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陈公博、刘仁静、张国焘被开除党籍，成了背叛革命的败类。</a:t>
            </a:r>
          </a:p>
        </p:txBody>
      </p:sp>
      <p:sp>
        <p:nvSpPr>
          <p:cNvPr id="17" name="矩形 16"/>
          <p:cNvSpPr/>
          <p:nvPr/>
        </p:nvSpPr>
        <p:spPr>
          <a:xfrm>
            <a:off x="676910" y="1893570"/>
            <a:ext cx="10054590" cy="1529715"/>
          </a:xfrm>
          <a:prstGeom prst="rect">
            <a:avLst/>
          </a:prstGeom>
        </p:spPr>
        <p:txBody>
          <a:bodyPr vert="horz" wrap="square" lIns="0" rIns="0" anchor="t" anchorCtr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8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zh-CN" sz="18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党的第一届代表大会有</a:t>
            </a:r>
            <a:r>
              <a:rPr lang="en-US" altLang="zh-CN" sz="18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zh-CN" sz="18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名代表，他们因为理想信念不同，最终走向不同的人生结局</a:t>
            </a:r>
            <a:r>
              <a:rPr lang="zh-CN" altLang="en-US" sz="18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18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他们因为共同的理想信念，聚集在中国共产党的历史原点，也因为理想信念的不同，从这个原点走向不同的人生方向。</a:t>
            </a:r>
            <a:r>
              <a:rPr lang="zh-CN" altLang="zh-CN" sz="18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只有怀着对革命事业的执著追求，才可能经受住各种考验，也会为党和国家作出牺牲奉献。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9485" y="3518535"/>
            <a:ext cx="3736340" cy="2488565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med" advClick="0" advTm="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49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49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149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149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149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149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" grpId="0"/>
      <p:bldP spid="16" grpId="0" uiExpand="1" build="p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2649"/>
            <a:ext cx="12192000" cy="754876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57146" y="312024"/>
            <a:ext cx="5534054" cy="709056"/>
            <a:chOff x="424786" y="388224"/>
            <a:chExt cx="5274974" cy="957760"/>
          </a:xfrm>
        </p:grpSpPr>
        <p:sp>
          <p:nvSpPr>
            <p:cNvPr id="26" name="矩形: 圆角 25"/>
            <p:cNvSpPr/>
            <p:nvPr/>
          </p:nvSpPr>
          <p:spPr bwMode="auto">
            <a:xfrm>
              <a:off x="1150884" y="567560"/>
              <a:ext cx="4548876" cy="575441"/>
            </a:xfrm>
            <a:prstGeom prst="roundRect">
              <a:avLst/>
            </a:prstGeom>
            <a:gradFill>
              <a:gsLst>
                <a:gs pos="0">
                  <a:schemeClr val="tx1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786" y="388224"/>
              <a:ext cx="934972" cy="957760"/>
            </a:xfrm>
            <a:prstGeom prst="rect">
              <a:avLst/>
            </a:prstGeom>
          </p:spPr>
        </p:pic>
      </p:grpSp>
      <p:sp>
        <p:nvSpPr>
          <p:cNvPr id="28" name="文本框 27"/>
          <p:cNvSpPr txBox="1"/>
          <p:nvPr/>
        </p:nvSpPr>
        <p:spPr>
          <a:xfrm>
            <a:off x="1586760" y="429551"/>
            <a:ext cx="36138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忠诚于党</a:t>
            </a: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标题 6"/>
          <p:cNvSpPr txBox="1"/>
          <p:nvPr/>
        </p:nvSpPr>
        <p:spPr>
          <a:xfrm>
            <a:off x="552334" y="1245421"/>
            <a:ext cx="5685906" cy="53250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（三）要坚持追随看齐的行动</a:t>
            </a:r>
          </a:p>
        </p:txBody>
      </p:sp>
      <p:sp>
        <p:nvSpPr>
          <p:cNvPr id="36" name="矩形 35"/>
          <p:cNvSpPr/>
          <p:nvPr/>
        </p:nvSpPr>
        <p:spPr>
          <a:xfrm>
            <a:off x="552289" y="2592639"/>
            <a:ext cx="7994305" cy="706605"/>
          </a:xfrm>
          <a:prstGeom prst="rect">
            <a:avLst/>
          </a:prstGeom>
          <a:solidFill>
            <a:srgbClr val="C00000"/>
          </a:solidFill>
          <a:ln w="12700" cap="sq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27000" rIns="0" bIns="2700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100" dirty="0">
                <a:solidFill>
                  <a:schemeClr val="bg1"/>
                </a:solidFill>
                <a:effectLst>
                  <a:outerShdw dist="63500" dir="2700000" algn="tl" rotWithShape="0">
                    <a:schemeClr val="tx1">
                      <a:alpha val="2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要经常、主动向党中央看齐，向党的理论和路线方针政策看齐。</a:t>
            </a:r>
          </a:p>
        </p:txBody>
      </p:sp>
      <p:sp>
        <p:nvSpPr>
          <p:cNvPr id="37" name="矩形 36"/>
          <p:cNvSpPr/>
          <p:nvPr/>
        </p:nvSpPr>
        <p:spPr>
          <a:xfrm>
            <a:off x="552289" y="2088848"/>
            <a:ext cx="7994304" cy="503791"/>
          </a:xfrm>
          <a:prstGeom prst="rect">
            <a:avLst/>
          </a:prstGeom>
          <a:solidFill>
            <a:srgbClr val="C00000"/>
          </a:solidFill>
          <a:ln w="9525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162000" tIns="27000" rIns="162000" bIns="27000" rtlCol="0" anchor="ctr" anchorCtr="0">
            <a:noAutofit/>
          </a:bodyPr>
          <a:lstStyle/>
          <a:p>
            <a:pPr algn="ctr"/>
            <a:r>
              <a:rPr lang="zh-CN" altLang="zh-CN" sz="24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习近平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总书记多次强调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/>
          <a:srcRect b="53923"/>
          <a:stretch>
            <a:fillRect/>
          </a:stretch>
        </p:blipFill>
        <p:spPr>
          <a:xfrm>
            <a:off x="3393440" y="3726180"/>
            <a:ext cx="8270875" cy="1786255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49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5" grpId="0"/>
      <p:bldP spid="36" grpId="0" animBg="1"/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2649"/>
            <a:ext cx="12192000" cy="754876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57146" y="312024"/>
            <a:ext cx="5534054" cy="709056"/>
            <a:chOff x="424786" y="388224"/>
            <a:chExt cx="5274974" cy="957760"/>
          </a:xfrm>
        </p:grpSpPr>
        <p:sp>
          <p:nvSpPr>
            <p:cNvPr id="26" name="矩形: 圆角 25"/>
            <p:cNvSpPr/>
            <p:nvPr/>
          </p:nvSpPr>
          <p:spPr bwMode="auto">
            <a:xfrm>
              <a:off x="1150884" y="567560"/>
              <a:ext cx="4548876" cy="575441"/>
            </a:xfrm>
            <a:prstGeom prst="roundRect">
              <a:avLst/>
            </a:prstGeom>
            <a:gradFill>
              <a:gsLst>
                <a:gs pos="0">
                  <a:schemeClr val="tx1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786" y="388224"/>
              <a:ext cx="934972" cy="957760"/>
            </a:xfrm>
            <a:prstGeom prst="rect">
              <a:avLst/>
            </a:prstGeom>
          </p:spPr>
        </p:pic>
      </p:grpSp>
      <p:sp>
        <p:nvSpPr>
          <p:cNvPr id="28" name="文本框 27"/>
          <p:cNvSpPr txBox="1"/>
          <p:nvPr/>
        </p:nvSpPr>
        <p:spPr>
          <a:xfrm>
            <a:off x="1586760" y="429551"/>
            <a:ext cx="36138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忠诚于党</a:t>
            </a: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标题 6"/>
          <p:cNvSpPr txBox="1"/>
          <p:nvPr/>
        </p:nvSpPr>
        <p:spPr>
          <a:xfrm>
            <a:off x="842985" y="1181287"/>
            <a:ext cx="4839923" cy="53250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（四）要坚持追随看齐的行动</a:t>
            </a:r>
          </a:p>
        </p:txBody>
      </p:sp>
      <p:sp>
        <p:nvSpPr>
          <p:cNvPr id="33" name="矩形 32"/>
          <p:cNvSpPr/>
          <p:nvPr/>
        </p:nvSpPr>
        <p:spPr>
          <a:xfrm>
            <a:off x="1586865" y="3558540"/>
            <a:ext cx="8973820" cy="152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对广大党员来讲，就是在思想上政治上行动上时刻与党中央和习总书记保持高度一致，坚决做到“</a:t>
            </a:r>
            <a:r>
              <a:rPr lang="zh-CN" altLang="zh-CN" sz="24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我听党的话，党叫干啥就干啥，党不叫干啥就坚决不干啥”</a:t>
            </a:r>
            <a:r>
              <a:rPr lang="zh-CN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4" name="矩形 33"/>
          <p:cNvSpPr/>
          <p:nvPr/>
        </p:nvSpPr>
        <p:spPr>
          <a:xfrm>
            <a:off x="1347643" y="2161766"/>
            <a:ext cx="5822289" cy="590133"/>
          </a:xfrm>
          <a:prstGeom prst="rect">
            <a:avLst/>
          </a:prstGeom>
          <a:solidFill>
            <a:schemeClr val="bg1"/>
          </a:solidFill>
          <a:ln w="9525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162000" tIns="27000" rIns="162000" bIns="27000" rtlCol="0" anchor="ctr" anchorCtr="0">
            <a:noAutofit/>
          </a:bodyPr>
          <a:lstStyle/>
          <a:p>
            <a:pPr algn="ctr"/>
            <a:r>
              <a:rPr lang="zh-CN" altLang="zh-CN" sz="24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追随看齐不是一个空洞的口号</a:t>
            </a:r>
          </a:p>
        </p:txBody>
      </p:sp>
    </p:spTree>
  </p:cSld>
  <p:clrMapOvr>
    <a:masterClrMapping/>
  </p:clrMapOvr>
  <p:transition spd="med" advClick="0" advTm="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49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49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2" grpId="0"/>
      <p:bldP spid="33" grpId="0"/>
      <p:bldP spid="3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51697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875" y="-35772"/>
            <a:ext cx="12224385" cy="6927851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2797811" y="2774315"/>
            <a:ext cx="6999605" cy="876300"/>
            <a:chOff x="5330" y="1521"/>
            <a:chExt cx="11023" cy="1380"/>
          </a:xfrm>
        </p:grpSpPr>
        <p:sp>
          <p:nvSpPr>
            <p:cNvPr id="6" name="TextBox 145"/>
            <p:cNvSpPr txBox="1"/>
            <p:nvPr/>
          </p:nvSpPr>
          <p:spPr>
            <a:xfrm>
              <a:off x="6997" y="1714"/>
              <a:ext cx="9356" cy="987"/>
            </a:xfrm>
            <a:prstGeom prst="rect">
              <a:avLst/>
            </a:prstGeom>
            <a:noFill/>
          </p:spPr>
          <p:txBody>
            <a:bodyPr wrap="square" lIns="68552" tIns="34276" rIns="68552" bIns="34276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2800" b="1" dirty="0">
                  <a:solidFill>
                    <a:srgbClr val="C00000"/>
                  </a:solidFill>
                  <a:effectLst>
                    <a:outerShdw dist="63500" dir="2700000" algn="tl" rotWithShape="0">
                      <a:prstClr val="black">
                        <a:alpha val="15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讲规矩有纪律就是要做到遵纪守规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330" y="1521"/>
              <a:ext cx="1380" cy="1380"/>
              <a:chOff x="5588" y="643"/>
              <a:chExt cx="1380" cy="1380"/>
            </a:xfrm>
          </p:grpSpPr>
          <p:sp>
            <p:nvSpPr>
              <p:cNvPr id="11" name="泪滴形 10"/>
              <p:cNvSpPr/>
              <p:nvPr/>
            </p:nvSpPr>
            <p:spPr>
              <a:xfrm rot="2700000">
                <a:off x="5588" y="643"/>
                <a:ext cx="1380" cy="1380"/>
              </a:xfrm>
              <a:prstGeom prst="teardrop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5"/>
              </a:p>
            </p:txBody>
          </p:sp>
          <p:sp>
            <p:nvSpPr>
              <p:cNvPr id="7" name="TextBox 144"/>
              <p:cNvSpPr txBox="1"/>
              <p:nvPr/>
            </p:nvSpPr>
            <p:spPr>
              <a:xfrm>
                <a:off x="5739" y="892"/>
                <a:ext cx="1077" cy="881"/>
              </a:xfrm>
              <a:prstGeom prst="rect">
                <a:avLst/>
              </a:prstGeom>
              <a:noFill/>
            </p:spPr>
            <p:txBody>
              <a:bodyPr wrap="square" lIns="68552" tIns="34276" rIns="68552" bIns="34276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en-US" altLang="zh-CN" sz="3200" b="1" dirty="0">
                    <a:solidFill>
                      <a:srgbClr val="F8F8F8"/>
                    </a:solidFill>
                    <a:latin typeface="微软雅黑" panose="020B0503020204020204" pitchFamily="34" charset="-122"/>
                  </a:rPr>
                  <a:t>0</a:t>
                </a:r>
                <a:r>
                  <a:rPr lang="en-US" sz="3200" b="1" dirty="0">
                    <a:solidFill>
                      <a:srgbClr val="F8F8F8"/>
                    </a:solidFill>
                    <a:latin typeface="微软雅黑" panose="020B0503020204020204" pitchFamily="34" charset="-122"/>
                  </a:rPr>
                  <a:t>2</a:t>
                </a:r>
              </a:p>
            </p:txBody>
          </p:sp>
        </p:grp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825" y="2350135"/>
            <a:ext cx="1417320" cy="1457325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2649"/>
            <a:ext cx="12192000" cy="754876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57146" y="312024"/>
            <a:ext cx="5534054" cy="709056"/>
            <a:chOff x="424786" y="388224"/>
            <a:chExt cx="5274974" cy="957760"/>
          </a:xfrm>
        </p:grpSpPr>
        <p:sp>
          <p:nvSpPr>
            <p:cNvPr id="26" name="矩形: 圆角 25"/>
            <p:cNvSpPr/>
            <p:nvPr/>
          </p:nvSpPr>
          <p:spPr bwMode="auto">
            <a:xfrm>
              <a:off x="1150884" y="567560"/>
              <a:ext cx="4548876" cy="575441"/>
            </a:xfrm>
            <a:prstGeom prst="roundRect">
              <a:avLst/>
            </a:prstGeom>
            <a:gradFill>
              <a:gsLst>
                <a:gs pos="0">
                  <a:schemeClr val="tx1">
                    <a:lumMod val="60000"/>
                    <a:lumOff val="40000"/>
                  </a:schemeClr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786" y="388224"/>
              <a:ext cx="934972" cy="957760"/>
            </a:xfrm>
            <a:prstGeom prst="rect">
              <a:avLst/>
            </a:prstGeom>
          </p:spPr>
        </p:pic>
      </p:grpSp>
      <p:sp>
        <p:nvSpPr>
          <p:cNvPr id="28" name="文本框 27"/>
          <p:cNvSpPr txBox="1"/>
          <p:nvPr/>
        </p:nvSpPr>
        <p:spPr>
          <a:xfrm>
            <a:off x="1538500" y="444791"/>
            <a:ext cx="36138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effectLst>
                  <a:outerShdw dist="63500" dir="2700000" algn="tl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遵纪守规</a:t>
            </a: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标题 11"/>
          <p:cNvSpPr txBox="1"/>
          <p:nvPr/>
        </p:nvSpPr>
        <p:spPr>
          <a:xfrm>
            <a:off x="559960" y="1171924"/>
            <a:ext cx="4839923" cy="53250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（一）要心存敬畏、不越雷池</a:t>
            </a:r>
          </a:p>
        </p:txBody>
      </p:sp>
      <p:sp>
        <p:nvSpPr>
          <p:cNvPr id="10" name="矩形 9"/>
          <p:cNvSpPr/>
          <p:nvPr/>
        </p:nvSpPr>
        <p:spPr>
          <a:xfrm>
            <a:off x="1538605" y="1813560"/>
            <a:ext cx="9453245" cy="1529715"/>
          </a:xfrm>
          <a:prstGeom prst="rect">
            <a:avLst/>
          </a:prstGeom>
        </p:spPr>
        <p:txBody>
          <a:bodyPr vert="horz" wrap="square" lIns="0" rIns="0" anchor="t" anchorCtr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这几年，党中央从严治党、铁腕肃贪，截止</a:t>
            </a:r>
            <a:r>
              <a:rPr lang="en-US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年底，先后有</a:t>
            </a:r>
            <a:r>
              <a:rPr lang="en-US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多名省部级以上官员落马（军以上干部近</a:t>
            </a:r>
            <a:r>
              <a:rPr lang="en-US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人），这些同志之所以违纪违法，一个重要原因就是缺乏对法纪的敬畏，</a:t>
            </a:r>
            <a:r>
              <a:rPr lang="zh-CN" altLang="zh-CN" sz="24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言无所戒、行无所止</a:t>
            </a:r>
            <a:r>
              <a:rPr lang="zh-CN" altLang="zh-CN" sz="24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1" name="矩形 10"/>
          <p:cNvSpPr/>
          <p:nvPr/>
        </p:nvSpPr>
        <p:spPr>
          <a:xfrm>
            <a:off x="4061530" y="3660645"/>
            <a:ext cx="2210064" cy="599326"/>
          </a:xfrm>
          <a:prstGeom prst="rect">
            <a:avLst/>
          </a:prstGeom>
          <a:solidFill>
            <a:srgbClr val="C00000"/>
          </a:solidFill>
          <a:ln w="12700" cap="sq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000" tIns="27000" rIns="162000" bIns="2700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zh-CN" sz="24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心中有敬畏</a:t>
            </a:r>
          </a:p>
        </p:txBody>
      </p:sp>
      <p:sp>
        <p:nvSpPr>
          <p:cNvPr id="12" name="矩形 11"/>
          <p:cNvSpPr/>
          <p:nvPr/>
        </p:nvSpPr>
        <p:spPr>
          <a:xfrm>
            <a:off x="6271594" y="3660645"/>
            <a:ext cx="1804549" cy="599326"/>
          </a:xfrm>
          <a:prstGeom prst="rect">
            <a:avLst/>
          </a:prstGeom>
          <a:solidFill>
            <a:srgbClr val="C00000"/>
          </a:solidFill>
          <a:ln w="9525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162000" tIns="27000" rIns="162000" bIns="27000" rtlCol="0" anchor="ctr" anchorCtr="0">
            <a:noAutofit/>
          </a:bodyPr>
          <a:lstStyle/>
          <a:p>
            <a:pPr algn="ctr"/>
            <a:r>
              <a:rPr lang="zh-CN" altLang="zh-CN" sz="24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虔诚恪守</a:t>
            </a:r>
          </a:p>
        </p:txBody>
      </p:sp>
      <p:sp>
        <p:nvSpPr>
          <p:cNvPr id="13" name="矩形 12"/>
          <p:cNvSpPr/>
          <p:nvPr/>
        </p:nvSpPr>
        <p:spPr>
          <a:xfrm>
            <a:off x="4061530" y="5084828"/>
            <a:ext cx="2210064" cy="599326"/>
          </a:xfrm>
          <a:prstGeom prst="rect">
            <a:avLst/>
          </a:prstGeom>
          <a:solidFill>
            <a:srgbClr val="C00000"/>
          </a:solidFill>
          <a:ln w="12700" cap="sq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000" tIns="27000" rIns="162000" bIns="2700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zh-CN" sz="24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眼中有红线</a:t>
            </a:r>
          </a:p>
        </p:txBody>
      </p:sp>
      <p:sp>
        <p:nvSpPr>
          <p:cNvPr id="14" name="矩形 13"/>
          <p:cNvSpPr/>
          <p:nvPr/>
        </p:nvSpPr>
        <p:spPr>
          <a:xfrm>
            <a:off x="6271594" y="5084828"/>
            <a:ext cx="1804549" cy="599326"/>
          </a:xfrm>
          <a:prstGeom prst="rect">
            <a:avLst/>
          </a:prstGeom>
          <a:solidFill>
            <a:srgbClr val="C00000"/>
          </a:solidFill>
          <a:ln w="9525" cmpd="sng">
            <a:solidFill>
              <a:srgbClr val="C00000"/>
            </a:solidFill>
            <a:bevel/>
          </a:ln>
          <a:effectLst>
            <a:outerShdw dist="635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162000" tIns="27000" rIns="162000" bIns="27000" rtlCol="0" anchor="ctr" anchorCtr="0">
            <a:noAutofit/>
          </a:bodyPr>
          <a:lstStyle/>
          <a:p>
            <a:pPr algn="ctr"/>
            <a:r>
              <a:rPr lang="zh-CN" altLang="zh-CN" sz="24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不越雷池</a:t>
            </a:r>
          </a:p>
        </p:txBody>
      </p:sp>
    </p:spTree>
  </p:cSld>
  <p:clrMapOvr>
    <a:masterClrMapping/>
  </p:clrMapOvr>
  <p:transition spd="med" advClick="0" advTm="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49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649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649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649"/>
                            </p:stCondLst>
                            <p:childTnLst>
                              <p:par>
                                <p:cTn id="3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649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8" grpId="0"/>
      <p:bldP spid="10" grpId="0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7172540"/>
  <p:tag name="MH_LIBRARY" val="CONTENTS"/>
  <p:tag name="MH_TYPE" val="ENTRY"/>
  <p:tag name="ID" val="553518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7172540"/>
  <p:tag name="MH_LIBRARY" val="CONTENTS"/>
  <p:tag name="MH_TYPE" val="NUMBER"/>
  <p:tag name="ID" val="553518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7172540"/>
  <p:tag name="MH_LIBRARY" val="CONTENTS"/>
  <p:tag name="MH_TYPE" val="ENTRY"/>
  <p:tag name="ID" val="553518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7172540"/>
  <p:tag name="MH_LIBRARY" val="CONTENTS"/>
  <p:tag name="MH_TYPE" val="NUMBER"/>
  <p:tag name="ID" val="553518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7172540"/>
  <p:tag name="MH_LIBRARY" val="CONTENTS"/>
  <p:tag name="MH_TYPE" val="ENTRY"/>
  <p:tag name="ID" val="553518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7172540"/>
  <p:tag name="MH_LIBRARY" val="CONTENTS"/>
  <p:tag name="MH_TYPE" val="NUMBER"/>
  <p:tag name="ID" val="553518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7172540"/>
  <p:tag name="MH_LIBRARY" val="CONTENTS"/>
  <p:tag name="MH_TYPE" val="ENTRY"/>
  <p:tag name="ID" val="553518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7172540"/>
  <p:tag name="MH_LIBRARY" val="CONTENTS"/>
  <p:tag name="MH_TYPE" val="NUMBER"/>
  <p:tag name="ID" val="553518"/>
  <p:tag name="MH_ORDER" val="1"/>
</p:tagLst>
</file>

<file path=ppt/theme/theme1.xml><?xml version="1.0" encoding="utf-8"?>
<a:theme xmlns:a="http://schemas.openxmlformats.org/drawingml/2006/main" name="Office 主题​​">
  <a:themeElements>
    <a:clrScheme name="党建">
      <a:dk1>
        <a:srgbClr val="C00000"/>
      </a:dk1>
      <a:lt1>
        <a:srgbClr val="FFFFFF"/>
      </a:lt1>
      <a:dk2>
        <a:srgbClr val="C00000"/>
      </a:dk2>
      <a:lt2>
        <a:srgbClr val="C00000"/>
      </a:lt2>
      <a:accent1>
        <a:srgbClr val="C00000"/>
      </a:accent1>
      <a:accent2>
        <a:srgbClr val="C00000"/>
      </a:accent2>
      <a:accent3>
        <a:srgbClr val="C00000"/>
      </a:accent3>
      <a:accent4>
        <a:srgbClr val="C00000"/>
      </a:accent4>
      <a:accent5>
        <a:srgbClr val="C00000"/>
      </a:accent5>
      <a:accent6>
        <a:srgbClr val="C00000"/>
      </a:accent6>
      <a:hlink>
        <a:srgbClr val="C00000"/>
      </a:hlink>
      <a:folHlink>
        <a:srgbClr val="FF404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C00000"/>
        </a:solidFill>
        <a:ln>
          <a:solidFill>
            <a:schemeClr val="bg1"/>
          </a:solidFill>
        </a:ln>
      </a:spPr>
      <a:bodyPr vert="horz" wrap="square" lIns="91440" tIns="45720" rIns="91440" bIns="45720" numCol="1" anchor="t" anchorCtr="0" compatLnSpc="1"/>
      <a:lstStyle>
        <a:defPPr marL="0" marR="0" indent="0" algn="l" defTabSz="91440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1800" b="0" i="0" u="none" strike="noStrike" kern="0" cap="none" spc="0" normalizeH="0" baseline="0" noProof="0" smtClean="0">
            <a:ln>
              <a:noFill/>
            </a:ln>
            <a:solidFill>
              <a:srgbClr val="FFFFFF"/>
            </a:solidFill>
            <a:effectLst/>
            <a:uLnTx/>
            <a:uFillTx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1089</Words>
  <Application>Microsoft Office PowerPoint</Application>
  <PresentationFormat>自定义</PresentationFormat>
  <Paragraphs>151</Paragraphs>
  <Slides>24</Slides>
  <Notes>17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喜迎十九大知识培训PPT模板</dc:title>
  <dc:creator>007</dc:creator>
  <cp:lastModifiedBy>hlf</cp:lastModifiedBy>
  <cp:revision>16</cp:revision>
  <dcterms:created xsi:type="dcterms:W3CDTF">2017-09-10T03:42:00Z</dcterms:created>
  <dcterms:modified xsi:type="dcterms:W3CDTF">2018-03-15T07:40:46Z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  <property fmtid="{D5CDD505-2E9C-101B-9397-08002B2CF9AE}" pid="3" name="KSORubyTemplateID">
    <vt:lpwstr>2</vt:lpwstr>
  </property>
</Properties>
</file>