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258" r:id="rId2"/>
    <p:sldId id="257" r:id="rId3"/>
    <p:sldId id="256" r:id="rId4"/>
    <p:sldId id="259" r:id="rId5"/>
    <p:sldId id="260" r:id="rId6"/>
    <p:sldId id="261" r:id="rId7"/>
    <p:sldId id="262" r:id="rId8"/>
    <p:sldId id="270" r:id="rId9"/>
    <p:sldId id="263" r:id="rId10"/>
    <p:sldId id="264" r:id="rId11"/>
    <p:sldId id="266" r:id="rId12"/>
    <p:sldId id="265" r:id="rId13"/>
    <p:sldId id="267" r:id="rId14"/>
    <p:sldId id="268" r:id="rId15"/>
    <p:sldId id="277" r:id="rId16"/>
    <p:sldId id="275" r:id="rId17"/>
    <p:sldId id="269" r:id="rId18"/>
    <p:sldId id="271" r:id="rId19"/>
    <p:sldId id="276" r:id="rId20"/>
    <p:sldId id="272" r:id="rId21"/>
    <p:sldId id="274" r:id="rId22"/>
    <p:sldId id="273" r:id="rId23"/>
    <p:sldId id="278" r:id="rId24"/>
    <p:sldId id="74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p15:clr>
            <a:srgbClr val="A4A3A4"/>
          </p15:clr>
        </p15:guide>
        <p15:guide id="2" pos="7256">
          <p15:clr>
            <a:srgbClr val="A4A3A4"/>
          </p15:clr>
        </p15:guide>
        <p15:guide id="3" orient="horz" pos="2160">
          <p15:clr>
            <a:srgbClr val="A4A3A4"/>
          </p15:clr>
        </p15:guide>
        <p15:guide id="4" orient="horz" pos="3929">
          <p15:clr>
            <a:srgbClr val="A4A3A4"/>
          </p15:clr>
        </p15:guide>
        <p15:guide id="5" orient="horz" pos="381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84"/>
      </p:cViewPr>
      <p:guideLst>
        <p:guide pos="3839"/>
        <p:guide pos="7256"/>
        <p:guide orient="horz" pos="2160"/>
        <p:guide orient="horz" pos="3929"/>
        <p:guide orient="horz" pos="3816"/>
      </p:guideLst>
    </p:cSldViewPr>
  </p:slideViewPr>
  <p:notesTextViewPr>
    <p:cViewPr>
      <p:scale>
        <a:sx n="1" d="1"/>
        <a:sy n="1" d="1"/>
      </p:scale>
      <p:origin x="0" y="0"/>
    </p:cViewPr>
  </p:notesTextViewPr>
  <p:sorterViewPr>
    <p:cViewPr>
      <p:scale>
        <a:sx n="100" d="100"/>
        <a:sy n="100" d="100"/>
      </p:scale>
      <p:origin x="0" y="-76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2020/7/8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2020/7/8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2020/7/8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2020/7/8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形 4"/>
          <p:cNvPicPr>
            <a:picLocks noChangeAspect="1"/>
          </p:cNvPicPr>
          <p:nvPr userDrawn="1"/>
        </p:nvPicPr>
        <p:blipFill>
          <a:blip r:embed="rId2">
            <a:extLst>
              <a:ext uri="{96DAC541-7B7A-43D3-8B79-37D633B846F1}">
                <asvg:svgBlip xmlns:asvg="http://schemas.microsoft.com/office/drawing/2016/SVG/main" r:embed="rId3"/>
              </a:ext>
            </a:extLst>
          </a:blip>
          <a:srcRect/>
          <a:stretch>
            <a:fillRect/>
          </a:stretch>
        </p:blipFill>
        <p:spPr>
          <a:xfrm>
            <a:off x="9108489" y="4524159"/>
            <a:ext cx="5479998" cy="4318810"/>
          </a:xfrm>
          <a:custGeom>
            <a:avLst/>
            <a:gdLst/>
            <a:ahLst/>
            <a:cxnLst>
              <a:cxn ang="3">
                <a:pos x="hc" y="t"/>
              </a:cxn>
              <a:cxn ang="cd2">
                <a:pos x="l" y="vc"/>
              </a:cxn>
              <a:cxn ang="cd4">
                <a:pos x="hc" y="b"/>
              </a:cxn>
              <a:cxn ang="0">
                <a:pos x="r" y="vc"/>
              </a:cxn>
            </a:cxnLst>
            <a:rect l="l" t="t" r="r" b="b"/>
            <a:pathLst>
              <a:path w="8630" h="6801">
                <a:moveTo>
                  <a:pt x="0" y="0"/>
                </a:moveTo>
                <a:lnTo>
                  <a:pt x="4870" y="0"/>
                </a:lnTo>
                <a:lnTo>
                  <a:pt x="4870" y="3695"/>
                </a:lnTo>
                <a:lnTo>
                  <a:pt x="0" y="3695"/>
                </a:lnTo>
                <a:lnTo>
                  <a:pt x="0" y="0"/>
                </a:lnTo>
                <a:close/>
                <a:moveTo>
                  <a:pt x="8630" y="6799"/>
                </a:moveTo>
                <a:lnTo>
                  <a:pt x="8630" y="6801"/>
                </a:lnTo>
                <a:lnTo>
                  <a:pt x="0" y="6801"/>
                </a:lnTo>
                <a:lnTo>
                  <a:pt x="0" y="6799"/>
                </a:lnTo>
                <a:lnTo>
                  <a:pt x="8630" y="6799"/>
                </a:lnTo>
                <a:close/>
              </a:path>
            </a:pathLst>
          </a:custGeom>
        </p:spPr>
      </p:pic>
      <p:pic>
        <p:nvPicPr>
          <p:cNvPr id="6" name="图形 5"/>
          <p:cNvPicPr>
            <a:picLocks noChangeAspect="1"/>
          </p:cNvPicPr>
          <p:nvPr userDrawn="1"/>
        </p:nvPicPr>
        <p:blipFill>
          <a:blip r:embed="rId4">
            <a:extLst>
              <a:ext uri="{96DAC541-7B7A-43D3-8B79-37D633B846F1}">
                <asvg:svgBlip xmlns:asvg="http://schemas.microsoft.com/office/drawing/2016/SVG/main" r:embed="rId5"/>
              </a:ext>
            </a:extLst>
          </a:blip>
          <a:srcRect l="40766" b="37915"/>
          <a:stretch>
            <a:fillRect/>
          </a:stretch>
        </p:blipFill>
        <p:spPr>
          <a:xfrm>
            <a:off x="-4445" y="5035379"/>
            <a:ext cx="1827942" cy="1827701"/>
          </a:xfrm>
          <a:custGeom>
            <a:avLst/>
            <a:gdLst/>
            <a:ahLst/>
            <a:cxnLst>
              <a:cxn ang="3">
                <a:pos x="hc" y="t"/>
              </a:cxn>
              <a:cxn ang="cd2">
                <a:pos x="l" y="vc"/>
              </a:cxn>
              <a:cxn ang="cd4">
                <a:pos x="hc" y="b"/>
              </a:cxn>
              <a:cxn ang="0">
                <a:pos x="r" y="vc"/>
              </a:cxn>
            </a:cxnLst>
            <a:rect l="l" t="t" r="r" b="b"/>
            <a:pathLst>
              <a:path w="2879" h="2878">
                <a:moveTo>
                  <a:pt x="0" y="0"/>
                </a:moveTo>
                <a:lnTo>
                  <a:pt x="2879" y="0"/>
                </a:lnTo>
                <a:lnTo>
                  <a:pt x="2879" y="2878"/>
                </a:lnTo>
                <a:lnTo>
                  <a:pt x="0" y="2878"/>
                </a:lnTo>
                <a:lnTo>
                  <a:pt x="0" y="0"/>
                </a:lnTo>
                <a:close/>
              </a:path>
            </a:pathLst>
          </a:custGeom>
        </p:spPr>
      </p:pic>
      <p:pic>
        <p:nvPicPr>
          <p:cNvPr id="7" name="图形 6"/>
          <p:cNvPicPr>
            <a:picLocks noChangeAspect="1"/>
          </p:cNvPicPr>
          <p:nvPr userDrawn="1"/>
        </p:nvPicPr>
        <p:blipFill>
          <a:blip r:embed="rId6">
            <a:extLst>
              <a:ext uri="{96DAC541-7B7A-43D3-8B79-37D633B846F1}">
                <asvg:svgBlip xmlns:asvg="http://schemas.microsoft.com/office/drawing/2016/SVG/main" r:embed="rId7"/>
              </a:ext>
            </a:extLst>
          </a:blip>
          <a:srcRect/>
          <a:stretch>
            <a:fillRect/>
          </a:stretch>
        </p:blipFill>
        <p:spPr>
          <a:xfrm>
            <a:off x="-1836349" y="-1963208"/>
            <a:ext cx="4197512" cy="4211886"/>
          </a:xfrm>
          <a:custGeom>
            <a:avLst/>
            <a:gdLst/>
            <a:ahLst/>
            <a:cxnLst>
              <a:cxn ang="3">
                <a:pos x="hc" y="t"/>
              </a:cxn>
              <a:cxn ang="cd2">
                <a:pos x="l" y="vc"/>
              </a:cxn>
              <a:cxn ang="cd4">
                <a:pos x="hc" y="b"/>
              </a:cxn>
              <a:cxn ang="0">
                <a:pos x="r" y="vc"/>
              </a:cxn>
            </a:cxnLst>
            <a:rect l="l" t="t" r="r" b="b"/>
            <a:pathLst>
              <a:path w="6610" h="6633">
                <a:moveTo>
                  <a:pt x="0" y="0"/>
                </a:moveTo>
                <a:lnTo>
                  <a:pt x="325" y="0"/>
                </a:lnTo>
                <a:lnTo>
                  <a:pt x="325" y="118"/>
                </a:lnTo>
                <a:lnTo>
                  <a:pt x="0" y="118"/>
                </a:lnTo>
                <a:lnTo>
                  <a:pt x="0" y="0"/>
                </a:lnTo>
                <a:close/>
                <a:moveTo>
                  <a:pt x="6610" y="3092"/>
                </a:moveTo>
                <a:lnTo>
                  <a:pt x="6610" y="6633"/>
                </a:lnTo>
                <a:lnTo>
                  <a:pt x="2868" y="6633"/>
                </a:lnTo>
                <a:lnTo>
                  <a:pt x="2868" y="3092"/>
                </a:lnTo>
                <a:lnTo>
                  <a:pt x="6610" y="3092"/>
                </a:lnTo>
                <a:close/>
              </a:path>
            </a:pathLst>
          </a:custGeom>
        </p:spPr>
      </p:pic>
      <p:pic>
        <p:nvPicPr>
          <p:cNvPr id="8" name="图形 7"/>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0248082" y="0"/>
            <a:ext cx="1943918" cy="3099268"/>
          </a:xfrm>
          <a:prstGeom prst="rect">
            <a:avLst/>
          </a:prstGeom>
        </p:spPr>
      </p:pic>
      <p:pic>
        <p:nvPicPr>
          <p:cNvPr id="10" name="图形 9"/>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337786" y="4689207"/>
            <a:ext cx="1996372" cy="248233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形 2"/>
          <p:cNvPicPr>
            <a:picLocks noChangeAspect="1"/>
          </p:cNvPicPr>
          <p:nvPr userDrawn="1"/>
        </p:nvPicPr>
        <p:blipFill>
          <a:blip r:embed="rId2">
            <a:extLst>
              <a:ext uri="{96DAC541-7B7A-43D3-8B79-37D633B846F1}">
                <asvg:svgBlip xmlns:asvg="http://schemas.microsoft.com/office/drawing/2016/SVG/main" r:embed="rId3"/>
              </a:ext>
            </a:extLst>
          </a:blip>
          <a:srcRect r="49919" b="56819"/>
          <a:stretch>
            <a:fillRect/>
          </a:stretch>
        </p:blipFill>
        <p:spPr>
          <a:xfrm>
            <a:off x="9452001" y="5012132"/>
            <a:ext cx="2744444" cy="1864918"/>
          </a:xfrm>
          <a:custGeom>
            <a:avLst/>
            <a:gdLst/>
            <a:ahLst/>
            <a:cxnLst>
              <a:cxn ang="3">
                <a:pos x="hc" y="t"/>
              </a:cxn>
              <a:cxn ang="cd2">
                <a:pos x="l" y="vc"/>
              </a:cxn>
              <a:cxn ang="cd4">
                <a:pos x="hc" y="b"/>
              </a:cxn>
              <a:cxn ang="0">
                <a:pos x="r" y="vc"/>
              </a:cxn>
            </a:cxnLst>
            <a:rect l="l" t="t" r="r" b="b"/>
            <a:pathLst>
              <a:path w="4322" h="2937">
                <a:moveTo>
                  <a:pt x="0" y="0"/>
                </a:moveTo>
                <a:lnTo>
                  <a:pt x="4322" y="0"/>
                </a:lnTo>
                <a:lnTo>
                  <a:pt x="4322" y="2937"/>
                </a:lnTo>
                <a:lnTo>
                  <a:pt x="0" y="2937"/>
                </a:lnTo>
                <a:lnTo>
                  <a:pt x="0" y="0"/>
                </a:lnTo>
                <a:close/>
              </a:path>
            </a:pathLst>
          </a:custGeom>
        </p:spPr>
      </p:pic>
      <p:pic>
        <p:nvPicPr>
          <p:cNvPr id="4" name="图形 3"/>
          <p:cNvPicPr>
            <a:picLocks noChangeAspect="1"/>
          </p:cNvPicPr>
          <p:nvPr userDrawn="1"/>
        </p:nvPicPr>
        <p:blipFill>
          <a:blip r:embed="rId4">
            <a:extLst>
              <a:ext uri="{96DAC541-7B7A-43D3-8B79-37D633B846F1}">
                <asvg:svgBlip xmlns:asvg="http://schemas.microsoft.com/office/drawing/2016/SVG/main" r:embed="rId5"/>
              </a:ext>
            </a:extLst>
          </a:blip>
          <a:srcRect l="69061" b="56051"/>
          <a:stretch>
            <a:fillRect/>
          </a:stretch>
        </p:blipFill>
        <p:spPr>
          <a:xfrm>
            <a:off x="-10160" y="5576917"/>
            <a:ext cx="954767" cy="1293783"/>
          </a:xfrm>
          <a:custGeom>
            <a:avLst/>
            <a:gdLst/>
            <a:ahLst/>
            <a:cxnLst>
              <a:cxn ang="3">
                <a:pos x="hc" y="t"/>
              </a:cxn>
              <a:cxn ang="cd2">
                <a:pos x="l" y="vc"/>
              </a:cxn>
              <a:cxn ang="cd4">
                <a:pos x="hc" y="b"/>
              </a:cxn>
              <a:cxn ang="0">
                <a:pos x="r" y="vc"/>
              </a:cxn>
            </a:cxnLst>
            <a:rect l="l" t="t" r="r" b="b"/>
            <a:pathLst>
              <a:path w="1504" h="2037">
                <a:moveTo>
                  <a:pt x="0" y="0"/>
                </a:moveTo>
                <a:lnTo>
                  <a:pt x="1504" y="0"/>
                </a:lnTo>
                <a:lnTo>
                  <a:pt x="1504" y="2037"/>
                </a:lnTo>
                <a:lnTo>
                  <a:pt x="0" y="2037"/>
                </a:lnTo>
                <a:lnTo>
                  <a:pt x="0" y="0"/>
                </a:lnTo>
                <a:close/>
              </a:path>
            </a:pathLst>
          </a:custGeom>
        </p:spPr>
      </p:pic>
      <p:pic>
        <p:nvPicPr>
          <p:cNvPr id="5" name="图形 4"/>
          <p:cNvPicPr>
            <a:picLocks noChangeAspect="1"/>
          </p:cNvPicPr>
          <p:nvPr userDrawn="1"/>
        </p:nvPicPr>
        <p:blipFill>
          <a:blip r:embed="rId6">
            <a:extLst>
              <a:ext uri="{96DAC541-7B7A-43D3-8B79-37D633B846F1}">
                <asvg:svgBlip xmlns:asvg="http://schemas.microsoft.com/office/drawing/2016/SVG/main" r:embed="rId7"/>
              </a:ext>
            </a:extLst>
          </a:blip>
          <a:srcRect/>
          <a:stretch>
            <a:fillRect/>
          </a:stretch>
        </p:blipFill>
        <p:spPr>
          <a:xfrm>
            <a:off x="-2246224" y="-2015253"/>
            <a:ext cx="4197512" cy="4211886"/>
          </a:xfrm>
          <a:custGeom>
            <a:avLst/>
            <a:gdLst/>
            <a:ahLst/>
            <a:cxnLst>
              <a:cxn ang="3">
                <a:pos x="hc" y="t"/>
              </a:cxn>
              <a:cxn ang="cd2">
                <a:pos x="l" y="vc"/>
              </a:cxn>
              <a:cxn ang="cd4">
                <a:pos x="hc" y="b"/>
              </a:cxn>
              <a:cxn ang="0">
                <a:pos x="r" y="vc"/>
              </a:cxn>
            </a:cxnLst>
            <a:rect l="l" t="t" r="r" b="b"/>
            <a:pathLst>
              <a:path w="6610" h="6633">
                <a:moveTo>
                  <a:pt x="0" y="0"/>
                </a:moveTo>
                <a:lnTo>
                  <a:pt x="1097" y="0"/>
                </a:lnTo>
                <a:lnTo>
                  <a:pt x="1097" y="183"/>
                </a:lnTo>
                <a:lnTo>
                  <a:pt x="0" y="183"/>
                </a:lnTo>
                <a:lnTo>
                  <a:pt x="0" y="0"/>
                </a:lnTo>
                <a:close/>
                <a:moveTo>
                  <a:pt x="6610" y="3131"/>
                </a:moveTo>
                <a:lnTo>
                  <a:pt x="6610" y="6633"/>
                </a:lnTo>
                <a:lnTo>
                  <a:pt x="3521" y="6633"/>
                </a:lnTo>
                <a:lnTo>
                  <a:pt x="3521" y="3131"/>
                </a:lnTo>
                <a:lnTo>
                  <a:pt x="6610" y="3131"/>
                </a:lnTo>
                <a:close/>
              </a:path>
            </a:pathLst>
          </a:custGeom>
        </p:spPr>
      </p:pic>
      <p:pic>
        <p:nvPicPr>
          <p:cNvPr id="7" name="图形 6"/>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1002684" y="-754602"/>
            <a:ext cx="1943918" cy="3099268"/>
          </a:xfrm>
          <a:prstGeom prst="rect">
            <a:avLst/>
          </a:prstGeom>
        </p:spPr>
      </p:pic>
      <p:pic>
        <p:nvPicPr>
          <p:cNvPr id="8" name="图形 7"/>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1145654" y="5212989"/>
            <a:ext cx="1996372" cy="248233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2020/7/8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 Id="rId9" Type="http://schemas.openxmlformats.org/officeDocument/2006/relationships/image" Target="../media/image24.svg"/></Relationships>
</file>

<file path=ppt/slides/_rels/slide1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image" Target="../media/image17.png"/><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 Id="rId9" Type="http://schemas.openxmlformats.org/officeDocument/2006/relationships/image" Target="../media/image26.svg"/></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28.jpeg"/><Relationship Id="rId1" Type="http://schemas.openxmlformats.org/officeDocument/2006/relationships/slideLayout" Target="../slideLayouts/slideLayout8.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5094915" y="4619601"/>
            <a:ext cx="1989470" cy="3156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mn-ea"/>
              </a:rPr>
              <a:t>SENYANCHUANGYI</a:t>
            </a:r>
            <a:endParaRPr lang="zh-CN" altLang="en-US" sz="1200" dirty="0">
              <a:latin typeface="+mn-ea"/>
            </a:endParaRPr>
          </a:p>
        </p:txBody>
      </p:sp>
      <p:sp>
        <p:nvSpPr>
          <p:cNvPr id="22" name="PA_矩形 7"/>
          <p:cNvSpPr/>
          <p:nvPr>
            <p:custDataLst>
              <p:tags r:id="rId1"/>
            </p:custDataLst>
          </p:nvPr>
        </p:nvSpPr>
        <p:spPr>
          <a:xfrm>
            <a:off x="4239625" y="2198424"/>
            <a:ext cx="3700052" cy="1107996"/>
          </a:xfrm>
          <a:prstGeom prst="rect">
            <a:avLst/>
          </a:prstGeom>
        </p:spPr>
        <p:txBody>
          <a:bodyPr wrap="none">
            <a:spAutoFit/>
          </a:bodyPr>
          <a:lstStyle/>
          <a:p>
            <a:pPr lvl="0" algn="ctr" defTabSz="685800">
              <a:defRPr/>
            </a:pPr>
            <a:r>
              <a:rPr lang="en-US" altLang="zh-CN" sz="6600" kern="0" dirty="0">
                <a:solidFill>
                  <a:schemeClr val="accent1"/>
                </a:solidFill>
                <a:latin typeface="+mj-ea"/>
                <a:ea typeface="+mj-ea"/>
              </a:rPr>
              <a:t>MORANDI</a:t>
            </a:r>
            <a:endParaRPr lang="zh-CN" altLang="en-US" sz="6600" kern="0" dirty="0">
              <a:solidFill>
                <a:schemeClr val="accent1"/>
              </a:solidFill>
              <a:latin typeface="+mj-ea"/>
              <a:ea typeface="+mj-ea"/>
            </a:endParaRPr>
          </a:p>
        </p:txBody>
      </p:sp>
      <p:sp>
        <p:nvSpPr>
          <p:cNvPr id="23" name="矩形 22"/>
          <p:cNvSpPr/>
          <p:nvPr/>
        </p:nvSpPr>
        <p:spPr>
          <a:xfrm>
            <a:off x="3436257" y="3733409"/>
            <a:ext cx="5306786" cy="617028"/>
          </a:xfrm>
          <a:prstGeom prst="rect">
            <a:avLst/>
          </a:prstGeom>
        </p:spPr>
        <p:txBody>
          <a:bodyPr wrap="square">
            <a:spAutoFit/>
          </a:bodyPr>
          <a:lstStyle/>
          <a:p>
            <a:pPr algn="ctr">
              <a:lnSpc>
                <a:spcPct val="150000"/>
              </a:lnSpc>
              <a:defRPr/>
            </a:pPr>
            <a:r>
              <a:rPr lang="en-US" altLang="zh-CN" sz="1200" kern="0">
                <a:solidFill>
                  <a:schemeClr val="bg1">
                    <a:lumMod val="65000"/>
                  </a:schemeClr>
                </a:solidFill>
                <a:cs typeface="Arial" panose="020B0604020202020204" pitchFamily="34" charset="0"/>
              </a:rPr>
              <a:t>Lorem ipsum dolor sit amet consectetur adipisicing elit sed do eiusmod tempor incididunt ut labore et dolore magna aliqua</a:t>
            </a:r>
          </a:p>
        </p:txBody>
      </p:sp>
      <p:sp>
        <p:nvSpPr>
          <p:cNvPr id="24" name="PA_矩形 8"/>
          <p:cNvSpPr/>
          <p:nvPr>
            <p:custDataLst>
              <p:tags r:id="rId2"/>
            </p:custDataLst>
          </p:nvPr>
        </p:nvSpPr>
        <p:spPr>
          <a:xfrm>
            <a:off x="4592744" y="1890647"/>
            <a:ext cx="2993813" cy="307777"/>
          </a:xfrm>
          <a:prstGeom prst="rect">
            <a:avLst/>
          </a:prstGeom>
        </p:spPr>
        <p:txBody>
          <a:bodyPr wrap="square">
            <a:spAutoFit/>
          </a:bodyPr>
          <a:lstStyle/>
          <a:p>
            <a:pPr lvl="0" algn="dist" defTabSz="685800">
              <a:defRPr/>
            </a:pPr>
            <a:r>
              <a:rPr lang="zh-CN" altLang="en-US" sz="1400" kern="0">
                <a:solidFill>
                  <a:schemeClr val="accent4"/>
                </a:solidFill>
                <a:latin typeface="+mn-ea"/>
              </a:rPr>
              <a:t>清新简约工作汇报</a:t>
            </a:r>
            <a:endParaRPr lang="en-US" altLang="zh-CN" sz="1400" kern="0">
              <a:solidFill>
                <a:schemeClr val="accent4"/>
              </a:solidFill>
              <a:latin typeface="+mn-ea"/>
            </a:endParaRPr>
          </a:p>
        </p:txBody>
      </p:sp>
      <p:sp>
        <p:nvSpPr>
          <p:cNvPr id="25" name="PA_矩形 8"/>
          <p:cNvSpPr/>
          <p:nvPr>
            <p:custDataLst>
              <p:tags r:id="rId3"/>
            </p:custDataLst>
          </p:nvPr>
        </p:nvSpPr>
        <p:spPr>
          <a:xfrm>
            <a:off x="4819622" y="3291553"/>
            <a:ext cx="2540056" cy="369332"/>
          </a:xfrm>
          <a:prstGeom prst="rect">
            <a:avLst/>
          </a:prstGeom>
        </p:spPr>
        <p:txBody>
          <a:bodyPr wrap="square">
            <a:spAutoFit/>
          </a:bodyPr>
          <a:lstStyle/>
          <a:p>
            <a:pPr lvl="0" algn="dist" defTabSz="685800">
              <a:defRPr/>
            </a:pPr>
            <a:r>
              <a:rPr lang="en-US" altLang="zh-CN" kern="0">
                <a:solidFill>
                  <a:schemeClr val="accent2"/>
                </a:solidFill>
                <a:latin typeface="+mj-lt"/>
                <a:ea typeface="微软雅黑" panose="020B0503020204020204" charset="-122"/>
              </a:rPr>
              <a:t>MORANDI PALETTE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86601" y="1921903"/>
            <a:ext cx="5054407" cy="1379927"/>
            <a:chOff x="1364081" y="2348530"/>
            <a:chExt cx="5054407" cy="1379927"/>
          </a:xfrm>
        </p:grpSpPr>
        <p:grpSp>
          <p:nvGrpSpPr>
            <p:cNvPr id="3" name="组合 2"/>
            <p:cNvGrpSpPr/>
            <p:nvPr/>
          </p:nvGrpSpPr>
          <p:grpSpPr>
            <a:xfrm>
              <a:off x="3081642" y="2348531"/>
              <a:ext cx="3336846" cy="1379926"/>
              <a:chOff x="3020394" y="2355051"/>
              <a:chExt cx="3086960" cy="1276587"/>
            </a:xfrm>
          </p:grpSpPr>
          <p:cxnSp>
            <p:nvCxnSpPr>
              <p:cNvPr id="9" name="直接箭头连接符 8"/>
              <p:cNvCxnSpPr/>
              <p:nvPr/>
            </p:nvCxnSpPr>
            <p:spPr>
              <a:xfrm>
                <a:off x="3020394" y="2787391"/>
                <a:ext cx="1869558" cy="0"/>
              </a:xfrm>
              <a:prstGeom prst="straightConnector1">
                <a:avLst/>
              </a:prstGeom>
              <a:ln w="19050">
                <a:tailEnd type="none"/>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3020394" y="2892946"/>
                <a:ext cx="3086960" cy="738692"/>
              </a:xfrm>
              <a:prstGeom prst="rect">
                <a:avLst/>
              </a:prstGeom>
              <a:noFill/>
            </p:spPr>
            <p:txBody>
              <a:bodyPr wrap="square" lIns="0" tIns="0" rIns="0" bIns="0" rtlCol="0">
                <a:spAutoFit/>
              </a:bodyPr>
              <a:lstStyle/>
              <a:p>
                <a:pPr lvl="0">
                  <a:lnSpc>
                    <a:spcPct val="150000"/>
                  </a:lnSpc>
                </a:pPr>
                <a:r>
                  <a:rPr lang="zh-CN" altLang="en-US" sz="1200">
                    <a:solidFill>
                      <a:prstClr val="black">
                        <a:lumMod val="65000"/>
                        <a:lumOff val="35000"/>
                      </a:prstClr>
                    </a:solidFill>
                    <a:latin typeface="+mn-ea"/>
                  </a:rPr>
                  <a:t>稻壳儿（</a:t>
                </a:r>
                <a:r>
                  <a:rPr lang="en-US" altLang="zh-CN" sz="1200">
                    <a:solidFill>
                      <a:prstClr val="black">
                        <a:lumMod val="65000"/>
                        <a:lumOff val="35000"/>
                      </a:prstClr>
                    </a:solidFill>
                    <a:latin typeface="+mn-ea"/>
                  </a:rPr>
                  <a:t>Docer</a:t>
                </a:r>
                <a:r>
                  <a:rPr lang="zh-CN" altLang="en-US" sz="1200">
                    <a:solidFill>
                      <a:prstClr val="black">
                        <a:lumMod val="65000"/>
                        <a:lumOff val="35000"/>
                      </a:prstClr>
                    </a:solidFill>
                    <a:latin typeface="+mn-ea"/>
                  </a:rPr>
                  <a:t>）是金山办公旗下专注办公领域内容服务的平台品牌拥有海量优质的原创</a:t>
                </a:r>
                <a:r>
                  <a:rPr lang="en-US" altLang="zh-CN" sz="1200">
                    <a:solidFill>
                      <a:prstClr val="black">
                        <a:lumMod val="65000"/>
                        <a:lumOff val="35000"/>
                      </a:prstClr>
                    </a:solidFill>
                    <a:latin typeface="+mn-ea"/>
                  </a:rPr>
                  <a:t>Office</a:t>
                </a:r>
                <a:r>
                  <a:rPr lang="zh-CN" altLang="en-US" sz="1200">
                    <a:solidFill>
                      <a:prstClr val="black">
                        <a:lumMod val="65000"/>
                        <a:lumOff val="35000"/>
                      </a:prstClr>
                    </a:solidFill>
                    <a:latin typeface="+mn-ea"/>
                  </a:rPr>
                  <a:t>素材模板及办公文库</a:t>
                </a:r>
              </a:p>
            </p:txBody>
          </p:sp>
          <p:sp>
            <p:nvSpPr>
              <p:cNvPr id="11" name="文本框 10"/>
              <p:cNvSpPr txBox="1"/>
              <p:nvPr/>
            </p:nvSpPr>
            <p:spPr>
              <a:xfrm>
                <a:off x="3020394" y="2355051"/>
                <a:ext cx="2115139" cy="284728"/>
              </a:xfrm>
              <a:prstGeom prst="rect">
                <a:avLst/>
              </a:prstGeom>
              <a:noFill/>
            </p:spPr>
            <p:txBody>
              <a:bodyPr wrap="square" lIns="0" tIns="0" rIns="0" bIns="0" rtlCol="0">
                <a:spAutoFit/>
              </a:bodyPr>
              <a:lstStyle/>
              <a:p>
                <a:r>
                  <a:rPr lang="zh-CN" altLang="en-US" sz="2000">
                    <a:solidFill>
                      <a:schemeClr val="accent1"/>
                    </a:solidFill>
                    <a:latin typeface="+mj-ea"/>
                    <a:ea typeface="+mj-ea"/>
                  </a:rPr>
                  <a:t>市场数据分析</a:t>
                </a:r>
              </a:p>
            </p:txBody>
          </p:sp>
        </p:grpSp>
        <p:grpSp>
          <p:nvGrpSpPr>
            <p:cNvPr id="4" name="组合 3"/>
            <p:cNvGrpSpPr/>
            <p:nvPr/>
          </p:nvGrpSpPr>
          <p:grpSpPr>
            <a:xfrm>
              <a:off x="1364081" y="2348530"/>
              <a:ext cx="1300742" cy="1300742"/>
              <a:chOff x="1364081" y="2348530"/>
              <a:chExt cx="1300742" cy="1300742"/>
            </a:xfrm>
          </p:grpSpPr>
          <p:grpSp>
            <p:nvGrpSpPr>
              <p:cNvPr id="5" name="组合 4"/>
              <p:cNvGrpSpPr/>
              <p:nvPr/>
            </p:nvGrpSpPr>
            <p:grpSpPr>
              <a:xfrm>
                <a:off x="1364081" y="2348530"/>
                <a:ext cx="1300742" cy="1300742"/>
                <a:chOff x="1425041" y="2435616"/>
                <a:chExt cx="1122630" cy="1122630"/>
              </a:xfrm>
            </p:grpSpPr>
            <p:sp>
              <p:nvSpPr>
                <p:cNvPr id="7" name="圆: 空心 6"/>
                <p:cNvSpPr/>
                <p:nvPr/>
              </p:nvSpPr>
              <p:spPr>
                <a:xfrm>
                  <a:off x="1425041" y="2435616"/>
                  <a:ext cx="1122630" cy="1122630"/>
                </a:xfrm>
                <a:prstGeom prst="donut">
                  <a:avLst>
                    <a:gd name="adj" fmla="val 886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空心弧 7"/>
                <p:cNvSpPr/>
                <p:nvPr/>
              </p:nvSpPr>
              <p:spPr>
                <a:xfrm>
                  <a:off x="1425041" y="2435616"/>
                  <a:ext cx="1122630" cy="1122630"/>
                </a:xfrm>
                <a:prstGeom prst="blockArc">
                  <a:avLst>
                    <a:gd name="adj1" fmla="val 16214937"/>
                    <a:gd name="adj2" fmla="val 10953918"/>
                    <a:gd name="adj3" fmla="val 892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1642048" y="2814235"/>
                <a:ext cx="744808" cy="369332"/>
              </a:xfrm>
              <a:prstGeom prst="rect">
                <a:avLst/>
              </a:prstGeom>
              <a:noFill/>
            </p:spPr>
            <p:txBody>
              <a:bodyPr wrap="square" lIns="0" tIns="0" rIns="0" bIns="0" rtlCol="0">
                <a:spAutoFit/>
              </a:bodyPr>
              <a:lstStyle/>
              <a:p>
                <a:pPr algn="ctr"/>
                <a:r>
                  <a:rPr lang="en-US" altLang="zh-CN" sz="2400">
                    <a:latin typeface="+mj-ea"/>
                    <a:ea typeface="+mj-ea"/>
                  </a:rPr>
                  <a:t>75%</a:t>
                </a:r>
                <a:endParaRPr lang="zh-CN" altLang="en-US" sz="2400">
                  <a:latin typeface="+mj-ea"/>
                  <a:ea typeface="+mj-ea"/>
                </a:endParaRPr>
              </a:p>
            </p:txBody>
          </p:sp>
        </p:grpSp>
      </p:grpSp>
      <p:grpSp>
        <p:nvGrpSpPr>
          <p:cNvPr id="12" name="组合 11"/>
          <p:cNvGrpSpPr/>
          <p:nvPr/>
        </p:nvGrpSpPr>
        <p:grpSpPr>
          <a:xfrm>
            <a:off x="6317586" y="1921903"/>
            <a:ext cx="4987813" cy="1379926"/>
            <a:chOff x="1364081" y="2348530"/>
            <a:chExt cx="4987813" cy="1379926"/>
          </a:xfrm>
        </p:grpSpPr>
        <p:grpSp>
          <p:nvGrpSpPr>
            <p:cNvPr id="13" name="组合 12"/>
            <p:cNvGrpSpPr/>
            <p:nvPr/>
          </p:nvGrpSpPr>
          <p:grpSpPr>
            <a:xfrm>
              <a:off x="3081642" y="2348531"/>
              <a:ext cx="3270252" cy="1379925"/>
              <a:chOff x="3020394" y="2355051"/>
              <a:chExt cx="3025353" cy="1276586"/>
            </a:xfrm>
          </p:grpSpPr>
          <p:cxnSp>
            <p:nvCxnSpPr>
              <p:cNvPr id="19" name="直接箭头连接符 18"/>
              <p:cNvCxnSpPr/>
              <p:nvPr/>
            </p:nvCxnSpPr>
            <p:spPr>
              <a:xfrm>
                <a:off x="3020394" y="2787391"/>
                <a:ext cx="1869558" cy="0"/>
              </a:xfrm>
              <a:prstGeom prst="straightConnector1">
                <a:avLst/>
              </a:prstGeom>
              <a:ln w="19050">
                <a:tailEnd type="non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020394" y="2892946"/>
                <a:ext cx="3025353" cy="738691"/>
              </a:xfrm>
              <a:prstGeom prst="rect">
                <a:avLst/>
              </a:prstGeom>
              <a:noFill/>
            </p:spPr>
            <p:txBody>
              <a:bodyPr wrap="square" lIns="0" tIns="0" rIns="0" bIns="0" rtlCol="0">
                <a:spAutoFit/>
              </a:bodyPr>
              <a:lstStyle/>
              <a:p>
                <a:pPr lvl="0">
                  <a:lnSpc>
                    <a:spcPct val="150000"/>
                  </a:lnSpc>
                </a:pPr>
                <a:r>
                  <a:rPr lang="zh-CN" altLang="en-US" sz="1200">
                    <a:solidFill>
                      <a:prstClr val="black">
                        <a:lumMod val="65000"/>
                        <a:lumOff val="35000"/>
                      </a:prstClr>
                    </a:solidFill>
                    <a:latin typeface="+mn-ea"/>
                  </a:rPr>
                  <a:t>稻壳儿（</a:t>
                </a:r>
                <a:r>
                  <a:rPr lang="en-US" altLang="zh-CN" sz="1200">
                    <a:solidFill>
                      <a:prstClr val="black">
                        <a:lumMod val="65000"/>
                        <a:lumOff val="35000"/>
                      </a:prstClr>
                    </a:solidFill>
                    <a:latin typeface="+mn-ea"/>
                  </a:rPr>
                  <a:t>Docer</a:t>
                </a:r>
                <a:r>
                  <a:rPr lang="zh-CN" altLang="en-US" sz="1200">
                    <a:solidFill>
                      <a:prstClr val="black">
                        <a:lumMod val="65000"/>
                        <a:lumOff val="35000"/>
                      </a:prstClr>
                    </a:solidFill>
                    <a:latin typeface="+mn-ea"/>
                  </a:rPr>
                  <a:t>）是金山办公旗下专注办公领域内容服务的平台品牌拥有海量优质的原创</a:t>
                </a:r>
                <a:r>
                  <a:rPr lang="en-US" altLang="zh-CN" sz="1200">
                    <a:solidFill>
                      <a:prstClr val="black">
                        <a:lumMod val="65000"/>
                        <a:lumOff val="35000"/>
                      </a:prstClr>
                    </a:solidFill>
                    <a:latin typeface="+mn-ea"/>
                  </a:rPr>
                  <a:t>Office</a:t>
                </a:r>
                <a:r>
                  <a:rPr lang="zh-CN" altLang="en-US" sz="1200">
                    <a:solidFill>
                      <a:prstClr val="black">
                        <a:lumMod val="65000"/>
                        <a:lumOff val="35000"/>
                      </a:prstClr>
                    </a:solidFill>
                    <a:latin typeface="+mn-ea"/>
                  </a:rPr>
                  <a:t>素材模板及办公文库</a:t>
                </a:r>
              </a:p>
            </p:txBody>
          </p:sp>
          <p:sp>
            <p:nvSpPr>
              <p:cNvPr id="21" name="文本框 20"/>
              <p:cNvSpPr txBox="1"/>
              <p:nvPr/>
            </p:nvSpPr>
            <p:spPr>
              <a:xfrm>
                <a:off x="3020394" y="2355051"/>
                <a:ext cx="2115139" cy="284728"/>
              </a:xfrm>
              <a:prstGeom prst="rect">
                <a:avLst/>
              </a:prstGeom>
              <a:noFill/>
            </p:spPr>
            <p:txBody>
              <a:bodyPr wrap="square" lIns="0" tIns="0" rIns="0" bIns="0" rtlCol="0">
                <a:spAutoFit/>
              </a:bodyPr>
              <a:lstStyle/>
              <a:p>
                <a:r>
                  <a:rPr lang="zh-CN" altLang="en-US" sz="2000">
                    <a:solidFill>
                      <a:schemeClr val="accent1"/>
                    </a:solidFill>
                    <a:latin typeface="+mj-ea"/>
                    <a:ea typeface="+mj-ea"/>
                  </a:rPr>
                  <a:t>市场数据分析</a:t>
                </a:r>
              </a:p>
            </p:txBody>
          </p:sp>
        </p:grpSp>
        <p:grpSp>
          <p:nvGrpSpPr>
            <p:cNvPr id="14" name="组合 13"/>
            <p:cNvGrpSpPr/>
            <p:nvPr/>
          </p:nvGrpSpPr>
          <p:grpSpPr>
            <a:xfrm>
              <a:off x="1364081" y="2348530"/>
              <a:ext cx="1300742" cy="1300742"/>
              <a:chOff x="1364081" y="2348530"/>
              <a:chExt cx="1300742" cy="1300742"/>
            </a:xfrm>
          </p:grpSpPr>
          <p:grpSp>
            <p:nvGrpSpPr>
              <p:cNvPr id="15" name="组合 14"/>
              <p:cNvGrpSpPr/>
              <p:nvPr/>
            </p:nvGrpSpPr>
            <p:grpSpPr>
              <a:xfrm>
                <a:off x="1364081" y="2348530"/>
                <a:ext cx="1300742" cy="1300742"/>
                <a:chOff x="1425041" y="2435616"/>
                <a:chExt cx="1122630" cy="1122630"/>
              </a:xfrm>
            </p:grpSpPr>
            <p:sp>
              <p:nvSpPr>
                <p:cNvPr id="17" name="圆: 空心 16"/>
                <p:cNvSpPr/>
                <p:nvPr/>
              </p:nvSpPr>
              <p:spPr>
                <a:xfrm>
                  <a:off x="1425041" y="2435616"/>
                  <a:ext cx="1122630" cy="1122630"/>
                </a:xfrm>
                <a:prstGeom prst="donut">
                  <a:avLst>
                    <a:gd name="adj" fmla="val 886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空心弧 17"/>
                <p:cNvSpPr/>
                <p:nvPr/>
              </p:nvSpPr>
              <p:spPr>
                <a:xfrm>
                  <a:off x="1425041" y="2435616"/>
                  <a:ext cx="1122630" cy="1122630"/>
                </a:xfrm>
                <a:prstGeom prst="blockArc">
                  <a:avLst>
                    <a:gd name="adj1" fmla="val 16214937"/>
                    <a:gd name="adj2" fmla="val 10953918"/>
                    <a:gd name="adj3" fmla="val 8929"/>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sp>
            <p:nvSpPr>
              <p:cNvPr id="16" name="文本框 15"/>
              <p:cNvSpPr txBox="1"/>
              <p:nvPr/>
            </p:nvSpPr>
            <p:spPr>
              <a:xfrm>
                <a:off x="1642048" y="2814235"/>
                <a:ext cx="744808" cy="369332"/>
              </a:xfrm>
              <a:prstGeom prst="rect">
                <a:avLst/>
              </a:prstGeom>
              <a:noFill/>
            </p:spPr>
            <p:txBody>
              <a:bodyPr wrap="square" lIns="0" tIns="0" rIns="0" bIns="0" rtlCol="0">
                <a:spAutoFit/>
              </a:bodyPr>
              <a:lstStyle/>
              <a:p>
                <a:pPr algn="ctr"/>
                <a:r>
                  <a:rPr lang="en-US" altLang="zh-CN" sz="2400">
                    <a:latin typeface="+mj-ea"/>
                    <a:ea typeface="+mj-ea"/>
                  </a:rPr>
                  <a:t>75%</a:t>
                </a:r>
                <a:endParaRPr lang="zh-CN" altLang="en-US" sz="2400">
                  <a:latin typeface="+mj-ea"/>
                  <a:ea typeface="+mj-ea"/>
                </a:endParaRPr>
              </a:p>
            </p:txBody>
          </p:sp>
        </p:grpSp>
      </p:grpSp>
      <p:grpSp>
        <p:nvGrpSpPr>
          <p:cNvPr id="22" name="组合 21"/>
          <p:cNvGrpSpPr/>
          <p:nvPr/>
        </p:nvGrpSpPr>
        <p:grpSpPr>
          <a:xfrm>
            <a:off x="886601" y="3877679"/>
            <a:ext cx="5054407" cy="1379925"/>
            <a:chOff x="1364081" y="2348529"/>
            <a:chExt cx="5054407" cy="1379925"/>
          </a:xfrm>
        </p:grpSpPr>
        <p:grpSp>
          <p:nvGrpSpPr>
            <p:cNvPr id="23" name="组合 22"/>
            <p:cNvGrpSpPr/>
            <p:nvPr/>
          </p:nvGrpSpPr>
          <p:grpSpPr>
            <a:xfrm>
              <a:off x="3081642" y="2348529"/>
              <a:ext cx="3336846" cy="1379925"/>
              <a:chOff x="3020394" y="2355051"/>
              <a:chExt cx="3086960" cy="1276587"/>
            </a:xfrm>
          </p:grpSpPr>
          <p:cxnSp>
            <p:nvCxnSpPr>
              <p:cNvPr id="29" name="直接箭头连接符 28"/>
              <p:cNvCxnSpPr/>
              <p:nvPr/>
            </p:nvCxnSpPr>
            <p:spPr>
              <a:xfrm>
                <a:off x="3020394" y="2787391"/>
                <a:ext cx="1869558" cy="0"/>
              </a:xfrm>
              <a:prstGeom prst="straightConnector1">
                <a:avLst/>
              </a:prstGeom>
              <a:ln w="19050">
                <a:tailEnd type="non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3020394" y="2892946"/>
                <a:ext cx="3086960" cy="738692"/>
              </a:xfrm>
              <a:prstGeom prst="rect">
                <a:avLst/>
              </a:prstGeom>
              <a:noFill/>
            </p:spPr>
            <p:txBody>
              <a:bodyPr wrap="square" lIns="0" tIns="0" rIns="0" bIns="0" rtlCol="0">
                <a:spAutoFit/>
              </a:bodyPr>
              <a:lstStyle/>
              <a:p>
                <a:pPr lvl="0">
                  <a:lnSpc>
                    <a:spcPct val="150000"/>
                  </a:lnSpc>
                </a:pPr>
                <a:r>
                  <a:rPr lang="zh-CN" altLang="en-US" sz="1200">
                    <a:solidFill>
                      <a:prstClr val="black">
                        <a:lumMod val="65000"/>
                        <a:lumOff val="35000"/>
                      </a:prstClr>
                    </a:solidFill>
                    <a:latin typeface="+mn-ea"/>
                  </a:rPr>
                  <a:t>稻壳儿（</a:t>
                </a:r>
                <a:r>
                  <a:rPr lang="en-US" altLang="zh-CN" sz="1200">
                    <a:solidFill>
                      <a:prstClr val="black">
                        <a:lumMod val="65000"/>
                        <a:lumOff val="35000"/>
                      </a:prstClr>
                    </a:solidFill>
                    <a:latin typeface="+mn-ea"/>
                  </a:rPr>
                  <a:t>Docer</a:t>
                </a:r>
                <a:r>
                  <a:rPr lang="zh-CN" altLang="en-US" sz="1200">
                    <a:solidFill>
                      <a:prstClr val="black">
                        <a:lumMod val="65000"/>
                        <a:lumOff val="35000"/>
                      </a:prstClr>
                    </a:solidFill>
                    <a:latin typeface="+mn-ea"/>
                  </a:rPr>
                  <a:t>）是金山办公旗下专注办公领域内容服务的平台品牌拥有海量优质的原创</a:t>
                </a:r>
                <a:r>
                  <a:rPr lang="en-US" altLang="zh-CN" sz="1200">
                    <a:solidFill>
                      <a:prstClr val="black">
                        <a:lumMod val="65000"/>
                        <a:lumOff val="35000"/>
                      </a:prstClr>
                    </a:solidFill>
                    <a:latin typeface="+mn-ea"/>
                  </a:rPr>
                  <a:t>Office</a:t>
                </a:r>
                <a:r>
                  <a:rPr lang="zh-CN" altLang="en-US" sz="1200">
                    <a:solidFill>
                      <a:prstClr val="black">
                        <a:lumMod val="65000"/>
                        <a:lumOff val="35000"/>
                      </a:prstClr>
                    </a:solidFill>
                    <a:latin typeface="+mn-ea"/>
                  </a:rPr>
                  <a:t>素材模板及办公文库</a:t>
                </a:r>
              </a:p>
            </p:txBody>
          </p:sp>
          <p:sp>
            <p:nvSpPr>
              <p:cNvPr id="31" name="文本框 30"/>
              <p:cNvSpPr txBox="1"/>
              <p:nvPr/>
            </p:nvSpPr>
            <p:spPr>
              <a:xfrm>
                <a:off x="3020394" y="2355051"/>
                <a:ext cx="2115139" cy="284728"/>
              </a:xfrm>
              <a:prstGeom prst="rect">
                <a:avLst/>
              </a:prstGeom>
              <a:noFill/>
            </p:spPr>
            <p:txBody>
              <a:bodyPr wrap="square" lIns="0" tIns="0" rIns="0" bIns="0" rtlCol="0">
                <a:spAutoFit/>
              </a:bodyPr>
              <a:lstStyle/>
              <a:p>
                <a:r>
                  <a:rPr lang="zh-CN" altLang="en-US" sz="2000">
                    <a:solidFill>
                      <a:schemeClr val="accent2"/>
                    </a:solidFill>
                    <a:latin typeface="+mj-ea"/>
                    <a:ea typeface="+mj-ea"/>
                  </a:rPr>
                  <a:t>市场数据分析</a:t>
                </a:r>
              </a:p>
            </p:txBody>
          </p:sp>
        </p:grpSp>
        <p:grpSp>
          <p:nvGrpSpPr>
            <p:cNvPr id="24" name="组合 23"/>
            <p:cNvGrpSpPr/>
            <p:nvPr/>
          </p:nvGrpSpPr>
          <p:grpSpPr>
            <a:xfrm>
              <a:off x="1364081" y="2348530"/>
              <a:ext cx="1300742" cy="1300742"/>
              <a:chOff x="1364081" y="2348530"/>
              <a:chExt cx="1300742" cy="1300742"/>
            </a:xfrm>
          </p:grpSpPr>
          <p:grpSp>
            <p:nvGrpSpPr>
              <p:cNvPr id="25" name="组合 24"/>
              <p:cNvGrpSpPr/>
              <p:nvPr/>
            </p:nvGrpSpPr>
            <p:grpSpPr>
              <a:xfrm>
                <a:off x="1364081" y="2348530"/>
                <a:ext cx="1300742" cy="1300742"/>
                <a:chOff x="1425041" y="2435616"/>
                <a:chExt cx="1122630" cy="1122630"/>
              </a:xfrm>
            </p:grpSpPr>
            <p:sp>
              <p:nvSpPr>
                <p:cNvPr id="27" name="圆: 空心 26"/>
                <p:cNvSpPr/>
                <p:nvPr/>
              </p:nvSpPr>
              <p:spPr>
                <a:xfrm>
                  <a:off x="1425041" y="2435616"/>
                  <a:ext cx="1122630" cy="1122630"/>
                </a:xfrm>
                <a:prstGeom prst="donut">
                  <a:avLst>
                    <a:gd name="adj" fmla="val 886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空心弧 27"/>
                <p:cNvSpPr/>
                <p:nvPr/>
              </p:nvSpPr>
              <p:spPr>
                <a:xfrm>
                  <a:off x="1425041" y="2435616"/>
                  <a:ext cx="1122630" cy="1122630"/>
                </a:xfrm>
                <a:prstGeom prst="blockArc">
                  <a:avLst>
                    <a:gd name="adj1" fmla="val 16214937"/>
                    <a:gd name="adj2" fmla="val 8248203"/>
                    <a:gd name="adj3" fmla="val 9002"/>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sp>
            <p:nvSpPr>
              <p:cNvPr id="26" name="文本框 25"/>
              <p:cNvSpPr txBox="1"/>
              <p:nvPr/>
            </p:nvSpPr>
            <p:spPr>
              <a:xfrm>
                <a:off x="1642048" y="2814235"/>
                <a:ext cx="744808" cy="369332"/>
              </a:xfrm>
              <a:prstGeom prst="rect">
                <a:avLst/>
              </a:prstGeom>
              <a:noFill/>
            </p:spPr>
            <p:txBody>
              <a:bodyPr wrap="square" lIns="0" tIns="0" rIns="0" bIns="0" rtlCol="0">
                <a:spAutoFit/>
              </a:bodyPr>
              <a:lstStyle/>
              <a:p>
                <a:pPr algn="ctr"/>
                <a:r>
                  <a:rPr lang="en-US" altLang="zh-CN" sz="2400">
                    <a:latin typeface="+mj-ea"/>
                    <a:ea typeface="+mj-ea"/>
                  </a:rPr>
                  <a:t>65%</a:t>
                </a:r>
                <a:endParaRPr lang="zh-CN" altLang="en-US" sz="2400">
                  <a:latin typeface="+mj-ea"/>
                  <a:ea typeface="+mj-ea"/>
                </a:endParaRPr>
              </a:p>
            </p:txBody>
          </p:sp>
        </p:grpSp>
      </p:grpSp>
      <p:grpSp>
        <p:nvGrpSpPr>
          <p:cNvPr id="32" name="组合 31"/>
          <p:cNvGrpSpPr/>
          <p:nvPr/>
        </p:nvGrpSpPr>
        <p:grpSpPr>
          <a:xfrm>
            <a:off x="6317586" y="3877680"/>
            <a:ext cx="4987813" cy="1379926"/>
            <a:chOff x="1364081" y="2348530"/>
            <a:chExt cx="4987813" cy="1379926"/>
          </a:xfrm>
        </p:grpSpPr>
        <p:grpSp>
          <p:nvGrpSpPr>
            <p:cNvPr id="33" name="组合 32"/>
            <p:cNvGrpSpPr/>
            <p:nvPr/>
          </p:nvGrpSpPr>
          <p:grpSpPr>
            <a:xfrm>
              <a:off x="3081642" y="2348531"/>
              <a:ext cx="3270252" cy="1379925"/>
              <a:chOff x="3020394" y="2355051"/>
              <a:chExt cx="3025353" cy="1276586"/>
            </a:xfrm>
          </p:grpSpPr>
          <p:cxnSp>
            <p:nvCxnSpPr>
              <p:cNvPr id="39" name="直接箭头连接符 38"/>
              <p:cNvCxnSpPr/>
              <p:nvPr/>
            </p:nvCxnSpPr>
            <p:spPr>
              <a:xfrm>
                <a:off x="3020394" y="2787391"/>
                <a:ext cx="1869558" cy="0"/>
              </a:xfrm>
              <a:prstGeom prst="straightConnector1">
                <a:avLst/>
              </a:prstGeom>
              <a:ln w="19050">
                <a:tailEnd type="none"/>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3020394" y="2892946"/>
                <a:ext cx="3025353" cy="738691"/>
              </a:xfrm>
              <a:prstGeom prst="rect">
                <a:avLst/>
              </a:prstGeom>
              <a:noFill/>
            </p:spPr>
            <p:txBody>
              <a:bodyPr wrap="square" lIns="0" tIns="0" rIns="0" bIns="0" rtlCol="0">
                <a:spAutoFit/>
              </a:bodyPr>
              <a:lstStyle/>
              <a:p>
                <a:pPr lvl="0">
                  <a:lnSpc>
                    <a:spcPct val="150000"/>
                  </a:lnSpc>
                </a:pPr>
                <a:r>
                  <a:rPr lang="zh-CN" altLang="en-US" sz="1200">
                    <a:solidFill>
                      <a:prstClr val="black">
                        <a:lumMod val="65000"/>
                        <a:lumOff val="35000"/>
                      </a:prstClr>
                    </a:solidFill>
                    <a:latin typeface="+mn-ea"/>
                  </a:rPr>
                  <a:t>稻壳儿（</a:t>
                </a:r>
                <a:r>
                  <a:rPr lang="en-US" altLang="zh-CN" sz="1200">
                    <a:solidFill>
                      <a:prstClr val="black">
                        <a:lumMod val="65000"/>
                        <a:lumOff val="35000"/>
                      </a:prstClr>
                    </a:solidFill>
                    <a:latin typeface="+mn-ea"/>
                  </a:rPr>
                  <a:t>Docer</a:t>
                </a:r>
                <a:r>
                  <a:rPr lang="zh-CN" altLang="en-US" sz="1200">
                    <a:solidFill>
                      <a:prstClr val="black">
                        <a:lumMod val="65000"/>
                        <a:lumOff val="35000"/>
                      </a:prstClr>
                    </a:solidFill>
                    <a:latin typeface="+mn-ea"/>
                  </a:rPr>
                  <a:t>）是金山办公旗下专注办公领域内容服务的平台品牌拥有海量优质的原创</a:t>
                </a:r>
                <a:r>
                  <a:rPr lang="en-US" altLang="zh-CN" sz="1200">
                    <a:solidFill>
                      <a:prstClr val="black">
                        <a:lumMod val="65000"/>
                        <a:lumOff val="35000"/>
                      </a:prstClr>
                    </a:solidFill>
                    <a:latin typeface="+mn-ea"/>
                  </a:rPr>
                  <a:t>Office</a:t>
                </a:r>
                <a:r>
                  <a:rPr lang="zh-CN" altLang="en-US" sz="1200">
                    <a:solidFill>
                      <a:prstClr val="black">
                        <a:lumMod val="65000"/>
                        <a:lumOff val="35000"/>
                      </a:prstClr>
                    </a:solidFill>
                    <a:latin typeface="+mn-ea"/>
                  </a:rPr>
                  <a:t>素材模板及办公文库</a:t>
                </a:r>
              </a:p>
            </p:txBody>
          </p:sp>
          <p:sp>
            <p:nvSpPr>
              <p:cNvPr id="41" name="文本框 40"/>
              <p:cNvSpPr txBox="1"/>
              <p:nvPr/>
            </p:nvSpPr>
            <p:spPr>
              <a:xfrm>
                <a:off x="3020394" y="2355051"/>
                <a:ext cx="2115139" cy="284728"/>
              </a:xfrm>
              <a:prstGeom prst="rect">
                <a:avLst/>
              </a:prstGeom>
              <a:noFill/>
            </p:spPr>
            <p:txBody>
              <a:bodyPr wrap="square" lIns="0" tIns="0" rIns="0" bIns="0" rtlCol="0">
                <a:spAutoFit/>
              </a:bodyPr>
              <a:lstStyle/>
              <a:p>
                <a:r>
                  <a:rPr lang="zh-CN" altLang="en-US" sz="2000">
                    <a:solidFill>
                      <a:schemeClr val="accent2"/>
                    </a:solidFill>
                    <a:latin typeface="+mj-ea"/>
                    <a:ea typeface="+mj-ea"/>
                  </a:rPr>
                  <a:t>市场数据分析</a:t>
                </a:r>
              </a:p>
            </p:txBody>
          </p:sp>
        </p:grpSp>
        <p:grpSp>
          <p:nvGrpSpPr>
            <p:cNvPr id="34" name="组合 33"/>
            <p:cNvGrpSpPr/>
            <p:nvPr/>
          </p:nvGrpSpPr>
          <p:grpSpPr>
            <a:xfrm>
              <a:off x="1364081" y="2348530"/>
              <a:ext cx="1300742" cy="1300742"/>
              <a:chOff x="1364081" y="2348530"/>
              <a:chExt cx="1300742" cy="1300742"/>
            </a:xfrm>
          </p:grpSpPr>
          <p:grpSp>
            <p:nvGrpSpPr>
              <p:cNvPr id="35" name="组合 34"/>
              <p:cNvGrpSpPr/>
              <p:nvPr/>
            </p:nvGrpSpPr>
            <p:grpSpPr>
              <a:xfrm>
                <a:off x="1364081" y="2348530"/>
                <a:ext cx="1300742" cy="1300742"/>
                <a:chOff x="1425041" y="2435616"/>
                <a:chExt cx="1122630" cy="1122630"/>
              </a:xfrm>
            </p:grpSpPr>
            <p:sp>
              <p:nvSpPr>
                <p:cNvPr id="37" name="圆: 空心 36"/>
                <p:cNvSpPr/>
                <p:nvPr/>
              </p:nvSpPr>
              <p:spPr>
                <a:xfrm>
                  <a:off x="1425041" y="2435616"/>
                  <a:ext cx="1122630" cy="1122630"/>
                </a:xfrm>
                <a:prstGeom prst="donut">
                  <a:avLst>
                    <a:gd name="adj" fmla="val 886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空心弧 37"/>
                <p:cNvSpPr/>
                <p:nvPr/>
              </p:nvSpPr>
              <p:spPr>
                <a:xfrm>
                  <a:off x="1425041" y="2435616"/>
                  <a:ext cx="1122630" cy="1122630"/>
                </a:xfrm>
                <a:prstGeom prst="blockArc">
                  <a:avLst>
                    <a:gd name="adj1" fmla="val 16214937"/>
                    <a:gd name="adj2" fmla="val 8248203"/>
                    <a:gd name="adj3" fmla="val 9002"/>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grpSp>
          <p:sp>
            <p:nvSpPr>
              <p:cNvPr id="36" name="文本框 35"/>
              <p:cNvSpPr txBox="1"/>
              <p:nvPr/>
            </p:nvSpPr>
            <p:spPr>
              <a:xfrm>
                <a:off x="1642048" y="2814235"/>
                <a:ext cx="744808" cy="369332"/>
              </a:xfrm>
              <a:prstGeom prst="rect">
                <a:avLst/>
              </a:prstGeom>
              <a:noFill/>
            </p:spPr>
            <p:txBody>
              <a:bodyPr wrap="square" lIns="0" tIns="0" rIns="0" bIns="0" rtlCol="0">
                <a:spAutoFit/>
              </a:bodyPr>
              <a:lstStyle/>
              <a:p>
                <a:pPr algn="ctr"/>
                <a:r>
                  <a:rPr lang="en-US" altLang="zh-CN" sz="2400">
                    <a:latin typeface="+mj-ea"/>
                    <a:ea typeface="+mj-ea"/>
                  </a:rPr>
                  <a:t>65%</a:t>
                </a:r>
                <a:endParaRPr lang="zh-CN" altLang="en-US" sz="2400">
                  <a:latin typeface="+mj-ea"/>
                  <a:ea typeface="+mj-ea"/>
                </a:endParaRPr>
              </a:p>
            </p:txBody>
          </p:sp>
        </p:grpSp>
      </p:grpSp>
      <p:grpSp>
        <p:nvGrpSpPr>
          <p:cNvPr id="42" name="组合 41"/>
          <p:cNvGrpSpPr/>
          <p:nvPr/>
        </p:nvGrpSpPr>
        <p:grpSpPr>
          <a:xfrm>
            <a:off x="4270614" y="339272"/>
            <a:ext cx="3650771" cy="854528"/>
            <a:chOff x="4264265" y="339272"/>
            <a:chExt cx="3650771" cy="854528"/>
          </a:xfrm>
        </p:grpSpPr>
        <p:sp>
          <p:nvSpPr>
            <p:cNvPr id="43" name="文本框 42"/>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市场数据分析</a:t>
              </a:r>
            </a:p>
          </p:txBody>
        </p:sp>
        <p:sp>
          <p:nvSpPr>
            <p:cNvPr id="44" name="矩形 43"/>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MARKET DATA ANALYSIS</a:t>
              </a:r>
            </a:p>
          </p:txBody>
        </p:sp>
        <p:cxnSp>
          <p:nvCxnSpPr>
            <p:cNvPr id="45" name="直接连接符 44"/>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2000" y="1701123"/>
            <a:ext cx="5539530" cy="3963077"/>
          </a:xfrm>
          <a:prstGeom prst="rect">
            <a:avLst/>
          </a:prstGeom>
          <a:blipFill>
            <a:blip r:embed="rId2" cstate="print">
              <a:extLst>
                <a:ext uri="{28A0092B-C50C-407E-A947-70E740481C1C}">
                  <a14:useLocalDpi xmlns:a14="http://schemas.microsoft.com/office/drawing/2010/main" val="0"/>
                </a:ext>
              </a:extLst>
            </a:blip>
            <a:srcRect/>
            <a:stretch>
              <a:fillRect l="-3925" r="-3925"/>
            </a:stretch>
          </a:blip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 name="组合 2"/>
          <p:cNvGrpSpPr/>
          <p:nvPr/>
        </p:nvGrpSpPr>
        <p:grpSpPr>
          <a:xfrm>
            <a:off x="4270614" y="339272"/>
            <a:ext cx="3650771" cy="854528"/>
            <a:chOff x="4264265" y="339272"/>
            <a:chExt cx="3650771" cy="854528"/>
          </a:xfrm>
        </p:grpSpPr>
        <p:sp>
          <p:nvSpPr>
            <p:cNvPr id="4" name="文本框 3"/>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市场数据分析</a:t>
              </a:r>
            </a:p>
          </p:txBody>
        </p:sp>
        <p:sp>
          <p:nvSpPr>
            <p:cNvPr id="5" name="矩形 4"/>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MARKET DATA ANALYSIS</a:t>
              </a:r>
            </a:p>
          </p:txBody>
        </p:sp>
        <p:cxnSp>
          <p:nvCxnSpPr>
            <p:cNvPr id="6" name="直接连接符 5"/>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7" name="矩形: 圆角 6"/>
          <p:cNvSpPr/>
          <p:nvPr/>
        </p:nvSpPr>
        <p:spPr>
          <a:xfrm>
            <a:off x="6096000" y="1694329"/>
            <a:ext cx="1810870" cy="157523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8086164" y="1694329"/>
            <a:ext cx="1810870" cy="157523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10076328" y="1694329"/>
            <a:ext cx="1810870" cy="1575237"/>
          </a:xfrm>
          <a:prstGeom prst="round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0" name="文本框 9"/>
          <p:cNvSpPr txBox="1"/>
          <p:nvPr/>
        </p:nvSpPr>
        <p:spPr>
          <a:xfrm>
            <a:off x="6207522" y="3492371"/>
            <a:ext cx="1587826" cy="276999"/>
          </a:xfrm>
          <a:prstGeom prst="rect">
            <a:avLst/>
          </a:prstGeom>
          <a:noFill/>
        </p:spPr>
        <p:txBody>
          <a:bodyPr wrap="square" lIns="0" tIns="0" rIns="0" bIns="0" rtlCol="0">
            <a:spAutoFit/>
          </a:bodyPr>
          <a:lstStyle/>
          <a:p>
            <a:pPr algn="ctr"/>
            <a:r>
              <a:rPr lang="zh-CN" altLang="en-US">
                <a:solidFill>
                  <a:schemeClr val="accent1"/>
                </a:solidFill>
                <a:latin typeface="+mj-ea"/>
                <a:ea typeface="+mj-ea"/>
              </a:rPr>
              <a:t>市场数据分析</a:t>
            </a:r>
          </a:p>
        </p:txBody>
      </p:sp>
      <p:sp>
        <p:nvSpPr>
          <p:cNvPr id="11" name="文本框 10"/>
          <p:cNvSpPr txBox="1"/>
          <p:nvPr/>
        </p:nvSpPr>
        <p:spPr>
          <a:xfrm>
            <a:off x="8197686" y="3492371"/>
            <a:ext cx="1587826" cy="276999"/>
          </a:xfrm>
          <a:prstGeom prst="rect">
            <a:avLst/>
          </a:prstGeom>
          <a:noFill/>
        </p:spPr>
        <p:txBody>
          <a:bodyPr wrap="square" lIns="0" tIns="0" rIns="0" bIns="0" rtlCol="0">
            <a:spAutoFit/>
          </a:bodyPr>
          <a:lstStyle/>
          <a:p>
            <a:pPr algn="ctr"/>
            <a:r>
              <a:rPr lang="zh-CN" altLang="en-US">
                <a:solidFill>
                  <a:schemeClr val="accent2"/>
                </a:solidFill>
                <a:latin typeface="+mj-ea"/>
                <a:ea typeface="+mj-ea"/>
              </a:rPr>
              <a:t>市场数据分析</a:t>
            </a:r>
          </a:p>
        </p:txBody>
      </p:sp>
      <p:sp>
        <p:nvSpPr>
          <p:cNvPr id="12" name="文本框 11"/>
          <p:cNvSpPr txBox="1"/>
          <p:nvPr/>
        </p:nvSpPr>
        <p:spPr>
          <a:xfrm>
            <a:off x="10187850" y="3492371"/>
            <a:ext cx="1587826" cy="276999"/>
          </a:xfrm>
          <a:prstGeom prst="rect">
            <a:avLst/>
          </a:prstGeom>
          <a:noFill/>
        </p:spPr>
        <p:txBody>
          <a:bodyPr wrap="square" lIns="0" tIns="0" rIns="0" bIns="0" rtlCol="0">
            <a:spAutoFit/>
          </a:bodyPr>
          <a:lstStyle/>
          <a:p>
            <a:pPr algn="ctr"/>
            <a:r>
              <a:rPr lang="zh-CN" altLang="en-US">
                <a:solidFill>
                  <a:schemeClr val="accent3"/>
                </a:solidFill>
                <a:latin typeface="+mj-ea"/>
                <a:ea typeface="+mj-ea"/>
              </a:rPr>
              <a:t>市场数据分析</a:t>
            </a:r>
          </a:p>
        </p:txBody>
      </p:sp>
      <p:sp>
        <p:nvSpPr>
          <p:cNvPr id="13" name="矩形 12"/>
          <p:cNvSpPr/>
          <p:nvPr/>
        </p:nvSpPr>
        <p:spPr>
          <a:xfrm>
            <a:off x="6108910" y="3901796"/>
            <a:ext cx="5778288" cy="1793568"/>
          </a:xfrm>
          <a:prstGeom prst="rect">
            <a:avLst/>
          </a:prstGeom>
        </p:spPr>
        <p:txBody>
          <a:bodyPr wrap="square" lIns="0" tIns="0" rIns="0" bIns="0">
            <a:spAutoFit/>
          </a:bodyPr>
          <a:lstStyle/>
          <a:p>
            <a:pPr algn="just" defTabSz="685800">
              <a:lnSpc>
                <a:spcPct val="200000"/>
              </a:lnSpc>
              <a:buClr>
                <a:srgbClr val="E7E6E6">
                  <a:lumMod val="10000"/>
                </a:srgbClr>
              </a:buClr>
              <a:defRPr/>
            </a:pPr>
            <a:r>
              <a:rPr lang="zh-CN" altLang="en-US" sz="1200">
                <a:solidFill>
                  <a:schemeClr val="tx1">
                    <a:lumMod val="65000"/>
                    <a:lumOff val="35000"/>
                  </a:schemeClr>
                </a:solidFill>
                <a:latin typeface="+mn-ea"/>
                <a:cs typeface="+mn-ea"/>
                <a:sym typeface="+mn-lt"/>
              </a:rPr>
              <a:t>稻壳儿（</a:t>
            </a:r>
            <a:r>
              <a:rPr lang="en-US" altLang="zh-CN" sz="1200">
                <a:solidFill>
                  <a:schemeClr val="tx1">
                    <a:lumMod val="65000"/>
                    <a:lumOff val="35000"/>
                  </a:schemeClr>
                </a:solidFill>
                <a:latin typeface="+mn-ea"/>
                <a:cs typeface="+mn-ea"/>
                <a:sym typeface="+mn-lt"/>
              </a:rPr>
              <a:t>Docer</a:t>
            </a:r>
            <a:r>
              <a:rPr lang="zh-CN" altLang="en-US" sz="1200">
                <a:solidFill>
                  <a:schemeClr val="tx1">
                    <a:lumMod val="65000"/>
                    <a:lumOff val="35000"/>
                  </a:schemeClr>
                </a:solidFill>
                <a:latin typeface="+mn-ea"/>
                <a:cs typeface="+mn-ea"/>
                <a:sym typeface="+mn-lt"/>
              </a:rPr>
              <a:t>）是金山办公旗下专注办公领域内容服务的平台品牌，拥有海量优质的原创</a:t>
            </a:r>
            <a:r>
              <a:rPr lang="en-US" altLang="zh-CN" sz="1200">
                <a:solidFill>
                  <a:schemeClr val="tx1">
                    <a:lumMod val="65000"/>
                    <a:lumOff val="35000"/>
                  </a:schemeClr>
                </a:solidFill>
                <a:latin typeface="+mn-ea"/>
                <a:cs typeface="+mn-ea"/>
                <a:sym typeface="+mn-lt"/>
              </a:rPr>
              <a:t>Office</a:t>
            </a:r>
            <a:r>
              <a:rPr lang="zh-CN" altLang="en-US" sz="1200">
                <a:solidFill>
                  <a:schemeClr val="tx1">
                    <a:lumMod val="65000"/>
                    <a:lumOff val="35000"/>
                  </a:schemeClr>
                </a:solidFill>
                <a:latin typeface="+mn-ea"/>
                <a:cs typeface="+mn-ea"/>
                <a:sym typeface="+mn-lt"/>
              </a:rPr>
              <a:t>素材模板及办公文库、职场课程、</a:t>
            </a:r>
            <a:r>
              <a:rPr lang="en-US" altLang="zh-CN" sz="1200">
                <a:solidFill>
                  <a:schemeClr val="tx1">
                    <a:lumMod val="65000"/>
                    <a:lumOff val="35000"/>
                  </a:schemeClr>
                </a:solidFill>
                <a:latin typeface="+mn-ea"/>
                <a:cs typeface="+mn-ea"/>
                <a:sym typeface="+mn-lt"/>
              </a:rPr>
              <a:t>H5</a:t>
            </a:r>
            <a:r>
              <a:rPr lang="zh-CN" altLang="en-US" sz="1200">
                <a:solidFill>
                  <a:schemeClr val="tx1">
                    <a:lumMod val="65000"/>
                    <a:lumOff val="35000"/>
                  </a:schemeClr>
                </a:solidFill>
                <a:latin typeface="+mn-ea"/>
                <a:cs typeface="+mn-ea"/>
                <a:sym typeface="+mn-lt"/>
              </a:rPr>
              <a:t>、思维导图等资源，前身是</a:t>
            </a:r>
            <a:r>
              <a:rPr lang="en-US" altLang="zh-CN" sz="1200">
                <a:solidFill>
                  <a:schemeClr val="tx1">
                    <a:lumMod val="65000"/>
                    <a:lumOff val="35000"/>
                  </a:schemeClr>
                </a:solidFill>
                <a:latin typeface="+mn-ea"/>
                <a:cs typeface="+mn-ea"/>
                <a:sym typeface="+mn-lt"/>
              </a:rPr>
              <a:t>2008</a:t>
            </a:r>
            <a:r>
              <a:rPr lang="zh-CN" altLang="en-US" sz="1200">
                <a:solidFill>
                  <a:schemeClr val="tx1">
                    <a:lumMod val="65000"/>
                    <a:lumOff val="35000"/>
                  </a:schemeClr>
                </a:solidFill>
                <a:latin typeface="+mn-ea"/>
                <a:cs typeface="+mn-ea"/>
                <a:sym typeface="+mn-lt"/>
              </a:rPr>
              <a:t>年诞生的“ </a:t>
            </a:r>
            <a:r>
              <a:rPr lang="en-US" altLang="zh-CN" sz="1200">
                <a:solidFill>
                  <a:schemeClr val="tx1">
                    <a:lumMod val="65000"/>
                    <a:lumOff val="35000"/>
                  </a:schemeClr>
                </a:solidFill>
                <a:latin typeface="+mn-ea"/>
                <a:cs typeface="+mn-ea"/>
                <a:sym typeface="+mn-lt"/>
              </a:rPr>
              <a:t>WPS</a:t>
            </a:r>
            <a:r>
              <a:rPr lang="zh-CN" altLang="en-US" sz="1200">
                <a:solidFill>
                  <a:schemeClr val="tx1">
                    <a:lumMod val="65000"/>
                    <a:lumOff val="35000"/>
                  </a:schemeClr>
                </a:solidFill>
                <a:latin typeface="+mn-ea"/>
                <a:cs typeface="+mn-ea"/>
                <a:sym typeface="+mn-lt"/>
              </a:rPr>
              <a:t>在线模板 ”，</a:t>
            </a:r>
            <a:r>
              <a:rPr lang="en-US" altLang="zh-CN" sz="1200">
                <a:solidFill>
                  <a:schemeClr val="tx1">
                    <a:lumMod val="65000"/>
                    <a:lumOff val="35000"/>
                  </a:schemeClr>
                </a:solidFill>
                <a:latin typeface="+mn-ea"/>
                <a:cs typeface="+mn-ea"/>
                <a:sym typeface="+mn-lt"/>
              </a:rPr>
              <a:t>2013</a:t>
            </a:r>
            <a:r>
              <a:rPr lang="zh-CN" altLang="en-US" sz="1200">
                <a:solidFill>
                  <a:schemeClr val="tx1">
                    <a:lumMod val="65000"/>
                    <a:lumOff val="35000"/>
                  </a:schemeClr>
                </a:solidFill>
                <a:latin typeface="+mn-ea"/>
                <a:cs typeface="+mn-ea"/>
                <a:sym typeface="+mn-lt"/>
              </a:rPr>
              <a:t>年全面升级为稻壳儿（</a:t>
            </a:r>
            <a:r>
              <a:rPr lang="en-US" altLang="zh-CN" sz="1200">
                <a:solidFill>
                  <a:schemeClr val="tx1">
                    <a:lumMod val="65000"/>
                    <a:lumOff val="35000"/>
                  </a:schemeClr>
                </a:solidFill>
                <a:latin typeface="+mn-ea"/>
                <a:cs typeface="+mn-ea"/>
                <a:sym typeface="+mn-lt"/>
              </a:rPr>
              <a:t>Docer</a:t>
            </a:r>
            <a:r>
              <a:rPr lang="zh-CN" altLang="en-US" sz="1200">
                <a:solidFill>
                  <a:schemeClr val="tx1">
                    <a:lumMod val="65000"/>
                    <a:lumOff val="35000"/>
                  </a:schemeClr>
                </a:solidFill>
                <a:latin typeface="+mn-ea"/>
                <a:cs typeface="+mn-ea"/>
                <a:sym typeface="+mn-lt"/>
              </a:rPr>
              <a:t>谐音，即</a:t>
            </a:r>
            <a:r>
              <a:rPr lang="en-US" altLang="zh-CN" sz="1200">
                <a:solidFill>
                  <a:schemeClr val="tx1">
                    <a:lumMod val="65000"/>
                    <a:lumOff val="35000"/>
                  </a:schemeClr>
                </a:solidFill>
                <a:latin typeface="+mn-ea"/>
                <a:cs typeface="+mn-ea"/>
                <a:sym typeface="+mn-lt"/>
              </a:rPr>
              <a:t>Doc + er</a:t>
            </a:r>
            <a:r>
              <a:rPr lang="zh-CN" altLang="en-US" sz="1200">
                <a:solidFill>
                  <a:schemeClr val="tx1">
                    <a:lumMod val="65000"/>
                    <a:lumOff val="35000"/>
                  </a:schemeClr>
                </a:solidFill>
                <a:latin typeface="+mn-ea"/>
                <a:cs typeface="+mn-ea"/>
                <a:sym typeface="+mn-lt"/>
              </a:rPr>
              <a:t>）。依托于</a:t>
            </a:r>
            <a:r>
              <a:rPr lang="en-US" altLang="zh-CN" sz="1200">
                <a:solidFill>
                  <a:schemeClr val="tx1">
                    <a:lumMod val="65000"/>
                    <a:lumOff val="35000"/>
                  </a:schemeClr>
                </a:solidFill>
                <a:latin typeface="+mn-ea"/>
                <a:cs typeface="+mn-ea"/>
                <a:sym typeface="+mn-lt"/>
              </a:rPr>
              <a:t>WPS Office</a:t>
            </a:r>
            <a:r>
              <a:rPr lang="zh-CN" altLang="en-US" sz="1200">
                <a:solidFill>
                  <a:schemeClr val="tx1">
                    <a:lumMod val="65000"/>
                    <a:lumOff val="35000"/>
                  </a:schemeClr>
                </a:solidFill>
                <a:latin typeface="+mn-ea"/>
                <a:cs typeface="+mn-ea"/>
                <a:sym typeface="+mn-lt"/>
              </a:rPr>
              <a:t>办公软件，稻壳儿不断丰富、优化办公内容资源，借助用户画像和</a:t>
            </a:r>
            <a:r>
              <a:rPr lang="en-US" altLang="zh-CN" sz="1200">
                <a:solidFill>
                  <a:schemeClr val="tx1">
                    <a:lumMod val="65000"/>
                    <a:lumOff val="35000"/>
                  </a:schemeClr>
                </a:solidFill>
                <a:latin typeface="+mn-ea"/>
                <a:cs typeface="+mn-ea"/>
                <a:sym typeface="+mn-lt"/>
              </a:rPr>
              <a:t>AI</a:t>
            </a:r>
            <a:r>
              <a:rPr lang="zh-CN" altLang="en-US" sz="1200">
                <a:solidFill>
                  <a:schemeClr val="tx1">
                    <a:lumMod val="65000"/>
                    <a:lumOff val="35000"/>
                  </a:schemeClr>
                </a:solidFill>
                <a:latin typeface="+mn-ea"/>
                <a:cs typeface="+mn-ea"/>
                <a:sym typeface="+mn-lt"/>
              </a:rPr>
              <a:t>技术洞察用户需求。</a:t>
            </a:r>
            <a:endParaRPr lang="zh-CN" altLang="en-US" sz="1200">
              <a:solidFill>
                <a:schemeClr val="tx1">
                  <a:lumMod val="65000"/>
                  <a:lumOff val="35000"/>
                </a:schemeClr>
              </a:solidFill>
            </a:endParaRPr>
          </a:p>
        </p:txBody>
      </p:sp>
      <p:sp>
        <p:nvSpPr>
          <p:cNvPr id="14" name="文本框 13"/>
          <p:cNvSpPr txBox="1"/>
          <p:nvPr/>
        </p:nvSpPr>
        <p:spPr>
          <a:xfrm>
            <a:off x="6207522" y="2287717"/>
            <a:ext cx="1587826" cy="430887"/>
          </a:xfrm>
          <a:prstGeom prst="rect">
            <a:avLst/>
          </a:prstGeom>
          <a:noFill/>
        </p:spPr>
        <p:txBody>
          <a:bodyPr wrap="square" lIns="0" tIns="0" rIns="0" bIns="0" rtlCol="0">
            <a:spAutoFit/>
          </a:bodyPr>
          <a:lstStyle/>
          <a:p>
            <a:pPr algn="ctr"/>
            <a:r>
              <a:rPr lang="en-US" altLang="zh-CN" sz="2800">
                <a:solidFill>
                  <a:schemeClr val="bg1"/>
                </a:solidFill>
                <a:latin typeface="DIN" pitchFamily="50" charset="0"/>
                <a:ea typeface="+mj-ea"/>
              </a:rPr>
              <a:t>100,000</a:t>
            </a:r>
            <a:endParaRPr lang="zh-CN" altLang="en-US" sz="2800">
              <a:solidFill>
                <a:schemeClr val="bg1"/>
              </a:solidFill>
              <a:latin typeface="DIN" pitchFamily="50" charset="0"/>
              <a:ea typeface="+mj-ea"/>
            </a:endParaRPr>
          </a:p>
        </p:txBody>
      </p:sp>
      <p:sp>
        <p:nvSpPr>
          <p:cNvPr id="15" name="文本框 14"/>
          <p:cNvSpPr txBox="1"/>
          <p:nvPr/>
        </p:nvSpPr>
        <p:spPr>
          <a:xfrm>
            <a:off x="8204141" y="2287717"/>
            <a:ext cx="1587826" cy="430887"/>
          </a:xfrm>
          <a:prstGeom prst="rect">
            <a:avLst/>
          </a:prstGeom>
          <a:noFill/>
        </p:spPr>
        <p:txBody>
          <a:bodyPr wrap="square" lIns="0" tIns="0" rIns="0" bIns="0" rtlCol="0">
            <a:spAutoFit/>
          </a:bodyPr>
          <a:lstStyle/>
          <a:p>
            <a:pPr algn="ctr"/>
            <a:r>
              <a:rPr lang="en-US" altLang="zh-CN" sz="2800">
                <a:solidFill>
                  <a:schemeClr val="bg1"/>
                </a:solidFill>
                <a:latin typeface="DIN" pitchFamily="50" charset="0"/>
                <a:ea typeface="+mj-ea"/>
              </a:rPr>
              <a:t>850,000</a:t>
            </a:r>
            <a:endParaRPr lang="zh-CN" altLang="en-US" sz="2800">
              <a:solidFill>
                <a:schemeClr val="bg1"/>
              </a:solidFill>
              <a:latin typeface="DIN" pitchFamily="50" charset="0"/>
              <a:ea typeface="+mj-ea"/>
            </a:endParaRPr>
          </a:p>
        </p:txBody>
      </p:sp>
      <p:sp>
        <p:nvSpPr>
          <p:cNvPr id="16" name="文本框 15"/>
          <p:cNvSpPr txBox="1"/>
          <p:nvPr/>
        </p:nvSpPr>
        <p:spPr>
          <a:xfrm>
            <a:off x="10187850" y="2287717"/>
            <a:ext cx="1587826" cy="430887"/>
          </a:xfrm>
          <a:prstGeom prst="rect">
            <a:avLst/>
          </a:prstGeom>
          <a:noFill/>
        </p:spPr>
        <p:txBody>
          <a:bodyPr wrap="square" lIns="0" tIns="0" rIns="0" bIns="0" rtlCol="0">
            <a:spAutoFit/>
          </a:bodyPr>
          <a:lstStyle/>
          <a:p>
            <a:pPr algn="ctr"/>
            <a:r>
              <a:rPr lang="en-US" altLang="zh-CN" sz="2800">
                <a:solidFill>
                  <a:schemeClr val="bg1"/>
                </a:solidFill>
                <a:latin typeface="DIN" pitchFamily="50" charset="0"/>
                <a:ea typeface="+mj-ea"/>
              </a:rPr>
              <a:t>95%</a:t>
            </a:r>
            <a:endParaRPr lang="zh-CN" altLang="en-US" sz="2800">
              <a:solidFill>
                <a:schemeClr val="bg1"/>
              </a:solidFill>
              <a:latin typeface="DIN" pitchFamily="50" charset="0"/>
              <a:ea typeface="+mj-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20591" y="2240422"/>
            <a:ext cx="4171969" cy="800989"/>
          </a:xfrm>
          <a:prstGeom prst="rect">
            <a:avLst/>
          </a:prstGeom>
          <a:noFill/>
        </p:spPr>
        <p:txBody>
          <a:bodyPr wrap="square" lIns="0" tIns="0" rIns="0" bIns="0" rtlCol="0">
            <a:spAutoFit/>
          </a:bodyPr>
          <a:lstStyle/>
          <a:p>
            <a:pPr lvl="0">
              <a:lnSpc>
                <a:spcPct val="150000"/>
              </a:lnSpc>
            </a:pPr>
            <a:r>
              <a:rPr lang="zh-CN" altLang="en-US" sz="1200">
                <a:solidFill>
                  <a:prstClr val="black">
                    <a:lumMod val="65000"/>
                    <a:lumOff val="35000"/>
                  </a:prstClr>
                </a:solidFill>
                <a:latin typeface="+mn-ea"/>
                <a:cs typeface="+mn-ea"/>
                <a:sym typeface="+mn-lt"/>
              </a:rPr>
              <a:t>稻壳儿（</a:t>
            </a:r>
            <a:r>
              <a:rPr lang="en-US" altLang="zh-CN" sz="1200">
                <a:solidFill>
                  <a:prstClr val="black">
                    <a:lumMod val="65000"/>
                    <a:lumOff val="35000"/>
                  </a:prstClr>
                </a:solidFill>
                <a:latin typeface="+mn-ea"/>
                <a:cs typeface="+mn-ea"/>
                <a:sym typeface="+mn-lt"/>
              </a:rPr>
              <a:t>Docer</a:t>
            </a:r>
            <a:r>
              <a:rPr lang="zh-CN" altLang="en-US" sz="1200">
                <a:solidFill>
                  <a:prstClr val="black">
                    <a:lumMod val="65000"/>
                    <a:lumOff val="35000"/>
                  </a:prstClr>
                </a:solidFill>
                <a:latin typeface="+mn-ea"/>
                <a:cs typeface="+mn-ea"/>
                <a:sym typeface="+mn-lt"/>
              </a:rPr>
              <a:t>）是金山办公旗下专注办公领域内容服务的平台品牌，拥有海量优质的原创</a:t>
            </a:r>
            <a:r>
              <a:rPr lang="en-US" altLang="zh-CN" sz="1200">
                <a:solidFill>
                  <a:prstClr val="black">
                    <a:lumMod val="65000"/>
                    <a:lumOff val="35000"/>
                  </a:prstClr>
                </a:solidFill>
                <a:latin typeface="+mn-ea"/>
                <a:cs typeface="+mn-ea"/>
                <a:sym typeface="+mn-lt"/>
              </a:rPr>
              <a:t>Office</a:t>
            </a:r>
            <a:r>
              <a:rPr lang="zh-CN" altLang="en-US" sz="1200">
                <a:solidFill>
                  <a:prstClr val="black">
                    <a:lumMod val="65000"/>
                    <a:lumOff val="35000"/>
                  </a:prstClr>
                </a:solidFill>
                <a:latin typeface="+mn-ea"/>
                <a:cs typeface="+mn-ea"/>
                <a:sym typeface="+mn-lt"/>
              </a:rPr>
              <a:t>素材模板及办公文库、职场课程、</a:t>
            </a:r>
            <a:r>
              <a:rPr lang="en-US" altLang="zh-CN" sz="1200">
                <a:solidFill>
                  <a:prstClr val="black">
                    <a:lumMod val="65000"/>
                    <a:lumOff val="35000"/>
                  </a:prstClr>
                </a:solidFill>
                <a:latin typeface="+mn-ea"/>
                <a:cs typeface="+mn-ea"/>
                <a:sym typeface="+mn-lt"/>
              </a:rPr>
              <a:t>H5</a:t>
            </a:r>
            <a:r>
              <a:rPr lang="zh-CN" altLang="en-US" sz="1200">
                <a:solidFill>
                  <a:prstClr val="black">
                    <a:lumMod val="65000"/>
                    <a:lumOff val="35000"/>
                  </a:prstClr>
                </a:solidFill>
                <a:latin typeface="+mn-ea"/>
                <a:cs typeface="+mn-ea"/>
                <a:sym typeface="+mn-lt"/>
              </a:rPr>
              <a:t>、思维导图等资源</a:t>
            </a:r>
            <a:endParaRPr lang="zh-CN" altLang="en-US" sz="1200">
              <a:solidFill>
                <a:prstClr val="black">
                  <a:lumMod val="65000"/>
                  <a:lumOff val="35000"/>
                </a:prstClr>
              </a:solidFill>
              <a:latin typeface="+mn-ea"/>
            </a:endParaRPr>
          </a:p>
        </p:txBody>
      </p:sp>
      <p:sp>
        <p:nvSpPr>
          <p:cNvPr id="3" name="文本框 2"/>
          <p:cNvSpPr txBox="1"/>
          <p:nvPr/>
        </p:nvSpPr>
        <p:spPr>
          <a:xfrm>
            <a:off x="1120592" y="1756419"/>
            <a:ext cx="1587826" cy="307777"/>
          </a:xfrm>
          <a:prstGeom prst="rect">
            <a:avLst/>
          </a:prstGeom>
          <a:noFill/>
        </p:spPr>
        <p:txBody>
          <a:bodyPr wrap="square" lIns="0" tIns="0" rIns="0" bIns="0" rtlCol="0">
            <a:spAutoFit/>
          </a:bodyPr>
          <a:lstStyle/>
          <a:p>
            <a:r>
              <a:rPr lang="zh-CN" altLang="en-US" sz="2000">
                <a:solidFill>
                  <a:schemeClr val="accent1"/>
                </a:solidFill>
                <a:latin typeface="+mj-ea"/>
                <a:ea typeface="+mj-ea"/>
              </a:rPr>
              <a:t>市场数据分析</a:t>
            </a:r>
          </a:p>
        </p:txBody>
      </p:sp>
      <p:sp>
        <p:nvSpPr>
          <p:cNvPr id="4" name="矩形 3"/>
          <p:cNvSpPr/>
          <p:nvPr/>
        </p:nvSpPr>
        <p:spPr>
          <a:xfrm>
            <a:off x="2017060" y="3554807"/>
            <a:ext cx="3701623" cy="430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69345" y="4248246"/>
            <a:ext cx="2249338" cy="430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20592" y="4941684"/>
            <a:ext cx="4598092" cy="4308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6096000" y="1685365"/>
            <a:ext cx="0" cy="4374776"/>
          </a:xfrm>
          <a:prstGeom prst="line">
            <a:avLst/>
          </a:prstGeom>
          <a:ln>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473317" y="3554807"/>
            <a:ext cx="3701623" cy="4308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73317" y="4248246"/>
            <a:ext cx="2249338" cy="4308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473317" y="4941684"/>
            <a:ext cx="4598092" cy="4308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863080" y="2240280"/>
            <a:ext cx="4208145" cy="830580"/>
          </a:xfrm>
          <a:prstGeom prst="rect">
            <a:avLst/>
          </a:prstGeom>
          <a:noFill/>
        </p:spPr>
        <p:txBody>
          <a:bodyPr wrap="square" lIns="0" tIns="0" rIns="0" bIns="0" rtlCol="0">
            <a:spAutoFit/>
          </a:bodyPr>
          <a:lstStyle/>
          <a:p>
            <a:pPr lvl="0" algn="r">
              <a:lnSpc>
                <a:spcPct val="150000"/>
              </a:lnSpc>
            </a:pPr>
            <a:r>
              <a:rPr lang="zh-CN" altLang="en-US" sz="1200">
                <a:solidFill>
                  <a:prstClr val="black">
                    <a:lumMod val="65000"/>
                    <a:lumOff val="35000"/>
                  </a:prstClr>
                </a:solidFill>
                <a:latin typeface="+mn-ea"/>
                <a:cs typeface="+mn-ea"/>
                <a:sym typeface="+mn-lt"/>
              </a:rPr>
              <a:t>稻壳儿（</a:t>
            </a:r>
            <a:r>
              <a:rPr lang="en-US" altLang="zh-CN" sz="1200">
                <a:solidFill>
                  <a:prstClr val="black">
                    <a:lumMod val="65000"/>
                    <a:lumOff val="35000"/>
                  </a:prstClr>
                </a:solidFill>
                <a:latin typeface="+mn-ea"/>
                <a:cs typeface="+mn-ea"/>
                <a:sym typeface="+mn-lt"/>
              </a:rPr>
              <a:t>Docer</a:t>
            </a:r>
            <a:r>
              <a:rPr lang="zh-CN" altLang="en-US" sz="1200">
                <a:solidFill>
                  <a:prstClr val="black">
                    <a:lumMod val="65000"/>
                    <a:lumOff val="35000"/>
                  </a:prstClr>
                </a:solidFill>
                <a:latin typeface="+mn-ea"/>
                <a:cs typeface="+mn-ea"/>
                <a:sym typeface="+mn-lt"/>
              </a:rPr>
              <a:t>）是金山办公旗下专注办公领域内容服务的平台品牌，拥有海量优质的原创</a:t>
            </a:r>
            <a:r>
              <a:rPr lang="en-US" altLang="zh-CN" sz="1200">
                <a:solidFill>
                  <a:prstClr val="black">
                    <a:lumMod val="65000"/>
                    <a:lumOff val="35000"/>
                  </a:prstClr>
                </a:solidFill>
                <a:latin typeface="+mn-ea"/>
                <a:cs typeface="+mn-ea"/>
                <a:sym typeface="+mn-lt"/>
              </a:rPr>
              <a:t>Office</a:t>
            </a:r>
            <a:r>
              <a:rPr lang="zh-CN" altLang="en-US" sz="1200">
                <a:solidFill>
                  <a:prstClr val="black">
                    <a:lumMod val="65000"/>
                    <a:lumOff val="35000"/>
                  </a:prstClr>
                </a:solidFill>
                <a:latin typeface="+mn-ea"/>
                <a:cs typeface="+mn-ea"/>
                <a:sym typeface="+mn-lt"/>
              </a:rPr>
              <a:t>素材模板及办公文库职场课程、</a:t>
            </a:r>
            <a:r>
              <a:rPr lang="en-US" altLang="zh-CN" sz="1200">
                <a:solidFill>
                  <a:prstClr val="black">
                    <a:lumMod val="65000"/>
                    <a:lumOff val="35000"/>
                  </a:prstClr>
                </a:solidFill>
                <a:latin typeface="+mn-ea"/>
                <a:cs typeface="+mn-ea"/>
                <a:sym typeface="+mn-lt"/>
              </a:rPr>
              <a:t>H5</a:t>
            </a:r>
            <a:r>
              <a:rPr lang="zh-CN" altLang="en-US" sz="1200">
                <a:solidFill>
                  <a:prstClr val="black">
                    <a:lumMod val="65000"/>
                    <a:lumOff val="35000"/>
                  </a:prstClr>
                </a:solidFill>
                <a:latin typeface="+mn-ea"/>
                <a:cs typeface="+mn-ea"/>
                <a:sym typeface="+mn-lt"/>
              </a:rPr>
              <a:t>、思维导图等资源</a:t>
            </a:r>
            <a:endParaRPr lang="zh-CN" altLang="en-US" sz="1200">
              <a:solidFill>
                <a:prstClr val="black">
                  <a:lumMod val="65000"/>
                  <a:lumOff val="35000"/>
                </a:prstClr>
              </a:solidFill>
              <a:latin typeface="+mn-ea"/>
            </a:endParaRPr>
          </a:p>
        </p:txBody>
      </p:sp>
      <p:sp>
        <p:nvSpPr>
          <p:cNvPr id="12" name="文本框 11"/>
          <p:cNvSpPr txBox="1"/>
          <p:nvPr/>
        </p:nvSpPr>
        <p:spPr>
          <a:xfrm>
            <a:off x="9483582" y="1756419"/>
            <a:ext cx="1587826" cy="307777"/>
          </a:xfrm>
          <a:prstGeom prst="rect">
            <a:avLst/>
          </a:prstGeom>
          <a:noFill/>
        </p:spPr>
        <p:txBody>
          <a:bodyPr wrap="square" lIns="0" tIns="0" rIns="0" bIns="0" rtlCol="0">
            <a:spAutoFit/>
          </a:bodyPr>
          <a:lstStyle/>
          <a:p>
            <a:r>
              <a:rPr lang="zh-CN" altLang="en-US" sz="2000">
                <a:solidFill>
                  <a:schemeClr val="accent1"/>
                </a:solidFill>
                <a:latin typeface="+mj-ea"/>
                <a:ea typeface="+mj-ea"/>
              </a:rPr>
              <a:t>市场数据分析</a:t>
            </a:r>
          </a:p>
        </p:txBody>
      </p:sp>
      <p:sp>
        <p:nvSpPr>
          <p:cNvPr id="13" name="椭圆 12"/>
          <p:cNvSpPr/>
          <p:nvPr/>
        </p:nvSpPr>
        <p:spPr>
          <a:xfrm>
            <a:off x="5519991" y="1910307"/>
            <a:ext cx="1139317" cy="11393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687931" y="2233744"/>
            <a:ext cx="803437" cy="492443"/>
          </a:xfrm>
          <a:prstGeom prst="rect">
            <a:avLst/>
          </a:prstGeom>
          <a:noFill/>
        </p:spPr>
        <p:txBody>
          <a:bodyPr wrap="square" lIns="0" tIns="0" rIns="0" bIns="0" rtlCol="0">
            <a:spAutoFit/>
          </a:bodyPr>
          <a:lstStyle/>
          <a:p>
            <a:pPr algn="ctr"/>
            <a:r>
              <a:rPr lang="en-US" altLang="zh-CN" sz="3200">
                <a:solidFill>
                  <a:schemeClr val="bg1"/>
                </a:solidFill>
                <a:latin typeface="+mn-ea"/>
              </a:rPr>
              <a:t>VS</a:t>
            </a:r>
            <a:endParaRPr lang="zh-CN" altLang="en-US" sz="3200">
              <a:solidFill>
                <a:schemeClr val="bg1"/>
              </a:solidFill>
              <a:latin typeface="+mn-ea"/>
            </a:endParaRPr>
          </a:p>
        </p:txBody>
      </p:sp>
      <p:sp>
        <p:nvSpPr>
          <p:cNvPr id="15" name="文本框 14"/>
          <p:cNvSpPr txBox="1"/>
          <p:nvPr/>
        </p:nvSpPr>
        <p:spPr>
          <a:xfrm>
            <a:off x="3937589" y="3647140"/>
            <a:ext cx="1587826" cy="246221"/>
          </a:xfrm>
          <a:prstGeom prst="rect">
            <a:avLst/>
          </a:prstGeom>
          <a:noFill/>
        </p:spPr>
        <p:txBody>
          <a:bodyPr wrap="square" lIns="0" tIns="0" rIns="0" bIns="0" rtlCol="0">
            <a:spAutoFit/>
          </a:bodyPr>
          <a:lstStyle/>
          <a:p>
            <a:pPr algn="r"/>
            <a:r>
              <a:rPr lang="zh-CN" altLang="en-US" sz="1600">
                <a:solidFill>
                  <a:schemeClr val="bg1"/>
                </a:solidFill>
                <a:latin typeface="+mj-ea"/>
                <a:ea typeface="+mj-ea"/>
              </a:rPr>
              <a:t>对比数</a:t>
            </a:r>
            <a:r>
              <a:rPr lang="en-US" altLang="zh-CN" sz="1600">
                <a:solidFill>
                  <a:schemeClr val="bg1"/>
                </a:solidFill>
                <a:latin typeface="+mj-ea"/>
                <a:ea typeface="+mj-ea"/>
              </a:rPr>
              <a:t>85%</a:t>
            </a:r>
            <a:endParaRPr lang="zh-CN" altLang="en-US" sz="1600">
              <a:solidFill>
                <a:schemeClr val="bg1"/>
              </a:solidFill>
              <a:latin typeface="+mj-ea"/>
              <a:ea typeface="+mj-ea"/>
            </a:endParaRPr>
          </a:p>
        </p:txBody>
      </p:sp>
      <p:sp>
        <p:nvSpPr>
          <p:cNvPr id="16" name="文本框 15"/>
          <p:cNvSpPr txBox="1"/>
          <p:nvPr/>
        </p:nvSpPr>
        <p:spPr>
          <a:xfrm>
            <a:off x="3937589" y="4340578"/>
            <a:ext cx="1587826" cy="246221"/>
          </a:xfrm>
          <a:prstGeom prst="rect">
            <a:avLst/>
          </a:prstGeom>
          <a:noFill/>
        </p:spPr>
        <p:txBody>
          <a:bodyPr wrap="square" lIns="0" tIns="0" rIns="0" bIns="0" rtlCol="0">
            <a:spAutoFit/>
          </a:bodyPr>
          <a:lstStyle/>
          <a:p>
            <a:pPr algn="r"/>
            <a:r>
              <a:rPr lang="zh-CN" altLang="en-US" sz="1600">
                <a:solidFill>
                  <a:schemeClr val="bg1"/>
                </a:solidFill>
                <a:latin typeface="+mj-ea"/>
                <a:ea typeface="+mj-ea"/>
              </a:rPr>
              <a:t>对比数</a:t>
            </a:r>
            <a:r>
              <a:rPr lang="en-US" altLang="zh-CN" sz="1600">
                <a:solidFill>
                  <a:schemeClr val="bg1"/>
                </a:solidFill>
                <a:latin typeface="+mj-ea"/>
                <a:ea typeface="+mj-ea"/>
              </a:rPr>
              <a:t>85%</a:t>
            </a:r>
            <a:endParaRPr lang="zh-CN" altLang="en-US" sz="1600">
              <a:solidFill>
                <a:schemeClr val="bg1"/>
              </a:solidFill>
              <a:latin typeface="+mj-ea"/>
              <a:ea typeface="+mj-ea"/>
            </a:endParaRPr>
          </a:p>
        </p:txBody>
      </p:sp>
      <p:sp>
        <p:nvSpPr>
          <p:cNvPr id="17" name="文本框 16"/>
          <p:cNvSpPr txBox="1"/>
          <p:nvPr/>
        </p:nvSpPr>
        <p:spPr>
          <a:xfrm>
            <a:off x="3937589" y="5034016"/>
            <a:ext cx="1587826" cy="246221"/>
          </a:xfrm>
          <a:prstGeom prst="rect">
            <a:avLst/>
          </a:prstGeom>
          <a:noFill/>
        </p:spPr>
        <p:txBody>
          <a:bodyPr wrap="square" lIns="0" tIns="0" rIns="0" bIns="0" rtlCol="0">
            <a:spAutoFit/>
          </a:bodyPr>
          <a:lstStyle/>
          <a:p>
            <a:pPr algn="r"/>
            <a:r>
              <a:rPr lang="zh-CN" altLang="en-US" sz="1600">
                <a:solidFill>
                  <a:schemeClr val="bg1"/>
                </a:solidFill>
                <a:latin typeface="+mj-ea"/>
                <a:ea typeface="+mj-ea"/>
              </a:rPr>
              <a:t>对比数</a:t>
            </a:r>
            <a:r>
              <a:rPr lang="en-US" altLang="zh-CN" sz="1600">
                <a:solidFill>
                  <a:schemeClr val="bg1"/>
                </a:solidFill>
                <a:latin typeface="+mj-ea"/>
                <a:ea typeface="+mj-ea"/>
              </a:rPr>
              <a:t>85%</a:t>
            </a:r>
            <a:endParaRPr lang="zh-CN" altLang="en-US" sz="1600">
              <a:solidFill>
                <a:schemeClr val="bg1"/>
              </a:solidFill>
              <a:latin typeface="+mj-ea"/>
              <a:ea typeface="+mj-ea"/>
            </a:endParaRPr>
          </a:p>
        </p:txBody>
      </p:sp>
      <p:sp>
        <p:nvSpPr>
          <p:cNvPr id="18" name="文本框 17"/>
          <p:cNvSpPr txBox="1"/>
          <p:nvPr/>
        </p:nvSpPr>
        <p:spPr>
          <a:xfrm>
            <a:off x="6659308" y="3647140"/>
            <a:ext cx="1587826" cy="246221"/>
          </a:xfrm>
          <a:prstGeom prst="rect">
            <a:avLst/>
          </a:prstGeom>
          <a:noFill/>
        </p:spPr>
        <p:txBody>
          <a:bodyPr wrap="square" lIns="0" tIns="0" rIns="0" bIns="0" rtlCol="0">
            <a:spAutoFit/>
          </a:bodyPr>
          <a:lstStyle/>
          <a:p>
            <a:r>
              <a:rPr lang="zh-CN" altLang="en-US" sz="1600">
                <a:solidFill>
                  <a:schemeClr val="bg1"/>
                </a:solidFill>
                <a:latin typeface="+mj-ea"/>
                <a:ea typeface="+mj-ea"/>
              </a:rPr>
              <a:t>对比数</a:t>
            </a:r>
            <a:r>
              <a:rPr lang="en-US" altLang="zh-CN" sz="1600">
                <a:solidFill>
                  <a:schemeClr val="bg1"/>
                </a:solidFill>
                <a:latin typeface="+mj-ea"/>
                <a:ea typeface="+mj-ea"/>
              </a:rPr>
              <a:t>85%</a:t>
            </a:r>
            <a:endParaRPr lang="zh-CN" altLang="en-US" sz="1600">
              <a:solidFill>
                <a:schemeClr val="bg1"/>
              </a:solidFill>
              <a:latin typeface="+mj-ea"/>
              <a:ea typeface="+mj-ea"/>
            </a:endParaRPr>
          </a:p>
        </p:txBody>
      </p:sp>
      <p:sp>
        <p:nvSpPr>
          <p:cNvPr id="19" name="文本框 18"/>
          <p:cNvSpPr txBox="1"/>
          <p:nvPr/>
        </p:nvSpPr>
        <p:spPr>
          <a:xfrm>
            <a:off x="6659308" y="4340578"/>
            <a:ext cx="1587826" cy="246221"/>
          </a:xfrm>
          <a:prstGeom prst="rect">
            <a:avLst/>
          </a:prstGeom>
          <a:noFill/>
        </p:spPr>
        <p:txBody>
          <a:bodyPr wrap="square" lIns="0" tIns="0" rIns="0" bIns="0" rtlCol="0">
            <a:spAutoFit/>
          </a:bodyPr>
          <a:lstStyle/>
          <a:p>
            <a:r>
              <a:rPr lang="zh-CN" altLang="en-US" sz="1600">
                <a:solidFill>
                  <a:schemeClr val="bg1"/>
                </a:solidFill>
                <a:latin typeface="+mj-ea"/>
                <a:ea typeface="+mj-ea"/>
              </a:rPr>
              <a:t>对比数</a:t>
            </a:r>
            <a:r>
              <a:rPr lang="en-US" altLang="zh-CN" sz="1600">
                <a:solidFill>
                  <a:schemeClr val="bg1"/>
                </a:solidFill>
                <a:latin typeface="+mj-ea"/>
                <a:ea typeface="+mj-ea"/>
              </a:rPr>
              <a:t>85%</a:t>
            </a:r>
            <a:endParaRPr lang="zh-CN" altLang="en-US" sz="1600">
              <a:solidFill>
                <a:schemeClr val="bg1"/>
              </a:solidFill>
              <a:latin typeface="+mj-ea"/>
              <a:ea typeface="+mj-ea"/>
            </a:endParaRPr>
          </a:p>
        </p:txBody>
      </p:sp>
      <p:sp>
        <p:nvSpPr>
          <p:cNvPr id="20" name="文本框 19"/>
          <p:cNvSpPr txBox="1"/>
          <p:nvPr/>
        </p:nvSpPr>
        <p:spPr>
          <a:xfrm>
            <a:off x="6659308" y="5034016"/>
            <a:ext cx="1587826" cy="246221"/>
          </a:xfrm>
          <a:prstGeom prst="rect">
            <a:avLst/>
          </a:prstGeom>
          <a:noFill/>
        </p:spPr>
        <p:txBody>
          <a:bodyPr wrap="square" lIns="0" tIns="0" rIns="0" bIns="0" rtlCol="0">
            <a:spAutoFit/>
          </a:bodyPr>
          <a:lstStyle/>
          <a:p>
            <a:r>
              <a:rPr lang="zh-CN" altLang="en-US" sz="1600">
                <a:solidFill>
                  <a:schemeClr val="bg1"/>
                </a:solidFill>
                <a:latin typeface="+mj-ea"/>
                <a:ea typeface="+mj-ea"/>
              </a:rPr>
              <a:t>对比数</a:t>
            </a:r>
            <a:r>
              <a:rPr lang="en-US" altLang="zh-CN" sz="1600">
                <a:solidFill>
                  <a:schemeClr val="bg1"/>
                </a:solidFill>
                <a:latin typeface="+mj-ea"/>
                <a:ea typeface="+mj-ea"/>
              </a:rPr>
              <a:t>85%</a:t>
            </a:r>
            <a:endParaRPr lang="zh-CN" altLang="en-US" sz="1600">
              <a:solidFill>
                <a:schemeClr val="bg1"/>
              </a:solidFill>
              <a:latin typeface="+mj-ea"/>
              <a:ea typeface="+mj-ea"/>
            </a:endParaRPr>
          </a:p>
        </p:txBody>
      </p:sp>
      <p:grpSp>
        <p:nvGrpSpPr>
          <p:cNvPr id="21" name="组合 20"/>
          <p:cNvGrpSpPr/>
          <p:nvPr/>
        </p:nvGrpSpPr>
        <p:grpSpPr>
          <a:xfrm>
            <a:off x="4270614" y="339272"/>
            <a:ext cx="3650771" cy="854528"/>
            <a:chOff x="4264265" y="339272"/>
            <a:chExt cx="3650771" cy="854528"/>
          </a:xfrm>
        </p:grpSpPr>
        <p:sp>
          <p:nvSpPr>
            <p:cNvPr id="22" name="文本框 21"/>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市场数据分析</a:t>
              </a:r>
            </a:p>
          </p:txBody>
        </p:sp>
        <p:sp>
          <p:nvSpPr>
            <p:cNvPr id="23" name="矩形 22"/>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MARKET DATA ANALYSIS</a:t>
              </a:r>
            </a:p>
          </p:txBody>
        </p:sp>
        <p:cxnSp>
          <p:nvCxnSpPr>
            <p:cNvPr id="24" name="直接连接符 23"/>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圆角 76"/>
          <p:cNvSpPr/>
          <p:nvPr/>
        </p:nvSpPr>
        <p:spPr>
          <a:xfrm>
            <a:off x="5072233" y="4619601"/>
            <a:ext cx="1989470" cy="31565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200">
                <a:latin typeface="+mn-ea"/>
              </a:rPr>
              <a:t>PART.03</a:t>
            </a:r>
            <a:endParaRPr lang="zh-CN" altLang="en-US" sz="1200">
              <a:latin typeface="+mn-ea"/>
            </a:endParaRPr>
          </a:p>
        </p:txBody>
      </p:sp>
      <p:sp>
        <p:nvSpPr>
          <p:cNvPr id="78" name="PA_矩形 7"/>
          <p:cNvSpPr/>
          <p:nvPr>
            <p:custDataLst>
              <p:tags r:id="rId1"/>
            </p:custDataLst>
          </p:nvPr>
        </p:nvSpPr>
        <p:spPr>
          <a:xfrm>
            <a:off x="3442608" y="2198424"/>
            <a:ext cx="5262979" cy="1107996"/>
          </a:xfrm>
          <a:prstGeom prst="rect">
            <a:avLst/>
          </a:prstGeom>
        </p:spPr>
        <p:txBody>
          <a:bodyPr wrap="none">
            <a:spAutoFit/>
          </a:bodyPr>
          <a:lstStyle/>
          <a:p>
            <a:pPr lvl="0" algn="ctr" defTabSz="685800">
              <a:defRPr/>
            </a:pPr>
            <a:r>
              <a:rPr lang="zh-CN" altLang="en-US" sz="6600" kern="0">
                <a:solidFill>
                  <a:schemeClr val="accent1"/>
                </a:solidFill>
                <a:latin typeface="+mj-ea"/>
                <a:ea typeface="+mj-ea"/>
              </a:rPr>
              <a:t>工作经验总结</a:t>
            </a:r>
          </a:p>
        </p:txBody>
      </p:sp>
      <p:sp>
        <p:nvSpPr>
          <p:cNvPr id="79" name="矩形 78"/>
          <p:cNvSpPr/>
          <p:nvPr/>
        </p:nvSpPr>
        <p:spPr>
          <a:xfrm>
            <a:off x="3442607" y="3733409"/>
            <a:ext cx="5306786" cy="617028"/>
          </a:xfrm>
          <a:prstGeom prst="rect">
            <a:avLst/>
          </a:prstGeom>
        </p:spPr>
        <p:txBody>
          <a:bodyPr wrap="square">
            <a:spAutoFit/>
          </a:bodyPr>
          <a:lstStyle/>
          <a:p>
            <a:pPr algn="ctr">
              <a:lnSpc>
                <a:spcPct val="150000"/>
              </a:lnSpc>
              <a:defRPr/>
            </a:pPr>
            <a:r>
              <a:rPr lang="en-US" altLang="zh-CN" sz="1200" kern="0">
                <a:solidFill>
                  <a:schemeClr val="bg1">
                    <a:lumMod val="65000"/>
                  </a:schemeClr>
                </a:solidFill>
                <a:cs typeface="Arial" panose="020B0604020202020204" pitchFamily="34" charset="0"/>
              </a:rPr>
              <a:t>Lorem ipsum dolor sit amet consectetur adipisicing elit sed do eiusmod tempor incididunt ut labore et dolore magna aliqua</a:t>
            </a:r>
          </a:p>
        </p:txBody>
      </p:sp>
      <p:sp>
        <p:nvSpPr>
          <p:cNvPr id="81" name="PA_矩形 8"/>
          <p:cNvSpPr/>
          <p:nvPr>
            <p:custDataLst>
              <p:tags r:id="rId2"/>
            </p:custDataLst>
          </p:nvPr>
        </p:nvSpPr>
        <p:spPr>
          <a:xfrm>
            <a:off x="4073073" y="3329767"/>
            <a:ext cx="4045854" cy="369332"/>
          </a:xfrm>
          <a:prstGeom prst="rect">
            <a:avLst/>
          </a:prstGeom>
        </p:spPr>
        <p:txBody>
          <a:bodyPr wrap="square">
            <a:spAutoFit/>
          </a:bodyPr>
          <a:lstStyle/>
          <a:p>
            <a:pPr lvl="0" algn="ctr" defTabSz="685800">
              <a:defRPr/>
            </a:pPr>
            <a:r>
              <a:rPr lang="en-US" altLang="zh-CN" kern="0">
                <a:solidFill>
                  <a:schemeClr val="accent2"/>
                </a:solidFill>
                <a:latin typeface="+mj-lt"/>
                <a:ea typeface="微软雅黑" panose="020B0503020204020204" charset="-122"/>
              </a:rPr>
              <a:t>WORK EXPERIENCE SUMMARY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270614" y="339272"/>
            <a:ext cx="3650771" cy="854528"/>
            <a:chOff x="4264265" y="339272"/>
            <a:chExt cx="3650771" cy="854528"/>
          </a:xfrm>
        </p:grpSpPr>
        <p:sp>
          <p:nvSpPr>
            <p:cNvPr id="22" name="文本框 21"/>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工作经验总结</a:t>
              </a:r>
            </a:p>
          </p:txBody>
        </p:sp>
        <p:sp>
          <p:nvSpPr>
            <p:cNvPr id="23" name="矩形 22"/>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WORK EXPERIENCE SUMMARY</a:t>
              </a:r>
            </a:p>
          </p:txBody>
        </p:sp>
        <p:cxnSp>
          <p:nvCxnSpPr>
            <p:cNvPr id="24" name="直接连接符 23"/>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768295" y="4012564"/>
            <a:ext cx="2286357" cy="1885372"/>
            <a:chOff x="1553440" y="4012564"/>
            <a:chExt cx="2286357" cy="1885372"/>
          </a:xfrm>
        </p:grpSpPr>
        <p:grpSp>
          <p:nvGrpSpPr>
            <p:cNvPr id="60" name="组合 59"/>
            <p:cNvGrpSpPr/>
            <p:nvPr/>
          </p:nvGrpSpPr>
          <p:grpSpPr>
            <a:xfrm>
              <a:off x="1553440" y="4012564"/>
              <a:ext cx="2286357" cy="1885372"/>
              <a:chOff x="891565" y="1804372"/>
              <a:chExt cx="2286357" cy="1885372"/>
            </a:xfrm>
          </p:grpSpPr>
          <p:sp>
            <p:nvSpPr>
              <p:cNvPr id="61" name="椭圆 60"/>
              <p:cNvSpPr/>
              <p:nvPr/>
            </p:nvSpPr>
            <p:spPr>
              <a:xfrm>
                <a:off x="1630850" y="1804372"/>
                <a:ext cx="807786" cy="8077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891565" y="3168255"/>
                <a:ext cx="2286356" cy="521489"/>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mn-ea"/>
                  </a:rPr>
                  <a:t>稻壳儿（</a:t>
                </a:r>
                <a:r>
                  <a:rPr lang="en-US" altLang="zh-CN" sz="1200">
                    <a:solidFill>
                      <a:prstClr val="black">
                        <a:lumMod val="65000"/>
                        <a:lumOff val="35000"/>
                      </a:prstClr>
                    </a:solidFill>
                    <a:latin typeface="+mn-ea"/>
                  </a:rPr>
                  <a:t>Docer</a:t>
                </a:r>
                <a:r>
                  <a:rPr lang="zh-CN" altLang="en-US" sz="1200">
                    <a:solidFill>
                      <a:prstClr val="black">
                        <a:lumMod val="65000"/>
                        <a:lumOff val="35000"/>
                      </a:prstClr>
                    </a:solidFill>
                    <a:latin typeface="+mn-ea"/>
                  </a:rPr>
                  <a:t>）是金山办公旗下专注办公领域内容服务的平台品牌</a:t>
                </a:r>
              </a:p>
            </p:txBody>
          </p:sp>
          <p:sp>
            <p:nvSpPr>
              <p:cNvPr id="63" name="文本框 62"/>
              <p:cNvSpPr txBox="1"/>
              <p:nvPr/>
            </p:nvSpPr>
            <p:spPr>
              <a:xfrm>
                <a:off x="891565" y="2766334"/>
                <a:ext cx="2286357" cy="276999"/>
              </a:xfrm>
              <a:prstGeom prst="rect">
                <a:avLst/>
              </a:prstGeom>
              <a:noFill/>
            </p:spPr>
            <p:txBody>
              <a:bodyPr wrap="square" lIns="0" tIns="0" rIns="0" bIns="0" rtlCol="0">
                <a:spAutoFit/>
              </a:bodyPr>
              <a:lstStyle/>
              <a:p>
                <a:pPr algn="ctr"/>
                <a:r>
                  <a:rPr lang="zh-CN" altLang="en-US">
                    <a:solidFill>
                      <a:schemeClr val="accent3"/>
                    </a:solidFill>
                    <a:latin typeface="+mj-ea"/>
                    <a:ea typeface="+mj-ea"/>
                  </a:rPr>
                  <a:t>工作经验总结</a:t>
                </a:r>
              </a:p>
            </p:txBody>
          </p:sp>
        </p:grpSp>
        <p:grpSp>
          <p:nvGrpSpPr>
            <p:cNvPr id="70" name="Group 112"/>
            <p:cNvGrpSpPr/>
            <p:nvPr/>
          </p:nvGrpSpPr>
          <p:grpSpPr>
            <a:xfrm>
              <a:off x="2516727" y="4247925"/>
              <a:ext cx="359779" cy="337063"/>
              <a:chOff x="5368132" y="3540125"/>
              <a:chExt cx="465138" cy="435769"/>
            </a:xfrm>
            <a:solidFill>
              <a:schemeClr val="bg1"/>
            </a:solidFill>
          </p:grpSpPr>
          <p:sp>
            <p:nvSpPr>
              <p:cNvPr id="7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7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grpSp>
      <p:grpSp>
        <p:nvGrpSpPr>
          <p:cNvPr id="82" name="组合 81"/>
          <p:cNvGrpSpPr/>
          <p:nvPr/>
        </p:nvGrpSpPr>
        <p:grpSpPr>
          <a:xfrm>
            <a:off x="3809643" y="1767746"/>
            <a:ext cx="2286357" cy="1885372"/>
            <a:chOff x="4955636" y="1767746"/>
            <a:chExt cx="2286357" cy="1885372"/>
          </a:xfrm>
        </p:grpSpPr>
        <p:grpSp>
          <p:nvGrpSpPr>
            <p:cNvPr id="56" name="组合 55"/>
            <p:cNvGrpSpPr/>
            <p:nvPr/>
          </p:nvGrpSpPr>
          <p:grpSpPr>
            <a:xfrm>
              <a:off x="4955636" y="1767746"/>
              <a:ext cx="2286357" cy="1885372"/>
              <a:chOff x="891565" y="1804372"/>
              <a:chExt cx="2286357" cy="1885372"/>
            </a:xfrm>
          </p:grpSpPr>
          <p:sp>
            <p:nvSpPr>
              <p:cNvPr id="57" name="椭圆 56"/>
              <p:cNvSpPr/>
              <p:nvPr/>
            </p:nvSpPr>
            <p:spPr>
              <a:xfrm>
                <a:off x="1630850" y="1804372"/>
                <a:ext cx="807786" cy="8077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891565" y="3168255"/>
                <a:ext cx="2286356" cy="521489"/>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mn-ea"/>
                  </a:rPr>
                  <a:t>稻壳儿（</a:t>
                </a:r>
                <a:r>
                  <a:rPr lang="en-US" altLang="zh-CN" sz="1200">
                    <a:solidFill>
                      <a:prstClr val="black">
                        <a:lumMod val="65000"/>
                        <a:lumOff val="35000"/>
                      </a:prstClr>
                    </a:solidFill>
                    <a:latin typeface="+mn-ea"/>
                  </a:rPr>
                  <a:t>Docer</a:t>
                </a:r>
                <a:r>
                  <a:rPr lang="zh-CN" altLang="en-US" sz="1200">
                    <a:solidFill>
                      <a:prstClr val="black">
                        <a:lumMod val="65000"/>
                        <a:lumOff val="35000"/>
                      </a:prstClr>
                    </a:solidFill>
                    <a:latin typeface="+mn-ea"/>
                  </a:rPr>
                  <a:t>）是金山办公旗下专注办公领域内容服务的平台品牌</a:t>
                </a:r>
              </a:p>
            </p:txBody>
          </p:sp>
          <p:sp>
            <p:nvSpPr>
              <p:cNvPr id="59" name="文本框 58"/>
              <p:cNvSpPr txBox="1"/>
              <p:nvPr/>
            </p:nvSpPr>
            <p:spPr>
              <a:xfrm>
                <a:off x="891565" y="2766334"/>
                <a:ext cx="2286357" cy="276999"/>
              </a:xfrm>
              <a:prstGeom prst="rect">
                <a:avLst/>
              </a:prstGeom>
              <a:noFill/>
            </p:spPr>
            <p:txBody>
              <a:bodyPr wrap="square" lIns="0" tIns="0" rIns="0" bIns="0" rtlCol="0">
                <a:spAutoFit/>
              </a:bodyPr>
              <a:lstStyle/>
              <a:p>
                <a:pPr algn="ctr"/>
                <a:r>
                  <a:rPr lang="zh-CN" altLang="en-US">
                    <a:solidFill>
                      <a:schemeClr val="accent2"/>
                    </a:solidFill>
                    <a:latin typeface="+mj-ea"/>
                    <a:ea typeface="+mj-ea"/>
                  </a:rPr>
                  <a:t>工作经验总结</a:t>
                </a:r>
              </a:p>
            </p:txBody>
          </p:sp>
        </p:grpSp>
        <p:sp>
          <p:nvSpPr>
            <p:cNvPr id="73" name="AutoShape 112"/>
            <p:cNvSpPr/>
            <p:nvPr/>
          </p:nvSpPr>
          <p:spPr bwMode="auto">
            <a:xfrm>
              <a:off x="5899612" y="1989192"/>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grpSp>
        <p:nvGrpSpPr>
          <p:cNvPr id="81" name="组合 80"/>
          <p:cNvGrpSpPr/>
          <p:nvPr/>
        </p:nvGrpSpPr>
        <p:grpSpPr>
          <a:xfrm>
            <a:off x="768294" y="1767746"/>
            <a:ext cx="2286358" cy="1885372"/>
            <a:chOff x="1553439" y="1767746"/>
            <a:chExt cx="2286358" cy="1885372"/>
          </a:xfrm>
        </p:grpSpPr>
        <p:grpSp>
          <p:nvGrpSpPr>
            <p:cNvPr id="31" name="组合 30"/>
            <p:cNvGrpSpPr/>
            <p:nvPr/>
          </p:nvGrpSpPr>
          <p:grpSpPr>
            <a:xfrm>
              <a:off x="1553439" y="1767746"/>
              <a:ext cx="2286358" cy="1885372"/>
              <a:chOff x="891564" y="1804372"/>
              <a:chExt cx="2286358" cy="1885372"/>
            </a:xfrm>
          </p:grpSpPr>
          <p:sp>
            <p:nvSpPr>
              <p:cNvPr id="28" name="椭圆 27"/>
              <p:cNvSpPr/>
              <p:nvPr/>
            </p:nvSpPr>
            <p:spPr>
              <a:xfrm>
                <a:off x="1630850" y="1804372"/>
                <a:ext cx="807786" cy="80778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891564" y="3168255"/>
                <a:ext cx="2286358" cy="521489"/>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mn-ea"/>
                  </a:rPr>
                  <a:t>稻壳儿（</a:t>
                </a:r>
                <a:r>
                  <a:rPr lang="en-US" altLang="zh-CN" sz="1200">
                    <a:solidFill>
                      <a:prstClr val="black">
                        <a:lumMod val="65000"/>
                        <a:lumOff val="35000"/>
                      </a:prstClr>
                    </a:solidFill>
                    <a:latin typeface="+mn-ea"/>
                  </a:rPr>
                  <a:t>Docer</a:t>
                </a:r>
                <a:r>
                  <a:rPr lang="zh-CN" altLang="en-US" sz="1200">
                    <a:solidFill>
                      <a:prstClr val="black">
                        <a:lumMod val="65000"/>
                        <a:lumOff val="35000"/>
                      </a:prstClr>
                    </a:solidFill>
                    <a:latin typeface="+mn-ea"/>
                  </a:rPr>
                  <a:t>）是金山办公旗下专注办公领域内容服务的平台品牌</a:t>
                </a:r>
              </a:p>
            </p:txBody>
          </p:sp>
          <p:sp>
            <p:nvSpPr>
              <p:cNvPr id="30" name="文本框 29"/>
              <p:cNvSpPr txBox="1"/>
              <p:nvPr/>
            </p:nvSpPr>
            <p:spPr>
              <a:xfrm>
                <a:off x="891565" y="2766334"/>
                <a:ext cx="2286357" cy="276999"/>
              </a:xfrm>
              <a:prstGeom prst="rect">
                <a:avLst/>
              </a:prstGeom>
              <a:noFill/>
            </p:spPr>
            <p:txBody>
              <a:bodyPr wrap="square" lIns="0" tIns="0" rIns="0" bIns="0" rtlCol="0">
                <a:spAutoFit/>
              </a:bodyPr>
              <a:lstStyle/>
              <a:p>
                <a:pPr algn="ctr"/>
                <a:r>
                  <a:rPr lang="zh-CN" altLang="en-US">
                    <a:solidFill>
                      <a:schemeClr val="accent1"/>
                    </a:solidFill>
                    <a:latin typeface="+mj-ea"/>
                    <a:ea typeface="+mj-ea"/>
                  </a:rPr>
                  <a:t>工作经验总结</a:t>
                </a:r>
              </a:p>
            </p:txBody>
          </p:sp>
        </p:grpSp>
        <p:grpSp>
          <p:nvGrpSpPr>
            <p:cNvPr id="74" name="组合 73"/>
            <p:cNvGrpSpPr/>
            <p:nvPr/>
          </p:nvGrpSpPr>
          <p:grpSpPr>
            <a:xfrm>
              <a:off x="2573212" y="2010317"/>
              <a:ext cx="246811" cy="359779"/>
              <a:chOff x="2528974" y="2863357"/>
              <a:chExt cx="246811" cy="359779"/>
            </a:xfrm>
            <a:solidFill>
              <a:schemeClr val="bg1"/>
            </a:solidFill>
          </p:grpSpPr>
          <p:sp>
            <p:nvSpPr>
              <p:cNvPr id="75"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76"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grpSp>
      <p:grpSp>
        <p:nvGrpSpPr>
          <p:cNvPr id="84" name="组合 83"/>
          <p:cNvGrpSpPr/>
          <p:nvPr/>
        </p:nvGrpSpPr>
        <p:grpSpPr>
          <a:xfrm>
            <a:off x="3804015" y="4012564"/>
            <a:ext cx="2286357" cy="1885372"/>
            <a:chOff x="4950008" y="4012564"/>
            <a:chExt cx="2286357" cy="1885372"/>
          </a:xfrm>
        </p:grpSpPr>
        <p:grpSp>
          <p:nvGrpSpPr>
            <p:cNvPr id="64" name="组合 63"/>
            <p:cNvGrpSpPr/>
            <p:nvPr/>
          </p:nvGrpSpPr>
          <p:grpSpPr>
            <a:xfrm>
              <a:off x="4950008" y="4012564"/>
              <a:ext cx="2286357" cy="1885372"/>
              <a:chOff x="891565" y="1804372"/>
              <a:chExt cx="2286357" cy="1885372"/>
            </a:xfrm>
          </p:grpSpPr>
          <p:sp>
            <p:nvSpPr>
              <p:cNvPr id="65" name="椭圆 64"/>
              <p:cNvSpPr/>
              <p:nvPr/>
            </p:nvSpPr>
            <p:spPr>
              <a:xfrm>
                <a:off x="1630850" y="1804372"/>
                <a:ext cx="807786" cy="8077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891565" y="3168255"/>
                <a:ext cx="2286356" cy="521489"/>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mn-ea"/>
                  </a:rPr>
                  <a:t>稻壳儿（</a:t>
                </a:r>
                <a:r>
                  <a:rPr lang="en-US" altLang="zh-CN" sz="1200">
                    <a:solidFill>
                      <a:prstClr val="black">
                        <a:lumMod val="65000"/>
                        <a:lumOff val="35000"/>
                      </a:prstClr>
                    </a:solidFill>
                    <a:latin typeface="+mn-ea"/>
                  </a:rPr>
                  <a:t>Docer</a:t>
                </a:r>
                <a:r>
                  <a:rPr lang="zh-CN" altLang="en-US" sz="1200">
                    <a:solidFill>
                      <a:prstClr val="black">
                        <a:lumMod val="65000"/>
                        <a:lumOff val="35000"/>
                      </a:prstClr>
                    </a:solidFill>
                    <a:latin typeface="+mn-ea"/>
                  </a:rPr>
                  <a:t>）是金山办公旗下专注办公领域内容服务的平台品牌</a:t>
                </a:r>
              </a:p>
            </p:txBody>
          </p:sp>
          <p:sp>
            <p:nvSpPr>
              <p:cNvPr id="67" name="文本框 66"/>
              <p:cNvSpPr txBox="1"/>
              <p:nvPr/>
            </p:nvSpPr>
            <p:spPr>
              <a:xfrm>
                <a:off x="891565" y="2766334"/>
                <a:ext cx="2286357" cy="276999"/>
              </a:xfrm>
              <a:prstGeom prst="rect">
                <a:avLst/>
              </a:prstGeom>
              <a:noFill/>
            </p:spPr>
            <p:txBody>
              <a:bodyPr wrap="square" lIns="0" tIns="0" rIns="0" bIns="0" rtlCol="0">
                <a:spAutoFit/>
              </a:bodyPr>
              <a:lstStyle/>
              <a:p>
                <a:pPr algn="ctr"/>
                <a:r>
                  <a:rPr lang="zh-CN" altLang="en-US">
                    <a:solidFill>
                      <a:schemeClr val="accent4"/>
                    </a:solidFill>
                    <a:latin typeface="+mj-ea"/>
                    <a:ea typeface="+mj-ea"/>
                  </a:rPr>
                  <a:t>工作经验总结</a:t>
                </a:r>
              </a:p>
            </p:txBody>
          </p:sp>
        </p:grpSp>
        <p:grpSp>
          <p:nvGrpSpPr>
            <p:cNvPr id="77" name="Group 124"/>
            <p:cNvGrpSpPr/>
            <p:nvPr/>
          </p:nvGrpSpPr>
          <p:grpSpPr>
            <a:xfrm>
              <a:off x="5916110" y="4259819"/>
              <a:ext cx="359779" cy="302680"/>
              <a:chOff x="5368132" y="2625725"/>
              <a:chExt cx="465138" cy="391319"/>
            </a:xfrm>
            <a:solidFill>
              <a:schemeClr val="bg1"/>
            </a:solidFill>
          </p:grpSpPr>
          <p:sp>
            <p:nvSpPr>
              <p:cNvPr id="78"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79"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80"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grpSp>
      <p:grpSp>
        <p:nvGrpSpPr>
          <p:cNvPr id="100" name="组合 99"/>
          <p:cNvGrpSpPr/>
          <p:nvPr/>
        </p:nvGrpSpPr>
        <p:grpSpPr>
          <a:xfrm>
            <a:off x="7158266" y="1420555"/>
            <a:ext cx="3650770" cy="7265164"/>
            <a:chOff x="7158266" y="1420555"/>
            <a:chExt cx="3650770" cy="7265164"/>
          </a:xfrm>
        </p:grpSpPr>
        <p:sp>
          <p:nvSpPr>
            <p:cNvPr id="99" name="图片"/>
            <p:cNvSpPr/>
            <p:nvPr/>
          </p:nvSpPr>
          <p:spPr>
            <a:xfrm>
              <a:off x="7485529" y="1846729"/>
              <a:ext cx="2974889" cy="5360895"/>
            </a:xfrm>
            <a:prstGeom prst="roundRect">
              <a:avLst>
                <a:gd name="adj" fmla="val 12448"/>
              </a:avLst>
            </a:prstGeom>
            <a:blipFill>
              <a:blip r:embed="rId2" cstate="print">
                <a:extLst>
                  <a:ext uri="{28A0092B-C50C-407E-A947-70E740481C1C}">
                    <a14:useLocalDpi xmlns:a14="http://schemas.microsoft.com/office/drawing/2010/main" val="0"/>
                  </a:ext>
                </a:extLst>
              </a:blip>
              <a:srcRect/>
              <a:stretch>
                <a:fillRect l="-22078" r="-2207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iphon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8266" y="1420555"/>
              <a:ext cx="3650770" cy="7265164"/>
            </a:xfrm>
            <a:prstGeom prst="rect">
              <a:avLst/>
            </a:prstGeom>
            <a:effectLst>
              <a:outerShdw blurRad="444500" dist="127000" dir="5400000" algn="t" rotWithShape="0">
                <a:prstClr val="black">
                  <a:alpha val="30000"/>
                </a:prstClr>
              </a:outerShdw>
            </a:effectLst>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8815" y="2077001"/>
            <a:ext cx="2359852" cy="3586937"/>
            <a:chOff x="898815" y="2077001"/>
            <a:chExt cx="2359852" cy="3586937"/>
          </a:xfrm>
        </p:grpSpPr>
        <p:grpSp>
          <p:nvGrpSpPr>
            <p:cNvPr id="3" name="组合 2"/>
            <p:cNvGrpSpPr/>
            <p:nvPr/>
          </p:nvGrpSpPr>
          <p:grpSpPr>
            <a:xfrm>
              <a:off x="898815" y="2077001"/>
              <a:ext cx="2359852" cy="3586937"/>
              <a:chOff x="535219" y="2891813"/>
              <a:chExt cx="2359852" cy="3586937"/>
            </a:xfrm>
          </p:grpSpPr>
          <p:sp>
            <p:nvSpPr>
              <p:cNvPr id="5" name="泪滴形 4"/>
              <p:cNvSpPr/>
              <p:nvPr/>
            </p:nvSpPr>
            <p:spPr>
              <a:xfrm rot="8100000">
                <a:off x="950026" y="2891813"/>
                <a:ext cx="1530236" cy="153023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35219" y="5403263"/>
                <a:ext cx="2359852"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素材模板及办公文库思维导图等资源</a:t>
                </a:r>
                <a:endParaRPr lang="en-US" altLang="zh-CN" sz="1200">
                  <a:solidFill>
                    <a:prstClr val="black">
                      <a:lumMod val="65000"/>
                      <a:lumOff val="35000"/>
                    </a:prstClr>
                  </a:solidFill>
                  <a:latin typeface="思源宋体 CN Medium" panose="02020500000000000000" charset="-122"/>
                </a:endParaRPr>
              </a:p>
            </p:txBody>
          </p:sp>
          <p:sp>
            <p:nvSpPr>
              <p:cNvPr id="7" name="文本框 6"/>
              <p:cNvSpPr txBox="1"/>
              <p:nvPr/>
            </p:nvSpPr>
            <p:spPr>
              <a:xfrm>
                <a:off x="773172" y="4967408"/>
                <a:ext cx="1883944" cy="276999"/>
              </a:xfrm>
              <a:prstGeom prst="rect">
                <a:avLst/>
              </a:prstGeom>
              <a:noFill/>
            </p:spPr>
            <p:txBody>
              <a:bodyPr wrap="square" lIns="0" tIns="0" rIns="0" bIns="0" rtlCol="0">
                <a:spAutoFit/>
              </a:bodyPr>
              <a:lstStyle/>
              <a:p>
                <a:pPr algn="ctr"/>
                <a:r>
                  <a:rPr lang="zh-CN" altLang="en-US">
                    <a:solidFill>
                      <a:schemeClr val="accent1"/>
                    </a:solidFill>
                    <a:latin typeface="+mj-ea"/>
                    <a:ea typeface="+mj-ea"/>
                  </a:rPr>
                  <a:t>工作经验总结</a:t>
                </a:r>
              </a:p>
            </p:txBody>
          </p:sp>
        </p:grpSp>
        <p:pic>
          <p:nvPicPr>
            <p:cNvPr id="4" name="图形 3"/>
            <p:cNvPicPr/>
            <p:nvPr/>
          </p:nvPicPr>
          <p:blipFill>
            <a:blip r:embed="rId2">
              <a:extLst>
                <a:ext uri="{96DAC541-7B7A-43D3-8B79-37D633B846F1}">
                  <asvg:svgBlip xmlns:asvg="http://schemas.microsoft.com/office/drawing/2016/SVG/main" r:embed="rId3"/>
                </a:ext>
              </a:extLst>
            </a:blip>
            <a:stretch>
              <a:fillRect/>
            </a:stretch>
          </p:blipFill>
          <p:spPr>
            <a:xfrm>
              <a:off x="1719954" y="2483333"/>
              <a:ext cx="717573" cy="717573"/>
            </a:xfrm>
            <a:prstGeom prst="rect">
              <a:avLst/>
            </a:prstGeom>
          </p:spPr>
        </p:pic>
      </p:grpSp>
      <p:grpSp>
        <p:nvGrpSpPr>
          <p:cNvPr id="8" name="组合 7"/>
          <p:cNvGrpSpPr/>
          <p:nvPr/>
        </p:nvGrpSpPr>
        <p:grpSpPr>
          <a:xfrm>
            <a:off x="6255161" y="2077002"/>
            <a:ext cx="2359852" cy="3586936"/>
            <a:chOff x="6255161" y="2077002"/>
            <a:chExt cx="2359852" cy="3586936"/>
          </a:xfrm>
        </p:grpSpPr>
        <p:grpSp>
          <p:nvGrpSpPr>
            <p:cNvPr id="9" name="组合 8"/>
            <p:cNvGrpSpPr/>
            <p:nvPr/>
          </p:nvGrpSpPr>
          <p:grpSpPr>
            <a:xfrm>
              <a:off x="6255161" y="2077002"/>
              <a:ext cx="2359852" cy="3586936"/>
              <a:chOff x="535219" y="2891814"/>
              <a:chExt cx="2359852" cy="3586936"/>
            </a:xfrm>
          </p:grpSpPr>
          <p:sp>
            <p:nvSpPr>
              <p:cNvPr id="11" name="泪滴形 10"/>
              <p:cNvSpPr/>
              <p:nvPr/>
            </p:nvSpPr>
            <p:spPr>
              <a:xfrm rot="8100000">
                <a:off x="950025" y="2891814"/>
                <a:ext cx="1530236" cy="153023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35219" y="5403263"/>
                <a:ext cx="2359852"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素材模板及办公文库思维导图等资源</a:t>
                </a:r>
                <a:endParaRPr lang="en-US" altLang="zh-CN" sz="1200">
                  <a:solidFill>
                    <a:prstClr val="black">
                      <a:lumMod val="65000"/>
                      <a:lumOff val="35000"/>
                    </a:prstClr>
                  </a:solidFill>
                  <a:latin typeface="思源宋体 CN Medium" panose="02020500000000000000" charset="-122"/>
                </a:endParaRPr>
              </a:p>
            </p:txBody>
          </p:sp>
          <p:sp>
            <p:nvSpPr>
              <p:cNvPr id="13" name="文本框 12"/>
              <p:cNvSpPr txBox="1"/>
              <p:nvPr/>
            </p:nvSpPr>
            <p:spPr>
              <a:xfrm>
                <a:off x="773172" y="4967406"/>
                <a:ext cx="1883944" cy="276999"/>
              </a:xfrm>
              <a:prstGeom prst="rect">
                <a:avLst/>
              </a:prstGeom>
              <a:noFill/>
            </p:spPr>
            <p:txBody>
              <a:bodyPr wrap="square" lIns="0" tIns="0" rIns="0" bIns="0" rtlCol="0">
                <a:spAutoFit/>
              </a:bodyPr>
              <a:lstStyle/>
              <a:p>
                <a:pPr algn="ctr"/>
                <a:r>
                  <a:rPr lang="zh-CN" altLang="en-US">
                    <a:solidFill>
                      <a:schemeClr val="accent3"/>
                    </a:solidFill>
                    <a:latin typeface="+mj-ea"/>
                    <a:ea typeface="+mj-ea"/>
                  </a:rPr>
                  <a:t>工作经验总结</a:t>
                </a:r>
              </a:p>
            </p:txBody>
          </p:sp>
        </p:grpSp>
        <p:pic>
          <p:nvPicPr>
            <p:cNvPr id="10" name="图形 9"/>
            <p:cNvPicPr/>
            <p:nvPr/>
          </p:nvPicPr>
          <p:blipFill>
            <a:blip r:embed="rId4">
              <a:extLst>
                <a:ext uri="{96DAC541-7B7A-43D3-8B79-37D633B846F1}">
                  <asvg:svgBlip xmlns:asvg="http://schemas.microsoft.com/office/drawing/2016/SVG/main" r:embed="rId5"/>
                </a:ext>
              </a:extLst>
            </a:blip>
            <a:stretch>
              <a:fillRect/>
            </a:stretch>
          </p:blipFill>
          <p:spPr>
            <a:xfrm>
              <a:off x="7076300" y="2483333"/>
              <a:ext cx="717573" cy="717573"/>
            </a:xfrm>
            <a:prstGeom prst="rect">
              <a:avLst/>
            </a:prstGeom>
          </p:spPr>
        </p:pic>
      </p:grpSp>
      <p:grpSp>
        <p:nvGrpSpPr>
          <p:cNvPr id="14" name="组合 13"/>
          <p:cNvGrpSpPr/>
          <p:nvPr/>
        </p:nvGrpSpPr>
        <p:grpSpPr>
          <a:xfrm>
            <a:off x="8904095" y="2077000"/>
            <a:ext cx="2418330" cy="3586938"/>
            <a:chOff x="8904095" y="2077000"/>
            <a:chExt cx="2418330" cy="3586938"/>
          </a:xfrm>
        </p:grpSpPr>
        <p:grpSp>
          <p:nvGrpSpPr>
            <p:cNvPr id="15" name="组合 14"/>
            <p:cNvGrpSpPr/>
            <p:nvPr/>
          </p:nvGrpSpPr>
          <p:grpSpPr>
            <a:xfrm>
              <a:off x="8904095" y="2077000"/>
              <a:ext cx="2418330" cy="3586938"/>
              <a:chOff x="505980" y="2891812"/>
              <a:chExt cx="2418330" cy="3586938"/>
            </a:xfrm>
          </p:grpSpPr>
          <p:sp>
            <p:nvSpPr>
              <p:cNvPr id="17" name="泪滴形 16"/>
              <p:cNvSpPr/>
              <p:nvPr/>
            </p:nvSpPr>
            <p:spPr>
              <a:xfrm rot="8100000">
                <a:off x="950026" y="2891812"/>
                <a:ext cx="1530236" cy="153023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05980" y="5403263"/>
                <a:ext cx="2418330"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素材模板及办公文库思维导图等资源</a:t>
                </a:r>
                <a:endParaRPr lang="en-US" altLang="zh-CN" sz="1200">
                  <a:solidFill>
                    <a:prstClr val="black">
                      <a:lumMod val="65000"/>
                      <a:lumOff val="35000"/>
                    </a:prstClr>
                  </a:solidFill>
                  <a:latin typeface="思源宋体 CN Medium" panose="02020500000000000000" charset="-122"/>
                </a:endParaRPr>
              </a:p>
            </p:txBody>
          </p:sp>
          <p:sp>
            <p:nvSpPr>
              <p:cNvPr id="19" name="文本框 18"/>
              <p:cNvSpPr txBox="1"/>
              <p:nvPr/>
            </p:nvSpPr>
            <p:spPr>
              <a:xfrm>
                <a:off x="773172" y="4967405"/>
                <a:ext cx="1883944" cy="276999"/>
              </a:xfrm>
              <a:prstGeom prst="rect">
                <a:avLst/>
              </a:prstGeom>
              <a:noFill/>
            </p:spPr>
            <p:txBody>
              <a:bodyPr wrap="square" lIns="0" tIns="0" rIns="0" bIns="0" rtlCol="0">
                <a:spAutoFit/>
              </a:bodyPr>
              <a:lstStyle/>
              <a:p>
                <a:pPr algn="ctr"/>
                <a:r>
                  <a:rPr lang="zh-CN" altLang="en-US">
                    <a:solidFill>
                      <a:schemeClr val="accent4"/>
                    </a:solidFill>
                    <a:latin typeface="+mj-ea"/>
                    <a:ea typeface="+mj-ea"/>
                  </a:rPr>
                  <a:t>工作经验总结</a:t>
                </a:r>
              </a:p>
            </p:txBody>
          </p:sp>
        </p:grpSp>
        <p:pic>
          <p:nvPicPr>
            <p:cNvPr id="16" name="图形 15"/>
            <p:cNvPicPr/>
            <p:nvPr/>
          </p:nvPicPr>
          <p:blipFill>
            <a:blip r:embed="rId6">
              <a:extLst>
                <a:ext uri="{96DAC541-7B7A-43D3-8B79-37D633B846F1}">
                  <asvg:svgBlip xmlns:asvg="http://schemas.microsoft.com/office/drawing/2016/SVG/main" r:embed="rId7"/>
                </a:ext>
              </a:extLst>
            </a:blip>
            <a:stretch>
              <a:fillRect/>
            </a:stretch>
          </p:blipFill>
          <p:spPr>
            <a:xfrm>
              <a:off x="9754473" y="2483333"/>
              <a:ext cx="717573" cy="717573"/>
            </a:xfrm>
            <a:prstGeom prst="rect">
              <a:avLst/>
            </a:prstGeom>
          </p:spPr>
        </p:pic>
      </p:grpSp>
      <p:sp>
        <p:nvSpPr>
          <p:cNvPr id="20" name="箭头: V 形 19"/>
          <p:cNvSpPr/>
          <p:nvPr/>
        </p:nvSpPr>
        <p:spPr>
          <a:xfrm>
            <a:off x="3213113" y="2698952"/>
            <a:ext cx="501954" cy="501954"/>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箭头: V 形 20"/>
          <p:cNvSpPr/>
          <p:nvPr/>
        </p:nvSpPr>
        <p:spPr>
          <a:xfrm>
            <a:off x="5914063" y="2698952"/>
            <a:ext cx="501954" cy="501954"/>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箭头: V 形 21"/>
          <p:cNvSpPr/>
          <p:nvPr/>
        </p:nvSpPr>
        <p:spPr>
          <a:xfrm>
            <a:off x="8615013" y="2698952"/>
            <a:ext cx="501954" cy="501954"/>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p:cNvGrpSpPr/>
          <p:nvPr/>
        </p:nvGrpSpPr>
        <p:grpSpPr>
          <a:xfrm>
            <a:off x="3547749" y="2077001"/>
            <a:ext cx="2418330" cy="3586937"/>
            <a:chOff x="3547749" y="2077001"/>
            <a:chExt cx="2418330" cy="3586937"/>
          </a:xfrm>
        </p:grpSpPr>
        <p:grpSp>
          <p:nvGrpSpPr>
            <p:cNvPr id="24" name="组合 23"/>
            <p:cNvGrpSpPr/>
            <p:nvPr/>
          </p:nvGrpSpPr>
          <p:grpSpPr>
            <a:xfrm>
              <a:off x="3547749" y="2077001"/>
              <a:ext cx="2418330" cy="3586937"/>
              <a:chOff x="505980" y="2891813"/>
              <a:chExt cx="2418330" cy="3586937"/>
            </a:xfrm>
          </p:grpSpPr>
          <p:sp>
            <p:nvSpPr>
              <p:cNvPr id="26" name="泪滴形 25"/>
              <p:cNvSpPr/>
              <p:nvPr/>
            </p:nvSpPr>
            <p:spPr>
              <a:xfrm rot="8100000">
                <a:off x="950026" y="2891813"/>
                <a:ext cx="1530236" cy="153023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05980" y="5403263"/>
                <a:ext cx="2418330"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素材模板及办公文库思维导图等资源</a:t>
                </a:r>
                <a:endParaRPr lang="en-US" altLang="zh-CN" sz="1200">
                  <a:solidFill>
                    <a:prstClr val="black">
                      <a:lumMod val="65000"/>
                      <a:lumOff val="35000"/>
                    </a:prstClr>
                  </a:solidFill>
                  <a:latin typeface="思源宋体 CN Medium" panose="02020500000000000000" charset="-122"/>
                </a:endParaRPr>
              </a:p>
            </p:txBody>
          </p:sp>
          <p:sp>
            <p:nvSpPr>
              <p:cNvPr id="28" name="文本框 27"/>
              <p:cNvSpPr txBox="1"/>
              <p:nvPr/>
            </p:nvSpPr>
            <p:spPr>
              <a:xfrm>
                <a:off x="773172" y="4967407"/>
                <a:ext cx="1883944" cy="276999"/>
              </a:xfrm>
              <a:prstGeom prst="rect">
                <a:avLst/>
              </a:prstGeom>
              <a:noFill/>
            </p:spPr>
            <p:txBody>
              <a:bodyPr wrap="square" lIns="0" tIns="0" rIns="0" bIns="0" rtlCol="0">
                <a:spAutoFit/>
              </a:bodyPr>
              <a:lstStyle/>
              <a:p>
                <a:pPr algn="ctr"/>
                <a:r>
                  <a:rPr lang="zh-CN" altLang="en-US">
                    <a:solidFill>
                      <a:schemeClr val="accent2"/>
                    </a:solidFill>
                    <a:latin typeface="+mj-ea"/>
                    <a:ea typeface="+mj-ea"/>
                  </a:rPr>
                  <a:t>工作经验总结</a:t>
                </a:r>
              </a:p>
            </p:txBody>
          </p:sp>
        </p:grpSp>
        <p:pic>
          <p:nvPicPr>
            <p:cNvPr id="25" name="图形 24"/>
            <p:cNvPicPr/>
            <p:nvPr/>
          </p:nvPicPr>
          <p:blipFill>
            <a:blip r:embed="rId8">
              <a:extLst>
                <a:ext uri="{96DAC541-7B7A-43D3-8B79-37D633B846F1}">
                  <asvg:svgBlip xmlns:asvg="http://schemas.microsoft.com/office/drawing/2016/SVG/main" r:embed="rId9"/>
                </a:ext>
              </a:extLst>
            </a:blip>
            <a:stretch>
              <a:fillRect/>
            </a:stretch>
          </p:blipFill>
          <p:spPr>
            <a:xfrm>
              <a:off x="4398127" y="2483333"/>
              <a:ext cx="717573" cy="717573"/>
            </a:xfrm>
            <a:prstGeom prst="rect">
              <a:avLst/>
            </a:prstGeom>
          </p:spPr>
        </p:pic>
      </p:grpSp>
      <p:grpSp>
        <p:nvGrpSpPr>
          <p:cNvPr id="29" name="组合 28"/>
          <p:cNvGrpSpPr/>
          <p:nvPr/>
        </p:nvGrpSpPr>
        <p:grpSpPr>
          <a:xfrm>
            <a:off x="4270614" y="339272"/>
            <a:ext cx="3650771" cy="854528"/>
            <a:chOff x="4264265" y="339272"/>
            <a:chExt cx="3650771" cy="854528"/>
          </a:xfrm>
        </p:grpSpPr>
        <p:sp>
          <p:nvSpPr>
            <p:cNvPr id="30" name="文本框 29"/>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工作经验总结</a:t>
              </a:r>
            </a:p>
          </p:txBody>
        </p:sp>
        <p:sp>
          <p:nvSpPr>
            <p:cNvPr id="31" name="矩形 30"/>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WORK EXPERIENCE SUMMARY</a:t>
              </a:r>
            </a:p>
          </p:txBody>
        </p:sp>
        <p:cxnSp>
          <p:nvCxnSpPr>
            <p:cNvPr id="32" name="直接连接符 31"/>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7100" y="1679370"/>
            <a:ext cx="2522270" cy="4223820"/>
            <a:chOff x="927100" y="1910279"/>
            <a:chExt cx="2522270" cy="4223820"/>
          </a:xfrm>
        </p:grpSpPr>
        <p:grpSp>
          <p:nvGrpSpPr>
            <p:cNvPr id="3" name="组合 2"/>
            <p:cNvGrpSpPr/>
            <p:nvPr/>
          </p:nvGrpSpPr>
          <p:grpSpPr>
            <a:xfrm>
              <a:off x="927100" y="1910279"/>
              <a:ext cx="2522270" cy="4223820"/>
              <a:chOff x="927100" y="1910279"/>
              <a:chExt cx="2522270" cy="4223820"/>
            </a:xfrm>
          </p:grpSpPr>
          <p:sp>
            <p:nvSpPr>
              <p:cNvPr id="5" name="任意多边形: 形状 4"/>
              <p:cNvSpPr/>
              <p:nvPr/>
            </p:nvSpPr>
            <p:spPr>
              <a:xfrm>
                <a:off x="927100" y="2516862"/>
                <a:ext cx="2522270" cy="3617237"/>
              </a:xfrm>
              <a:custGeom>
                <a:avLst/>
                <a:gdLst>
                  <a:gd name="connsiteX0" fmla="*/ 0 w 2522270"/>
                  <a:gd name="connsiteY0" fmla="*/ 0 h 3617237"/>
                  <a:gd name="connsiteX1" fmla="*/ 620050 w 2522270"/>
                  <a:gd name="connsiteY1" fmla="*/ 0 h 3617237"/>
                  <a:gd name="connsiteX2" fmla="*/ 618339 w 2522270"/>
                  <a:gd name="connsiteY2" fmla="*/ 16974 h 3617237"/>
                  <a:gd name="connsiteX3" fmla="*/ 1261135 w 2522270"/>
                  <a:gd name="connsiteY3" fmla="*/ 659770 h 3617237"/>
                  <a:gd name="connsiteX4" fmla="*/ 1903931 w 2522270"/>
                  <a:gd name="connsiteY4" fmla="*/ 16974 h 3617237"/>
                  <a:gd name="connsiteX5" fmla="*/ 1902220 w 2522270"/>
                  <a:gd name="connsiteY5" fmla="*/ 0 h 3617237"/>
                  <a:gd name="connsiteX6" fmla="*/ 2522270 w 2522270"/>
                  <a:gd name="connsiteY6" fmla="*/ 0 h 3617237"/>
                  <a:gd name="connsiteX7" fmla="*/ 2522270 w 2522270"/>
                  <a:gd name="connsiteY7" fmla="*/ 3617237 h 3617237"/>
                  <a:gd name="connsiteX8" fmla="*/ 0 w 2522270"/>
                  <a:gd name="connsiteY8" fmla="*/ 3617237 h 3617237"/>
                  <a:gd name="connsiteX9" fmla="*/ 0 w 2522270"/>
                  <a:gd name="connsiteY9" fmla="*/ 0 h 3617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2270" h="3617237">
                    <a:moveTo>
                      <a:pt x="0" y="0"/>
                    </a:moveTo>
                    <a:lnTo>
                      <a:pt x="620050" y="0"/>
                    </a:lnTo>
                    <a:lnTo>
                      <a:pt x="618339" y="16974"/>
                    </a:lnTo>
                    <a:cubicBezTo>
                      <a:pt x="618339" y="371980"/>
                      <a:pt x="906129" y="659770"/>
                      <a:pt x="1261135" y="659770"/>
                    </a:cubicBezTo>
                    <a:cubicBezTo>
                      <a:pt x="1616141" y="659770"/>
                      <a:pt x="1903931" y="371980"/>
                      <a:pt x="1903931" y="16974"/>
                    </a:cubicBezTo>
                    <a:lnTo>
                      <a:pt x="1902220" y="0"/>
                    </a:lnTo>
                    <a:lnTo>
                      <a:pt x="2522270" y="0"/>
                    </a:lnTo>
                    <a:lnTo>
                      <a:pt x="2522270" y="3617237"/>
                    </a:lnTo>
                    <a:lnTo>
                      <a:pt x="0" y="3617237"/>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椭圆 5"/>
              <p:cNvSpPr/>
              <p:nvPr/>
            </p:nvSpPr>
            <p:spPr>
              <a:xfrm>
                <a:off x="1572599" y="1910279"/>
                <a:ext cx="1231271" cy="12312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104924" y="4087059"/>
                <a:ext cx="2166620" cy="1107440"/>
              </a:xfrm>
              <a:prstGeom prst="rect">
                <a:avLst/>
              </a:prstGeom>
              <a:noFill/>
            </p:spPr>
            <p:txBody>
              <a:bodyPr wrap="square" lIns="0" tIns="0" rIns="0" bIns="0" rtlCol="0">
                <a:spAutoFit/>
              </a:bodyPr>
              <a:lstStyle/>
              <a:p>
                <a:pPr lvl="0" algn="ctr">
                  <a:lnSpc>
                    <a:spcPct val="150000"/>
                  </a:lnSpc>
                </a:pPr>
                <a:r>
                  <a:rPr lang="zh-CN" altLang="en-US" sz="1200">
                    <a:solidFill>
                      <a:schemeClr val="bg1"/>
                    </a:solidFill>
                    <a:latin typeface="+mn-ea"/>
                  </a:rPr>
                  <a:t>稻壳儿</a:t>
                </a:r>
                <a:r>
                  <a:rPr lang="en-US" altLang="zh-CN" sz="1200">
                    <a:solidFill>
                      <a:schemeClr val="bg1"/>
                    </a:solidFill>
                    <a:latin typeface="+mn-ea"/>
                  </a:rPr>
                  <a:t>Docer</a:t>
                </a:r>
                <a:r>
                  <a:rPr lang="zh-CN" altLang="en-US" sz="1200">
                    <a:solidFill>
                      <a:schemeClr val="bg1"/>
                    </a:solidFill>
                    <a:latin typeface="+mn-ea"/>
                  </a:rPr>
                  <a:t>是金山办公旗下专注办公领域内容服务的平台品牌拥有海量优质的原创</a:t>
                </a:r>
                <a:r>
                  <a:rPr lang="en-US" altLang="zh-CN" sz="1200">
                    <a:solidFill>
                      <a:schemeClr val="bg1"/>
                    </a:solidFill>
                    <a:latin typeface="+mn-ea"/>
                  </a:rPr>
                  <a:t>Office</a:t>
                </a:r>
                <a:r>
                  <a:rPr lang="zh-CN" altLang="en-US" sz="1200">
                    <a:solidFill>
                      <a:schemeClr val="bg1"/>
                    </a:solidFill>
                    <a:latin typeface="+mn-ea"/>
                  </a:rPr>
                  <a:t>素材模板及办公文库思维导图等资源</a:t>
                </a:r>
                <a:endParaRPr lang="en-US" altLang="zh-CN" sz="1200">
                  <a:solidFill>
                    <a:schemeClr val="bg1"/>
                  </a:solidFill>
                  <a:latin typeface="+mn-ea"/>
                </a:endParaRPr>
              </a:p>
            </p:txBody>
          </p:sp>
          <p:sp>
            <p:nvSpPr>
              <p:cNvPr id="8" name="文本框 7"/>
              <p:cNvSpPr txBox="1"/>
              <p:nvPr/>
            </p:nvSpPr>
            <p:spPr>
              <a:xfrm>
                <a:off x="1049028" y="3649034"/>
                <a:ext cx="2278411" cy="276999"/>
              </a:xfrm>
              <a:prstGeom prst="rect">
                <a:avLst/>
              </a:prstGeom>
              <a:noFill/>
            </p:spPr>
            <p:txBody>
              <a:bodyPr wrap="square" lIns="0" tIns="0" rIns="0" bIns="0" rtlCol="0">
                <a:spAutoFit/>
              </a:bodyPr>
              <a:lstStyle/>
              <a:p>
                <a:pPr algn="ctr"/>
                <a:r>
                  <a:rPr lang="zh-CN" altLang="en-US">
                    <a:solidFill>
                      <a:schemeClr val="bg1"/>
                    </a:solidFill>
                    <a:latin typeface="+mj-ea"/>
                    <a:ea typeface="+mj-ea"/>
                  </a:rPr>
                  <a:t>工作经验总结</a:t>
                </a:r>
              </a:p>
            </p:txBody>
          </p:sp>
        </p:grpSp>
        <p:pic>
          <p:nvPicPr>
            <p:cNvPr id="4" name="图形 3"/>
            <p:cNvPicPr/>
            <p:nvPr/>
          </p:nvPicPr>
          <p:blipFill>
            <a:blip r:embed="rId2">
              <a:extLst>
                <a:ext uri="{96DAC541-7B7A-43D3-8B79-37D633B846F1}">
                  <asvg:svgBlip xmlns:asvg="http://schemas.microsoft.com/office/drawing/2016/SVG/main" r:embed="rId3"/>
                </a:ext>
              </a:extLst>
            </a:blip>
            <a:stretch>
              <a:fillRect/>
            </a:stretch>
          </p:blipFill>
          <p:spPr>
            <a:xfrm>
              <a:off x="1829449" y="2145558"/>
              <a:ext cx="717573" cy="717573"/>
            </a:xfrm>
            <a:prstGeom prst="rect">
              <a:avLst/>
            </a:prstGeom>
          </p:spPr>
        </p:pic>
      </p:grpSp>
      <p:grpSp>
        <p:nvGrpSpPr>
          <p:cNvPr id="9" name="组合 8"/>
          <p:cNvGrpSpPr/>
          <p:nvPr/>
        </p:nvGrpSpPr>
        <p:grpSpPr>
          <a:xfrm>
            <a:off x="6128986" y="1679370"/>
            <a:ext cx="2522270" cy="4223820"/>
            <a:chOff x="6128986" y="1910279"/>
            <a:chExt cx="2522270" cy="4223820"/>
          </a:xfrm>
        </p:grpSpPr>
        <p:grpSp>
          <p:nvGrpSpPr>
            <p:cNvPr id="10" name="组合 9"/>
            <p:cNvGrpSpPr/>
            <p:nvPr/>
          </p:nvGrpSpPr>
          <p:grpSpPr>
            <a:xfrm>
              <a:off x="6128986" y="1910279"/>
              <a:ext cx="2522270" cy="4223820"/>
              <a:chOff x="927100" y="1910279"/>
              <a:chExt cx="2522270" cy="4223820"/>
            </a:xfrm>
          </p:grpSpPr>
          <p:sp>
            <p:nvSpPr>
              <p:cNvPr id="12" name="任意多边形: 形状 11"/>
              <p:cNvSpPr/>
              <p:nvPr/>
            </p:nvSpPr>
            <p:spPr>
              <a:xfrm>
                <a:off x="927100" y="2516862"/>
                <a:ext cx="2522270" cy="3617237"/>
              </a:xfrm>
              <a:custGeom>
                <a:avLst/>
                <a:gdLst>
                  <a:gd name="connsiteX0" fmla="*/ 0 w 2522270"/>
                  <a:gd name="connsiteY0" fmla="*/ 0 h 3617237"/>
                  <a:gd name="connsiteX1" fmla="*/ 620050 w 2522270"/>
                  <a:gd name="connsiteY1" fmla="*/ 0 h 3617237"/>
                  <a:gd name="connsiteX2" fmla="*/ 618339 w 2522270"/>
                  <a:gd name="connsiteY2" fmla="*/ 16974 h 3617237"/>
                  <a:gd name="connsiteX3" fmla="*/ 1261135 w 2522270"/>
                  <a:gd name="connsiteY3" fmla="*/ 659770 h 3617237"/>
                  <a:gd name="connsiteX4" fmla="*/ 1903931 w 2522270"/>
                  <a:gd name="connsiteY4" fmla="*/ 16974 h 3617237"/>
                  <a:gd name="connsiteX5" fmla="*/ 1902220 w 2522270"/>
                  <a:gd name="connsiteY5" fmla="*/ 0 h 3617237"/>
                  <a:gd name="connsiteX6" fmla="*/ 2522270 w 2522270"/>
                  <a:gd name="connsiteY6" fmla="*/ 0 h 3617237"/>
                  <a:gd name="connsiteX7" fmla="*/ 2522270 w 2522270"/>
                  <a:gd name="connsiteY7" fmla="*/ 3617237 h 3617237"/>
                  <a:gd name="connsiteX8" fmla="*/ 0 w 2522270"/>
                  <a:gd name="connsiteY8" fmla="*/ 3617237 h 3617237"/>
                  <a:gd name="connsiteX9" fmla="*/ 0 w 2522270"/>
                  <a:gd name="connsiteY9" fmla="*/ 0 h 3617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2270" h="3617237">
                    <a:moveTo>
                      <a:pt x="0" y="0"/>
                    </a:moveTo>
                    <a:lnTo>
                      <a:pt x="620050" y="0"/>
                    </a:lnTo>
                    <a:lnTo>
                      <a:pt x="618339" y="16974"/>
                    </a:lnTo>
                    <a:cubicBezTo>
                      <a:pt x="618339" y="371980"/>
                      <a:pt x="906129" y="659770"/>
                      <a:pt x="1261135" y="659770"/>
                    </a:cubicBezTo>
                    <a:cubicBezTo>
                      <a:pt x="1616141" y="659770"/>
                      <a:pt x="1903931" y="371980"/>
                      <a:pt x="1903931" y="16974"/>
                    </a:cubicBezTo>
                    <a:lnTo>
                      <a:pt x="1902220" y="0"/>
                    </a:lnTo>
                    <a:lnTo>
                      <a:pt x="2522270" y="0"/>
                    </a:lnTo>
                    <a:lnTo>
                      <a:pt x="2522270" y="3617237"/>
                    </a:lnTo>
                    <a:lnTo>
                      <a:pt x="0" y="3617237"/>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椭圆 12"/>
              <p:cNvSpPr/>
              <p:nvPr/>
            </p:nvSpPr>
            <p:spPr>
              <a:xfrm>
                <a:off x="1572599" y="1910279"/>
                <a:ext cx="1231271" cy="12312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88098" y="4087059"/>
                <a:ext cx="2200275" cy="1107440"/>
              </a:xfrm>
              <a:prstGeom prst="rect">
                <a:avLst/>
              </a:prstGeom>
              <a:noFill/>
            </p:spPr>
            <p:txBody>
              <a:bodyPr wrap="square" lIns="0" tIns="0" rIns="0" bIns="0" rtlCol="0">
                <a:spAutoFit/>
              </a:bodyPr>
              <a:lstStyle/>
              <a:p>
                <a:pPr lvl="0" algn="ctr">
                  <a:lnSpc>
                    <a:spcPct val="150000"/>
                  </a:lnSpc>
                </a:pPr>
                <a:r>
                  <a:rPr lang="zh-CN" altLang="en-US" sz="1200">
                    <a:solidFill>
                      <a:prstClr val="white"/>
                    </a:solidFill>
                    <a:latin typeface="思源宋体 CN Medium" panose="02020500000000000000" charset="-122"/>
                  </a:rPr>
                  <a:t>稻壳儿</a:t>
                </a:r>
                <a:r>
                  <a:rPr lang="en-US" altLang="zh-CN" sz="1200">
                    <a:solidFill>
                      <a:prstClr val="white"/>
                    </a:solidFill>
                    <a:latin typeface="思源宋体 CN Medium" panose="02020500000000000000" charset="-122"/>
                  </a:rPr>
                  <a:t>Docer</a:t>
                </a:r>
                <a:r>
                  <a:rPr lang="zh-CN" altLang="en-US" sz="1200">
                    <a:solidFill>
                      <a:prstClr val="white"/>
                    </a:solidFill>
                    <a:latin typeface="思源宋体 CN Medium" panose="02020500000000000000" charset="-122"/>
                  </a:rPr>
                  <a:t>是金山办公旗下专注办公领域内容服务的平台品牌拥有海量优质的原创</a:t>
                </a:r>
                <a:r>
                  <a:rPr lang="en-US" altLang="zh-CN" sz="1200">
                    <a:solidFill>
                      <a:prstClr val="white"/>
                    </a:solidFill>
                    <a:latin typeface="思源宋体 CN Medium" panose="02020500000000000000" charset="-122"/>
                  </a:rPr>
                  <a:t>Office</a:t>
                </a:r>
                <a:r>
                  <a:rPr lang="zh-CN" altLang="en-US" sz="1200">
                    <a:solidFill>
                      <a:prstClr val="white"/>
                    </a:solidFill>
                    <a:latin typeface="思源宋体 CN Medium" panose="02020500000000000000" charset="-122"/>
                  </a:rPr>
                  <a:t>素材模板及办公文库思维导图等资源</a:t>
                </a:r>
                <a:endParaRPr lang="en-US" altLang="zh-CN" sz="1200">
                  <a:solidFill>
                    <a:prstClr val="white"/>
                  </a:solidFill>
                  <a:latin typeface="思源宋体 CN Medium" panose="02020500000000000000" charset="-122"/>
                </a:endParaRPr>
              </a:p>
            </p:txBody>
          </p:sp>
          <p:sp>
            <p:nvSpPr>
              <p:cNvPr id="15" name="文本框 14"/>
              <p:cNvSpPr txBox="1"/>
              <p:nvPr/>
            </p:nvSpPr>
            <p:spPr>
              <a:xfrm>
                <a:off x="1014357" y="3649034"/>
                <a:ext cx="2347756" cy="276999"/>
              </a:xfrm>
              <a:prstGeom prst="rect">
                <a:avLst/>
              </a:prstGeom>
              <a:noFill/>
            </p:spPr>
            <p:txBody>
              <a:bodyPr wrap="square" lIns="0" tIns="0" rIns="0" bIns="0" rtlCol="0">
                <a:spAutoFit/>
              </a:bodyPr>
              <a:lstStyle/>
              <a:p>
                <a:pPr algn="ctr"/>
                <a:r>
                  <a:rPr lang="zh-CN" altLang="en-US">
                    <a:solidFill>
                      <a:schemeClr val="bg1"/>
                    </a:solidFill>
                    <a:latin typeface="+mj-ea"/>
                    <a:ea typeface="+mj-ea"/>
                  </a:rPr>
                  <a:t>工作经验总结</a:t>
                </a:r>
              </a:p>
            </p:txBody>
          </p:sp>
        </p:grpSp>
        <p:pic>
          <p:nvPicPr>
            <p:cNvPr id="11" name="图形 10"/>
            <p:cNvPicPr/>
            <p:nvPr/>
          </p:nvPicPr>
          <p:blipFill>
            <a:blip r:embed="rId4">
              <a:extLst>
                <a:ext uri="{96DAC541-7B7A-43D3-8B79-37D633B846F1}">
                  <asvg:svgBlip xmlns:asvg="http://schemas.microsoft.com/office/drawing/2016/SVG/main" r:embed="rId5"/>
                </a:ext>
              </a:extLst>
            </a:blip>
            <a:stretch>
              <a:fillRect/>
            </a:stretch>
          </p:blipFill>
          <p:spPr>
            <a:xfrm>
              <a:off x="7031335" y="2145558"/>
              <a:ext cx="717573" cy="717573"/>
            </a:xfrm>
            <a:prstGeom prst="rect">
              <a:avLst/>
            </a:prstGeom>
          </p:spPr>
        </p:pic>
      </p:grpSp>
      <p:grpSp>
        <p:nvGrpSpPr>
          <p:cNvPr id="16" name="组合 15"/>
          <p:cNvGrpSpPr/>
          <p:nvPr/>
        </p:nvGrpSpPr>
        <p:grpSpPr>
          <a:xfrm>
            <a:off x="8729930" y="1679370"/>
            <a:ext cx="2522270" cy="4223820"/>
            <a:chOff x="8729930" y="1910279"/>
            <a:chExt cx="2522270" cy="4223820"/>
          </a:xfrm>
        </p:grpSpPr>
        <p:grpSp>
          <p:nvGrpSpPr>
            <p:cNvPr id="17" name="组合 16"/>
            <p:cNvGrpSpPr/>
            <p:nvPr/>
          </p:nvGrpSpPr>
          <p:grpSpPr>
            <a:xfrm>
              <a:off x="8729930" y="1910279"/>
              <a:ext cx="2522270" cy="4223820"/>
              <a:chOff x="927100" y="1910279"/>
              <a:chExt cx="2522270" cy="4223820"/>
            </a:xfrm>
          </p:grpSpPr>
          <p:sp>
            <p:nvSpPr>
              <p:cNvPr id="19" name="任意多边形: 形状 18"/>
              <p:cNvSpPr/>
              <p:nvPr/>
            </p:nvSpPr>
            <p:spPr>
              <a:xfrm>
                <a:off x="927100" y="2516862"/>
                <a:ext cx="2522270" cy="3617237"/>
              </a:xfrm>
              <a:custGeom>
                <a:avLst/>
                <a:gdLst>
                  <a:gd name="connsiteX0" fmla="*/ 0 w 2522270"/>
                  <a:gd name="connsiteY0" fmla="*/ 0 h 3617237"/>
                  <a:gd name="connsiteX1" fmla="*/ 620050 w 2522270"/>
                  <a:gd name="connsiteY1" fmla="*/ 0 h 3617237"/>
                  <a:gd name="connsiteX2" fmla="*/ 618339 w 2522270"/>
                  <a:gd name="connsiteY2" fmla="*/ 16974 h 3617237"/>
                  <a:gd name="connsiteX3" fmla="*/ 1261135 w 2522270"/>
                  <a:gd name="connsiteY3" fmla="*/ 659770 h 3617237"/>
                  <a:gd name="connsiteX4" fmla="*/ 1903931 w 2522270"/>
                  <a:gd name="connsiteY4" fmla="*/ 16974 h 3617237"/>
                  <a:gd name="connsiteX5" fmla="*/ 1902220 w 2522270"/>
                  <a:gd name="connsiteY5" fmla="*/ 0 h 3617237"/>
                  <a:gd name="connsiteX6" fmla="*/ 2522270 w 2522270"/>
                  <a:gd name="connsiteY6" fmla="*/ 0 h 3617237"/>
                  <a:gd name="connsiteX7" fmla="*/ 2522270 w 2522270"/>
                  <a:gd name="connsiteY7" fmla="*/ 3617237 h 3617237"/>
                  <a:gd name="connsiteX8" fmla="*/ 0 w 2522270"/>
                  <a:gd name="connsiteY8" fmla="*/ 3617237 h 3617237"/>
                  <a:gd name="connsiteX9" fmla="*/ 0 w 2522270"/>
                  <a:gd name="connsiteY9" fmla="*/ 0 h 3617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2270" h="3617237">
                    <a:moveTo>
                      <a:pt x="0" y="0"/>
                    </a:moveTo>
                    <a:lnTo>
                      <a:pt x="620050" y="0"/>
                    </a:lnTo>
                    <a:lnTo>
                      <a:pt x="618339" y="16974"/>
                    </a:lnTo>
                    <a:cubicBezTo>
                      <a:pt x="618339" y="371980"/>
                      <a:pt x="906129" y="659770"/>
                      <a:pt x="1261135" y="659770"/>
                    </a:cubicBezTo>
                    <a:cubicBezTo>
                      <a:pt x="1616141" y="659770"/>
                      <a:pt x="1903931" y="371980"/>
                      <a:pt x="1903931" y="16974"/>
                    </a:cubicBezTo>
                    <a:lnTo>
                      <a:pt x="1902220" y="0"/>
                    </a:lnTo>
                    <a:lnTo>
                      <a:pt x="2522270" y="0"/>
                    </a:lnTo>
                    <a:lnTo>
                      <a:pt x="2522270" y="3617237"/>
                    </a:lnTo>
                    <a:lnTo>
                      <a:pt x="0" y="3617237"/>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p:cNvSpPr/>
              <p:nvPr/>
            </p:nvSpPr>
            <p:spPr>
              <a:xfrm>
                <a:off x="1572599" y="1910279"/>
                <a:ext cx="1231271" cy="12312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85558" y="4087059"/>
                <a:ext cx="2205355" cy="1107440"/>
              </a:xfrm>
              <a:prstGeom prst="rect">
                <a:avLst/>
              </a:prstGeom>
              <a:noFill/>
            </p:spPr>
            <p:txBody>
              <a:bodyPr wrap="square" lIns="0" tIns="0" rIns="0" bIns="0" rtlCol="0">
                <a:spAutoFit/>
              </a:bodyPr>
              <a:lstStyle/>
              <a:p>
                <a:pPr lvl="0" algn="ctr">
                  <a:lnSpc>
                    <a:spcPct val="150000"/>
                  </a:lnSpc>
                </a:pPr>
                <a:r>
                  <a:rPr lang="zh-CN" altLang="en-US" sz="1200">
                    <a:solidFill>
                      <a:prstClr val="white"/>
                    </a:solidFill>
                    <a:latin typeface="思源宋体 CN Medium" panose="02020500000000000000" charset="-122"/>
                  </a:rPr>
                  <a:t>稻壳儿</a:t>
                </a:r>
                <a:r>
                  <a:rPr lang="en-US" altLang="zh-CN" sz="1200">
                    <a:solidFill>
                      <a:prstClr val="white"/>
                    </a:solidFill>
                    <a:latin typeface="思源宋体 CN Medium" panose="02020500000000000000" charset="-122"/>
                  </a:rPr>
                  <a:t>Docer</a:t>
                </a:r>
                <a:r>
                  <a:rPr lang="zh-CN" altLang="en-US" sz="1200">
                    <a:solidFill>
                      <a:prstClr val="white"/>
                    </a:solidFill>
                    <a:latin typeface="思源宋体 CN Medium" panose="02020500000000000000" charset="-122"/>
                  </a:rPr>
                  <a:t>是金山办公旗下专注办公领域内容服务的平台品牌拥有海量优质的原创</a:t>
                </a:r>
                <a:r>
                  <a:rPr lang="en-US" altLang="zh-CN" sz="1200">
                    <a:solidFill>
                      <a:prstClr val="white"/>
                    </a:solidFill>
                    <a:latin typeface="思源宋体 CN Medium" panose="02020500000000000000" charset="-122"/>
                  </a:rPr>
                  <a:t>Office</a:t>
                </a:r>
                <a:r>
                  <a:rPr lang="zh-CN" altLang="en-US" sz="1200">
                    <a:solidFill>
                      <a:prstClr val="white"/>
                    </a:solidFill>
                    <a:latin typeface="思源宋体 CN Medium" panose="02020500000000000000" charset="-122"/>
                  </a:rPr>
                  <a:t>素材模板及办公文库思维导图等资源</a:t>
                </a:r>
                <a:endParaRPr lang="en-US" altLang="zh-CN" sz="1200">
                  <a:solidFill>
                    <a:prstClr val="white"/>
                  </a:solidFill>
                  <a:latin typeface="思源宋体 CN Medium" panose="02020500000000000000" charset="-122"/>
                </a:endParaRPr>
              </a:p>
            </p:txBody>
          </p:sp>
          <p:sp>
            <p:nvSpPr>
              <p:cNvPr id="22" name="文本框 21"/>
              <p:cNvSpPr txBox="1"/>
              <p:nvPr/>
            </p:nvSpPr>
            <p:spPr>
              <a:xfrm>
                <a:off x="1008662" y="3649034"/>
                <a:ext cx="2359148" cy="276999"/>
              </a:xfrm>
              <a:prstGeom prst="rect">
                <a:avLst/>
              </a:prstGeom>
              <a:noFill/>
            </p:spPr>
            <p:txBody>
              <a:bodyPr wrap="square" lIns="0" tIns="0" rIns="0" bIns="0" rtlCol="0">
                <a:spAutoFit/>
              </a:bodyPr>
              <a:lstStyle/>
              <a:p>
                <a:pPr algn="ctr"/>
                <a:r>
                  <a:rPr lang="zh-CN" altLang="en-US">
                    <a:solidFill>
                      <a:schemeClr val="bg1"/>
                    </a:solidFill>
                    <a:latin typeface="+mj-ea"/>
                    <a:ea typeface="+mj-ea"/>
                  </a:rPr>
                  <a:t>工作经验总结</a:t>
                </a:r>
              </a:p>
            </p:txBody>
          </p:sp>
        </p:grpSp>
        <p:pic>
          <p:nvPicPr>
            <p:cNvPr id="18" name="图形 17"/>
            <p:cNvPicPr/>
            <p:nvPr/>
          </p:nvPicPr>
          <p:blipFill>
            <a:blip r:embed="rId6">
              <a:extLst>
                <a:ext uri="{96DAC541-7B7A-43D3-8B79-37D633B846F1}">
                  <asvg:svgBlip xmlns:asvg="http://schemas.microsoft.com/office/drawing/2016/SVG/main" r:embed="rId7"/>
                </a:ext>
              </a:extLst>
            </a:blip>
            <a:stretch>
              <a:fillRect/>
            </a:stretch>
          </p:blipFill>
          <p:spPr>
            <a:xfrm>
              <a:off x="9632279" y="2145558"/>
              <a:ext cx="717573" cy="717573"/>
            </a:xfrm>
            <a:prstGeom prst="rect">
              <a:avLst/>
            </a:prstGeom>
          </p:spPr>
        </p:pic>
      </p:grpSp>
      <p:grpSp>
        <p:nvGrpSpPr>
          <p:cNvPr id="23" name="组合 22"/>
          <p:cNvGrpSpPr/>
          <p:nvPr/>
        </p:nvGrpSpPr>
        <p:grpSpPr>
          <a:xfrm>
            <a:off x="3528043" y="1679370"/>
            <a:ext cx="2522270" cy="4223820"/>
            <a:chOff x="3528043" y="1679370"/>
            <a:chExt cx="2522270" cy="4223820"/>
          </a:xfrm>
        </p:grpSpPr>
        <p:grpSp>
          <p:nvGrpSpPr>
            <p:cNvPr id="24" name="组合 23"/>
            <p:cNvGrpSpPr/>
            <p:nvPr/>
          </p:nvGrpSpPr>
          <p:grpSpPr>
            <a:xfrm>
              <a:off x="3528043" y="1679370"/>
              <a:ext cx="2522270" cy="4223820"/>
              <a:chOff x="927100" y="1910279"/>
              <a:chExt cx="2522270" cy="4223820"/>
            </a:xfrm>
          </p:grpSpPr>
          <p:sp>
            <p:nvSpPr>
              <p:cNvPr id="26" name="任意多边形: 形状 25"/>
              <p:cNvSpPr/>
              <p:nvPr/>
            </p:nvSpPr>
            <p:spPr>
              <a:xfrm>
                <a:off x="927100" y="2516862"/>
                <a:ext cx="2522270" cy="3617237"/>
              </a:xfrm>
              <a:custGeom>
                <a:avLst/>
                <a:gdLst>
                  <a:gd name="connsiteX0" fmla="*/ 0 w 2522270"/>
                  <a:gd name="connsiteY0" fmla="*/ 0 h 3617237"/>
                  <a:gd name="connsiteX1" fmla="*/ 620050 w 2522270"/>
                  <a:gd name="connsiteY1" fmla="*/ 0 h 3617237"/>
                  <a:gd name="connsiteX2" fmla="*/ 618339 w 2522270"/>
                  <a:gd name="connsiteY2" fmla="*/ 16974 h 3617237"/>
                  <a:gd name="connsiteX3" fmla="*/ 1261135 w 2522270"/>
                  <a:gd name="connsiteY3" fmla="*/ 659770 h 3617237"/>
                  <a:gd name="connsiteX4" fmla="*/ 1903931 w 2522270"/>
                  <a:gd name="connsiteY4" fmla="*/ 16974 h 3617237"/>
                  <a:gd name="connsiteX5" fmla="*/ 1902220 w 2522270"/>
                  <a:gd name="connsiteY5" fmla="*/ 0 h 3617237"/>
                  <a:gd name="connsiteX6" fmla="*/ 2522270 w 2522270"/>
                  <a:gd name="connsiteY6" fmla="*/ 0 h 3617237"/>
                  <a:gd name="connsiteX7" fmla="*/ 2522270 w 2522270"/>
                  <a:gd name="connsiteY7" fmla="*/ 3617237 h 3617237"/>
                  <a:gd name="connsiteX8" fmla="*/ 0 w 2522270"/>
                  <a:gd name="connsiteY8" fmla="*/ 3617237 h 3617237"/>
                  <a:gd name="connsiteX9" fmla="*/ 0 w 2522270"/>
                  <a:gd name="connsiteY9" fmla="*/ 0 h 3617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2270" h="3617237">
                    <a:moveTo>
                      <a:pt x="0" y="0"/>
                    </a:moveTo>
                    <a:lnTo>
                      <a:pt x="620050" y="0"/>
                    </a:lnTo>
                    <a:lnTo>
                      <a:pt x="618339" y="16974"/>
                    </a:lnTo>
                    <a:cubicBezTo>
                      <a:pt x="618339" y="371980"/>
                      <a:pt x="906129" y="659770"/>
                      <a:pt x="1261135" y="659770"/>
                    </a:cubicBezTo>
                    <a:cubicBezTo>
                      <a:pt x="1616141" y="659770"/>
                      <a:pt x="1903931" y="371980"/>
                      <a:pt x="1903931" y="16974"/>
                    </a:cubicBezTo>
                    <a:lnTo>
                      <a:pt x="1902220" y="0"/>
                    </a:lnTo>
                    <a:lnTo>
                      <a:pt x="2522270" y="0"/>
                    </a:lnTo>
                    <a:lnTo>
                      <a:pt x="2522270" y="3617237"/>
                    </a:lnTo>
                    <a:lnTo>
                      <a:pt x="0" y="3617237"/>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椭圆 26"/>
              <p:cNvSpPr/>
              <p:nvPr/>
            </p:nvSpPr>
            <p:spPr>
              <a:xfrm>
                <a:off x="1572599" y="1910279"/>
                <a:ext cx="1231271" cy="123127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093812" y="4087059"/>
                <a:ext cx="2188845" cy="1107440"/>
              </a:xfrm>
              <a:prstGeom prst="rect">
                <a:avLst/>
              </a:prstGeom>
              <a:noFill/>
            </p:spPr>
            <p:txBody>
              <a:bodyPr wrap="square" lIns="0" tIns="0" rIns="0" bIns="0" rtlCol="0">
                <a:spAutoFit/>
              </a:bodyPr>
              <a:lstStyle/>
              <a:p>
                <a:pPr lvl="0" algn="ctr">
                  <a:lnSpc>
                    <a:spcPct val="150000"/>
                  </a:lnSpc>
                </a:pPr>
                <a:r>
                  <a:rPr lang="zh-CN" altLang="en-US" sz="1200">
                    <a:solidFill>
                      <a:prstClr val="white"/>
                    </a:solidFill>
                    <a:latin typeface="思源宋体 CN Medium" panose="02020500000000000000" charset="-122"/>
                  </a:rPr>
                  <a:t>稻壳儿</a:t>
                </a:r>
                <a:r>
                  <a:rPr lang="en-US" altLang="zh-CN" sz="1200">
                    <a:solidFill>
                      <a:prstClr val="white"/>
                    </a:solidFill>
                    <a:latin typeface="思源宋体 CN Medium" panose="02020500000000000000" charset="-122"/>
                  </a:rPr>
                  <a:t>Docer</a:t>
                </a:r>
                <a:r>
                  <a:rPr lang="zh-CN" altLang="en-US" sz="1200">
                    <a:solidFill>
                      <a:prstClr val="white"/>
                    </a:solidFill>
                    <a:latin typeface="思源宋体 CN Medium" panose="02020500000000000000" charset="-122"/>
                  </a:rPr>
                  <a:t>是金山办公旗下专注办公领域内容服务的平台品牌拥有海量优质的原创</a:t>
                </a:r>
                <a:r>
                  <a:rPr lang="en-US" altLang="zh-CN" sz="1200">
                    <a:solidFill>
                      <a:prstClr val="white"/>
                    </a:solidFill>
                    <a:latin typeface="思源宋体 CN Medium" panose="02020500000000000000" charset="-122"/>
                  </a:rPr>
                  <a:t>Office</a:t>
                </a:r>
                <a:r>
                  <a:rPr lang="zh-CN" altLang="en-US" sz="1200">
                    <a:solidFill>
                      <a:prstClr val="white"/>
                    </a:solidFill>
                    <a:latin typeface="思源宋体 CN Medium" panose="02020500000000000000" charset="-122"/>
                  </a:rPr>
                  <a:t>素材模板及办公文库思维导图等资源</a:t>
                </a:r>
                <a:endParaRPr lang="en-US" altLang="zh-CN" sz="1200">
                  <a:solidFill>
                    <a:prstClr val="white"/>
                  </a:solidFill>
                  <a:latin typeface="思源宋体 CN Medium" panose="02020500000000000000" charset="-122"/>
                </a:endParaRPr>
              </a:p>
            </p:txBody>
          </p:sp>
          <p:sp>
            <p:nvSpPr>
              <p:cNvPr id="29" name="文本框 28"/>
              <p:cNvSpPr txBox="1"/>
              <p:nvPr/>
            </p:nvSpPr>
            <p:spPr>
              <a:xfrm>
                <a:off x="1093030" y="3649034"/>
                <a:ext cx="2190408" cy="276999"/>
              </a:xfrm>
              <a:prstGeom prst="rect">
                <a:avLst/>
              </a:prstGeom>
              <a:noFill/>
            </p:spPr>
            <p:txBody>
              <a:bodyPr wrap="square" lIns="0" tIns="0" rIns="0" bIns="0" rtlCol="0">
                <a:spAutoFit/>
              </a:bodyPr>
              <a:lstStyle/>
              <a:p>
                <a:pPr algn="ctr"/>
                <a:r>
                  <a:rPr lang="zh-CN" altLang="en-US">
                    <a:solidFill>
                      <a:schemeClr val="bg1"/>
                    </a:solidFill>
                    <a:latin typeface="+mj-ea"/>
                    <a:ea typeface="+mj-ea"/>
                  </a:rPr>
                  <a:t>工作经验总结</a:t>
                </a:r>
              </a:p>
            </p:txBody>
          </p:sp>
        </p:grpSp>
        <p:pic>
          <p:nvPicPr>
            <p:cNvPr id="25" name="图形 24"/>
            <p:cNvPicPr/>
            <p:nvPr/>
          </p:nvPicPr>
          <p:blipFill>
            <a:blip r:embed="rId8">
              <a:extLst>
                <a:ext uri="{96DAC541-7B7A-43D3-8B79-37D633B846F1}">
                  <asvg:svgBlip xmlns:asvg="http://schemas.microsoft.com/office/drawing/2016/SVG/main" r:embed="rId9"/>
                </a:ext>
              </a:extLst>
            </a:blip>
            <a:stretch>
              <a:fillRect/>
            </a:stretch>
          </p:blipFill>
          <p:spPr>
            <a:xfrm>
              <a:off x="4367343" y="1873171"/>
              <a:ext cx="843670" cy="843670"/>
            </a:xfrm>
            <a:prstGeom prst="rect">
              <a:avLst/>
            </a:prstGeom>
          </p:spPr>
        </p:pic>
      </p:grpSp>
      <p:grpSp>
        <p:nvGrpSpPr>
          <p:cNvPr id="30" name="组合 29"/>
          <p:cNvGrpSpPr/>
          <p:nvPr/>
        </p:nvGrpSpPr>
        <p:grpSpPr>
          <a:xfrm>
            <a:off x="4270614" y="339272"/>
            <a:ext cx="3650771" cy="854528"/>
            <a:chOff x="4264265" y="339272"/>
            <a:chExt cx="3650771" cy="854528"/>
          </a:xfrm>
        </p:grpSpPr>
        <p:sp>
          <p:nvSpPr>
            <p:cNvPr id="31" name="文本框 30"/>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工作经验总结</a:t>
              </a:r>
            </a:p>
          </p:txBody>
        </p:sp>
        <p:sp>
          <p:nvSpPr>
            <p:cNvPr id="32" name="矩形 31"/>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WORK EXPERIENCE SUMMARY</a:t>
              </a:r>
            </a:p>
          </p:txBody>
        </p:sp>
        <p:cxnSp>
          <p:nvCxnSpPr>
            <p:cNvPr id="33" name="直接连接符 32"/>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270614" y="339272"/>
            <a:ext cx="3650771" cy="854528"/>
            <a:chOff x="4264265" y="339272"/>
            <a:chExt cx="3650771" cy="854528"/>
          </a:xfrm>
        </p:grpSpPr>
        <p:sp>
          <p:nvSpPr>
            <p:cNvPr id="18" name="文本框 17"/>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工作经验总结</a:t>
              </a:r>
            </a:p>
          </p:txBody>
        </p:sp>
        <p:sp>
          <p:nvSpPr>
            <p:cNvPr id="19" name="矩形 18"/>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WORK EXPERIENCE SUMMARY</a:t>
              </a:r>
            </a:p>
          </p:txBody>
        </p:sp>
        <p:cxnSp>
          <p:nvCxnSpPr>
            <p:cNvPr id="20" name="直接连接符 19"/>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660400" y="1848321"/>
            <a:ext cx="2434159" cy="3713196"/>
            <a:chOff x="4200487" y="1848321"/>
            <a:chExt cx="2434159" cy="3713196"/>
          </a:xfrm>
        </p:grpSpPr>
        <p:grpSp>
          <p:nvGrpSpPr>
            <p:cNvPr id="22" name="组合 21"/>
            <p:cNvGrpSpPr/>
            <p:nvPr/>
          </p:nvGrpSpPr>
          <p:grpSpPr>
            <a:xfrm>
              <a:off x="4200489" y="1848321"/>
              <a:ext cx="2434157" cy="3713196"/>
              <a:chOff x="927099" y="1991757"/>
              <a:chExt cx="2434157" cy="3713196"/>
            </a:xfrm>
          </p:grpSpPr>
          <p:sp>
            <p:nvSpPr>
              <p:cNvPr id="25" name="矩形 24"/>
              <p:cNvSpPr/>
              <p:nvPr/>
            </p:nvSpPr>
            <p:spPr>
              <a:xfrm>
                <a:off x="927099" y="1991757"/>
                <a:ext cx="2434157" cy="238332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978333" y="4629466"/>
                <a:ext cx="2331689"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素材模板及办公文库思维导图等资源</a:t>
                </a:r>
                <a:endParaRPr lang="en-US" altLang="zh-CN" sz="1200">
                  <a:solidFill>
                    <a:prstClr val="black">
                      <a:lumMod val="65000"/>
                      <a:lumOff val="35000"/>
                    </a:prstClr>
                  </a:solidFill>
                  <a:latin typeface="思源宋体 CN Medium" panose="02020500000000000000" charset="-122"/>
                </a:endParaRPr>
              </a:p>
            </p:txBody>
          </p:sp>
        </p:grpSp>
        <p:sp>
          <p:nvSpPr>
            <p:cNvPr id="23" name="矩形 22"/>
            <p:cNvSpPr/>
            <p:nvPr/>
          </p:nvSpPr>
          <p:spPr>
            <a:xfrm>
              <a:off x="4200487" y="3594845"/>
              <a:ext cx="2434157" cy="6367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478963" y="3757786"/>
              <a:ext cx="1877207" cy="276999"/>
            </a:xfrm>
            <a:prstGeom prst="rect">
              <a:avLst/>
            </a:prstGeom>
            <a:noFill/>
          </p:spPr>
          <p:txBody>
            <a:bodyPr wrap="square" lIns="0" tIns="0" rIns="0" bIns="0" rtlCol="0">
              <a:spAutoFit/>
            </a:bodyPr>
            <a:lstStyle/>
            <a:p>
              <a:pPr algn="ctr"/>
              <a:r>
                <a:rPr lang="zh-CN" altLang="en-US">
                  <a:solidFill>
                    <a:schemeClr val="bg1"/>
                  </a:solidFill>
                  <a:latin typeface="+mj-ea"/>
                  <a:ea typeface="+mj-ea"/>
                </a:rPr>
                <a:t>工作经验总结</a:t>
              </a:r>
            </a:p>
          </p:txBody>
        </p:sp>
      </p:grpSp>
      <p:grpSp>
        <p:nvGrpSpPr>
          <p:cNvPr id="27" name="组合 26"/>
          <p:cNvGrpSpPr/>
          <p:nvPr/>
        </p:nvGrpSpPr>
        <p:grpSpPr>
          <a:xfrm>
            <a:off x="3468514" y="1848321"/>
            <a:ext cx="2434159" cy="3713196"/>
            <a:chOff x="4200487" y="1848321"/>
            <a:chExt cx="2434159" cy="3713196"/>
          </a:xfrm>
        </p:grpSpPr>
        <p:grpSp>
          <p:nvGrpSpPr>
            <p:cNvPr id="28" name="组合 27"/>
            <p:cNvGrpSpPr/>
            <p:nvPr/>
          </p:nvGrpSpPr>
          <p:grpSpPr>
            <a:xfrm>
              <a:off x="4200489" y="1848321"/>
              <a:ext cx="2434157" cy="3713196"/>
              <a:chOff x="927099" y="1991757"/>
              <a:chExt cx="2434157" cy="3713196"/>
            </a:xfrm>
          </p:grpSpPr>
          <p:sp>
            <p:nvSpPr>
              <p:cNvPr id="31" name="矩形 30"/>
              <p:cNvSpPr/>
              <p:nvPr/>
            </p:nvSpPr>
            <p:spPr>
              <a:xfrm>
                <a:off x="927099" y="1991757"/>
                <a:ext cx="2434157" cy="238332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948241" y="4629466"/>
                <a:ext cx="2391872"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素材模板及办公文库思维导图等资源</a:t>
                </a:r>
                <a:endParaRPr lang="en-US" altLang="zh-CN" sz="1200">
                  <a:solidFill>
                    <a:prstClr val="black">
                      <a:lumMod val="65000"/>
                      <a:lumOff val="35000"/>
                    </a:prstClr>
                  </a:solidFill>
                  <a:latin typeface="思源宋体 CN Medium" panose="02020500000000000000" charset="-122"/>
                </a:endParaRPr>
              </a:p>
            </p:txBody>
          </p:sp>
        </p:grpSp>
        <p:sp>
          <p:nvSpPr>
            <p:cNvPr id="29" name="矩形 28"/>
            <p:cNvSpPr/>
            <p:nvPr/>
          </p:nvSpPr>
          <p:spPr>
            <a:xfrm>
              <a:off x="4200487" y="3594845"/>
              <a:ext cx="2434157" cy="6367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4478963" y="3757786"/>
              <a:ext cx="1877207" cy="276999"/>
            </a:xfrm>
            <a:prstGeom prst="rect">
              <a:avLst/>
            </a:prstGeom>
            <a:noFill/>
          </p:spPr>
          <p:txBody>
            <a:bodyPr wrap="square" lIns="0" tIns="0" rIns="0" bIns="0" rtlCol="0">
              <a:spAutoFit/>
            </a:bodyPr>
            <a:lstStyle/>
            <a:p>
              <a:pPr algn="ctr"/>
              <a:r>
                <a:rPr lang="zh-CN" altLang="en-US">
                  <a:solidFill>
                    <a:schemeClr val="bg1"/>
                  </a:solidFill>
                  <a:latin typeface="+mj-ea"/>
                  <a:ea typeface="+mj-ea"/>
                </a:rPr>
                <a:t>工作经验总结</a:t>
              </a:r>
            </a:p>
          </p:txBody>
        </p:sp>
      </p:grpSp>
      <p:grpSp>
        <p:nvGrpSpPr>
          <p:cNvPr id="33" name="组合 32"/>
          <p:cNvGrpSpPr/>
          <p:nvPr/>
        </p:nvGrpSpPr>
        <p:grpSpPr>
          <a:xfrm>
            <a:off x="6276628" y="1848321"/>
            <a:ext cx="2434159" cy="3713196"/>
            <a:chOff x="4200487" y="1848321"/>
            <a:chExt cx="2434159" cy="3713196"/>
          </a:xfrm>
        </p:grpSpPr>
        <p:grpSp>
          <p:nvGrpSpPr>
            <p:cNvPr id="34" name="组合 33"/>
            <p:cNvGrpSpPr/>
            <p:nvPr/>
          </p:nvGrpSpPr>
          <p:grpSpPr>
            <a:xfrm>
              <a:off x="4200489" y="1848321"/>
              <a:ext cx="2434157" cy="3713196"/>
              <a:chOff x="927099" y="1991757"/>
              <a:chExt cx="2434157" cy="3713196"/>
            </a:xfrm>
          </p:grpSpPr>
          <p:sp>
            <p:nvSpPr>
              <p:cNvPr id="37" name="矩形 36"/>
              <p:cNvSpPr/>
              <p:nvPr/>
            </p:nvSpPr>
            <p:spPr>
              <a:xfrm>
                <a:off x="927099" y="1991757"/>
                <a:ext cx="2434157" cy="238332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991826" y="4629466"/>
                <a:ext cx="2304702"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素材模板及办公文库思维导图等资源</a:t>
                </a:r>
                <a:endParaRPr lang="en-US" altLang="zh-CN" sz="1200">
                  <a:solidFill>
                    <a:prstClr val="black">
                      <a:lumMod val="65000"/>
                      <a:lumOff val="35000"/>
                    </a:prstClr>
                  </a:solidFill>
                  <a:latin typeface="思源宋体 CN Medium" panose="02020500000000000000" charset="-122"/>
                </a:endParaRPr>
              </a:p>
            </p:txBody>
          </p:sp>
        </p:grpSp>
        <p:sp>
          <p:nvSpPr>
            <p:cNvPr id="35" name="矩形 34"/>
            <p:cNvSpPr/>
            <p:nvPr/>
          </p:nvSpPr>
          <p:spPr>
            <a:xfrm>
              <a:off x="4200487" y="3594845"/>
              <a:ext cx="2434157" cy="6367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478963" y="3757786"/>
              <a:ext cx="1877207" cy="276999"/>
            </a:xfrm>
            <a:prstGeom prst="rect">
              <a:avLst/>
            </a:prstGeom>
            <a:noFill/>
          </p:spPr>
          <p:txBody>
            <a:bodyPr wrap="square" lIns="0" tIns="0" rIns="0" bIns="0" rtlCol="0">
              <a:spAutoFit/>
            </a:bodyPr>
            <a:lstStyle/>
            <a:p>
              <a:pPr algn="ctr"/>
              <a:r>
                <a:rPr lang="zh-CN" altLang="en-US">
                  <a:solidFill>
                    <a:schemeClr val="bg1"/>
                  </a:solidFill>
                  <a:latin typeface="+mj-ea"/>
                  <a:ea typeface="+mj-ea"/>
                </a:rPr>
                <a:t>工作经验总结</a:t>
              </a:r>
            </a:p>
          </p:txBody>
        </p:sp>
      </p:grpSp>
      <p:grpSp>
        <p:nvGrpSpPr>
          <p:cNvPr id="39" name="组合 38"/>
          <p:cNvGrpSpPr/>
          <p:nvPr/>
        </p:nvGrpSpPr>
        <p:grpSpPr>
          <a:xfrm>
            <a:off x="9084741" y="1848321"/>
            <a:ext cx="2434159" cy="3713196"/>
            <a:chOff x="4200487" y="1848321"/>
            <a:chExt cx="2434159" cy="3713196"/>
          </a:xfrm>
        </p:grpSpPr>
        <p:grpSp>
          <p:nvGrpSpPr>
            <p:cNvPr id="40" name="组合 39"/>
            <p:cNvGrpSpPr/>
            <p:nvPr/>
          </p:nvGrpSpPr>
          <p:grpSpPr>
            <a:xfrm>
              <a:off x="4200489" y="1848321"/>
              <a:ext cx="2434157" cy="3713196"/>
              <a:chOff x="927099" y="1991757"/>
              <a:chExt cx="2434157" cy="3713196"/>
            </a:xfrm>
          </p:grpSpPr>
          <p:sp>
            <p:nvSpPr>
              <p:cNvPr id="43" name="矩形 42"/>
              <p:cNvSpPr/>
              <p:nvPr/>
            </p:nvSpPr>
            <p:spPr>
              <a:xfrm>
                <a:off x="927099" y="1991757"/>
                <a:ext cx="2434157" cy="238332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965634" y="4629466"/>
                <a:ext cx="2357086"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素材模板及办公文库思维导图等资源</a:t>
                </a:r>
                <a:endParaRPr lang="en-US" altLang="zh-CN" sz="1200">
                  <a:solidFill>
                    <a:prstClr val="black">
                      <a:lumMod val="65000"/>
                      <a:lumOff val="35000"/>
                    </a:prstClr>
                  </a:solidFill>
                  <a:latin typeface="思源宋体 CN Medium" panose="02020500000000000000" charset="-122"/>
                </a:endParaRPr>
              </a:p>
            </p:txBody>
          </p:sp>
        </p:grpSp>
        <p:sp>
          <p:nvSpPr>
            <p:cNvPr id="41" name="矩形 40"/>
            <p:cNvSpPr/>
            <p:nvPr/>
          </p:nvSpPr>
          <p:spPr>
            <a:xfrm>
              <a:off x="4200487" y="3594845"/>
              <a:ext cx="2434157" cy="6367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4478963" y="3757786"/>
              <a:ext cx="1877207" cy="276999"/>
            </a:xfrm>
            <a:prstGeom prst="rect">
              <a:avLst/>
            </a:prstGeom>
            <a:noFill/>
          </p:spPr>
          <p:txBody>
            <a:bodyPr wrap="square" lIns="0" tIns="0" rIns="0" bIns="0" rtlCol="0">
              <a:spAutoFit/>
            </a:bodyPr>
            <a:lstStyle/>
            <a:p>
              <a:pPr algn="ctr"/>
              <a:r>
                <a:rPr lang="zh-CN" altLang="en-US">
                  <a:solidFill>
                    <a:schemeClr val="bg1"/>
                  </a:solidFill>
                  <a:latin typeface="+mj-ea"/>
                  <a:ea typeface="+mj-ea"/>
                </a:rPr>
                <a:t>工作经验总结</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圆角 76"/>
          <p:cNvSpPr/>
          <p:nvPr/>
        </p:nvSpPr>
        <p:spPr>
          <a:xfrm>
            <a:off x="5072233" y="4619601"/>
            <a:ext cx="1989470" cy="31565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200">
                <a:latin typeface="+mn-ea"/>
              </a:rPr>
              <a:t>PART.04</a:t>
            </a:r>
            <a:endParaRPr lang="zh-CN" altLang="en-US" sz="1200">
              <a:latin typeface="+mn-ea"/>
            </a:endParaRPr>
          </a:p>
        </p:txBody>
      </p:sp>
      <p:sp>
        <p:nvSpPr>
          <p:cNvPr id="78" name="PA_矩形 7"/>
          <p:cNvSpPr/>
          <p:nvPr>
            <p:custDataLst>
              <p:tags r:id="rId1"/>
            </p:custDataLst>
          </p:nvPr>
        </p:nvSpPr>
        <p:spPr>
          <a:xfrm>
            <a:off x="3442608" y="2198424"/>
            <a:ext cx="5262979" cy="1107996"/>
          </a:xfrm>
          <a:prstGeom prst="rect">
            <a:avLst/>
          </a:prstGeom>
        </p:spPr>
        <p:txBody>
          <a:bodyPr wrap="none">
            <a:spAutoFit/>
          </a:bodyPr>
          <a:lstStyle/>
          <a:p>
            <a:pPr lvl="0" algn="ctr" defTabSz="685800">
              <a:defRPr/>
            </a:pPr>
            <a:r>
              <a:rPr lang="zh-CN" altLang="en-US" sz="6600" kern="0">
                <a:solidFill>
                  <a:schemeClr val="accent1"/>
                </a:solidFill>
                <a:latin typeface="+mj-ea"/>
                <a:ea typeface="+mj-ea"/>
              </a:rPr>
              <a:t>未来工作计划</a:t>
            </a:r>
          </a:p>
        </p:txBody>
      </p:sp>
      <p:sp>
        <p:nvSpPr>
          <p:cNvPr id="79" name="矩形 78"/>
          <p:cNvSpPr/>
          <p:nvPr/>
        </p:nvSpPr>
        <p:spPr>
          <a:xfrm>
            <a:off x="3442607" y="3733409"/>
            <a:ext cx="5306786" cy="617028"/>
          </a:xfrm>
          <a:prstGeom prst="rect">
            <a:avLst/>
          </a:prstGeom>
        </p:spPr>
        <p:txBody>
          <a:bodyPr wrap="square">
            <a:spAutoFit/>
          </a:bodyPr>
          <a:lstStyle/>
          <a:p>
            <a:pPr algn="ctr">
              <a:lnSpc>
                <a:spcPct val="150000"/>
              </a:lnSpc>
              <a:defRPr/>
            </a:pPr>
            <a:r>
              <a:rPr lang="en-US" altLang="zh-CN" sz="1200" kern="0">
                <a:solidFill>
                  <a:schemeClr val="bg1">
                    <a:lumMod val="65000"/>
                  </a:schemeClr>
                </a:solidFill>
                <a:cs typeface="Arial" panose="020B0604020202020204" pitchFamily="34" charset="0"/>
              </a:rPr>
              <a:t>Lorem ipsum dolor sit amet consectetur adipisicing elit sed do eiusmod tempor incididunt ut labore et dolore magna aliqua</a:t>
            </a:r>
          </a:p>
        </p:txBody>
      </p:sp>
      <p:sp>
        <p:nvSpPr>
          <p:cNvPr id="81" name="PA_矩形 8"/>
          <p:cNvSpPr/>
          <p:nvPr>
            <p:custDataLst>
              <p:tags r:id="rId2"/>
            </p:custDataLst>
          </p:nvPr>
        </p:nvSpPr>
        <p:spPr>
          <a:xfrm>
            <a:off x="4073073" y="3329767"/>
            <a:ext cx="4045854" cy="369332"/>
          </a:xfrm>
          <a:prstGeom prst="rect">
            <a:avLst/>
          </a:prstGeom>
        </p:spPr>
        <p:txBody>
          <a:bodyPr wrap="square">
            <a:spAutoFit/>
          </a:bodyPr>
          <a:lstStyle/>
          <a:p>
            <a:pPr lvl="0" algn="ctr" defTabSz="685800">
              <a:defRPr/>
            </a:pPr>
            <a:r>
              <a:rPr lang="en-US" altLang="zh-CN" kern="0">
                <a:solidFill>
                  <a:schemeClr val="accent2"/>
                </a:solidFill>
                <a:latin typeface="+mj-lt"/>
                <a:ea typeface="微软雅黑" panose="020B0503020204020204" charset="-122"/>
              </a:rPr>
              <a:t>FUTURE WORK PLAN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3100" y="1754809"/>
            <a:ext cx="3307706" cy="4017819"/>
            <a:chOff x="673100" y="1754809"/>
            <a:chExt cx="3307706" cy="4017819"/>
          </a:xfrm>
        </p:grpSpPr>
        <p:grpSp>
          <p:nvGrpSpPr>
            <p:cNvPr id="3" name="组合 2"/>
            <p:cNvGrpSpPr/>
            <p:nvPr/>
          </p:nvGrpSpPr>
          <p:grpSpPr>
            <a:xfrm>
              <a:off x="673100" y="1754809"/>
              <a:ext cx="3307706" cy="4017819"/>
              <a:chOff x="4719782" y="1560945"/>
              <a:chExt cx="3307706" cy="4017819"/>
            </a:xfrm>
          </p:grpSpPr>
          <p:sp>
            <p:nvSpPr>
              <p:cNvPr id="7" name="矩形 6"/>
              <p:cNvSpPr/>
              <p:nvPr/>
            </p:nvSpPr>
            <p:spPr>
              <a:xfrm>
                <a:off x="4719782" y="1560945"/>
                <a:ext cx="3307706" cy="4017819"/>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19782" y="1560946"/>
                <a:ext cx="3307706" cy="1771134"/>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9" name="矩形 8"/>
              <p:cNvSpPr/>
              <p:nvPr/>
            </p:nvSpPr>
            <p:spPr>
              <a:xfrm>
                <a:off x="4719782" y="1560946"/>
                <a:ext cx="3307706" cy="379101"/>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886127" y="2363378"/>
              <a:ext cx="881652" cy="553998"/>
            </a:xfrm>
            <a:prstGeom prst="rect">
              <a:avLst/>
            </a:prstGeom>
            <a:noFill/>
          </p:spPr>
          <p:txBody>
            <a:bodyPr wrap="none" lIns="0" tIns="0" rIns="0" bIns="0" rtlCol="0">
              <a:spAutoFit/>
            </a:bodyPr>
            <a:lstStyle/>
            <a:p>
              <a:r>
                <a:rPr lang="en-US" altLang="zh-CN" sz="3600">
                  <a:solidFill>
                    <a:schemeClr val="bg1"/>
                  </a:solidFill>
                  <a:latin typeface="DIN" pitchFamily="50" charset="0"/>
                  <a:ea typeface="+mj-ea"/>
                  <a:cs typeface="阿里巴巴普惠体 H" panose="00020600040101010101" pitchFamily="18" charset="-122"/>
                </a:rPr>
                <a:t>90%</a:t>
              </a:r>
              <a:endParaRPr lang="zh-CN" altLang="en-US" sz="3600">
                <a:solidFill>
                  <a:schemeClr val="bg1"/>
                </a:solidFill>
                <a:latin typeface="DIN" pitchFamily="50" charset="0"/>
                <a:ea typeface="+mj-ea"/>
                <a:cs typeface="阿里巴巴普惠体 H" panose="00020600040101010101" pitchFamily="18" charset="-122"/>
              </a:endParaRPr>
            </a:p>
          </p:txBody>
        </p:sp>
        <p:sp>
          <p:nvSpPr>
            <p:cNvPr id="5" name="文本框 4"/>
            <p:cNvSpPr txBox="1"/>
            <p:nvPr/>
          </p:nvSpPr>
          <p:spPr>
            <a:xfrm>
              <a:off x="1117259" y="4111542"/>
              <a:ext cx="2419389"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mn-ea"/>
                </a:rPr>
                <a:t>稻壳儿</a:t>
              </a:r>
              <a:r>
                <a:rPr lang="en-US" altLang="zh-CN" sz="1200">
                  <a:solidFill>
                    <a:prstClr val="black">
                      <a:lumMod val="65000"/>
                      <a:lumOff val="35000"/>
                    </a:prstClr>
                  </a:solidFill>
                  <a:latin typeface="+mn-ea"/>
                </a:rPr>
                <a:t>Docer</a:t>
              </a:r>
              <a:r>
                <a:rPr lang="zh-CN" altLang="en-US" sz="1200">
                  <a:solidFill>
                    <a:prstClr val="black">
                      <a:lumMod val="65000"/>
                      <a:lumOff val="35000"/>
                    </a:prstClr>
                  </a:solidFill>
                  <a:latin typeface="+mn-ea"/>
                </a:rPr>
                <a:t>是金山办公旗下专注办公领域内容服务的平台品牌拥有海量优质的原创</a:t>
              </a:r>
              <a:r>
                <a:rPr lang="en-US" altLang="zh-CN" sz="1200">
                  <a:solidFill>
                    <a:prstClr val="black">
                      <a:lumMod val="65000"/>
                      <a:lumOff val="35000"/>
                    </a:prstClr>
                  </a:solidFill>
                  <a:latin typeface="+mn-ea"/>
                </a:rPr>
                <a:t>Office</a:t>
              </a:r>
              <a:r>
                <a:rPr lang="zh-CN" altLang="en-US" sz="1200">
                  <a:solidFill>
                    <a:prstClr val="black">
                      <a:lumMod val="65000"/>
                      <a:lumOff val="35000"/>
                    </a:prstClr>
                  </a:solidFill>
                  <a:latin typeface="+mn-ea"/>
                </a:rPr>
                <a:t>素材模板及办公文库思维导图等资源</a:t>
              </a:r>
              <a:endParaRPr lang="en-US" altLang="zh-CN" sz="1200">
                <a:solidFill>
                  <a:prstClr val="black">
                    <a:lumMod val="65000"/>
                    <a:lumOff val="35000"/>
                  </a:prstClr>
                </a:solidFill>
                <a:latin typeface="+mn-ea"/>
              </a:endParaRPr>
            </a:p>
          </p:txBody>
        </p:sp>
        <p:sp>
          <p:nvSpPr>
            <p:cNvPr id="6" name="文本框 5"/>
            <p:cNvSpPr txBox="1"/>
            <p:nvPr/>
          </p:nvSpPr>
          <p:spPr>
            <a:xfrm>
              <a:off x="1298425" y="3050216"/>
              <a:ext cx="2057056" cy="307777"/>
            </a:xfrm>
            <a:prstGeom prst="rect">
              <a:avLst/>
            </a:prstGeom>
            <a:noFill/>
          </p:spPr>
          <p:txBody>
            <a:bodyPr wrap="square" lIns="0" tIns="0" rIns="0" bIns="0" rtlCol="0">
              <a:spAutoFit/>
            </a:bodyPr>
            <a:lstStyle/>
            <a:p>
              <a:pPr algn="ctr"/>
              <a:r>
                <a:rPr lang="zh-CN" altLang="en-US" sz="2000">
                  <a:solidFill>
                    <a:schemeClr val="bg1"/>
                  </a:solidFill>
                  <a:latin typeface="+mj-ea"/>
                  <a:ea typeface="+mj-ea"/>
                </a:rPr>
                <a:t>未来工作计划</a:t>
              </a:r>
            </a:p>
          </p:txBody>
        </p:sp>
      </p:grpSp>
      <p:grpSp>
        <p:nvGrpSpPr>
          <p:cNvPr id="10" name="组合 9"/>
          <p:cNvGrpSpPr/>
          <p:nvPr/>
        </p:nvGrpSpPr>
        <p:grpSpPr>
          <a:xfrm>
            <a:off x="4308286" y="1592209"/>
            <a:ext cx="3575428" cy="4343018"/>
            <a:chOff x="4308286" y="1592209"/>
            <a:chExt cx="3575428" cy="4343018"/>
          </a:xfrm>
        </p:grpSpPr>
        <p:grpSp>
          <p:nvGrpSpPr>
            <p:cNvPr id="11" name="组合 10"/>
            <p:cNvGrpSpPr/>
            <p:nvPr/>
          </p:nvGrpSpPr>
          <p:grpSpPr>
            <a:xfrm>
              <a:off x="4308286" y="1592209"/>
              <a:ext cx="3575428" cy="4343018"/>
              <a:chOff x="4719782" y="1560945"/>
              <a:chExt cx="3307706" cy="4017819"/>
            </a:xfrm>
          </p:grpSpPr>
          <p:sp>
            <p:nvSpPr>
              <p:cNvPr id="15" name="矩形 14"/>
              <p:cNvSpPr/>
              <p:nvPr/>
            </p:nvSpPr>
            <p:spPr>
              <a:xfrm>
                <a:off x="4719782" y="1560945"/>
                <a:ext cx="3307706" cy="4017819"/>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719782" y="1560946"/>
                <a:ext cx="3307706" cy="1771134"/>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17" name="矩形 16"/>
              <p:cNvSpPr/>
              <p:nvPr/>
            </p:nvSpPr>
            <p:spPr>
              <a:xfrm>
                <a:off x="4719782" y="1560946"/>
                <a:ext cx="3307706" cy="379101"/>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4856879" y="2292740"/>
              <a:ext cx="2478243" cy="553998"/>
            </a:xfrm>
            <a:prstGeom prst="rect">
              <a:avLst/>
            </a:prstGeom>
            <a:noFill/>
          </p:spPr>
          <p:txBody>
            <a:bodyPr wrap="none" lIns="0" tIns="0" rIns="0" bIns="0" rtlCol="0">
              <a:spAutoFit/>
            </a:bodyPr>
            <a:lstStyle/>
            <a:p>
              <a:pPr algn="ctr"/>
              <a:r>
                <a:rPr lang="en-US" altLang="zh-CN" sz="3600">
                  <a:solidFill>
                    <a:schemeClr val="bg1"/>
                  </a:solidFill>
                  <a:latin typeface="DIN" pitchFamily="50" charset="0"/>
                  <a:ea typeface="+mj-ea"/>
                  <a:cs typeface="阿里巴巴普惠体 H" panose="00020600040101010101" pitchFamily="18" charset="-122"/>
                </a:rPr>
                <a:t>100.000.000</a:t>
              </a:r>
              <a:endParaRPr lang="zh-CN" altLang="en-US" sz="3600">
                <a:solidFill>
                  <a:schemeClr val="bg1"/>
                </a:solidFill>
                <a:latin typeface="DIN" pitchFamily="50" charset="0"/>
                <a:ea typeface="+mj-ea"/>
                <a:cs typeface="阿里巴巴普惠体 H" panose="00020600040101010101" pitchFamily="18" charset="-122"/>
              </a:endParaRPr>
            </a:p>
          </p:txBody>
        </p:sp>
        <p:sp>
          <p:nvSpPr>
            <p:cNvPr id="13" name="文本框 12"/>
            <p:cNvSpPr txBox="1"/>
            <p:nvPr/>
          </p:nvSpPr>
          <p:spPr>
            <a:xfrm>
              <a:off x="4939553" y="3924930"/>
              <a:ext cx="2312892"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素材模板及办公文库思维导图等资源</a:t>
              </a:r>
              <a:endParaRPr lang="en-US" altLang="zh-CN" sz="1200">
                <a:solidFill>
                  <a:prstClr val="black">
                    <a:lumMod val="65000"/>
                    <a:lumOff val="35000"/>
                  </a:prstClr>
                </a:solidFill>
                <a:latin typeface="思源宋体 CN Medium" panose="02020500000000000000" charset="-122"/>
              </a:endParaRPr>
            </a:p>
          </p:txBody>
        </p:sp>
        <p:sp>
          <p:nvSpPr>
            <p:cNvPr id="14" name="文本框 13"/>
            <p:cNvSpPr txBox="1"/>
            <p:nvPr/>
          </p:nvSpPr>
          <p:spPr>
            <a:xfrm>
              <a:off x="5067472" y="3050216"/>
              <a:ext cx="2057056" cy="307777"/>
            </a:xfrm>
            <a:prstGeom prst="rect">
              <a:avLst/>
            </a:prstGeom>
            <a:noFill/>
          </p:spPr>
          <p:txBody>
            <a:bodyPr wrap="square" lIns="0" tIns="0" rIns="0" bIns="0" rtlCol="0">
              <a:spAutoFit/>
            </a:bodyPr>
            <a:lstStyle/>
            <a:p>
              <a:pPr algn="ctr"/>
              <a:r>
                <a:rPr lang="zh-CN" altLang="en-US" sz="2000">
                  <a:solidFill>
                    <a:schemeClr val="bg1"/>
                  </a:solidFill>
                  <a:latin typeface="+mj-ea"/>
                  <a:ea typeface="+mj-ea"/>
                </a:rPr>
                <a:t>未来工作计划</a:t>
              </a:r>
            </a:p>
          </p:txBody>
        </p:sp>
      </p:grpSp>
      <p:grpSp>
        <p:nvGrpSpPr>
          <p:cNvPr id="18" name="组合 17"/>
          <p:cNvGrpSpPr/>
          <p:nvPr/>
        </p:nvGrpSpPr>
        <p:grpSpPr>
          <a:xfrm>
            <a:off x="8211194" y="1754809"/>
            <a:ext cx="3307706" cy="4017819"/>
            <a:chOff x="8211194" y="1754809"/>
            <a:chExt cx="3307706" cy="4017819"/>
          </a:xfrm>
        </p:grpSpPr>
        <p:grpSp>
          <p:nvGrpSpPr>
            <p:cNvPr id="19" name="组合 18"/>
            <p:cNvGrpSpPr/>
            <p:nvPr/>
          </p:nvGrpSpPr>
          <p:grpSpPr>
            <a:xfrm>
              <a:off x="8211194" y="1754809"/>
              <a:ext cx="3307706" cy="4017819"/>
              <a:chOff x="4719782" y="1560945"/>
              <a:chExt cx="3307706" cy="4017819"/>
            </a:xfrm>
          </p:grpSpPr>
          <p:sp>
            <p:nvSpPr>
              <p:cNvPr id="23" name="矩形 22"/>
              <p:cNvSpPr/>
              <p:nvPr/>
            </p:nvSpPr>
            <p:spPr>
              <a:xfrm>
                <a:off x="4719782" y="1560945"/>
                <a:ext cx="3307706" cy="4017819"/>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719782" y="1560946"/>
                <a:ext cx="3307706" cy="1771134"/>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CN" altLang="en-US"/>
              </a:p>
            </p:txBody>
          </p:sp>
          <p:sp>
            <p:nvSpPr>
              <p:cNvPr id="25" name="矩形 24"/>
              <p:cNvSpPr/>
              <p:nvPr/>
            </p:nvSpPr>
            <p:spPr>
              <a:xfrm>
                <a:off x="4719782" y="1560946"/>
                <a:ext cx="3307706" cy="379101"/>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9424224" y="2363378"/>
              <a:ext cx="881652" cy="553998"/>
            </a:xfrm>
            <a:prstGeom prst="rect">
              <a:avLst/>
            </a:prstGeom>
            <a:noFill/>
          </p:spPr>
          <p:txBody>
            <a:bodyPr wrap="none" lIns="0" tIns="0" rIns="0" bIns="0" rtlCol="0">
              <a:spAutoFit/>
            </a:bodyPr>
            <a:lstStyle/>
            <a:p>
              <a:r>
                <a:rPr lang="en-US" altLang="zh-CN" sz="3600">
                  <a:solidFill>
                    <a:schemeClr val="bg1"/>
                  </a:solidFill>
                  <a:latin typeface="DIN" pitchFamily="50" charset="0"/>
                  <a:ea typeface="+mj-ea"/>
                  <a:cs typeface="阿里巴巴普惠体 H" panose="00020600040101010101" pitchFamily="18" charset="-122"/>
                </a:rPr>
                <a:t>98%</a:t>
              </a:r>
              <a:endParaRPr lang="zh-CN" altLang="en-US" sz="3600">
                <a:solidFill>
                  <a:schemeClr val="bg1"/>
                </a:solidFill>
                <a:latin typeface="DIN" pitchFamily="50" charset="0"/>
                <a:ea typeface="+mj-ea"/>
                <a:cs typeface="阿里巴巴普惠体 H" panose="00020600040101010101" pitchFamily="18" charset="-122"/>
              </a:endParaRPr>
            </a:p>
          </p:txBody>
        </p:sp>
        <p:sp>
          <p:nvSpPr>
            <p:cNvPr id="21" name="文本框 20"/>
            <p:cNvSpPr txBox="1"/>
            <p:nvPr/>
          </p:nvSpPr>
          <p:spPr>
            <a:xfrm>
              <a:off x="8695766" y="4111541"/>
              <a:ext cx="2338566"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素材模板及办公文库思维导图等资源</a:t>
              </a:r>
              <a:endParaRPr lang="en-US" altLang="zh-CN" sz="1200">
                <a:solidFill>
                  <a:prstClr val="black">
                    <a:lumMod val="65000"/>
                    <a:lumOff val="35000"/>
                  </a:prstClr>
                </a:solidFill>
                <a:latin typeface="思源宋体 CN Medium" panose="02020500000000000000" charset="-122"/>
              </a:endParaRPr>
            </a:p>
          </p:txBody>
        </p:sp>
        <p:sp>
          <p:nvSpPr>
            <p:cNvPr id="22" name="文本框 21"/>
            <p:cNvSpPr txBox="1"/>
            <p:nvPr/>
          </p:nvSpPr>
          <p:spPr>
            <a:xfrm>
              <a:off x="8836519" y="3050216"/>
              <a:ext cx="2057056" cy="307777"/>
            </a:xfrm>
            <a:prstGeom prst="rect">
              <a:avLst/>
            </a:prstGeom>
            <a:noFill/>
          </p:spPr>
          <p:txBody>
            <a:bodyPr wrap="square" lIns="0" tIns="0" rIns="0" bIns="0" rtlCol="0">
              <a:spAutoFit/>
            </a:bodyPr>
            <a:lstStyle/>
            <a:p>
              <a:pPr algn="ctr"/>
              <a:r>
                <a:rPr lang="zh-CN" altLang="en-US" sz="2000">
                  <a:solidFill>
                    <a:schemeClr val="bg1"/>
                  </a:solidFill>
                  <a:latin typeface="+mj-ea"/>
                  <a:ea typeface="+mj-ea"/>
                </a:rPr>
                <a:t>未来工作计划</a:t>
              </a:r>
            </a:p>
          </p:txBody>
        </p:sp>
      </p:grpSp>
      <p:grpSp>
        <p:nvGrpSpPr>
          <p:cNvPr id="26" name="组合 25"/>
          <p:cNvGrpSpPr/>
          <p:nvPr/>
        </p:nvGrpSpPr>
        <p:grpSpPr>
          <a:xfrm>
            <a:off x="4270614" y="339272"/>
            <a:ext cx="3650771" cy="854528"/>
            <a:chOff x="4264265" y="339272"/>
            <a:chExt cx="3650771" cy="854528"/>
          </a:xfrm>
        </p:grpSpPr>
        <p:sp>
          <p:nvSpPr>
            <p:cNvPr id="27" name="文本框 26"/>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未来工作计划</a:t>
              </a:r>
            </a:p>
          </p:txBody>
        </p:sp>
        <p:sp>
          <p:nvSpPr>
            <p:cNvPr id="28" name="矩形 27"/>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FUTURE WORK PLAN</a:t>
              </a:r>
            </a:p>
          </p:txBody>
        </p:sp>
        <p:cxnSp>
          <p:nvCxnSpPr>
            <p:cNvPr id="29" name="直接连接符 28"/>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88114" y="943901"/>
            <a:ext cx="1415772" cy="830997"/>
          </a:xfrm>
          <a:prstGeom prst="rect">
            <a:avLst/>
          </a:prstGeom>
          <a:noFill/>
        </p:spPr>
        <p:txBody>
          <a:bodyPr wrap="none" lIns="91440" tIns="45720" rIns="91440" bIns="45720" rtlCol="0">
            <a:spAutoFit/>
          </a:bodyPr>
          <a:lstStyle/>
          <a:p>
            <a:pPr algn="ctr"/>
            <a:r>
              <a:rPr lang="zh-CN" altLang="en-US" sz="4800">
                <a:solidFill>
                  <a:schemeClr val="accent1"/>
                </a:solidFill>
                <a:latin typeface="+mj-ea"/>
                <a:ea typeface="+mj-ea"/>
              </a:rPr>
              <a:t>目录</a:t>
            </a:r>
          </a:p>
        </p:txBody>
      </p:sp>
      <p:sp>
        <p:nvSpPr>
          <p:cNvPr id="3" name="矩形 2"/>
          <p:cNvSpPr/>
          <p:nvPr/>
        </p:nvSpPr>
        <p:spPr>
          <a:xfrm>
            <a:off x="5042795" y="1778929"/>
            <a:ext cx="2106410" cy="400110"/>
          </a:xfrm>
          <a:prstGeom prst="rect">
            <a:avLst/>
          </a:prstGeom>
        </p:spPr>
        <p:txBody>
          <a:bodyPr wrap="none" lIns="91440" tIns="45720" rIns="91440" bIns="45720">
            <a:spAutoFit/>
          </a:bodyPr>
          <a:lstStyle/>
          <a:p>
            <a:pPr algn="ctr"/>
            <a:r>
              <a:rPr lang="en-US" altLang="zh-CN" sz="2000" spc="600">
                <a:solidFill>
                  <a:schemeClr val="accent2"/>
                </a:solidFill>
                <a:ea typeface="+mj-ea"/>
              </a:rPr>
              <a:t>CONTENTS</a:t>
            </a:r>
          </a:p>
        </p:txBody>
      </p:sp>
      <p:grpSp>
        <p:nvGrpSpPr>
          <p:cNvPr id="20" name="组合 19"/>
          <p:cNvGrpSpPr/>
          <p:nvPr/>
        </p:nvGrpSpPr>
        <p:grpSpPr>
          <a:xfrm>
            <a:off x="1926091" y="2787195"/>
            <a:ext cx="8339818" cy="1961854"/>
            <a:chOff x="1732236" y="2787195"/>
            <a:chExt cx="8339818" cy="1961854"/>
          </a:xfrm>
        </p:grpSpPr>
        <p:grpSp>
          <p:nvGrpSpPr>
            <p:cNvPr id="4" name="组合 3"/>
            <p:cNvGrpSpPr/>
            <p:nvPr/>
          </p:nvGrpSpPr>
          <p:grpSpPr>
            <a:xfrm>
              <a:off x="1732236" y="2787195"/>
              <a:ext cx="3541719" cy="617370"/>
              <a:chOff x="1006764" y="3137462"/>
              <a:chExt cx="3541719" cy="617370"/>
            </a:xfrm>
          </p:grpSpPr>
          <p:sp>
            <p:nvSpPr>
              <p:cNvPr id="5" name="椭圆 4"/>
              <p:cNvSpPr/>
              <p:nvPr/>
            </p:nvSpPr>
            <p:spPr>
              <a:xfrm>
                <a:off x="1006764" y="3140364"/>
                <a:ext cx="570396" cy="570396"/>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altLang="zh-CN" sz="2400">
                    <a:solidFill>
                      <a:schemeClr val="bg1"/>
                    </a:solidFill>
                    <a:latin typeface="DIN" pitchFamily="50" charset="0"/>
                  </a:rPr>
                  <a:t>01</a:t>
                </a:r>
                <a:endParaRPr lang="zh-CN" altLang="en-US" sz="2400">
                  <a:solidFill>
                    <a:schemeClr val="bg1"/>
                  </a:solidFill>
                  <a:latin typeface="DIN" pitchFamily="50" charset="0"/>
                </a:endParaRPr>
              </a:p>
            </p:txBody>
          </p:sp>
          <p:sp>
            <p:nvSpPr>
              <p:cNvPr id="6" name="文本框 5"/>
              <p:cNvSpPr txBox="1"/>
              <p:nvPr/>
            </p:nvSpPr>
            <p:spPr>
              <a:xfrm>
                <a:off x="2031907" y="3137462"/>
                <a:ext cx="1907706" cy="369332"/>
              </a:xfrm>
              <a:prstGeom prst="rect">
                <a:avLst/>
              </a:prstGeom>
              <a:noFill/>
            </p:spPr>
            <p:txBody>
              <a:bodyPr wrap="square" lIns="0" tIns="0" rIns="0" bIns="0" rtlCol="0">
                <a:spAutoFit/>
              </a:bodyPr>
              <a:lstStyle/>
              <a:p>
                <a:r>
                  <a:rPr lang="zh-CN" altLang="en-US" sz="2400">
                    <a:solidFill>
                      <a:schemeClr val="accent1"/>
                    </a:solidFill>
                    <a:latin typeface="+mj-ea"/>
                    <a:ea typeface="+mj-ea"/>
                  </a:rPr>
                  <a:t>工作内容回顾</a:t>
                </a:r>
              </a:p>
            </p:txBody>
          </p:sp>
          <p:sp>
            <p:nvSpPr>
              <p:cNvPr id="7" name="文本框 6"/>
              <p:cNvSpPr txBox="1"/>
              <p:nvPr/>
            </p:nvSpPr>
            <p:spPr>
              <a:xfrm>
                <a:off x="2031906" y="3539388"/>
                <a:ext cx="2516577" cy="215444"/>
              </a:xfrm>
              <a:prstGeom prst="rect">
                <a:avLst/>
              </a:prstGeom>
              <a:noFill/>
            </p:spPr>
            <p:txBody>
              <a:bodyPr wrap="square" lIns="0" tIns="0" rIns="0" bIns="0" rtlCol="0">
                <a:spAutoFit/>
              </a:bodyPr>
              <a:lstStyle/>
              <a:p>
                <a:r>
                  <a:rPr lang="en-US" altLang="zh-CN" sz="1400">
                    <a:solidFill>
                      <a:schemeClr val="bg1">
                        <a:lumMod val="65000"/>
                      </a:schemeClr>
                    </a:solidFill>
                  </a:rPr>
                  <a:t>REVIEW OF WORK CONTENT</a:t>
                </a:r>
                <a:endParaRPr lang="zh-CN" altLang="en-US" sz="1400">
                  <a:solidFill>
                    <a:schemeClr val="bg1">
                      <a:lumMod val="65000"/>
                    </a:schemeClr>
                  </a:solidFill>
                </a:endParaRPr>
              </a:p>
            </p:txBody>
          </p:sp>
        </p:grpSp>
        <p:grpSp>
          <p:nvGrpSpPr>
            <p:cNvPr id="8" name="组合 7"/>
            <p:cNvGrpSpPr/>
            <p:nvPr/>
          </p:nvGrpSpPr>
          <p:grpSpPr>
            <a:xfrm>
              <a:off x="6886195" y="2787195"/>
              <a:ext cx="3185859" cy="617370"/>
              <a:chOff x="1006764" y="3137462"/>
              <a:chExt cx="3185859" cy="617370"/>
            </a:xfrm>
          </p:grpSpPr>
          <p:sp>
            <p:nvSpPr>
              <p:cNvPr id="9" name="椭圆 8"/>
              <p:cNvSpPr/>
              <p:nvPr/>
            </p:nvSpPr>
            <p:spPr>
              <a:xfrm>
                <a:off x="1006764" y="3140364"/>
                <a:ext cx="570396" cy="570396"/>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altLang="zh-CN" sz="2400">
                    <a:solidFill>
                      <a:schemeClr val="bg1"/>
                    </a:solidFill>
                    <a:latin typeface="DIN" pitchFamily="50" charset="0"/>
                  </a:rPr>
                  <a:t>02</a:t>
                </a:r>
                <a:endParaRPr lang="zh-CN" altLang="en-US" sz="2400">
                  <a:solidFill>
                    <a:schemeClr val="bg1"/>
                  </a:solidFill>
                  <a:latin typeface="DIN" pitchFamily="50" charset="0"/>
                </a:endParaRPr>
              </a:p>
            </p:txBody>
          </p:sp>
          <p:sp>
            <p:nvSpPr>
              <p:cNvPr id="10" name="文本框 9"/>
              <p:cNvSpPr txBox="1"/>
              <p:nvPr/>
            </p:nvSpPr>
            <p:spPr>
              <a:xfrm>
                <a:off x="2031907" y="3137462"/>
                <a:ext cx="1907706" cy="369332"/>
              </a:xfrm>
              <a:prstGeom prst="rect">
                <a:avLst/>
              </a:prstGeom>
              <a:noFill/>
            </p:spPr>
            <p:txBody>
              <a:bodyPr wrap="square" lIns="0" tIns="0" rIns="0" bIns="0" rtlCol="0">
                <a:spAutoFit/>
              </a:bodyPr>
              <a:lstStyle/>
              <a:p>
                <a:r>
                  <a:rPr lang="zh-CN" altLang="en-US" sz="2400">
                    <a:solidFill>
                      <a:schemeClr val="accent1"/>
                    </a:solidFill>
                    <a:latin typeface="+mj-ea"/>
                    <a:ea typeface="+mj-ea"/>
                  </a:rPr>
                  <a:t>市场数据分析</a:t>
                </a:r>
              </a:p>
            </p:txBody>
          </p:sp>
          <p:sp>
            <p:nvSpPr>
              <p:cNvPr id="11" name="文本框 10"/>
              <p:cNvSpPr txBox="1"/>
              <p:nvPr/>
            </p:nvSpPr>
            <p:spPr>
              <a:xfrm>
                <a:off x="2031906" y="3539388"/>
                <a:ext cx="2160717" cy="215444"/>
              </a:xfrm>
              <a:prstGeom prst="rect">
                <a:avLst/>
              </a:prstGeom>
              <a:noFill/>
            </p:spPr>
            <p:txBody>
              <a:bodyPr wrap="square" lIns="0" tIns="0" rIns="0" bIns="0" rtlCol="0">
                <a:spAutoFit/>
              </a:bodyPr>
              <a:lstStyle/>
              <a:p>
                <a:r>
                  <a:rPr lang="en-US" altLang="zh-CN" sz="1400">
                    <a:solidFill>
                      <a:schemeClr val="bg1">
                        <a:lumMod val="65000"/>
                      </a:schemeClr>
                    </a:solidFill>
                  </a:rPr>
                  <a:t>MARKET DATA ANALYSIS</a:t>
                </a:r>
                <a:endParaRPr lang="zh-CN" altLang="en-US" sz="1400">
                  <a:solidFill>
                    <a:schemeClr val="bg1">
                      <a:lumMod val="65000"/>
                    </a:schemeClr>
                  </a:solidFill>
                </a:endParaRPr>
              </a:p>
            </p:txBody>
          </p:sp>
        </p:grpSp>
        <p:grpSp>
          <p:nvGrpSpPr>
            <p:cNvPr id="12" name="组合 11"/>
            <p:cNvGrpSpPr/>
            <p:nvPr/>
          </p:nvGrpSpPr>
          <p:grpSpPr>
            <a:xfrm>
              <a:off x="1732236" y="4131679"/>
              <a:ext cx="3544271" cy="617370"/>
              <a:chOff x="1006764" y="3137462"/>
              <a:chExt cx="3544271" cy="617370"/>
            </a:xfrm>
          </p:grpSpPr>
          <p:sp>
            <p:nvSpPr>
              <p:cNvPr id="13" name="椭圆 12"/>
              <p:cNvSpPr/>
              <p:nvPr/>
            </p:nvSpPr>
            <p:spPr>
              <a:xfrm>
                <a:off x="1006764" y="3140364"/>
                <a:ext cx="570396" cy="570396"/>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altLang="zh-CN" sz="2400">
                    <a:solidFill>
                      <a:schemeClr val="bg1"/>
                    </a:solidFill>
                    <a:latin typeface="DIN" pitchFamily="50" charset="0"/>
                  </a:rPr>
                  <a:t>03</a:t>
                </a:r>
                <a:endParaRPr lang="zh-CN" altLang="en-US" sz="2400">
                  <a:solidFill>
                    <a:schemeClr val="bg1"/>
                  </a:solidFill>
                  <a:latin typeface="DIN" pitchFamily="50" charset="0"/>
                </a:endParaRPr>
              </a:p>
            </p:txBody>
          </p:sp>
          <p:sp>
            <p:nvSpPr>
              <p:cNvPr id="14" name="文本框 13"/>
              <p:cNvSpPr txBox="1"/>
              <p:nvPr/>
            </p:nvSpPr>
            <p:spPr>
              <a:xfrm>
                <a:off x="2031907" y="3137462"/>
                <a:ext cx="1886548" cy="369332"/>
              </a:xfrm>
              <a:prstGeom prst="rect">
                <a:avLst/>
              </a:prstGeom>
              <a:noFill/>
            </p:spPr>
            <p:txBody>
              <a:bodyPr wrap="square" lIns="0" tIns="0" rIns="0" bIns="0" rtlCol="0">
                <a:spAutoFit/>
              </a:bodyPr>
              <a:lstStyle/>
              <a:p>
                <a:r>
                  <a:rPr lang="zh-CN" altLang="en-US" sz="2400">
                    <a:solidFill>
                      <a:schemeClr val="accent1"/>
                    </a:solidFill>
                    <a:latin typeface="+mj-ea"/>
                    <a:ea typeface="+mj-ea"/>
                  </a:rPr>
                  <a:t>工作经验总结</a:t>
                </a:r>
              </a:p>
            </p:txBody>
          </p:sp>
          <p:sp>
            <p:nvSpPr>
              <p:cNvPr id="15" name="文本框 14"/>
              <p:cNvSpPr txBox="1"/>
              <p:nvPr/>
            </p:nvSpPr>
            <p:spPr>
              <a:xfrm>
                <a:off x="2031907" y="3539388"/>
                <a:ext cx="2519128" cy="215444"/>
              </a:xfrm>
              <a:prstGeom prst="rect">
                <a:avLst/>
              </a:prstGeom>
              <a:noFill/>
            </p:spPr>
            <p:txBody>
              <a:bodyPr wrap="square" lIns="0" tIns="0" rIns="0" bIns="0" rtlCol="0">
                <a:spAutoFit/>
              </a:bodyPr>
              <a:lstStyle/>
              <a:p>
                <a:r>
                  <a:rPr lang="en-US" altLang="zh-CN" sz="1400">
                    <a:solidFill>
                      <a:schemeClr val="bg1">
                        <a:lumMod val="65000"/>
                      </a:schemeClr>
                    </a:solidFill>
                  </a:rPr>
                  <a:t>WORK EXPERIENCE SUMMARY</a:t>
                </a:r>
                <a:endParaRPr lang="zh-CN" altLang="en-US" sz="1400">
                  <a:solidFill>
                    <a:schemeClr val="bg1">
                      <a:lumMod val="65000"/>
                    </a:schemeClr>
                  </a:solidFill>
                </a:endParaRPr>
              </a:p>
            </p:txBody>
          </p:sp>
        </p:grpSp>
        <p:grpSp>
          <p:nvGrpSpPr>
            <p:cNvPr id="16" name="组合 15"/>
            <p:cNvGrpSpPr/>
            <p:nvPr/>
          </p:nvGrpSpPr>
          <p:grpSpPr>
            <a:xfrm>
              <a:off x="6886195" y="4131679"/>
              <a:ext cx="3185859" cy="617370"/>
              <a:chOff x="1006764" y="3137462"/>
              <a:chExt cx="3185859" cy="617370"/>
            </a:xfrm>
          </p:grpSpPr>
          <p:sp>
            <p:nvSpPr>
              <p:cNvPr id="17" name="椭圆 16"/>
              <p:cNvSpPr/>
              <p:nvPr/>
            </p:nvSpPr>
            <p:spPr>
              <a:xfrm>
                <a:off x="1006764" y="3140364"/>
                <a:ext cx="570396" cy="570396"/>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altLang="zh-CN" sz="2400">
                    <a:solidFill>
                      <a:schemeClr val="bg1"/>
                    </a:solidFill>
                    <a:latin typeface="DIN" pitchFamily="50" charset="0"/>
                  </a:rPr>
                  <a:t>04</a:t>
                </a:r>
                <a:endParaRPr lang="zh-CN" altLang="en-US" sz="2400">
                  <a:solidFill>
                    <a:schemeClr val="bg1"/>
                  </a:solidFill>
                  <a:latin typeface="DIN" pitchFamily="50" charset="0"/>
                </a:endParaRPr>
              </a:p>
            </p:txBody>
          </p:sp>
          <p:sp>
            <p:nvSpPr>
              <p:cNvPr id="18" name="文本框 17"/>
              <p:cNvSpPr txBox="1"/>
              <p:nvPr/>
            </p:nvSpPr>
            <p:spPr>
              <a:xfrm>
                <a:off x="2031907" y="3137462"/>
                <a:ext cx="1917119" cy="369332"/>
              </a:xfrm>
              <a:prstGeom prst="rect">
                <a:avLst/>
              </a:prstGeom>
              <a:noFill/>
            </p:spPr>
            <p:txBody>
              <a:bodyPr wrap="square" lIns="0" tIns="0" rIns="0" bIns="0" rtlCol="0">
                <a:spAutoFit/>
              </a:bodyPr>
              <a:lstStyle/>
              <a:p>
                <a:r>
                  <a:rPr lang="zh-CN" altLang="en-US" sz="2400">
                    <a:solidFill>
                      <a:schemeClr val="accent1"/>
                    </a:solidFill>
                    <a:latin typeface="+mj-ea"/>
                    <a:ea typeface="+mj-ea"/>
                  </a:rPr>
                  <a:t>未来工作计划</a:t>
                </a:r>
              </a:p>
            </p:txBody>
          </p:sp>
          <p:sp>
            <p:nvSpPr>
              <p:cNvPr id="19" name="文本框 18"/>
              <p:cNvSpPr txBox="1"/>
              <p:nvPr/>
            </p:nvSpPr>
            <p:spPr>
              <a:xfrm>
                <a:off x="2031907" y="3539388"/>
                <a:ext cx="2160716" cy="215444"/>
              </a:xfrm>
              <a:prstGeom prst="rect">
                <a:avLst/>
              </a:prstGeom>
              <a:noFill/>
            </p:spPr>
            <p:txBody>
              <a:bodyPr wrap="square" lIns="0" tIns="0" rIns="0" bIns="0" rtlCol="0">
                <a:spAutoFit/>
              </a:bodyPr>
              <a:lstStyle/>
              <a:p>
                <a:r>
                  <a:rPr lang="en-US" altLang="zh-CN" sz="1400">
                    <a:solidFill>
                      <a:schemeClr val="bg1">
                        <a:lumMod val="65000"/>
                      </a:schemeClr>
                    </a:solidFill>
                  </a:rPr>
                  <a:t>FUTURE WORK PLAN</a:t>
                </a:r>
                <a:endParaRPr lang="zh-CN" altLang="en-US" sz="1400">
                  <a:solidFill>
                    <a:schemeClr val="bg1">
                      <a:lumMod val="65000"/>
                    </a:schemeClr>
                  </a:solidFill>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0400" y="1502876"/>
            <a:ext cx="10858500" cy="2511884"/>
          </a:xfrm>
          <a:prstGeom prst="rect">
            <a:avLst/>
          </a:prstGeom>
          <a:blipFill dpi="0" rotWithShape="1">
            <a:blip r:embed="rId2" cstate="print">
              <a:extLst>
                <a:ext uri="{28A0092B-C50C-407E-A947-70E740481C1C}">
                  <a14:useLocalDpi xmlns:a14="http://schemas.microsoft.com/office/drawing/2010/main" val="0"/>
                </a:ext>
              </a:extLst>
            </a:blip>
            <a:srcRect/>
            <a:stretch>
              <a:fillRect l="58" t="-39640" r="-58" b="-1262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028310" y="3443453"/>
            <a:ext cx="2503170" cy="2646680"/>
            <a:chOff x="1028310" y="3723740"/>
            <a:chExt cx="2503170" cy="2646680"/>
          </a:xfrm>
        </p:grpSpPr>
        <p:sp>
          <p:nvSpPr>
            <p:cNvPr id="4" name="椭圆 3"/>
            <p:cNvSpPr/>
            <p:nvPr/>
          </p:nvSpPr>
          <p:spPr>
            <a:xfrm>
              <a:off x="1775262" y="3723740"/>
              <a:ext cx="1008455" cy="1008455"/>
            </a:xfrm>
            <a:prstGeom prst="ellipse">
              <a:avLst/>
            </a:prstGeom>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形 4"/>
            <p:cNvPicPr/>
            <p:nvPr/>
          </p:nvPicPr>
          <p:blipFill>
            <a:blip r:embed="rId3">
              <a:extLst>
                <a:ext uri="{96DAC541-7B7A-43D3-8B79-37D633B846F1}">
                  <asvg:svgBlip xmlns:asvg="http://schemas.microsoft.com/office/drawing/2016/SVG/main" r:embed="rId4"/>
                </a:ext>
              </a:extLst>
            </a:blip>
            <a:stretch>
              <a:fillRect/>
            </a:stretch>
          </p:blipFill>
          <p:spPr>
            <a:xfrm>
              <a:off x="2066280" y="4014759"/>
              <a:ext cx="426418" cy="426418"/>
            </a:xfrm>
            <a:prstGeom prst="rect">
              <a:avLst/>
            </a:prstGeom>
          </p:spPr>
        </p:pic>
        <p:sp>
          <p:nvSpPr>
            <p:cNvPr id="6" name="文本框 5"/>
            <p:cNvSpPr txBox="1"/>
            <p:nvPr/>
          </p:nvSpPr>
          <p:spPr>
            <a:xfrm>
              <a:off x="1028310" y="5262980"/>
              <a:ext cx="2503170" cy="1107440"/>
            </a:xfrm>
            <a:prstGeom prst="rect">
              <a:avLst/>
            </a:prstGeom>
            <a:noFill/>
          </p:spPr>
          <p:txBody>
            <a:bodyPr wrap="square" lIns="0" tIns="0" rIns="0" bIns="0" rtlCol="0">
              <a:spAutoFit/>
            </a:bodyPr>
            <a:lstStyle/>
            <a:p>
              <a:pPr lvl="0" algn="ctr">
                <a:lnSpc>
                  <a:spcPct val="150000"/>
                </a:lnSpc>
              </a:pPr>
              <a:r>
                <a:rPr lang="zh-CN" altLang="en-US" sz="1200">
                  <a:solidFill>
                    <a:schemeClr val="tx1">
                      <a:lumMod val="65000"/>
                      <a:lumOff val="35000"/>
                    </a:schemeClr>
                  </a:solidFill>
                  <a:latin typeface="+mn-ea"/>
                </a:rPr>
                <a:t>稻壳儿</a:t>
              </a:r>
              <a:r>
                <a:rPr lang="en-US" altLang="zh-CN" sz="1200">
                  <a:solidFill>
                    <a:schemeClr val="tx1">
                      <a:lumMod val="65000"/>
                      <a:lumOff val="35000"/>
                    </a:schemeClr>
                  </a:solidFill>
                  <a:latin typeface="+mn-ea"/>
                </a:rPr>
                <a:t>Docer</a:t>
              </a:r>
              <a:r>
                <a:rPr lang="zh-CN" altLang="en-US" sz="1200">
                  <a:solidFill>
                    <a:schemeClr val="tx1">
                      <a:lumMod val="65000"/>
                      <a:lumOff val="35000"/>
                    </a:schemeClr>
                  </a:solidFill>
                  <a:latin typeface="+mn-ea"/>
                </a:rPr>
                <a:t>是金山办公旗下专注办公领域内容服务的平台品牌拥有海量优质的原创</a:t>
              </a:r>
              <a:r>
                <a:rPr lang="en-US" altLang="zh-CN" sz="1200">
                  <a:solidFill>
                    <a:schemeClr val="tx1">
                      <a:lumMod val="65000"/>
                      <a:lumOff val="35000"/>
                    </a:schemeClr>
                  </a:solidFill>
                  <a:latin typeface="+mn-ea"/>
                </a:rPr>
                <a:t>Office</a:t>
              </a:r>
              <a:r>
                <a:rPr lang="zh-CN" altLang="en-US" sz="1200">
                  <a:solidFill>
                    <a:schemeClr val="tx1">
                      <a:lumMod val="65000"/>
                      <a:lumOff val="35000"/>
                    </a:schemeClr>
                  </a:solidFill>
                  <a:latin typeface="+mn-ea"/>
                </a:rPr>
                <a:t>素材模板及办公文库思维导图等资源</a:t>
              </a:r>
              <a:endParaRPr lang="en-US" altLang="zh-CN" sz="1200">
                <a:solidFill>
                  <a:schemeClr val="tx1">
                    <a:lumMod val="65000"/>
                    <a:lumOff val="35000"/>
                  </a:schemeClr>
                </a:solidFill>
                <a:latin typeface="+mn-ea"/>
              </a:endParaRPr>
            </a:p>
          </p:txBody>
        </p:sp>
        <p:sp>
          <p:nvSpPr>
            <p:cNvPr id="7" name="文本框 6"/>
            <p:cNvSpPr txBox="1"/>
            <p:nvPr/>
          </p:nvSpPr>
          <p:spPr>
            <a:xfrm>
              <a:off x="1337517" y="4898565"/>
              <a:ext cx="1883944" cy="246221"/>
            </a:xfrm>
            <a:prstGeom prst="rect">
              <a:avLst/>
            </a:prstGeom>
            <a:noFill/>
          </p:spPr>
          <p:txBody>
            <a:bodyPr wrap="square" lIns="0" tIns="0" rIns="0" bIns="0" rtlCol="0">
              <a:spAutoFit/>
            </a:bodyPr>
            <a:lstStyle/>
            <a:p>
              <a:pPr algn="ctr"/>
              <a:r>
                <a:rPr lang="zh-CN" altLang="en-US" sz="1600">
                  <a:solidFill>
                    <a:schemeClr val="accent1"/>
                  </a:solidFill>
                  <a:latin typeface="+mj-ea"/>
                  <a:ea typeface="+mj-ea"/>
                </a:rPr>
                <a:t>未来工作计划</a:t>
              </a:r>
            </a:p>
          </p:txBody>
        </p:sp>
      </p:grpSp>
      <p:grpSp>
        <p:nvGrpSpPr>
          <p:cNvPr id="8" name="组合 7"/>
          <p:cNvGrpSpPr/>
          <p:nvPr/>
        </p:nvGrpSpPr>
        <p:grpSpPr>
          <a:xfrm>
            <a:off x="4830215" y="3443453"/>
            <a:ext cx="2519680" cy="2646680"/>
            <a:chOff x="4830215" y="3723740"/>
            <a:chExt cx="2519680" cy="2646680"/>
          </a:xfrm>
        </p:grpSpPr>
        <p:grpSp>
          <p:nvGrpSpPr>
            <p:cNvPr id="9" name="组合 8"/>
            <p:cNvGrpSpPr/>
            <p:nvPr/>
          </p:nvGrpSpPr>
          <p:grpSpPr>
            <a:xfrm>
              <a:off x="4830215" y="3723740"/>
              <a:ext cx="2519680" cy="2646680"/>
              <a:chOff x="1020055" y="3723740"/>
              <a:chExt cx="2519680" cy="2646680"/>
            </a:xfrm>
          </p:grpSpPr>
          <p:sp>
            <p:nvSpPr>
              <p:cNvPr id="11" name="椭圆 10"/>
              <p:cNvSpPr/>
              <p:nvPr/>
            </p:nvSpPr>
            <p:spPr>
              <a:xfrm>
                <a:off x="1775262" y="3723740"/>
                <a:ext cx="1008455" cy="1008455"/>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20055" y="5262980"/>
                <a:ext cx="2519680" cy="1107440"/>
              </a:xfrm>
              <a:prstGeom prst="rect">
                <a:avLst/>
              </a:prstGeom>
              <a:noFill/>
            </p:spPr>
            <p:txBody>
              <a:bodyPr wrap="square" lIns="0" tIns="0" rIns="0" bIns="0" rtlCol="0">
                <a:spAutoFit/>
              </a:bodyPr>
              <a:lstStyle/>
              <a:p>
                <a:pPr lvl="0" algn="ctr">
                  <a:lnSpc>
                    <a:spcPct val="150000"/>
                  </a:lnSpc>
                </a:pPr>
                <a:r>
                  <a:rPr lang="zh-CN" altLang="en-US" sz="1200">
                    <a:solidFill>
                      <a:schemeClr val="tx1">
                        <a:lumMod val="65000"/>
                        <a:lumOff val="35000"/>
                      </a:schemeClr>
                    </a:solidFill>
                    <a:latin typeface="+mn-ea"/>
                  </a:rPr>
                  <a:t>稻壳儿</a:t>
                </a:r>
                <a:r>
                  <a:rPr lang="en-US" altLang="zh-CN" sz="1200">
                    <a:solidFill>
                      <a:schemeClr val="tx1">
                        <a:lumMod val="65000"/>
                        <a:lumOff val="35000"/>
                      </a:schemeClr>
                    </a:solidFill>
                    <a:latin typeface="+mn-ea"/>
                  </a:rPr>
                  <a:t>Docer</a:t>
                </a:r>
                <a:r>
                  <a:rPr lang="zh-CN" altLang="en-US" sz="1200">
                    <a:solidFill>
                      <a:schemeClr val="tx1">
                        <a:lumMod val="65000"/>
                        <a:lumOff val="35000"/>
                      </a:schemeClr>
                    </a:solidFill>
                    <a:latin typeface="+mn-ea"/>
                  </a:rPr>
                  <a:t>是金山办公旗下专注办公领域内容服务的平台品牌拥有海量优质的原创</a:t>
                </a:r>
                <a:r>
                  <a:rPr lang="en-US" altLang="zh-CN" sz="1200">
                    <a:solidFill>
                      <a:schemeClr val="tx1">
                        <a:lumMod val="65000"/>
                        <a:lumOff val="35000"/>
                      </a:schemeClr>
                    </a:solidFill>
                    <a:latin typeface="+mn-ea"/>
                  </a:rPr>
                  <a:t>Office</a:t>
                </a:r>
                <a:r>
                  <a:rPr lang="zh-CN" altLang="en-US" sz="1200">
                    <a:solidFill>
                      <a:schemeClr val="tx1">
                        <a:lumMod val="65000"/>
                        <a:lumOff val="35000"/>
                      </a:schemeClr>
                    </a:solidFill>
                    <a:latin typeface="+mn-ea"/>
                  </a:rPr>
                  <a:t>素材模板及办公文库思维导图等资源</a:t>
                </a:r>
                <a:endParaRPr lang="en-US" altLang="zh-CN" sz="1200">
                  <a:solidFill>
                    <a:schemeClr val="tx1">
                      <a:lumMod val="65000"/>
                      <a:lumOff val="35000"/>
                    </a:schemeClr>
                  </a:solidFill>
                  <a:latin typeface="+mn-ea"/>
                </a:endParaRPr>
              </a:p>
            </p:txBody>
          </p:sp>
          <p:sp>
            <p:nvSpPr>
              <p:cNvPr id="13" name="文本框 12"/>
              <p:cNvSpPr txBox="1"/>
              <p:nvPr/>
            </p:nvSpPr>
            <p:spPr>
              <a:xfrm>
                <a:off x="1337517" y="4898565"/>
                <a:ext cx="1883944" cy="246221"/>
              </a:xfrm>
              <a:prstGeom prst="rect">
                <a:avLst/>
              </a:prstGeom>
              <a:noFill/>
            </p:spPr>
            <p:txBody>
              <a:bodyPr wrap="square" lIns="0" tIns="0" rIns="0" bIns="0" rtlCol="0">
                <a:spAutoFit/>
              </a:bodyPr>
              <a:lstStyle/>
              <a:p>
                <a:pPr algn="ctr"/>
                <a:r>
                  <a:rPr lang="zh-CN" altLang="en-US" sz="1600">
                    <a:solidFill>
                      <a:schemeClr val="accent2"/>
                    </a:solidFill>
                    <a:latin typeface="+mj-ea"/>
                    <a:ea typeface="+mj-ea"/>
                  </a:rPr>
                  <a:t>未来工作计划</a:t>
                </a:r>
              </a:p>
            </p:txBody>
          </p:sp>
        </p:grpSp>
        <p:pic>
          <p:nvPicPr>
            <p:cNvPr id="10" name="图形 9"/>
            <p:cNvPicPr/>
            <p:nvPr/>
          </p:nvPicPr>
          <p:blipFill>
            <a:blip r:embed="rId5">
              <a:extLst>
                <a:ext uri="{96DAC541-7B7A-43D3-8B79-37D633B846F1}">
                  <asvg:svgBlip xmlns:asvg="http://schemas.microsoft.com/office/drawing/2016/SVG/main" r:embed="rId6"/>
                </a:ext>
              </a:extLst>
            </a:blip>
            <a:stretch>
              <a:fillRect/>
            </a:stretch>
          </p:blipFill>
          <p:spPr>
            <a:xfrm>
              <a:off x="5852811" y="3984779"/>
              <a:ext cx="486377" cy="486377"/>
            </a:xfrm>
            <a:prstGeom prst="rect">
              <a:avLst/>
            </a:prstGeom>
          </p:spPr>
        </p:pic>
      </p:grpSp>
      <p:grpSp>
        <p:nvGrpSpPr>
          <p:cNvPr id="14" name="组合 13"/>
          <p:cNvGrpSpPr/>
          <p:nvPr/>
        </p:nvGrpSpPr>
        <p:grpSpPr>
          <a:xfrm>
            <a:off x="8606721" y="3443453"/>
            <a:ext cx="2612390" cy="2646680"/>
            <a:chOff x="8606721" y="3723740"/>
            <a:chExt cx="2612390" cy="2646680"/>
          </a:xfrm>
        </p:grpSpPr>
        <p:grpSp>
          <p:nvGrpSpPr>
            <p:cNvPr id="15" name="组合 14"/>
            <p:cNvGrpSpPr/>
            <p:nvPr/>
          </p:nvGrpSpPr>
          <p:grpSpPr>
            <a:xfrm>
              <a:off x="8606721" y="3723740"/>
              <a:ext cx="2612390" cy="2646680"/>
              <a:chOff x="973700" y="3723740"/>
              <a:chExt cx="2612390" cy="2646680"/>
            </a:xfrm>
          </p:grpSpPr>
          <p:sp>
            <p:nvSpPr>
              <p:cNvPr id="17" name="椭圆 16"/>
              <p:cNvSpPr/>
              <p:nvPr/>
            </p:nvSpPr>
            <p:spPr>
              <a:xfrm>
                <a:off x="1775262" y="3723740"/>
                <a:ext cx="1008455" cy="1008455"/>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73700" y="5262980"/>
                <a:ext cx="2612390" cy="1107440"/>
              </a:xfrm>
              <a:prstGeom prst="rect">
                <a:avLst/>
              </a:prstGeom>
              <a:noFill/>
            </p:spPr>
            <p:txBody>
              <a:bodyPr wrap="square" lIns="0" tIns="0" rIns="0" bIns="0" rtlCol="0">
                <a:spAutoFit/>
              </a:bodyPr>
              <a:lstStyle/>
              <a:p>
                <a:pPr lvl="0" algn="ctr">
                  <a:lnSpc>
                    <a:spcPct val="150000"/>
                  </a:lnSpc>
                </a:pPr>
                <a:r>
                  <a:rPr lang="zh-CN" altLang="en-US" sz="1200">
                    <a:solidFill>
                      <a:schemeClr val="tx1">
                        <a:lumMod val="65000"/>
                        <a:lumOff val="35000"/>
                      </a:schemeClr>
                    </a:solidFill>
                    <a:latin typeface="+mn-ea"/>
                  </a:rPr>
                  <a:t>稻壳儿</a:t>
                </a:r>
                <a:r>
                  <a:rPr lang="en-US" altLang="zh-CN" sz="1200">
                    <a:solidFill>
                      <a:schemeClr val="tx1">
                        <a:lumMod val="65000"/>
                        <a:lumOff val="35000"/>
                      </a:schemeClr>
                    </a:solidFill>
                    <a:latin typeface="+mn-ea"/>
                  </a:rPr>
                  <a:t>Docer</a:t>
                </a:r>
                <a:r>
                  <a:rPr lang="zh-CN" altLang="en-US" sz="1200">
                    <a:solidFill>
                      <a:schemeClr val="tx1">
                        <a:lumMod val="65000"/>
                        <a:lumOff val="35000"/>
                      </a:schemeClr>
                    </a:solidFill>
                    <a:latin typeface="+mn-ea"/>
                  </a:rPr>
                  <a:t>是金山办公旗下专注办公领域内容服务的平台品牌拥有海量优质的原创</a:t>
                </a:r>
                <a:r>
                  <a:rPr lang="en-US" altLang="zh-CN" sz="1200">
                    <a:solidFill>
                      <a:schemeClr val="tx1">
                        <a:lumMod val="65000"/>
                        <a:lumOff val="35000"/>
                      </a:schemeClr>
                    </a:solidFill>
                    <a:latin typeface="+mn-ea"/>
                  </a:rPr>
                  <a:t>Office</a:t>
                </a:r>
                <a:r>
                  <a:rPr lang="zh-CN" altLang="en-US" sz="1200">
                    <a:solidFill>
                      <a:schemeClr val="tx1">
                        <a:lumMod val="65000"/>
                        <a:lumOff val="35000"/>
                      </a:schemeClr>
                    </a:solidFill>
                    <a:latin typeface="+mn-ea"/>
                  </a:rPr>
                  <a:t>素材模板及办公文库思维导图等资源</a:t>
                </a:r>
                <a:endParaRPr lang="en-US" altLang="zh-CN" sz="1200">
                  <a:solidFill>
                    <a:schemeClr val="tx1">
                      <a:lumMod val="65000"/>
                      <a:lumOff val="35000"/>
                    </a:schemeClr>
                  </a:solidFill>
                  <a:latin typeface="+mn-ea"/>
                </a:endParaRPr>
              </a:p>
            </p:txBody>
          </p:sp>
          <p:sp>
            <p:nvSpPr>
              <p:cNvPr id="19" name="文本框 18"/>
              <p:cNvSpPr txBox="1"/>
              <p:nvPr/>
            </p:nvSpPr>
            <p:spPr>
              <a:xfrm>
                <a:off x="1337517" y="4898565"/>
                <a:ext cx="1883944" cy="246221"/>
              </a:xfrm>
              <a:prstGeom prst="rect">
                <a:avLst/>
              </a:prstGeom>
              <a:noFill/>
            </p:spPr>
            <p:txBody>
              <a:bodyPr wrap="square" lIns="0" tIns="0" rIns="0" bIns="0" rtlCol="0">
                <a:spAutoFit/>
              </a:bodyPr>
              <a:lstStyle/>
              <a:p>
                <a:pPr algn="ctr"/>
                <a:r>
                  <a:rPr lang="zh-CN" altLang="en-US" sz="1600">
                    <a:solidFill>
                      <a:schemeClr val="accent3"/>
                    </a:solidFill>
                    <a:latin typeface="+mj-ea"/>
                    <a:ea typeface="+mj-ea"/>
                  </a:rPr>
                  <a:t>未来工作计划</a:t>
                </a:r>
              </a:p>
            </p:txBody>
          </p:sp>
        </p:grpSp>
        <p:pic>
          <p:nvPicPr>
            <p:cNvPr id="16" name="图形 15"/>
            <p:cNvPicPr/>
            <p:nvPr/>
          </p:nvPicPr>
          <p:blipFill>
            <a:blip r:embed="rId7">
              <a:extLst>
                <a:ext uri="{96DAC541-7B7A-43D3-8B79-37D633B846F1}">
                  <asvg:svgBlip xmlns:asvg="http://schemas.microsoft.com/office/drawing/2016/SVG/main" r:embed="rId8"/>
                </a:ext>
              </a:extLst>
            </a:blip>
            <a:stretch>
              <a:fillRect/>
            </a:stretch>
          </p:blipFill>
          <p:spPr>
            <a:xfrm>
              <a:off x="9630817" y="3946274"/>
              <a:ext cx="563386" cy="563386"/>
            </a:xfrm>
            <a:prstGeom prst="rect">
              <a:avLst/>
            </a:prstGeom>
          </p:spPr>
        </p:pic>
      </p:grpSp>
      <p:grpSp>
        <p:nvGrpSpPr>
          <p:cNvPr id="20" name="组合 19"/>
          <p:cNvGrpSpPr/>
          <p:nvPr/>
        </p:nvGrpSpPr>
        <p:grpSpPr>
          <a:xfrm>
            <a:off x="4270614" y="339272"/>
            <a:ext cx="3650771" cy="854528"/>
            <a:chOff x="4264265" y="339272"/>
            <a:chExt cx="3650771" cy="854528"/>
          </a:xfrm>
        </p:grpSpPr>
        <p:sp>
          <p:nvSpPr>
            <p:cNvPr id="21" name="文本框 20"/>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未来工作计划</a:t>
              </a:r>
            </a:p>
          </p:txBody>
        </p:sp>
        <p:sp>
          <p:nvSpPr>
            <p:cNvPr id="22" name="矩形 21"/>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FUTURE WORK PLAN</a:t>
              </a:r>
            </a:p>
          </p:txBody>
        </p:sp>
        <p:cxnSp>
          <p:nvCxnSpPr>
            <p:cNvPr id="23" name="直接连接符 22"/>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7100" y="1915738"/>
            <a:ext cx="5021027" cy="1711105"/>
            <a:chOff x="927100" y="1915738"/>
            <a:chExt cx="5021027" cy="1711105"/>
          </a:xfrm>
        </p:grpSpPr>
        <p:grpSp>
          <p:nvGrpSpPr>
            <p:cNvPr id="3" name="组合 2"/>
            <p:cNvGrpSpPr/>
            <p:nvPr/>
          </p:nvGrpSpPr>
          <p:grpSpPr>
            <a:xfrm>
              <a:off x="927100" y="1915738"/>
              <a:ext cx="5021027" cy="1711105"/>
              <a:chOff x="927100" y="2218099"/>
              <a:chExt cx="4686049" cy="1210901"/>
            </a:xfrm>
          </p:grpSpPr>
          <p:sp>
            <p:nvSpPr>
              <p:cNvPr id="7" name="矩形 6"/>
              <p:cNvSpPr/>
              <p:nvPr/>
            </p:nvSpPr>
            <p:spPr>
              <a:xfrm>
                <a:off x="927100" y="2218099"/>
                <a:ext cx="4532140" cy="12109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59240" y="2218099"/>
                <a:ext cx="153909" cy="121090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325452" y="2651880"/>
              <a:ext cx="3201281" cy="734881"/>
            </a:xfrm>
            <a:prstGeom prst="rect">
              <a:avLst/>
            </a:prstGeom>
            <a:noFill/>
          </p:spPr>
          <p:txBody>
            <a:bodyPr wrap="square" lIns="0" tIns="0" rIns="0" bIns="0" rtlCol="0">
              <a:spAutoFit/>
            </a:bodyPr>
            <a:lstStyle/>
            <a:p>
              <a:pPr>
                <a:lnSpc>
                  <a:spcPct val="150000"/>
                </a:lnSpc>
              </a:pPr>
              <a:r>
                <a:rPr lang="zh-CN" altLang="en-US" sz="1100">
                  <a:solidFill>
                    <a:schemeClr val="bg1">
                      <a:lumMod val="95000"/>
                    </a:schemeClr>
                  </a:solidFill>
                  <a:latin typeface="+mn-ea"/>
                </a:rPr>
                <a:t>稻壳儿</a:t>
              </a:r>
              <a:r>
                <a:rPr lang="en-US" altLang="zh-CN" sz="1100">
                  <a:solidFill>
                    <a:schemeClr val="bg1">
                      <a:lumMod val="95000"/>
                    </a:schemeClr>
                  </a:solidFill>
                  <a:latin typeface="+mn-ea"/>
                </a:rPr>
                <a:t>Docer</a:t>
              </a:r>
              <a:r>
                <a:rPr lang="zh-CN" altLang="en-US" sz="1100">
                  <a:solidFill>
                    <a:schemeClr val="bg1">
                      <a:lumMod val="95000"/>
                    </a:schemeClr>
                  </a:solidFill>
                  <a:latin typeface="+mn-ea"/>
                </a:rPr>
                <a:t>是金山办公旗下专注办公领域内容服务的平台品牌拥有海量优质的原创</a:t>
              </a:r>
              <a:r>
                <a:rPr lang="en-US" altLang="zh-CN" sz="1100">
                  <a:solidFill>
                    <a:schemeClr val="bg1">
                      <a:lumMod val="95000"/>
                    </a:schemeClr>
                  </a:solidFill>
                  <a:latin typeface="+mn-ea"/>
                </a:rPr>
                <a:t>Office</a:t>
              </a:r>
              <a:r>
                <a:rPr lang="zh-CN" altLang="en-US" sz="1100">
                  <a:solidFill>
                    <a:schemeClr val="bg1">
                      <a:lumMod val="95000"/>
                    </a:schemeClr>
                  </a:solidFill>
                  <a:latin typeface="+mn-ea"/>
                </a:rPr>
                <a:t>素材模板及办公文库思维导图等资源</a:t>
              </a:r>
            </a:p>
          </p:txBody>
        </p:sp>
        <p:sp>
          <p:nvSpPr>
            <p:cNvPr id="5" name="文本框 4"/>
            <p:cNvSpPr txBox="1"/>
            <p:nvPr/>
          </p:nvSpPr>
          <p:spPr>
            <a:xfrm>
              <a:off x="1325452" y="2199993"/>
              <a:ext cx="1846726" cy="276999"/>
            </a:xfrm>
            <a:prstGeom prst="rect">
              <a:avLst/>
            </a:prstGeom>
            <a:noFill/>
          </p:spPr>
          <p:txBody>
            <a:bodyPr wrap="square" lIns="0" tIns="0" rIns="0" bIns="0" rtlCol="0">
              <a:spAutoFit/>
            </a:bodyPr>
            <a:lstStyle/>
            <a:p>
              <a:r>
                <a:rPr lang="zh-CN" altLang="en-US">
                  <a:solidFill>
                    <a:schemeClr val="bg1"/>
                  </a:solidFill>
                  <a:latin typeface="+mj-ea"/>
                  <a:ea typeface="+mj-ea"/>
                </a:rPr>
                <a:t>未来工作计划</a:t>
              </a:r>
            </a:p>
          </p:txBody>
        </p:sp>
        <p:sp>
          <p:nvSpPr>
            <p:cNvPr id="6" name="文本框 5"/>
            <p:cNvSpPr txBox="1"/>
            <p:nvPr/>
          </p:nvSpPr>
          <p:spPr>
            <a:xfrm>
              <a:off x="4925085" y="2156327"/>
              <a:ext cx="802112" cy="830997"/>
            </a:xfrm>
            <a:prstGeom prst="rect">
              <a:avLst/>
            </a:prstGeom>
            <a:noFill/>
          </p:spPr>
          <p:txBody>
            <a:bodyPr wrap="square" lIns="0" tIns="0" rIns="0" bIns="0" rtlCol="0">
              <a:spAutoFit/>
            </a:bodyPr>
            <a:lstStyle/>
            <a:p>
              <a:r>
                <a:rPr lang="zh-CN" altLang="en-US" sz="5400">
                  <a:solidFill>
                    <a:schemeClr val="bg1"/>
                  </a:solidFill>
                  <a:latin typeface="+mj-ea"/>
                  <a:ea typeface="+mj-ea"/>
                </a:rPr>
                <a:t>壹</a:t>
              </a:r>
            </a:p>
          </p:txBody>
        </p:sp>
      </p:grpSp>
      <p:grpSp>
        <p:nvGrpSpPr>
          <p:cNvPr id="9" name="组合 8"/>
          <p:cNvGrpSpPr/>
          <p:nvPr/>
        </p:nvGrpSpPr>
        <p:grpSpPr>
          <a:xfrm>
            <a:off x="6231173" y="1915738"/>
            <a:ext cx="5021027" cy="1711105"/>
            <a:chOff x="927100" y="1915738"/>
            <a:chExt cx="5021027" cy="1711105"/>
          </a:xfrm>
        </p:grpSpPr>
        <p:grpSp>
          <p:nvGrpSpPr>
            <p:cNvPr id="10" name="组合 9"/>
            <p:cNvGrpSpPr/>
            <p:nvPr/>
          </p:nvGrpSpPr>
          <p:grpSpPr>
            <a:xfrm>
              <a:off x="927100" y="1915738"/>
              <a:ext cx="5021027" cy="1711105"/>
              <a:chOff x="927100" y="2218099"/>
              <a:chExt cx="4686049" cy="1210901"/>
            </a:xfrm>
          </p:grpSpPr>
          <p:sp>
            <p:nvSpPr>
              <p:cNvPr id="14" name="矩形 13"/>
              <p:cNvSpPr/>
              <p:nvPr/>
            </p:nvSpPr>
            <p:spPr>
              <a:xfrm>
                <a:off x="927100" y="2218099"/>
                <a:ext cx="4532140" cy="12109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459240" y="2218099"/>
                <a:ext cx="153909" cy="121090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1325452" y="2651880"/>
              <a:ext cx="3201281" cy="734881"/>
            </a:xfrm>
            <a:prstGeom prst="rect">
              <a:avLst/>
            </a:prstGeom>
            <a:noFill/>
          </p:spPr>
          <p:txBody>
            <a:bodyPr wrap="square" lIns="0" tIns="0" rIns="0" bIns="0" rtlCol="0">
              <a:spAutoFit/>
            </a:bodyPr>
            <a:lstStyle/>
            <a:p>
              <a:pPr>
                <a:lnSpc>
                  <a:spcPct val="150000"/>
                </a:lnSpc>
              </a:pPr>
              <a:r>
                <a:rPr lang="zh-CN" altLang="en-US" sz="1100">
                  <a:solidFill>
                    <a:schemeClr val="bg1"/>
                  </a:solidFill>
                  <a:latin typeface="+mn-ea"/>
                </a:rPr>
                <a:t>稻壳儿</a:t>
              </a:r>
              <a:r>
                <a:rPr lang="en-US" altLang="zh-CN" sz="1100">
                  <a:solidFill>
                    <a:schemeClr val="bg1"/>
                  </a:solidFill>
                  <a:latin typeface="+mn-ea"/>
                </a:rPr>
                <a:t>Docer</a:t>
              </a:r>
              <a:r>
                <a:rPr lang="zh-CN" altLang="en-US" sz="1100">
                  <a:solidFill>
                    <a:schemeClr val="bg1"/>
                  </a:solidFill>
                  <a:latin typeface="+mn-ea"/>
                </a:rPr>
                <a:t>是金山办公旗下专注办公领域内容服务的平台品牌拥有海量优质的原创</a:t>
              </a:r>
              <a:r>
                <a:rPr lang="en-US" altLang="zh-CN" sz="1100">
                  <a:solidFill>
                    <a:schemeClr val="bg1"/>
                  </a:solidFill>
                  <a:latin typeface="+mn-ea"/>
                </a:rPr>
                <a:t>Office</a:t>
              </a:r>
              <a:r>
                <a:rPr lang="zh-CN" altLang="en-US" sz="1100">
                  <a:solidFill>
                    <a:schemeClr val="bg1"/>
                  </a:solidFill>
                  <a:latin typeface="+mn-ea"/>
                </a:rPr>
                <a:t>素材模板及办公文库思维导图等资源</a:t>
              </a:r>
            </a:p>
          </p:txBody>
        </p:sp>
        <p:sp>
          <p:nvSpPr>
            <p:cNvPr id="12" name="文本框 11"/>
            <p:cNvSpPr txBox="1"/>
            <p:nvPr/>
          </p:nvSpPr>
          <p:spPr>
            <a:xfrm>
              <a:off x="1325452" y="2199993"/>
              <a:ext cx="2040342" cy="276999"/>
            </a:xfrm>
            <a:prstGeom prst="rect">
              <a:avLst/>
            </a:prstGeom>
            <a:noFill/>
          </p:spPr>
          <p:txBody>
            <a:bodyPr wrap="square" lIns="0" tIns="0" rIns="0" bIns="0" rtlCol="0">
              <a:spAutoFit/>
            </a:bodyPr>
            <a:lstStyle/>
            <a:p>
              <a:r>
                <a:rPr lang="zh-CN" altLang="en-US">
                  <a:solidFill>
                    <a:schemeClr val="bg1"/>
                  </a:solidFill>
                  <a:latin typeface="+mj-ea"/>
                  <a:ea typeface="+mj-ea"/>
                </a:rPr>
                <a:t>未来工作计划</a:t>
              </a:r>
            </a:p>
          </p:txBody>
        </p:sp>
        <p:sp>
          <p:nvSpPr>
            <p:cNvPr id="13" name="文本框 12"/>
            <p:cNvSpPr txBox="1"/>
            <p:nvPr/>
          </p:nvSpPr>
          <p:spPr>
            <a:xfrm>
              <a:off x="4925085" y="2156327"/>
              <a:ext cx="802112" cy="830997"/>
            </a:xfrm>
            <a:prstGeom prst="rect">
              <a:avLst/>
            </a:prstGeom>
            <a:noFill/>
          </p:spPr>
          <p:txBody>
            <a:bodyPr wrap="square" lIns="0" tIns="0" rIns="0" bIns="0" rtlCol="0">
              <a:spAutoFit/>
            </a:bodyPr>
            <a:lstStyle/>
            <a:p>
              <a:r>
                <a:rPr lang="zh-CN" altLang="en-US" sz="5400">
                  <a:solidFill>
                    <a:schemeClr val="bg1"/>
                  </a:solidFill>
                  <a:latin typeface="+mj-ea"/>
                  <a:ea typeface="+mj-ea"/>
                </a:rPr>
                <a:t>贰</a:t>
              </a:r>
            </a:p>
          </p:txBody>
        </p:sp>
      </p:grpSp>
      <p:grpSp>
        <p:nvGrpSpPr>
          <p:cNvPr id="16" name="组合 15"/>
          <p:cNvGrpSpPr/>
          <p:nvPr/>
        </p:nvGrpSpPr>
        <p:grpSpPr>
          <a:xfrm>
            <a:off x="927100" y="3899579"/>
            <a:ext cx="5021027" cy="1711105"/>
            <a:chOff x="927100" y="1915738"/>
            <a:chExt cx="5021027" cy="1711105"/>
          </a:xfrm>
        </p:grpSpPr>
        <p:grpSp>
          <p:nvGrpSpPr>
            <p:cNvPr id="17" name="组合 16"/>
            <p:cNvGrpSpPr/>
            <p:nvPr/>
          </p:nvGrpSpPr>
          <p:grpSpPr>
            <a:xfrm>
              <a:off x="927100" y="1915738"/>
              <a:ext cx="5021027" cy="1711105"/>
              <a:chOff x="927100" y="2218099"/>
              <a:chExt cx="4686049" cy="1210901"/>
            </a:xfrm>
          </p:grpSpPr>
          <p:sp>
            <p:nvSpPr>
              <p:cNvPr id="21" name="矩形 20"/>
              <p:cNvSpPr/>
              <p:nvPr/>
            </p:nvSpPr>
            <p:spPr>
              <a:xfrm>
                <a:off x="927100" y="2218099"/>
                <a:ext cx="4532140" cy="121090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459240" y="2218099"/>
                <a:ext cx="153909" cy="121090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1325452" y="2651880"/>
              <a:ext cx="3201281" cy="734881"/>
            </a:xfrm>
            <a:prstGeom prst="rect">
              <a:avLst/>
            </a:prstGeom>
            <a:noFill/>
          </p:spPr>
          <p:txBody>
            <a:bodyPr wrap="square" lIns="0" tIns="0" rIns="0" bIns="0" rtlCol="0">
              <a:spAutoFit/>
            </a:bodyPr>
            <a:lstStyle/>
            <a:p>
              <a:pPr>
                <a:lnSpc>
                  <a:spcPct val="150000"/>
                </a:lnSpc>
              </a:pPr>
              <a:r>
                <a:rPr lang="zh-CN" altLang="en-US" sz="1100">
                  <a:solidFill>
                    <a:schemeClr val="bg1"/>
                  </a:solidFill>
                  <a:latin typeface="+mn-ea"/>
                </a:rPr>
                <a:t>稻壳儿</a:t>
              </a:r>
              <a:r>
                <a:rPr lang="en-US" altLang="zh-CN" sz="1100">
                  <a:solidFill>
                    <a:schemeClr val="bg1"/>
                  </a:solidFill>
                  <a:latin typeface="+mn-ea"/>
                </a:rPr>
                <a:t>Docer</a:t>
              </a:r>
              <a:r>
                <a:rPr lang="zh-CN" altLang="en-US" sz="1100">
                  <a:solidFill>
                    <a:schemeClr val="bg1"/>
                  </a:solidFill>
                  <a:latin typeface="+mn-ea"/>
                </a:rPr>
                <a:t>是金山办公旗下专注办公领域内容服务的平台品牌拥有海量优质的原创</a:t>
              </a:r>
              <a:r>
                <a:rPr lang="en-US" altLang="zh-CN" sz="1100">
                  <a:solidFill>
                    <a:schemeClr val="bg1"/>
                  </a:solidFill>
                  <a:latin typeface="+mn-ea"/>
                </a:rPr>
                <a:t>Office</a:t>
              </a:r>
              <a:r>
                <a:rPr lang="zh-CN" altLang="en-US" sz="1100">
                  <a:solidFill>
                    <a:schemeClr val="bg1"/>
                  </a:solidFill>
                  <a:latin typeface="+mn-ea"/>
                </a:rPr>
                <a:t>素材模板及办公文库思维导图等资源</a:t>
              </a:r>
            </a:p>
          </p:txBody>
        </p:sp>
        <p:sp>
          <p:nvSpPr>
            <p:cNvPr id="19" name="文本框 18"/>
            <p:cNvSpPr txBox="1"/>
            <p:nvPr/>
          </p:nvSpPr>
          <p:spPr>
            <a:xfrm>
              <a:off x="1325452" y="2199993"/>
              <a:ext cx="2140237" cy="276999"/>
            </a:xfrm>
            <a:prstGeom prst="rect">
              <a:avLst/>
            </a:prstGeom>
            <a:noFill/>
          </p:spPr>
          <p:txBody>
            <a:bodyPr wrap="square" lIns="0" tIns="0" rIns="0" bIns="0" rtlCol="0">
              <a:spAutoFit/>
            </a:bodyPr>
            <a:lstStyle/>
            <a:p>
              <a:r>
                <a:rPr lang="zh-CN" altLang="en-US">
                  <a:solidFill>
                    <a:schemeClr val="bg1"/>
                  </a:solidFill>
                  <a:latin typeface="+mj-ea"/>
                  <a:ea typeface="+mj-ea"/>
                </a:rPr>
                <a:t>未来工作计划</a:t>
              </a:r>
            </a:p>
          </p:txBody>
        </p:sp>
        <p:sp>
          <p:nvSpPr>
            <p:cNvPr id="20" name="文本框 19"/>
            <p:cNvSpPr txBox="1"/>
            <p:nvPr/>
          </p:nvSpPr>
          <p:spPr>
            <a:xfrm>
              <a:off x="4925085" y="2156327"/>
              <a:ext cx="802112" cy="830997"/>
            </a:xfrm>
            <a:prstGeom prst="rect">
              <a:avLst/>
            </a:prstGeom>
            <a:noFill/>
          </p:spPr>
          <p:txBody>
            <a:bodyPr wrap="square" lIns="0" tIns="0" rIns="0" bIns="0" rtlCol="0">
              <a:spAutoFit/>
            </a:bodyPr>
            <a:lstStyle/>
            <a:p>
              <a:r>
                <a:rPr lang="zh-CN" altLang="en-US" sz="5400">
                  <a:solidFill>
                    <a:schemeClr val="bg1"/>
                  </a:solidFill>
                  <a:latin typeface="+mj-ea"/>
                  <a:ea typeface="+mj-ea"/>
                </a:rPr>
                <a:t>叁</a:t>
              </a:r>
            </a:p>
          </p:txBody>
        </p:sp>
      </p:grpSp>
      <p:grpSp>
        <p:nvGrpSpPr>
          <p:cNvPr id="23" name="组合 22"/>
          <p:cNvGrpSpPr/>
          <p:nvPr/>
        </p:nvGrpSpPr>
        <p:grpSpPr>
          <a:xfrm>
            <a:off x="6231173" y="3899579"/>
            <a:ext cx="5021027" cy="1711105"/>
            <a:chOff x="927100" y="1915738"/>
            <a:chExt cx="5021027" cy="1711105"/>
          </a:xfrm>
        </p:grpSpPr>
        <p:grpSp>
          <p:nvGrpSpPr>
            <p:cNvPr id="24" name="组合 23"/>
            <p:cNvGrpSpPr/>
            <p:nvPr/>
          </p:nvGrpSpPr>
          <p:grpSpPr>
            <a:xfrm>
              <a:off x="927100" y="1915738"/>
              <a:ext cx="5021027" cy="1711105"/>
              <a:chOff x="927100" y="2218099"/>
              <a:chExt cx="4686049" cy="1210901"/>
            </a:xfrm>
          </p:grpSpPr>
          <p:sp>
            <p:nvSpPr>
              <p:cNvPr id="28" name="矩形 27"/>
              <p:cNvSpPr/>
              <p:nvPr/>
            </p:nvSpPr>
            <p:spPr>
              <a:xfrm>
                <a:off x="927100" y="2218099"/>
                <a:ext cx="4532140" cy="12109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459240" y="2218099"/>
                <a:ext cx="153909" cy="121090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1325452" y="2651880"/>
              <a:ext cx="3201281" cy="734881"/>
            </a:xfrm>
            <a:prstGeom prst="rect">
              <a:avLst/>
            </a:prstGeom>
            <a:noFill/>
          </p:spPr>
          <p:txBody>
            <a:bodyPr wrap="square" lIns="0" tIns="0" rIns="0" bIns="0" rtlCol="0">
              <a:spAutoFit/>
            </a:bodyPr>
            <a:lstStyle/>
            <a:p>
              <a:pPr>
                <a:lnSpc>
                  <a:spcPct val="150000"/>
                </a:lnSpc>
              </a:pPr>
              <a:r>
                <a:rPr lang="zh-CN" altLang="en-US" sz="1100">
                  <a:solidFill>
                    <a:schemeClr val="bg1"/>
                  </a:solidFill>
                  <a:latin typeface="+mn-ea"/>
                </a:rPr>
                <a:t>稻壳儿</a:t>
              </a:r>
              <a:r>
                <a:rPr lang="en-US" altLang="zh-CN" sz="1100">
                  <a:solidFill>
                    <a:schemeClr val="bg1"/>
                  </a:solidFill>
                  <a:latin typeface="+mn-ea"/>
                </a:rPr>
                <a:t>Docer</a:t>
              </a:r>
              <a:r>
                <a:rPr lang="zh-CN" altLang="en-US" sz="1100">
                  <a:solidFill>
                    <a:schemeClr val="bg1"/>
                  </a:solidFill>
                  <a:latin typeface="+mn-ea"/>
                </a:rPr>
                <a:t>是金山办公旗下专注办公领域内容服务的平台品牌拥有海量优质的原创</a:t>
              </a:r>
              <a:r>
                <a:rPr lang="en-US" altLang="zh-CN" sz="1100">
                  <a:solidFill>
                    <a:schemeClr val="bg1"/>
                  </a:solidFill>
                  <a:latin typeface="+mn-ea"/>
                </a:rPr>
                <a:t>Office</a:t>
              </a:r>
              <a:r>
                <a:rPr lang="zh-CN" altLang="en-US" sz="1100">
                  <a:solidFill>
                    <a:schemeClr val="bg1"/>
                  </a:solidFill>
                  <a:latin typeface="+mn-ea"/>
                </a:rPr>
                <a:t>素材模板及办公文库思维导图等资源</a:t>
              </a:r>
            </a:p>
          </p:txBody>
        </p:sp>
        <p:sp>
          <p:nvSpPr>
            <p:cNvPr id="26" name="文本框 25"/>
            <p:cNvSpPr txBox="1"/>
            <p:nvPr/>
          </p:nvSpPr>
          <p:spPr>
            <a:xfrm>
              <a:off x="1325452" y="2199993"/>
              <a:ext cx="2209675" cy="276999"/>
            </a:xfrm>
            <a:prstGeom prst="rect">
              <a:avLst/>
            </a:prstGeom>
            <a:noFill/>
          </p:spPr>
          <p:txBody>
            <a:bodyPr wrap="square" lIns="0" tIns="0" rIns="0" bIns="0" rtlCol="0">
              <a:spAutoFit/>
            </a:bodyPr>
            <a:lstStyle/>
            <a:p>
              <a:r>
                <a:rPr lang="zh-CN" altLang="en-US">
                  <a:solidFill>
                    <a:schemeClr val="bg1"/>
                  </a:solidFill>
                  <a:latin typeface="+mj-ea"/>
                  <a:ea typeface="+mj-ea"/>
                </a:rPr>
                <a:t>未来工作计划</a:t>
              </a:r>
            </a:p>
          </p:txBody>
        </p:sp>
        <p:sp>
          <p:nvSpPr>
            <p:cNvPr id="27" name="文本框 26"/>
            <p:cNvSpPr txBox="1"/>
            <p:nvPr/>
          </p:nvSpPr>
          <p:spPr>
            <a:xfrm>
              <a:off x="4925085" y="2156327"/>
              <a:ext cx="802112" cy="830997"/>
            </a:xfrm>
            <a:prstGeom prst="rect">
              <a:avLst/>
            </a:prstGeom>
            <a:noFill/>
          </p:spPr>
          <p:txBody>
            <a:bodyPr wrap="square" lIns="0" tIns="0" rIns="0" bIns="0" rtlCol="0">
              <a:spAutoFit/>
            </a:bodyPr>
            <a:lstStyle/>
            <a:p>
              <a:r>
                <a:rPr lang="zh-CN" altLang="en-US" sz="5400">
                  <a:solidFill>
                    <a:schemeClr val="bg1"/>
                  </a:solidFill>
                  <a:latin typeface="+mj-ea"/>
                  <a:ea typeface="+mj-ea"/>
                </a:rPr>
                <a:t>肆</a:t>
              </a:r>
            </a:p>
          </p:txBody>
        </p:sp>
      </p:grpSp>
      <p:grpSp>
        <p:nvGrpSpPr>
          <p:cNvPr id="30" name="组合 29"/>
          <p:cNvGrpSpPr/>
          <p:nvPr/>
        </p:nvGrpSpPr>
        <p:grpSpPr>
          <a:xfrm>
            <a:off x="4270614" y="339272"/>
            <a:ext cx="3650771" cy="854528"/>
            <a:chOff x="4264265" y="339272"/>
            <a:chExt cx="3650771" cy="854528"/>
          </a:xfrm>
        </p:grpSpPr>
        <p:sp>
          <p:nvSpPr>
            <p:cNvPr id="31" name="文本框 30"/>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未来工作计划</a:t>
              </a:r>
            </a:p>
          </p:txBody>
        </p:sp>
        <p:sp>
          <p:nvSpPr>
            <p:cNvPr id="32" name="矩形 31"/>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FUTURE WORK PLAN</a:t>
              </a:r>
            </a:p>
          </p:txBody>
        </p:sp>
        <p:cxnSp>
          <p:nvCxnSpPr>
            <p:cNvPr id="33" name="直接连接符 32"/>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56437" y="1828805"/>
            <a:ext cx="5495764" cy="3830323"/>
          </a:xfrm>
          <a:prstGeom prst="rect">
            <a:avLst/>
          </a:prstGeom>
          <a:blipFill>
            <a:blip r:embed="rId2"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920750" y="1764798"/>
            <a:ext cx="4479925" cy="1159510"/>
            <a:chOff x="939800" y="1955548"/>
            <a:chExt cx="4479925" cy="1159510"/>
          </a:xfrm>
        </p:grpSpPr>
        <p:sp>
          <p:nvSpPr>
            <p:cNvPr id="4" name="文本框 3"/>
            <p:cNvSpPr txBox="1"/>
            <p:nvPr/>
          </p:nvSpPr>
          <p:spPr>
            <a:xfrm>
              <a:off x="2082800" y="2284478"/>
              <a:ext cx="3336925" cy="830580"/>
            </a:xfrm>
            <a:prstGeom prst="rect">
              <a:avLst/>
            </a:prstGeom>
            <a:noFill/>
          </p:spPr>
          <p:txBody>
            <a:bodyPr wrap="square" lIns="0" tIns="0" rIns="0" bIns="0" rtlCol="0">
              <a:spAutoFit/>
            </a:bodyPr>
            <a:lstStyle/>
            <a:p>
              <a:pPr lvl="0">
                <a:lnSpc>
                  <a:spcPct val="150000"/>
                </a:lnSpc>
              </a:pPr>
              <a:r>
                <a:rPr lang="zh-CN" altLang="en-US" sz="1200">
                  <a:solidFill>
                    <a:schemeClr val="tx1">
                      <a:lumMod val="65000"/>
                      <a:lumOff val="35000"/>
                    </a:schemeClr>
                  </a:solidFill>
                  <a:latin typeface="+mn-ea"/>
                </a:rPr>
                <a:t>稻壳儿</a:t>
              </a:r>
              <a:r>
                <a:rPr lang="en-US" altLang="zh-CN" sz="1200">
                  <a:solidFill>
                    <a:schemeClr val="tx1">
                      <a:lumMod val="65000"/>
                      <a:lumOff val="35000"/>
                    </a:schemeClr>
                  </a:solidFill>
                  <a:latin typeface="+mn-ea"/>
                </a:rPr>
                <a:t>Docer</a:t>
              </a:r>
              <a:r>
                <a:rPr lang="zh-CN" altLang="en-US" sz="1200">
                  <a:solidFill>
                    <a:schemeClr val="tx1">
                      <a:lumMod val="65000"/>
                      <a:lumOff val="35000"/>
                    </a:schemeClr>
                  </a:solidFill>
                  <a:latin typeface="+mn-ea"/>
                </a:rPr>
                <a:t>是金山办公旗下专注办公领域内容服务的平台品牌拥有海量优质的原创</a:t>
              </a:r>
              <a:r>
                <a:rPr lang="en-US" altLang="zh-CN" sz="1200">
                  <a:solidFill>
                    <a:schemeClr val="tx1">
                      <a:lumMod val="65000"/>
                      <a:lumOff val="35000"/>
                    </a:schemeClr>
                  </a:solidFill>
                  <a:latin typeface="+mn-ea"/>
                </a:rPr>
                <a:t>Office</a:t>
              </a:r>
              <a:r>
                <a:rPr lang="zh-CN" altLang="en-US" sz="1200">
                  <a:solidFill>
                    <a:schemeClr val="tx1">
                      <a:lumMod val="65000"/>
                      <a:lumOff val="35000"/>
                    </a:schemeClr>
                  </a:solidFill>
                  <a:latin typeface="+mn-ea"/>
                </a:rPr>
                <a:t>素材模板及办公文库思维导图等资源</a:t>
              </a:r>
              <a:endParaRPr lang="en-US" altLang="zh-CN" sz="1200">
                <a:solidFill>
                  <a:schemeClr val="tx1">
                    <a:lumMod val="65000"/>
                    <a:lumOff val="35000"/>
                  </a:schemeClr>
                </a:solidFill>
                <a:latin typeface="+mn-ea"/>
              </a:endParaRPr>
            </a:p>
          </p:txBody>
        </p:sp>
        <p:sp>
          <p:nvSpPr>
            <p:cNvPr id="5" name="文本框 4"/>
            <p:cNvSpPr txBox="1"/>
            <p:nvPr/>
          </p:nvSpPr>
          <p:spPr>
            <a:xfrm>
              <a:off x="2055768" y="1955548"/>
              <a:ext cx="2198210" cy="307777"/>
            </a:xfrm>
            <a:prstGeom prst="rect">
              <a:avLst/>
            </a:prstGeom>
            <a:noFill/>
          </p:spPr>
          <p:txBody>
            <a:bodyPr wrap="square" lIns="0" tIns="0" rIns="0" bIns="0" rtlCol="0">
              <a:spAutoFit/>
            </a:bodyPr>
            <a:lstStyle/>
            <a:p>
              <a:r>
                <a:rPr lang="zh-CN" altLang="en-US" sz="2000">
                  <a:solidFill>
                    <a:schemeClr val="accent1"/>
                  </a:solidFill>
                  <a:latin typeface="+mj-ea"/>
                  <a:ea typeface="+mj-ea"/>
                </a:rPr>
                <a:t>未来工作计划</a:t>
              </a:r>
            </a:p>
          </p:txBody>
        </p:sp>
        <p:sp>
          <p:nvSpPr>
            <p:cNvPr id="6" name="椭圆 5"/>
            <p:cNvSpPr/>
            <p:nvPr/>
          </p:nvSpPr>
          <p:spPr>
            <a:xfrm>
              <a:off x="939800" y="1955548"/>
              <a:ext cx="905347" cy="90534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DIN" pitchFamily="50" charset="0"/>
                </a:rPr>
                <a:t>01</a:t>
              </a:r>
              <a:endParaRPr lang="zh-CN" altLang="en-US" sz="3200">
                <a:latin typeface="DIN" pitchFamily="50" charset="0"/>
              </a:endParaRPr>
            </a:p>
          </p:txBody>
        </p:sp>
      </p:grpSp>
      <p:grpSp>
        <p:nvGrpSpPr>
          <p:cNvPr id="7" name="组合 6"/>
          <p:cNvGrpSpPr/>
          <p:nvPr/>
        </p:nvGrpSpPr>
        <p:grpSpPr>
          <a:xfrm>
            <a:off x="920750" y="3116149"/>
            <a:ext cx="4479925" cy="1159510"/>
            <a:chOff x="939800" y="1955548"/>
            <a:chExt cx="4479925" cy="1159510"/>
          </a:xfrm>
        </p:grpSpPr>
        <p:sp>
          <p:nvSpPr>
            <p:cNvPr id="8" name="文本框 7"/>
            <p:cNvSpPr txBox="1"/>
            <p:nvPr/>
          </p:nvSpPr>
          <p:spPr>
            <a:xfrm>
              <a:off x="2082800" y="2284478"/>
              <a:ext cx="3336925" cy="830580"/>
            </a:xfrm>
            <a:prstGeom prst="rect">
              <a:avLst/>
            </a:prstGeom>
            <a:noFill/>
          </p:spPr>
          <p:txBody>
            <a:bodyPr wrap="square" lIns="0" tIns="0" rIns="0" bIns="0" rtlCol="0">
              <a:spAutoFit/>
            </a:bodyPr>
            <a:lstStyle/>
            <a:p>
              <a:pPr lvl="0">
                <a:lnSpc>
                  <a:spcPct val="150000"/>
                </a:lnSpc>
              </a:pPr>
              <a:r>
                <a:rPr lang="zh-CN" altLang="en-US" sz="1200">
                  <a:solidFill>
                    <a:schemeClr val="tx1">
                      <a:lumMod val="65000"/>
                      <a:lumOff val="35000"/>
                    </a:schemeClr>
                  </a:solidFill>
                  <a:latin typeface="+mn-ea"/>
                </a:rPr>
                <a:t>稻壳儿</a:t>
              </a:r>
              <a:r>
                <a:rPr lang="en-US" altLang="zh-CN" sz="1200">
                  <a:solidFill>
                    <a:schemeClr val="tx1">
                      <a:lumMod val="65000"/>
                      <a:lumOff val="35000"/>
                    </a:schemeClr>
                  </a:solidFill>
                  <a:latin typeface="+mn-ea"/>
                </a:rPr>
                <a:t>Docer</a:t>
              </a:r>
              <a:r>
                <a:rPr lang="zh-CN" altLang="en-US" sz="1200">
                  <a:solidFill>
                    <a:schemeClr val="tx1">
                      <a:lumMod val="65000"/>
                      <a:lumOff val="35000"/>
                    </a:schemeClr>
                  </a:solidFill>
                  <a:latin typeface="+mn-ea"/>
                </a:rPr>
                <a:t>是金山办公旗下专注办公领域内容服务的平台品牌拥有海量优质的原创</a:t>
              </a:r>
              <a:r>
                <a:rPr lang="en-US" altLang="zh-CN" sz="1200">
                  <a:solidFill>
                    <a:schemeClr val="tx1">
                      <a:lumMod val="65000"/>
                      <a:lumOff val="35000"/>
                    </a:schemeClr>
                  </a:solidFill>
                  <a:latin typeface="+mn-ea"/>
                </a:rPr>
                <a:t>Office</a:t>
              </a:r>
              <a:r>
                <a:rPr lang="zh-CN" altLang="en-US" sz="1200">
                  <a:solidFill>
                    <a:schemeClr val="tx1">
                      <a:lumMod val="65000"/>
                      <a:lumOff val="35000"/>
                    </a:schemeClr>
                  </a:solidFill>
                  <a:latin typeface="+mn-ea"/>
                </a:rPr>
                <a:t>素材模板及办公文库思维导图等资源</a:t>
              </a:r>
              <a:endParaRPr lang="en-US" altLang="zh-CN" sz="1200">
                <a:solidFill>
                  <a:schemeClr val="tx1">
                    <a:lumMod val="65000"/>
                    <a:lumOff val="35000"/>
                  </a:schemeClr>
                </a:solidFill>
                <a:latin typeface="+mn-ea"/>
              </a:endParaRPr>
            </a:p>
          </p:txBody>
        </p:sp>
        <p:sp>
          <p:nvSpPr>
            <p:cNvPr id="9" name="文本框 8"/>
            <p:cNvSpPr txBox="1"/>
            <p:nvPr/>
          </p:nvSpPr>
          <p:spPr>
            <a:xfrm>
              <a:off x="2055768" y="1955548"/>
              <a:ext cx="2198210" cy="307777"/>
            </a:xfrm>
            <a:prstGeom prst="rect">
              <a:avLst/>
            </a:prstGeom>
            <a:noFill/>
          </p:spPr>
          <p:txBody>
            <a:bodyPr wrap="square" lIns="0" tIns="0" rIns="0" bIns="0" rtlCol="0">
              <a:spAutoFit/>
            </a:bodyPr>
            <a:lstStyle/>
            <a:p>
              <a:r>
                <a:rPr lang="zh-CN" altLang="en-US" sz="2000">
                  <a:solidFill>
                    <a:schemeClr val="accent2"/>
                  </a:solidFill>
                  <a:latin typeface="+mj-ea"/>
                  <a:ea typeface="+mj-ea"/>
                </a:rPr>
                <a:t>未来工作计划</a:t>
              </a:r>
            </a:p>
          </p:txBody>
        </p:sp>
        <p:sp>
          <p:nvSpPr>
            <p:cNvPr id="10" name="椭圆 9"/>
            <p:cNvSpPr/>
            <p:nvPr/>
          </p:nvSpPr>
          <p:spPr>
            <a:xfrm>
              <a:off x="939800" y="1955548"/>
              <a:ext cx="905347" cy="9053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DIN" pitchFamily="50" charset="0"/>
                </a:rPr>
                <a:t>02</a:t>
              </a:r>
              <a:endParaRPr lang="zh-CN" altLang="en-US">
                <a:latin typeface="DIN" pitchFamily="50" charset="0"/>
              </a:endParaRPr>
            </a:p>
          </p:txBody>
        </p:sp>
      </p:grpSp>
      <p:grpSp>
        <p:nvGrpSpPr>
          <p:cNvPr id="11" name="组合 10"/>
          <p:cNvGrpSpPr/>
          <p:nvPr/>
        </p:nvGrpSpPr>
        <p:grpSpPr>
          <a:xfrm>
            <a:off x="920750" y="4467499"/>
            <a:ext cx="4507865" cy="1159510"/>
            <a:chOff x="939800" y="1955548"/>
            <a:chExt cx="4507865" cy="1159510"/>
          </a:xfrm>
        </p:grpSpPr>
        <p:sp>
          <p:nvSpPr>
            <p:cNvPr id="12" name="文本框 11"/>
            <p:cNvSpPr txBox="1"/>
            <p:nvPr/>
          </p:nvSpPr>
          <p:spPr>
            <a:xfrm>
              <a:off x="2082800" y="2284478"/>
              <a:ext cx="3364865" cy="830580"/>
            </a:xfrm>
            <a:prstGeom prst="rect">
              <a:avLst/>
            </a:prstGeom>
            <a:noFill/>
          </p:spPr>
          <p:txBody>
            <a:bodyPr wrap="square" lIns="0" tIns="0" rIns="0" bIns="0" rtlCol="0">
              <a:spAutoFit/>
            </a:bodyPr>
            <a:lstStyle/>
            <a:p>
              <a:pPr lvl="0">
                <a:lnSpc>
                  <a:spcPct val="150000"/>
                </a:lnSpc>
              </a:pPr>
              <a:r>
                <a:rPr lang="zh-CN" altLang="en-US" sz="1200">
                  <a:solidFill>
                    <a:schemeClr val="tx1">
                      <a:lumMod val="65000"/>
                      <a:lumOff val="35000"/>
                    </a:schemeClr>
                  </a:solidFill>
                  <a:latin typeface="+mn-ea"/>
                </a:rPr>
                <a:t>稻壳儿</a:t>
              </a:r>
              <a:r>
                <a:rPr lang="en-US" altLang="zh-CN" sz="1200">
                  <a:solidFill>
                    <a:schemeClr val="tx1">
                      <a:lumMod val="65000"/>
                      <a:lumOff val="35000"/>
                    </a:schemeClr>
                  </a:solidFill>
                  <a:latin typeface="+mn-ea"/>
                </a:rPr>
                <a:t>Docer</a:t>
              </a:r>
              <a:r>
                <a:rPr lang="zh-CN" altLang="en-US" sz="1200">
                  <a:solidFill>
                    <a:schemeClr val="tx1">
                      <a:lumMod val="65000"/>
                      <a:lumOff val="35000"/>
                    </a:schemeClr>
                  </a:solidFill>
                  <a:latin typeface="+mn-ea"/>
                </a:rPr>
                <a:t>是金山办公旗下专注办公领域内容服务的平台品牌拥有海量优质的原创</a:t>
              </a:r>
              <a:r>
                <a:rPr lang="en-US" altLang="zh-CN" sz="1200">
                  <a:solidFill>
                    <a:schemeClr val="tx1">
                      <a:lumMod val="65000"/>
                      <a:lumOff val="35000"/>
                    </a:schemeClr>
                  </a:solidFill>
                  <a:latin typeface="+mn-ea"/>
                </a:rPr>
                <a:t>Office</a:t>
              </a:r>
              <a:r>
                <a:rPr lang="zh-CN" altLang="en-US" sz="1200">
                  <a:solidFill>
                    <a:schemeClr val="tx1">
                      <a:lumMod val="65000"/>
                      <a:lumOff val="35000"/>
                    </a:schemeClr>
                  </a:solidFill>
                  <a:latin typeface="+mn-ea"/>
                </a:rPr>
                <a:t>素材模板及办公文库思维导图等资源</a:t>
              </a:r>
              <a:endParaRPr lang="en-US" altLang="zh-CN" sz="1200">
                <a:solidFill>
                  <a:schemeClr val="tx1">
                    <a:lumMod val="65000"/>
                    <a:lumOff val="35000"/>
                  </a:schemeClr>
                </a:solidFill>
                <a:latin typeface="+mn-ea"/>
              </a:endParaRPr>
            </a:p>
          </p:txBody>
        </p:sp>
        <p:sp>
          <p:nvSpPr>
            <p:cNvPr id="13" name="文本框 12"/>
            <p:cNvSpPr txBox="1"/>
            <p:nvPr/>
          </p:nvSpPr>
          <p:spPr>
            <a:xfrm>
              <a:off x="2055768" y="1955548"/>
              <a:ext cx="2198210" cy="307777"/>
            </a:xfrm>
            <a:prstGeom prst="rect">
              <a:avLst/>
            </a:prstGeom>
            <a:noFill/>
          </p:spPr>
          <p:txBody>
            <a:bodyPr wrap="square" lIns="0" tIns="0" rIns="0" bIns="0" rtlCol="0">
              <a:spAutoFit/>
            </a:bodyPr>
            <a:lstStyle/>
            <a:p>
              <a:r>
                <a:rPr lang="zh-CN" altLang="en-US" sz="2000">
                  <a:solidFill>
                    <a:schemeClr val="accent3"/>
                  </a:solidFill>
                  <a:latin typeface="+mj-ea"/>
                  <a:ea typeface="+mj-ea"/>
                </a:rPr>
                <a:t>未来工作计划</a:t>
              </a:r>
            </a:p>
          </p:txBody>
        </p:sp>
        <p:sp>
          <p:nvSpPr>
            <p:cNvPr id="14" name="椭圆 13"/>
            <p:cNvSpPr/>
            <p:nvPr/>
          </p:nvSpPr>
          <p:spPr>
            <a:xfrm>
              <a:off x="939800" y="1955548"/>
              <a:ext cx="905347" cy="9053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DIN" pitchFamily="50" charset="0"/>
                </a:rPr>
                <a:t>03</a:t>
              </a:r>
              <a:endParaRPr lang="zh-CN" altLang="en-US">
                <a:latin typeface="DIN" pitchFamily="50" charset="0"/>
              </a:endParaRPr>
            </a:p>
          </p:txBody>
        </p:sp>
      </p:grpSp>
      <p:sp>
        <p:nvSpPr>
          <p:cNvPr id="15" name="矩形 14"/>
          <p:cNvSpPr/>
          <p:nvPr/>
        </p:nvSpPr>
        <p:spPr>
          <a:xfrm>
            <a:off x="5756437" y="4543408"/>
            <a:ext cx="5495764" cy="1123539"/>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531352" y="5014534"/>
            <a:ext cx="2495140" cy="521489"/>
          </a:xfrm>
          <a:prstGeom prst="rect">
            <a:avLst/>
          </a:prstGeom>
          <a:noFill/>
        </p:spPr>
        <p:txBody>
          <a:bodyPr wrap="square" lIns="0" tIns="0" rIns="0" bIns="0" rtlCol="0">
            <a:spAutoFit/>
          </a:bodyPr>
          <a:lstStyle/>
          <a:p>
            <a:pPr algn="r">
              <a:lnSpc>
                <a:spcPct val="150000"/>
              </a:lnSpc>
            </a:pPr>
            <a:r>
              <a:rPr lang="zh-CN" altLang="en-US" sz="1200">
                <a:solidFill>
                  <a:schemeClr val="bg1"/>
                </a:solidFill>
                <a:latin typeface="思源宋体 CN Medium" panose="02020500000000000000" charset="-122"/>
              </a:rPr>
              <a:t>稻壳儿</a:t>
            </a:r>
            <a:r>
              <a:rPr lang="en-US" altLang="zh-CN" sz="1200">
                <a:solidFill>
                  <a:schemeClr val="bg1"/>
                </a:solidFill>
                <a:latin typeface="思源宋体 CN Medium" panose="02020500000000000000" charset="-122"/>
              </a:rPr>
              <a:t>Docer</a:t>
            </a:r>
            <a:r>
              <a:rPr lang="zh-CN" altLang="en-US" sz="1200">
                <a:solidFill>
                  <a:schemeClr val="bg1"/>
                </a:solidFill>
                <a:latin typeface="思源宋体 CN Medium" panose="02020500000000000000" charset="-122"/>
              </a:rPr>
              <a:t>是金山办公旗下专注办公领域内容服务的平台</a:t>
            </a:r>
            <a:endParaRPr lang="en-US" altLang="zh-CN" sz="1100">
              <a:solidFill>
                <a:schemeClr val="bg1"/>
              </a:solidFill>
              <a:latin typeface="+mn-ea"/>
            </a:endParaRPr>
          </a:p>
        </p:txBody>
      </p:sp>
      <p:sp>
        <p:nvSpPr>
          <p:cNvPr id="17" name="文本框 16"/>
          <p:cNvSpPr txBox="1"/>
          <p:nvPr/>
        </p:nvSpPr>
        <p:spPr>
          <a:xfrm>
            <a:off x="8828282" y="4685395"/>
            <a:ext cx="2198210" cy="307777"/>
          </a:xfrm>
          <a:prstGeom prst="rect">
            <a:avLst/>
          </a:prstGeom>
          <a:noFill/>
        </p:spPr>
        <p:txBody>
          <a:bodyPr wrap="square" lIns="0" tIns="0" rIns="0" bIns="0" rtlCol="0">
            <a:spAutoFit/>
          </a:bodyPr>
          <a:lstStyle/>
          <a:p>
            <a:pPr algn="r"/>
            <a:r>
              <a:rPr lang="zh-CN" altLang="en-US" sz="2000">
                <a:solidFill>
                  <a:schemeClr val="bg1"/>
                </a:solidFill>
                <a:latin typeface="+mj-ea"/>
                <a:ea typeface="+mj-ea"/>
              </a:rPr>
              <a:t>未来工作计划</a:t>
            </a:r>
          </a:p>
        </p:txBody>
      </p:sp>
      <p:grpSp>
        <p:nvGrpSpPr>
          <p:cNvPr id="18" name="组合 17"/>
          <p:cNvGrpSpPr/>
          <p:nvPr/>
        </p:nvGrpSpPr>
        <p:grpSpPr>
          <a:xfrm>
            <a:off x="4270614" y="339272"/>
            <a:ext cx="3650771" cy="854528"/>
            <a:chOff x="4264265" y="339272"/>
            <a:chExt cx="3650771" cy="854528"/>
          </a:xfrm>
        </p:grpSpPr>
        <p:sp>
          <p:nvSpPr>
            <p:cNvPr id="19" name="文本框 18"/>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未来工作计划</a:t>
              </a:r>
            </a:p>
          </p:txBody>
        </p:sp>
        <p:sp>
          <p:nvSpPr>
            <p:cNvPr id="20" name="矩形 19"/>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FUTURE WORK PLAN</a:t>
              </a:r>
            </a:p>
          </p:txBody>
        </p:sp>
        <p:cxnSp>
          <p:nvCxnSpPr>
            <p:cNvPr id="21" name="直接连接符 20"/>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a:off x="5094915" y="4619601"/>
            <a:ext cx="1989470" cy="3156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mn-ea"/>
              </a:rPr>
              <a:t>SENYANCHUANGYI</a:t>
            </a:r>
            <a:endParaRPr lang="zh-CN" altLang="en-US" sz="1200" dirty="0">
              <a:latin typeface="+mn-ea"/>
            </a:endParaRPr>
          </a:p>
        </p:txBody>
      </p:sp>
      <p:sp>
        <p:nvSpPr>
          <p:cNvPr id="22" name="PA_矩形 7"/>
          <p:cNvSpPr/>
          <p:nvPr>
            <p:custDataLst>
              <p:tags r:id="rId1"/>
            </p:custDataLst>
          </p:nvPr>
        </p:nvSpPr>
        <p:spPr>
          <a:xfrm>
            <a:off x="4594691" y="2198424"/>
            <a:ext cx="2989921" cy="1107996"/>
          </a:xfrm>
          <a:prstGeom prst="rect">
            <a:avLst/>
          </a:prstGeom>
        </p:spPr>
        <p:txBody>
          <a:bodyPr wrap="none">
            <a:spAutoFit/>
          </a:bodyPr>
          <a:lstStyle/>
          <a:p>
            <a:pPr lvl="0" algn="ctr" defTabSz="685800">
              <a:defRPr/>
            </a:pPr>
            <a:r>
              <a:rPr lang="en-US" altLang="zh-CN" sz="6600" kern="0" dirty="0">
                <a:solidFill>
                  <a:schemeClr val="accent1"/>
                </a:solidFill>
                <a:latin typeface="+mj-ea"/>
                <a:ea typeface="+mj-ea"/>
              </a:rPr>
              <a:t>THANKS</a:t>
            </a:r>
            <a:endParaRPr lang="zh-CN" altLang="en-US" sz="6600" kern="0" dirty="0">
              <a:solidFill>
                <a:schemeClr val="accent1"/>
              </a:solidFill>
              <a:latin typeface="+mj-ea"/>
              <a:ea typeface="+mj-ea"/>
            </a:endParaRPr>
          </a:p>
        </p:txBody>
      </p:sp>
      <p:sp>
        <p:nvSpPr>
          <p:cNvPr id="23" name="矩形 22"/>
          <p:cNvSpPr/>
          <p:nvPr/>
        </p:nvSpPr>
        <p:spPr>
          <a:xfrm>
            <a:off x="3436257" y="3733409"/>
            <a:ext cx="5306786" cy="617028"/>
          </a:xfrm>
          <a:prstGeom prst="rect">
            <a:avLst/>
          </a:prstGeom>
        </p:spPr>
        <p:txBody>
          <a:bodyPr wrap="square">
            <a:spAutoFit/>
          </a:bodyPr>
          <a:lstStyle/>
          <a:p>
            <a:pPr algn="ctr">
              <a:lnSpc>
                <a:spcPct val="150000"/>
              </a:lnSpc>
              <a:defRPr/>
            </a:pPr>
            <a:r>
              <a:rPr lang="en-US" altLang="zh-CN" sz="1200" kern="0">
                <a:solidFill>
                  <a:schemeClr val="bg1">
                    <a:lumMod val="65000"/>
                  </a:schemeClr>
                </a:solidFill>
                <a:cs typeface="Arial" panose="020B0604020202020204" pitchFamily="34" charset="0"/>
              </a:rPr>
              <a:t>Lorem ipsum dolor sit amet consectetur adipisicing elit sed do eiusmod tempor incididunt ut labore et dolore magna aliqua</a:t>
            </a:r>
          </a:p>
        </p:txBody>
      </p:sp>
      <p:sp>
        <p:nvSpPr>
          <p:cNvPr id="24" name="PA_矩形 8"/>
          <p:cNvSpPr/>
          <p:nvPr>
            <p:custDataLst>
              <p:tags r:id="rId2"/>
            </p:custDataLst>
          </p:nvPr>
        </p:nvSpPr>
        <p:spPr>
          <a:xfrm>
            <a:off x="4592744" y="1890647"/>
            <a:ext cx="2993813" cy="307777"/>
          </a:xfrm>
          <a:prstGeom prst="rect">
            <a:avLst/>
          </a:prstGeom>
        </p:spPr>
        <p:txBody>
          <a:bodyPr wrap="square">
            <a:spAutoFit/>
          </a:bodyPr>
          <a:lstStyle/>
          <a:p>
            <a:pPr lvl="0" algn="dist" defTabSz="685800">
              <a:defRPr/>
            </a:pPr>
            <a:r>
              <a:rPr lang="zh-CN" altLang="en-US" sz="1400" kern="0">
                <a:solidFill>
                  <a:schemeClr val="accent4"/>
                </a:solidFill>
                <a:latin typeface="+mn-ea"/>
              </a:rPr>
              <a:t>清新简约工作汇报</a:t>
            </a:r>
            <a:endParaRPr lang="en-US" altLang="zh-CN" sz="1400" kern="0">
              <a:solidFill>
                <a:schemeClr val="accent4"/>
              </a:solidFill>
              <a:latin typeface="+mn-ea"/>
            </a:endParaRPr>
          </a:p>
        </p:txBody>
      </p:sp>
      <p:sp>
        <p:nvSpPr>
          <p:cNvPr id="25" name="PA_矩形 8"/>
          <p:cNvSpPr/>
          <p:nvPr>
            <p:custDataLst>
              <p:tags r:id="rId3"/>
            </p:custDataLst>
          </p:nvPr>
        </p:nvSpPr>
        <p:spPr>
          <a:xfrm>
            <a:off x="4819622" y="3291553"/>
            <a:ext cx="2540056" cy="369332"/>
          </a:xfrm>
          <a:prstGeom prst="rect">
            <a:avLst/>
          </a:prstGeom>
        </p:spPr>
        <p:txBody>
          <a:bodyPr wrap="square">
            <a:spAutoFit/>
          </a:bodyPr>
          <a:lstStyle/>
          <a:p>
            <a:pPr lvl="0" algn="dist" defTabSz="685800">
              <a:defRPr/>
            </a:pPr>
            <a:r>
              <a:rPr lang="en-US" altLang="zh-CN" kern="0">
                <a:solidFill>
                  <a:schemeClr val="accent2"/>
                </a:solidFill>
                <a:latin typeface="+mj-lt"/>
                <a:ea typeface="微软雅黑" panose="020B0503020204020204" charset="-122"/>
              </a:rPr>
              <a:t>MORANDI PALETTE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p:nvPr/>
        </p:nvSpPr>
        <p:spPr bwMode="auto">
          <a:xfrm>
            <a:off x="11040534" y="4785784"/>
            <a:ext cx="463551" cy="4656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nvGrpSpPr>
          <p:cNvPr id="3" name="组合 2"/>
          <p:cNvGrpSpPr/>
          <p:nvPr/>
        </p:nvGrpSpPr>
        <p:grpSpPr>
          <a:xfrm>
            <a:off x="10107678" y="4821767"/>
            <a:ext cx="478367" cy="389467"/>
            <a:chOff x="7550150" y="3613150"/>
            <a:chExt cx="358775" cy="292100"/>
          </a:xfrm>
          <a:solidFill>
            <a:schemeClr val="tx1"/>
          </a:solidFill>
        </p:grpSpPr>
        <p:sp>
          <p:nvSpPr>
            <p:cNvPr id="4" name="AutoShape 5"/>
            <p:cNvSpPr/>
            <p:nvPr/>
          </p:nvSpPr>
          <p:spPr bwMode="auto">
            <a:xfrm>
              <a:off x="7796213" y="3702050"/>
              <a:ext cx="68262" cy="90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5" name="AutoShape 6"/>
            <p:cNvSpPr/>
            <p:nvPr/>
          </p:nvSpPr>
          <p:spPr bwMode="auto">
            <a:xfrm>
              <a:off x="7550150" y="3613150"/>
              <a:ext cx="358775" cy="292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6" name="Group 5"/>
          <p:cNvGrpSpPr/>
          <p:nvPr/>
        </p:nvGrpSpPr>
        <p:grpSpPr>
          <a:xfrm>
            <a:off x="9108781" y="4771490"/>
            <a:ext cx="478887" cy="479705"/>
            <a:chOff x="9145588" y="4435475"/>
            <a:chExt cx="464344" cy="465138"/>
          </a:xfrm>
          <a:solidFill>
            <a:schemeClr val="tx1"/>
          </a:solidFill>
        </p:grpSpPr>
        <p:sp>
          <p:nvSpPr>
            <p:cNvPr id="7"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8"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9"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0"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1"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2"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3"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4"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5"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16" name="Group 15"/>
          <p:cNvGrpSpPr/>
          <p:nvPr/>
        </p:nvGrpSpPr>
        <p:grpSpPr>
          <a:xfrm>
            <a:off x="8150191" y="4786225"/>
            <a:ext cx="478887" cy="464969"/>
            <a:chOff x="8216107" y="4449763"/>
            <a:chExt cx="464344" cy="450850"/>
          </a:xfrm>
          <a:solidFill>
            <a:schemeClr val="tx1"/>
          </a:solidFill>
        </p:grpSpPr>
        <p:sp>
          <p:nvSpPr>
            <p:cNvPr id="17" name="AutoShape 16"/>
            <p:cNvSpPr/>
            <p:nvPr/>
          </p:nvSpPr>
          <p:spPr bwMode="auto">
            <a:xfrm>
              <a:off x="8448675" y="4696619"/>
              <a:ext cx="57944" cy="587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8" name="AutoShape 17"/>
            <p:cNvSpPr/>
            <p:nvPr/>
          </p:nvSpPr>
          <p:spPr bwMode="auto">
            <a:xfrm>
              <a:off x="8216107" y="4449763"/>
              <a:ext cx="464344" cy="45085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19" name="组合 18"/>
          <p:cNvGrpSpPr/>
          <p:nvPr/>
        </p:nvGrpSpPr>
        <p:grpSpPr>
          <a:xfrm>
            <a:off x="7192434" y="4770967"/>
            <a:ext cx="478367" cy="480484"/>
            <a:chOff x="5394325" y="3578225"/>
            <a:chExt cx="358775" cy="360363"/>
          </a:xfrm>
          <a:solidFill>
            <a:schemeClr val="tx1"/>
          </a:solidFill>
        </p:grpSpPr>
        <p:sp>
          <p:nvSpPr>
            <p:cNvPr id="20" name="AutoShape 18"/>
            <p:cNvSpPr/>
            <p:nvPr/>
          </p:nvSpPr>
          <p:spPr bwMode="auto">
            <a:xfrm>
              <a:off x="5394325" y="3578225"/>
              <a:ext cx="358775"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21" name="AutoShape 19"/>
            <p:cNvSpPr/>
            <p:nvPr/>
          </p:nvSpPr>
          <p:spPr bwMode="auto">
            <a:xfrm>
              <a:off x="5472113" y="3713163"/>
              <a:ext cx="46037"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22" name="AutoShape 20"/>
            <p:cNvSpPr/>
            <p:nvPr/>
          </p:nvSpPr>
          <p:spPr bwMode="auto">
            <a:xfrm>
              <a:off x="5472113" y="3770313"/>
              <a:ext cx="46037"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23" name="AutoShape 21"/>
            <p:cNvSpPr/>
            <p:nvPr/>
          </p:nvSpPr>
          <p:spPr bwMode="auto">
            <a:xfrm>
              <a:off x="5472113" y="3825875"/>
              <a:ext cx="46037"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24" name="AutoShape 22"/>
            <p:cNvSpPr/>
            <p:nvPr/>
          </p:nvSpPr>
          <p:spPr bwMode="auto">
            <a:xfrm>
              <a:off x="5551488"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25" name="AutoShape 23"/>
            <p:cNvSpPr/>
            <p:nvPr/>
          </p:nvSpPr>
          <p:spPr bwMode="auto">
            <a:xfrm>
              <a:off x="5551488"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26" name="AutoShape 24"/>
            <p:cNvSpPr/>
            <p:nvPr/>
          </p:nvSpPr>
          <p:spPr bwMode="auto">
            <a:xfrm>
              <a:off x="5551488"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27" name="AutoShape 25"/>
            <p:cNvSpPr/>
            <p:nvPr/>
          </p:nvSpPr>
          <p:spPr bwMode="auto">
            <a:xfrm>
              <a:off x="5630863" y="3825875"/>
              <a:ext cx="44450"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28" name="AutoShape 26"/>
            <p:cNvSpPr/>
            <p:nvPr/>
          </p:nvSpPr>
          <p:spPr bwMode="auto">
            <a:xfrm>
              <a:off x="5630863" y="3770313"/>
              <a:ext cx="44450" cy="333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29" name="AutoShape 27"/>
            <p:cNvSpPr/>
            <p:nvPr/>
          </p:nvSpPr>
          <p:spPr bwMode="auto">
            <a:xfrm>
              <a:off x="5630863" y="3713163"/>
              <a:ext cx="44450" cy="349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sp>
        <p:nvSpPr>
          <p:cNvPr id="30" name="AutoShape 28"/>
          <p:cNvSpPr/>
          <p:nvPr/>
        </p:nvSpPr>
        <p:spPr bwMode="auto">
          <a:xfrm>
            <a:off x="6233584" y="4770967"/>
            <a:ext cx="480483" cy="480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31" name="AutoShape 29"/>
          <p:cNvSpPr/>
          <p:nvPr/>
        </p:nvSpPr>
        <p:spPr bwMode="auto">
          <a:xfrm>
            <a:off x="11023601" y="3829051"/>
            <a:ext cx="480484" cy="433916"/>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nvGrpSpPr>
          <p:cNvPr id="32" name="组合 31"/>
          <p:cNvGrpSpPr/>
          <p:nvPr/>
        </p:nvGrpSpPr>
        <p:grpSpPr>
          <a:xfrm>
            <a:off x="10140951" y="3812117"/>
            <a:ext cx="330200" cy="480483"/>
            <a:chOff x="7605713" y="2859088"/>
            <a:chExt cx="247650" cy="360362"/>
          </a:xfrm>
          <a:solidFill>
            <a:schemeClr val="tx1"/>
          </a:solidFill>
        </p:grpSpPr>
        <p:sp>
          <p:nvSpPr>
            <p:cNvPr id="33" name="AutoShape 30"/>
            <p:cNvSpPr/>
            <p:nvPr/>
          </p:nvSpPr>
          <p:spPr bwMode="auto">
            <a:xfrm>
              <a:off x="7605713" y="2859088"/>
              <a:ext cx="247650" cy="360362"/>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34" name="AutoShape 31"/>
            <p:cNvSpPr/>
            <p:nvPr/>
          </p:nvSpPr>
          <p:spPr bwMode="auto">
            <a:xfrm>
              <a:off x="7651750" y="3016250"/>
              <a:ext cx="158750" cy="130175"/>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sp>
        <p:nvSpPr>
          <p:cNvPr id="35" name="AutoShape 32"/>
          <p:cNvSpPr/>
          <p:nvPr/>
        </p:nvSpPr>
        <p:spPr bwMode="auto">
          <a:xfrm>
            <a:off x="9108017" y="3843867"/>
            <a:ext cx="480483" cy="419100"/>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36" name="AutoShape 33"/>
          <p:cNvSpPr/>
          <p:nvPr/>
        </p:nvSpPr>
        <p:spPr bwMode="auto">
          <a:xfrm>
            <a:off x="8149167" y="3992034"/>
            <a:ext cx="480484" cy="300567"/>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37" name="AutoShape 34"/>
          <p:cNvSpPr/>
          <p:nvPr/>
        </p:nvSpPr>
        <p:spPr bwMode="auto">
          <a:xfrm>
            <a:off x="8269817" y="3873500"/>
            <a:ext cx="33867" cy="11218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38" name="AutoShape 35"/>
          <p:cNvSpPr/>
          <p:nvPr/>
        </p:nvSpPr>
        <p:spPr bwMode="auto">
          <a:xfrm>
            <a:off x="8449733" y="3873500"/>
            <a:ext cx="33867" cy="11218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39" name="AutoShape 36"/>
          <p:cNvSpPr/>
          <p:nvPr/>
        </p:nvSpPr>
        <p:spPr bwMode="auto">
          <a:xfrm>
            <a:off x="8373533" y="3812118"/>
            <a:ext cx="35984" cy="11430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nvGrpSpPr>
          <p:cNvPr id="40" name="组合 39"/>
          <p:cNvGrpSpPr/>
          <p:nvPr/>
        </p:nvGrpSpPr>
        <p:grpSpPr>
          <a:xfrm>
            <a:off x="7192434" y="3812117"/>
            <a:ext cx="478367" cy="480483"/>
            <a:chOff x="5394325" y="2859088"/>
            <a:chExt cx="358775" cy="360362"/>
          </a:xfrm>
          <a:solidFill>
            <a:schemeClr val="tx1"/>
          </a:solidFill>
        </p:grpSpPr>
        <p:sp>
          <p:nvSpPr>
            <p:cNvPr id="41" name="AutoShape 37"/>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42" name="AutoShape 38"/>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43" name="AutoShape 39"/>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44" name="AutoShape 40"/>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45" name="AutoShape 41"/>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46" name="AutoShape 42"/>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47" name="组合 46"/>
          <p:cNvGrpSpPr/>
          <p:nvPr/>
        </p:nvGrpSpPr>
        <p:grpSpPr>
          <a:xfrm>
            <a:off x="6233584" y="3843867"/>
            <a:ext cx="480483" cy="419100"/>
            <a:chOff x="4675188" y="2882900"/>
            <a:chExt cx="360362" cy="314325"/>
          </a:xfrm>
          <a:solidFill>
            <a:schemeClr val="tx1"/>
          </a:solidFill>
        </p:grpSpPr>
        <p:sp>
          <p:nvSpPr>
            <p:cNvPr id="48" name="AutoShape 43"/>
            <p:cNvSpPr/>
            <p:nvPr/>
          </p:nvSpPr>
          <p:spPr bwMode="auto">
            <a:xfrm>
              <a:off x="4675188" y="2882900"/>
              <a:ext cx="360362" cy="257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49" name="AutoShape 44"/>
            <p:cNvSpPr/>
            <p:nvPr/>
          </p:nvSpPr>
          <p:spPr bwMode="auto">
            <a:xfrm>
              <a:off x="5000625" y="2994025"/>
              <a:ext cx="22225" cy="123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50" name="AutoShape 45"/>
            <p:cNvSpPr/>
            <p:nvPr/>
          </p:nvSpPr>
          <p:spPr bwMode="auto">
            <a:xfrm>
              <a:off x="4989513" y="3128963"/>
              <a:ext cx="46037"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sp>
        <p:nvSpPr>
          <p:cNvPr id="51" name="AutoShape 46"/>
          <p:cNvSpPr/>
          <p:nvPr/>
        </p:nvSpPr>
        <p:spPr bwMode="auto">
          <a:xfrm>
            <a:off x="11023601" y="2855385"/>
            <a:ext cx="480484" cy="4783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52" name="AutoShape 47"/>
          <p:cNvSpPr/>
          <p:nvPr/>
        </p:nvSpPr>
        <p:spPr bwMode="auto">
          <a:xfrm>
            <a:off x="10066867" y="2855385"/>
            <a:ext cx="478367" cy="478367"/>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nvGrpSpPr>
          <p:cNvPr id="53" name="组合 52"/>
          <p:cNvGrpSpPr/>
          <p:nvPr/>
        </p:nvGrpSpPr>
        <p:grpSpPr>
          <a:xfrm>
            <a:off x="9122833" y="2889726"/>
            <a:ext cx="419128" cy="478887"/>
            <a:chOff x="6853689" y="2141343"/>
            <a:chExt cx="314346" cy="359165"/>
          </a:xfrm>
          <a:solidFill>
            <a:schemeClr val="tx1"/>
          </a:solidFill>
        </p:grpSpPr>
        <p:sp>
          <p:nvSpPr>
            <p:cNvPr id="54" name="AutoShape 48"/>
            <p:cNvSpPr/>
            <p:nvPr/>
          </p:nvSpPr>
          <p:spPr bwMode="auto">
            <a:xfrm>
              <a:off x="6853689" y="2141343"/>
              <a:ext cx="314346"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55" name="AutoShape 49"/>
            <p:cNvSpPr/>
            <p:nvPr/>
          </p:nvSpPr>
          <p:spPr bwMode="auto">
            <a:xfrm>
              <a:off x="7100498" y="2421922"/>
              <a:ext cx="22717" cy="221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56" name="AutoShape 50"/>
            <p:cNvSpPr/>
            <p:nvPr/>
          </p:nvSpPr>
          <p:spPr bwMode="auto">
            <a:xfrm>
              <a:off x="7100498" y="2354387"/>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57" name="AutoShape 51"/>
            <p:cNvSpPr/>
            <p:nvPr/>
          </p:nvSpPr>
          <p:spPr bwMode="auto">
            <a:xfrm>
              <a:off x="7100498" y="2286850"/>
              <a:ext cx="22717" cy="227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58" name="组合 57"/>
          <p:cNvGrpSpPr/>
          <p:nvPr/>
        </p:nvGrpSpPr>
        <p:grpSpPr>
          <a:xfrm>
            <a:off x="8149167" y="2855385"/>
            <a:ext cx="480484" cy="478367"/>
            <a:chOff x="6111875" y="2141538"/>
            <a:chExt cx="360363" cy="358775"/>
          </a:xfrm>
          <a:solidFill>
            <a:schemeClr val="tx1"/>
          </a:solidFill>
        </p:grpSpPr>
        <p:sp>
          <p:nvSpPr>
            <p:cNvPr id="59" name="AutoShape 52"/>
            <p:cNvSpPr/>
            <p:nvPr/>
          </p:nvSpPr>
          <p:spPr bwMode="auto">
            <a:xfrm>
              <a:off x="6111875" y="2141538"/>
              <a:ext cx="360363" cy="358775"/>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60" name="AutoShape 53"/>
            <p:cNvSpPr/>
            <p:nvPr/>
          </p:nvSpPr>
          <p:spPr bwMode="auto">
            <a:xfrm>
              <a:off x="6248400" y="2265363"/>
              <a:ext cx="96838" cy="100012"/>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61" name="AutoShape 54"/>
            <p:cNvSpPr/>
            <p:nvPr/>
          </p:nvSpPr>
          <p:spPr bwMode="auto">
            <a:xfrm>
              <a:off x="6235700" y="2387600"/>
              <a:ext cx="55563" cy="57150"/>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62" name="AutoShape 55"/>
            <p:cNvSpPr/>
            <p:nvPr/>
          </p:nvSpPr>
          <p:spPr bwMode="auto">
            <a:xfrm>
              <a:off x="6292850" y="2197100"/>
              <a:ext cx="55563" cy="5715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63" name="组合 62"/>
          <p:cNvGrpSpPr/>
          <p:nvPr/>
        </p:nvGrpSpPr>
        <p:grpSpPr>
          <a:xfrm>
            <a:off x="7192417" y="2855125"/>
            <a:ext cx="478887" cy="478887"/>
            <a:chOff x="5394312" y="2141343"/>
            <a:chExt cx="359165" cy="359165"/>
          </a:xfrm>
          <a:solidFill>
            <a:schemeClr val="tx1"/>
          </a:solidFill>
        </p:grpSpPr>
        <p:sp>
          <p:nvSpPr>
            <p:cNvPr id="64"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65"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66"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sp>
        <p:nvSpPr>
          <p:cNvPr id="67" name="AutoShape 59"/>
          <p:cNvSpPr/>
          <p:nvPr/>
        </p:nvSpPr>
        <p:spPr bwMode="auto">
          <a:xfrm>
            <a:off x="6233584" y="2855385"/>
            <a:ext cx="480483" cy="47836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nvGrpSpPr>
          <p:cNvPr id="68" name="组合 67"/>
          <p:cNvGrpSpPr/>
          <p:nvPr/>
        </p:nvGrpSpPr>
        <p:grpSpPr>
          <a:xfrm>
            <a:off x="11114617" y="1896534"/>
            <a:ext cx="328083" cy="478367"/>
            <a:chOff x="8335963" y="1422400"/>
            <a:chExt cx="246062" cy="358775"/>
          </a:xfrm>
          <a:solidFill>
            <a:schemeClr val="tx1"/>
          </a:solidFill>
        </p:grpSpPr>
        <p:sp>
          <p:nvSpPr>
            <p:cNvPr id="69" name="AutoShape 60"/>
            <p:cNvSpPr/>
            <p:nvPr/>
          </p:nvSpPr>
          <p:spPr bwMode="auto">
            <a:xfrm>
              <a:off x="8437563" y="1522413"/>
              <a:ext cx="22225" cy="238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70" name="AutoShape 61"/>
            <p:cNvSpPr/>
            <p:nvPr/>
          </p:nvSpPr>
          <p:spPr bwMode="auto">
            <a:xfrm>
              <a:off x="8437563" y="1658938"/>
              <a:ext cx="22225" cy="20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71" name="AutoShape 62"/>
            <p:cNvSpPr/>
            <p:nvPr/>
          </p:nvSpPr>
          <p:spPr bwMode="auto">
            <a:xfrm>
              <a:off x="8369300"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72" name="AutoShape 63"/>
            <p:cNvSpPr/>
            <p:nvPr/>
          </p:nvSpPr>
          <p:spPr bwMode="auto">
            <a:xfrm>
              <a:off x="8504238" y="1590675"/>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73" name="AutoShape 64"/>
            <p:cNvSpPr/>
            <p:nvPr/>
          </p:nvSpPr>
          <p:spPr bwMode="auto">
            <a:xfrm>
              <a:off x="8391525" y="1635125"/>
              <a:ext cx="22225" cy="23813"/>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74" name="AutoShape 65"/>
            <p:cNvSpPr/>
            <p:nvPr/>
          </p:nvSpPr>
          <p:spPr bwMode="auto">
            <a:xfrm>
              <a:off x="8391525" y="1546225"/>
              <a:ext cx="22225" cy="22225"/>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75" name="AutoShape 66"/>
            <p:cNvSpPr/>
            <p:nvPr/>
          </p:nvSpPr>
          <p:spPr bwMode="auto">
            <a:xfrm>
              <a:off x="8482013" y="1635125"/>
              <a:ext cx="22225" cy="23813"/>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76" name="AutoShape 67"/>
            <p:cNvSpPr/>
            <p:nvPr/>
          </p:nvSpPr>
          <p:spPr bwMode="auto">
            <a:xfrm>
              <a:off x="8335963" y="1422400"/>
              <a:ext cx="2460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77" name="AutoShape 68"/>
            <p:cNvSpPr/>
            <p:nvPr/>
          </p:nvSpPr>
          <p:spPr bwMode="auto">
            <a:xfrm>
              <a:off x="8437563" y="1546225"/>
              <a:ext cx="66675" cy="68263"/>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78" name="Group 69"/>
          <p:cNvGrpSpPr/>
          <p:nvPr/>
        </p:nvGrpSpPr>
        <p:grpSpPr>
          <a:xfrm>
            <a:off x="10066555" y="1896533"/>
            <a:ext cx="478887" cy="449417"/>
            <a:chOff x="10074275" y="1647825"/>
            <a:chExt cx="464344" cy="435769"/>
          </a:xfrm>
          <a:solidFill>
            <a:schemeClr val="tx1"/>
          </a:solidFill>
        </p:grpSpPr>
        <p:sp>
          <p:nvSpPr>
            <p:cNvPr id="79" name="AutoShape 69"/>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80" name="AutoShape 70"/>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81" name="AutoShape 71"/>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82" name="AutoShape 72"/>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83" name="AutoShape 73"/>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84" name="AutoShape 74"/>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85" name="AutoShape 75"/>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86" name="AutoShape 76"/>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87" name="AutoShape 77"/>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88" name="组合 87"/>
          <p:cNvGrpSpPr/>
          <p:nvPr/>
        </p:nvGrpSpPr>
        <p:grpSpPr>
          <a:xfrm>
            <a:off x="9122834" y="1896534"/>
            <a:ext cx="448733" cy="478367"/>
            <a:chOff x="6842125" y="1422400"/>
            <a:chExt cx="336550" cy="358775"/>
          </a:xfrm>
          <a:solidFill>
            <a:schemeClr val="tx1"/>
          </a:solidFill>
        </p:grpSpPr>
        <p:sp>
          <p:nvSpPr>
            <p:cNvPr id="89" name="AutoShape 78"/>
            <p:cNvSpPr/>
            <p:nvPr/>
          </p:nvSpPr>
          <p:spPr bwMode="auto">
            <a:xfrm>
              <a:off x="6842125" y="1422400"/>
              <a:ext cx="3365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90" name="AutoShape 79"/>
            <p:cNvSpPr/>
            <p:nvPr/>
          </p:nvSpPr>
          <p:spPr bwMode="auto">
            <a:xfrm>
              <a:off x="6888163" y="1466850"/>
              <a:ext cx="246062"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91" name="AutoShape 80"/>
            <p:cNvSpPr/>
            <p:nvPr/>
          </p:nvSpPr>
          <p:spPr bwMode="auto">
            <a:xfrm>
              <a:off x="7021513" y="1501775"/>
              <a:ext cx="68262" cy="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92" name="Group 82"/>
          <p:cNvGrpSpPr/>
          <p:nvPr/>
        </p:nvGrpSpPr>
        <p:grpSpPr>
          <a:xfrm>
            <a:off x="8150191" y="1896533"/>
            <a:ext cx="478887" cy="478887"/>
            <a:chOff x="8216107" y="1647825"/>
            <a:chExt cx="464344" cy="464344"/>
          </a:xfrm>
          <a:solidFill>
            <a:schemeClr val="tx1"/>
          </a:solidFill>
        </p:grpSpPr>
        <p:sp>
          <p:nvSpPr>
            <p:cNvPr id="93"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94"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sp>
        <p:nvSpPr>
          <p:cNvPr id="95" name="AutoShape 83"/>
          <p:cNvSpPr/>
          <p:nvPr/>
        </p:nvSpPr>
        <p:spPr bwMode="auto">
          <a:xfrm>
            <a:off x="7192434" y="1970618"/>
            <a:ext cx="478367" cy="3153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96" name="AutoShape 84"/>
          <p:cNvSpPr/>
          <p:nvPr/>
        </p:nvSpPr>
        <p:spPr bwMode="auto">
          <a:xfrm>
            <a:off x="6233584" y="1896534"/>
            <a:ext cx="480483" cy="4783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97" name="AutoShape 85"/>
          <p:cNvSpPr/>
          <p:nvPr/>
        </p:nvSpPr>
        <p:spPr bwMode="auto">
          <a:xfrm>
            <a:off x="6519334" y="2076451"/>
            <a:ext cx="133351" cy="148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98" name="AutoShape 86"/>
          <p:cNvSpPr/>
          <p:nvPr/>
        </p:nvSpPr>
        <p:spPr bwMode="auto">
          <a:xfrm>
            <a:off x="6519334" y="2029884"/>
            <a:ext cx="133351" cy="169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99" name="AutoShape 87"/>
          <p:cNvSpPr/>
          <p:nvPr/>
        </p:nvSpPr>
        <p:spPr bwMode="auto">
          <a:xfrm>
            <a:off x="6519334" y="1985434"/>
            <a:ext cx="133351" cy="169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00" name="AutoShape 88"/>
          <p:cNvSpPr/>
          <p:nvPr/>
        </p:nvSpPr>
        <p:spPr bwMode="auto">
          <a:xfrm>
            <a:off x="6354234" y="2300817"/>
            <a:ext cx="133351" cy="148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01" name="AutoShape 89"/>
          <p:cNvSpPr/>
          <p:nvPr/>
        </p:nvSpPr>
        <p:spPr bwMode="auto">
          <a:xfrm>
            <a:off x="6354234" y="2256368"/>
            <a:ext cx="133351" cy="148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02" name="AutoShape 90"/>
          <p:cNvSpPr/>
          <p:nvPr/>
        </p:nvSpPr>
        <p:spPr bwMode="auto">
          <a:xfrm>
            <a:off x="6354234" y="2211918"/>
            <a:ext cx="133351"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03" name="AutoShape 91"/>
          <p:cNvSpPr/>
          <p:nvPr/>
        </p:nvSpPr>
        <p:spPr bwMode="auto">
          <a:xfrm>
            <a:off x="6519334" y="2300817"/>
            <a:ext cx="133351" cy="148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04" name="AutoShape 92"/>
          <p:cNvSpPr/>
          <p:nvPr/>
        </p:nvSpPr>
        <p:spPr bwMode="auto">
          <a:xfrm>
            <a:off x="6519334" y="2256368"/>
            <a:ext cx="133351" cy="148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05" name="AutoShape 93"/>
          <p:cNvSpPr/>
          <p:nvPr/>
        </p:nvSpPr>
        <p:spPr bwMode="auto">
          <a:xfrm>
            <a:off x="6519334" y="2211918"/>
            <a:ext cx="133351"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06" name="AutoShape 94"/>
          <p:cNvSpPr/>
          <p:nvPr/>
        </p:nvSpPr>
        <p:spPr bwMode="auto">
          <a:xfrm>
            <a:off x="6354233" y="2120901"/>
            <a:ext cx="298451" cy="148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07" name="AutoShape 95"/>
          <p:cNvSpPr/>
          <p:nvPr/>
        </p:nvSpPr>
        <p:spPr bwMode="auto">
          <a:xfrm>
            <a:off x="6354233" y="2165351"/>
            <a:ext cx="298451" cy="148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08" name="AutoShape 96"/>
          <p:cNvSpPr/>
          <p:nvPr/>
        </p:nvSpPr>
        <p:spPr bwMode="auto">
          <a:xfrm>
            <a:off x="6354234" y="1955800"/>
            <a:ext cx="133351" cy="1354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nvGrpSpPr>
          <p:cNvPr id="109" name="组合 108"/>
          <p:cNvGrpSpPr/>
          <p:nvPr/>
        </p:nvGrpSpPr>
        <p:grpSpPr>
          <a:xfrm>
            <a:off x="5287433" y="4777318"/>
            <a:ext cx="284955" cy="478367"/>
            <a:chOff x="3965575" y="3582988"/>
            <a:chExt cx="247650" cy="358775"/>
          </a:xfrm>
          <a:solidFill>
            <a:schemeClr val="tx1"/>
          </a:solidFill>
        </p:grpSpPr>
        <p:sp>
          <p:nvSpPr>
            <p:cNvPr id="110" name="AutoShape 97"/>
            <p:cNvSpPr/>
            <p:nvPr/>
          </p:nvSpPr>
          <p:spPr bwMode="auto">
            <a:xfrm>
              <a:off x="3965575" y="3582988"/>
              <a:ext cx="247650"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11" name="AutoShape 98"/>
            <p:cNvSpPr/>
            <p:nvPr/>
          </p:nvSpPr>
          <p:spPr bwMode="auto">
            <a:xfrm>
              <a:off x="4067175" y="36163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12" name="AutoShape 99"/>
            <p:cNvSpPr/>
            <p:nvPr/>
          </p:nvSpPr>
          <p:spPr bwMode="auto">
            <a:xfrm>
              <a:off x="4078288" y="3897313"/>
              <a:ext cx="22225"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sp>
        <p:nvSpPr>
          <p:cNvPr id="113" name="AutoShape 100"/>
          <p:cNvSpPr/>
          <p:nvPr/>
        </p:nvSpPr>
        <p:spPr bwMode="auto">
          <a:xfrm>
            <a:off x="4286251" y="4777318"/>
            <a:ext cx="419100" cy="4783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14" name="AutoShape 101"/>
          <p:cNvSpPr/>
          <p:nvPr/>
        </p:nvSpPr>
        <p:spPr bwMode="auto">
          <a:xfrm>
            <a:off x="3297767" y="4806951"/>
            <a:ext cx="478367"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15" name="AutoShape 102"/>
          <p:cNvSpPr/>
          <p:nvPr/>
        </p:nvSpPr>
        <p:spPr bwMode="auto">
          <a:xfrm>
            <a:off x="3357033" y="4866217"/>
            <a:ext cx="366184" cy="268816"/>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nvGrpSpPr>
          <p:cNvPr id="116" name="组合 115"/>
          <p:cNvGrpSpPr/>
          <p:nvPr/>
        </p:nvGrpSpPr>
        <p:grpSpPr>
          <a:xfrm>
            <a:off x="2338918" y="4806951"/>
            <a:ext cx="478367" cy="419100"/>
            <a:chOff x="1754188" y="3605213"/>
            <a:chExt cx="358775" cy="314325"/>
          </a:xfrm>
          <a:solidFill>
            <a:schemeClr val="tx1"/>
          </a:solidFill>
        </p:grpSpPr>
        <p:sp>
          <p:nvSpPr>
            <p:cNvPr id="117" name="AutoShape 103"/>
            <p:cNvSpPr/>
            <p:nvPr/>
          </p:nvSpPr>
          <p:spPr bwMode="auto">
            <a:xfrm>
              <a:off x="1811338" y="3660775"/>
              <a:ext cx="128587" cy="84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18" name="AutoShape 104"/>
            <p:cNvSpPr/>
            <p:nvPr/>
          </p:nvSpPr>
          <p:spPr bwMode="auto">
            <a:xfrm>
              <a:off x="1754188" y="3605213"/>
              <a:ext cx="358775" cy="314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119" name="组合 118"/>
          <p:cNvGrpSpPr/>
          <p:nvPr/>
        </p:nvGrpSpPr>
        <p:grpSpPr>
          <a:xfrm>
            <a:off x="1380067" y="4866218"/>
            <a:ext cx="478367" cy="300567"/>
            <a:chOff x="1035050" y="3649663"/>
            <a:chExt cx="358775" cy="225425"/>
          </a:xfrm>
          <a:solidFill>
            <a:schemeClr val="tx1"/>
          </a:solidFill>
        </p:grpSpPr>
        <p:sp>
          <p:nvSpPr>
            <p:cNvPr id="120" name="AutoShape 105"/>
            <p:cNvSpPr/>
            <p:nvPr/>
          </p:nvSpPr>
          <p:spPr bwMode="auto">
            <a:xfrm>
              <a:off x="1035050" y="3649663"/>
              <a:ext cx="358775" cy="2254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21" name="AutoShape 106"/>
            <p:cNvSpPr/>
            <p:nvPr/>
          </p:nvSpPr>
          <p:spPr bwMode="auto">
            <a:xfrm>
              <a:off x="1169988" y="3717925"/>
              <a:ext cx="50800" cy="492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22" name="AutoShape 107"/>
            <p:cNvSpPr/>
            <p:nvPr/>
          </p:nvSpPr>
          <p:spPr bwMode="auto">
            <a:xfrm>
              <a:off x="1136650" y="3683000"/>
              <a:ext cx="157163" cy="1571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123" name="组合 122"/>
          <p:cNvGrpSpPr/>
          <p:nvPr/>
        </p:nvGrpSpPr>
        <p:grpSpPr>
          <a:xfrm>
            <a:off x="482601" y="4777318"/>
            <a:ext cx="359833" cy="478367"/>
            <a:chOff x="361950" y="3582988"/>
            <a:chExt cx="269875" cy="358775"/>
          </a:xfrm>
          <a:solidFill>
            <a:schemeClr val="tx1"/>
          </a:solidFill>
        </p:grpSpPr>
        <p:sp>
          <p:nvSpPr>
            <p:cNvPr id="124" name="AutoShape 108"/>
            <p:cNvSpPr/>
            <p:nvPr/>
          </p:nvSpPr>
          <p:spPr bwMode="auto">
            <a:xfrm>
              <a:off x="428625" y="3649663"/>
              <a:ext cx="134938" cy="1349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25" name="AutoShape 109"/>
            <p:cNvSpPr/>
            <p:nvPr/>
          </p:nvSpPr>
          <p:spPr bwMode="auto">
            <a:xfrm>
              <a:off x="361950" y="3582988"/>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126" name="Group 112"/>
          <p:cNvGrpSpPr/>
          <p:nvPr/>
        </p:nvGrpSpPr>
        <p:grpSpPr>
          <a:xfrm>
            <a:off x="5213021" y="3848098"/>
            <a:ext cx="479705" cy="449417"/>
            <a:chOff x="5368132" y="3540125"/>
            <a:chExt cx="465138" cy="435769"/>
          </a:xfrm>
          <a:solidFill>
            <a:schemeClr val="tx1"/>
          </a:solidFill>
        </p:grpSpPr>
        <p:sp>
          <p:nvSpPr>
            <p:cNvPr id="12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2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sp>
        <p:nvSpPr>
          <p:cNvPr id="129" name="AutoShape 112"/>
          <p:cNvSpPr/>
          <p:nvPr/>
        </p:nvSpPr>
        <p:spPr bwMode="auto">
          <a:xfrm>
            <a:off x="4254501" y="3818467"/>
            <a:ext cx="480484" cy="47836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nvGrpSpPr>
          <p:cNvPr id="130" name="组合 129"/>
          <p:cNvGrpSpPr/>
          <p:nvPr/>
        </p:nvGrpSpPr>
        <p:grpSpPr>
          <a:xfrm>
            <a:off x="3371966" y="3817810"/>
            <a:ext cx="329081" cy="479705"/>
            <a:chOff x="2528974" y="2863357"/>
            <a:chExt cx="246811" cy="359779"/>
          </a:xfrm>
          <a:solidFill>
            <a:schemeClr val="tx1"/>
          </a:solidFill>
        </p:grpSpPr>
        <p:sp>
          <p:nvSpPr>
            <p:cNvPr id="131"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32"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sp>
        <p:nvSpPr>
          <p:cNvPr id="133" name="AutoShape 115"/>
          <p:cNvSpPr/>
          <p:nvPr/>
        </p:nvSpPr>
        <p:spPr bwMode="auto">
          <a:xfrm>
            <a:off x="2398185" y="3818467"/>
            <a:ext cx="359833" cy="4783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34" name="AutoShape 116"/>
          <p:cNvSpPr/>
          <p:nvPr/>
        </p:nvSpPr>
        <p:spPr bwMode="auto">
          <a:xfrm>
            <a:off x="2548467" y="4102101"/>
            <a:ext cx="59267" cy="9101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35" name="AutoShape 117"/>
          <p:cNvSpPr/>
          <p:nvPr/>
        </p:nvSpPr>
        <p:spPr bwMode="auto">
          <a:xfrm>
            <a:off x="1380067" y="3907368"/>
            <a:ext cx="480484" cy="359833"/>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r>
              <a:rPr lang="en-US" sz="2000" kern="0">
                <a:solidFill>
                  <a:srgbClr val="FFFFFF"/>
                </a:solidFill>
                <a:effectLst>
                  <a:outerShdw blurRad="38100" dist="38100" dir="2700000" algn="tl">
                    <a:srgbClr val="000000"/>
                  </a:outerShdw>
                </a:effectLst>
                <a:latin typeface="DIN" pitchFamily="50" charset="0"/>
                <a:sym typeface="DIN" pitchFamily="50" charset="0"/>
              </a:rPr>
              <a:t>	</a:t>
            </a:r>
          </a:p>
        </p:txBody>
      </p:sp>
      <p:grpSp>
        <p:nvGrpSpPr>
          <p:cNvPr id="136" name="Group 121"/>
          <p:cNvGrpSpPr/>
          <p:nvPr/>
        </p:nvGrpSpPr>
        <p:grpSpPr>
          <a:xfrm>
            <a:off x="423334" y="3878387"/>
            <a:ext cx="478887" cy="359368"/>
            <a:chOff x="723900" y="3569494"/>
            <a:chExt cx="464344" cy="348456"/>
          </a:xfrm>
          <a:solidFill>
            <a:schemeClr val="tx1"/>
          </a:solidFill>
        </p:grpSpPr>
        <p:sp>
          <p:nvSpPr>
            <p:cNvPr id="137" name="AutoShape 118"/>
            <p:cNvSpPr/>
            <p:nvPr/>
          </p:nvSpPr>
          <p:spPr bwMode="auto">
            <a:xfrm>
              <a:off x="723900" y="3569494"/>
              <a:ext cx="464344" cy="348456"/>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38" name="AutoShape 119"/>
            <p:cNvSpPr/>
            <p:nvPr/>
          </p:nvSpPr>
          <p:spPr bwMode="auto">
            <a:xfrm>
              <a:off x="1013619" y="3699669"/>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139" name="Group 124"/>
          <p:cNvGrpSpPr/>
          <p:nvPr/>
        </p:nvGrpSpPr>
        <p:grpSpPr>
          <a:xfrm>
            <a:off x="5213021" y="2905060"/>
            <a:ext cx="479705" cy="403573"/>
            <a:chOff x="5368132" y="2625725"/>
            <a:chExt cx="465138" cy="391319"/>
          </a:xfrm>
          <a:solidFill>
            <a:schemeClr val="tx1"/>
          </a:solidFill>
        </p:grpSpPr>
        <p:sp>
          <p:nvSpPr>
            <p:cNvPr id="14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4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4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143" name="组合 142"/>
          <p:cNvGrpSpPr/>
          <p:nvPr/>
        </p:nvGrpSpPr>
        <p:grpSpPr>
          <a:xfrm>
            <a:off x="4255246" y="2860038"/>
            <a:ext cx="478887" cy="478887"/>
            <a:chOff x="3191434" y="2145028"/>
            <a:chExt cx="359165" cy="359165"/>
          </a:xfrm>
          <a:solidFill>
            <a:schemeClr val="tx1"/>
          </a:solidFill>
        </p:grpSpPr>
        <p:sp>
          <p:nvSpPr>
            <p:cNvPr id="144"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45"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46"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147" name="组合 146"/>
          <p:cNvGrpSpPr/>
          <p:nvPr/>
        </p:nvGrpSpPr>
        <p:grpSpPr>
          <a:xfrm flipH="1">
            <a:off x="3297473" y="2860038"/>
            <a:ext cx="478887" cy="478887"/>
            <a:chOff x="2473104" y="2145028"/>
            <a:chExt cx="359165" cy="359165"/>
          </a:xfrm>
          <a:solidFill>
            <a:schemeClr val="tx1"/>
          </a:solidFill>
        </p:grpSpPr>
        <p:sp>
          <p:nvSpPr>
            <p:cNvPr id="148"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49"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sp>
        <p:nvSpPr>
          <p:cNvPr id="150" name="AutoShape 128"/>
          <p:cNvSpPr/>
          <p:nvPr/>
        </p:nvSpPr>
        <p:spPr bwMode="auto">
          <a:xfrm>
            <a:off x="2338917" y="2859618"/>
            <a:ext cx="480483" cy="4783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51" name="AutoShape 129"/>
          <p:cNvSpPr/>
          <p:nvPr/>
        </p:nvSpPr>
        <p:spPr bwMode="auto">
          <a:xfrm>
            <a:off x="2639484" y="2918885"/>
            <a:ext cx="118533" cy="120649"/>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52" name="AutoShape 130"/>
          <p:cNvSpPr/>
          <p:nvPr/>
        </p:nvSpPr>
        <p:spPr bwMode="auto">
          <a:xfrm>
            <a:off x="1380067" y="2859618"/>
            <a:ext cx="480484" cy="478367"/>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53" name="AutoShape 131"/>
          <p:cNvSpPr/>
          <p:nvPr/>
        </p:nvSpPr>
        <p:spPr bwMode="auto">
          <a:xfrm>
            <a:off x="452967" y="2859618"/>
            <a:ext cx="419100" cy="4783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54" name="AutoShape 132"/>
          <p:cNvSpPr/>
          <p:nvPr/>
        </p:nvSpPr>
        <p:spPr bwMode="auto">
          <a:xfrm>
            <a:off x="541867" y="3054351"/>
            <a:ext cx="61384" cy="2243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55" name="AutoShape 133"/>
          <p:cNvSpPr/>
          <p:nvPr/>
        </p:nvSpPr>
        <p:spPr bwMode="auto">
          <a:xfrm>
            <a:off x="632884" y="3054351"/>
            <a:ext cx="59267" cy="2243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56" name="AutoShape 134"/>
          <p:cNvSpPr/>
          <p:nvPr/>
        </p:nvSpPr>
        <p:spPr bwMode="auto">
          <a:xfrm>
            <a:off x="721784" y="3054351"/>
            <a:ext cx="59267" cy="2243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57" name="AutoShape 135"/>
          <p:cNvSpPr/>
          <p:nvPr/>
        </p:nvSpPr>
        <p:spPr bwMode="auto">
          <a:xfrm>
            <a:off x="5213351" y="1976967"/>
            <a:ext cx="478367" cy="3280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nvGrpSpPr>
          <p:cNvPr id="158" name="组合 157"/>
          <p:cNvGrpSpPr/>
          <p:nvPr/>
        </p:nvGrpSpPr>
        <p:grpSpPr>
          <a:xfrm>
            <a:off x="4254501" y="1900767"/>
            <a:ext cx="480484" cy="480484"/>
            <a:chOff x="3190875" y="1425575"/>
            <a:chExt cx="360363" cy="360363"/>
          </a:xfrm>
          <a:solidFill>
            <a:schemeClr val="tx1"/>
          </a:solidFill>
        </p:grpSpPr>
        <p:sp>
          <p:nvSpPr>
            <p:cNvPr id="159" name="AutoShape 136"/>
            <p:cNvSpPr/>
            <p:nvPr/>
          </p:nvSpPr>
          <p:spPr bwMode="auto">
            <a:xfrm>
              <a:off x="3382963" y="1471613"/>
              <a:ext cx="117475"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60" name="AutoShape 137"/>
            <p:cNvSpPr/>
            <p:nvPr/>
          </p:nvSpPr>
          <p:spPr bwMode="auto">
            <a:xfrm>
              <a:off x="3190875" y="1425575"/>
              <a:ext cx="360363" cy="360363"/>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61" name="AutoShape 138"/>
            <p:cNvSpPr/>
            <p:nvPr/>
          </p:nvSpPr>
          <p:spPr bwMode="auto">
            <a:xfrm>
              <a:off x="3382963" y="1425575"/>
              <a:ext cx="168275" cy="168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sp>
        <p:nvSpPr>
          <p:cNvPr id="162" name="AutoShape 139"/>
          <p:cNvSpPr/>
          <p:nvPr/>
        </p:nvSpPr>
        <p:spPr bwMode="auto">
          <a:xfrm>
            <a:off x="3297767" y="1900767"/>
            <a:ext cx="478367" cy="46566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nvGrpSpPr>
          <p:cNvPr id="163" name="组合 162"/>
          <p:cNvGrpSpPr/>
          <p:nvPr/>
        </p:nvGrpSpPr>
        <p:grpSpPr>
          <a:xfrm>
            <a:off x="2338918" y="1962151"/>
            <a:ext cx="478367" cy="372533"/>
            <a:chOff x="1754188" y="1471613"/>
            <a:chExt cx="358775" cy="279400"/>
          </a:xfrm>
          <a:solidFill>
            <a:schemeClr val="tx1"/>
          </a:solidFill>
        </p:grpSpPr>
        <p:sp>
          <p:nvSpPr>
            <p:cNvPr id="164" name="AutoShape 140"/>
            <p:cNvSpPr/>
            <p:nvPr/>
          </p:nvSpPr>
          <p:spPr bwMode="auto">
            <a:xfrm>
              <a:off x="1798638" y="1516063"/>
              <a:ext cx="225425" cy="182562"/>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65" name="AutoShape 141"/>
            <p:cNvSpPr/>
            <p:nvPr/>
          </p:nvSpPr>
          <p:spPr bwMode="auto">
            <a:xfrm>
              <a:off x="1754188" y="1471613"/>
              <a:ext cx="358775" cy="279400"/>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66" name="AutoShape 142"/>
            <p:cNvSpPr/>
            <p:nvPr/>
          </p:nvSpPr>
          <p:spPr bwMode="auto">
            <a:xfrm>
              <a:off x="2035175" y="1527175"/>
              <a:ext cx="33338" cy="3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67" name="AutoShape 143"/>
            <p:cNvSpPr/>
            <p:nvPr/>
          </p:nvSpPr>
          <p:spPr bwMode="auto">
            <a:xfrm>
              <a:off x="2024063" y="1673225"/>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68" name="AutoShape 144"/>
            <p:cNvSpPr/>
            <p:nvPr/>
          </p:nvSpPr>
          <p:spPr bwMode="auto">
            <a:xfrm>
              <a:off x="2035175" y="1639888"/>
              <a:ext cx="44450"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69" name="AutoShape 145"/>
            <p:cNvSpPr/>
            <p:nvPr/>
          </p:nvSpPr>
          <p:spPr bwMode="auto">
            <a:xfrm>
              <a:off x="2035175" y="1606550"/>
              <a:ext cx="44450"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70" name="AutoShape 146"/>
            <p:cNvSpPr/>
            <p:nvPr/>
          </p:nvSpPr>
          <p:spPr bwMode="auto">
            <a:xfrm>
              <a:off x="1844675" y="1560513"/>
              <a:ext cx="66675" cy="47625"/>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grpSp>
        <p:nvGrpSpPr>
          <p:cNvPr id="171" name="组合 170"/>
          <p:cNvGrpSpPr/>
          <p:nvPr/>
        </p:nvGrpSpPr>
        <p:grpSpPr>
          <a:xfrm>
            <a:off x="1380067" y="1930401"/>
            <a:ext cx="480484" cy="421217"/>
            <a:chOff x="1035050" y="1447800"/>
            <a:chExt cx="360363" cy="315913"/>
          </a:xfrm>
          <a:solidFill>
            <a:schemeClr val="tx1"/>
          </a:solidFill>
        </p:grpSpPr>
        <p:sp>
          <p:nvSpPr>
            <p:cNvPr id="172"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173"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grpSp>
      <p:sp>
        <p:nvSpPr>
          <p:cNvPr id="174" name="AutoShape 149"/>
          <p:cNvSpPr/>
          <p:nvPr/>
        </p:nvSpPr>
        <p:spPr bwMode="auto">
          <a:xfrm>
            <a:off x="423334" y="1962151"/>
            <a:ext cx="478367" cy="342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tx1"/>
          </a:solidFill>
          <a:ln>
            <a:noFill/>
          </a:ln>
          <a:effectLst/>
        </p:spPr>
        <p:txBody>
          <a:bodyPr lIns="25400" tIns="25400" rIns="25400" bIns="25400" anchor="ctr"/>
          <a:lstStyle/>
          <a:p>
            <a:pPr algn="ctr" defTabSz="304800" fontAlgn="base" hangingPunct="0">
              <a:spcBef>
                <a:spcPct val="0"/>
              </a:spcBef>
              <a:spcAft>
                <a:spcPct val="0"/>
              </a:spcAft>
              <a:defRPr/>
            </a:pPr>
            <a:endParaRPr lang="en-US" sz="2000" kern="0">
              <a:solidFill>
                <a:srgbClr val="FFFFFF"/>
              </a:solidFill>
              <a:effectLst>
                <a:outerShdw blurRad="38100" dist="38100" dir="2700000" algn="tl">
                  <a:srgbClr val="000000"/>
                </a:outerShdw>
              </a:effectLst>
              <a:latin typeface="DIN" pitchFamily="50" charset="0"/>
              <a:sym typeface="DIN" pitchFamily="50" charset="0"/>
            </a:endParaRP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圆角 76"/>
          <p:cNvSpPr/>
          <p:nvPr/>
        </p:nvSpPr>
        <p:spPr>
          <a:xfrm>
            <a:off x="5072233" y="4619601"/>
            <a:ext cx="1989470" cy="31565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200">
                <a:latin typeface="+mn-ea"/>
              </a:rPr>
              <a:t>PART.02</a:t>
            </a:r>
            <a:endParaRPr lang="zh-CN" altLang="en-US" sz="1200">
              <a:latin typeface="+mn-ea"/>
            </a:endParaRPr>
          </a:p>
        </p:txBody>
      </p:sp>
      <p:sp>
        <p:nvSpPr>
          <p:cNvPr id="78" name="PA_矩形 7"/>
          <p:cNvSpPr/>
          <p:nvPr>
            <p:custDataLst>
              <p:tags r:id="rId1"/>
            </p:custDataLst>
          </p:nvPr>
        </p:nvSpPr>
        <p:spPr>
          <a:xfrm>
            <a:off x="3442608" y="2198424"/>
            <a:ext cx="5262979" cy="1107996"/>
          </a:xfrm>
          <a:prstGeom prst="rect">
            <a:avLst/>
          </a:prstGeom>
        </p:spPr>
        <p:txBody>
          <a:bodyPr wrap="none">
            <a:spAutoFit/>
          </a:bodyPr>
          <a:lstStyle/>
          <a:p>
            <a:pPr lvl="0" algn="ctr" defTabSz="685800">
              <a:defRPr/>
            </a:pPr>
            <a:r>
              <a:rPr lang="zh-CN" altLang="en-US" sz="6600" kern="0">
                <a:solidFill>
                  <a:schemeClr val="accent1"/>
                </a:solidFill>
                <a:latin typeface="+mj-ea"/>
                <a:ea typeface="+mj-ea"/>
              </a:rPr>
              <a:t>工作内容回顾</a:t>
            </a:r>
          </a:p>
        </p:txBody>
      </p:sp>
      <p:sp>
        <p:nvSpPr>
          <p:cNvPr id="79" name="矩形 78"/>
          <p:cNvSpPr/>
          <p:nvPr/>
        </p:nvSpPr>
        <p:spPr>
          <a:xfrm>
            <a:off x="3442607" y="3733409"/>
            <a:ext cx="5306786" cy="617028"/>
          </a:xfrm>
          <a:prstGeom prst="rect">
            <a:avLst/>
          </a:prstGeom>
        </p:spPr>
        <p:txBody>
          <a:bodyPr wrap="square">
            <a:spAutoFit/>
          </a:bodyPr>
          <a:lstStyle/>
          <a:p>
            <a:pPr algn="ctr">
              <a:lnSpc>
                <a:spcPct val="150000"/>
              </a:lnSpc>
              <a:defRPr/>
            </a:pPr>
            <a:r>
              <a:rPr lang="en-US" altLang="zh-CN" sz="1200" kern="0">
                <a:solidFill>
                  <a:schemeClr val="bg1">
                    <a:lumMod val="65000"/>
                  </a:schemeClr>
                </a:solidFill>
                <a:cs typeface="Arial" panose="020B0604020202020204" pitchFamily="34" charset="0"/>
              </a:rPr>
              <a:t>Lorem ipsum dolor sit amet consectetur adipisicing elit sed do eiusmod tempor incididunt ut labore et dolore magna aliqua</a:t>
            </a:r>
          </a:p>
        </p:txBody>
      </p:sp>
      <p:sp>
        <p:nvSpPr>
          <p:cNvPr id="81" name="PA_矩形 8"/>
          <p:cNvSpPr/>
          <p:nvPr>
            <p:custDataLst>
              <p:tags r:id="rId2"/>
            </p:custDataLst>
          </p:nvPr>
        </p:nvSpPr>
        <p:spPr>
          <a:xfrm>
            <a:off x="4073073" y="3329767"/>
            <a:ext cx="4045854" cy="369332"/>
          </a:xfrm>
          <a:prstGeom prst="rect">
            <a:avLst/>
          </a:prstGeom>
        </p:spPr>
        <p:txBody>
          <a:bodyPr wrap="square">
            <a:spAutoFit/>
          </a:bodyPr>
          <a:lstStyle/>
          <a:p>
            <a:pPr lvl="0" algn="ctr" defTabSz="685800">
              <a:defRPr/>
            </a:pPr>
            <a:r>
              <a:rPr lang="en-US" altLang="zh-CN" kern="0">
                <a:solidFill>
                  <a:schemeClr val="accent2"/>
                </a:solidFill>
                <a:latin typeface="+mj-lt"/>
                <a:ea typeface="微软雅黑" panose="020B0503020204020204" charset="-122"/>
              </a:rPr>
              <a:t>REVIEW OF WORK CONTENT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5073986" y="2392173"/>
            <a:ext cx="5988461" cy="1447319"/>
          </a:xfrm>
          <a:prstGeom prst="rect">
            <a:avLst/>
          </a:prstGeom>
        </p:spPr>
        <p:txBody>
          <a:bodyPr wrap="square">
            <a:spAutoFit/>
          </a:bodyPr>
          <a:lstStyle/>
          <a:p>
            <a:pPr algn="just" defTabSz="685800">
              <a:lnSpc>
                <a:spcPct val="150000"/>
              </a:lnSpc>
              <a:buClr>
                <a:srgbClr val="E7E6E6">
                  <a:lumMod val="10000"/>
                </a:srgbClr>
              </a:buClr>
              <a:defRPr/>
            </a:pPr>
            <a:r>
              <a:rPr lang="zh-CN" altLang="en-US" sz="1200">
                <a:solidFill>
                  <a:schemeClr val="tx1">
                    <a:lumMod val="65000"/>
                    <a:lumOff val="35000"/>
                  </a:schemeClr>
                </a:solidFill>
                <a:latin typeface="+mn-ea"/>
                <a:cs typeface="+mn-ea"/>
                <a:sym typeface="+mn-lt"/>
              </a:rPr>
              <a:t>稻壳儿（</a:t>
            </a:r>
            <a:r>
              <a:rPr lang="en-US" altLang="zh-CN" sz="1200">
                <a:solidFill>
                  <a:schemeClr val="tx1">
                    <a:lumMod val="65000"/>
                    <a:lumOff val="35000"/>
                  </a:schemeClr>
                </a:solidFill>
                <a:latin typeface="+mn-ea"/>
                <a:cs typeface="+mn-ea"/>
                <a:sym typeface="+mn-lt"/>
              </a:rPr>
              <a:t>Docer</a:t>
            </a:r>
            <a:r>
              <a:rPr lang="zh-CN" altLang="en-US" sz="1200">
                <a:solidFill>
                  <a:schemeClr val="tx1">
                    <a:lumMod val="65000"/>
                    <a:lumOff val="35000"/>
                  </a:schemeClr>
                </a:solidFill>
                <a:latin typeface="+mn-ea"/>
                <a:cs typeface="+mn-ea"/>
                <a:sym typeface="+mn-lt"/>
              </a:rPr>
              <a:t>）是金山办公旗下专注办公领域内容服务的平台品牌，拥有海量优质的原创</a:t>
            </a:r>
            <a:r>
              <a:rPr lang="en-US" altLang="zh-CN" sz="1200">
                <a:solidFill>
                  <a:schemeClr val="tx1">
                    <a:lumMod val="65000"/>
                    <a:lumOff val="35000"/>
                  </a:schemeClr>
                </a:solidFill>
                <a:latin typeface="+mn-ea"/>
                <a:cs typeface="+mn-ea"/>
                <a:sym typeface="+mn-lt"/>
              </a:rPr>
              <a:t>Office</a:t>
            </a:r>
            <a:r>
              <a:rPr lang="zh-CN" altLang="en-US" sz="1200">
                <a:solidFill>
                  <a:schemeClr val="tx1">
                    <a:lumMod val="65000"/>
                    <a:lumOff val="35000"/>
                  </a:schemeClr>
                </a:solidFill>
                <a:latin typeface="+mn-ea"/>
                <a:cs typeface="+mn-ea"/>
                <a:sym typeface="+mn-lt"/>
              </a:rPr>
              <a:t>素材模板及办公文库、职场课程、</a:t>
            </a:r>
            <a:r>
              <a:rPr lang="en-US" altLang="zh-CN" sz="1200">
                <a:solidFill>
                  <a:schemeClr val="tx1">
                    <a:lumMod val="65000"/>
                    <a:lumOff val="35000"/>
                  </a:schemeClr>
                </a:solidFill>
                <a:latin typeface="+mn-ea"/>
                <a:cs typeface="+mn-ea"/>
                <a:sym typeface="+mn-lt"/>
              </a:rPr>
              <a:t>H5</a:t>
            </a:r>
            <a:r>
              <a:rPr lang="zh-CN" altLang="en-US" sz="1200">
                <a:solidFill>
                  <a:schemeClr val="tx1">
                    <a:lumMod val="65000"/>
                    <a:lumOff val="35000"/>
                  </a:schemeClr>
                </a:solidFill>
                <a:latin typeface="+mn-ea"/>
                <a:cs typeface="+mn-ea"/>
                <a:sym typeface="+mn-lt"/>
              </a:rPr>
              <a:t>、思维导图等资源，前身是</a:t>
            </a:r>
            <a:r>
              <a:rPr lang="en-US" altLang="zh-CN" sz="1200">
                <a:solidFill>
                  <a:schemeClr val="tx1">
                    <a:lumMod val="65000"/>
                    <a:lumOff val="35000"/>
                  </a:schemeClr>
                </a:solidFill>
                <a:latin typeface="+mn-ea"/>
                <a:cs typeface="+mn-ea"/>
                <a:sym typeface="+mn-lt"/>
              </a:rPr>
              <a:t>2008</a:t>
            </a:r>
            <a:r>
              <a:rPr lang="zh-CN" altLang="en-US" sz="1200">
                <a:solidFill>
                  <a:schemeClr val="tx1">
                    <a:lumMod val="65000"/>
                    <a:lumOff val="35000"/>
                  </a:schemeClr>
                </a:solidFill>
                <a:latin typeface="+mn-ea"/>
                <a:cs typeface="+mn-ea"/>
                <a:sym typeface="+mn-lt"/>
              </a:rPr>
              <a:t>年诞生的“ </a:t>
            </a:r>
            <a:r>
              <a:rPr lang="en-US" altLang="zh-CN" sz="1200">
                <a:solidFill>
                  <a:schemeClr val="tx1">
                    <a:lumMod val="65000"/>
                    <a:lumOff val="35000"/>
                  </a:schemeClr>
                </a:solidFill>
                <a:latin typeface="+mn-ea"/>
                <a:cs typeface="+mn-ea"/>
                <a:sym typeface="+mn-lt"/>
              </a:rPr>
              <a:t>WPS</a:t>
            </a:r>
            <a:r>
              <a:rPr lang="zh-CN" altLang="en-US" sz="1200">
                <a:solidFill>
                  <a:schemeClr val="tx1">
                    <a:lumMod val="65000"/>
                    <a:lumOff val="35000"/>
                  </a:schemeClr>
                </a:solidFill>
                <a:latin typeface="+mn-ea"/>
                <a:cs typeface="+mn-ea"/>
                <a:sym typeface="+mn-lt"/>
              </a:rPr>
              <a:t>在线模板 ”，</a:t>
            </a:r>
            <a:r>
              <a:rPr lang="en-US" altLang="zh-CN" sz="1200">
                <a:solidFill>
                  <a:schemeClr val="tx1">
                    <a:lumMod val="65000"/>
                    <a:lumOff val="35000"/>
                  </a:schemeClr>
                </a:solidFill>
                <a:latin typeface="+mn-ea"/>
                <a:cs typeface="+mn-ea"/>
                <a:sym typeface="+mn-lt"/>
              </a:rPr>
              <a:t>2013</a:t>
            </a:r>
            <a:r>
              <a:rPr lang="zh-CN" altLang="en-US" sz="1200">
                <a:solidFill>
                  <a:schemeClr val="tx1">
                    <a:lumMod val="65000"/>
                    <a:lumOff val="35000"/>
                  </a:schemeClr>
                </a:solidFill>
                <a:latin typeface="+mn-ea"/>
                <a:cs typeface="+mn-ea"/>
                <a:sym typeface="+mn-lt"/>
              </a:rPr>
              <a:t>年全面升级为稻壳儿（</a:t>
            </a:r>
            <a:r>
              <a:rPr lang="en-US" altLang="zh-CN" sz="1200">
                <a:solidFill>
                  <a:schemeClr val="tx1">
                    <a:lumMod val="65000"/>
                    <a:lumOff val="35000"/>
                  </a:schemeClr>
                </a:solidFill>
                <a:latin typeface="+mn-ea"/>
                <a:cs typeface="+mn-ea"/>
                <a:sym typeface="+mn-lt"/>
              </a:rPr>
              <a:t>Docer</a:t>
            </a:r>
            <a:r>
              <a:rPr lang="zh-CN" altLang="en-US" sz="1200">
                <a:solidFill>
                  <a:schemeClr val="tx1">
                    <a:lumMod val="65000"/>
                    <a:lumOff val="35000"/>
                  </a:schemeClr>
                </a:solidFill>
                <a:latin typeface="+mn-ea"/>
                <a:cs typeface="+mn-ea"/>
                <a:sym typeface="+mn-lt"/>
              </a:rPr>
              <a:t>谐音，即</a:t>
            </a:r>
            <a:r>
              <a:rPr lang="en-US" altLang="zh-CN" sz="1200">
                <a:solidFill>
                  <a:schemeClr val="tx1">
                    <a:lumMod val="65000"/>
                    <a:lumOff val="35000"/>
                  </a:schemeClr>
                </a:solidFill>
                <a:latin typeface="+mn-ea"/>
                <a:cs typeface="+mn-ea"/>
                <a:sym typeface="+mn-lt"/>
              </a:rPr>
              <a:t>Doc + er</a:t>
            </a:r>
            <a:r>
              <a:rPr lang="zh-CN" altLang="en-US" sz="1200">
                <a:solidFill>
                  <a:schemeClr val="tx1">
                    <a:lumMod val="65000"/>
                    <a:lumOff val="35000"/>
                  </a:schemeClr>
                </a:solidFill>
                <a:latin typeface="+mn-ea"/>
                <a:cs typeface="+mn-ea"/>
                <a:sym typeface="+mn-lt"/>
              </a:rPr>
              <a:t>）。依托于</a:t>
            </a:r>
            <a:r>
              <a:rPr lang="en-US" altLang="zh-CN" sz="1200">
                <a:solidFill>
                  <a:schemeClr val="tx1">
                    <a:lumMod val="65000"/>
                    <a:lumOff val="35000"/>
                  </a:schemeClr>
                </a:solidFill>
                <a:latin typeface="+mn-ea"/>
                <a:cs typeface="+mn-ea"/>
                <a:sym typeface="+mn-lt"/>
              </a:rPr>
              <a:t>WPS Office</a:t>
            </a:r>
            <a:r>
              <a:rPr lang="zh-CN" altLang="en-US" sz="1200">
                <a:solidFill>
                  <a:schemeClr val="tx1">
                    <a:lumMod val="65000"/>
                    <a:lumOff val="35000"/>
                  </a:schemeClr>
                </a:solidFill>
                <a:latin typeface="+mn-ea"/>
                <a:cs typeface="+mn-ea"/>
                <a:sym typeface="+mn-lt"/>
              </a:rPr>
              <a:t>办公软件，稻壳儿不断丰富、优化办公内容资源，借助用户画像和</a:t>
            </a:r>
            <a:r>
              <a:rPr lang="en-US" altLang="zh-CN" sz="1200">
                <a:solidFill>
                  <a:schemeClr val="tx1">
                    <a:lumMod val="65000"/>
                    <a:lumOff val="35000"/>
                  </a:schemeClr>
                </a:solidFill>
                <a:latin typeface="+mn-ea"/>
                <a:cs typeface="+mn-ea"/>
                <a:sym typeface="+mn-lt"/>
              </a:rPr>
              <a:t>AI</a:t>
            </a:r>
            <a:r>
              <a:rPr lang="zh-CN" altLang="en-US" sz="1200">
                <a:solidFill>
                  <a:schemeClr val="tx1">
                    <a:lumMod val="65000"/>
                    <a:lumOff val="35000"/>
                  </a:schemeClr>
                </a:solidFill>
                <a:latin typeface="+mn-ea"/>
                <a:cs typeface="+mn-ea"/>
                <a:sym typeface="+mn-lt"/>
              </a:rPr>
              <a:t>技术洞察用户需求。</a:t>
            </a:r>
            <a:endParaRPr lang="zh-CN" altLang="en-US" sz="1200">
              <a:solidFill>
                <a:schemeClr val="tx1">
                  <a:lumMod val="65000"/>
                  <a:lumOff val="35000"/>
                </a:schemeClr>
              </a:solidFill>
            </a:endParaRPr>
          </a:p>
        </p:txBody>
      </p:sp>
      <p:sp>
        <p:nvSpPr>
          <p:cNvPr id="31" name="矩形 30"/>
          <p:cNvSpPr/>
          <p:nvPr/>
        </p:nvSpPr>
        <p:spPr>
          <a:xfrm>
            <a:off x="5073987" y="1809666"/>
            <a:ext cx="2339102" cy="523220"/>
          </a:xfrm>
          <a:prstGeom prst="rect">
            <a:avLst/>
          </a:prstGeom>
        </p:spPr>
        <p:txBody>
          <a:bodyPr wrap="none">
            <a:spAutoFit/>
          </a:bodyPr>
          <a:lstStyle/>
          <a:p>
            <a:pPr lvl="0" defTabSz="685800">
              <a:defRPr/>
            </a:pPr>
            <a:r>
              <a:rPr lang="zh-CN" altLang="en-US" sz="2800">
                <a:solidFill>
                  <a:schemeClr val="accent1"/>
                </a:solidFill>
                <a:latin typeface="+mj-ea"/>
                <a:ea typeface="+mj-ea"/>
                <a:sym typeface="+mn-lt"/>
              </a:rPr>
              <a:t>工作内容回顾</a:t>
            </a:r>
          </a:p>
        </p:txBody>
      </p:sp>
      <p:grpSp>
        <p:nvGrpSpPr>
          <p:cNvPr id="2" name="组合 1"/>
          <p:cNvGrpSpPr/>
          <p:nvPr/>
        </p:nvGrpSpPr>
        <p:grpSpPr>
          <a:xfrm>
            <a:off x="5173762" y="4166681"/>
            <a:ext cx="5943894" cy="2156094"/>
            <a:chOff x="5173762" y="4103310"/>
            <a:chExt cx="5943894" cy="2156094"/>
          </a:xfrm>
        </p:grpSpPr>
        <p:grpSp>
          <p:nvGrpSpPr>
            <p:cNvPr id="36" name="组合 35"/>
            <p:cNvGrpSpPr/>
            <p:nvPr/>
          </p:nvGrpSpPr>
          <p:grpSpPr>
            <a:xfrm>
              <a:off x="5173762" y="4103310"/>
              <a:ext cx="722026" cy="722026"/>
              <a:chOff x="233253" y="1242201"/>
              <a:chExt cx="591128" cy="591128"/>
            </a:xfrm>
          </p:grpSpPr>
          <p:sp>
            <p:nvSpPr>
              <p:cNvPr id="37" name="椭圆 36"/>
              <p:cNvSpPr/>
              <p:nvPr/>
            </p:nvSpPr>
            <p:spPr>
              <a:xfrm>
                <a:off x="233253" y="1242201"/>
                <a:ext cx="591128" cy="5911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419997" y="1379137"/>
                <a:ext cx="217640" cy="317256"/>
                <a:chOff x="2528974" y="2863357"/>
                <a:chExt cx="246811" cy="359779"/>
              </a:xfrm>
              <a:solidFill>
                <a:schemeClr val="bg1"/>
              </a:solidFill>
            </p:grpSpPr>
            <p:sp>
              <p:nvSpPr>
                <p:cNvPr id="39"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40"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DIN" pitchFamily="50" charset="0"/>
                    <a:sym typeface="DIN" pitchFamily="50" charset="0"/>
                  </a:endParaRPr>
                </a:p>
              </p:txBody>
            </p:sp>
          </p:grpSp>
        </p:grpSp>
        <p:grpSp>
          <p:nvGrpSpPr>
            <p:cNvPr id="41" name="组合 40"/>
            <p:cNvGrpSpPr/>
            <p:nvPr/>
          </p:nvGrpSpPr>
          <p:grpSpPr>
            <a:xfrm>
              <a:off x="5173762" y="5317038"/>
              <a:ext cx="722026" cy="722026"/>
              <a:chOff x="233253" y="2331255"/>
              <a:chExt cx="591128" cy="591128"/>
            </a:xfrm>
          </p:grpSpPr>
          <p:sp>
            <p:nvSpPr>
              <p:cNvPr id="42" name="椭圆 41"/>
              <p:cNvSpPr/>
              <p:nvPr/>
            </p:nvSpPr>
            <p:spPr>
              <a:xfrm>
                <a:off x="233253" y="2331255"/>
                <a:ext cx="591128" cy="59112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112"/>
              <p:cNvGrpSpPr/>
              <p:nvPr/>
            </p:nvGrpSpPr>
            <p:grpSpPr>
              <a:xfrm>
                <a:off x="370189" y="2478206"/>
                <a:ext cx="317256" cy="297225"/>
                <a:chOff x="5368132" y="3540125"/>
                <a:chExt cx="465138" cy="435769"/>
              </a:xfrm>
              <a:solidFill>
                <a:schemeClr val="bg1"/>
              </a:solidFill>
            </p:grpSpPr>
            <p:sp>
              <p:nvSpPr>
                <p:cNvPr id="4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DIN" pitchFamily="50" charset="0"/>
                    <a:sym typeface="DIN" pitchFamily="50" charset="0"/>
                  </a:endParaRPr>
                </a:p>
              </p:txBody>
            </p:sp>
            <p:sp>
              <p:nvSpPr>
                <p:cNvPr id="4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algn="ctr" defTabSz="228600" fontAlgn="base" hangingPunct="0">
                    <a:spcBef>
                      <a:spcPct val="0"/>
                    </a:spcBef>
                    <a:spcAft>
                      <a:spcPct val="0"/>
                    </a:spcAft>
                    <a:defRPr/>
                  </a:pPr>
                  <a:endParaRPr lang="en-US" sz="1500" kern="0">
                    <a:solidFill>
                      <a:srgbClr val="FFFFFF"/>
                    </a:solidFill>
                    <a:effectLst>
                      <a:outerShdw blurRad="38100" dist="38100" dir="2700000" algn="tl">
                        <a:srgbClr val="000000"/>
                      </a:outerShdw>
                    </a:effectLst>
                    <a:latin typeface="DIN" pitchFamily="50" charset="0"/>
                    <a:sym typeface="DIN" pitchFamily="50" charset="0"/>
                  </a:endParaRPr>
                </a:p>
              </p:txBody>
            </p:sp>
          </p:grpSp>
        </p:grpSp>
        <p:grpSp>
          <p:nvGrpSpPr>
            <p:cNvPr id="54" name="组合 53"/>
            <p:cNvGrpSpPr/>
            <p:nvPr/>
          </p:nvGrpSpPr>
          <p:grpSpPr>
            <a:xfrm>
              <a:off x="6034287" y="4103310"/>
              <a:ext cx="5019107" cy="942366"/>
              <a:chOff x="6034287" y="4103310"/>
              <a:chExt cx="5019107" cy="942366"/>
            </a:xfrm>
          </p:grpSpPr>
          <p:sp>
            <p:nvSpPr>
              <p:cNvPr id="47" name="矩形 46"/>
              <p:cNvSpPr/>
              <p:nvPr/>
            </p:nvSpPr>
            <p:spPr>
              <a:xfrm>
                <a:off x="6034287" y="4429353"/>
                <a:ext cx="5019107" cy="616323"/>
              </a:xfrm>
              <a:prstGeom prst="rect">
                <a:avLst/>
              </a:prstGeom>
            </p:spPr>
            <p:txBody>
              <a:bodyPr wrap="square">
                <a:spAutoFit/>
              </a:bodyPr>
              <a:lstStyle/>
              <a:p>
                <a:pPr>
                  <a:lnSpc>
                    <a:spcPct val="150000"/>
                  </a:lnSpc>
                </a:pPr>
                <a:r>
                  <a:rPr lang="zh-CN" altLang="en-US" sz="1200">
                    <a:solidFill>
                      <a:schemeClr val="tx1">
                        <a:lumMod val="65000"/>
                        <a:lumOff val="35000"/>
                      </a:schemeClr>
                    </a:solidFill>
                    <a:latin typeface="+mn-ea"/>
                    <a:cs typeface="+mn-ea"/>
                    <a:sym typeface="+mn-lt"/>
                  </a:rPr>
                  <a:t>依托于</a:t>
                </a:r>
                <a:r>
                  <a:rPr lang="en-US" altLang="zh-CN" sz="1200">
                    <a:solidFill>
                      <a:schemeClr val="tx1">
                        <a:lumMod val="65000"/>
                        <a:lumOff val="35000"/>
                      </a:schemeClr>
                    </a:solidFill>
                    <a:latin typeface="+mn-ea"/>
                    <a:cs typeface="+mn-ea"/>
                    <a:sym typeface="+mn-lt"/>
                  </a:rPr>
                  <a:t>WPS Office</a:t>
                </a:r>
                <a:r>
                  <a:rPr lang="zh-CN" altLang="en-US" sz="1200">
                    <a:solidFill>
                      <a:schemeClr val="tx1">
                        <a:lumMod val="65000"/>
                        <a:lumOff val="35000"/>
                      </a:schemeClr>
                    </a:solidFill>
                    <a:latin typeface="+mn-ea"/>
                    <a:cs typeface="+mn-ea"/>
                    <a:sym typeface="+mn-lt"/>
                  </a:rPr>
                  <a:t>办公软件，稻壳儿不断丰富、优化办公内容资源，借助用户画像和</a:t>
                </a:r>
                <a:r>
                  <a:rPr lang="en-US" altLang="zh-CN" sz="1200">
                    <a:solidFill>
                      <a:schemeClr val="tx1">
                        <a:lumMod val="65000"/>
                        <a:lumOff val="35000"/>
                      </a:schemeClr>
                    </a:solidFill>
                    <a:latin typeface="+mn-ea"/>
                    <a:cs typeface="+mn-ea"/>
                    <a:sym typeface="+mn-lt"/>
                  </a:rPr>
                  <a:t>AI</a:t>
                </a:r>
                <a:r>
                  <a:rPr lang="zh-CN" altLang="en-US" sz="1200">
                    <a:solidFill>
                      <a:schemeClr val="tx1">
                        <a:lumMod val="65000"/>
                        <a:lumOff val="35000"/>
                      </a:schemeClr>
                    </a:solidFill>
                    <a:latin typeface="+mn-ea"/>
                    <a:cs typeface="+mn-ea"/>
                    <a:sym typeface="+mn-lt"/>
                  </a:rPr>
                  <a:t>技术洞察用户需求。</a:t>
                </a:r>
                <a:endParaRPr lang="zh-CN" altLang="en-US" sz="1200">
                  <a:solidFill>
                    <a:schemeClr val="tx1">
                      <a:lumMod val="65000"/>
                      <a:lumOff val="35000"/>
                    </a:schemeClr>
                  </a:solidFill>
                </a:endParaRPr>
              </a:p>
            </p:txBody>
          </p:sp>
          <p:sp>
            <p:nvSpPr>
              <p:cNvPr id="49" name="矩形 48"/>
              <p:cNvSpPr/>
              <p:nvPr/>
            </p:nvSpPr>
            <p:spPr>
              <a:xfrm>
                <a:off x="6034287" y="4103310"/>
                <a:ext cx="1569660" cy="369332"/>
              </a:xfrm>
              <a:prstGeom prst="rect">
                <a:avLst/>
              </a:prstGeom>
            </p:spPr>
            <p:txBody>
              <a:bodyPr wrap="none">
                <a:spAutoFit/>
              </a:bodyPr>
              <a:lstStyle/>
              <a:p>
                <a:pPr lvl="0" defTabSz="685800">
                  <a:defRPr/>
                </a:pPr>
                <a:r>
                  <a:rPr lang="zh-CN" altLang="en-US">
                    <a:solidFill>
                      <a:schemeClr val="accent1"/>
                    </a:solidFill>
                    <a:latin typeface="+mj-ea"/>
                    <a:ea typeface="+mj-ea"/>
                    <a:sym typeface="+mn-lt"/>
                  </a:rPr>
                  <a:t>工作内容回顾</a:t>
                </a:r>
              </a:p>
            </p:txBody>
          </p:sp>
        </p:grpSp>
        <p:grpSp>
          <p:nvGrpSpPr>
            <p:cNvPr id="55" name="组合 54"/>
            <p:cNvGrpSpPr/>
            <p:nvPr/>
          </p:nvGrpSpPr>
          <p:grpSpPr>
            <a:xfrm>
              <a:off x="6034287" y="5317038"/>
              <a:ext cx="5083369" cy="942366"/>
              <a:chOff x="6034287" y="5317038"/>
              <a:chExt cx="5083369" cy="942366"/>
            </a:xfrm>
          </p:grpSpPr>
          <p:sp>
            <p:nvSpPr>
              <p:cNvPr id="50" name="矩形 49"/>
              <p:cNvSpPr/>
              <p:nvPr/>
            </p:nvSpPr>
            <p:spPr>
              <a:xfrm>
                <a:off x="6034287" y="5643081"/>
                <a:ext cx="5083369" cy="616323"/>
              </a:xfrm>
              <a:prstGeom prst="rect">
                <a:avLst/>
              </a:prstGeom>
            </p:spPr>
            <p:txBody>
              <a:bodyPr wrap="square">
                <a:spAutoFit/>
              </a:bodyPr>
              <a:lstStyle/>
              <a:p>
                <a:pPr>
                  <a:lnSpc>
                    <a:spcPct val="150000"/>
                  </a:lnSpc>
                </a:pPr>
                <a:r>
                  <a:rPr lang="zh-CN" altLang="en-US" sz="1200">
                    <a:solidFill>
                      <a:schemeClr val="tx1">
                        <a:lumMod val="65000"/>
                        <a:lumOff val="35000"/>
                      </a:schemeClr>
                    </a:solidFill>
                    <a:latin typeface="+mn-ea"/>
                    <a:cs typeface="+mn-ea"/>
                    <a:sym typeface="+mn-lt"/>
                  </a:rPr>
                  <a:t>提供智能、精准的办公内容服务，帮助用户提升办公效率。目前稻壳儿已形成数亿级价值市场规模，是国内领先的一站式多功能办公内容服务平台。</a:t>
                </a:r>
              </a:p>
            </p:txBody>
          </p:sp>
          <p:sp>
            <p:nvSpPr>
              <p:cNvPr id="51" name="矩形 50"/>
              <p:cNvSpPr/>
              <p:nvPr/>
            </p:nvSpPr>
            <p:spPr>
              <a:xfrm>
                <a:off x="6034287" y="5317038"/>
                <a:ext cx="1569660" cy="369332"/>
              </a:xfrm>
              <a:prstGeom prst="rect">
                <a:avLst/>
              </a:prstGeom>
            </p:spPr>
            <p:txBody>
              <a:bodyPr wrap="none">
                <a:spAutoFit/>
              </a:bodyPr>
              <a:lstStyle/>
              <a:p>
                <a:pPr lvl="0" defTabSz="685800">
                  <a:defRPr/>
                </a:pPr>
                <a:r>
                  <a:rPr lang="zh-CN" altLang="en-US">
                    <a:solidFill>
                      <a:schemeClr val="accent1"/>
                    </a:solidFill>
                    <a:latin typeface="+mj-ea"/>
                    <a:ea typeface="+mj-ea"/>
                    <a:sym typeface="+mn-lt"/>
                  </a:rPr>
                  <a:t>工作内容回顾</a:t>
                </a:r>
              </a:p>
            </p:txBody>
          </p:sp>
        </p:grpSp>
      </p:grpSp>
      <p:grpSp>
        <p:nvGrpSpPr>
          <p:cNvPr id="5" name="组合 4"/>
          <p:cNvGrpSpPr/>
          <p:nvPr/>
        </p:nvGrpSpPr>
        <p:grpSpPr>
          <a:xfrm>
            <a:off x="1249486" y="1482487"/>
            <a:ext cx="3339928" cy="4930099"/>
            <a:chOff x="1249486" y="1482487"/>
            <a:chExt cx="3339928" cy="4930099"/>
          </a:xfrm>
        </p:grpSpPr>
        <p:grpSp>
          <p:nvGrpSpPr>
            <p:cNvPr id="22" name="Group 56"/>
            <p:cNvGrpSpPr/>
            <p:nvPr/>
          </p:nvGrpSpPr>
          <p:grpSpPr>
            <a:xfrm>
              <a:off x="1249486" y="1482487"/>
              <a:ext cx="3339928" cy="4930099"/>
              <a:chOff x="1063625" y="116201"/>
              <a:chExt cx="2790825" cy="4119563"/>
            </a:xfrm>
          </p:grpSpPr>
          <p:sp>
            <p:nvSpPr>
              <p:cNvPr id="23" name="Freeform 135"/>
              <p:cNvSpPr/>
              <p:nvPr/>
            </p:nvSpPr>
            <p:spPr bwMode="auto">
              <a:xfrm>
                <a:off x="1063625" y="116201"/>
                <a:ext cx="2790825" cy="4119563"/>
              </a:xfrm>
              <a:custGeom>
                <a:avLst/>
                <a:gdLst>
                  <a:gd name="T0" fmla="*/ 175 w 175"/>
                  <a:gd name="T1" fmla="*/ 13 h 260"/>
                  <a:gd name="T2" fmla="*/ 163 w 175"/>
                  <a:gd name="T3" fmla="*/ 0 h 260"/>
                  <a:gd name="T4" fmla="*/ 13 w 175"/>
                  <a:gd name="T5" fmla="*/ 0 h 260"/>
                  <a:gd name="T6" fmla="*/ 0 w 175"/>
                  <a:gd name="T7" fmla="*/ 13 h 260"/>
                  <a:gd name="T8" fmla="*/ 0 w 175"/>
                  <a:gd name="T9" fmla="*/ 248 h 260"/>
                  <a:gd name="T10" fmla="*/ 13 w 175"/>
                  <a:gd name="T11" fmla="*/ 260 h 260"/>
                  <a:gd name="T12" fmla="*/ 163 w 175"/>
                  <a:gd name="T13" fmla="*/ 260 h 260"/>
                  <a:gd name="T14" fmla="*/ 175 w 175"/>
                  <a:gd name="T15" fmla="*/ 248 h 260"/>
                  <a:gd name="T16" fmla="*/ 175 w 175"/>
                  <a:gd name="T17" fmla="*/ 1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260">
                    <a:moveTo>
                      <a:pt x="175" y="13"/>
                    </a:moveTo>
                    <a:cubicBezTo>
                      <a:pt x="175" y="6"/>
                      <a:pt x="170" y="0"/>
                      <a:pt x="163" y="0"/>
                    </a:cubicBezTo>
                    <a:cubicBezTo>
                      <a:pt x="13" y="0"/>
                      <a:pt x="13" y="0"/>
                      <a:pt x="13" y="0"/>
                    </a:cubicBezTo>
                    <a:cubicBezTo>
                      <a:pt x="6" y="0"/>
                      <a:pt x="0" y="6"/>
                      <a:pt x="0" y="13"/>
                    </a:cubicBezTo>
                    <a:cubicBezTo>
                      <a:pt x="0" y="248"/>
                      <a:pt x="0" y="248"/>
                      <a:pt x="0" y="248"/>
                    </a:cubicBezTo>
                    <a:cubicBezTo>
                      <a:pt x="0" y="255"/>
                      <a:pt x="6" y="260"/>
                      <a:pt x="13" y="260"/>
                    </a:cubicBezTo>
                    <a:cubicBezTo>
                      <a:pt x="163" y="260"/>
                      <a:pt x="163" y="260"/>
                      <a:pt x="163" y="260"/>
                    </a:cubicBezTo>
                    <a:cubicBezTo>
                      <a:pt x="170" y="260"/>
                      <a:pt x="175" y="255"/>
                      <a:pt x="175" y="248"/>
                    </a:cubicBezTo>
                    <a:lnTo>
                      <a:pt x="175"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4" name="Freeform 136"/>
              <p:cNvSpPr/>
              <p:nvPr/>
            </p:nvSpPr>
            <p:spPr bwMode="auto">
              <a:xfrm>
                <a:off x="1063625" y="116201"/>
                <a:ext cx="2790825" cy="4119563"/>
              </a:xfrm>
              <a:custGeom>
                <a:avLst/>
                <a:gdLst>
                  <a:gd name="T0" fmla="*/ 175 w 175"/>
                  <a:gd name="T1" fmla="*/ 13 h 260"/>
                  <a:gd name="T2" fmla="*/ 163 w 175"/>
                  <a:gd name="T3" fmla="*/ 0 h 260"/>
                  <a:gd name="T4" fmla="*/ 13 w 175"/>
                  <a:gd name="T5" fmla="*/ 0 h 260"/>
                  <a:gd name="T6" fmla="*/ 0 w 175"/>
                  <a:gd name="T7" fmla="*/ 13 h 260"/>
                  <a:gd name="T8" fmla="*/ 0 w 175"/>
                  <a:gd name="T9" fmla="*/ 248 h 260"/>
                  <a:gd name="T10" fmla="*/ 13 w 175"/>
                  <a:gd name="T11" fmla="*/ 260 h 260"/>
                  <a:gd name="T12" fmla="*/ 163 w 175"/>
                  <a:gd name="T13" fmla="*/ 260 h 260"/>
                  <a:gd name="T14" fmla="*/ 175 w 175"/>
                  <a:gd name="T15" fmla="*/ 248 h 260"/>
                  <a:gd name="T16" fmla="*/ 175 w 175"/>
                  <a:gd name="T17" fmla="*/ 1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260">
                    <a:moveTo>
                      <a:pt x="175" y="13"/>
                    </a:moveTo>
                    <a:cubicBezTo>
                      <a:pt x="175" y="6"/>
                      <a:pt x="170" y="0"/>
                      <a:pt x="163" y="0"/>
                    </a:cubicBezTo>
                    <a:cubicBezTo>
                      <a:pt x="13" y="0"/>
                      <a:pt x="13" y="0"/>
                      <a:pt x="13" y="0"/>
                    </a:cubicBezTo>
                    <a:cubicBezTo>
                      <a:pt x="6" y="0"/>
                      <a:pt x="0" y="6"/>
                      <a:pt x="0" y="13"/>
                    </a:cubicBezTo>
                    <a:cubicBezTo>
                      <a:pt x="0" y="248"/>
                      <a:pt x="0" y="248"/>
                      <a:pt x="0" y="248"/>
                    </a:cubicBezTo>
                    <a:cubicBezTo>
                      <a:pt x="0" y="255"/>
                      <a:pt x="6" y="260"/>
                      <a:pt x="13" y="260"/>
                    </a:cubicBezTo>
                    <a:cubicBezTo>
                      <a:pt x="163" y="260"/>
                      <a:pt x="163" y="260"/>
                      <a:pt x="163" y="260"/>
                    </a:cubicBezTo>
                    <a:cubicBezTo>
                      <a:pt x="170" y="260"/>
                      <a:pt x="175" y="255"/>
                      <a:pt x="175" y="248"/>
                    </a:cubicBezTo>
                    <a:lnTo>
                      <a:pt x="175" y="13"/>
                    </a:lnTo>
                    <a:close/>
                  </a:path>
                </a:pathLst>
              </a:custGeom>
              <a:noFill/>
              <a:ln w="38100" cap="flat">
                <a:solidFill>
                  <a:srgbClr val="F9E5D7"/>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fr-FR"/>
              </a:p>
            </p:txBody>
          </p:sp>
          <p:sp>
            <p:nvSpPr>
              <p:cNvPr id="25" name="Rectangle 137"/>
              <p:cNvSpPr>
                <a:spLocks noChangeArrowheads="1"/>
              </p:cNvSpPr>
              <p:nvPr/>
            </p:nvSpPr>
            <p:spPr bwMode="auto">
              <a:xfrm>
                <a:off x="1208088" y="527364"/>
                <a:ext cx="2519363" cy="3311525"/>
              </a:xfrm>
              <a:prstGeom prst="rect">
                <a:avLst/>
              </a:prstGeom>
              <a:solidFill>
                <a:schemeClr val="accent1"/>
              </a:solidFill>
              <a:ln>
                <a:noFill/>
              </a:ln>
            </p:spPr>
            <p:txBody>
              <a:bodyPr vert="horz" wrap="square" lIns="91440" tIns="45720" rIns="91440" bIns="45720" numCol="1" anchor="t" anchorCtr="0" compatLnSpc="1"/>
              <a:lstStyle/>
              <a:p>
                <a:pPr lvl="0"/>
                <a:endParaRPr lang="fr-FR"/>
              </a:p>
            </p:txBody>
          </p:sp>
          <p:sp>
            <p:nvSpPr>
              <p:cNvPr id="26" name="Oval 138"/>
              <p:cNvSpPr>
                <a:spLocks noChangeArrowheads="1"/>
              </p:cNvSpPr>
              <p:nvPr/>
            </p:nvSpPr>
            <p:spPr bwMode="auto">
              <a:xfrm>
                <a:off x="2435225" y="306701"/>
                <a:ext cx="47625" cy="46038"/>
              </a:xfrm>
              <a:prstGeom prst="ellipse">
                <a:avLst/>
              </a:prstGeom>
              <a:solidFill>
                <a:srgbClr val="939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fr-FR"/>
              </a:p>
            </p:txBody>
          </p:sp>
          <p:sp>
            <p:nvSpPr>
              <p:cNvPr id="27" name="Oval 139"/>
              <p:cNvSpPr>
                <a:spLocks noChangeArrowheads="1"/>
              </p:cNvSpPr>
              <p:nvPr userDrawn="1"/>
            </p:nvSpPr>
            <p:spPr bwMode="auto">
              <a:xfrm>
                <a:off x="2355850" y="3934139"/>
                <a:ext cx="206375" cy="206375"/>
              </a:xfrm>
              <a:prstGeom prst="ellipse">
                <a:avLst/>
              </a:prstGeom>
              <a:solidFill>
                <a:srgbClr val="FFFFFF"/>
              </a:solidFill>
              <a:ln w="9525">
                <a:solidFill>
                  <a:srgbClr val="F9E5D7"/>
                </a:solidFill>
                <a:round/>
              </a:ln>
            </p:spPr>
            <p:txBody>
              <a:bodyPr vert="horz" wrap="square" lIns="91440" tIns="45720" rIns="91440" bIns="45720" numCol="1" anchor="t" anchorCtr="0" compatLnSpc="1"/>
              <a:lstStyle/>
              <a:p>
                <a:endParaRPr lang="fr-FR"/>
              </a:p>
            </p:txBody>
          </p:sp>
        </p:grpSp>
        <p:sp>
          <p:nvSpPr>
            <p:cNvPr id="3" name="矩形 2"/>
            <p:cNvSpPr/>
            <p:nvPr/>
          </p:nvSpPr>
          <p:spPr>
            <a:xfrm>
              <a:off x="1421571" y="1974612"/>
              <a:ext cx="3014980" cy="3963035"/>
            </a:xfrm>
            <a:prstGeom prst="rect">
              <a:avLst/>
            </a:prstGeom>
            <a:blipFill>
              <a:blip r:embed="rId2" cstate="print">
                <a:extLst>
                  <a:ext uri="{28A0092B-C50C-407E-A947-70E740481C1C}">
                    <a14:useLocalDpi xmlns:a14="http://schemas.microsoft.com/office/drawing/2010/main" val="0"/>
                  </a:ext>
                </a:extLst>
              </a:blip>
              <a:srcRect/>
              <a:stretch>
                <a:fillRect l="-28678" r="-68314"/>
              </a:stretch>
            </a:blip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grpSp>
        <p:nvGrpSpPr>
          <p:cNvPr id="33" name="组合 32"/>
          <p:cNvGrpSpPr/>
          <p:nvPr/>
        </p:nvGrpSpPr>
        <p:grpSpPr>
          <a:xfrm>
            <a:off x="4270614" y="339272"/>
            <a:ext cx="3650771" cy="854528"/>
            <a:chOff x="4264265" y="339272"/>
            <a:chExt cx="3650771" cy="854528"/>
          </a:xfrm>
        </p:grpSpPr>
        <p:sp>
          <p:nvSpPr>
            <p:cNvPr id="34" name="文本框 33"/>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工作内容回顾</a:t>
              </a:r>
            </a:p>
          </p:txBody>
        </p:sp>
        <p:sp>
          <p:nvSpPr>
            <p:cNvPr id="35" name="矩形 34"/>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REVIEW OF WORK CONTENT</a:t>
              </a:r>
            </a:p>
          </p:txBody>
        </p:sp>
        <p:cxnSp>
          <p:nvCxnSpPr>
            <p:cNvPr id="46" name="直接连接符 45"/>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6438794" y="2077062"/>
            <a:ext cx="1992585" cy="3325036"/>
            <a:chOff x="718852" y="3100100"/>
            <a:chExt cx="1992585" cy="3325036"/>
          </a:xfrm>
        </p:grpSpPr>
        <p:sp>
          <p:nvSpPr>
            <p:cNvPr id="17" name="椭圆 16"/>
            <p:cNvSpPr/>
            <p:nvPr/>
          </p:nvSpPr>
          <p:spPr>
            <a:xfrm>
              <a:off x="950026" y="3100100"/>
              <a:ext cx="1530236" cy="15302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718852" y="5349649"/>
              <a:ext cx="1992585"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a:t>
              </a:r>
              <a:endParaRPr lang="en-US" altLang="zh-CN" sz="1200">
                <a:solidFill>
                  <a:prstClr val="black">
                    <a:lumMod val="65000"/>
                    <a:lumOff val="35000"/>
                  </a:prstClr>
                </a:solidFill>
                <a:latin typeface="思源宋体 CN Medium" panose="02020500000000000000" charset="-122"/>
              </a:endParaRPr>
            </a:p>
          </p:txBody>
        </p:sp>
        <p:sp>
          <p:nvSpPr>
            <p:cNvPr id="19" name="文本框 18"/>
            <p:cNvSpPr txBox="1"/>
            <p:nvPr/>
          </p:nvSpPr>
          <p:spPr>
            <a:xfrm>
              <a:off x="773172" y="4912147"/>
              <a:ext cx="1883944" cy="307777"/>
            </a:xfrm>
            <a:prstGeom prst="rect">
              <a:avLst/>
            </a:prstGeom>
            <a:noFill/>
          </p:spPr>
          <p:txBody>
            <a:bodyPr wrap="square" lIns="0" tIns="0" rIns="0" bIns="0" rtlCol="0">
              <a:spAutoFit/>
            </a:bodyPr>
            <a:lstStyle/>
            <a:p>
              <a:pPr algn="ctr"/>
              <a:r>
                <a:rPr lang="zh-CN" altLang="en-US" sz="2000">
                  <a:solidFill>
                    <a:schemeClr val="accent3"/>
                  </a:solidFill>
                  <a:latin typeface="+mj-ea"/>
                  <a:ea typeface="+mj-ea"/>
                </a:rPr>
                <a:t>工作内容回顾</a:t>
              </a:r>
            </a:p>
          </p:txBody>
        </p:sp>
      </p:grpSp>
      <p:grpSp>
        <p:nvGrpSpPr>
          <p:cNvPr id="29" name="Group 112"/>
          <p:cNvGrpSpPr/>
          <p:nvPr/>
        </p:nvGrpSpPr>
        <p:grpSpPr>
          <a:xfrm>
            <a:off x="7106774" y="2513280"/>
            <a:ext cx="656624" cy="615164"/>
            <a:chOff x="5368132" y="3540125"/>
            <a:chExt cx="465138" cy="435769"/>
          </a:xfrm>
          <a:solidFill>
            <a:schemeClr val="bg1"/>
          </a:solidFill>
        </p:grpSpPr>
        <p:sp>
          <p:nvSpPr>
            <p:cNvPr id="30" name="AutoShape 110"/>
            <p:cNvSpPr/>
            <p:nvPr/>
          </p:nvSpPr>
          <p:spPr bwMode="auto">
            <a:xfrm>
              <a:off x="5426870"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31"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grpSp>
        <p:nvGrpSpPr>
          <p:cNvPr id="9" name="组合 8"/>
          <p:cNvGrpSpPr/>
          <p:nvPr/>
        </p:nvGrpSpPr>
        <p:grpSpPr>
          <a:xfrm>
            <a:off x="3760621" y="2077062"/>
            <a:ext cx="1992585" cy="3325036"/>
            <a:chOff x="718852" y="3100100"/>
            <a:chExt cx="1992585" cy="3325036"/>
          </a:xfrm>
        </p:grpSpPr>
        <p:sp>
          <p:nvSpPr>
            <p:cNvPr id="11" name="椭圆 10"/>
            <p:cNvSpPr/>
            <p:nvPr/>
          </p:nvSpPr>
          <p:spPr>
            <a:xfrm>
              <a:off x="950026" y="3100100"/>
              <a:ext cx="1530236" cy="15302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18852" y="5349649"/>
              <a:ext cx="1992585"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a:t>
              </a:r>
              <a:endParaRPr lang="en-US" altLang="zh-CN" sz="1200">
                <a:solidFill>
                  <a:prstClr val="black">
                    <a:lumMod val="65000"/>
                    <a:lumOff val="35000"/>
                  </a:prstClr>
                </a:solidFill>
                <a:latin typeface="思源宋体 CN Medium" panose="02020500000000000000" charset="-122"/>
              </a:endParaRPr>
            </a:p>
          </p:txBody>
        </p:sp>
        <p:sp>
          <p:nvSpPr>
            <p:cNvPr id="13" name="文本框 12"/>
            <p:cNvSpPr txBox="1"/>
            <p:nvPr/>
          </p:nvSpPr>
          <p:spPr>
            <a:xfrm>
              <a:off x="773172" y="4912147"/>
              <a:ext cx="1883944" cy="307777"/>
            </a:xfrm>
            <a:prstGeom prst="rect">
              <a:avLst/>
            </a:prstGeom>
            <a:noFill/>
          </p:spPr>
          <p:txBody>
            <a:bodyPr wrap="square" lIns="0" tIns="0" rIns="0" bIns="0" rtlCol="0">
              <a:spAutoFit/>
            </a:bodyPr>
            <a:lstStyle/>
            <a:p>
              <a:pPr algn="ctr"/>
              <a:r>
                <a:rPr lang="zh-CN" altLang="en-US" sz="2000">
                  <a:solidFill>
                    <a:schemeClr val="accent2"/>
                  </a:solidFill>
                  <a:latin typeface="+mj-ea"/>
                  <a:ea typeface="+mj-ea"/>
                </a:rPr>
                <a:t>工作内容回顾</a:t>
              </a:r>
            </a:p>
          </p:txBody>
        </p:sp>
      </p:grpSp>
      <p:sp>
        <p:nvSpPr>
          <p:cNvPr id="32" name="AutoShape 112"/>
          <p:cNvSpPr/>
          <p:nvPr/>
        </p:nvSpPr>
        <p:spPr bwMode="auto">
          <a:xfrm>
            <a:off x="4428068" y="2514784"/>
            <a:ext cx="657690" cy="65479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nvGrpSpPr>
          <p:cNvPr id="3" name="组合 2"/>
          <p:cNvGrpSpPr/>
          <p:nvPr/>
        </p:nvGrpSpPr>
        <p:grpSpPr>
          <a:xfrm>
            <a:off x="1082448" y="2077062"/>
            <a:ext cx="1992585" cy="3325036"/>
            <a:chOff x="718852" y="3100100"/>
            <a:chExt cx="1992585" cy="3325036"/>
          </a:xfrm>
        </p:grpSpPr>
        <p:sp>
          <p:nvSpPr>
            <p:cNvPr id="5" name="椭圆 4"/>
            <p:cNvSpPr/>
            <p:nvPr/>
          </p:nvSpPr>
          <p:spPr>
            <a:xfrm>
              <a:off x="950026" y="3100100"/>
              <a:ext cx="1530236" cy="153023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18852" y="5349649"/>
              <a:ext cx="1992585" cy="1075487"/>
            </a:xfrm>
            <a:prstGeom prst="rect">
              <a:avLst/>
            </a:prstGeom>
            <a:noFill/>
          </p:spPr>
          <p:txBody>
            <a:bodyPr wrap="square" lIns="0" tIns="0" rIns="0" bIns="0" rtlCol="0">
              <a:spAutoFit/>
            </a:bodyPr>
            <a:lstStyle/>
            <a:p>
              <a:pPr algn="ctr">
                <a:lnSpc>
                  <a:spcPct val="150000"/>
                </a:lnSpc>
              </a:pPr>
              <a:r>
                <a:rPr lang="zh-CN" altLang="en-US" sz="1200">
                  <a:solidFill>
                    <a:schemeClr val="tx1">
                      <a:lumMod val="65000"/>
                      <a:lumOff val="35000"/>
                    </a:schemeClr>
                  </a:solidFill>
                  <a:latin typeface="+mn-ea"/>
                </a:rPr>
                <a:t>稻壳儿（</a:t>
              </a:r>
              <a:r>
                <a:rPr lang="en-US" altLang="zh-CN" sz="1200">
                  <a:solidFill>
                    <a:schemeClr val="tx1">
                      <a:lumMod val="65000"/>
                      <a:lumOff val="35000"/>
                    </a:schemeClr>
                  </a:solidFill>
                  <a:latin typeface="+mn-ea"/>
                </a:rPr>
                <a:t>Docer</a:t>
              </a:r>
              <a:r>
                <a:rPr lang="zh-CN" altLang="en-US" sz="1200">
                  <a:solidFill>
                    <a:schemeClr val="tx1">
                      <a:lumMod val="65000"/>
                      <a:lumOff val="35000"/>
                    </a:schemeClr>
                  </a:solidFill>
                  <a:latin typeface="+mn-ea"/>
                </a:rPr>
                <a:t>）是金山办公旗下专注办公领域内容服务的平台品牌，拥有海量优质的原创</a:t>
              </a:r>
              <a:r>
                <a:rPr lang="en-US" altLang="zh-CN" sz="1200">
                  <a:solidFill>
                    <a:schemeClr val="tx1">
                      <a:lumMod val="65000"/>
                      <a:lumOff val="35000"/>
                    </a:schemeClr>
                  </a:solidFill>
                  <a:latin typeface="+mn-ea"/>
                </a:rPr>
                <a:t>Office</a:t>
              </a:r>
              <a:r>
                <a:rPr lang="zh-CN" altLang="en-US" sz="1200">
                  <a:solidFill>
                    <a:schemeClr val="tx1">
                      <a:lumMod val="65000"/>
                      <a:lumOff val="35000"/>
                    </a:schemeClr>
                  </a:solidFill>
                  <a:latin typeface="+mn-ea"/>
                </a:rPr>
                <a:t>素材模板及办公文库</a:t>
              </a:r>
              <a:endParaRPr lang="en-US" altLang="zh-CN" sz="1200">
                <a:solidFill>
                  <a:schemeClr val="tx1">
                    <a:lumMod val="65000"/>
                    <a:lumOff val="35000"/>
                  </a:schemeClr>
                </a:solidFill>
                <a:latin typeface="+mn-ea"/>
              </a:endParaRPr>
            </a:p>
          </p:txBody>
        </p:sp>
        <p:sp>
          <p:nvSpPr>
            <p:cNvPr id="7" name="文本框 6"/>
            <p:cNvSpPr txBox="1"/>
            <p:nvPr/>
          </p:nvSpPr>
          <p:spPr>
            <a:xfrm>
              <a:off x="773172" y="4912147"/>
              <a:ext cx="1883944" cy="307777"/>
            </a:xfrm>
            <a:prstGeom prst="rect">
              <a:avLst/>
            </a:prstGeom>
            <a:noFill/>
          </p:spPr>
          <p:txBody>
            <a:bodyPr wrap="square" lIns="0" tIns="0" rIns="0" bIns="0" rtlCol="0">
              <a:spAutoFit/>
            </a:bodyPr>
            <a:lstStyle/>
            <a:p>
              <a:pPr algn="ctr"/>
              <a:r>
                <a:rPr lang="zh-CN" altLang="en-US" sz="2000">
                  <a:solidFill>
                    <a:schemeClr val="accent1"/>
                  </a:solidFill>
                  <a:latin typeface="+mj-ea"/>
                  <a:ea typeface="+mj-ea"/>
                </a:rPr>
                <a:t>工作内容回顾</a:t>
              </a:r>
            </a:p>
          </p:txBody>
        </p:sp>
      </p:grpSp>
      <p:grpSp>
        <p:nvGrpSpPr>
          <p:cNvPr id="33" name="组合 32"/>
          <p:cNvGrpSpPr/>
          <p:nvPr/>
        </p:nvGrpSpPr>
        <p:grpSpPr>
          <a:xfrm>
            <a:off x="1853515" y="2513868"/>
            <a:ext cx="450450" cy="656624"/>
            <a:chOff x="2528974" y="2863357"/>
            <a:chExt cx="246811" cy="359779"/>
          </a:xfrm>
          <a:solidFill>
            <a:schemeClr val="bg1"/>
          </a:solidFill>
        </p:grpSpPr>
        <p:sp>
          <p:nvSpPr>
            <p:cNvPr id="34"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35"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grpSp>
        <p:nvGrpSpPr>
          <p:cNvPr id="21" name="组合 20"/>
          <p:cNvGrpSpPr/>
          <p:nvPr/>
        </p:nvGrpSpPr>
        <p:grpSpPr>
          <a:xfrm>
            <a:off x="9116967" y="2077062"/>
            <a:ext cx="1992585" cy="3325036"/>
            <a:chOff x="718852" y="3100100"/>
            <a:chExt cx="1992585" cy="3325036"/>
          </a:xfrm>
        </p:grpSpPr>
        <p:sp>
          <p:nvSpPr>
            <p:cNvPr id="23" name="椭圆 22"/>
            <p:cNvSpPr/>
            <p:nvPr/>
          </p:nvSpPr>
          <p:spPr>
            <a:xfrm>
              <a:off x="950026" y="3100100"/>
              <a:ext cx="1530236" cy="15302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18852" y="5349649"/>
              <a:ext cx="1992585" cy="1075487"/>
            </a:xfrm>
            <a:prstGeom prst="rect">
              <a:avLst/>
            </a:prstGeom>
            <a:noFill/>
          </p:spPr>
          <p:txBody>
            <a:bodyPr wrap="square" lIns="0" tIns="0" rIns="0" bIns="0" rtlCol="0">
              <a:spAutoFit/>
            </a:bodyPr>
            <a:lstStyle/>
            <a:p>
              <a:pPr lvl="0" algn="ctr">
                <a:lnSpc>
                  <a:spcPct val="150000"/>
                </a:lnSpc>
              </a:pPr>
              <a:r>
                <a:rPr lang="zh-CN" altLang="en-US" sz="1200">
                  <a:solidFill>
                    <a:prstClr val="black">
                      <a:lumMod val="65000"/>
                      <a:lumOff val="35000"/>
                    </a:prstClr>
                  </a:solidFill>
                  <a:latin typeface="思源宋体 CN Medium" panose="02020500000000000000" charset="-122"/>
                </a:rPr>
                <a:t>稻壳儿（</a:t>
              </a:r>
              <a:r>
                <a:rPr lang="en-US" altLang="zh-CN" sz="1200">
                  <a:solidFill>
                    <a:prstClr val="black">
                      <a:lumMod val="65000"/>
                      <a:lumOff val="35000"/>
                    </a:prstClr>
                  </a:solidFill>
                  <a:latin typeface="思源宋体 CN Medium" panose="02020500000000000000" charset="-122"/>
                </a:rPr>
                <a:t>Docer</a:t>
              </a:r>
              <a:r>
                <a:rPr lang="zh-CN" altLang="en-US" sz="1200">
                  <a:solidFill>
                    <a:prstClr val="black">
                      <a:lumMod val="65000"/>
                      <a:lumOff val="35000"/>
                    </a:prstClr>
                  </a:solidFill>
                  <a:latin typeface="思源宋体 CN Medium" panose="02020500000000000000" charset="-122"/>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rPr>
                <a:t>Office</a:t>
              </a:r>
              <a:r>
                <a:rPr lang="zh-CN" altLang="en-US" sz="1200">
                  <a:solidFill>
                    <a:prstClr val="black">
                      <a:lumMod val="65000"/>
                      <a:lumOff val="35000"/>
                    </a:prstClr>
                  </a:solidFill>
                  <a:latin typeface="思源宋体 CN Medium" panose="02020500000000000000" charset="-122"/>
                </a:rPr>
                <a:t>素材模板及办公文库</a:t>
              </a:r>
              <a:endParaRPr lang="en-US" altLang="zh-CN" sz="1200">
                <a:solidFill>
                  <a:prstClr val="black">
                    <a:lumMod val="65000"/>
                    <a:lumOff val="35000"/>
                  </a:prstClr>
                </a:solidFill>
                <a:latin typeface="思源宋体 CN Medium" panose="02020500000000000000" charset="-122"/>
              </a:endParaRPr>
            </a:p>
          </p:txBody>
        </p:sp>
        <p:sp>
          <p:nvSpPr>
            <p:cNvPr id="25" name="文本框 24"/>
            <p:cNvSpPr txBox="1"/>
            <p:nvPr/>
          </p:nvSpPr>
          <p:spPr>
            <a:xfrm>
              <a:off x="773172" y="4912147"/>
              <a:ext cx="1883944" cy="307777"/>
            </a:xfrm>
            <a:prstGeom prst="rect">
              <a:avLst/>
            </a:prstGeom>
            <a:noFill/>
          </p:spPr>
          <p:txBody>
            <a:bodyPr wrap="square" lIns="0" tIns="0" rIns="0" bIns="0" rtlCol="0">
              <a:spAutoFit/>
            </a:bodyPr>
            <a:lstStyle/>
            <a:p>
              <a:pPr algn="ctr"/>
              <a:r>
                <a:rPr lang="zh-CN" altLang="en-US" sz="2000">
                  <a:solidFill>
                    <a:schemeClr val="accent4"/>
                  </a:solidFill>
                  <a:latin typeface="+mj-ea"/>
                  <a:ea typeface="+mj-ea"/>
                </a:rPr>
                <a:t>工作内容回顾</a:t>
              </a:r>
            </a:p>
          </p:txBody>
        </p:sp>
      </p:grpSp>
      <p:grpSp>
        <p:nvGrpSpPr>
          <p:cNvPr id="36" name="Group 124"/>
          <p:cNvGrpSpPr/>
          <p:nvPr/>
        </p:nvGrpSpPr>
        <p:grpSpPr>
          <a:xfrm>
            <a:off x="9784947" y="2513280"/>
            <a:ext cx="656624" cy="552414"/>
            <a:chOff x="5368132" y="2625725"/>
            <a:chExt cx="465138" cy="391319"/>
          </a:xfrm>
          <a:solidFill>
            <a:schemeClr val="bg1"/>
          </a:solidFill>
        </p:grpSpPr>
        <p:sp>
          <p:nvSpPr>
            <p:cNvPr id="3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3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3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grpSp>
        <p:nvGrpSpPr>
          <p:cNvPr id="52" name="组合 51"/>
          <p:cNvGrpSpPr/>
          <p:nvPr/>
        </p:nvGrpSpPr>
        <p:grpSpPr>
          <a:xfrm>
            <a:off x="4270614" y="339272"/>
            <a:ext cx="3650771" cy="854528"/>
            <a:chOff x="4264265" y="339272"/>
            <a:chExt cx="3650771" cy="854528"/>
          </a:xfrm>
        </p:grpSpPr>
        <p:sp>
          <p:nvSpPr>
            <p:cNvPr id="53" name="文本框 52"/>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工作内容回顾</a:t>
              </a:r>
            </a:p>
          </p:txBody>
        </p:sp>
        <p:sp>
          <p:nvSpPr>
            <p:cNvPr id="54" name="矩形 53"/>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REVIEW OF WORK CONTENT</a:t>
              </a:r>
            </a:p>
          </p:txBody>
        </p:sp>
        <p:cxnSp>
          <p:nvCxnSpPr>
            <p:cNvPr id="55" name="直接连接符 54"/>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4270614" y="339272"/>
            <a:ext cx="3650771" cy="854528"/>
            <a:chOff x="4264265" y="339272"/>
            <a:chExt cx="3650771" cy="854528"/>
          </a:xfrm>
        </p:grpSpPr>
        <p:sp>
          <p:nvSpPr>
            <p:cNvPr id="24" name="文本框 23"/>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工作内容回顾</a:t>
              </a:r>
            </a:p>
          </p:txBody>
        </p:sp>
        <p:sp>
          <p:nvSpPr>
            <p:cNvPr id="25" name="矩形 24"/>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REVIEW OF WORK CONTENT</a:t>
              </a:r>
            </a:p>
          </p:txBody>
        </p:sp>
        <p:cxnSp>
          <p:nvCxnSpPr>
            <p:cNvPr id="26" name="直接连接符 25"/>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63" name="矩形 62"/>
          <p:cNvSpPr/>
          <p:nvPr/>
        </p:nvSpPr>
        <p:spPr>
          <a:xfrm>
            <a:off x="6418907" y="1841785"/>
            <a:ext cx="5539530" cy="3963077"/>
          </a:xfrm>
          <a:prstGeom prst="rect">
            <a:avLst/>
          </a:prstGeom>
          <a:blipFill>
            <a:blip r:embed="rId2" cstate="print">
              <a:extLst>
                <a:ext uri="{28A0092B-C50C-407E-A947-70E740481C1C}">
                  <a14:useLocalDpi xmlns:a14="http://schemas.microsoft.com/office/drawing/2010/main" val="0"/>
                </a:ext>
              </a:extLst>
            </a:blip>
            <a:srcRect/>
            <a:stretch>
              <a:fillRect l="-3925" r="-3925"/>
            </a:stretch>
          </a:blip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78" name="组合 77"/>
          <p:cNvGrpSpPr/>
          <p:nvPr/>
        </p:nvGrpSpPr>
        <p:grpSpPr>
          <a:xfrm>
            <a:off x="233563" y="4444116"/>
            <a:ext cx="5862437" cy="1103948"/>
            <a:chOff x="233563" y="4444116"/>
            <a:chExt cx="5862437" cy="1103948"/>
          </a:xfrm>
        </p:grpSpPr>
        <p:grpSp>
          <p:nvGrpSpPr>
            <p:cNvPr id="53" name="组合 52"/>
            <p:cNvGrpSpPr/>
            <p:nvPr/>
          </p:nvGrpSpPr>
          <p:grpSpPr>
            <a:xfrm>
              <a:off x="233563" y="4444116"/>
              <a:ext cx="5862437" cy="1103948"/>
              <a:chOff x="233563" y="1696931"/>
              <a:chExt cx="5862437" cy="1103948"/>
            </a:xfrm>
          </p:grpSpPr>
          <p:sp>
            <p:nvSpPr>
              <p:cNvPr id="58" name="椭圆 57"/>
              <p:cNvSpPr/>
              <p:nvPr/>
            </p:nvSpPr>
            <p:spPr>
              <a:xfrm>
                <a:off x="233563" y="1741277"/>
                <a:ext cx="853674" cy="8536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1290581" y="1696931"/>
                <a:ext cx="4805419" cy="1103948"/>
                <a:chOff x="1290581" y="1696931"/>
                <a:chExt cx="4805419" cy="1103948"/>
              </a:xfrm>
            </p:grpSpPr>
            <p:sp>
              <p:nvSpPr>
                <p:cNvPr id="56" name="矩形 55"/>
                <p:cNvSpPr/>
                <p:nvPr/>
              </p:nvSpPr>
              <p:spPr>
                <a:xfrm>
                  <a:off x="1290582" y="2022974"/>
                  <a:ext cx="4805418" cy="777905"/>
                </a:xfrm>
                <a:prstGeom prst="rect">
                  <a:avLst/>
                </a:prstGeom>
              </p:spPr>
              <p:txBody>
                <a:bodyPr wrap="square">
                  <a:spAutoFit/>
                </a:bodyPr>
                <a:lstStyle/>
                <a:p>
                  <a:pPr>
                    <a:lnSpc>
                      <a:spcPct val="200000"/>
                    </a:lnSpc>
                  </a:pPr>
                  <a:r>
                    <a:rPr lang="zh-CN" altLang="en-US" sz="1200">
                      <a:solidFill>
                        <a:schemeClr val="tx1">
                          <a:lumMod val="65000"/>
                          <a:lumOff val="35000"/>
                        </a:schemeClr>
                      </a:solidFill>
                      <a:latin typeface="+mn-ea"/>
                      <a:cs typeface="+mn-ea"/>
                      <a:sym typeface="+mn-lt"/>
                    </a:rPr>
                    <a:t>稻壳儿（</a:t>
                  </a:r>
                  <a:r>
                    <a:rPr lang="en-US" altLang="zh-CN" sz="1200">
                      <a:solidFill>
                        <a:schemeClr val="tx1">
                          <a:lumMod val="65000"/>
                          <a:lumOff val="35000"/>
                        </a:schemeClr>
                      </a:solidFill>
                      <a:latin typeface="+mn-ea"/>
                      <a:cs typeface="+mn-ea"/>
                      <a:sym typeface="+mn-lt"/>
                    </a:rPr>
                    <a:t>Docer</a:t>
                  </a:r>
                  <a:r>
                    <a:rPr lang="zh-CN" altLang="en-US" sz="1200">
                      <a:solidFill>
                        <a:schemeClr val="tx1">
                          <a:lumMod val="65000"/>
                          <a:lumOff val="35000"/>
                        </a:schemeClr>
                      </a:solidFill>
                      <a:latin typeface="+mn-ea"/>
                      <a:cs typeface="+mn-ea"/>
                      <a:sym typeface="+mn-lt"/>
                    </a:rPr>
                    <a:t>）是金山办公旗下专注办公领域内容服务的平台品</a:t>
                  </a:r>
                  <a:endParaRPr lang="en-US" altLang="zh-CN" sz="1200">
                    <a:solidFill>
                      <a:schemeClr val="tx1">
                        <a:lumMod val="65000"/>
                        <a:lumOff val="35000"/>
                      </a:schemeClr>
                    </a:solidFill>
                    <a:latin typeface="+mn-ea"/>
                    <a:cs typeface="+mn-ea"/>
                    <a:sym typeface="+mn-lt"/>
                  </a:endParaRPr>
                </a:p>
                <a:p>
                  <a:pPr>
                    <a:lnSpc>
                      <a:spcPct val="200000"/>
                    </a:lnSpc>
                  </a:pPr>
                  <a:r>
                    <a:rPr lang="zh-CN" altLang="en-US" sz="1200">
                      <a:solidFill>
                        <a:schemeClr val="tx1">
                          <a:lumMod val="65000"/>
                          <a:lumOff val="35000"/>
                        </a:schemeClr>
                      </a:solidFill>
                      <a:latin typeface="+mn-ea"/>
                      <a:cs typeface="+mn-ea"/>
                      <a:sym typeface="+mn-lt"/>
                    </a:rPr>
                    <a:t>牌拥有海量优质的原创</a:t>
                  </a:r>
                  <a:r>
                    <a:rPr lang="en-US" altLang="zh-CN" sz="1200">
                      <a:solidFill>
                        <a:schemeClr val="tx1">
                          <a:lumMod val="65000"/>
                          <a:lumOff val="35000"/>
                        </a:schemeClr>
                      </a:solidFill>
                      <a:latin typeface="+mn-ea"/>
                      <a:cs typeface="+mn-ea"/>
                      <a:sym typeface="+mn-lt"/>
                    </a:rPr>
                    <a:t>Office</a:t>
                  </a:r>
                  <a:r>
                    <a:rPr lang="zh-CN" altLang="en-US" sz="1200">
                      <a:solidFill>
                        <a:schemeClr val="tx1">
                          <a:lumMod val="65000"/>
                          <a:lumOff val="35000"/>
                        </a:schemeClr>
                      </a:solidFill>
                      <a:latin typeface="+mn-ea"/>
                      <a:cs typeface="+mn-ea"/>
                      <a:sym typeface="+mn-lt"/>
                    </a:rPr>
                    <a:t>素材模板及办公文库</a:t>
                  </a:r>
                  <a:endParaRPr lang="zh-CN" altLang="en-US" sz="1200">
                    <a:solidFill>
                      <a:schemeClr val="tx1">
                        <a:lumMod val="65000"/>
                        <a:lumOff val="35000"/>
                      </a:schemeClr>
                    </a:solidFill>
                  </a:endParaRPr>
                </a:p>
              </p:txBody>
            </p:sp>
            <p:sp>
              <p:nvSpPr>
                <p:cNvPr id="57" name="矩形 56"/>
                <p:cNvSpPr/>
                <p:nvPr/>
              </p:nvSpPr>
              <p:spPr>
                <a:xfrm>
                  <a:off x="1290581" y="1696931"/>
                  <a:ext cx="1723549" cy="400110"/>
                </a:xfrm>
                <a:prstGeom prst="rect">
                  <a:avLst/>
                </a:prstGeom>
              </p:spPr>
              <p:txBody>
                <a:bodyPr wrap="none">
                  <a:spAutoFit/>
                </a:bodyPr>
                <a:lstStyle/>
                <a:p>
                  <a:pPr lvl="0" defTabSz="685800">
                    <a:defRPr/>
                  </a:pPr>
                  <a:r>
                    <a:rPr lang="zh-CN" altLang="en-US" sz="2000">
                      <a:solidFill>
                        <a:schemeClr val="accent3"/>
                      </a:solidFill>
                      <a:latin typeface="+mj-ea"/>
                      <a:ea typeface="+mj-ea"/>
                      <a:sym typeface="+mn-lt"/>
                    </a:rPr>
                    <a:t>工作内容回顾</a:t>
                  </a:r>
                </a:p>
              </p:txBody>
            </p:sp>
          </p:grpSp>
        </p:grpSp>
        <p:sp>
          <p:nvSpPr>
            <p:cNvPr id="64" name="AutoShape 112"/>
            <p:cNvSpPr/>
            <p:nvPr/>
          </p:nvSpPr>
          <p:spPr bwMode="auto">
            <a:xfrm>
              <a:off x="480217" y="4735911"/>
              <a:ext cx="360363" cy="35877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grpSp>
        <p:nvGrpSpPr>
          <p:cNvPr id="77" name="组合 76"/>
          <p:cNvGrpSpPr/>
          <p:nvPr/>
        </p:nvGrpSpPr>
        <p:grpSpPr>
          <a:xfrm>
            <a:off x="233563" y="3115778"/>
            <a:ext cx="5862437" cy="1103948"/>
            <a:chOff x="233563" y="3161056"/>
            <a:chExt cx="5862437" cy="1103948"/>
          </a:xfrm>
        </p:grpSpPr>
        <p:grpSp>
          <p:nvGrpSpPr>
            <p:cNvPr id="44" name="组合 43"/>
            <p:cNvGrpSpPr/>
            <p:nvPr/>
          </p:nvGrpSpPr>
          <p:grpSpPr>
            <a:xfrm>
              <a:off x="233563" y="3161056"/>
              <a:ext cx="5862437" cy="1103948"/>
              <a:chOff x="233563" y="1696931"/>
              <a:chExt cx="5862437" cy="1103948"/>
            </a:xfrm>
          </p:grpSpPr>
          <p:sp>
            <p:nvSpPr>
              <p:cNvPr id="49" name="椭圆 48"/>
              <p:cNvSpPr/>
              <p:nvPr/>
            </p:nvSpPr>
            <p:spPr>
              <a:xfrm>
                <a:off x="233563" y="1741277"/>
                <a:ext cx="853674" cy="8536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1290581" y="1696931"/>
                <a:ext cx="4805419" cy="1103948"/>
                <a:chOff x="1290581" y="1696931"/>
                <a:chExt cx="4805419" cy="1103948"/>
              </a:xfrm>
            </p:grpSpPr>
            <p:sp>
              <p:nvSpPr>
                <p:cNvPr id="47" name="矩形 46"/>
                <p:cNvSpPr/>
                <p:nvPr/>
              </p:nvSpPr>
              <p:spPr>
                <a:xfrm>
                  <a:off x="1290582" y="2022974"/>
                  <a:ext cx="4805418" cy="777905"/>
                </a:xfrm>
                <a:prstGeom prst="rect">
                  <a:avLst/>
                </a:prstGeom>
              </p:spPr>
              <p:txBody>
                <a:bodyPr wrap="square">
                  <a:spAutoFit/>
                </a:bodyPr>
                <a:lstStyle/>
                <a:p>
                  <a:pPr>
                    <a:lnSpc>
                      <a:spcPct val="200000"/>
                    </a:lnSpc>
                  </a:pPr>
                  <a:r>
                    <a:rPr lang="zh-CN" altLang="en-US" sz="1200">
                      <a:solidFill>
                        <a:schemeClr val="tx1">
                          <a:lumMod val="65000"/>
                          <a:lumOff val="35000"/>
                        </a:schemeClr>
                      </a:solidFill>
                      <a:latin typeface="+mn-ea"/>
                      <a:cs typeface="+mn-ea"/>
                      <a:sym typeface="+mn-lt"/>
                    </a:rPr>
                    <a:t>稻壳儿（</a:t>
                  </a:r>
                  <a:r>
                    <a:rPr lang="en-US" altLang="zh-CN" sz="1200">
                      <a:solidFill>
                        <a:schemeClr val="tx1">
                          <a:lumMod val="65000"/>
                          <a:lumOff val="35000"/>
                        </a:schemeClr>
                      </a:solidFill>
                      <a:latin typeface="+mn-ea"/>
                      <a:cs typeface="+mn-ea"/>
                      <a:sym typeface="+mn-lt"/>
                    </a:rPr>
                    <a:t>Docer</a:t>
                  </a:r>
                  <a:r>
                    <a:rPr lang="zh-CN" altLang="en-US" sz="1200">
                      <a:solidFill>
                        <a:schemeClr val="tx1">
                          <a:lumMod val="65000"/>
                          <a:lumOff val="35000"/>
                        </a:schemeClr>
                      </a:solidFill>
                      <a:latin typeface="+mn-ea"/>
                      <a:cs typeface="+mn-ea"/>
                      <a:sym typeface="+mn-lt"/>
                    </a:rPr>
                    <a:t>）是金山办公旗下专注办公领域内容服务的平台品</a:t>
                  </a:r>
                  <a:endParaRPr lang="en-US" altLang="zh-CN" sz="1200">
                    <a:solidFill>
                      <a:schemeClr val="tx1">
                        <a:lumMod val="65000"/>
                        <a:lumOff val="35000"/>
                      </a:schemeClr>
                    </a:solidFill>
                    <a:latin typeface="+mn-ea"/>
                    <a:cs typeface="+mn-ea"/>
                    <a:sym typeface="+mn-lt"/>
                  </a:endParaRPr>
                </a:p>
                <a:p>
                  <a:pPr>
                    <a:lnSpc>
                      <a:spcPct val="200000"/>
                    </a:lnSpc>
                  </a:pPr>
                  <a:r>
                    <a:rPr lang="zh-CN" altLang="en-US" sz="1200">
                      <a:solidFill>
                        <a:schemeClr val="tx1">
                          <a:lumMod val="65000"/>
                          <a:lumOff val="35000"/>
                        </a:schemeClr>
                      </a:solidFill>
                      <a:latin typeface="+mn-ea"/>
                      <a:cs typeface="+mn-ea"/>
                      <a:sym typeface="+mn-lt"/>
                    </a:rPr>
                    <a:t>牌拥有海量优质的原创</a:t>
                  </a:r>
                  <a:r>
                    <a:rPr lang="en-US" altLang="zh-CN" sz="1200">
                      <a:solidFill>
                        <a:schemeClr val="tx1">
                          <a:lumMod val="65000"/>
                          <a:lumOff val="35000"/>
                        </a:schemeClr>
                      </a:solidFill>
                      <a:latin typeface="+mn-ea"/>
                      <a:cs typeface="+mn-ea"/>
                      <a:sym typeface="+mn-lt"/>
                    </a:rPr>
                    <a:t>Office</a:t>
                  </a:r>
                  <a:r>
                    <a:rPr lang="zh-CN" altLang="en-US" sz="1200">
                      <a:solidFill>
                        <a:schemeClr val="tx1">
                          <a:lumMod val="65000"/>
                          <a:lumOff val="35000"/>
                        </a:schemeClr>
                      </a:solidFill>
                      <a:latin typeface="+mn-ea"/>
                      <a:cs typeface="+mn-ea"/>
                      <a:sym typeface="+mn-lt"/>
                    </a:rPr>
                    <a:t>素材模板及办公文库</a:t>
                  </a:r>
                  <a:endParaRPr lang="zh-CN" altLang="en-US" sz="1200">
                    <a:solidFill>
                      <a:schemeClr val="tx1">
                        <a:lumMod val="65000"/>
                        <a:lumOff val="35000"/>
                      </a:schemeClr>
                    </a:solidFill>
                  </a:endParaRPr>
                </a:p>
              </p:txBody>
            </p:sp>
            <p:sp>
              <p:nvSpPr>
                <p:cNvPr id="48" name="矩形 47"/>
                <p:cNvSpPr/>
                <p:nvPr/>
              </p:nvSpPr>
              <p:spPr>
                <a:xfrm>
                  <a:off x="1290581" y="1696931"/>
                  <a:ext cx="1723549" cy="400110"/>
                </a:xfrm>
                <a:prstGeom prst="rect">
                  <a:avLst/>
                </a:prstGeom>
              </p:spPr>
              <p:txBody>
                <a:bodyPr wrap="none">
                  <a:spAutoFit/>
                </a:bodyPr>
                <a:lstStyle/>
                <a:p>
                  <a:pPr lvl="0" defTabSz="685800">
                    <a:defRPr/>
                  </a:pPr>
                  <a:r>
                    <a:rPr lang="zh-CN" altLang="en-US" sz="2000">
                      <a:solidFill>
                        <a:schemeClr val="accent2"/>
                      </a:solidFill>
                      <a:latin typeface="+mj-ea"/>
                      <a:ea typeface="+mj-ea"/>
                      <a:sym typeface="+mn-lt"/>
                    </a:rPr>
                    <a:t>工作内容回顾</a:t>
                  </a:r>
                </a:p>
              </p:txBody>
            </p:sp>
          </p:grpSp>
        </p:grpSp>
        <p:grpSp>
          <p:nvGrpSpPr>
            <p:cNvPr id="65" name="组合 64"/>
            <p:cNvGrpSpPr/>
            <p:nvPr/>
          </p:nvGrpSpPr>
          <p:grpSpPr>
            <a:xfrm>
              <a:off x="536992" y="3452349"/>
              <a:ext cx="246811" cy="359779"/>
              <a:chOff x="2528974" y="2863357"/>
              <a:chExt cx="246811" cy="359779"/>
            </a:xfrm>
            <a:solidFill>
              <a:schemeClr val="bg1"/>
            </a:solidFill>
          </p:grpSpPr>
          <p:sp>
            <p:nvSpPr>
              <p:cNvPr id="66"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67"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grpSp>
      <p:grpSp>
        <p:nvGrpSpPr>
          <p:cNvPr id="76" name="组合 75"/>
          <p:cNvGrpSpPr/>
          <p:nvPr/>
        </p:nvGrpSpPr>
        <p:grpSpPr>
          <a:xfrm>
            <a:off x="233563" y="1787441"/>
            <a:ext cx="5862437" cy="1103948"/>
            <a:chOff x="233563" y="1877997"/>
            <a:chExt cx="5862437" cy="1103948"/>
          </a:xfrm>
        </p:grpSpPr>
        <p:grpSp>
          <p:nvGrpSpPr>
            <p:cNvPr id="43" name="组合 42"/>
            <p:cNvGrpSpPr/>
            <p:nvPr/>
          </p:nvGrpSpPr>
          <p:grpSpPr>
            <a:xfrm>
              <a:off x="233563" y="1877997"/>
              <a:ext cx="5862437" cy="1103948"/>
              <a:chOff x="233563" y="1696931"/>
              <a:chExt cx="5862437" cy="1103948"/>
            </a:xfrm>
          </p:grpSpPr>
          <p:sp>
            <p:nvSpPr>
              <p:cNvPr id="15" name="椭圆 14"/>
              <p:cNvSpPr/>
              <p:nvPr/>
            </p:nvSpPr>
            <p:spPr>
              <a:xfrm>
                <a:off x="233563" y="1741277"/>
                <a:ext cx="853674" cy="85367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290581" y="1696931"/>
                <a:ext cx="4805419" cy="1103948"/>
                <a:chOff x="1290581" y="1696931"/>
                <a:chExt cx="4805419" cy="1103948"/>
              </a:xfrm>
            </p:grpSpPr>
            <p:sp>
              <p:nvSpPr>
                <p:cNvPr id="28" name="矩形 27"/>
                <p:cNvSpPr/>
                <p:nvPr/>
              </p:nvSpPr>
              <p:spPr>
                <a:xfrm>
                  <a:off x="1290582" y="2022974"/>
                  <a:ext cx="4805418" cy="777905"/>
                </a:xfrm>
                <a:prstGeom prst="rect">
                  <a:avLst/>
                </a:prstGeom>
              </p:spPr>
              <p:txBody>
                <a:bodyPr wrap="square">
                  <a:spAutoFit/>
                </a:bodyPr>
                <a:lstStyle/>
                <a:p>
                  <a:pPr>
                    <a:lnSpc>
                      <a:spcPct val="200000"/>
                    </a:lnSpc>
                  </a:pPr>
                  <a:r>
                    <a:rPr lang="zh-CN" altLang="en-US" sz="1200">
                      <a:solidFill>
                        <a:schemeClr val="tx1">
                          <a:lumMod val="65000"/>
                          <a:lumOff val="35000"/>
                        </a:schemeClr>
                      </a:solidFill>
                      <a:latin typeface="+mn-ea"/>
                      <a:cs typeface="+mn-ea"/>
                      <a:sym typeface="+mn-lt"/>
                    </a:rPr>
                    <a:t>稻壳儿（</a:t>
                  </a:r>
                  <a:r>
                    <a:rPr lang="en-US" altLang="zh-CN" sz="1200">
                      <a:solidFill>
                        <a:schemeClr val="tx1">
                          <a:lumMod val="65000"/>
                          <a:lumOff val="35000"/>
                        </a:schemeClr>
                      </a:solidFill>
                      <a:latin typeface="+mn-ea"/>
                      <a:cs typeface="+mn-ea"/>
                      <a:sym typeface="+mn-lt"/>
                    </a:rPr>
                    <a:t>Docer</a:t>
                  </a:r>
                  <a:r>
                    <a:rPr lang="zh-CN" altLang="en-US" sz="1200">
                      <a:solidFill>
                        <a:schemeClr val="tx1">
                          <a:lumMod val="65000"/>
                          <a:lumOff val="35000"/>
                        </a:schemeClr>
                      </a:solidFill>
                      <a:latin typeface="+mn-ea"/>
                      <a:cs typeface="+mn-ea"/>
                      <a:sym typeface="+mn-lt"/>
                    </a:rPr>
                    <a:t>）是金山办公旗下专注办公领域内容服务的平台品</a:t>
                  </a:r>
                  <a:endParaRPr lang="en-US" altLang="zh-CN" sz="1200">
                    <a:solidFill>
                      <a:schemeClr val="tx1">
                        <a:lumMod val="65000"/>
                        <a:lumOff val="35000"/>
                      </a:schemeClr>
                    </a:solidFill>
                    <a:latin typeface="+mn-ea"/>
                    <a:cs typeface="+mn-ea"/>
                    <a:sym typeface="+mn-lt"/>
                  </a:endParaRPr>
                </a:p>
                <a:p>
                  <a:pPr>
                    <a:lnSpc>
                      <a:spcPct val="200000"/>
                    </a:lnSpc>
                  </a:pPr>
                  <a:r>
                    <a:rPr lang="zh-CN" altLang="en-US" sz="1200">
                      <a:solidFill>
                        <a:schemeClr val="tx1">
                          <a:lumMod val="65000"/>
                          <a:lumOff val="35000"/>
                        </a:schemeClr>
                      </a:solidFill>
                      <a:latin typeface="+mn-ea"/>
                      <a:cs typeface="+mn-ea"/>
                      <a:sym typeface="+mn-lt"/>
                    </a:rPr>
                    <a:t>牌拥有海量优质的原创</a:t>
                  </a:r>
                  <a:r>
                    <a:rPr lang="en-US" altLang="zh-CN" sz="1200">
                      <a:solidFill>
                        <a:schemeClr val="tx1">
                          <a:lumMod val="65000"/>
                          <a:lumOff val="35000"/>
                        </a:schemeClr>
                      </a:solidFill>
                      <a:latin typeface="+mn-ea"/>
                      <a:cs typeface="+mn-ea"/>
                      <a:sym typeface="+mn-lt"/>
                    </a:rPr>
                    <a:t>Office</a:t>
                  </a:r>
                  <a:r>
                    <a:rPr lang="zh-CN" altLang="en-US" sz="1200">
                      <a:solidFill>
                        <a:schemeClr val="tx1">
                          <a:lumMod val="65000"/>
                          <a:lumOff val="35000"/>
                        </a:schemeClr>
                      </a:solidFill>
                      <a:latin typeface="+mn-ea"/>
                      <a:cs typeface="+mn-ea"/>
                      <a:sym typeface="+mn-lt"/>
                    </a:rPr>
                    <a:t>素材模板及办公文库</a:t>
                  </a:r>
                  <a:endParaRPr lang="zh-CN" altLang="en-US" sz="1200">
                    <a:solidFill>
                      <a:schemeClr val="tx1">
                        <a:lumMod val="65000"/>
                        <a:lumOff val="35000"/>
                      </a:schemeClr>
                    </a:solidFill>
                  </a:endParaRPr>
                </a:p>
              </p:txBody>
            </p:sp>
            <p:sp>
              <p:nvSpPr>
                <p:cNvPr id="29" name="矩形 28"/>
                <p:cNvSpPr/>
                <p:nvPr/>
              </p:nvSpPr>
              <p:spPr>
                <a:xfrm>
                  <a:off x="1290581" y="1696931"/>
                  <a:ext cx="1723549" cy="400110"/>
                </a:xfrm>
                <a:prstGeom prst="rect">
                  <a:avLst/>
                </a:prstGeom>
              </p:spPr>
              <p:txBody>
                <a:bodyPr wrap="none">
                  <a:spAutoFit/>
                </a:bodyPr>
                <a:lstStyle/>
                <a:p>
                  <a:pPr lvl="0" defTabSz="685800">
                    <a:defRPr/>
                  </a:pPr>
                  <a:r>
                    <a:rPr lang="zh-CN" altLang="en-US" sz="2000">
                      <a:solidFill>
                        <a:schemeClr val="accent1"/>
                      </a:solidFill>
                      <a:latin typeface="+mj-ea"/>
                      <a:ea typeface="+mj-ea"/>
                      <a:sym typeface="+mn-lt"/>
                    </a:rPr>
                    <a:t>工作内容回顾</a:t>
                  </a:r>
                </a:p>
              </p:txBody>
            </p:sp>
          </p:grpSp>
        </p:grpSp>
        <p:grpSp>
          <p:nvGrpSpPr>
            <p:cNvPr id="68" name="组合 67"/>
            <p:cNvGrpSpPr/>
            <p:nvPr/>
          </p:nvGrpSpPr>
          <p:grpSpPr>
            <a:xfrm flipH="1">
              <a:off x="504056" y="2169597"/>
              <a:ext cx="359165" cy="359165"/>
              <a:chOff x="2473104" y="2145028"/>
              <a:chExt cx="359165" cy="359165"/>
            </a:xfrm>
            <a:solidFill>
              <a:schemeClr val="bg1"/>
            </a:solidFill>
          </p:grpSpPr>
          <p:sp>
            <p:nvSpPr>
              <p:cNvPr id="69"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70"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70614" y="339272"/>
            <a:ext cx="3650771" cy="854528"/>
            <a:chOff x="4264265" y="339272"/>
            <a:chExt cx="3650771" cy="854528"/>
          </a:xfrm>
        </p:grpSpPr>
        <p:sp>
          <p:nvSpPr>
            <p:cNvPr id="3" name="文本框 2"/>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工作内容回顾</a:t>
              </a:r>
            </a:p>
          </p:txBody>
        </p:sp>
        <p:sp>
          <p:nvSpPr>
            <p:cNvPr id="4" name="矩形 3"/>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REVIEW OF WORK CONTENT</a:t>
              </a:r>
            </a:p>
          </p:txBody>
        </p:sp>
        <p:cxnSp>
          <p:nvCxnSpPr>
            <p:cNvPr id="5" name="直接连接符 4"/>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rot="18900000">
            <a:off x="4798859" y="2563052"/>
            <a:ext cx="2594282" cy="25942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018321" y="2172833"/>
            <a:ext cx="5029393" cy="1593410"/>
            <a:chOff x="1018321" y="2172833"/>
            <a:chExt cx="5029393" cy="1593410"/>
          </a:xfrm>
        </p:grpSpPr>
        <p:sp>
          <p:nvSpPr>
            <p:cNvPr id="22" name="矩形: 圆角 21"/>
            <p:cNvSpPr/>
            <p:nvPr/>
          </p:nvSpPr>
          <p:spPr>
            <a:xfrm>
              <a:off x="4454304" y="2172833"/>
              <a:ext cx="1593410" cy="1593410"/>
            </a:xfrm>
            <a:prstGeom prst="roundRect">
              <a:avLst>
                <a:gd name="adj" fmla="val 814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018321" y="2624720"/>
              <a:ext cx="2825575" cy="800989"/>
            </a:xfrm>
            <a:prstGeom prst="rect">
              <a:avLst/>
            </a:prstGeom>
            <a:noFill/>
          </p:spPr>
          <p:txBody>
            <a:bodyPr wrap="square" lIns="0" tIns="0" rIns="0" bIns="0" rtlCol="0">
              <a:spAutoFit/>
            </a:bodyPr>
            <a:lstStyle/>
            <a:p>
              <a:pPr lvl="0" algn="r">
                <a:lnSpc>
                  <a:spcPct val="150000"/>
                </a:lnSpc>
              </a:pPr>
              <a:r>
                <a:rPr lang="zh-CN" altLang="en-US" sz="1200">
                  <a:solidFill>
                    <a:prstClr val="black">
                      <a:lumMod val="65000"/>
                      <a:lumOff val="35000"/>
                    </a:prstClr>
                  </a:solidFill>
                  <a:latin typeface="思源宋体 CN Medium" panose="02020500000000000000" charset="-122"/>
                  <a:cs typeface="+mn-ea"/>
                  <a:sym typeface="+mn-lt"/>
                </a:rPr>
                <a:t>稻壳儿（</a:t>
              </a:r>
              <a:r>
                <a:rPr lang="en-US" altLang="zh-CN" sz="1200">
                  <a:solidFill>
                    <a:prstClr val="black">
                      <a:lumMod val="65000"/>
                      <a:lumOff val="35000"/>
                    </a:prstClr>
                  </a:solidFill>
                  <a:latin typeface="思源宋体 CN Medium" panose="02020500000000000000" charset="-122"/>
                  <a:cs typeface="+mn-ea"/>
                  <a:sym typeface="+mn-lt"/>
                </a:rPr>
                <a:t>Docer</a:t>
              </a:r>
              <a:r>
                <a:rPr lang="zh-CN" altLang="en-US" sz="1200">
                  <a:solidFill>
                    <a:prstClr val="black">
                      <a:lumMod val="65000"/>
                      <a:lumOff val="35000"/>
                    </a:prstClr>
                  </a:solidFill>
                  <a:latin typeface="思源宋体 CN Medium" panose="02020500000000000000" charset="-122"/>
                  <a:cs typeface="+mn-ea"/>
                  <a:sym typeface="+mn-lt"/>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cs typeface="+mn-ea"/>
                  <a:sym typeface="+mn-lt"/>
                </a:rPr>
                <a:t>Office</a:t>
              </a:r>
              <a:r>
                <a:rPr lang="zh-CN" altLang="en-US" sz="1200">
                  <a:solidFill>
                    <a:prstClr val="black">
                      <a:lumMod val="65000"/>
                      <a:lumOff val="35000"/>
                    </a:prstClr>
                  </a:solidFill>
                  <a:latin typeface="思源宋体 CN Medium" panose="02020500000000000000" charset="-122"/>
                  <a:cs typeface="+mn-ea"/>
                  <a:sym typeface="+mn-lt"/>
                </a:rPr>
                <a:t>素材模板及办公文库</a:t>
              </a:r>
              <a:endParaRPr lang="zh-CN" altLang="en-US" sz="1200">
                <a:solidFill>
                  <a:prstClr val="black">
                    <a:lumMod val="65000"/>
                    <a:lumOff val="35000"/>
                  </a:prstClr>
                </a:solidFill>
              </a:endParaRPr>
            </a:p>
          </p:txBody>
        </p:sp>
        <p:sp>
          <p:nvSpPr>
            <p:cNvPr id="24" name="文本框 23"/>
            <p:cNvSpPr txBox="1"/>
            <p:nvPr/>
          </p:nvSpPr>
          <p:spPr>
            <a:xfrm>
              <a:off x="1018321" y="2172833"/>
              <a:ext cx="2825576" cy="307777"/>
            </a:xfrm>
            <a:prstGeom prst="rect">
              <a:avLst/>
            </a:prstGeom>
            <a:noFill/>
          </p:spPr>
          <p:txBody>
            <a:bodyPr wrap="square" lIns="0" tIns="0" rIns="0" bIns="0" rtlCol="0">
              <a:spAutoFit/>
            </a:bodyPr>
            <a:lstStyle/>
            <a:p>
              <a:pPr algn="r"/>
              <a:r>
                <a:rPr lang="zh-CN" altLang="en-US" sz="2000">
                  <a:solidFill>
                    <a:schemeClr val="accent1"/>
                  </a:solidFill>
                  <a:latin typeface="+mj-ea"/>
                  <a:ea typeface="+mj-ea"/>
                </a:rPr>
                <a:t>工作内容回顾</a:t>
              </a:r>
            </a:p>
          </p:txBody>
        </p:sp>
      </p:grpSp>
      <p:grpSp>
        <p:nvGrpSpPr>
          <p:cNvPr id="41" name="组合 40"/>
          <p:cNvGrpSpPr/>
          <p:nvPr/>
        </p:nvGrpSpPr>
        <p:grpSpPr>
          <a:xfrm>
            <a:off x="1018320" y="3856778"/>
            <a:ext cx="5029394" cy="1593410"/>
            <a:chOff x="1018320" y="3856778"/>
            <a:chExt cx="5029394" cy="1593410"/>
          </a:xfrm>
        </p:grpSpPr>
        <p:sp>
          <p:nvSpPr>
            <p:cNvPr id="26" name="矩形: 圆角 25"/>
            <p:cNvSpPr/>
            <p:nvPr/>
          </p:nvSpPr>
          <p:spPr>
            <a:xfrm>
              <a:off x="4454304" y="3856778"/>
              <a:ext cx="1593410" cy="1593410"/>
            </a:xfrm>
            <a:prstGeom prst="roundRect">
              <a:avLst>
                <a:gd name="adj" fmla="val 814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018320" y="4308665"/>
              <a:ext cx="2825575" cy="800989"/>
            </a:xfrm>
            <a:prstGeom prst="rect">
              <a:avLst/>
            </a:prstGeom>
            <a:noFill/>
          </p:spPr>
          <p:txBody>
            <a:bodyPr wrap="square" lIns="0" tIns="0" rIns="0" bIns="0" rtlCol="0">
              <a:spAutoFit/>
            </a:bodyPr>
            <a:lstStyle/>
            <a:p>
              <a:pPr lvl="0" algn="r">
                <a:lnSpc>
                  <a:spcPct val="150000"/>
                </a:lnSpc>
              </a:pPr>
              <a:r>
                <a:rPr lang="zh-CN" altLang="en-US" sz="1200">
                  <a:solidFill>
                    <a:prstClr val="black">
                      <a:lumMod val="65000"/>
                      <a:lumOff val="35000"/>
                    </a:prstClr>
                  </a:solidFill>
                  <a:latin typeface="思源宋体 CN Medium" panose="02020500000000000000" charset="-122"/>
                  <a:cs typeface="+mn-ea"/>
                  <a:sym typeface="+mn-lt"/>
                </a:rPr>
                <a:t>稻壳儿（</a:t>
              </a:r>
              <a:r>
                <a:rPr lang="en-US" altLang="zh-CN" sz="1200">
                  <a:solidFill>
                    <a:prstClr val="black">
                      <a:lumMod val="65000"/>
                      <a:lumOff val="35000"/>
                    </a:prstClr>
                  </a:solidFill>
                  <a:latin typeface="思源宋体 CN Medium" panose="02020500000000000000" charset="-122"/>
                  <a:cs typeface="+mn-ea"/>
                  <a:sym typeface="+mn-lt"/>
                </a:rPr>
                <a:t>Docer</a:t>
              </a:r>
              <a:r>
                <a:rPr lang="zh-CN" altLang="en-US" sz="1200">
                  <a:solidFill>
                    <a:prstClr val="black">
                      <a:lumMod val="65000"/>
                      <a:lumOff val="35000"/>
                    </a:prstClr>
                  </a:solidFill>
                  <a:latin typeface="思源宋体 CN Medium" panose="02020500000000000000" charset="-122"/>
                  <a:cs typeface="+mn-ea"/>
                  <a:sym typeface="+mn-lt"/>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cs typeface="+mn-ea"/>
                  <a:sym typeface="+mn-lt"/>
                </a:rPr>
                <a:t>Office</a:t>
              </a:r>
              <a:r>
                <a:rPr lang="zh-CN" altLang="en-US" sz="1200">
                  <a:solidFill>
                    <a:prstClr val="black">
                      <a:lumMod val="65000"/>
                      <a:lumOff val="35000"/>
                    </a:prstClr>
                  </a:solidFill>
                  <a:latin typeface="思源宋体 CN Medium" panose="02020500000000000000" charset="-122"/>
                  <a:cs typeface="+mn-ea"/>
                  <a:sym typeface="+mn-lt"/>
                </a:rPr>
                <a:t>素材模板及办公文库</a:t>
              </a:r>
              <a:endParaRPr lang="zh-CN" altLang="en-US" sz="1200">
                <a:solidFill>
                  <a:prstClr val="black">
                    <a:lumMod val="65000"/>
                    <a:lumOff val="35000"/>
                  </a:prstClr>
                </a:solidFill>
              </a:endParaRPr>
            </a:p>
          </p:txBody>
        </p:sp>
        <p:sp>
          <p:nvSpPr>
            <p:cNvPr id="36" name="文本框 35"/>
            <p:cNvSpPr txBox="1"/>
            <p:nvPr/>
          </p:nvSpPr>
          <p:spPr>
            <a:xfrm>
              <a:off x="1018320" y="3856778"/>
              <a:ext cx="2825576" cy="307777"/>
            </a:xfrm>
            <a:prstGeom prst="rect">
              <a:avLst/>
            </a:prstGeom>
            <a:noFill/>
          </p:spPr>
          <p:txBody>
            <a:bodyPr wrap="square" lIns="0" tIns="0" rIns="0" bIns="0" rtlCol="0">
              <a:spAutoFit/>
            </a:bodyPr>
            <a:lstStyle/>
            <a:p>
              <a:pPr algn="r"/>
              <a:r>
                <a:rPr lang="zh-CN" altLang="en-US" sz="2000">
                  <a:solidFill>
                    <a:schemeClr val="accent3"/>
                  </a:solidFill>
                  <a:latin typeface="+mj-ea"/>
                  <a:ea typeface="+mj-ea"/>
                </a:rPr>
                <a:t>工作内容回顾</a:t>
              </a:r>
            </a:p>
          </p:txBody>
        </p:sp>
      </p:grpSp>
      <p:grpSp>
        <p:nvGrpSpPr>
          <p:cNvPr id="42" name="组合 41"/>
          <p:cNvGrpSpPr/>
          <p:nvPr/>
        </p:nvGrpSpPr>
        <p:grpSpPr>
          <a:xfrm>
            <a:off x="6144287" y="3856778"/>
            <a:ext cx="5029392" cy="1593410"/>
            <a:chOff x="6144287" y="3856778"/>
            <a:chExt cx="5029392" cy="1593410"/>
          </a:xfrm>
        </p:grpSpPr>
        <p:sp>
          <p:nvSpPr>
            <p:cNvPr id="31" name="矩形: 圆角 30"/>
            <p:cNvSpPr/>
            <p:nvPr/>
          </p:nvSpPr>
          <p:spPr>
            <a:xfrm>
              <a:off x="6144287" y="3856778"/>
              <a:ext cx="1593410" cy="1593410"/>
            </a:xfrm>
            <a:prstGeom prst="roundRect">
              <a:avLst>
                <a:gd name="adj" fmla="val 814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8348103" y="4308665"/>
              <a:ext cx="2825575" cy="800989"/>
            </a:xfrm>
            <a:prstGeom prst="rect">
              <a:avLst/>
            </a:prstGeom>
            <a:noFill/>
          </p:spPr>
          <p:txBody>
            <a:bodyPr wrap="square" lIns="0" tIns="0" rIns="0" bIns="0" rtlCol="0">
              <a:spAutoFit/>
            </a:bodyPr>
            <a:lstStyle/>
            <a:p>
              <a:pPr lvl="0">
                <a:lnSpc>
                  <a:spcPct val="150000"/>
                </a:lnSpc>
              </a:pPr>
              <a:r>
                <a:rPr lang="zh-CN" altLang="en-US" sz="1200">
                  <a:solidFill>
                    <a:prstClr val="black">
                      <a:lumMod val="65000"/>
                      <a:lumOff val="35000"/>
                    </a:prstClr>
                  </a:solidFill>
                  <a:latin typeface="思源宋体 CN Medium" panose="02020500000000000000" charset="-122"/>
                  <a:cs typeface="+mn-ea"/>
                  <a:sym typeface="+mn-lt"/>
                </a:rPr>
                <a:t>稻壳儿（</a:t>
              </a:r>
              <a:r>
                <a:rPr lang="en-US" altLang="zh-CN" sz="1200">
                  <a:solidFill>
                    <a:prstClr val="black">
                      <a:lumMod val="65000"/>
                      <a:lumOff val="35000"/>
                    </a:prstClr>
                  </a:solidFill>
                  <a:latin typeface="思源宋体 CN Medium" panose="02020500000000000000" charset="-122"/>
                  <a:cs typeface="+mn-ea"/>
                  <a:sym typeface="+mn-lt"/>
                </a:rPr>
                <a:t>Docer</a:t>
              </a:r>
              <a:r>
                <a:rPr lang="zh-CN" altLang="en-US" sz="1200">
                  <a:solidFill>
                    <a:prstClr val="black">
                      <a:lumMod val="65000"/>
                      <a:lumOff val="35000"/>
                    </a:prstClr>
                  </a:solidFill>
                  <a:latin typeface="思源宋体 CN Medium" panose="02020500000000000000" charset="-122"/>
                  <a:cs typeface="+mn-ea"/>
                  <a:sym typeface="+mn-lt"/>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cs typeface="+mn-ea"/>
                  <a:sym typeface="+mn-lt"/>
                </a:rPr>
                <a:t>Office</a:t>
              </a:r>
              <a:r>
                <a:rPr lang="zh-CN" altLang="en-US" sz="1200">
                  <a:solidFill>
                    <a:prstClr val="black">
                      <a:lumMod val="65000"/>
                      <a:lumOff val="35000"/>
                    </a:prstClr>
                  </a:solidFill>
                  <a:latin typeface="思源宋体 CN Medium" panose="02020500000000000000" charset="-122"/>
                  <a:cs typeface="+mn-ea"/>
                  <a:sym typeface="+mn-lt"/>
                </a:rPr>
                <a:t>素材模板及办公文库</a:t>
              </a:r>
              <a:endParaRPr lang="zh-CN" altLang="en-US" sz="1200">
                <a:solidFill>
                  <a:prstClr val="black">
                    <a:lumMod val="65000"/>
                    <a:lumOff val="35000"/>
                  </a:prstClr>
                </a:solidFill>
              </a:endParaRPr>
            </a:p>
          </p:txBody>
        </p:sp>
        <p:sp>
          <p:nvSpPr>
            <p:cNvPr id="38" name="文本框 37"/>
            <p:cNvSpPr txBox="1"/>
            <p:nvPr/>
          </p:nvSpPr>
          <p:spPr>
            <a:xfrm>
              <a:off x="8348103" y="3856778"/>
              <a:ext cx="2825576" cy="307777"/>
            </a:xfrm>
            <a:prstGeom prst="rect">
              <a:avLst/>
            </a:prstGeom>
            <a:noFill/>
          </p:spPr>
          <p:txBody>
            <a:bodyPr wrap="square" lIns="0" tIns="0" rIns="0" bIns="0" rtlCol="0">
              <a:spAutoFit/>
            </a:bodyPr>
            <a:lstStyle/>
            <a:p>
              <a:r>
                <a:rPr lang="zh-CN" altLang="en-US" sz="2000">
                  <a:solidFill>
                    <a:schemeClr val="accent4"/>
                  </a:solidFill>
                  <a:latin typeface="+mj-ea"/>
                  <a:ea typeface="+mj-ea"/>
                </a:rPr>
                <a:t>工作内容回顾</a:t>
              </a:r>
            </a:p>
          </p:txBody>
        </p:sp>
      </p:grpSp>
      <p:grpSp>
        <p:nvGrpSpPr>
          <p:cNvPr id="43" name="组合 42"/>
          <p:cNvGrpSpPr/>
          <p:nvPr/>
        </p:nvGrpSpPr>
        <p:grpSpPr>
          <a:xfrm>
            <a:off x="6144287" y="2172833"/>
            <a:ext cx="5029393" cy="1593410"/>
            <a:chOff x="6144287" y="2172833"/>
            <a:chExt cx="5029393" cy="1593410"/>
          </a:xfrm>
        </p:grpSpPr>
        <p:sp>
          <p:nvSpPr>
            <p:cNvPr id="15" name="矩形: 圆角 14"/>
            <p:cNvSpPr/>
            <p:nvPr/>
          </p:nvSpPr>
          <p:spPr>
            <a:xfrm>
              <a:off x="6144287" y="2172833"/>
              <a:ext cx="1593410" cy="1593410"/>
            </a:xfrm>
            <a:prstGeom prst="roundRect">
              <a:avLst>
                <a:gd name="adj" fmla="val 814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8348104" y="2624720"/>
              <a:ext cx="2825575" cy="800989"/>
            </a:xfrm>
            <a:prstGeom prst="rect">
              <a:avLst/>
            </a:prstGeom>
            <a:noFill/>
          </p:spPr>
          <p:txBody>
            <a:bodyPr wrap="square" lIns="0" tIns="0" rIns="0" bIns="0" rtlCol="0">
              <a:spAutoFit/>
            </a:bodyPr>
            <a:lstStyle/>
            <a:p>
              <a:pPr lvl="0">
                <a:lnSpc>
                  <a:spcPct val="150000"/>
                </a:lnSpc>
              </a:pPr>
              <a:r>
                <a:rPr lang="zh-CN" altLang="en-US" sz="1200">
                  <a:solidFill>
                    <a:prstClr val="black">
                      <a:lumMod val="65000"/>
                      <a:lumOff val="35000"/>
                    </a:prstClr>
                  </a:solidFill>
                  <a:latin typeface="思源宋体 CN Medium" panose="02020500000000000000" charset="-122"/>
                  <a:cs typeface="+mn-ea"/>
                  <a:sym typeface="+mn-lt"/>
                </a:rPr>
                <a:t>稻壳儿（</a:t>
              </a:r>
              <a:r>
                <a:rPr lang="en-US" altLang="zh-CN" sz="1200">
                  <a:solidFill>
                    <a:prstClr val="black">
                      <a:lumMod val="65000"/>
                      <a:lumOff val="35000"/>
                    </a:prstClr>
                  </a:solidFill>
                  <a:latin typeface="思源宋体 CN Medium" panose="02020500000000000000" charset="-122"/>
                  <a:cs typeface="+mn-ea"/>
                  <a:sym typeface="+mn-lt"/>
                </a:rPr>
                <a:t>Docer</a:t>
              </a:r>
              <a:r>
                <a:rPr lang="zh-CN" altLang="en-US" sz="1200">
                  <a:solidFill>
                    <a:prstClr val="black">
                      <a:lumMod val="65000"/>
                      <a:lumOff val="35000"/>
                    </a:prstClr>
                  </a:solidFill>
                  <a:latin typeface="思源宋体 CN Medium" panose="02020500000000000000" charset="-122"/>
                  <a:cs typeface="+mn-ea"/>
                  <a:sym typeface="+mn-lt"/>
                </a:rPr>
                <a:t>）是金山办公旗下专注办公领域内容服务的平台品牌拥有海量优质的原创</a:t>
              </a:r>
              <a:r>
                <a:rPr lang="en-US" altLang="zh-CN" sz="1200">
                  <a:solidFill>
                    <a:prstClr val="black">
                      <a:lumMod val="65000"/>
                      <a:lumOff val="35000"/>
                    </a:prstClr>
                  </a:solidFill>
                  <a:latin typeface="思源宋体 CN Medium" panose="02020500000000000000" charset="-122"/>
                  <a:cs typeface="+mn-ea"/>
                  <a:sym typeface="+mn-lt"/>
                </a:rPr>
                <a:t>Office</a:t>
              </a:r>
              <a:r>
                <a:rPr lang="zh-CN" altLang="en-US" sz="1200">
                  <a:solidFill>
                    <a:prstClr val="black">
                      <a:lumMod val="65000"/>
                      <a:lumOff val="35000"/>
                    </a:prstClr>
                  </a:solidFill>
                  <a:latin typeface="思源宋体 CN Medium" panose="02020500000000000000" charset="-122"/>
                  <a:cs typeface="+mn-ea"/>
                  <a:sym typeface="+mn-lt"/>
                </a:rPr>
                <a:t>素材模板及办公文库</a:t>
              </a:r>
              <a:endParaRPr lang="zh-CN" altLang="en-US" sz="1200">
                <a:solidFill>
                  <a:prstClr val="black">
                    <a:lumMod val="65000"/>
                    <a:lumOff val="35000"/>
                  </a:prstClr>
                </a:solidFill>
              </a:endParaRPr>
            </a:p>
          </p:txBody>
        </p:sp>
        <p:sp>
          <p:nvSpPr>
            <p:cNvPr id="40" name="文本框 39"/>
            <p:cNvSpPr txBox="1"/>
            <p:nvPr/>
          </p:nvSpPr>
          <p:spPr>
            <a:xfrm>
              <a:off x="8348104" y="2172833"/>
              <a:ext cx="2825576" cy="307777"/>
            </a:xfrm>
            <a:prstGeom prst="rect">
              <a:avLst/>
            </a:prstGeom>
            <a:noFill/>
          </p:spPr>
          <p:txBody>
            <a:bodyPr wrap="square" lIns="0" tIns="0" rIns="0" bIns="0" rtlCol="0">
              <a:spAutoFit/>
            </a:bodyPr>
            <a:lstStyle/>
            <a:p>
              <a:r>
                <a:rPr lang="zh-CN" altLang="en-US" sz="2000">
                  <a:solidFill>
                    <a:schemeClr val="accent2"/>
                  </a:solidFill>
                  <a:latin typeface="+mj-ea"/>
                  <a:ea typeface="+mj-ea"/>
                </a:rPr>
                <a:t>工作内容回顾</a:t>
              </a:r>
            </a:p>
          </p:txBody>
        </p:sp>
      </p:grpSp>
      <p:grpSp>
        <p:nvGrpSpPr>
          <p:cNvPr id="54" name="Group 112"/>
          <p:cNvGrpSpPr/>
          <p:nvPr/>
        </p:nvGrpSpPr>
        <p:grpSpPr>
          <a:xfrm>
            <a:off x="4929223" y="4345901"/>
            <a:ext cx="656624" cy="615164"/>
            <a:chOff x="5368132" y="3540125"/>
            <a:chExt cx="465138" cy="435769"/>
          </a:xfrm>
          <a:solidFill>
            <a:schemeClr val="bg1"/>
          </a:solidFill>
        </p:grpSpPr>
        <p:sp>
          <p:nvSpPr>
            <p:cNvPr id="55" name="AutoShape 110"/>
            <p:cNvSpPr/>
            <p:nvPr/>
          </p:nvSpPr>
          <p:spPr bwMode="auto">
            <a:xfrm>
              <a:off x="5426870"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5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sp>
        <p:nvSpPr>
          <p:cNvPr id="57" name="AutoShape 112"/>
          <p:cNvSpPr/>
          <p:nvPr/>
        </p:nvSpPr>
        <p:spPr bwMode="auto">
          <a:xfrm>
            <a:off x="6622232" y="2642142"/>
            <a:ext cx="657690" cy="65479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nvGrpSpPr>
          <p:cNvPr id="58" name="组合 57"/>
          <p:cNvGrpSpPr/>
          <p:nvPr/>
        </p:nvGrpSpPr>
        <p:grpSpPr>
          <a:xfrm>
            <a:off x="5032310" y="2624720"/>
            <a:ext cx="450450" cy="656624"/>
            <a:chOff x="2528974" y="2863357"/>
            <a:chExt cx="246811" cy="359779"/>
          </a:xfrm>
          <a:solidFill>
            <a:schemeClr val="bg1"/>
          </a:solidFill>
        </p:grpSpPr>
        <p:sp>
          <p:nvSpPr>
            <p:cNvPr id="59"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60"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grpSp>
        <p:nvGrpSpPr>
          <p:cNvPr id="61" name="Group 124"/>
          <p:cNvGrpSpPr/>
          <p:nvPr/>
        </p:nvGrpSpPr>
        <p:grpSpPr>
          <a:xfrm>
            <a:off x="6612680" y="4378252"/>
            <a:ext cx="656624" cy="552414"/>
            <a:chOff x="5368132" y="2625725"/>
            <a:chExt cx="465138" cy="391319"/>
          </a:xfrm>
          <a:solidFill>
            <a:schemeClr val="bg1"/>
          </a:solidFill>
        </p:grpSpPr>
        <p:sp>
          <p:nvSpPr>
            <p:cNvPr id="6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6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sp>
          <p:nvSpPr>
            <p:cNvPr id="6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DIN" pitchFamily="50" charset="0"/>
                <a:sym typeface="DIN" pitchFamily="50" charset="0"/>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圆角 76"/>
          <p:cNvSpPr/>
          <p:nvPr/>
        </p:nvSpPr>
        <p:spPr>
          <a:xfrm>
            <a:off x="5072233" y="4619601"/>
            <a:ext cx="1989470" cy="315650"/>
          </a:xfrm>
          <a:prstGeom prst="roundRect">
            <a:avLst>
              <a:gd name="adj" fmla="val 5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altLang="zh-CN" sz="1200">
                <a:latin typeface="+mn-ea"/>
              </a:rPr>
              <a:t>PART.02</a:t>
            </a:r>
            <a:endParaRPr lang="zh-CN" altLang="en-US" sz="1200">
              <a:latin typeface="+mn-ea"/>
            </a:endParaRPr>
          </a:p>
        </p:txBody>
      </p:sp>
      <p:sp>
        <p:nvSpPr>
          <p:cNvPr id="78" name="PA_矩形 7"/>
          <p:cNvSpPr/>
          <p:nvPr>
            <p:custDataLst>
              <p:tags r:id="rId1"/>
            </p:custDataLst>
          </p:nvPr>
        </p:nvSpPr>
        <p:spPr>
          <a:xfrm>
            <a:off x="3442608" y="2198424"/>
            <a:ext cx="5262979" cy="1107996"/>
          </a:xfrm>
          <a:prstGeom prst="rect">
            <a:avLst/>
          </a:prstGeom>
        </p:spPr>
        <p:txBody>
          <a:bodyPr wrap="none">
            <a:spAutoFit/>
          </a:bodyPr>
          <a:lstStyle/>
          <a:p>
            <a:pPr lvl="0" algn="ctr" defTabSz="685800">
              <a:defRPr/>
            </a:pPr>
            <a:r>
              <a:rPr lang="zh-CN" altLang="en-US" sz="6600" kern="0">
                <a:solidFill>
                  <a:schemeClr val="accent1"/>
                </a:solidFill>
                <a:latin typeface="+mj-ea"/>
                <a:ea typeface="+mj-ea"/>
              </a:rPr>
              <a:t>市场数据分析</a:t>
            </a:r>
          </a:p>
        </p:txBody>
      </p:sp>
      <p:sp>
        <p:nvSpPr>
          <p:cNvPr id="79" name="矩形 78"/>
          <p:cNvSpPr/>
          <p:nvPr/>
        </p:nvSpPr>
        <p:spPr>
          <a:xfrm>
            <a:off x="3442607" y="3733409"/>
            <a:ext cx="5306786" cy="617028"/>
          </a:xfrm>
          <a:prstGeom prst="rect">
            <a:avLst/>
          </a:prstGeom>
        </p:spPr>
        <p:txBody>
          <a:bodyPr wrap="square">
            <a:spAutoFit/>
          </a:bodyPr>
          <a:lstStyle/>
          <a:p>
            <a:pPr algn="ctr">
              <a:lnSpc>
                <a:spcPct val="150000"/>
              </a:lnSpc>
              <a:defRPr/>
            </a:pPr>
            <a:r>
              <a:rPr lang="en-US" altLang="zh-CN" sz="1200" kern="0">
                <a:solidFill>
                  <a:schemeClr val="bg1">
                    <a:lumMod val="65000"/>
                  </a:schemeClr>
                </a:solidFill>
                <a:cs typeface="Arial" panose="020B0604020202020204" pitchFamily="34" charset="0"/>
              </a:rPr>
              <a:t>Lorem ipsum dolor sit amet consectetur adipisicing elit sed do eiusmod tempor incididunt ut labore et dolore magna aliqua</a:t>
            </a:r>
          </a:p>
        </p:txBody>
      </p:sp>
      <p:sp>
        <p:nvSpPr>
          <p:cNvPr id="81" name="PA_矩形 8"/>
          <p:cNvSpPr/>
          <p:nvPr>
            <p:custDataLst>
              <p:tags r:id="rId2"/>
            </p:custDataLst>
          </p:nvPr>
        </p:nvSpPr>
        <p:spPr>
          <a:xfrm>
            <a:off x="4073073" y="3329767"/>
            <a:ext cx="4045854" cy="369332"/>
          </a:xfrm>
          <a:prstGeom prst="rect">
            <a:avLst/>
          </a:prstGeom>
        </p:spPr>
        <p:txBody>
          <a:bodyPr wrap="square">
            <a:spAutoFit/>
          </a:bodyPr>
          <a:lstStyle/>
          <a:p>
            <a:pPr lvl="0" algn="ctr" defTabSz="685800">
              <a:defRPr/>
            </a:pPr>
            <a:r>
              <a:rPr lang="en-US" altLang="zh-CN" kern="0">
                <a:solidFill>
                  <a:schemeClr val="accent2"/>
                </a:solidFill>
                <a:latin typeface="+mj-lt"/>
                <a:ea typeface="微软雅黑" panose="020B0503020204020204" charset="-122"/>
              </a:rPr>
              <a:t>MARKET DATA ANALYSIS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356864" y="1772031"/>
            <a:ext cx="5071632" cy="1015937"/>
            <a:chOff x="6806179" y="2203686"/>
            <a:chExt cx="5071632" cy="1015937"/>
          </a:xfrm>
        </p:grpSpPr>
        <p:sp>
          <p:nvSpPr>
            <p:cNvPr id="21" name="文本框 20"/>
            <p:cNvSpPr txBox="1"/>
            <p:nvPr/>
          </p:nvSpPr>
          <p:spPr>
            <a:xfrm>
              <a:off x="6806179" y="2611187"/>
              <a:ext cx="5071632" cy="608436"/>
            </a:xfrm>
            <a:prstGeom prst="rect">
              <a:avLst/>
            </a:prstGeom>
            <a:noFill/>
          </p:spPr>
          <p:txBody>
            <a:bodyPr wrap="square" lIns="0" tIns="0" rIns="0" bIns="0" rtlCol="0">
              <a:spAutoFit/>
            </a:bodyPr>
            <a:lstStyle/>
            <a:p>
              <a:pPr>
                <a:lnSpc>
                  <a:spcPct val="150000"/>
                </a:lnSpc>
              </a:pPr>
              <a:r>
                <a:rPr lang="zh-CN" altLang="en-US" sz="1400">
                  <a:solidFill>
                    <a:schemeClr val="tx1">
                      <a:lumMod val="65000"/>
                      <a:lumOff val="35000"/>
                    </a:schemeClr>
                  </a:solidFill>
                  <a:latin typeface="+mn-ea"/>
                </a:rPr>
                <a:t>稻壳儿（</a:t>
              </a:r>
              <a:r>
                <a:rPr lang="en-US" altLang="zh-CN" sz="1400">
                  <a:solidFill>
                    <a:schemeClr val="tx1">
                      <a:lumMod val="65000"/>
                      <a:lumOff val="35000"/>
                    </a:schemeClr>
                  </a:solidFill>
                  <a:latin typeface="+mn-ea"/>
                </a:rPr>
                <a:t>Docer</a:t>
              </a:r>
              <a:r>
                <a:rPr lang="zh-CN" altLang="en-US" sz="1400">
                  <a:solidFill>
                    <a:schemeClr val="tx1">
                      <a:lumMod val="65000"/>
                      <a:lumOff val="35000"/>
                    </a:schemeClr>
                  </a:solidFill>
                  <a:latin typeface="+mn-ea"/>
                </a:rPr>
                <a:t>）是金山办公旗下专注办公领域内容服务的平台品牌拥有海量优质的原创</a:t>
              </a:r>
              <a:r>
                <a:rPr lang="en-US" altLang="zh-CN" sz="1400">
                  <a:solidFill>
                    <a:schemeClr val="tx1">
                      <a:lumMod val="65000"/>
                      <a:lumOff val="35000"/>
                    </a:schemeClr>
                  </a:solidFill>
                  <a:latin typeface="+mn-ea"/>
                </a:rPr>
                <a:t>Office</a:t>
              </a:r>
              <a:r>
                <a:rPr lang="zh-CN" altLang="en-US" sz="1400">
                  <a:solidFill>
                    <a:schemeClr val="tx1">
                      <a:lumMod val="65000"/>
                      <a:lumOff val="35000"/>
                    </a:schemeClr>
                  </a:solidFill>
                  <a:latin typeface="+mn-ea"/>
                </a:rPr>
                <a:t>素材模板及办公文库</a:t>
              </a:r>
            </a:p>
          </p:txBody>
        </p:sp>
        <p:sp>
          <p:nvSpPr>
            <p:cNvPr id="22" name="文本框 21"/>
            <p:cNvSpPr txBox="1"/>
            <p:nvPr/>
          </p:nvSpPr>
          <p:spPr>
            <a:xfrm>
              <a:off x="6806179" y="2203686"/>
              <a:ext cx="3165943" cy="369332"/>
            </a:xfrm>
            <a:prstGeom prst="rect">
              <a:avLst/>
            </a:prstGeom>
            <a:noFill/>
          </p:spPr>
          <p:txBody>
            <a:bodyPr wrap="square" lIns="0" tIns="0" rIns="0" bIns="0" rtlCol="0">
              <a:spAutoFit/>
            </a:bodyPr>
            <a:lstStyle/>
            <a:p>
              <a:r>
                <a:rPr lang="zh-CN" altLang="en-US" sz="2400">
                  <a:solidFill>
                    <a:schemeClr val="accent1"/>
                  </a:solidFill>
                  <a:latin typeface="+mj-ea"/>
                  <a:ea typeface="+mj-ea"/>
                </a:rPr>
                <a:t>市场数据分析</a:t>
              </a:r>
            </a:p>
          </p:txBody>
        </p:sp>
      </p:grpSp>
      <p:grpSp>
        <p:nvGrpSpPr>
          <p:cNvPr id="4" name="组合 3"/>
          <p:cNvGrpSpPr/>
          <p:nvPr/>
        </p:nvGrpSpPr>
        <p:grpSpPr>
          <a:xfrm>
            <a:off x="6356864" y="2934168"/>
            <a:ext cx="4885195" cy="1231106"/>
            <a:chOff x="6304593" y="2799997"/>
            <a:chExt cx="4885195" cy="1231106"/>
          </a:xfrm>
        </p:grpSpPr>
        <p:grpSp>
          <p:nvGrpSpPr>
            <p:cNvPr id="17" name="组合 16"/>
            <p:cNvGrpSpPr/>
            <p:nvPr/>
          </p:nvGrpSpPr>
          <p:grpSpPr>
            <a:xfrm>
              <a:off x="7235755" y="3055362"/>
              <a:ext cx="3954033" cy="772116"/>
              <a:chOff x="6778471" y="2260836"/>
              <a:chExt cx="3954033" cy="772116"/>
            </a:xfrm>
          </p:grpSpPr>
          <p:sp>
            <p:nvSpPr>
              <p:cNvPr id="19" name="文本框 18"/>
              <p:cNvSpPr txBox="1"/>
              <p:nvPr/>
            </p:nvSpPr>
            <p:spPr>
              <a:xfrm>
                <a:off x="6778472" y="2511463"/>
                <a:ext cx="3954032" cy="521489"/>
              </a:xfrm>
              <a:prstGeom prst="rect">
                <a:avLst/>
              </a:prstGeom>
              <a:noFill/>
            </p:spPr>
            <p:txBody>
              <a:bodyPr wrap="square" lIns="0" tIns="0" rIns="0" bIns="0" rtlCol="0">
                <a:spAutoFit/>
              </a:bodyPr>
              <a:lstStyle/>
              <a:p>
                <a:pPr>
                  <a:lnSpc>
                    <a:spcPct val="150000"/>
                  </a:lnSpc>
                </a:pPr>
                <a:r>
                  <a:rPr lang="zh-CN" altLang="en-US" sz="1200">
                    <a:solidFill>
                      <a:schemeClr val="tx1">
                        <a:lumMod val="65000"/>
                        <a:lumOff val="35000"/>
                      </a:schemeClr>
                    </a:solidFill>
                    <a:latin typeface="+mn-ea"/>
                  </a:rPr>
                  <a:t>稻壳儿（</a:t>
                </a:r>
                <a:r>
                  <a:rPr lang="en-US" altLang="zh-CN" sz="1200">
                    <a:solidFill>
                      <a:schemeClr val="tx1">
                        <a:lumMod val="65000"/>
                        <a:lumOff val="35000"/>
                      </a:schemeClr>
                    </a:solidFill>
                    <a:latin typeface="+mn-ea"/>
                  </a:rPr>
                  <a:t>Docer</a:t>
                </a:r>
                <a:r>
                  <a:rPr lang="zh-CN" altLang="en-US" sz="1200">
                    <a:solidFill>
                      <a:schemeClr val="tx1">
                        <a:lumMod val="65000"/>
                        <a:lumOff val="35000"/>
                      </a:schemeClr>
                    </a:solidFill>
                    <a:latin typeface="+mn-ea"/>
                  </a:rPr>
                  <a:t>）是金山办公旗下专注办公领域内容服务的平台品牌拥有海量优质的原创</a:t>
                </a:r>
                <a:r>
                  <a:rPr lang="en-US" altLang="zh-CN" sz="1200">
                    <a:solidFill>
                      <a:schemeClr val="tx1">
                        <a:lumMod val="65000"/>
                        <a:lumOff val="35000"/>
                      </a:schemeClr>
                    </a:solidFill>
                    <a:latin typeface="+mn-ea"/>
                  </a:rPr>
                  <a:t>Office</a:t>
                </a:r>
                <a:r>
                  <a:rPr lang="zh-CN" altLang="en-US" sz="1200">
                    <a:solidFill>
                      <a:schemeClr val="tx1">
                        <a:lumMod val="65000"/>
                        <a:lumOff val="35000"/>
                      </a:schemeClr>
                    </a:solidFill>
                    <a:latin typeface="+mn-ea"/>
                  </a:rPr>
                  <a:t>素材模板及办公文库</a:t>
                </a:r>
              </a:p>
            </p:txBody>
          </p:sp>
          <p:sp>
            <p:nvSpPr>
              <p:cNvPr id="20" name="文本框 19"/>
              <p:cNvSpPr txBox="1"/>
              <p:nvPr/>
            </p:nvSpPr>
            <p:spPr>
              <a:xfrm>
                <a:off x="6778471" y="2260836"/>
                <a:ext cx="3165943" cy="276999"/>
              </a:xfrm>
              <a:prstGeom prst="rect">
                <a:avLst/>
              </a:prstGeom>
              <a:noFill/>
            </p:spPr>
            <p:txBody>
              <a:bodyPr wrap="square" lIns="0" tIns="0" rIns="0" bIns="0" rtlCol="0">
                <a:spAutoFit/>
              </a:bodyPr>
              <a:lstStyle/>
              <a:p>
                <a:r>
                  <a:rPr lang="zh-CN" altLang="en-US">
                    <a:solidFill>
                      <a:schemeClr val="accent1"/>
                    </a:solidFill>
                    <a:latin typeface="+mj-ea"/>
                    <a:ea typeface="+mj-ea"/>
                  </a:rPr>
                  <a:t>市场数据分析</a:t>
                </a:r>
              </a:p>
            </p:txBody>
          </p:sp>
        </p:grpSp>
        <p:sp>
          <p:nvSpPr>
            <p:cNvPr id="18" name="文本框 17"/>
            <p:cNvSpPr txBox="1"/>
            <p:nvPr/>
          </p:nvSpPr>
          <p:spPr>
            <a:xfrm>
              <a:off x="6304593" y="2799997"/>
              <a:ext cx="620283" cy="1231106"/>
            </a:xfrm>
            <a:prstGeom prst="rect">
              <a:avLst/>
            </a:prstGeom>
            <a:noFill/>
          </p:spPr>
          <p:txBody>
            <a:bodyPr wrap="square" lIns="0" tIns="0" rIns="0" bIns="0" rtlCol="0">
              <a:spAutoFit/>
            </a:bodyPr>
            <a:lstStyle/>
            <a:p>
              <a:r>
                <a:rPr lang="en-US" altLang="zh-CN" sz="8000">
                  <a:solidFill>
                    <a:schemeClr val="accent1"/>
                  </a:solidFill>
                  <a:latin typeface="DIN" pitchFamily="50" charset="0"/>
                  <a:ea typeface="+mj-ea"/>
                </a:rPr>
                <a:t>1.</a:t>
              </a:r>
              <a:endParaRPr lang="zh-CN" altLang="en-US" sz="8000">
                <a:solidFill>
                  <a:schemeClr val="accent1"/>
                </a:solidFill>
                <a:latin typeface="DIN" pitchFamily="50" charset="0"/>
                <a:ea typeface="+mj-ea"/>
              </a:endParaRPr>
            </a:p>
          </p:txBody>
        </p:sp>
      </p:grpSp>
      <p:sp>
        <p:nvSpPr>
          <p:cNvPr id="11" name="矩形 10"/>
          <p:cNvSpPr/>
          <p:nvPr/>
        </p:nvSpPr>
        <p:spPr>
          <a:xfrm>
            <a:off x="6096000" y="4176383"/>
            <a:ext cx="5422900" cy="1123371"/>
          </a:xfrm>
          <a:prstGeom prst="rect">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endParaRPr>
          </a:p>
        </p:txBody>
      </p:sp>
      <p:grpSp>
        <p:nvGrpSpPr>
          <p:cNvPr id="23" name="组合 22"/>
          <p:cNvGrpSpPr/>
          <p:nvPr/>
        </p:nvGrpSpPr>
        <p:grpSpPr>
          <a:xfrm>
            <a:off x="525187" y="1718559"/>
            <a:ext cx="5356778" cy="4517140"/>
            <a:chOff x="673101" y="1864015"/>
            <a:chExt cx="4866722" cy="4103897"/>
          </a:xfrm>
        </p:grpSpPr>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3101" y="1864015"/>
              <a:ext cx="4866722" cy="4103897"/>
            </a:xfrm>
            <a:prstGeom prst="rect">
              <a:avLst/>
            </a:prstGeom>
          </p:spPr>
        </p:pic>
        <p:sp>
          <p:nvSpPr>
            <p:cNvPr id="25" name="矩形 24"/>
            <p:cNvSpPr/>
            <p:nvPr/>
          </p:nvSpPr>
          <p:spPr>
            <a:xfrm>
              <a:off x="808714" y="2096436"/>
              <a:ext cx="4595497" cy="2577164"/>
            </a:xfrm>
            <a:prstGeom prst="rect">
              <a:avLst/>
            </a:prstGeom>
            <a:blipFill>
              <a:blip r:embed="rId3" cstate="print">
                <a:extLst>
                  <a:ext uri="{28A0092B-C50C-407E-A947-70E740481C1C}">
                    <a14:useLocalDpi xmlns:a14="http://schemas.microsoft.com/office/drawing/2010/main" val="0"/>
                  </a:ext>
                </a:extLst>
              </a:blip>
              <a:srcRect/>
              <a:stretch>
                <a:fillRect t="-9438" b="-94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4270614" y="339272"/>
            <a:ext cx="3650771" cy="854528"/>
            <a:chOff x="4264265" y="339272"/>
            <a:chExt cx="3650771" cy="854528"/>
          </a:xfrm>
        </p:grpSpPr>
        <p:sp>
          <p:nvSpPr>
            <p:cNvPr id="27" name="文本框 26"/>
            <p:cNvSpPr txBox="1"/>
            <p:nvPr/>
          </p:nvSpPr>
          <p:spPr>
            <a:xfrm>
              <a:off x="4766211" y="339272"/>
              <a:ext cx="2646879" cy="584775"/>
            </a:xfrm>
            <a:prstGeom prst="rect">
              <a:avLst/>
            </a:prstGeom>
            <a:noFill/>
          </p:spPr>
          <p:txBody>
            <a:bodyPr wrap="none" rtlCol="0">
              <a:spAutoFit/>
            </a:bodyPr>
            <a:lstStyle/>
            <a:p>
              <a:pPr lvl="0" algn="ctr" defTabSz="609600">
                <a:defRPr/>
              </a:pPr>
              <a:r>
                <a:rPr kumimoji="1" lang="zh-CN" altLang="en-US" sz="3200" kern="0">
                  <a:solidFill>
                    <a:schemeClr val="accent1"/>
                  </a:solidFill>
                  <a:latin typeface="+mj-ea"/>
                  <a:ea typeface="+mj-ea"/>
                  <a:cs typeface="+mn-ea"/>
                  <a:sym typeface="Calibri" panose="020F0502020204030204" pitchFamily="34" charset="0"/>
                </a:rPr>
                <a:t>市场数据分析</a:t>
              </a:r>
            </a:p>
          </p:txBody>
        </p:sp>
        <p:sp>
          <p:nvSpPr>
            <p:cNvPr id="28" name="矩形 27"/>
            <p:cNvSpPr/>
            <p:nvPr/>
          </p:nvSpPr>
          <p:spPr>
            <a:xfrm>
              <a:off x="4264265" y="835780"/>
              <a:ext cx="3650771" cy="247697"/>
            </a:xfrm>
            <a:prstGeom prst="rect">
              <a:avLst/>
            </a:prstGeom>
          </p:spPr>
          <p:txBody>
            <a:bodyPr wrap="square" lIns="0" tIns="0" rIns="0" bIns="0">
              <a:spAutoFit/>
            </a:bodyPr>
            <a:lstStyle/>
            <a:p>
              <a:pPr algn="ctr">
                <a:lnSpc>
                  <a:spcPct val="150000"/>
                </a:lnSpc>
                <a:defRPr/>
              </a:pPr>
              <a:r>
                <a:rPr lang="en-US" altLang="zh-CN" sz="1200" kern="0">
                  <a:solidFill>
                    <a:schemeClr val="tx1">
                      <a:lumMod val="65000"/>
                      <a:lumOff val="35000"/>
                    </a:schemeClr>
                  </a:solidFill>
                  <a:cs typeface="Arial" panose="020B0604020202020204" pitchFamily="34" charset="0"/>
                </a:rPr>
                <a:t>MARKET DATA ANALYSIS</a:t>
              </a:r>
            </a:p>
          </p:txBody>
        </p:sp>
        <p:cxnSp>
          <p:nvCxnSpPr>
            <p:cNvPr id="29" name="直接连接符 28"/>
            <p:cNvCxnSpPr/>
            <p:nvPr/>
          </p:nvCxnSpPr>
          <p:spPr>
            <a:xfrm>
              <a:off x="5875181" y="1193800"/>
              <a:ext cx="44163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6356864" y="4068663"/>
            <a:ext cx="4885195" cy="1231106"/>
            <a:chOff x="6304593" y="2799997"/>
            <a:chExt cx="4885195" cy="1231106"/>
          </a:xfrm>
        </p:grpSpPr>
        <p:grpSp>
          <p:nvGrpSpPr>
            <p:cNvPr id="31" name="组合 30"/>
            <p:cNvGrpSpPr/>
            <p:nvPr/>
          </p:nvGrpSpPr>
          <p:grpSpPr>
            <a:xfrm>
              <a:off x="7235755" y="3055362"/>
              <a:ext cx="3954033" cy="772116"/>
              <a:chOff x="6778471" y="2260836"/>
              <a:chExt cx="3954033" cy="772116"/>
            </a:xfrm>
          </p:grpSpPr>
          <p:sp>
            <p:nvSpPr>
              <p:cNvPr id="33" name="文本框 32"/>
              <p:cNvSpPr txBox="1"/>
              <p:nvPr/>
            </p:nvSpPr>
            <p:spPr>
              <a:xfrm>
                <a:off x="6778472" y="2511463"/>
                <a:ext cx="3954032" cy="521489"/>
              </a:xfrm>
              <a:prstGeom prst="rect">
                <a:avLst/>
              </a:prstGeom>
              <a:noFill/>
            </p:spPr>
            <p:txBody>
              <a:bodyPr wrap="square" lIns="0" tIns="0" rIns="0" bIns="0" rtlCol="0">
                <a:spAutoFit/>
              </a:bodyPr>
              <a:lstStyle/>
              <a:p>
                <a:pPr>
                  <a:lnSpc>
                    <a:spcPct val="150000"/>
                  </a:lnSpc>
                </a:pPr>
                <a:r>
                  <a:rPr lang="zh-CN" altLang="en-US" sz="1200">
                    <a:solidFill>
                      <a:schemeClr val="tx1">
                        <a:lumMod val="65000"/>
                        <a:lumOff val="35000"/>
                      </a:schemeClr>
                    </a:solidFill>
                    <a:latin typeface="+mn-ea"/>
                  </a:rPr>
                  <a:t>稻壳儿（</a:t>
                </a:r>
                <a:r>
                  <a:rPr lang="en-US" altLang="zh-CN" sz="1200">
                    <a:solidFill>
                      <a:schemeClr val="tx1">
                        <a:lumMod val="65000"/>
                        <a:lumOff val="35000"/>
                      </a:schemeClr>
                    </a:solidFill>
                    <a:latin typeface="+mn-ea"/>
                  </a:rPr>
                  <a:t>Docer</a:t>
                </a:r>
                <a:r>
                  <a:rPr lang="zh-CN" altLang="en-US" sz="1200">
                    <a:solidFill>
                      <a:schemeClr val="tx1">
                        <a:lumMod val="65000"/>
                        <a:lumOff val="35000"/>
                      </a:schemeClr>
                    </a:solidFill>
                    <a:latin typeface="+mn-ea"/>
                  </a:rPr>
                  <a:t>）是金山办公旗下专注办公领域内容服务的平台品牌拥有海量优质的原创</a:t>
                </a:r>
                <a:r>
                  <a:rPr lang="en-US" altLang="zh-CN" sz="1200">
                    <a:solidFill>
                      <a:schemeClr val="tx1">
                        <a:lumMod val="65000"/>
                        <a:lumOff val="35000"/>
                      </a:schemeClr>
                    </a:solidFill>
                    <a:latin typeface="+mn-ea"/>
                  </a:rPr>
                  <a:t>Office</a:t>
                </a:r>
                <a:r>
                  <a:rPr lang="zh-CN" altLang="en-US" sz="1200">
                    <a:solidFill>
                      <a:schemeClr val="tx1">
                        <a:lumMod val="65000"/>
                        <a:lumOff val="35000"/>
                      </a:schemeClr>
                    </a:solidFill>
                    <a:latin typeface="+mn-ea"/>
                  </a:rPr>
                  <a:t>素材模板及办公文库</a:t>
                </a:r>
              </a:p>
            </p:txBody>
          </p:sp>
          <p:sp>
            <p:nvSpPr>
              <p:cNvPr id="34" name="文本框 33"/>
              <p:cNvSpPr txBox="1"/>
              <p:nvPr/>
            </p:nvSpPr>
            <p:spPr>
              <a:xfrm>
                <a:off x="6778471" y="2260836"/>
                <a:ext cx="3165943" cy="276999"/>
              </a:xfrm>
              <a:prstGeom prst="rect">
                <a:avLst/>
              </a:prstGeom>
              <a:noFill/>
            </p:spPr>
            <p:txBody>
              <a:bodyPr wrap="square" lIns="0" tIns="0" rIns="0" bIns="0" rtlCol="0">
                <a:spAutoFit/>
              </a:bodyPr>
              <a:lstStyle/>
              <a:p>
                <a:r>
                  <a:rPr lang="zh-CN" altLang="en-US">
                    <a:solidFill>
                      <a:schemeClr val="accent2"/>
                    </a:solidFill>
                    <a:latin typeface="+mj-ea"/>
                    <a:ea typeface="+mj-ea"/>
                  </a:rPr>
                  <a:t>市场数据分析</a:t>
                </a:r>
              </a:p>
            </p:txBody>
          </p:sp>
        </p:grpSp>
        <p:sp>
          <p:nvSpPr>
            <p:cNvPr id="32" name="文本框 31"/>
            <p:cNvSpPr txBox="1"/>
            <p:nvPr/>
          </p:nvSpPr>
          <p:spPr>
            <a:xfrm>
              <a:off x="6304593" y="2799997"/>
              <a:ext cx="620283" cy="1231106"/>
            </a:xfrm>
            <a:prstGeom prst="rect">
              <a:avLst/>
            </a:prstGeom>
            <a:noFill/>
          </p:spPr>
          <p:txBody>
            <a:bodyPr wrap="square" lIns="0" tIns="0" rIns="0" bIns="0" rtlCol="0">
              <a:spAutoFit/>
            </a:bodyPr>
            <a:lstStyle/>
            <a:p>
              <a:r>
                <a:rPr lang="en-US" altLang="zh-CN" sz="8000">
                  <a:solidFill>
                    <a:schemeClr val="accent2"/>
                  </a:solidFill>
                  <a:latin typeface="DIN" pitchFamily="50" charset="0"/>
                  <a:ea typeface="+mj-ea"/>
                </a:rPr>
                <a:t>2.</a:t>
              </a:r>
              <a:endParaRPr lang="zh-CN" altLang="en-US" sz="8000">
                <a:solidFill>
                  <a:schemeClr val="accent2"/>
                </a:solidFill>
                <a:latin typeface="DIN" pitchFamily="50" charset="0"/>
                <a:ea typeface="+mj-ea"/>
              </a:endParaRPr>
            </a:p>
          </p:txBody>
        </p:sp>
      </p:grpSp>
      <p:grpSp>
        <p:nvGrpSpPr>
          <p:cNvPr id="35" name="组合 34"/>
          <p:cNvGrpSpPr/>
          <p:nvPr/>
        </p:nvGrpSpPr>
        <p:grpSpPr>
          <a:xfrm>
            <a:off x="6356864" y="5203157"/>
            <a:ext cx="4885195" cy="1231106"/>
            <a:chOff x="6304593" y="2799997"/>
            <a:chExt cx="4885195" cy="1231106"/>
          </a:xfrm>
        </p:grpSpPr>
        <p:grpSp>
          <p:nvGrpSpPr>
            <p:cNvPr id="36" name="组合 35"/>
            <p:cNvGrpSpPr/>
            <p:nvPr/>
          </p:nvGrpSpPr>
          <p:grpSpPr>
            <a:xfrm>
              <a:off x="7235755" y="3055362"/>
              <a:ext cx="3954033" cy="772116"/>
              <a:chOff x="6778471" y="2260836"/>
              <a:chExt cx="3954033" cy="772116"/>
            </a:xfrm>
          </p:grpSpPr>
          <p:sp>
            <p:nvSpPr>
              <p:cNvPr id="38" name="文本框 37"/>
              <p:cNvSpPr txBox="1"/>
              <p:nvPr/>
            </p:nvSpPr>
            <p:spPr>
              <a:xfrm>
                <a:off x="6778472" y="2511463"/>
                <a:ext cx="3954032" cy="521489"/>
              </a:xfrm>
              <a:prstGeom prst="rect">
                <a:avLst/>
              </a:prstGeom>
              <a:noFill/>
            </p:spPr>
            <p:txBody>
              <a:bodyPr wrap="square" lIns="0" tIns="0" rIns="0" bIns="0" rtlCol="0">
                <a:spAutoFit/>
              </a:bodyPr>
              <a:lstStyle/>
              <a:p>
                <a:pPr>
                  <a:lnSpc>
                    <a:spcPct val="150000"/>
                  </a:lnSpc>
                </a:pPr>
                <a:r>
                  <a:rPr lang="zh-CN" altLang="en-US" sz="1200">
                    <a:solidFill>
                      <a:schemeClr val="tx1">
                        <a:lumMod val="65000"/>
                        <a:lumOff val="35000"/>
                      </a:schemeClr>
                    </a:solidFill>
                    <a:latin typeface="+mn-ea"/>
                  </a:rPr>
                  <a:t>稻壳儿（</a:t>
                </a:r>
                <a:r>
                  <a:rPr lang="en-US" altLang="zh-CN" sz="1200">
                    <a:solidFill>
                      <a:schemeClr val="tx1">
                        <a:lumMod val="65000"/>
                        <a:lumOff val="35000"/>
                      </a:schemeClr>
                    </a:solidFill>
                    <a:latin typeface="+mn-ea"/>
                  </a:rPr>
                  <a:t>Docer</a:t>
                </a:r>
                <a:r>
                  <a:rPr lang="zh-CN" altLang="en-US" sz="1200">
                    <a:solidFill>
                      <a:schemeClr val="tx1">
                        <a:lumMod val="65000"/>
                        <a:lumOff val="35000"/>
                      </a:schemeClr>
                    </a:solidFill>
                    <a:latin typeface="+mn-ea"/>
                  </a:rPr>
                  <a:t>）是金山办公旗下专注办公领域内容服务的平台品牌拥有海量优质的原创</a:t>
                </a:r>
                <a:r>
                  <a:rPr lang="en-US" altLang="zh-CN" sz="1200">
                    <a:solidFill>
                      <a:schemeClr val="tx1">
                        <a:lumMod val="65000"/>
                        <a:lumOff val="35000"/>
                      </a:schemeClr>
                    </a:solidFill>
                    <a:latin typeface="+mn-ea"/>
                  </a:rPr>
                  <a:t>Office</a:t>
                </a:r>
                <a:r>
                  <a:rPr lang="zh-CN" altLang="en-US" sz="1200">
                    <a:solidFill>
                      <a:schemeClr val="tx1">
                        <a:lumMod val="65000"/>
                        <a:lumOff val="35000"/>
                      </a:schemeClr>
                    </a:solidFill>
                    <a:latin typeface="+mn-ea"/>
                  </a:rPr>
                  <a:t>素材模板及办公文库</a:t>
                </a:r>
              </a:p>
            </p:txBody>
          </p:sp>
          <p:sp>
            <p:nvSpPr>
              <p:cNvPr id="39" name="文本框 38"/>
              <p:cNvSpPr txBox="1"/>
              <p:nvPr/>
            </p:nvSpPr>
            <p:spPr>
              <a:xfrm>
                <a:off x="6778471" y="2260836"/>
                <a:ext cx="3165943" cy="276999"/>
              </a:xfrm>
              <a:prstGeom prst="rect">
                <a:avLst/>
              </a:prstGeom>
              <a:noFill/>
            </p:spPr>
            <p:txBody>
              <a:bodyPr wrap="square" lIns="0" tIns="0" rIns="0" bIns="0" rtlCol="0">
                <a:spAutoFit/>
              </a:bodyPr>
              <a:lstStyle/>
              <a:p>
                <a:r>
                  <a:rPr lang="zh-CN" altLang="en-US">
                    <a:solidFill>
                      <a:schemeClr val="accent3"/>
                    </a:solidFill>
                    <a:latin typeface="+mj-ea"/>
                    <a:ea typeface="+mj-ea"/>
                  </a:rPr>
                  <a:t>市场数据分析</a:t>
                </a:r>
              </a:p>
            </p:txBody>
          </p:sp>
        </p:grpSp>
        <p:sp>
          <p:nvSpPr>
            <p:cNvPr id="37" name="文本框 36"/>
            <p:cNvSpPr txBox="1"/>
            <p:nvPr/>
          </p:nvSpPr>
          <p:spPr>
            <a:xfrm>
              <a:off x="6304593" y="2799997"/>
              <a:ext cx="620283" cy="1231106"/>
            </a:xfrm>
            <a:prstGeom prst="rect">
              <a:avLst/>
            </a:prstGeom>
            <a:noFill/>
          </p:spPr>
          <p:txBody>
            <a:bodyPr wrap="square" lIns="0" tIns="0" rIns="0" bIns="0" rtlCol="0">
              <a:spAutoFit/>
            </a:bodyPr>
            <a:lstStyle/>
            <a:p>
              <a:r>
                <a:rPr lang="en-US" altLang="zh-CN" sz="8000">
                  <a:solidFill>
                    <a:schemeClr val="accent3"/>
                  </a:solidFill>
                  <a:latin typeface="DIN" pitchFamily="50" charset="0"/>
                  <a:ea typeface="+mj-ea"/>
                </a:rPr>
                <a:t>3.</a:t>
              </a:r>
              <a:endParaRPr lang="zh-CN" altLang="en-US" sz="8000">
                <a:solidFill>
                  <a:schemeClr val="accent3"/>
                </a:solidFill>
                <a:latin typeface="DIN" pitchFamily="50" charset="0"/>
                <a:ea typeface="+mj-ea"/>
              </a:endParaRP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1">
      <a:dk1>
        <a:sysClr val="windowText" lastClr="000000"/>
      </a:dk1>
      <a:lt1>
        <a:sysClr val="window" lastClr="FFFFFF"/>
      </a:lt1>
      <a:dk2>
        <a:srgbClr val="44546A"/>
      </a:dk2>
      <a:lt2>
        <a:srgbClr val="E7E6E6"/>
      </a:lt2>
      <a:accent1>
        <a:srgbClr val="93492C"/>
      </a:accent1>
      <a:accent2>
        <a:srgbClr val="E8943E"/>
      </a:accent2>
      <a:accent3>
        <a:srgbClr val="CC6B4B"/>
      </a:accent3>
      <a:accent4>
        <a:srgbClr val="DEA987"/>
      </a:accent4>
      <a:accent5>
        <a:srgbClr val="F0E4CE"/>
      </a:accent5>
      <a:accent6>
        <a:srgbClr val="70AD47"/>
      </a:accent6>
      <a:hlink>
        <a:srgbClr val="0563C1"/>
      </a:hlink>
      <a:folHlink>
        <a:srgbClr val="954F72"/>
      </a:folHlink>
    </a:clrScheme>
    <a:fontScheme name="自定义 4">
      <a:majorFont>
        <a:latin typeface="思源黑体 CN Bold"/>
        <a:ea typeface="思源宋体 CN SemiBold"/>
        <a:cs typeface=""/>
      </a:majorFont>
      <a:minorFont>
        <a:latin typeface="思源黑体 CN Normal"/>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2243</Words>
  <Application>Microsoft Office PowerPoint</Application>
  <PresentationFormat>宽屏</PresentationFormat>
  <Paragraphs>215</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DIN</vt:lpstr>
      <vt:lpstr>思源黑体 CN Bold</vt:lpstr>
      <vt:lpstr>思源黑体 CN Medium</vt:lpstr>
      <vt:lpstr>思源黑体 CN Normal</vt:lpstr>
      <vt:lpstr>思源宋体 CN Medium</vt:lpstr>
      <vt:lpstr>思源宋体 CN SemiBold</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LHARBOR</dc:creator>
  <cp:lastModifiedBy>Windows 用户</cp:lastModifiedBy>
  <cp:revision>56</cp:revision>
  <dcterms:created xsi:type="dcterms:W3CDTF">2020-07-02T06:35:00Z</dcterms:created>
  <dcterms:modified xsi:type="dcterms:W3CDTF">2020-07-08T09:05:25Z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2052-11.8.2.8808</vt:lpwstr>
  </property>
</Properties>
</file>