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Lst>
  <p:notesMasterIdLst>
    <p:notesMasterId r:id="rId22"/>
  </p:notesMasterIdLst>
  <p:sldIdLst>
    <p:sldId id="256" r:id="rId4"/>
    <p:sldId id="272" r:id="rId5"/>
    <p:sldId id="273" r:id="rId6"/>
    <p:sldId id="257" r:id="rId7"/>
    <p:sldId id="274" r:id="rId8"/>
    <p:sldId id="258" r:id="rId9"/>
    <p:sldId id="286" r:id="rId10"/>
    <p:sldId id="287" r:id="rId11"/>
    <p:sldId id="275" r:id="rId12"/>
    <p:sldId id="288" r:id="rId13"/>
    <p:sldId id="289" r:id="rId14"/>
    <p:sldId id="290" r:id="rId15"/>
    <p:sldId id="276" r:id="rId16"/>
    <p:sldId id="281" r:id="rId17"/>
    <p:sldId id="291" r:id="rId18"/>
    <p:sldId id="292" r:id="rId19"/>
    <p:sldId id="293" r:id="rId20"/>
    <p:sldId id="285"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B901"/>
    <a:srgbClr val="E50011"/>
    <a:srgbClr val="910901"/>
    <a:srgbClr val="FFF400"/>
    <a:srgbClr val="FFC00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89" d="100"/>
          <a:sy n="89" d="100"/>
        </p:scale>
        <p:origin x="-168"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gs" Target="tags/tag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CA4BD4-FB93-4234-937A-857536F58D67}"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4B0FD7-E352-4C79-BC84-BF544332AE8A}" type="slidenum">
              <a:rPr lang="zh-CN" altLang="en-US" smtClean="0"/>
              <a:pPr/>
              <a:t>‹#›</a:t>
            </a:fld>
            <a:endParaRPr lang="zh-CN" altLang="en-US"/>
          </a:p>
        </p:txBody>
      </p:sp>
    </p:spTree>
    <p:extLst>
      <p:ext uri="{BB962C8B-B14F-4D97-AF65-F5344CB8AC3E}">
        <p14:creationId xmlns:p14="http://schemas.microsoft.com/office/powerpoint/2010/main" xmlns="" val="33349096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B0FD7-E352-4C79-BC84-BF544332AE8A}" type="slidenum">
              <a:rPr lang="zh-CN" altLang="en-US" smtClean="0"/>
              <a:pPr/>
              <a:t>1</a:t>
            </a:fld>
            <a:endParaRPr lang="zh-CN" altLang="en-US"/>
          </a:p>
        </p:txBody>
      </p:sp>
    </p:spTree>
    <p:extLst>
      <p:ext uri="{BB962C8B-B14F-4D97-AF65-F5344CB8AC3E}">
        <p14:creationId xmlns:p14="http://schemas.microsoft.com/office/powerpoint/2010/main" xmlns="" val="15998898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B0FD7-E352-4C79-BC84-BF544332AE8A}" type="slidenum">
              <a:rPr lang="zh-CN" altLang="en-US" smtClean="0"/>
              <a:pPr/>
              <a:t>10</a:t>
            </a:fld>
            <a:endParaRPr lang="zh-CN" altLang="en-US"/>
          </a:p>
        </p:txBody>
      </p:sp>
    </p:spTree>
    <p:extLst>
      <p:ext uri="{BB962C8B-B14F-4D97-AF65-F5344CB8AC3E}">
        <p14:creationId xmlns:p14="http://schemas.microsoft.com/office/powerpoint/2010/main" xmlns="" val="4222347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B0FD7-E352-4C79-BC84-BF544332AE8A}" type="slidenum">
              <a:rPr lang="zh-CN" altLang="en-US" smtClean="0"/>
              <a:pPr/>
              <a:t>11</a:t>
            </a:fld>
            <a:endParaRPr lang="zh-CN" altLang="en-US"/>
          </a:p>
        </p:txBody>
      </p:sp>
    </p:spTree>
    <p:extLst>
      <p:ext uri="{BB962C8B-B14F-4D97-AF65-F5344CB8AC3E}">
        <p14:creationId xmlns:p14="http://schemas.microsoft.com/office/powerpoint/2010/main" xmlns="" val="40459896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B0FD7-E352-4C79-BC84-BF544332AE8A}" type="slidenum">
              <a:rPr lang="zh-CN" altLang="en-US" smtClean="0"/>
              <a:pPr/>
              <a:t>12</a:t>
            </a:fld>
            <a:endParaRPr lang="zh-CN" altLang="en-US"/>
          </a:p>
        </p:txBody>
      </p:sp>
    </p:spTree>
    <p:extLst>
      <p:ext uri="{BB962C8B-B14F-4D97-AF65-F5344CB8AC3E}">
        <p14:creationId xmlns:p14="http://schemas.microsoft.com/office/powerpoint/2010/main" xmlns="" val="28309307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B0FD7-E352-4C79-BC84-BF544332AE8A}" type="slidenum">
              <a:rPr lang="zh-CN" altLang="en-US" smtClean="0"/>
              <a:pPr/>
              <a:t>13</a:t>
            </a:fld>
            <a:endParaRPr lang="zh-CN" altLang="en-US"/>
          </a:p>
        </p:txBody>
      </p:sp>
    </p:spTree>
    <p:extLst>
      <p:ext uri="{BB962C8B-B14F-4D97-AF65-F5344CB8AC3E}">
        <p14:creationId xmlns:p14="http://schemas.microsoft.com/office/powerpoint/2010/main" xmlns="" val="27512121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B0FD7-E352-4C79-BC84-BF544332AE8A}" type="slidenum">
              <a:rPr lang="zh-CN" altLang="en-US" smtClean="0"/>
              <a:pPr/>
              <a:t>14</a:t>
            </a:fld>
            <a:endParaRPr lang="zh-CN" altLang="en-US"/>
          </a:p>
        </p:txBody>
      </p:sp>
    </p:spTree>
    <p:extLst>
      <p:ext uri="{BB962C8B-B14F-4D97-AF65-F5344CB8AC3E}">
        <p14:creationId xmlns:p14="http://schemas.microsoft.com/office/powerpoint/2010/main" xmlns="" val="11065374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B0FD7-E352-4C79-BC84-BF544332AE8A}" type="slidenum">
              <a:rPr lang="zh-CN" altLang="en-US" smtClean="0"/>
              <a:pPr/>
              <a:t>15</a:t>
            </a:fld>
            <a:endParaRPr lang="zh-CN" altLang="en-US"/>
          </a:p>
        </p:txBody>
      </p:sp>
    </p:spTree>
    <p:extLst>
      <p:ext uri="{BB962C8B-B14F-4D97-AF65-F5344CB8AC3E}">
        <p14:creationId xmlns:p14="http://schemas.microsoft.com/office/powerpoint/2010/main" xmlns="" val="15349215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B0FD7-E352-4C79-BC84-BF544332AE8A}" type="slidenum">
              <a:rPr lang="zh-CN" altLang="en-US" smtClean="0"/>
              <a:pPr/>
              <a:t>16</a:t>
            </a:fld>
            <a:endParaRPr lang="zh-CN" altLang="en-US"/>
          </a:p>
        </p:txBody>
      </p:sp>
    </p:spTree>
    <p:extLst>
      <p:ext uri="{BB962C8B-B14F-4D97-AF65-F5344CB8AC3E}">
        <p14:creationId xmlns:p14="http://schemas.microsoft.com/office/powerpoint/2010/main" xmlns="" val="2818977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B0FD7-E352-4C79-BC84-BF544332AE8A}" type="slidenum">
              <a:rPr lang="zh-CN" altLang="en-US" smtClean="0"/>
              <a:pPr/>
              <a:t>17</a:t>
            </a:fld>
            <a:endParaRPr lang="zh-CN" altLang="en-US"/>
          </a:p>
        </p:txBody>
      </p:sp>
    </p:spTree>
    <p:extLst>
      <p:ext uri="{BB962C8B-B14F-4D97-AF65-F5344CB8AC3E}">
        <p14:creationId xmlns:p14="http://schemas.microsoft.com/office/powerpoint/2010/main" xmlns="" val="25987736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B0FD7-E352-4C79-BC84-BF544332AE8A}" type="slidenum">
              <a:rPr lang="zh-CN" altLang="en-US" smtClean="0"/>
              <a:pPr/>
              <a:t>18</a:t>
            </a:fld>
            <a:endParaRPr lang="zh-CN" altLang="en-US"/>
          </a:p>
        </p:txBody>
      </p:sp>
    </p:spTree>
    <p:extLst>
      <p:ext uri="{BB962C8B-B14F-4D97-AF65-F5344CB8AC3E}">
        <p14:creationId xmlns:p14="http://schemas.microsoft.com/office/powerpoint/2010/main" xmlns="" val="28132800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B0FD7-E352-4C79-BC84-BF544332AE8A}" type="slidenum">
              <a:rPr lang="zh-CN" altLang="en-US" smtClean="0"/>
              <a:pPr/>
              <a:t>2</a:t>
            </a:fld>
            <a:endParaRPr lang="zh-CN" altLang="en-US"/>
          </a:p>
        </p:txBody>
      </p:sp>
    </p:spTree>
    <p:extLst>
      <p:ext uri="{BB962C8B-B14F-4D97-AF65-F5344CB8AC3E}">
        <p14:creationId xmlns:p14="http://schemas.microsoft.com/office/powerpoint/2010/main" xmlns="" val="36515217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B0FD7-E352-4C79-BC84-BF544332AE8A}" type="slidenum">
              <a:rPr lang="zh-CN" altLang="en-US" smtClean="0"/>
              <a:pPr/>
              <a:t>3</a:t>
            </a:fld>
            <a:endParaRPr lang="zh-CN" altLang="en-US"/>
          </a:p>
        </p:txBody>
      </p:sp>
    </p:spTree>
    <p:extLst>
      <p:ext uri="{BB962C8B-B14F-4D97-AF65-F5344CB8AC3E}">
        <p14:creationId xmlns:p14="http://schemas.microsoft.com/office/powerpoint/2010/main" xmlns="" val="33918489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B0FD7-E352-4C79-BC84-BF544332AE8A}" type="slidenum">
              <a:rPr lang="zh-CN" altLang="en-US" smtClean="0"/>
              <a:pPr/>
              <a:t>4</a:t>
            </a:fld>
            <a:endParaRPr lang="zh-CN" altLang="en-US"/>
          </a:p>
        </p:txBody>
      </p:sp>
    </p:spTree>
    <p:extLst>
      <p:ext uri="{BB962C8B-B14F-4D97-AF65-F5344CB8AC3E}">
        <p14:creationId xmlns:p14="http://schemas.microsoft.com/office/powerpoint/2010/main" xmlns="" val="34326366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B0FD7-E352-4C79-BC84-BF544332AE8A}" type="slidenum">
              <a:rPr lang="zh-CN" altLang="en-US" smtClean="0"/>
              <a:pPr/>
              <a:t>5</a:t>
            </a:fld>
            <a:endParaRPr lang="zh-CN" altLang="en-US"/>
          </a:p>
        </p:txBody>
      </p:sp>
    </p:spTree>
    <p:extLst>
      <p:ext uri="{BB962C8B-B14F-4D97-AF65-F5344CB8AC3E}">
        <p14:creationId xmlns:p14="http://schemas.microsoft.com/office/powerpoint/2010/main" xmlns="" val="24446305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B0FD7-E352-4C79-BC84-BF544332AE8A}" type="slidenum">
              <a:rPr lang="zh-CN" altLang="en-US" smtClean="0"/>
              <a:pPr/>
              <a:t>6</a:t>
            </a:fld>
            <a:endParaRPr lang="zh-CN" altLang="en-US"/>
          </a:p>
        </p:txBody>
      </p:sp>
    </p:spTree>
    <p:extLst>
      <p:ext uri="{BB962C8B-B14F-4D97-AF65-F5344CB8AC3E}">
        <p14:creationId xmlns:p14="http://schemas.microsoft.com/office/powerpoint/2010/main" xmlns="" val="27671756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B0FD7-E352-4C79-BC84-BF544332AE8A}" type="slidenum">
              <a:rPr lang="zh-CN" altLang="en-US" smtClean="0"/>
              <a:pPr/>
              <a:t>7</a:t>
            </a:fld>
            <a:endParaRPr lang="zh-CN" altLang="en-US"/>
          </a:p>
        </p:txBody>
      </p:sp>
    </p:spTree>
    <p:extLst>
      <p:ext uri="{BB962C8B-B14F-4D97-AF65-F5344CB8AC3E}">
        <p14:creationId xmlns:p14="http://schemas.microsoft.com/office/powerpoint/2010/main" xmlns="" val="11989620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B0FD7-E352-4C79-BC84-BF544332AE8A}" type="slidenum">
              <a:rPr lang="zh-CN" altLang="en-US" smtClean="0"/>
              <a:pPr/>
              <a:t>8</a:t>
            </a:fld>
            <a:endParaRPr lang="zh-CN" altLang="en-US"/>
          </a:p>
        </p:txBody>
      </p:sp>
    </p:spTree>
    <p:extLst>
      <p:ext uri="{BB962C8B-B14F-4D97-AF65-F5344CB8AC3E}">
        <p14:creationId xmlns:p14="http://schemas.microsoft.com/office/powerpoint/2010/main" xmlns="" val="42547864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B0FD7-E352-4C79-BC84-BF544332AE8A}" type="slidenum">
              <a:rPr lang="zh-CN" altLang="en-US" smtClean="0"/>
              <a:pPr/>
              <a:t>9</a:t>
            </a:fld>
            <a:endParaRPr lang="zh-CN" altLang="en-US"/>
          </a:p>
        </p:txBody>
      </p:sp>
    </p:spTree>
    <p:extLst>
      <p:ext uri="{BB962C8B-B14F-4D97-AF65-F5344CB8AC3E}">
        <p14:creationId xmlns:p14="http://schemas.microsoft.com/office/powerpoint/2010/main" xmlns="" val="16146324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D20D527E-1393-45B5-8BD0-70D81AE17C47}"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A94535-9A2C-492C-AE3C-B6B57703995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20D527E-1393-45B5-8BD0-70D81AE17C47}"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A94535-9A2C-492C-AE3C-B6B57703995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D20D527E-1393-45B5-8BD0-70D81AE17C47}"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A94535-9A2C-492C-AE3C-B6B57703995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20D527E-1393-45B5-8BD0-70D81AE17C47}"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A94535-9A2C-492C-AE3C-B6B57703995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20D527E-1393-45B5-8BD0-70D81AE17C47}" type="datetimeFigureOut">
              <a:rPr lang="zh-CN" altLang="en-US" smtClean="0"/>
              <a:pPr/>
              <a:t>2017/11/2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3A94535-9A2C-492C-AE3C-B6B57703995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20D527E-1393-45B5-8BD0-70D81AE17C47}" type="datetimeFigureOut">
              <a:rPr lang="zh-CN" altLang="en-US" smtClean="0"/>
              <a:pPr/>
              <a:t>2017/11/2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3A94535-9A2C-492C-AE3C-B6B57703995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20D527E-1393-45B5-8BD0-70D81AE17C47}" type="datetimeFigureOut">
              <a:rPr lang="zh-CN" altLang="en-US" smtClean="0"/>
              <a:pPr/>
              <a:t>2017/11/2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3A94535-9A2C-492C-AE3C-B6B57703995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20D527E-1393-45B5-8BD0-70D81AE17C47}"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A94535-9A2C-492C-AE3C-B6B57703995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20D527E-1393-45B5-8BD0-70D81AE17C47}"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A94535-9A2C-492C-AE3C-B6B57703995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20D527E-1393-45B5-8BD0-70D81AE17C47}"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A94535-9A2C-492C-AE3C-B6B57703995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20D527E-1393-45B5-8BD0-70D81AE17C47}"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A94535-9A2C-492C-AE3C-B6B57703995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2017/11/2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0D527E-1393-45B5-8BD0-70D81AE17C47}" type="datetimeFigureOut">
              <a:rPr lang="zh-CN" altLang="en-US" smtClean="0"/>
              <a:pPr/>
              <a:t>2017/11/2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A94535-9A2C-492C-AE3C-B6B57703995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2017/11/2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
        <p:nvSpPr>
          <p:cNvPr id="7" name="矩形 6"/>
          <p:cNvSpPr/>
          <p:nvPr userDrawn="1"/>
        </p:nvSpPr>
        <p:spPr>
          <a:xfrm>
            <a:off x="0" y="0"/>
            <a:ext cx="12192000" cy="6858000"/>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6.png"/><Relationship Id="rId7"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xmlns="" val="0"/>
              </a:ext>
            </a:extLst>
          </a:blip>
          <a:srcRect l="42524" t="15090" r="31884" b="24659"/>
          <a:stretch>
            <a:fillRect/>
          </a:stretch>
        </p:blipFill>
        <p:spPr>
          <a:xfrm>
            <a:off x="8302171" y="716743"/>
            <a:ext cx="2061028" cy="1968401"/>
          </a:xfrm>
          <a:prstGeom prst="rect">
            <a:avLst/>
          </a:prstGeom>
        </p:spPr>
      </p:pic>
      <p:pic>
        <p:nvPicPr>
          <p:cNvPr id="13" name="图片 12"/>
          <p:cNvPicPr>
            <a:picLocks noChangeAspect="1"/>
          </p:cNvPicPr>
          <p:nvPr/>
        </p:nvPicPr>
        <p:blipFill rotWithShape="1">
          <a:blip r:embed="rId5" cstate="print">
            <a:extLst>
              <a:ext uri="{28A0092B-C50C-407E-A947-70E740481C1C}">
                <a14:useLocalDpi xmlns:a14="http://schemas.microsoft.com/office/drawing/2010/main" xmlns="" val="0"/>
              </a:ext>
            </a:extLst>
          </a:blip>
          <a:srcRect l="8722" t="13031" r="7085" b="53869"/>
          <a:stretch>
            <a:fillRect/>
          </a:stretch>
        </p:blipFill>
        <p:spPr>
          <a:xfrm>
            <a:off x="2366706" y="2176251"/>
            <a:ext cx="7458589" cy="1465942"/>
          </a:xfrm>
          <a:prstGeom prst="rect">
            <a:avLst/>
          </a:prstGeom>
        </p:spPr>
      </p:pic>
      <p:sp>
        <p:nvSpPr>
          <p:cNvPr id="8" name="文本框 7"/>
          <p:cNvSpPr txBox="1"/>
          <p:nvPr/>
        </p:nvSpPr>
        <p:spPr>
          <a:xfrm>
            <a:off x="3358774" y="4278621"/>
            <a:ext cx="5474451"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pPr algn="ctr"/>
            <a:r>
              <a:rPr lang="zh-CN" altLang="en-US" sz="1800" b="0" dirty="0">
                <a:latin typeface="华文细黑" panose="02010600040101010101" pitchFamily="2" charset="-122"/>
                <a:ea typeface="华文细黑" panose="02010600040101010101" pitchFamily="2" charset="-122"/>
              </a:rPr>
              <a:t>汇报人</a:t>
            </a:r>
            <a:r>
              <a:rPr lang="zh-CN" altLang="en-US" sz="1800" b="0" dirty="0" smtClean="0">
                <a:latin typeface="华文细黑" panose="02010600040101010101" pitchFamily="2" charset="-122"/>
                <a:ea typeface="华文细黑" panose="02010600040101010101" pitchFamily="2" charset="-122"/>
              </a:rPr>
              <a:t>：</a:t>
            </a:r>
            <a:r>
              <a:rPr lang="en-US" altLang="zh-CN" sz="1800" b="0" dirty="0" smtClean="0">
                <a:latin typeface="华文细黑" panose="02010600040101010101" pitchFamily="2" charset="-122"/>
                <a:ea typeface="华文细黑" panose="02010600040101010101" pitchFamily="2" charset="-122"/>
              </a:rPr>
              <a:t>XXX</a:t>
            </a:r>
            <a:r>
              <a:rPr lang="zh-CN" altLang="en-US" sz="1800" b="0" dirty="0" smtClean="0">
                <a:latin typeface="华文细黑" panose="02010600040101010101" pitchFamily="2" charset="-122"/>
                <a:ea typeface="华文细黑" panose="02010600040101010101" pitchFamily="2" charset="-122"/>
              </a:rPr>
              <a:t>  </a:t>
            </a:r>
            <a:r>
              <a:rPr lang="zh-CN" altLang="en-US" sz="1800" b="0" dirty="0">
                <a:latin typeface="华文细黑" panose="02010600040101010101" pitchFamily="2" charset="-122"/>
                <a:ea typeface="华文细黑" panose="02010600040101010101" pitchFamily="2" charset="-122"/>
              </a:rPr>
              <a:t>汇报时间：</a:t>
            </a:r>
            <a:r>
              <a:rPr lang="en-US" altLang="zh-CN" sz="1800" b="0" dirty="0">
                <a:latin typeface="华文细黑" panose="02010600040101010101" pitchFamily="2" charset="-122"/>
                <a:ea typeface="华文细黑" panose="02010600040101010101" pitchFamily="2" charset="-122"/>
              </a:rPr>
              <a:t>XX</a:t>
            </a:r>
            <a:r>
              <a:rPr lang="zh-CN" altLang="en-US" sz="1800" b="0" dirty="0">
                <a:latin typeface="华文细黑" panose="02010600040101010101" pitchFamily="2" charset="-122"/>
                <a:ea typeface="华文细黑" panose="02010600040101010101" pitchFamily="2" charset="-122"/>
              </a:rPr>
              <a:t>年</a:t>
            </a:r>
            <a:r>
              <a:rPr lang="en-US" altLang="zh-CN" sz="1800" b="0" dirty="0">
                <a:latin typeface="华文细黑" panose="02010600040101010101" pitchFamily="2" charset="-122"/>
                <a:ea typeface="华文细黑" panose="02010600040101010101" pitchFamily="2" charset="-122"/>
              </a:rPr>
              <a:t>XX</a:t>
            </a:r>
            <a:r>
              <a:rPr lang="zh-CN" altLang="en-US" sz="1800" b="0" dirty="0">
                <a:latin typeface="华文细黑" panose="02010600040101010101" pitchFamily="2" charset="-122"/>
                <a:ea typeface="华文细黑" panose="02010600040101010101" pitchFamily="2" charset="-122"/>
              </a:rPr>
              <a:t>月</a:t>
            </a:r>
            <a:r>
              <a:rPr lang="en-US" altLang="zh-CN" sz="1800" b="0" dirty="0">
                <a:latin typeface="华文细黑" panose="02010600040101010101" pitchFamily="2" charset="-122"/>
                <a:ea typeface="华文细黑" panose="02010600040101010101" pitchFamily="2" charset="-122"/>
              </a:rPr>
              <a:t>XX</a:t>
            </a:r>
            <a:r>
              <a:rPr lang="zh-CN" altLang="en-US" sz="1800" b="0" dirty="0">
                <a:latin typeface="华文细黑" panose="02010600040101010101" pitchFamily="2" charset="-122"/>
                <a:ea typeface="华文细黑" panose="02010600040101010101" pitchFamily="2" charset="-122"/>
              </a:rPr>
              <a:t>日</a:t>
            </a:r>
          </a:p>
        </p:txBody>
      </p:sp>
      <p:grpSp>
        <p:nvGrpSpPr>
          <p:cNvPr id="25" name="组合 24"/>
          <p:cNvGrpSpPr/>
          <p:nvPr/>
        </p:nvGrpSpPr>
        <p:grpSpPr>
          <a:xfrm>
            <a:off x="2366706" y="3598353"/>
            <a:ext cx="7458589" cy="769441"/>
            <a:chOff x="2366706" y="3598353"/>
            <a:chExt cx="7458589" cy="769441"/>
          </a:xfrm>
        </p:grpSpPr>
        <p:sp>
          <p:nvSpPr>
            <p:cNvPr id="10" name="文本框 9"/>
            <p:cNvSpPr txBox="1"/>
            <p:nvPr/>
          </p:nvSpPr>
          <p:spPr>
            <a:xfrm>
              <a:off x="3136782" y="3598353"/>
              <a:ext cx="5918437" cy="769441"/>
            </a:xfrm>
            <a:prstGeom prst="rect">
              <a:avLst/>
            </a:prstGeom>
            <a:noFill/>
            <a:effectLst>
              <a:outerShdw blurRad="50800" dist="38100" dir="5400000" algn="t" rotWithShape="0">
                <a:prstClr val="black">
                  <a:alpha val="40000"/>
                </a:prstClr>
              </a:outerShdw>
            </a:effectLst>
          </p:spPr>
          <p:txBody>
            <a:bodyPr wrap="square" rtlCol="0">
              <a:spAutoFit/>
            </a:bodyPr>
            <a:lstStyle>
              <a:defPPr>
                <a:defRPr lang="zh-CN"/>
              </a:defPPr>
              <a:lvl1pPr algn="dist">
                <a:defRPr sz="20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4400" dirty="0"/>
                <a:t>两会精神解读学习模板</a:t>
              </a:r>
            </a:p>
          </p:txBody>
        </p:sp>
        <p:cxnSp>
          <p:nvCxnSpPr>
            <p:cNvPr id="23" name="直接连接符 22"/>
            <p:cNvCxnSpPr/>
            <p:nvPr/>
          </p:nvCxnSpPr>
          <p:spPr>
            <a:xfrm>
              <a:off x="9256542" y="3983073"/>
              <a:ext cx="5687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366706" y="3983073"/>
              <a:ext cx="5687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949371" y="539439"/>
            <a:ext cx="7242629" cy="379738"/>
            <a:chOff x="4949371" y="539439"/>
            <a:chExt cx="7242629" cy="379738"/>
          </a:xfrm>
        </p:grpSpPr>
        <p:sp>
          <p:nvSpPr>
            <p:cNvPr id="13" name="矩形 12"/>
            <p:cNvSpPr/>
            <p:nvPr/>
          </p:nvSpPr>
          <p:spPr>
            <a:xfrm>
              <a:off x="4949371" y="539439"/>
              <a:ext cx="7242629" cy="379738"/>
            </a:xfrm>
            <a:prstGeom prst="rect">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508999" y="667622"/>
              <a:ext cx="123372" cy="1233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rotWithShape="1">
          <a:blip r:embed="rId3">
            <a:extLst>
              <a:ext uri="{28A0092B-C50C-407E-A947-70E740481C1C}">
                <a14:useLocalDpi xmlns:a14="http://schemas.microsoft.com/office/drawing/2010/main" xmlns="" val="0"/>
              </a:ext>
            </a:extLst>
          </a:blip>
          <a:srcRect t="41063" r="6956" b="46476"/>
          <a:stretch>
            <a:fillRect/>
          </a:stretch>
        </p:blipFill>
        <p:spPr>
          <a:xfrm>
            <a:off x="-203199" y="5779525"/>
            <a:ext cx="12395199" cy="1249765"/>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xmlns="" val="0"/>
              </a:ext>
            </a:extLst>
          </a:blip>
          <a:srcRect r="39752" b="14943"/>
          <a:stretch>
            <a:fillRect/>
          </a:stretch>
        </p:blipFill>
        <p:spPr>
          <a:xfrm>
            <a:off x="10784115" y="5539100"/>
            <a:ext cx="1407885" cy="1490190"/>
          </a:xfrm>
          <a:prstGeom prst="rect">
            <a:avLst/>
          </a:prstGeom>
        </p:spPr>
      </p:pic>
      <p:pic>
        <p:nvPicPr>
          <p:cNvPr id="9" name="图片 8"/>
          <p:cNvPicPr>
            <a:picLocks noChangeAspect="1"/>
          </p:cNvPicPr>
          <p:nvPr/>
        </p:nvPicPr>
        <p:blipFill rotWithShape="1">
          <a:blip r:embed="rId5" cstate="print">
            <a:extLst>
              <a:ext uri="{28A0092B-C50C-407E-A947-70E740481C1C}">
                <a14:useLocalDpi xmlns:a14="http://schemas.microsoft.com/office/drawing/2010/main" xmlns="" val="0"/>
              </a:ext>
            </a:extLst>
          </a:blip>
          <a:srcRect l="37147" t="22010" r="16361" b="44127"/>
          <a:stretch>
            <a:fillRect/>
          </a:stretch>
        </p:blipFill>
        <p:spPr>
          <a:xfrm>
            <a:off x="10130971" y="6122526"/>
            <a:ext cx="1355136" cy="740006"/>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79506" y="278637"/>
            <a:ext cx="839695" cy="898182"/>
          </a:xfrm>
          <a:prstGeom prst="rect">
            <a:avLst/>
          </a:prstGeom>
        </p:spPr>
      </p:pic>
      <p:sp>
        <p:nvSpPr>
          <p:cNvPr id="12" name="矩形 11"/>
          <p:cNvSpPr/>
          <p:nvPr/>
        </p:nvSpPr>
        <p:spPr>
          <a:xfrm>
            <a:off x="1372330" y="482168"/>
            <a:ext cx="3083555" cy="523220"/>
          </a:xfrm>
          <a:prstGeom prst="rect">
            <a:avLst/>
          </a:prstGeom>
        </p:spPr>
        <p:txBody>
          <a:bodyPr wrap="square">
            <a:spAutoFit/>
          </a:bodyPr>
          <a:lstStyle/>
          <a:p>
            <a:pPr algn="ctr"/>
            <a:r>
              <a:rPr lang="en-US" altLang="zh-CN" sz="2800" b="1" dirty="0" smtClean="0">
                <a:solidFill>
                  <a:srgbClr val="E50011"/>
                </a:solidFill>
                <a:latin typeface="微软雅黑" panose="020B0503020204020204" pitchFamily="34" charset="-122"/>
                <a:ea typeface="微软雅黑" panose="020B0503020204020204" pitchFamily="34" charset="-122"/>
              </a:rPr>
              <a:t>201X</a:t>
            </a:r>
            <a:r>
              <a:rPr lang="zh-CN" altLang="en-US" sz="2800" b="1" dirty="0" smtClean="0">
                <a:solidFill>
                  <a:srgbClr val="E50011"/>
                </a:solidFill>
                <a:latin typeface="微软雅黑" panose="020B0503020204020204" pitchFamily="34" charset="-122"/>
                <a:ea typeface="微软雅黑" panose="020B0503020204020204" pitchFamily="34" charset="-122"/>
              </a:rPr>
              <a:t>年</a:t>
            </a:r>
            <a:r>
              <a:rPr lang="zh-CN" altLang="en-US" sz="2800" b="1" dirty="0">
                <a:solidFill>
                  <a:srgbClr val="E50011"/>
                </a:solidFill>
                <a:latin typeface="微软雅黑" panose="020B0503020204020204" pitchFamily="34" charset="-122"/>
                <a:ea typeface="微软雅黑" panose="020B0503020204020204" pitchFamily="34" charset="-122"/>
              </a:rPr>
              <a:t>工作部署</a:t>
            </a:r>
          </a:p>
        </p:txBody>
      </p:sp>
      <p:sp>
        <p:nvSpPr>
          <p:cNvPr id="14" name="文本框 13"/>
          <p:cNvSpPr txBox="1"/>
          <p:nvPr/>
        </p:nvSpPr>
        <p:spPr>
          <a:xfrm>
            <a:off x="5910941" y="539013"/>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贯彻学习两会精神</a:t>
            </a:r>
          </a:p>
        </p:txBody>
      </p:sp>
      <p:sp>
        <p:nvSpPr>
          <p:cNvPr id="15" name="文本框 14"/>
          <p:cNvSpPr txBox="1"/>
          <p:nvPr/>
        </p:nvSpPr>
        <p:spPr>
          <a:xfrm>
            <a:off x="8944391" y="549845"/>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提升思想水平觉悟</a:t>
            </a:r>
          </a:p>
        </p:txBody>
      </p:sp>
      <p:sp>
        <p:nvSpPr>
          <p:cNvPr id="2" name="矩形 1"/>
          <p:cNvSpPr/>
          <p:nvPr/>
        </p:nvSpPr>
        <p:spPr>
          <a:xfrm>
            <a:off x="914400" y="1889458"/>
            <a:ext cx="3236686" cy="4090526"/>
          </a:xfrm>
          <a:prstGeom prst="rect">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14400" y="2191517"/>
            <a:ext cx="3236686" cy="6360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rgbClr val="E50011"/>
                </a:solidFill>
                <a:latin typeface="微软雅黑" panose="020B0503020204020204" pitchFamily="34" charset="-122"/>
                <a:ea typeface="微软雅黑" panose="020B0503020204020204" pitchFamily="34" charset="-122"/>
              </a:rPr>
              <a:t>201X</a:t>
            </a:r>
            <a:r>
              <a:rPr lang="zh-CN" altLang="en-US" sz="2000" b="1" dirty="0" smtClean="0">
                <a:solidFill>
                  <a:srgbClr val="E50011"/>
                </a:solidFill>
                <a:latin typeface="微软雅黑" panose="020B0503020204020204" pitchFamily="34" charset="-122"/>
                <a:ea typeface="微软雅黑" panose="020B0503020204020204" pitchFamily="34" charset="-122"/>
              </a:rPr>
              <a:t>年</a:t>
            </a:r>
            <a:r>
              <a:rPr lang="zh-CN" altLang="en-US" sz="2000" b="1" dirty="0">
                <a:solidFill>
                  <a:srgbClr val="E50011"/>
                </a:solidFill>
                <a:latin typeface="微软雅黑" panose="020B0503020204020204" pitchFamily="34" charset="-122"/>
                <a:ea typeface="微软雅黑" panose="020B0503020204020204" pitchFamily="34" charset="-122"/>
              </a:rPr>
              <a:t>工作部署</a:t>
            </a:r>
          </a:p>
        </p:txBody>
      </p:sp>
      <p:sp>
        <p:nvSpPr>
          <p:cNvPr id="19" name="矩形 18"/>
          <p:cNvSpPr/>
          <p:nvPr/>
        </p:nvSpPr>
        <p:spPr>
          <a:xfrm>
            <a:off x="1132115" y="3067969"/>
            <a:ext cx="2801256" cy="2751522"/>
          </a:xfrm>
          <a:prstGeom prst="rect">
            <a:avLst/>
          </a:prstGeom>
        </p:spPr>
        <p:txBody>
          <a:bodyPr wrap="square">
            <a:spAutoFit/>
          </a:bodyPr>
          <a:lstStyle/>
          <a:p>
            <a:pPr algn="just">
              <a:lnSpc>
                <a:spcPct val="120000"/>
              </a:lnSpc>
            </a:pPr>
            <a:r>
              <a:rPr lang="zh-CN" altLang="en-US" sz="1600" dirty="0">
                <a:solidFill>
                  <a:schemeClr val="bg1"/>
                </a:solidFill>
                <a:latin typeface="华文细黑" panose="02010600040101010101" pitchFamily="2" charset="-122"/>
                <a:ea typeface="华文细黑" panose="02010600040101010101" pitchFamily="2" charset="-122"/>
              </a:rPr>
              <a:t>在两会上，国家领导人们站在时代的高度指明了我们国家发展的方向，来自全国各地各行各业的代表、委员们也带着全国人民的期待为祖国的建设出谋划策。两会备受全国乃至全世界人民的关注，学习两会精神，提升思想觉悟</a:t>
            </a:r>
          </a:p>
        </p:txBody>
      </p:sp>
      <p:sp>
        <p:nvSpPr>
          <p:cNvPr id="3" name="椭圆 2"/>
          <p:cNvSpPr/>
          <p:nvPr/>
        </p:nvSpPr>
        <p:spPr>
          <a:xfrm>
            <a:off x="4573370" y="1889458"/>
            <a:ext cx="752001" cy="752001"/>
          </a:xfrm>
          <a:prstGeom prst="ellipse">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01</a:t>
            </a:r>
            <a:endParaRPr lang="zh-CN" altLang="en-US" sz="2400" dirty="0"/>
          </a:p>
        </p:txBody>
      </p:sp>
      <p:cxnSp>
        <p:nvCxnSpPr>
          <p:cNvPr id="6" name="直接连接符 5"/>
          <p:cNvCxnSpPr/>
          <p:nvPr/>
        </p:nvCxnSpPr>
        <p:spPr>
          <a:xfrm>
            <a:off x="4949370" y="2641459"/>
            <a:ext cx="0" cy="28594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4573370" y="5217439"/>
            <a:ext cx="752001" cy="752001"/>
          </a:xfrm>
          <a:prstGeom prst="ellipse">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03</a:t>
            </a:r>
            <a:endParaRPr lang="zh-CN" altLang="en-US" sz="2400" dirty="0"/>
          </a:p>
        </p:txBody>
      </p:sp>
      <p:sp>
        <p:nvSpPr>
          <p:cNvPr id="21" name="椭圆 20"/>
          <p:cNvSpPr/>
          <p:nvPr/>
        </p:nvSpPr>
        <p:spPr>
          <a:xfrm>
            <a:off x="4573370" y="3553448"/>
            <a:ext cx="752001" cy="752001"/>
          </a:xfrm>
          <a:prstGeom prst="ellipse">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02</a:t>
            </a:r>
            <a:endParaRPr lang="zh-CN" altLang="en-US" sz="2400" dirty="0"/>
          </a:p>
        </p:txBody>
      </p:sp>
      <p:sp>
        <p:nvSpPr>
          <p:cNvPr id="22" name="矩形 21"/>
          <p:cNvSpPr/>
          <p:nvPr/>
        </p:nvSpPr>
        <p:spPr>
          <a:xfrm>
            <a:off x="5435599" y="1796498"/>
            <a:ext cx="6393543" cy="978729"/>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华文细黑" panose="02010600040101010101" pitchFamily="2" charset="-122"/>
                <a:ea typeface="华文细黑" panose="02010600040101010101" pitchFamily="2" charset="-122"/>
              </a:rPr>
              <a:t>在两会上，国家领导人们站在时代的高度指明了我们国家发展的方向，来自全国各地各行各业的代表、委员们也带着全国人民的期待为祖国的建设出谋划策。</a:t>
            </a:r>
          </a:p>
        </p:txBody>
      </p:sp>
      <p:sp>
        <p:nvSpPr>
          <p:cNvPr id="23" name="矩形 22"/>
          <p:cNvSpPr/>
          <p:nvPr/>
        </p:nvSpPr>
        <p:spPr>
          <a:xfrm>
            <a:off x="5435599" y="3423278"/>
            <a:ext cx="6393543" cy="978729"/>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华文细黑" panose="02010600040101010101" pitchFamily="2" charset="-122"/>
                <a:ea typeface="华文细黑" panose="02010600040101010101" pitchFamily="2" charset="-122"/>
              </a:rPr>
              <a:t>在两会上，国家领导人们站在时代的高度指明了我们国家发展的方向，来自全国各地各行各业的代表、委员们也带着全国人民的期待为祖国的建设出谋划策。</a:t>
            </a:r>
          </a:p>
        </p:txBody>
      </p:sp>
      <p:sp>
        <p:nvSpPr>
          <p:cNvPr id="24" name="矩形 23"/>
          <p:cNvSpPr/>
          <p:nvPr/>
        </p:nvSpPr>
        <p:spPr>
          <a:xfrm>
            <a:off x="5435599" y="5139641"/>
            <a:ext cx="6393543" cy="978729"/>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华文细黑" panose="02010600040101010101" pitchFamily="2" charset="-122"/>
                <a:ea typeface="华文细黑" panose="02010600040101010101" pitchFamily="2" charset="-122"/>
              </a:rPr>
              <a:t>在两会上，国家领导人们站在时代的高度指明了我们国家发展的方向，来自全国各地各行各业的代表、委员们也带着全国人民的期待为祖国的建设出谋划策。</a:t>
            </a:r>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949371" y="539439"/>
            <a:ext cx="7242629" cy="379738"/>
            <a:chOff x="4949371" y="539439"/>
            <a:chExt cx="7242629" cy="379738"/>
          </a:xfrm>
        </p:grpSpPr>
        <p:sp>
          <p:nvSpPr>
            <p:cNvPr id="13" name="矩形 12"/>
            <p:cNvSpPr/>
            <p:nvPr/>
          </p:nvSpPr>
          <p:spPr>
            <a:xfrm>
              <a:off x="4949371" y="539439"/>
              <a:ext cx="7242629" cy="379738"/>
            </a:xfrm>
            <a:prstGeom prst="rect">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508999" y="667622"/>
              <a:ext cx="123372" cy="1233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rotWithShape="1">
          <a:blip r:embed="rId3">
            <a:extLst>
              <a:ext uri="{28A0092B-C50C-407E-A947-70E740481C1C}">
                <a14:useLocalDpi xmlns:a14="http://schemas.microsoft.com/office/drawing/2010/main" xmlns="" val="0"/>
              </a:ext>
            </a:extLst>
          </a:blip>
          <a:srcRect t="41063" r="6956" b="46476"/>
          <a:stretch>
            <a:fillRect/>
          </a:stretch>
        </p:blipFill>
        <p:spPr>
          <a:xfrm>
            <a:off x="-203199" y="5779525"/>
            <a:ext cx="12395199" cy="1249765"/>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xmlns="" val="0"/>
              </a:ext>
            </a:extLst>
          </a:blip>
          <a:srcRect r="39752" b="14943"/>
          <a:stretch>
            <a:fillRect/>
          </a:stretch>
        </p:blipFill>
        <p:spPr>
          <a:xfrm>
            <a:off x="10784115" y="5539100"/>
            <a:ext cx="1407885" cy="1490190"/>
          </a:xfrm>
          <a:prstGeom prst="rect">
            <a:avLst/>
          </a:prstGeom>
        </p:spPr>
      </p:pic>
      <p:pic>
        <p:nvPicPr>
          <p:cNvPr id="9" name="图片 8"/>
          <p:cNvPicPr>
            <a:picLocks noChangeAspect="1"/>
          </p:cNvPicPr>
          <p:nvPr/>
        </p:nvPicPr>
        <p:blipFill rotWithShape="1">
          <a:blip r:embed="rId5" cstate="print">
            <a:extLst>
              <a:ext uri="{28A0092B-C50C-407E-A947-70E740481C1C}">
                <a14:useLocalDpi xmlns:a14="http://schemas.microsoft.com/office/drawing/2010/main" xmlns="" val="0"/>
              </a:ext>
            </a:extLst>
          </a:blip>
          <a:srcRect l="37147" t="22010" r="16361" b="44127"/>
          <a:stretch>
            <a:fillRect/>
          </a:stretch>
        </p:blipFill>
        <p:spPr>
          <a:xfrm>
            <a:off x="10130971" y="6122526"/>
            <a:ext cx="1355136" cy="740006"/>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79506" y="278637"/>
            <a:ext cx="839695" cy="898182"/>
          </a:xfrm>
          <a:prstGeom prst="rect">
            <a:avLst/>
          </a:prstGeom>
        </p:spPr>
      </p:pic>
      <p:sp>
        <p:nvSpPr>
          <p:cNvPr id="12" name="矩形 11"/>
          <p:cNvSpPr/>
          <p:nvPr/>
        </p:nvSpPr>
        <p:spPr>
          <a:xfrm>
            <a:off x="1372330" y="482168"/>
            <a:ext cx="3083555" cy="523220"/>
          </a:xfrm>
          <a:prstGeom prst="rect">
            <a:avLst/>
          </a:prstGeom>
        </p:spPr>
        <p:txBody>
          <a:bodyPr wrap="square">
            <a:spAutoFit/>
          </a:bodyPr>
          <a:lstStyle/>
          <a:p>
            <a:pPr algn="ctr"/>
            <a:r>
              <a:rPr lang="en-US" altLang="zh-CN" sz="2800" b="1" dirty="0" smtClean="0">
                <a:solidFill>
                  <a:srgbClr val="E50011"/>
                </a:solidFill>
                <a:latin typeface="微软雅黑" panose="020B0503020204020204" pitchFamily="34" charset="-122"/>
                <a:ea typeface="微软雅黑" panose="020B0503020204020204" pitchFamily="34" charset="-122"/>
              </a:rPr>
              <a:t>201X</a:t>
            </a:r>
            <a:r>
              <a:rPr lang="zh-CN" altLang="en-US" sz="2800" b="1" dirty="0" smtClean="0">
                <a:solidFill>
                  <a:srgbClr val="E50011"/>
                </a:solidFill>
                <a:latin typeface="微软雅黑" panose="020B0503020204020204" pitchFamily="34" charset="-122"/>
                <a:ea typeface="微软雅黑" panose="020B0503020204020204" pitchFamily="34" charset="-122"/>
              </a:rPr>
              <a:t>年</a:t>
            </a:r>
            <a:r>
              <a:rPr lang="zh-CN" altLang="en-US" sz="2800" b="1" dirty="0">
                <a:solidFill>
                  <a:srgbClr val="E50011"/>
                </a:solidFill>
                <a:latin typeface="微软雅黑" panose="020B0503020204020204" pitchFamily="34" charset="-122"/>
                <a:ea typeface="微软雅黑" panose="020B0503020204020204" pitchFamily="34" charset="-122"/>
              </a:rPr>
              <a:t>工作部署</a:t>
            </a:r>
          </a:p>
        </p:txBody>
      </p:sp>
      <p:sp>
        <p:nvSpPr>
          <p:cNvPr id="14" name="文本框 13"/>
          <p:cNvSpPr txBox="1"/>
          <p:nvPr/>
        </p:nvSpPr>
        <p:spPr>
          <a:xfrm>
            <a:off x="5910941" y="539013"/>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贯彻学习两会精神</a:t>
            </a:r>
          </a:p>
        </p:txBody>
      </p:sp>
      <p:sp>
        <p:nvSpPr>
          <p:cNvPr id="15" name="文本框 14"/>
          <p:cNvSpPr txBox="1"/>
          <p:nvPr/>
        </p:nvSpPr>
        <p:spPr>
          <a:xfrm>
            <a:off x="8944391" y="549845"/>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提升思想水平觉悟</a:t>
            </a:r>
          </a:p>
        </p:txBody>
      </p:sp>
      <p:grpSp>
        <p:nvGrpSpPr>
          <p:cNvPr id="2" name="组合 1"/>
          <p:cNvGrpSpPr/>
          <p:nvPr/>
        </p:nvGrpSpPr>
        <p:grpSpPr>
          <a:xfrm>
            <a:off x="962547" y="1766594"/>
            <a:ext cx="2355020" cy="2366825"/>
            <a:chOff x="1219201" y="1766594"/>
            <a:chExt cx="2355020" cy="2366825"/>
          </a:xfrm>
        </p:grpSpPr>
        <p:sp>
          <p:nvSpPr>
            <p:cNvPr id="21" name="椭圆 20"/>
            <p:cNvSpPr/>
            <p:nvPr/>
          </p:nvSpPr>
          <p:spPr>
            <a:xfrm>
              <a:off x="1389479" y="1942775"/>
              <a:ext cx="2014465" cy="2014465"/>
            </a:xfrm>
            <a:prstGeom prst="ellipse">
              <a:avLst/>
            </a:prstGeom>
            <a:solidFill>
              <a:srgbClr val="FFB90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dirty="0">
                <a:effectLst>
                  <a:outerShdw blurRad="38100" dist="38100" dir="2700000" algn="tl">
                    <a:srgbClr val="000000">
                      <a:alpha val="43137"/>
                    </a:srgbClr>
                  </a:outerShdw>
                </a:effectLst>
                <a:latin typeface="叶根友毛笔行书2.0版" panose="02010601030101010101" pitchFamily="2" charset="-122"/>
                <a:ea typeface="叶根友毛笔行书2.0版" panose="02010601030101010101" pitchFamily="2" charset="-122"/>
              </a:endParaRPr>
            </a:p>
          </p:txBody>
        </p:sp>
        <p:pic>
          <p:nvPicPr>
            <p:cNvPr id="22" name="图片 2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219201" y="1766594"/>
              <a:ext cx="2355020" cy="2366825"/>
            </a:xfrm>
            <a:prstGeom prst="rect">
              <a:avLst/>
            </a:prstGeom>
          </p:spPr>
        </p:pic>
        <p:sp>
          <p:nvSpPr>
            <p:cNvPr id="20" name="文本框 19"/>
            <p:cNvSpPr txBox="1"/>
            <p:nvPr/>
          </p:nvSpPr>
          <p:spPr>
            <a:xfrm>
              <a:off x="1894425" y="2819163"/>
              <a:ext cx="1004573" cy="830997"/>
            </a:xfrm>
            <a:prstGeom prst="rect">
              <a:avLst/>
            </a:prstGeom>
            <a:noFill/>
          </p:spPr>
          <p:txBody>
            <a:bodyPr wrap="square" rtlCol="0">
              <a:spAutoFit/>
            </a:bodyPr>
            <a:lstStyle/>
            <a:p>
              <a:pPr algn="dist"/>
              <a:r>
                <a:rPr lang="zh-CN" altLang="en-US" sz="4800" b="1" dirty="0">
                  <a:solidFill>
                    <a:schemeClr val="bg1"/>
                  </a:solidFill>
                  <a:latin typeface="叶根友毛笔行书2.0版" panose="02010601030101010101" pitchFamily="2" charset="-122"/>
                  <a:ea typeface="叶根友毛笔行书2.0版" panose="02010601030101010101" pitchFamily="2" charset="-122"/>
                </a:rPr>
                <a:t>两</a:t>
              </a:r>
            </a:p>
          </p:txBody>
        </p:sp>
      </p:grpSp>
      <p:grpSp>
        <p:nvGrpSpPr>
          <p:cNvPr id="23" name="组合 22"/>
          <p:cNvGrpSpPr/>
          <p:nvPr/>
        </p:nvGrpSpPr>
        <p:grpSpPr>
          <a:xfrm>
            <a:off x="3599842" y="1766594"/>
            <a:ext cx="2355020" cy="2366825"/>
            <a:chOff x="1219201" y="1766594"/>
            <a:chExt cx="2355020" cy="2366825"/>
          </a:xfrm>
        </p:grpSpPr>
        <p:sp>
          <p:nvSpPr>
            <p:cNvPr id="24" name="椭圆 23"/>
            <p:cNvSpPr/>
            <p:nvPr/>
          </p:nvSpPr>
          <p:spPr>
            <a:xfrm>
              <a:off x="1389479" y="1942775"/>
              <a:ext cx="2014465" cy="2014465"/>
            </a:xfrm>
            <a:prstGeom prst="ellipse">
              <a:avLst/>
            </a:prstGeom>
            <a:solidFill>
              <a:srgbClr val="FFB90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dirty="0">
                <a:effectLst>
                  <a:outerShdw blurRad="38100" dist="38100" dir="2700000" algn="tl">
                    <a:srgbClr val="000000">
                      <a:alpha val="43137"/>
                    </a:srgbClr>
                  </a:outerShdw>
                </a:effectLst>
                <a:latin typeface="叶根友毛笔行书2.0版" panose="02010601030101010101" pitchFamily="2" charset="-122"/>
                <a:ea typeface="叶根友毛笔行书2.0版" panose="02010601030101010101" pitchFamily="2" charset="-122"/>
              </a:endParaRPr>
            </a:p>
          </p:txBody>
        </p:sp>
        <p:pic>
          <p:nvPicPr>
            <p:cNvPr id="25" name="图片 24"/>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219201" y="1766594"/>
              <a:ext cx="2355020" cy="2366825"/>
            </a:xfrm>
            <a:prstGeom prst="rect">
              <a:avLst/>
            </a:prstGeom>
          </p:spPr>
        </p:pic>
        <p:sp>
          <p:nvSpPr>
            <p:cNvPr id="26" name="文本框 25"/>
            <p:cNvSpPr txBox="1"/>
            <p:nvPr/>
          </p:nvSpPr>
          <p:spPr>
            <a:xfrm>
              <a:off x="1894425" y="2819163"/>
              <a:ext cx="1004573" cy="830997"/>
            </a:xfrm>
            <a:prstGeom prst="rect">
              <a:avLst/>
            </a:prstGeom>
            <a:noFill/>
          </p:spPr>
          <p:txBody>
            <a:bodyPr wrap="square" rtlCol="0">
              <a:spAutoFit/>
            </a:bodyPr>
            <a:lstStyle/>
            <a:p>
              <a:pPr algn="dist"/>
              <a:r>
                <a:rPr lang="zh-CN" altLang="en-US" sz="4800" b="1" dirty="0">
                  <a:solidFill>
                    <a:schemeClr val="bg1"/>
                  </a:solidFill>
                  <a:latin typeface="叶根友毛笔行书2.0版" panose="02010601030101010101" pitchFamily="2" charset="-122"/>
                  <a:ea typeface="叶根友毛笔行书2.0版" panose="02010601030101010101" pitchFamily="2" charset="-122"/>
                </a:rPr>
                <a:t>会</a:t>
              </a:r>
            </a:p>
          </p:txBody>
        </p:sp>
      </p:grpSp>
      <p:grpSp>
        <p:nvGrpSpPr>
          <p:cNvPr id="27" name="组合 26"/>
          <p:cNvGrpSpPr/>
          <p:nvPr/>
        </p:nvGrpSpPr>
        <p:grpSpPr>
          <a:xfrm>
            <a:off x="6237137" y="1766594"/>
            <a:ext cx="2355020" cy="2366825"/>
            <a:chOff x="1219201" y="1766594"/>
            <a:chExt cx="2355020" cy="2366825"/>
          </a:xfrm>
        </p:grpSpPr>
        <p:sp>
          <p:nvSpPr>
            <p:cNvPr id="28" name="椭圆 27"/>
            <p:cNvSpPr/>
            <p:nvPr/>
          </p:nvSpPr>
          <p:spPr>
            <a:xfrm>
              <a:off x="1389479" y="1942775"/>
              <a:ext cx="2014465" cy="2014465"/>
            </a:xfrm>
            <a:prstGeom prst="ellipse">
              <a:avLst/>
            </a:prstGeom>
            <a:solidFill>
              <a:srgbClr val="FFB90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dirty="0">
                <a:effectLst>
                  <a:outerShdw blurRad="38100" dist="38100" dir="2700000" algn="tl">
                    <a:srgbClr val="000000">
                      <a:alpha val="43137"/>
                    </a:srgbClr>
                  </a:outerShdw>
                </a:effectLst>
                <a:latin typeface="叶根友毛笔行书2.0版" panose="02010601030101010101" pitchFamily="2" charset="-122"/>
                <a:ea typeface="叶根友毛笔行书2.0版" panose="02010601030101010101" pitchFamily="2" charset="-122"/>
              </a:endParaRPr>
            </a:p>
          </p:txBody>
        </p:sp>
        <p:pic>
          <p:nvPicPr>
            <p:cNvPr id="29" name="图片 2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219201" y="1766594"/>
              <a:ext cx="2355020" cy="2366825"/>
            </a:xfrm>
            <a:prstGeom prst="rect">
              <a:avLst/>
            </a:prstGeom>
          </p:spPr>
        </p:pic>
        <p:sp>
          <p:nvSpPr>
            <p:cNvPr id="30" name="文本框 29"/>
            <p:cNvSpPr txBox="1"/>
            <p:nvPr/>
          </p:nvSpPr>
          <p:spPr>
            <a:xfrm>
              <a:off x="1894425" y="2819163"/>
              <a:ext cx="1004573" cy="830997"/>
            </a:xfrm>
            <a:prstGeom prst="rect">
              <a:avLst/>
            </a:prstGeom>
            <a:noFill/>
          </p:spPr>
          <p:txBody>
            <a:bodyPr wrap="square" rtlCol="0">
              <a:spAutoFit/>
            </a:bodyPr>
            <a:lstStyle/>
            <a:p>
              <a:pPr algn="dist"/>
              <a:r>
                <a:rPr lang="zh-CN" altLang="en-US" sz="4800" b="1" dirty="0">
                  <a:solidFill>
                    <a:schemeClr val="bg1"/>
                  </a:solidFill>
                  <a:latin typeface="叶根友毛笔行书2.0版" panose="02010601030101010101" pitchFamily="2" charset="-122"/>
                  <a:ea typeface="叶根友毛笔行书2.0版" panose="02010601030101010101" pitchFamily="2" charset="-122"/>
                </a:rPr>
                <a:t>精</a:t>
              </a:r>
            </a:p>
          </p:txBody>
        </p:sp>
      </p:grpSp>
      <p:grpSp>
        <p:nvGrpSpPr>
          <p:cNvPr id="31" name="组合 30"/>
          <p:cNvGrpSpPr/>
          <p:nvPr/>
        </p:nvGrpSpPr>
        <p:grpSpPr>
          <a:xfrm>
            <a:off x="8874433" y="1766594"/>
            <a:ext cx="2355020" cy="2366825"/>
            <a:chOff x="1219201" y="1766594"/>
            <a:chExt cx="2355020" cy="2366825"/>
          </a:xfrm>
        </p:grpSpPr>
        <p:sp>
          <p:nvSpPr>
            <p:cNvPr id="32" name="椭圆 31"/>
            <p:cNvSpPr/>
            <p:nvPr/>
          </p:nvSpPr>
          <p:spPr>
            <a:xfrm>
              <a:off x="1389479" y="1942775"/>
              <a:ext cx="2014465" cy="2014465"/>
            </a:xfrm>
            <a:prstGeom prst="ellipse">
              <a:avLst/>
            </a:prstGeom>
            <a:solidFill>
              <a:srgbClr val="FFB90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dirty="0">
                <a:effectLst>
                  <a:outerShdw blurRad="38100" dist="38100" dir="2700000" algn="tl">
                    <a:srgbClr val="000000">
                      <a:alpha val="43137"/>
                    </a:srgbClr>
                  </a:outerShdw>
                </a:effectLst>
                <a:latin typeface="叶根友毛笔行书2.0版" panose="02010601030101010101" pitchFamily="2" charset="-122"/>
                <a:ea typeface="叶根友毛笔行书2.0版" panose="02010601030101010101" pitchFamily="2" charset="-122"/>
              </a:endParaRPr>
            </a:p>
          </p:txBody>
        </p:sp>
        <p:pic>
          <p:nvPicPr>
            <p:cNvPr id="33" name="图片 32"/>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219201" y="1766594"/>
              <a:ext cx="2355020" cy="2366825"/>
            </a:xfrm>
            <a:prstGeom prst="rect">
              <a:avLst/>
            </a:prstGeom>
          </p:spPr>
        </p:pic>
        <p:sp>
          <p:nvSpPr>
            <p:cNvPr id="34" name="文本框 33"/>
            <p:cNvSpPr txBox="1"/>
            <p:nvPr/>
          </p:nvSpPr>
          <p:spPr>
            <a:xfrm>
              <a:off x="1894425" y="2819163"/>
              <a:ext cx="1004573" cy="830997"/>
            </a:xfrm>
            <a:prstGeom prst="rect">
              <a:avLst/>
            </a:prstGeom>
            <a:noFill/>
          </p:spPr>
          <p:txBody>
            <a:bodyPr wrap="square" rtlCol="0">
              <a:spAutoFit/>
            </a:bodyPr>
            <a:lstStyle/>
            <a:p>
              <a:pPr algn="dist"/>
              <a:r>
                <a:rPr lang="zh-CN" altLang="en-US" sz="4800" b="1" dirty="0">
                  <a:solidFill>
                    <a:schemeClr val="bg1"/>
                  </a:solidFill>
                  <a:latin typeface="叶根友毛笔行书2.0版" panose="02010601030101010101" pitchFamily="2" charset="-122"/>
                  <a:ea typeface="叶根友毛笔行书2.0版" panose="02010601030101010101" pitchFamily="2" charset="-122"/>
                </a:rPr>
                <a:t>神</a:t>
              </a:r>
            </a:p>
          </p:txBody>
        </p:sp>
      </p:grpSp>
      <p:sp>
        <p:nvSpPr>
          <p:cNvPr id="4" name="矩形 3"/>
          <p:cNvSpPr/>
          <p:nvPr/>
        </p:nvSpPr>
        <p:spPr>
          <a:xfrm>
            <a:off x="5131634" y="4429752"/>
            <a:ext cx="1928733" cy="369332"/>
          </a:xfrm>
          <a:prstGeom prst="rect">
            <a:avLst/>
          </a:prstGeom>
        </p:spPr>
        <p:txBody>
          <a:bodyPr wrap="none">
            <a:spAutoFit/>
          </a:bodyPr>
          <a:lstStyle/>
          <a:p>
            <a:pPr algn="ctr"/>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rPr>
              <a:t>201X</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年</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工作部署</a:t>
            </a:r>
          </a:p>
        </p:txBody>
      </p:sp>
      <p:cxnSp>
        <p:nvCxnSpPr>
          <p:cNvPr id="8" name="直接连接符 7"/>
          <p:cNvCxnSpPr/>
          <p:nvPr/>
        </p:nvCxnSpPr>
        <p:spPr>
          <a:xfrm>
            <a:off x="5738620" y="4949367"/>
            <a:ext cx="7147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1076965" y="5055841"/>
            <a:ext cx="10038071" cy="683264"/>
          </a:xfrm>
          <a:prstGeom prst="rect">
            <a:avLst/>
          </a:prstGeom>
        </p:spPr>
        <p:txBody>
          <a:bodyPr wrap="square">
            <a:spAutoFit/>
          </a:bodyPr>
          <a:lstStyle/>
          <a:p>
            <a:pPr algn="ctr">
              <a:lnSpc>
                <a:spcPct val="120000"/>
              </a:lnSpc>
            </a:pPr>
            <a:r>
              <a:rPr lang="zh-CN" altLang="en-US" sz="1600" dirty="0">
                <a:solidFill>
                  <a:schemeClr val="tx1">
                    <a:lumMod val="75000"/>
                    <a:lumOff val="25000"/>
                  </a:schemeClr>
                </a:solidFill>
                <a:latin typeface="华文细黑" panose="02010600040101010101" pitchFamily="2" charset="-122"/>
                <a:ea typeface="华文细黑" panose="02010600040101010101" pitchFamily="2" charset="-122"/>
              </a:rPr>
              <a:t>在两会上，国家领导人们站在时代的高度指明了我们国家发展的方向，来自全国各地各行各业的代表、委员们也带着全国人民的期待为祖国的建设出谋划策。</a:t>
            </a:r>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949371" y="539439"/>
            <a:ext cx="7242629" cy="379738"/>
            <a:chOff x="4949371" y="539439"/>
            <a:chExt cx="7242629" cy="379738"/>
          </a:xfrm>
        </p:grpSpPr>
        <p:sp>
          <p:nvSpPr>
            <p:cNvPr id="13" name="矩形 12"/>
            <p:cNvSpPr/>
            <p:nvPr/>
          </p:nvSpPr>
          <p:spPr>
            <a:xfrm>
              <a:off x="4949371" y="539439"/>
              <a:ext cx="7242629" cy="379738"/>
            </a:xfrm>
            <a:prstGeom prst="rect">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508999" y="667622"/>
              <a:ext cx="123372" cy="1233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rotWithShape="1">
          <a:blip r:embed="rId3">
            <a:extLst>
              <a:ext uri="{28A0092B-C50C-407E-A947-70E740481C1C}">
                <a14:useLocalDpi xmlns:a14="http://schemas.microsoft.com/office/drawing/2010/main" xmlns="" val="0"/>
              </a:ext>
            </a:extLst>
          </a:blip>
          <a:srcRect t="41063" r="6956" b="46476"/>
          <a:stretch>
            <a:fillRect/>
          </a:stretch>
        </p:blipFill>
        <p:spPr>
          <a:xfrm>
            <a:off x="-203199" y="5779525"/>
            <a:ext cx="12395199" cy="1249765"/>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xmlns="" val="0"/>
              </a:ext>
            </a:extLst>
          </a:blip>
          <a:srcRect r="39752" b="14943"/>
          <a:stretch>
            <a:fillRect/>
          </a:stretch>
        </p:blipFill>
        <p:spPr>
          <a:xfrm>
            <a:off x="10784115" y="5539100"/>
            <a:ext cx="1407885" cy="1490190"/>
          </a:xfrm>
          <a:prstGeom prst="rect">
            <a:avLst/>
          </a:prstGeom>
        </p:spPr>
      </p:pic>
      <p:pic>
        <p:nvPicPr>
          <p:cNvPr id="9" name="图片 8"/>
          <p:cNvPicPr>
            <a:picLocks noChangeAspect="1"/>
          </p:cNvPicPr>
          <p:nvPr/>
        </p:nvPicPr>
        <p:blipFill rotWithShape="1">
          <a:blip r:embed="rId5" cstate="print">
            <a:extLst>
              <a:ext uri="{28A0092B-C50C-407E-A947-70E740481C1C}">
                <a14:useLocalDpi xmlns:a14="http://schemas.microsoft.com/office/drawing/2010/main" xmlns="" val="0"/>
              </a:ext>
            </a:extLst>
          </a:blip>
          <a:srcRect l="37147" t="22010" r="16361" b="44127"/>
          <a:stretch>
            <a:fillRect/>
          </a:stretch>
        </p:blipFill>
        <p:spPr>
          <a:xfrm>
            <a:off x="10130971" y="6122526"/>
            <a:ext cx="1355136" cy="740006"/>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79506" y="278637"/>
            <a:ext cx="839695" cy="898182"/>
          </a:xfrm>
          <a:prstGeom prst="rect">
            <a:avLst/>
          </a:prstGeom>
        </p:spPr>
      </p:pic>
      <p:sp>
        <p:nvSpPr>
          <p:cNvPr id="12" name="矩形 11"/>
          <p:cNvSpPr/>
          <p:nvPr/>
        </p:nvSpPr>
        <p:spPr>
          <a:xfrm>
            <a:off x="1372330" y="482168"/>
            <a:ext cx="3083555" cy="523220"/>
          </a:xfrm>
          <a:prstGeom prst="rect">
            <a:avLst/>
          </a:prstGeom>
        </p:spPr>
        <p:txBody>
          <a:bodyPr wrap="square">
            <a:spAutoFit/>
          </a:bodyPr>
          <a:lstStyle/>
          <a:p>
            <a:pPr algn="ctr"/>
            <a:r>
              <a:rPr lang="en-US" altLang="zh-CN" sz="2800" b="1" dirty="0" smtClean="0">
                <a:solidFill>
                  <a:srgbClr val="E50011"/>
                </a:solidFill>
                <a:latin typeface="微软雅黑" panose="020B0503020204020204" pitchFamily="34" charset="-122"/>
                <a:ea typeface="微软雅黑" panose="020B0503020204020204" pitchFamily="34" charset="-122"/>
              </a:rPr>
              <a:t>201X</a:t>
            </a:r>
            <a:r>
              <a:rPr lang="zh-CN" altLang="en-US" sz="2800" b="1" dirty="0" smtClean="0">
                <a:solidFill>
                  <a:srgbClr val="E50011"/>
                </a:solidFill>
                <a:latin typeface="微软雅黑" panose="020B0503020204020204" pitchFamily="34" charset="-122"/>
                <a:ea typeface="微软雅黑" panose="020B0503020204020204" pitchFamily="34" charset="-122"/>
              </a:rPr>
              <a:t>年</a:t>
            </a:r>
            <a:r>
              <a:rPr lang="zh-CN" altLang="en-US" sz="2800" b="1" dirty="0">
                <a:solidFill>
                  <a:srgbClr val="E50011"/>
                </a:solidFill>
                <a:latin typeface="微软雅黑" panose="020B0503020204020204" pitchFamily="34" charset="-122"/>
                <a:ea typeface="微软雅黑" panose="020B0503020204020204" pitchFamily="34" charset="-122"/>
              </a:rPr>
              <a:t>工作部署</a:t>
            </a:r>
          </a:p>
        </p:txBody>
      </p:sp>
      <p:sp>
        <p:nvSpPr>
          <p:cNvPr id="14" name="文本框 13"/>
          <p:cNvSpPr txBox="1"/>
          <p:nvPr/>
        </p:nvSpPr>
        <p:spPr>
          <a:xfrm>
            <a:off x="5910941" y="539013"/>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贯彻学习两会精神</a:t>
            </a:r>
          </a:p>
        </p:txBody>
      </p:sp>
      <p:sp>
        <p:nvSpPr>
          <p:cNvPr id="15" name="文本框 14"/>
          <p:cNvSpPr txBox="1"/>
          <p:nvPr/>
        </p:nvSpPr>
        <p:spPr>
          <a:xfrm>
            <a:off x="8944391" y="549845"/>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提升思想水平觉悟</a:t>
            </a:r>
          </a:p>
        </p:txBody>
      </p:sp>
      <p:pic>
        <p:nvPicPr>
          <p:cNvPr id="2" name="图片 1"/>
          <p:cNvPicPr>
            <a:picLocks noChangeAspect="1"/>
          </p:cNvPicPr>
          <p:nvPr/>
        </p:nvPicPr>
        <p:blipFill rotWithShape="1">
          <a:blip r:embed="rId7" cstate="print"/>
          <a:srcRect t="15272"/>
          <a:stretch>
            <a:fillRect/>
          </a:stretch>
        </p:blipFill>
        <p:spPr>
          <a:xfrm>
            <a:off x="1" y="1697060"/>
            <a:ext cx="3950202" cy="2222915"/>
          </a:xfrm>
          <a:prstGeom prst="rect">
            <a:avLst/>
          </a:prstGeom>
        </p:spPr>
      </p:pic>
      <p:sp>
        <p:nvSpPr>
          <p:cNvPr id="19" name="矩形 18"/>
          <p:cNvSpPr/>
          <p:nvPr/>
        </p:nvSpPr>
        <p:spPr>
          <a:xfrm>
            <a:off x="3950203" y="1707077"/>
            <a:ext cx="3950202" cy="2212897"/>
          </a:xfrm>
          <a:prstGeom prst="rect">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8" cstate="print"/>
          <a:srcRect t="14271" b="8385"/>
          <a:stretch>
            <a:fillRect/>
          </a:stretch>
        </p:blipFill>
        <p:spPr>
          <a:xfrm>
            <a:off x="7900405" y="1707077"/>
            <a:ext cx="4291595" cy="2212897"/>
          </a:xfrm>
          <a:prstGeom prst="rect">
            <a:avLst/>
          </a:prstGeom>
        </p:spPr>
      </p:pic>
      <p:pic>
        <p:nvPicPr>
          <p:cNvPr id="4" name="图片 3"/>
          <p:cNvPicPr>
            <a:picLocks noChangeAspect="1"/>
          </p:cNvPicPr>
          <p:nvPr/>
        </p:nvPicPr>
        <p:blipFill rotWithShape="1">
          <a:blip r:embed="rId9" cstate="print"/>
          <a:srcRect t="11535" b="15139"/>
          <a:stretch>
            <a:fillRect/>
          </a:stretch>
        </p:blipFill>
        <p:spPr>
          <a:xfrm>
            <a:off x="3950203" y="3929227"/>
            <a:ext cx="3950202" cy="1956956"/>
          </a:xfrm>
          <a:prstGeom prst="rect">
            <a:avLst/>
          </a:prstGeom>
        </p:spPr>
      </p:pic>
      <p:sp>
        <p:nvSpPr>
          <p:cNvPr id="20" name="矩形 19"/>
          <p:cNvSpPr/>
          <p:nvPr/>
        </p:nvSpPr>
        <p:spPr>
          <a:xfrm>
            <a:off x="7900404" y="3919974"/>
            <a:ext cx="4291595" cy="1988161"/>
          </a:xfrm>
          <a:prstGeom prst="rect">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0" y="3919974"/>
            <a:ext cx="3950203" cy="1988161"/>
          </a:xfrm>
          <a:prstGeom prst="rect">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960938" y="2005866"/>
            <a:ext cx="1928733" cy="369332"/>
          </a:xfrm>
          <a:prstGeom prst="rect">
            <a:avLst/>
          </a:prstGeom>
        </p:spPr>
        <p:txBody>
          <a:bodyPr wrap="none">
            <a:spAutoFit/>
          </a:bodyPr>
          <a:lstStyle/>
          <a:p>
            <a:pPr algn="ctr"/>
            <a:r>
              <a:rPr lang="en-US" altLang="zh-CN" b="1" dirty="0" smtClean="0">
                <a:solidFill>
                  <a:schemeClr val="bg1"/>
                </a:solidFill>
                <a:latin typeface="微软雅黑" panose="020B0503020204020204" pitchFamily="34" charset="-122"/>
                <a:ea typeface="微软雅黑" panose="020B0503020204020204" pitchFamily="34" charset="-122"/>
              </a:rPr>
              <a:t>201X</a:t>
            </a:r>
            <a:r>
              <a:rPr lang="zh-CN" altLang="en-US" b="1" dirty="0" smtClean="0">
                <a:solidFill>
                  <a:schemeClr val="bg1"/>
                </a:solidFill>
                <a:latin typeface="微软雅黑" panose="020B0503020204020204" pitchFamily="34" charset="-122"/>
                <a:ea typeface="微软雅黑" panose="020B0503020204020204" pitchFamily="34" charset="-122"/>
              </a:rPr>
              <a:t>年</a:t>
            </a:r>
            <a:r>
              <a:rPr lang="zh-CN" altLang="en-US" b="1" dirty="0">
                <a:solidFill>
                  <a:schemeClr val="bg1"/>
                </a:solidFill>
                <a:latin typeface="微软雅黑" panose="020B0503020204020204" pitchFamily="34" charset="-122"/>
                <a:ea typeface="微软雅黑" panose="020B0503020204020204" pitchFamily="34" charset="-122"/>
              </a:rPr>
              <a:t>工作部署</a:t>
            </a:r>
          </a:p>
        </p:txBody>
      </p:sp>
      <p:cxnSp>
        <p:nvCxnSpPr>
          <p:cNvPr id="8" name="直接连接符 7"/>
          <p:cNvCxnSpPr/>
          <p:nvPr/>
        </p:nvCxnSpPr>
        <p:spPr>
          <a:xfrm>
            <a:off x="5562447" y="2453212"/>
            <a:ext cx="725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4106962" y="2547283"/>
            <a:ext cx="3607957" cy="978729"/>
          </a:xfrm>
          <a:prstGeom prst="rect">
            <a:avLst/>
          </a:prstGeom>
        </p:spPr>
        <p:txBody>
          <a:bodyPr wrap="square">
            <a:spAutoFit/>
          </a:bodyPr>
          <a:lstStyle/>
          <a:p>
            <a:pPr algn="just">
              <a:lnSpc>
                <a:spcPct val="120000"/>
              </a:lnSpc>
            </a:pPr>
            <a:r>
              <a:rPr lang="zh-CN" altLang="en-US" sz="1600" dirty="0">
                <a:solidFill>
                  <a:schemeClr val="bg1"/>
                </a:solidFill>
                <a:latin typeface="华文细黑" panose="02010600040101010101" pitchFamily="2" charset="-122"/>
                <a:ea typeface="华文细黑" panose="02010600040101010101" pitchFamily="2" charset="-122"/>
              </a:rPr>
              <a:t>在两会上，国家领导人们站在时代的高度指明了我们国家发展的方向，来自全国各地各行各业的代表</a:t>
            </a:r>
            <a:r>
              <a:rPr lang="zh-CN" altLang="en-US" sz="1600">
                <a:solidFill>
                  <a:schemeClr val="bg1"/>
                </a:solidFill>
                <a:latin typeface="华文细黑" panose="02010600040101010101" pitchFamily="2" charset="-122"/>
                <a:ea typeface="华文细黑" panose="02010600040101010101" pitchFamily="2" charset="-122"/>
              </a:rPr>
              <a:t>、委员们</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24" name="矩形 23"/>
          <p:cNvSpPr/>
          <p:nvPr/>
        </p:nvSpPr>
        <p:spPr>
          <a:xfrm>
            <a:off x="1025099" y="4103232"/>
            <a:ext cx="1928733" cy="369332"/>
          </a:xfrm>
          <a:prstGeom prst="rect">
            <a:avLst/>
          </a:prstGeom>
        </p:spPr>
        <p:txBody>
          <a:bodyPr wrap="none">
            <a:spAutoFit/>
          </a:bodyPr>
          <a:lstStyle/>
          <a:p>
            <a:pPr algn="ctr"/>
            <a:r>
              <a:rPr lang="en-US" altLang="zh-CN" b="1" dirty="0" smtClean="0">
                <a:solidFill>
                  <a:schemeClr val="bg1"/>
                </a:solidFill>
                <a:latin typeface="微软雅黑" panose="020B0503020204020204" pitchFamily="34" charset="-122"/>
                <a:ea typeface="微软雅黑" panose="020B0503020204020204" pitchFamily="34" charset="-122"/>
              </a:rPr>
              <a:t>201X</a:t>
            </a:r>
            <a:r>
              <a:rPr lang="zh-CN" altLang="en-US" b="1" dirty="0" smtClean="0">
                <a:solidFill>
                  <a:schemeClr val="bg1"/>
                </a:solidFill>
                <a:latin typeface="微软雅黑" panose="020B0503020204020204" pitchFamily="34" charset="-122"/>
                <a:ea typeface="微软雅黑" panose="020B0503020204020204" pitchFamily="34" charset="-122"/>
              </a:rPr>
              <a:t>年</a:t>
            </a:r>
            <a:r>
              <a:rPr lang="zh-CN" altLang="en-US" b="1" dirty="0">
                <a:solidFill>
                  <a:schemeClr val="bg1"/>
                </a:solidFill>
                <a:latin typeface="微软雅黑" panose="020B0503020204020204" pitchFamily="34" charset="-122"/>
                <a:ea typeface="微软雅黑" panose="020B0503020204020204" pitchFamily="34" charset="-122"/>
              </a:rPr>
              <a:t>工作部署</a:t>
            </a:r>
          </a:p>
        </p:txBody>
      </p:sp>
      <p:cxnSp>
        <p:nvCxnSpPr>
          <p:cNvPr id="25" name="直接连接符 24"/>
          <p:cNvCxnSpPr/>
          <p:nvPr/>
        </p:nvCxnSpPr>
        <p:spPr>
          <a:xfrm>
            <a:off x="1626608" y="4550578"/>
            <a:ext cx="725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71123" y="4644649"/>
            <a:ext cx="3607957" cy="978729"/>
          </a:xfrm>
          <a:prstGeom prst="rect">
            <a:avLst/>
          </a:prstGeom>
        </p:spPr>
        <p:txBody>
          <a:bodyPr wrap="square">
            <a:spAutoFit/>
          </a:bodyPr>
          <a:lstStyle/>
          <a:p>
            <a:pPr algn="just">
              <a:lnSpc>
                <a:spcPct val="120000"/>
              </a:lnSpc>
            </a:pPr>
            <a:r>
              <a:rPr lang="zh-CN" altLang="en-US" sz="1600" dirty="0">
                <a:solidFill>
                  <a:schemeClr val="bg1"/>
                </a:solidFill>
                <a:latin typeface="华文细黑" panose="02010600040101010101" pitchFamily="2" charset="-122"/>
                <a:ea typeface="华文细黑" panose="02010600040101010101" pitchFamily="2" charset="-122"/>
              </a:rPr>
              <a:t>在两会上，国家领导人们站在时代的高度指明了我们国家发展的方向，来自全国各地各行各业的代表</a:t>
            </a:r>
            <a:r>
              <a:rPr lang="zh-CN" altLang="en-US" sz="1600">
                <a:solidFill>
                  <a:schemeClr val="bg1"/>
                </a:solidFill>
                <a:latin typeface="华文细黑" panose="02010600040101010101" pitchFamily="2" charset="-122"/>
                <a:ea typeface="华文细黑" panose="02010600040101010101" pitchFamily="2" charset="-122"/>
              </a:rPr>
              <a:t>、委员们</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27" name="矩形 26"/>
          <p:cNvSpPr/>
          <p:nvPr/>
        </p:nvSpPr>
        <p:spPr>
          <a:xfrm>
            <a:off x="9146882" y="4103232"/>
            <a:ext cx="1928733" cy="369332"/>
          </a:xfrm>
          <a:prstGeom prst="rect">
            <a:avLst/>
          </a:prstGeom>
        </p:spPr>
        <p:txBody>
          <a:bodyPr wrap="none">
            <a:spAutoFit/>
          </a:bodyPr>
          <a:lstStyle/>
          <a:p>
            <a:pPr algn="ctr"/>
            <a:r>
              <a:rPr lang="en-US" altLang="zh-CN" b="1" dirty="0" smtClean="0">
                <a:solidFill>
                  <a:schemeClr val="bg1"/>
                </a:solidFill>
                <a:latin typeface="微软雅黑" panose="020B0503020204020204" pitchFamily="34" charset="-122"/>
                <a:ea typeface="微软雅黑" panose="020B0503020204020204" pitchFamily="34" charset="-122"/>
              </a:rPr>
              <a:t>201X</a:t>
            </a:r>
            <a:r>
              <a:rPr lang="zh-CN" altLang="en-US" b="1" dirty="0" smtClean="0">
                <a:solidFill>
                  <a:schemeClr val="bg1"/>
                </a:solidFill>
                <a:latin typeface="微软雅黑" panose="020B0503020204020204" pitchFamily="34" charset="-122"/>
                <a:ea typeface="微软雅黑" panose="020B0503020204020204" pitchFamily="34" charset="-122"/>
              </a:rPr>
              <a:t>年</a:t>
            </a:r>
            <a:r>
              <a:rPr lang="zh-CN" altLang="en-US" b="1" dirty="0">
                <a:solidFill>
                  <a:schemeClr val="bg1"/>
                </a:solidFill>
                <a:latin typeface="微软雅黑" panose="020B0503020204020204" pitchFamily="34" charset="-122"/>
                <a:ea typeface="微软雅黑" panose="020B0503020204020204" pitchFamily="34" charset="-122"/>
              </a:rPr>
              <a:t>工作部署</a:t>
            </a:r>
          </a:p>
        </p:txBody>
      </p:sp>
      <p:cxnSp>
        <p:nvCxnSpPr>
          <p:cNvPr id="28" name="直接连接符 27"/>
          <p:cNvCxnSpPr/>
          <p:nvPr/>
        </p:nvCxnSpPr>
        <p:spPr>
          <a:xfrm>
            <a:off x="9748391" y="4550578"/>
            <a:ext cx="725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8292906" y="4644649"/>
            <a:ext cx="3607957" cy="978729"/>
          </a:xfrm>
          <a:prstGeom prst="rect">
            <a:avLst/>
          </a:prstGeom>
        </p:spPr>
        <p:txBody>
          <a:bodyPr wrap="square">
            <a:spAutoFit/>
          </a:bodyPr>
          <a:lstStyle/>
          <a:p>
            <a:pPr algn="just">
              <a:lnSpc>
                <a:spcPct val="120000"/>
              </a:lnSpc>
            </a:pPr>
            <a:r>
              <a:rPr lang="zh-CN" altLang="en-US" sz="1600" dirty="0">
                <a:solidFill>
                  <a:schemeClr val="bg1"/>
                </a:solidFill>
                <a:latin typeface="华文细黑" panose="02010600040101010101" pitchFamily="2" charset="-122"/>
                <a:ea typeface="华文细黑" panose="02010600040101010101" pitchFamily="2" charset="-122"/>
              </a:rPr>
              <a:t>在两会上，国家领导人们站在时代的高度指明了我们国家发展的方向，来自全国各地各行各业的代表</a:t>
            </a:r>
            <a:r>
              <a:rPr lang="zh-CN" altLang="en-US" sz="1600">
                <a:solidFill>
                  <a:schemeClr val="bg1"/>
                </a:solidFill>
                <a:latin typeface="华文细黑" panose="02010600040101010101" pitchFamily="2" charset="-122"/>
                <a:ea typeface="华文细黑" panose="02010600040101010101" pitchFamily="2" charset="-122"/>
              </a:rPr>
              <a:t>、委员们</a:t>
            </a:r>
            <a:endParaRPr lang="zh-CN" altLang="en-US" sz="1600" dirty="0">
              <a:solidFill>
                <a:schemeClr val="bg1"/>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xmlns="" val="0"/>
              </a:ext>
            </a:extLst>
          </a:blip>
          <a:srcRect l="42524" t="15090" r="31884" b="24659"/>
          <a:stretch>
            <a:fillRect/>
          </a:stretch>
        </p:blipFill>
        <p:spPr>
          <a:xfrm>
            <a:off x="8302171" y="716743"/>
            <a:ext cx="2061028" cy="1968401"/>
          </a:xfrm>
          <a:prstGeom prst="rect">
            <a:avLst/>
          </a:prstGeom>
        </p:spPr>
      </p:pic>
      <p:grpSp>
        <p:nvGrpSpPr>
          <p:cNvPr id="11" name="组合 10"/>
          <p:cNvGrpSpPr/>
          <p:nvPr/>
        </p:nvGrpSpPr>
        <p:grpSpPr>
          <a:xfrm>
            <a:off x="4323471" y="2560320"/>
            <a:ext cx="3545058" cy="1107996"/>
            <a:chOff x="4360985" y="2560320"/>
            <a:chExt cx="3545058" cy="1107996"/>
          </a:xfrm>
        </p:grpSpPr>
        <p:sp>
          <p:nvSpPr>
            <p:cNvPr id="2" name="文本框 1"/>
            <p:cNvSpPr txBox="1"/>
            <p:nvPr/>
          </p:nvSpPr>
          <p:spPr>
            <a:xfrm>
              <a:off x="5652925" y="2560320"/>
              <a:ext cx="961179" cy="1107996"/>
            </a:xfrm>
            <a:prstGeom prst="rect">
              <a:avLst/>
            </a:prstGeom>
            <a:noFill/>
          </p:spPr>
          <p:txBody>
            <a:bodyPr wrap="square" rtlCol="0">
              <a:spAutoFit/>
            </a:bodyPr>
            <a:lstStyle/>
            <a:p>
              <a:r>
                <a:rPr lang="zh-CN" altLang="en-US" sz="6600" b="1" dirty="0">
                  <a:solidFill>
                    <a:schemeClr val="bg1"/>
                  </a:solidFill>
                  <a:latin typeface="微软雅黑" panose="020B0503020204020204" pitchFamily="34" charset="-122"/>
                  <a:ea typeface="微软雅黑" panose="020B0503020204020204" pitchFamily="34" charset="-122"/>
                </a:rPr>
                <a:t>肆</a:t>
              </a:r>
            </a:p>
          </p:txBody>
        </p:sp>
        <p:cxnSp>
          <p:nvCxnSpPr>
            <p:cNvPr id="4" name="直接连接符 3"/>
            <p:cNvCxnSpPr/>
            <p:nvPr/>
          </p:nvCxnSpPr>
          <p:spPr>
            <a:xfrm>
              <a:off x="4360985" y="3114318"/>
              <a:ext cx="844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061982" y="3114318"/>
              <a:ext cx="844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4091354" y="3668316"/>
            <a:ext cx="4009292" cy="590839"/>
          </a:xfrm>
          <a:prstGeom prst="rect">
            <a:avLst/>
          </a:prstGeom>
          <a:solidFill>
            <a:srgbClr val="E5001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微软雅黑" panose="020B0503020204020204" pitchFamily="34" charset="-122"/>
                <a:ea typeface="微软雅黑" panose="020B0503020204020204" pitchFamily="34" charset="-122"/>
              </a:rPr>
              <a:t>201X</a:t>
            </a:r>
            <a:r>
              <a:rPr lang="zh-CN" altLang="en-US" sz="2400" dirty="0" smtClean="0">
                <a:latin typeface="微软雅黑" panose="020B0503020204020204" pitchFamily="34" charset="-122"/>
                <a:ea typeface="微软雅黑" panose="020B0503020204020204" pitchFamily="34" charset="-122"/>
              </a:rPr>
              <a:t>年</a:t>
            </a:r>
            <a:r>
              <a:rPr lang="zh-CN" altLang="en-US" sz="2400" dirty="0">
                <a:latin typeface="微软雅黑" panose="020B0503020204020204" pitchFamily="34" charset="-122"/>
                <a:ea typeface="微软雅黑" panose="020B0503020204020204" pitchFamily="34" charset="-122"/>
              </a:rPr>
              <a:t>重点工作任务</a:t>
            </a:r>
          </a:p>
        </p:txBody>
      </p:sp>
      <p:sp>
        <p:nvSpPr>
          <p:cNvPr id="19" name="文本框 18"/>
          <p:cNvSpPr txBox="1"/>
          <p:nvPr/>
        </p:nvSpPr>
        <p:spPr>
          <a:xfrm>
            <a:off x="4952981" y="4280587"/>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贯彻学习两会精神</a:t>
            </a:r>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949371" y="539439"/>
            <a:ext cx="7242629" cy="379738"/>
            <a:chOff x="4949371" y="539439"/>
            <a:chExt cx="7242629" cy="379738"/>
          </a:xfrm>
        </p:grpSpPr>
        <p:sp>
          <p:nvSpPr>
            <p:cNvPr id="13" name="矩形 12"/>
            <p:cNvSpPr/>
            <p:nvPr/>
          </p:nvSpPr>
          <p:spPr>
            <a:xfrm>
              <a:off x="4949371" y="539439"/>
              <a:ext cx="7242629" cy="379738"/>
            </a:xfrm>
            <a:prstGeom prst="rect">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508999" y="667622"/>
              <a:ext cx="123372" cy="1233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rotWithShape="1">
          <a:blip r:embed="rId3">
            <a:extLst>
              <a:ext uri="{28A0092B-C50C-407E-A947-70E740481C1C}">
                <a14:useLocalDpi xmlns:a14="http://schemas.microsoft.com/office/drawing/2010/main" xmlns="" val="0"/>
              </a:ext>
            </a:extLst>
          </a:blip>
          <a:srcRect t="41063" r="6221" b="46476"/>
          <a:stretch>
            <a:fillRect/>
          </a:stretch>
        </p:blipFill>
        <p:spPr>
          <a:xfrm>
            <a:off x="1677131" y="5923294"/>
            <a:ext cx="10617307" cy="1062111"/>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xmlns="" val="0"/>
              </a:ext>
            </a:extLst>
          </a:blip>
          <a:srcRect l="11655" t="17641" r="2530" b="31282"/>
          <a:stretch>
            <a:fillRect/>
          </a:stretch>
        </p:blipFill>
        <p:spPr>
          <a:xfrm>
            <a:off x="0" y="5399315"/>
            <a:ext cx="3694455" cy="1648600"/>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9991136" y="4715845"/>
            <a:ext cx="3260630" cy="2444610"/>
          </a:xfrm>
          <a:prstGeom prst="rect">
            <a:avLst/>
          </a:prstGeom>
        </p:spPr>
      </p:pic>
      <p:pic>
        <p:nvPicPr>
          <p:cNvPr id="9" name="图片 8"/>
          <p:cNvPicPr>
            <a:picLocks noChangeAspect="1"/>
          </p:cNvPicPr>
          <p:nvPr/>
        </p:nvPicPr>
        <p:blipFill rotWithShape="1">
          <a:blip r:embed="rId6" cstate="print">
            <a:extLst>
              <a:ext uri="{28A0092B-C50C-407E-A947-70E740481C1C}">
                <a14:useLocalDpi xmlns:a14="http://schemas.microsoft.com/office/drawing/2010/main" xmlns="" val="0"/>
              </a:ext>
            </a:extLst>
          </a:blip>
          <a:srcRect l="37147" t="22010" r="16361" b="44127"/>
          <a:stretch>
            <a:fillRect/>
          </a:stretch>
        </p:blipFill>
        <p:spPr>
          <a:xfrm>
            <a:off x="9991136" y="6046166"/>
            <a:ext cx="1494971" cy="816366"/>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379506" y="278637"/>
            <a:ext cx="839695" cy="898182"/>
          </a:xfrm>
          <a:prstGeom prst="rect">
            <a:avLst/>
          </a:prstGeom>
        </p:spPr>
      </p:pic>
      <p:sp>
        <p:nvSpPr>
          <p:cNvPr id="12" name="矩形 11"/>
          <p:cNvSpPr/>
          <p:nvPr/>
        </p:nvSpPr>
        <p:spPr>
          <a:xfrm>
            <a:off x="1372330" y="482168"/>
            <a:ext cx="3083555" cy="523220"/>
          </a:xfrm>
          <a:prstGeom prst="rect">
            <a:avLst/>
          </a:prstGeom>
        </p:spPr>
        <p:txBody>
          <a:bodyPr wrap="square">
            <a:spAutoFit/>
          </a:bodyPr>
          <a:lstStyle/>
          <a:p>
            <a:pPr algn="ctr"/>
            <a:r>
              <a:rPr lang="en-US" altLang="zh-CN" sz="2800" b="1" dirty="0" smtClean="0">
                <a:solidFill>
                  <a:srgbClr val="E50011"/>
                </a:solidFill>
                <a:latin typeface="微软雅黑" panose="020B0503020204020204" pitchFamily="34" charset="-122"/>
                <a:ea typeface="微软雅黑" panose="020B0503020204020204" pitchFamily="34" charset="-122"/>
              </a:rPr>
              <a:t>201X</a:t>
            </a:r>
            <a:r>
              <a:rPr lang="zh-CN" altLang="en-US" sz="2800" b="1" dirty="0" smtClean="0">
                <a:solidFill>
                  <a:srgbClr val="E50011"/>
                </a:solidFill>
                <a:latin typeface="微软雅黑" panose="020B0503020204020204" pitchFamily="34" charset="-122"/>
                <a:ea typeface="微软雅黑" panose="020B0503020204020204" pitchFamily="34" charset="-122"/>
              </a:rPr>
              <a:t>年</a:t>
            </a:r>
            <a:r>
              <a:rPr lang="zh-CN" altLang="en-US" sz="2800" b="1" dirty="0">
                <a:solidFill>
                  <a:srgbClr val="E50011"/>
                </a:solidFill>
                <a:latin typeface="微软雅黑" panose="020B0503020204020204" pitchFamily="34" charset="-122"/>
                <a:ea typeface="微软雅黑" panose="020B0503020204020204" pitchFamily="34" charset="-122"/>
              </a:rPr>
              <a:t>重点工作</a:t>
            </a:r>
          </a:p>
        </p:txBody>
      </p:sp>
      <p:sp>
        <p:nvSpPr>
          <p:cNvPr id="14" name="文本框 13"/>
          <p:cNvSpPr txBox="1"/>
          <p:nvPr/>
        </p:nvSpPr>
        <p:spPr>
          <a:xfrm>
            <a:off x="5910941" y="539013"/>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贯彻学习两会精神</a:t>
            </a:r>
          </a:p>
        </p:txBody>
      </p:sp>
      <p:sp>
        <p:nvSpPr>
          <p:cNvPr id="15" name="文本框 14"/>
          <p:cNvSpPr txBox="1"/>
          <p:nvPr/>
        </p:nvSpPr>
        <p:spPr>
          <a:xfrm>
            <a:off x="8944391" y="549845"/>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提升思想水平觉悟</a:t>
            </a:r>
          </a:p>
        </p:txBody>
      </p:sp>
      <p:sp>
        <p:nvSpPr>
          <p:cNvPr id="2" name="星形: 五角 1"/>
          <p:cNvSpPr/>
          <p:nvPr/>
        </p:nvSpPr>
        <p:spPr>
          <a:xfrm>
            <a:off x="1203766" y="1713906"/>
            <a:ext cx="2001752" cy="2001752"/>
          </a:xfrm>
          <a:prstGeom prst="star5">
            <a:avLst>
              <a:gd name="adj" fmla="val 21165"/>
              <a:gd name="hf" fmla="val 105146"/>
              <a:gd name="vf" fmla="val 110557"/>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星形: 五角 17"/>
          <p:cNvSpPr/>
          <p:nvPr/>
        </p:nvSpPr>
        <p:spPr>
          <a:xfrm>
            <a:off x="3798005" y="1713906"/>
            <a:ext cx="2001752" cy="2001752"/>
          </a:xfrm>
          <a:prstGeom prst="star5">
            <a:avLst>
              <a:gd name="adj" fmla="val 21165"/>
              <a:gd name="hf" fmla="val 105146"/>
              <a:gd name="vf" fmla="val 110557"/>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星形: 五角 18"/>
          <p:cNvSpPr/>
          <p:nvPr/>
        </p:nvSpPr>
        <p:spPr>
          <a:xfrm>
            <a:off x="8986482" y="1713906"/>
            <a:ext cx="2001752" cy="2001752"/>
          </a:xfrm>
          <a:prstGeom prst="star5">
            <a:avLst>
              <a:gd name="adj" fmla="val 21165"/>
              <a:gd name="hf" fmla="val 105146"/>
              <a:gd name="vf" fmla="val 110557"/>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星形: 五角 19"/>
          <p:cNvSpPr/>
          <p:nvPr/>
        </p:nvSpPr>
        <p:spPr>
          <a:xfrm>
            <a:off x="6392244" y="1713906"/>
            <a:ext cx="2001752" cy="2001752"/>
          </a:xfrm>
          <a:prstGeom prst="star5">
            <a:avLst>
              <a:gd name="adj" fmla="val 21165"/>
              <a:gd name="hf" fmla="val 105146"/>
              <a:gd name="vf" fmla="val 110557"/>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43384" y="2510723"/>
            <a:ext cx="609600" cy="523220"/>
          </a:xfrm>
          <a:prstGeom prst="rect">
            <a:avLst/>
          </a:prstGeom>
          <a:noFill/>
        </p:spPr>
        <p:txBody>
          <a:bodyPr wrap="square" rtlCol="0">
            <a:spAutoFit/>
          </a:bodyPr>
          <a:lstStyle/>
          <a:p>
            <a:r>
              <a:rPr lang="en-US" altLang="zh-CN" sz="2800">
                <a:solidFill>
                  <a:schemeClr val="bg1"/>
                </a:solidFill>
                <a:latin typeface="华文细黑" panose="02010600040101010101" pitchFamily="2" charset="-122"/>
                <a:ea typeface="华文细黑" panose="02010600040101010101" pitchFamily="2" charset="-122"/>
              </a:rPr>
              <a:t>01</a:t>
            </a:r>
            <a:endParaRPr lang="zh-CN" altLang="en-US" sz="2800">
              <a:solidFill>
                <a:schemeClr val="bg1"/>
              </a:solidFill>
              <a:latin typeface="华文细黑" panose="02010600040101010101" pitchFamily="2" charset="-122"/>
              <a:ea typeface="华文细黑" panose="02010600040101010101" pitchFamily="2" charset="-122"/>
            </a:endParaRPr>
          </a:p>
        </p:txBody>
      </p:sp>
      <p:sp>
        <p:nvSpPr>
          <p:cNvPr id="21" name="文本框 20"/>
          <p:cNvSpPr txBox="1"/>
          <p:nvPr/>
        </p:nvSpPr>
        <p:spPr>
          <a:xfrm>
            <a:off x="4512413" y="2510723"/>
            <a:ext cx="609600" cy="523220"/>
          </a:xfrm>
          <a:prstGeom prst="rect">
            <a:avLst/>
          </a:prstGeom>
          <a:noFill/>
        </p:spPr>
        <p:txBody>
          <a:bodyPr wrap="square" rtlCol="0">
            <a:spAutoFit/>
          </a:bodyPr>
          <a:lstStyle/>
          <a:p>
            <a:r>
              <a:rPr lang="en-US" altLang="zh-CN" sz="2800">
                <a:solidFill>
                  <a:schemeClr val="bg1"/>
                </a:solidFill>
                <a:latin typeface="华文细黑" panose="02010600040101010101" pitchFamily="2" charset="-122"/>
                <a:ea typeface="华文细黑" panose="02010600040101010101" pitchFamily="2" charset="-122"/>
              </a:rPr>
              <a:t>02</a:t>
            </a:r>
            <a:endParaRPr lang="zh-CN" altLang="en-US" sz="2800">
              <a:solidFill>
                <a:schemeClr val="bg1"/>
              </a:solidFill>
              <a:latin typeface="华文细黑" panose="02010600040101010101" pitchFamily="2" charset="-122"/>
              <a:ea typeface="华文细黑" panose="02010600040101010101" pitchFamily="2" charset="-122"/>
            </a:endParaRPr>
          </a:p>
        </p:txBody>
      </p:sp>
      <p:sp>
        <p:nvSpPr>
          <p:cNvPr id="22" name="文本框 21"/>
          <p:cNvSpPr txBox="1"/>
          <p:nvPr/>
        </p:nvSpPr>
        <p:spPr>
          <a:xfrm>
            <a:off x="7088320" y="2510723"/>
            <a:ext cx="609600" cy="523220"/>
          </a:xfrm>
          <a:prstGeom prst="rect">
            <a:avLst/>
          </a:prstGeom>
          <a:noFill/>
        </p:spPr>
        <p:txBody>
          <a:bodyPr wrap="square" rtlCol="0">
            <a:spAutoFit/>
          </a:bodyPr>
          <a:lstStyle/>
          <a:p>
            <a:r>
              <a:rPr lang="en-US" altLang="zh-CN" sz="2800">
                <a:solidFill>
                  <a:schemeClr val="bg1"/>
                </a:solidFill>
                <a:latin typeface="华文细黑" panose="02010600040101010101" pitchFamily="2" charset="-122"/>
                <a:ea typeface="华文细黑" panose="02010600040101010101" pitchFamily="2" charset="-122"/>
              </a:rPr>
              <a:t>03</a:t>
            </a:r>
            <a:endParaRPr lang="zh-CN" altLang="en-US" sz="2800">
              <a:solidFill>
                <a:schemeClr val="bg1"/>
              </a:solidFill>
              <a:latin typeface="华文细黑" panose="02010600040101010101" pitchFamily="2" charset="-122"/>
              <a:ea typeface="华文细黑" panose="02010600040101010101" pitchFamily="2" charset="-122"/>
            </a:endParaRPr>
          </a:p>
        </p:txBody>
      </p:sp>
      <p:sp>
        <p:nvSpPr>
          <p:cNvPr id="23" name="文本框 22"/>
          <p:cNvSpPr txBox="1"/>
          <p:nvPr/>
        </p:nvSpPr>
        <p:spPr>
          <a:xfrm>
            <a:off x="9682558" y="2510723"/>
            <a:ext cx="609600" cy="523220"/>
          </a:xfrm>
          <a:prstGeom prst="rect">
            <a:avLst/>
          </a:prstGeom>
          <a:noFill/>
        </p:spPr>
        <p:txBody>
          <a:bodyPr wrap="square" rtlCol="0">
            <a:spAutoFit/>
          </a:bodyPr>
          <a:lstStyle/>
          <a:p>
            <a:r>
              <a:rPr lang="en-US" altLang="zh-CN" sz="2800">
                <a:solidFill>
                  <a:schemeClr val="bg1"/>
                </a:solidFill>
                <a:latin typeface="华文细黑" panose="02010600040101010101" pitchFamily="2" charset="-122"/>
                <a:ea typeface="华文细黑" panose="02010600040101010101" pitchFamily="2" charset="-122"/>
              </a:rPr>
              <a:t>04</a:t>
            </a:r>
            <a:endParaRPr lang="zh-CN" altLang="en-US" sz="2800">
              <a:solidFill>
                <a:schemeClr val="bg1"/>
              </a:solidFill>
              <a:latin typeface="华文细黑" panose="02010600040101010101" pitchFamily="2" charset="-122"/>
              <a:ea typeface="华文细黑" panose="02010600040101010101" pitchFamily="2" charset="-122"/>
            </a:endParaRPr>
          </a:p>
        </p:txBody>
      </p:sp>
      <p:sp>
        <p:nvSpPr>
          <p:cNvPr id="24" name="矩形 23"/>
          <p:cNvSpPr/>
          <p:nvPr/>
        </p:nvSpPr>
        <p:spPr>
          <a:xfrm>
            <a:off x="1152477" y="4003488"/>
            <a:ext cx="2053041" cy="369332"/>
          </a:xfrm>
          <a:prstGeom prst="rect">
            <a:avLst/>
          </a:prstGeom>
        </p:spPr>
        <p:txBody>
          <a:bodyPr wrap="square">
            <a:spAutoFit/>
          </a:bodyPr>
          <a:lstStyle/>
          <a:p>
            <a:pPr algn="ctr"/>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rPr>
              <a:t>201X</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年</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重点工作</a:t>
            </a:r>
          </a:p>
        </p:txBody>
      </p:sp>
      <p:cxnSp>
        <p:nvCxnSpPr>
          <p:cNvPr id="10" name="直接连接符 9"/>
          <p:cNvCxnSpPr/>
          <p:nvPr/>
        </p:nvCxnSpPr>
        <p:spPr>
          <a:xfrm>
            <a:off x="1845933" y="4507468"/>
            <a:ext cx="66612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915756" y="4592017"/>
            <a:ext cx="2526482" cy="978729"/>
          </a:xfrm>
          <a:prstGeom prst="rect">
            <a:avLst/>
          </a:prstGeom>
        </p:spPr>
        <p:txBody>
          <a:bodyPr wrap="square">
            <a:spAutoFit/>
          </a:bodyPr>
          <a:lstStyle/>
          <a:p>
            <a:pPr algn="just">
              <a:lnSpc>
                <a:spcPct val="120000"/>
              </a:lnSpc>
            </a:pPr>
            <a:r>
              <a:rPr lang="zh-CN" altLang="en-US" sz="1600" dirty="0">
                <a:solidFill>
                  <a:srgbClr val="333333"/>
                </a:solidFill>
                <a:latin typeface="华文细黑" panose="02010600040101010101" pitchFamily="2" charset="-122"/>
                <a:ea typeface="华文细黑" panose="02010600040101010101" pitchFamily="2" charset="-122"/>
              </a:rPr>
              <a:t>在两会上，国家领导人们站在时代的高度指明了我们国家发展的方向</a:t>
            </a:r>
            <a:r>
              <a:rPr lang="zh-CN" altLang="en-US" sz="1600">
                <a:solidFill>
                  <a:srgbClr val="333333"/>
                </a:solidFill>
                <a:latin typeface="华文细黑" panose="02010600040101010101" pitchFamily="2" charset="-122"/>
                <a:ea typeface="华文细黑" panose="02010600040101010101" pitchFamily="2" charset="-122"/>
              </a:rPr>
              <a:t>，来自</a:t>
            </a:r>
            <a:endParaRPr lang="zh-CN" altLang="en-US" sz="1600" dirty="0">
              <a:solidFill>
                <a:srgbClr val="333333"/>
              </a:solidFill>
              <a:latin typeface="华文细黑" panose="02010600040101010101" pitchFamily="2" charset="-122"/>
              <a:ea typeface="华文细黑" panose="02010600040101010101" pitchFamily="2" charset="-122"/>
            </a:endParaRPr>
          </a:p>
        </p:txBody>
      </p:sp>
      <p:sp>
        <p:nvSpPr>
          <p:cNvPr id="26" name="矩形 25"/>
          <p:cNvSpPr/>
          <p:nvPr/>
        </p:nvSpPr>
        <p:spPr>
          <a:xfrm>
            <a:off x="3678959" y="4003488"/>
            <a:ext cx="2053041" cy="369332"/>
          </a:xfrm>
          <a:prstGeom prst="rect">
            <a:avLst/>
          </a:prstGeom>
        </p:spPr>
        <p:txBody>
          <a:bodyPr wrap="square">
            <a:spAutoFit/>
          </a:bodyPr>
          <a:lstStyle/>
          <a:p>
            <a:pPr algn="ctr"/>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rPr>
              <a:t>201X</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年</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重点工作</a:t>
            </a:r>
          </a:p>
        </p:txBody>
      </p:sp>
      <p:cxnSp>
        <p:nvCxnSpPr>
          <p:cNvPr id="27" name="直接连接符 26"/>
          <p:cNvCxnSpPr/>
          <p:nvPr/>
        </p:nvCxnSpPr>
        <p:spPr>
          <a:xfrm>
            <a:off x="4372415" y="4507468"/>
            <a:ext cx="66612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3442238" y="4592017"/>
            <a:ext cx="2526482" cy="978729"/>
          </a:xfrm>
          <a:prstGeom prst="rect">
            <a:avLst/>
          </a:prstGeom>
        </p:spPr>
        <p:txBody>
          <a:bodyPr wrap="square">
            <a:spAutoFit/>
          </a:bodyPr>
          <a:lstStyle/>
          <a:p>
            <a:pPr algn="just">
              <a:lnSpc>
                <a:spcPct val="120000"/>
              </a:lnSpc>
            </a:pPr>
            <a:r>
              <a:rPr lang="zh-CN" altLang="en-US" sz="1600" dirty="0">
                <a:solidFill>
                  <a:srgbClr val="333333"/>
                </a:solidFill>
                <a:latin typeface="华文细黑" panose="02010600040101010101" pitchFamily="2" charset="-122"/>
                <a:ea typeface="华文细黑" panose="02010600040101010101" pitchFamily="2" charset="-122"/>
              </a:rPr>
              <a:t>在两会上，国家领导人们站在时代的高度指明了我们国家发展的方向</a:t>
            </a:r>
            <a:r>
              <a:rPr lang="zh-CN" altLang="en-US" sz="1600">
                <a:solidFill>
                  <a:srgbClr val="333333"/>
                </a:solidFill>
                <a:latin typeface="华文细黑" panose="02010600040101010101" pitchFamily="2" charset="-122"/>
                <a:ea typeface="华文细黑" panose="02010600040101010101" pitchFamily="2" charset="-122"/>
              </a:rPr>
              <a:t>，来自</a:t>
            </a:r>
            <a:endParaRPr lang="zh-CN" altLang="en-US" sz="1600" dirty="0">
              <a:solidFill>
                <a:srgbClr val="333333"/>
              </a:solidFill>
              <a:latin typeface="华文细黑" panose="02010600040101010101" pitchFamily="2" charset="-122"/>
              <a:ea typeface="华文细黑" panose="02010600040101010101" pitchFamily="2" charset="-122"/>
            </a:endParaRPr>
          </a:p>
        </p:txBody>
      </p:sp>
      <p:sp>
        <p:nvSpPr>
          <p:cNvPr id="29" name="矩形 28"/>
          <p:cNvSpPr/>
          <p:nvPr/>
        </p:nvSpPr>
        <p:spPr>
          <a:xfrm>
            <a:off x="6297537" y="4003488"/>
            <a:ext cx="2053041" cy="369332"/>
          </a:xfrm>
          <a:prstGeom prst="rect">
            <a:avLst/>
          </a:prstGeom>
        </p:spPr>
        <p:txBody>
          <a:bodyPr wrap="square">
            <a:spAutoFit/>
          </a:bodyPr>
          <a:lstStyle/>
          <a:p>
            <a:pPr algn="ctr"/>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rPr>
              <a:t>201X</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年</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重点工作</a:t>
            </a:r>
          </a:p>
        </p:txBody>
      </p:sp>
      <p:cxnSp>
        <p:nvCxnSpPr>
          <p:cNvPr id="30" name="直接连接符 29"/>
          <p:cNvCxnSpPr/>
          <p:nvPr/>
        </p:nvCxnSpPr>
        <p:spPr>
          <a:xfrm>
            <a:off x="6990993" y="4507468"/>
            <a:ext cx="66612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6060816" y="4592017"/>
            <a:ext cx="2526482" cy="978729"/>
          </a:xfrm>
          <a:prstGeom prst="rect">
            <a:avLst/>
          </a:prstGeom>
        </p:spPr>
        <p:txBody>
          <a:bodyPr wrap="square">
            <a:spAutoFit/>
          </a:bodyPr>
          <a:lstStyle/>
          <a:p>
            <a:pPr algn="just">
              <a:lnSpc>
                <a:spcPct val="120000"/>
              </a:lnSpc>
            </a:pPr>
            <a:r>
              <a:rPr lang="zh-CN" altLang="en-US" sz="1600" dirty="0">
                <a:solidFill>
                  <a:srgbClr val="333333"/>
                </a:solidFill>
                <a:latin typeface="华文细黑" panose="02010600040101010101" pitchFamily="2" charset="-122"/>
                <a:ea typeface="华文细黑" panose="02010600040101010101" pitchFamily="2" charset="-122"/>
              </a:rPr>
              <a:t>在两会上，国家领导人们站在时代的高度指明了我们国家发展的方向</a:t>
            </a:r>
            <a:r>
              <a:rPr lang="zh-CN" altLang="en-US" sz="1600">
                <a:solidFill>
                  <a:srgbClr val="333333"/>
                </a:solidFill>
                <a:latin typeface="华文细黑" panose="02010600040101010101" pitchFamily="2" charset="-122"/>
                <a:ea typeface="华文细黑" panose="02010600040101010101" pitchFamily="2" charset="-122"/>
              </a:rPr>
              <a:t>，来自</a:t>
            </a:r>
            <a:endParaRPr lang="zh-CN" altLang="en-US" sz="1600" dirty="0">
              <a:solidFill>
                <a:srgbClr val="333333"/>
              </a:solidFill>
              <a:latin typeface="华文细黑" panose="02010600040101010101" pitchFamily="2" charset="-122"/>
              <a:ea typeface="华文细黑" panose="02010600040101010101" pitchFamily="2" charset="-122"/>
            </a:endParaRPr>
          </a:p>
        </p:txBody>
      </p:sp>
      <p:sp>
        <p:nvSpPr>
          <p:cNvPr id="32" name="矩形 31"/>
          <p:cNvSpPr/>
          <p:nvPr/>
        </p:nvSpPr>
        <p:spPr>
          <a:xfrm>
            <a:off x="8940668" y="4003488"/>
            <a:ext cx="2053041" cy="369332"/>
          </a:xfrm>
          <a:prstGeom prst="rect">
            <a:avLst/>
          </a:prstGeom>
        </p:spPr>
        <p:txBody>
          <a:bodyPr wrap="square">
            <a:spAutoFit/>
          </a:bodyPr>
          <a:lstStyle/>
          <a:p>
            <a:pPr algn="ctr"/>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rPr>
              <a:t>201X</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年</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重点工作</a:t>
            </a:r>
          </a:p>
        </p:txBody>
      </p:sp>
      <p:cxnSp>
        <p:nvCxnSpPr>
          <p:cNvPr id="33" name="直接连接符 32"/>
          <p:cNvCxnSpPr/>
          <p:nvPr/>
        </p:nvCxnSpPr>
        <p:spPr>
          <a:xfrm>
            <a:off x="9634124" y="4507468"/>
            <a:ext cx="66612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8703947" y="4592017"/>
            <a:ext cx="2526482" cy="978729"/>
          </a:xfrm>
          <a:prstGeom prst="rect">
            <a:avLst/>
          </a:prstGeom>
        </p:spPr>
        <p:txBody>
          <a:bodyPr wrap="square">
            <a:spAutoFit/>
          </a:bodyPr>
          <a:lstStyle/>
          <a:p>
            <a:pPr algn="just">
              <a:lnSpc>
                <a:spcPct val="120000"/>
              </a:lnSpc>
            </a:pPr>
            <a:r>
              <a:rPr lang="zh-CN" altLang="en-US" sz="1600" dirty="0">
                <a:solidFill>
                  <a:srgbClr val="333333"/>
                </a:solidFill>
                <a:latin typeface="华文细黑" panose="02010600040101010101" pitchFamily="2" charset="-122"/>
                <a:ea typeface="华文细黑" panose="02010600040101010101" pitchFamily="2" charset="-122"/>
              </a:rPr>
              <a:t>在两会上，国家领导人们站在时代的高度指明了我们国家发展的方向</a:t>
            </a:r>
            <a:r>
              <a:rPr lang="zh-CN" altLang="en-US" sz="1600">
                <a:solidFill>
                  <a:srgbClr val="333333"/>
                </a:solidFill>
                <a:latin typeface="华文细黑" panose="02010600040101010101" pitchFamily="2" charset="-122"/>
                <a:ea typeface="华文细黑" panose="02010600040101010101" pitchFamily="2" charset="-122"/>
              </a:rPr>
              <a:t>，来自</a:t>
            </a:r>
            <a:endParaRPr lang="zh-CN" altLang="en-US" sz="1600" dirty="0">
              <a:solidFill>
                <a:srgbClr val="333333"/>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949371" y="539439"/>
            <a:ext cx="7242629" cy="379738"/>
            <a:chOff x="4949371" y="539439"/>
            <a:chExt cx="7242629" cy="379738"/>
          </a:xfrm>
        </p:grpSpPr>
        <p:sp>
          <p:nvSpPr>
            <p:cNvPr id="13" name="矩形 12"/>
            <p:cNvSpPr/>
            <p:nvPr/>
          </p:nvSpPr>
          <p:spPr>
            <a:xfrm>
              <a:off x="4949371" y="539439"/>
              <a:ext cx="7242629" cy="379738"/>
            </a:xfrm>
            <a:prstGeom prst="rect">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508999" y="667622"/>
              <a:ext cx="123372" cy="1233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rotWithShape="1">
          <a:blip r:embed="rId3">
            <a:extLst>
              <a:ext uri="{28A0092B-C50C-407E-A947-70E740481C1C}">
                <a14:useLocalDpi xmlns:a14="http://schemas.microsoft.com/office/drawing/2010/main" xmlns="" val="0"/>
              </a:ext>
            </a:extLst>
          </a:blip>
          <a:srcRect t="41063" r="6221" b="46476"/>
          <a:stretch>
            <a:fillRect/>
          </a:stretch>
        </p:blipFill>
        <p:spPr>
          <a:xfrm>
            <a:off x="1677131" y="5923294"/>
            <a:ext cx="10617307" cy="1062111"/>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xmlns="" val="0"/>
              </a:ext>
            </a:extLst>
          </a:blip>
          <a:srcRect l="11655" t="17641" r="2530" b="31282"/>
          <a:stretch>
            <a:fillRect/>
          </a:stretch>
        </p:blipFill>
        <p:spPr>
          <a:xfrm>
            <a:off x="0" y="5399315"/>
            <a:ext cx="3694455" cy="1648600"/>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9991136" y="4715845"/>
            <a:ext cx="3260630" cy="2444610"/>
          </a:xfrm>
          <a:prstGeom prst="rect">
            <a:avLst/>
          </a:prstGeom>
        </p:spPr>
      </p:pic>
      <p:pic>
        <p:nvPicPr>
          <p:cNvPr id="9" name="图片 8"/>
          <p:cNvPicPr>
            <a:picLocks noChangeAspect="1"/>
          </p:cNvPicPr>
          <p:nvPr/>
        </p:nvPicPr>
        <p:blipFill rotWithShape="1">
          <a:blip r:embed="rId6" cstate="print">
            <a:extLst>
              <a:ext uri="{28A0092B-C50C-407E-A947-70E740481C1C}">
                <a14:useLocalDpi xmlns:a14="http://schemas.microsoft.com/office/drawing/2010/main" xmlns="" val="0"/>
              </a:ext>
            </a:extLst>
          </a:blip>
          <a:srcRect l="37147" t="22010" r="16361" b="44127"/>
          <a:stretch>
            <a:fillRect/>
          </a:stretch>
        </p:blipFill>
        <p:spPr>
          <a:xfrm>
            <a:off x="9991136" y="6046166"/>
            <a:ext cx="1494971" cy="816366"/>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379506" y="278637"/>
            <a:ext cx="839695" cy="898182"/>
          </a:xfrm>
          <a:prstGeom prst="rect">
            <a:avLst/>
          </a:prstGeom>
        </p:spPr>
      </p:pic>
      <p:sp>
        <p:nvSpPr>
          <p:cNvPr id="12" name="矩形 11"/>
          <p:cNvSpPr/>
          <p:nvPr/>
        </p:nvSpPr>
        <p:spPr>
          <a:xfrm>
            <a:off x="1372330" y="482168"/>
            <a:ext cx="3083555" cy="523220"/>
          </a:xfrm>
          <a:prstGeom prst="rect">
            <a:avLst/>
          </a:prstGeom>
        </p:spPr>
        <p:txBody>
          <a:bodyPr wrap="square">
            <a:spAutoFit/>
          </a:bodyPr>
          <a:lstStyle/>
          <a:p>
            <a:pPr algn="ctr"/>
            <a:r>
              <a:rPr lang="en-US" altLang="zh-CN" sz="2800" b="1" dirty="0" smtClean="0">
                <a:solidFill>
                  <a:srgbClr val="E50011"/>
                </a:solidFill>
                <a:latin typeface="微软雅黑" panose="020B0503020204020204" pitchFamily="34" charset="-122"/>
                <a:ea typeface="微软雅黑" panose="020B0503020204020204" pitchFamily="34" charset="-122"/>
              </a:rPr>
              <a:t>201X</a:t>
            </a:r>
            <a:r>
              <a:rPr lang="zh-CN" altLang="en-US" sz="2800" b="1" dirty="0" smtClean="0">
                <a:solidFill>
                  <a:srgbClr val="E50011"/>
                </a:solidFill>
                <a:latin typeface="微软雅黑" panose="020B0503020204020204" pitchFamily="34" charset="-122"/>
                <a:ea typeface="微软雅黑" panose="020B0503020204020204" pitchFamily="34" charset="-122"/>
              </a:rPr>
              <a:t>年</a:t>
            </a:r>
            <a:r>
              <a:rPr lang="zh-CN" altLang="en-US" sz="2800" b="1" dirty="0">
                <a:solidFill>
                  <a:srgbClr val="E50011"/>
                </a:solidFill>
                <a:latin typeface="微软雅黑" panose="020B0503020204020204" pitchFamily="34" charset="-122"/>
                <a:ea typeface="微软雅黑" panose="020B0503020204020204" pitchFamily="34" charset="-122"/>
              </a:rPr>
              <a:t>重点工作</a:t>
            </a:r>
          </a:p>
        </p:txBody>
      </p:sp>
      <p:sp>
        <p:nvSpPr>
          <p:cNvPr id="14" name="文本框 13"/>
          <p:cNvSpPr txBox="1"/>
          <p:nvPr/>
        </p:nvSpPr>
        <p:spPr>
          <a:xfrm>
            <a:off x="5910941" y="539013"/>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贯彻学习两会精神</a:t>
            </a:r>
          </a:p>
        </p:txBody>
      </p:sp>
      <p:sp>
        <p:nvSpPr>
          <p:cNvPr id="15" name="文本框 14"/>
          <p:cNvSpPr txBox="1"/>
          <p:nvPr/>
        </p:nvSpPr>
        <p:spPr>
          <a:xfrm>
            <a:off x="8944391" y="549845"/>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提升思想水平觉悟</a:t>
            </a:r>
          </a:p>
        </p:txBody>
      </p:sp>
      <p:sp>
        <p:nvSpPr>
          <p:cNvPr id="2" name="矩形 1"/>
          <p:cNvSpPr/>
          <p:nvPr/>
        </p:nvSpPr>
        <p:spPr>
          <a:xfrm>
            <a:off x="1219201" y="1616528"/>
            <a:ext cx="1814285" cy="3624944"/>
          </a:xfrm>
          <a:prstGeom prst="rect">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a:latin typeface="微软雅黑" panose="020B0503020204020204" pitchFamily="34" charset="-122"/>
                <a:ea typeface="微软雅黑" panose="020B0503020204020204" pitchFamily="34" charset="-122"/>
              </a:rPr>
              <a:t>重点</a:t>
            </a:r>
            <a:endParaRPr lang="en-US" altLang="zh-CN" sz="4000" b="1">
              <a:latin typeface="微软雅黑" panose="020B0503020204020204" pitchFamily="34" charset="-122"/>
              <a:ea typeface="微软雅黑" panose="020B0503020204020204" pitchFamily="34" charset="-122"/>
            </a:endParaRPr>
          </a:p>
          <a:p>
            <a:pPr algn="ctr"/>
            <a:r>
              <a:rPr lang="zh-CN" altLang="en-US" sz="4000" b="1">
                <a:latin typeface="微软雅黑" panose="020B0503020204020204" pitchFamily="34" charset="-122"/>
                <a:ea typeface="微软雅黑" panose="020B0503020204020204" pitchFamily="34" charset="-122"/>
              </a:rPr>
              <a:t>工作</a:t>
            </a:r>
          </a:p>
        </p:txBody>
      </p:sp>
      <p:sp>
        <p:nvSpPr>
          <p:cNvPr id="4" name="矩形 3"/>
          <p:cNvSpPr/>
          <p:nvPr/>
        </p:nvSpPr>
        <p:spPr>
          <a:xfrm>
            <a:off x="3454400" y="1616528"/>
            <a:ext cx="589643" cy="589643"/>
          </a:xfrm>
          <a:prstGeom prst="rect">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t>01</a:t>
            </a:r>
            <a:endParaRPr lang="zh-CN" altLang="en-US" sz="2400"/>
          </a:p>
        </p:txBody>
      </p:sp>
      <p:sp>
        <p:nvSpPr>
          <p:cNvPr id="18" name="矩形 17"/>
          <p:cNvSpPr/>
          <p:nvPr/>
        </p:nvSpPr>
        <p:spPr>
          <a:xfrm>
            <a:off x="3454400" y="2628295"/>
            <a:ext cx="589643" cy="589643"/>
          </a:xfrm>
          <a:prstGeom prst="rect">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t>02</a:t>
            </a:r>
            <a:endParaRPr lang="zh-CN" altLang="en-US" sz="2400"/>
          </a:p>
        </p:txBody>
      </p:sp>
      <p:sp>
        <p:nvSpPr>
          <p:cNvPr id="19" name="矩形 18"/>
          <p:cNvSpPr/>
          <p:nvPr/>
        </p:nvSpPr>
        <p:spPr>
          <a:xfrm>
            <a:off x="3454400" y="3640062"/>
            <a:ext cx="589644" cy="589643"/>
          </a:xfrm>
          <a:prstGeom prst="rect">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t>03</a:t>
            </a:r>
            <a:endParaRPr lang="zh-CN" altLang="en-US" sz="2400"/>
          </a:p>
        </p:txBody>
      </p:sp>
      <p:sp>
        <p:nvSpPr>
          <p:cNvPr id="20" name="矩形 19"/>
          <p:cNvSpPr/>
          <p:nvPr/>
        </p:nvSpPr>
        <p:spPr>
          <a:xfrm>
            <a:off x="3454400" y="4651829"/>
            <a:ext cx="589644" cy="589643"/>
          </a:xfrm>
          <a:prstGeom prst="rect">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t>04</a:t>
            </a:r>
            <a:endParaRPr lang="zh-CN" altLang="en-US" sz="2400"/>
          </a:p>
        </p:txBody>
      </p:sp>
      <p:sp>
        <p:nvSpPr>
          <p:cNvPr id="21" name="矩形 20"/>
          <p:cNvSpPr/>
          <p:nvPr/>
        </p:nvSpPr>
        <p:spPr>
          <a:xfrm>
            <a:off x="4153850" y="1569717"/>
            <a:ext cx="7467601" cy="683264"/>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华文细黑" panose="02010600040101010101" pitchFamily="2" charset="-122"/>
                <a:ea typeface="华文细黑" panose="02010600040101010101" pitchFamily="2" charset="-122"/>
              </a:rPr>
              <a:t>在两会上，国家领导人们站在时代的高度指明了我们国家发展的方向，来自全国各地各行各业的代表、委员们也带着全国人民的期待为祖国的建设出谋划策。</a:t>
            </a:r>
          </a:p>
        </p:txBody>
      </p:sp>
      <p:sp>
        <p:nvSpPr>
          <p:cNvPr id="22" name="矩形 21"/>
          <p:cNvSpPr/>
          <p:nvPr/>
        </p:nvSpPr>
        <p:spPr>
          <a:xfrm>
            <a:off x="4153850" y="2553677"/>
            <a:ext cx="7467601" cy="683264"/>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华文细黑" panose="02010600040101010101" pitchFamily="2" charset="-122"/>
                <a:ea typeface="华文细黑" panose="02010600040101010101" pitchFamily="2" charset="-122"/>
              </a:rPr>
              <a:t>在两会上，国家领导人们站在时代的高度指明了我们国家发展的方向，来自全国各地各行各业的代表、委员们也带着全国人民的期待为祖国的建设出谋划策。</a:t>
            </a:r>
          </a:p>
        </p:txBody>
      </p:sp>
      <p:sp>
        <p:nvSpPr>
          <p:cNvPr id="23" name="矩形 22"/>
          <p:cNvSpPr/>
          <p:nvPr/>
        </p:nvSpPr>
        <p:spPr>
          <a:xfrm>
            <a:off x="4153850" y="3555221"/>
            <a:ext cx="7467601" cy="683264"/>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华文细黑" panose="02010600040101010101" pitchFamily="2" charset="-122"/>
                <a:ea typeface="华文细黑" panose="02010600040101010101" pitchFamily="2" charset="-122"/>
              </a:rPr>
              <a:t>在两会上，国家领导人们站在时代的高度指明了我们国家发展的方向，来自全国各地各行各业的代表、委员们也带着全国人民的期待为祖国的建设出谋划策。</a:t>
            </a:r>
          </a:p>
        </p:txBody>
      </p:sp>
      <p:sp>
        <p:nvSpPr>
          <p:cNvPr id="24" name="矩形 23"/>
          <p:cNvSpPr/>
          <p:nvPr/>
        </p:nvSpPr>
        <p:spPr>
          <a:xfrm>
            <a:off x="4153850" y="4587662"/>
            <a:ext cx="7467601" cy="683264"/>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华文细黑" panose="02010600040101010101" pitchFamily="2" charset="-122"/>
                <a:ea typeface="华文细黑" panose="02010600040101010101" pitchFamily="2" charset="-122"/>
              </a:rPr>
              <a:t>在两会上，国家领导人们站在时代的高度指明了我们国家发展的方向，来自全国各地各行各业的代表、委员们也带着全国人民的期待为祖国的建设出谋划策。</a:t>
            </a:r>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949371" y="539439"/>
            <a:ext cx="7242629" cy="379738"/>
            <a:chOff x="4949371" y="539439"/>
            <a:chExt cx="7242629" cy="379738"/>
          </a:xfrm>
        </p:grpSpPr>
        <p:sp>
          <p:nvSpPr>
            <p:cNvPr id="13" name="矩形 12"/>
            <p:cNvSpPr/>
            <p:nvPr/>
          </p:nvSpPr>
          <p:spPr>
            <a:xfrm>
              <a:off x="4949371" y="539439"/>
              <a:ext cx="7242629" cy="379738"/>
            </a:xfrm>
            <a:prstGeom prst="rect">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508999" y="667622"/>
              <a:ext cx="123372" cy="1233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rotWithShape="1">
          <a:blip r:embed="rId3">
            <a:extLst>
              <a:ext uri="{28A0092B-C50C-407E-A947-70E740481C1C}">
                <a14:useLocalDpi xmlns:a14="http://schemas.microsoft.com/office/drawing/2010/main" xmlns="" val="0"/>
              </a:ext>
            </a:extLst>
          </a:blip>
          <a:srcRect t="41063" r="6221" b="46476"/>
          <a:stretch>
            <a:fillRect/>
          </a:stretch>
        </p:blipFill>
        <p:spPr>
          <a:xfrm>
            <a:off x="1677131" y="5923294"/>
            <a:ext cx="10617307" cy="1062111"/>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xmlns="" val="0"/>
              </a:ext>
            </a:extLst>
          </a:blip>
          <a:srcRect l="11655" t="17641" r="2530" b="31282"/>
          <a:stretch>
            <a:fillRect/>
          </a:stretch>
        </p:blipFill>
        <p:spPr>
          <a:xfrm>
            <a:off x="0" y="5399315"/>
            <a:ext cx="3694455" cy="1648600"/>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9991136" y="4715845"/>
            <a:ext cx="3260630" cy="2444610"/>
          </a:xfrm>
          <a:prstGeom prst="rect">
            <a:avLst/>
          </a:prstGeom>
        </p:spPr>
      </p:pic>
      <p:pic>
        <p:nvPicPr>
          <p:cNvPr id="9" name="图片 8"/>
          <p:cNvPicPr>
            <a:picLocks noChangeAspect="1"/>
          </p:cNvPicPr>
          <p:nvPr/>
        </p:nvPicPr>
        <p:blipFill rotWithShape="1">
          <a:blip r:embed="rId6" cstate="print">
            <a:extLst>
              <a:ext uri="{28A0092B-C50C-407E-A947-70E740481C1C}">
                <a14:useLocalDpi xmlns:a14="http://schemas.microsoft.com/office/drawing/2010/main" xmlns="" val="0"/>
              </a:ext>
            </a:extLst>
          </a:blip>
          <a:srcRect l="37147" t="22010" r="16361" b="44127"/>
          <a:stretch>
            <a:fillRect/>
          </a:stretch>
        </p:blipFill>
        <p:spPr>
          <a:xfrm>
            <a:off x="9991136" y="6046166"/>
            <a:ext cx="1494971" cy="816366"/>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379506" y="278637"/>
            <a:ext cx="839695" cy="898182"/>
          </a:xfrm>
          <a:prstGeom prst="rect">
            <a:avLst/>
          </a:prstGeom>
        </p:spPr>
      </p:pic>
      <p:sp>
        <p:nvSpPr>
          <p:cNvPr id="12" name="矩形 11"/>
          <p:cNvSpPr/>
          <p:nvPr/>
        </p:nvSpPr>
        <p:spPr>
          <a:xfrm>
            <a:off x="1372330" y="482168"/>
            <a:ext cx="3083555" cy="523220"/>
          </a:xfrm>
          <a:prstGeom prst="rect">
            <a:avLst/>
          </a:prstGeom>
        </p:spPr>
        <p:txBody>
          <a:bodyPr wrap="square">
            <a:spAutoFit/>
          </a:bodyPr>
          <a:lstStyle/>
          <a:p>
            <a:pPr algn="ctr"/>
            <a:r>
              <a:rPr lang="en-US" altLang="zh-CN" sz="2800" b="1" dirty="0" smtClean="0">
                <a:solidFill>
                  <a:srgbClr val="E50011"/>
                </a:solidFill>
                <a:latin typeface="微软雅黑" panose="020B0503020204020204" pitchFamily="34" charset="-122"/>
                <a:ea typeface="微软雅黑" panose="020B0503020204020204" pitchFamily="34" charset="-122"/>
              </a:rPr>
              <a:t>201X</a:t>
            </a:r>
            <a:r>
              <a:rPr lang="zh-CN" altLang="en-US" sz="2800" b="1" dirty="0" smtClean="0">
                <a:solidFill>
                  <a:srgbClr val="E50011"/>
                </a:solidFill>
                <a:latin typeface="微软雅黑" panose="020B0503020204020204" pitchFamily="34" charset="-122"/>
                <a:ea typeface="微软雅黑" panose="020B0503020204020204" pitchFamily="34" charset="-122"/>
              </a:rPr>
              <a:t>年</a:t>
            </a:r>
            <a:r>
              <a:rPr lang="zh-CN" altLang="en-US" sz="2800" b="1" dirty="0">
                <a:solidFill>
                  <a:srgbClr val="E50011"/>
                </a:solidFill>
                <a:latin typeface="微软雅黑" panose="020B0503020204020204" pitchFamily="34" charset="-122"/>
                <a:ea typeface="微软雅黑" panose="020B0503020204020204" pitchFamily="34" charset="-122"/>
              </a:rPr>
              <a:t>重点工作</a:t>
            </a:r>
          </a:p>
        </p:txBody>
      </p:sp>
      <p:sp>
        <p:nvSpPr>
          <p:cNvPr id="14" name="文本框 13"/>
          <p:cNvSpPr txBox="1"/>
          <p:nvPr/>
        </p:nvSpPr>
        <p:spPr>
          <a:xfrm>
            <a:off x="5910941" y="539013"/>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贯彻学习两会精神</a:t>
            </a:r>
          </a:p>
        </p:txBody>
      </p:sp>
      <p:sp>
        <p:nvSpPr>
          <p:cNvPr id="15" name="文本框 14"/>
          <p:cNvSpPr txBox="1"/>
          <p:nvPr/>
        </p:nvSpPr>
        <p:spPr>
          <a:xfrm>
            <a:off x="8944391" y="549845"/>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提升思想水平觉悟</a:t>
            </a:r>
          </a:p>
        </p:txBody>
      </p:sp>
      <p:graphicFrame>
        <p:nvGraphicFramePr>
          <p:cNvPr id="2" name="表格 1"/>
          <p:cNvGraphicFramePr>
            <a:graphicFrameLocks noGrp="1"/>
          </p:cNvGraphicFramePr>
          <p:nvPr/>
        </p:nvGraphicFramePr>
        <p:xfrm>
          <a:off x="1886848" y="1653245"/>
          <a:ext cx="8418305" cy="2236585"/>
        </p:xfrm>
        <a:graphic>
          <a:graphicData uri="http://schemas.openxmlformats.org/drawingml/2006/table">
            <a:tbl>
              <a:tblPr firstRow="1" bandRow="1">
                <a:tableStyleId>{5C22544A-7EE6-4342-B048-85BDC9FD1C3A}</a:tableStyleId>
              </a:tblPr>
              <a:tblGrid>
                <a:gridCol w="1683661"/>
                <a:gridCol w="1683661"/>
                <a:gridCol w="1683661"/>
                <a:gridCol w="1683661"/>
                <a:gridCol w="1683661"/>
              </a:tblGrid>
              <a:tr h="447317">
                <a:tc>
                  <a:txBody>
                    <a:bodyPr/>
                    <a:lstStyle/>
                    <a:p>
                      <a:pPr algn="ctr"/>
                      <a:r>
                        <a:rPr lang="zh-CN" altLang="en-US" sz="1600">
                          <a:latin typeface="微软雅黑" panose="020B0503020204020204" pitchFamily="34" charset="-122"/>
                          <a:ea typeface="微软雅黑" panose="020B0503020204020204" pitchFamily="34" charset="-122"/>
                        </a:rPr>
                        <a:t>经济</a:t>
                      </a:r>
                    </a:p>
                  </a:txBody>
                  <a:tcPr anchor="ctr">
                    <a:lnB w="12700" cap="flat" cmpd="sng" algn="ctr">
                      <a:solidFill>
                        <a:schemeClr val="bg1">
                          <a:lumMod val="85000"/>
                        </a:schemeClr>
                      </a:solidFill>
                      <a:prstDash val="solid"/>
                      <a:round/>
                      <a:headEnd type="none" w="med" len="med"/>
                      <a:tailEnd type="none" w="med" len="med"/>
                    </a:lnB>
                    <a:solidFill>
                      <a:srgbClr val="E50011"/>
                    </a:solidFill>
                  </a:tcPr>
                </a:tc>
                <a:tc>
                  <a:txBody>
                    <a:bodyPr/>
                    <a:lstStyle/>
                    <a:p>
                      <a:pPr algn="ctr"/>
                      <a:r>
                        <a:rPr lang="zh-CN" altLang="en-US" sz="1600">
                          <a:latin typeface="微软雅黑" panose="020B0503020204020204" pitchFamily="34" charset="-122"/>
                          <a:ea typeface="微软雅黑" panose="020B0503020204020204" pitchFamily="34" charset="-122"/>
                        </a:rPr>
                        <a:t>政治</a:t>
                      </a:r>
                    </a:p>
                  </a:txBody>
                  <a:tcPr anchor="ctr">
                    <a:lnB w="12700" cap="flat" cmpd="sng" algn="ctr">
                      <a:solidFill>
                        <a:schemeClr val="bg1">
                          <a:lumMod val="85000"/>
                        </a:schemeClr>
                      </a:solidFill>
                      <a:prstDash val="solid"/>
                      <a:round/>
                      <a:headEnd type="none" w="med" len="med"/>
                      <a:tailEnd type="none" w="med" len="med"/>
                    </a:lnB>
                    <a:solidFill>
                      <a:srgbClr val="E50011"/>
                    </a:solidFill>
                  </a:tcPr>
                </a:tc>
                <a:tc>
                  <a:txBody>
                    <a:bodyPr/>
                    <a:lstStyle/>
                    <a:p>
                      <a:pPr algn="ctr"/>
                      <a:r>
                        <a:rPr lang="zh-CN" altLang="en-US" sz="1600">
                          <a:latin typeface="微软雅黑" panose="020B0503020204020204" pitchFamily="34" charset="-122"/>
                          <a:ea typeface="微软雅黑" panose="020B0503020204020204" pitchFamily="34" charset="-122"/>
                        </a:rPr>
                        <a:t>就业</a:t>
                      </a:r>
                    </a:p>
                  </a:txBody>
                  <a:tcPr anchor="ctr">
                    <a:lnB w="12700" cap="flat" cmpd="sng" algn="ctr">
                      <a:solidFill>
                        <a:schemeClr val="bg1">
                          <a:lumMod val="85000"/>
                        </a:schemeClr>
                      </a:solidFill>
                      <a:prstDash val="solid"/>
                      <a:round/>
                      <a:headEnd type="none" w="med" len="med"/>
                      <a:tailEnd type="none" w="med" len="med"/>
                    </a:lnB>
                    <a:solidFill>
                      <a:srgbClr val="E50011"/>
                    </a:solidFill>
                  </a:tcPr>
                </a:tc>
                <a:tc>
                  <a:txBody>
                    <a:bodyPr/>
                    <a:lstStyle/>
                    <a:p>
                      <a:pPr algn="ctr"/>
                      <a:r>
                        <a:rPr lang="zh-CN" altLang="en-US" sz="1600">
                          <a:latin typeface="微软雅黑" panose="020B0503020204020204" pitchFamily="34" charset="-122"/>
                          <a:ea typeface="微软雅黑" panose="020B0503020204020204" pitchFamily="34" charset="-122"/>
                        </a:rPr>
                        <a:t>设施</a:t>
                      </a:r>
                    </a:p>
                  </a:txBody>
                  <a:tcPr anchor="ctr">
                    <a:lnB w="12700" cap="flat" cmpd="sng" algn="ctr">
                      <a:solidFill>
                        <a:schemeClr val="bg1">
                          <a:lumMod val="85000"/>
                        </a:schemeClr>
                      </a:solidFill>
                      <a:prstDash val="solid"/>
                      <a:round/>
                      <a:headEnd type="none" w="med" len="med"/>
                      <a:tailEnd type="none" w="med" len="med"/>
                    </a:lnB>
                    <a:solidFill>
                      <a:srgbClr val="E50011"/>
                    </a:solidFill>
                  </a:tcPr>
                </a:tc>
                <a:tc>
                  <a:txBody>
                    <a:bodyPr/>
                    <a:lstStyle/>
                    <a:p>
                      <a:pPr algn="ctr"/>
                      <a:r>
                        <a:rPr lang="zh-CN" altLang="en-US" sz="1600">
                          <a:latin typeface="微软雅黑" panose="020B0503020204020204" pitchFamily="34" charset="-122"/>
                          <a:ea typeface="微软雅黑" panose="020B0503020204020204" pitchFamily="34" charset="-122"/>
                        </a:rPr>
                        <a:t>结构</a:t>
                      </a:r>
                    </a:p>
                  </a:txBody>
                  <a:tcPr anchor="ctr">
                    <a:lnB w="12700" cap="flat" cmpd="sng" algn="ctr">
                      <a:solidFill>
                        <a:schemeClr val="bg1">
                          <a:lumMod val="85000"/>
                        </a:schemeClr>
                      </a:solidFill>
                      <a:prstDash val="solid"/>
                      <a:round/>
                      <a:headEnd type="none" w="med" len="med"/>
                      <a:tailEnd type="none" w="med" len="med"/>
                    </a:lnB>
                    <a:solidFill>
                      <a:srgbClr val="E50011"/>
                    </a:solidFill>
                  </a:tcPr>
                </a:tc>
              </a:tr>
              <a:tr h="447317">
                <a:tc>
                  <a:txBody>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规模</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rPr>
                        <a:t>8000</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rPr>
                        <a:t>8000</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rPr>
                        <a:t>8000</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rPr>
                        <a:t>8000</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r>
              <a:tr h="447317">
                <a:tc>
                  <a:txBody>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建议</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rPr>
                        <a:t>8000</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rPr>
                        <a:t>8000</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rPr>
                        <a:t>8000</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rPr>
                        <a:t>8000</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r>
              <a:tr h="447317">
                <a:tc>
                  <a:txBody>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质量</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rPr>
                        <a:t>8000</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rPr>
                        <a:t>8000</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rPr>
                        <a:t>8000</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rPr>
                        <a:t>8000</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r>
              <a:tr h="447317">
                <a:tc>
                  <a:txBody>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要求</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rPr>
                        <a:t>8000</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rPr>
                        <a:t>8000</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rPr>
                        <a:t>8000</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rPr>
                        <a:t>8000</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r>
            </a:tbl>
          </a:graphicData>
        </a:graphic>
      </p:graphicFrame>
      <p:sp>
        <p:nvSpPr>
          <p:cNvPr id="18" name="矩形 17"/>
          <p:cNvSpPr/>
          <p:nvPr/>
        </p:nvSpPr>
        <p:spPr>
          <a:xfrm>
            <a:off x="5247051" y="4429752"/>
            <a:ext cx="1697902" cy="369332"/>
          </a:xfrm>
          <a:prstGeom prst="rect">
            <a:avLst/>
          </a:prstGeom>
        </p:spPr>
        <p:txBody>
          <a:bodyPr wrap="none">
            <a:spAutoFit/>
          </a:bodyPr>
          <a:lstStyle/>
          <a:p>
            <a:pPr algn="ctr"/>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rPr>
              <a:t>201X</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重点</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工作</a:t>
            </a:r>
          </a:p>
        </p:txBody>
      </p:sp>
      <p:cxnSp>
        <p:nvCxnSpPr>
          <p:cNvPr id="19" name="直接连接符 18"/>
          <p:cNvCxnSpPr/>
          <p:nvPr/>
        </p:nvCxnSpPr>
        <p:spPr>
          <a:xfrm>
            <a:off x="5738620" y="4949367"/>
            <a:ext cx="7147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076965" y="5055841"/>
            <a:ext cx="10038071" cy="683264"/>
          </a:xfrm>
          <a:prstGeom prst="rect">
            <a:avLst/>
          </a:prstGeom>
        </p:spPr>
        <p:txBody>
          <a:bodyPr wrap="square">
            <a:spAutoFit/>
          </a:bodyPr>
          <a:lstStyle/>
          <a:p>
            <a:pPr algn="ctr">
              <a:lnSpc>
                <a:spcPct val="120000"/>
              </a:lnSpc>
            </a:pPr>
            <a:r>
              <a:rPr lang="zh-CN" altLang="en-US" sz="1600" dirty="0">
                <a:solidFill>
                  <a:schemeClr val="tx1">
                    <a:lumMod val="75000"/>
                    <a:lumOff val="25000"/>
                  </a:schemeClr>
                </a:solidFill>
                <a:latin typeface="华文细黑" panose="02010600040101010101" pitchFamily="2" charset="-122"/>
                <a:ea typeface="华文细黑" panose="02010600040101010101" pitchFamily="2" charset="-122"/>
              </a:rPr>
              <a:t>在两会上，国家领导人们站在时代的高度指明了我们国家发展的方向，来自全国各地各行各业的代表、委员们也带着全国人民的期待为祖国的建设出谋划策。</a:t>
            </a:r>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949371" y="539439"/>
            <a:ext cx="7242629" cy="379738"/>
            <a:chOff x="4949371" y="539439"/>
            <a:chExt cx="7242629" cy="379738"/>
          </a:xfrm>
        </p:grpSpPr>
        <p:sp>
          <p:nvSpPr>
            <p:cNvPr id="13" name="矩形 12"/>
            <p:cNvSpPr/>
            <p:nvPr/>
          </p:nvSpPr>
          <p:spPr>
            <a:xfrm>
              <a:off x="4949371" y="539439"/>
              <a:ext cx="7242629" cy="379738"/>
            </a:xfrm>
            <a:prstGeom prst="rect">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508999" y="667622"/>
              <a:ext cx="123372" cy="1233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rotWithShape="1">
          <a:blip r:embed="rId3">
            <a:extLst>
              <a:ext uri="{28A0092B-C50C-407E-A947-70E740481C1C}">
                <a14:useLocalDpi xmlns:a14="http://schemas.microsoft.com/office/drawing/2010/main" xmlns="" val="0"/>
              </a:ext>
            </a:extLst>
          </a:blip>
          <a:srcRect t="41063" r="6221" b="46476"/>
          <a:stretch>
            <a:fillRect/>
          </a:stretch>
        </p:blipFill>
        <p:spPr>
          <a:xfrm>
            <a:off x="1677131" y="5923294"/>
            <a:ext cx="10617307" cy="1062111"/>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xmlns="" val="0"/>
              </a:ext>
            </a:extLst>
          </a:blip>
          <a:srcRect l="11655" t="17641" r="2530" b="31282"/>
          <a:stretch>
            <a:fillRect/>
          </a:stretch>
        </p:blipFill>
        <p:spPr>
          <a:xfrm>
            <a:off x="0" y="5399315"/>
            <a:ext cx="3694455" cy="1648600"/>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9991136" y="4715845"/>
            <a:ext cx="3260630" cy="2444610"/>
          </a:xfrm>
          <a:prstGeom prst="rect">
            <a:avLst/>
          </a:prstGeom>
        </p:spPr>
      </p:pic>
      <p:pic>
        <p:nvPicPr>
          <p:cNvPr id="9" name="图片 8"/>
          <p:cNvPicPr>
            <a:picLocks noChangeAspect="1"/>
          </p:cNvPicPr>
          <p:nvPr/>
        </p:nvPicPr>
        <p:blipFill rotWithShape="1">
          <a:blip r:embed="rId6" cstate="print">
            <a:extLst>
              <a:ext uri="{28A0092B-C50C-407E-A947-70E740481C1C}">
                <a14:useLocalDpi xmlns:a14="http://schemas.microsoft.com/office/drawing/2010/main" xmlns="" val="0"/>
              </a:ext>
            </a:extLst>
          </a:blip>
          <a:srcRect l="37147" t="22010" r="16361" b="44127"/>
          <a:stretch>
            <a:fillRect/>
          </a:stretch>
        </p:blipFill>
        <p:spPr>
          <a:xfrm>
            <a:off x="9991136" y="6046166"/>
            <a:ext cx="1494971" cy="816366"/>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379506" y="278637"/>
            <a:ext cx="839695" cy="898182"/>
          </a:xfrm>
          <a:prstGeom prst="rect">
            <a:avLst/>
          </a:prstGeom>
        </p:spPr>
      </p:pic>
      <p:sp>
        <p:nvSpPr>
          <p:cNvPr id="12" name="矩形 11"/>
          <p:cNvSpPr/>
          <p:nvPr/>
        </p:nvSpPr>
        <p:spPr>
          <a:xfrm>
            <a:off x="1372330" y="482168"/>
            <a:ext cx="3083555" cy="523220"/>
          </a:xfrm>
          <a:prstGeom prst="rect">
            <a:avLst/>
          </a:prstGeom>
        </p:spPr>
        <p:txBody>
          <a:bodyPr wrap="square">
            <a:spAutoFit/>
          </a:bodyPr>
          <a:lstStyle/>
          <a:p>
            <a:pPr algn="ctr"/>
            <a:r>
              <a:rPr lang="en-US" altLang="zh-CN" sz="2800" b="1" dirty="0" smtClean="0">
                <a:solidFill>
                  <a:srgbClr val="E50011"/>
                </a:solidFill>
                <a:latin typeface="微软雅黑" panose="020B0503020204020204" pitchFamily="34" charset="-122"/>
                <a:ea typeface="微软雅黑" panose="020B0503020204020204" pitchFamily="34" charset="-122"/>
              </a:rPr>
              <a:t>201X</a:t>
            </a:r>
            <a:r>
              <a:rPr lang="zh-CN" altLang="en-US" sz="2800" b="1" dirty="0" smtClean="0">
                <a:solidFill>
                  <a:srgbClr val="E50011"/>
                </a:solidFill>
                <a:latin typeface="微软雅黑" panose="020B0503020204020204" pitchFamily="34" charset="-122"/>
                <a:ea typeface="微软雅黑" panose="020B0503020204020204" pitchFamily="34" charset="-122"/>
              </a:rPr>
              <a:t>年</a:t>
            </a:r>
            <a:r>
              <a:rPr lang="zh-CN" altLang="en-US" sz="2800" b="1" dirty="0">
                <a:solidFill>
                  <a:srgbClr val="E50011"/>
                </a:solidFill>
                <a:latin typeface="微软雅黑" panose="020B0503020204020204" pitchFamily="34" charset="-122"/>
                <a:ea typeface="微软雅黑" panose="020B0503020204020204" pitchFamily="34" charset="-122"/>
              </a:rPr>
              <a:t>重点工作</a:t>
            </a:r>
          </a:p>
        </p:txBody>
      </p:sp>
      <p:sp>
        <p:nvSpPr>
          <p:cNvPr id="14" name="文本框 13"/>
          <p:cNvSpPr txBox="1"/>
          <p:nvPr/>
        </p:nvSpPr>
        <p:spPr>
          <a:xfrm>
            <a:off x="5910941" y="539013"/>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贯彻学习两会精神</a:t>
            </a:r>
          </a:p>
        </p:txBody>
      </p:sp>
      <p:sp>
        <p:nvSpPr>
          <p:cNvPr id="15" name="文本框 14"/>
          <p:cNvSpPr txBox="1"/>
          <p:nvPr/>
        </p:nvSpPr>
        <p:spPr>
          <a:xfrm>
            <a:off x="8944391" y="549845"/>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提升思想水平觉悟</a:t>
            </a:r>
          </a:p>
        </p:txBody>
      </p:sp>
      <p:sp>
        <p:nvSpPr>
          <p:cNvPr id="2" name="矩形 1"/>
          <p:cNvSpPr/>
          <p:nvPr/>
        </p:nvSpPr>
        <p:spPr>
          <a:xfrm>
            <a:off x="624114" y="1814286"/>
            <a:ext cx="595087" cy="1538514"/>
          </a:xfrm>
          <a:prstGeom prst="rect">
            <a:avLst/>
          </a:prstGeom>
          <a:solidFill>
            <a:srgbClr val="FFB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379587" y="1814286"/>
            <a:ext cx="4977670" cy="1538514"/>
          </a:xfrm>
          <a:prstGeom prst="rect">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8"/>
          <a:srcRect t="15272" b="45027"/>
          <a:stretch>
            <a:fillRect/>
          </a:stretch>
        </p:blipFill>
        <p:spPr>
          <a:xfrm>
            <a:off x="6357256" y="1814287"/>
            <a:ext cx="5834743" cy="1538514"/>
          </a:xfrm>
          <a:prstGeom prst="rect">
            <a:avLst/>
          </a:prstGeom>
        </p:spPr>
      </p:pic>
      <p:sp>
        <p:nvSpPr>
          <p:cNvPr id="20" name="矩形 19"/>
          <p:cNvSpPr/>
          <p:nvPr/>
        </p:nvSpPr>
        <p:spPr>
          <a:xfrm>
            <a:off x="10441077" y="3676959"/>
            <a:ext cx="595087" cy="1538514"/>
          </a:xfrm>
          <a:prstGeom prst="rect">
            <a:avLst/>
          </a:prstGeom>
          <a:solidFill>
            <a:srgbClr val="FFB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238437" y="3703258"/>
            <a:ext cx="4977670" cy="1538514"/>
          </a:xfrm>
          <a:prstGeom prst="rect">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rotWithShape="1">
          <a:blip r:embed="rId9" cstate="print"/>
          <a:srcRect t="14271" b="32722"/>
          <a:stretch>
            <a:fillRect/>
          </a:stretch>
        </p:blipFill>
        <p:spPr>
          <a:xfrm>
            <a:off x="624114" y="3697315"/>
            <a:ext cx="4370420" cy="1544457"/>
          </a:xfrm>
          <a:prstGeom prst="rect">
            <a:avLst/>
          </a:prstGeom>
        </p:spPr>
      </p:pic>
      <p:sp>
        <p:nvSpPr>
          <p:cNvPr id="23" name="矩形 22"/>
          <p:cNvSpPr/>
          <p:nvPr/>
        </p:nvSpPr>
        <p:spPr>
          <a:xfrm>
            <a:off x="2949281" y="1919527"/>
            <a:ext cx="1928733" cy="369332"/>
          </a:xfrm>
          <a:prstGeom prst="rect">
            <a:avLst/>
          </a:prstGeom>
        </p:spPr>
        <p:txBody>
          <a:bodyPr wrap="none">
            <a:spAutoFit/>
          </a:bodyPr>
          <a:lstStyle/>
          <a:p>
            <a:pPr algn="ctr"/>
            <a:r>
              <a:rPr lang="en-US" altLang="zh-CN" b="1" dirty="0" smtClean="0">
                <a:solidFill>
                  <a:schemeClr val="bg1"/>
                </a:solidFill>
                <a:latin typeface="微软雅黑" panose="020B0503020204020204" pitchFamily="34" charset="-122"/>
                <a:ea typeface="微软雅黑" panose="020B0503020204020204" pitchFamily="34" charset="-122"/>
              </a:rPr>
              <a:t>201X</a:t>
            </a:r>
            <a:r>
              <a:rPr lang="zh-CN" altLang="en-US" b="1" dirty="0" smtClean="0">
                <a:solidFill>
                  <a:schemeClr val="bg1"/>
                </a:solidFill>
                <a:latin typeface="微软雅黑" panose="020B0503020204020204" pitchFamily="34" charset="-122"/>
                <a:ea typeface="微软雅黑" panose="020B0503020204020204" pitchFamily="34" charset="-122"/>
              </a:rPr>
              <a:t>年</a:t>
            </a:r>
            <a:r>
              <a:rPr lang="zh-CN" altLang="en-US" b="1" dirty="0">
                <a:solidFill>
                  <a:schemeClr val="bg1"/>
                </a:solidFill>
                <a:latin typeface="微软雅黑" panose="020B0503020204020204" pitchFamily="34" charset="-122"/>
                <a:ea typeface="微软雅黑" panose="020B0503020204020204" pitchFamily="34" charset="-122"/>
              </a:rPr>
              <a:t>重点工作</a:t>
            </a:r>
          </a:p>
        </p:txBody>
      </p:sp>
      <p:cxnSp>
        <p:nvCxnSpPr>
          <p:cNvPr id="24" name="直接连接符 23"/>
          <p:cNvCxnSpPr/>
          <p:nvPr/>
        </p:nvCxnSpPr>
        <p:spPr>
          <a:xfrm>
            <a:off x="3550790" y="2366873"/>
            <a:ext cx="725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1702479" y="2444888"/>
            <a:ext cx="4422337" cy="683264"/>
          </a:xfrm>
          <a:prstGeom prst="rect">
            <a:avLst/>
          </a:prstGeom>
        </p:spPr>
        <p:txBody>
          <a:bodyPr wrap="square">
            <a:spAutoFit/>
          </a:bodyPr>
          <a:lstStyle/>
          <a:p>
            <a:pPr algn="just">
              <a:lnSpc>
                <a:spcPct val="120000"/>
              </a:lnSpc>
            </a:pPr>
            <a:r>
              <a:rPr lang="zh-CN" altLang="en-US" sz="1600" dirty="0">
                <a:solidFill>
                  <a:schemeClr val="bg1"/>
                </a:solidFill>
                <a:latin typeface="华文细黑" panose="02010600040101010101" pitchFamily="2" charset="-122"/>
                <a:ea typeface="华文细黑" panose="02010600040101010101" pitchFamily="2" charset="-122"/>
              </a:rPr>
              <a:t>在两会上，国家领导人们站在时代的高度指明了我们国家发展的方向，来自</a:t>
            </a:r>
            <a:r>
              <a:rPr lang="zh-CN" altLang="en-US" sz="1600">
                <a:solidFill>
                  <a:schemeClr val="bg1"/>
                </a:solidFill>
                <a:latin typeface="华文细黑" panose="02010600040101010101" pitchFamily="2" charset="-122"/>
                <a:ea typeface="华文细黑" panose="02010600040101010101" pitchFamily="2" charset="-122"/>
              </a:rPr>
              <a:t>全国各地各行各</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26" name="矩形 25"/>
          <p:cNvSpPr/>
          <p:nvPr/>
        </p:nvSpPr>
        <p:spPr>
          <a:xfrm>
            <a:off x="6785352" y="3857992"/>
            <a:ext cx="1928733" cy="369332"/>
          </a:xfrm>
          <a:prstGeom prst="rect">
            <a:avLst/>
          </a:prstGeom>
        </p:spPr>
        <p:txBody>
          <a:bodyPr wrap="none">
            <a:spAutoFit/>
          </a:bodyPr>
          <a:lstStyle/>
          <a:p>
            <a:pPr algn="ctr"/>
            <a:r>
              <a:rPr lang="en-US" altLang="zh-CN" b="1" dirty="0" smtClean="0">
                <a:solidFill>
                  <a:schemeClr val="bg1"/>
                </a:solidFill>
                <a:latin typeface="微软雅黑" panose="020B0503020204020204" pitchFamily="34" charset="-122"/>
                <a:ea typeface="微软雅黑" panose="020B0503020204020204" pitchFamily="34" charset="-122"/>
              </a:rPr>
              <a:t>201X</a:t>
            </a:r>
            <a:r>
              <a:rPr lang="zh-CN" altLang="en-US" b="1" dirty="0" smtClean="0">
                <a:solidFill>
                  <a:schemeClr val="bg1"/>
                </a:solidFill>
                <a:latin typeface="微软雅黑" panose="020B0503020204020204" pitchFamily="34" charset="-122"/>
                <a:ea typeface="微软雅黑" panose="020B0503020204020204" pitchFamily="34" charset="-122"/>
              </a:rPr>
              <a:t>年</a:t>
            </a:r>
            <a:r>
              <a:rPr lang="zh-CN" altLang="en-US" b="1" dirty="0">
                <a:solidFill>
                  <a:schemeClr val="bg1"/>
                </a:solidFill>
                <a:latin typeface="微软雅黑" panose="020B0503020204020204" pitchFamily="34" charset="-122"/>
                <a:ea typeface="微软雅黑" panose="020B0503020204020204" pitchFamily="34" charset="-122"/>
              </a:rPr>
              <a:t>重点工作</a:t>
            </a:r>
          </a:p>
        </p:txBody>
      </p:sp>
      <p:cxnSp>
        <p:nvCxnSpPr>
          <p:cNvPr id="27" name="直接连接符 26"/>
          <p:cNvCxnSpPr/>
          <p:nvPr/>
        </p:nvCxnSpPr>
        <p:spPr>
          <a:xfrm>
            <a:off x="7386861" y="4305338"/>
            <a:ext cx="725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5538550" y="4383353"/>
            <a:ext cx="4422337" cy="683264"/>
          </a:xfrm>
          <a:prstGeom prst="rect">
            <a:avLst/>
          </a:prstGeom>
        </p:spPr>
        <p:txBody>
          <a:bodyPr wrap="square">
            <a:spAutoFit/>
          </a:bodyPr>
          <a:lstStyle/>
          <a:p>
            <a:pPr algn="just">
              <a:lnSpc>
                <a:spcPct val="120000"/>
              </a:lnSpc>
            </a:pPr>
            <a:r>
              <a:rPr lang="zh-CN" altLang="en-US" sz="1600" dirty="0">
                <a:solidFill>
                  <a:schemeClr val="bg1"/>
                </a:solidFill>
                <a:latin typeface="华文细黑" panose="02010600040101010101" pitchFamily="2" charset="-122"/>
                <a:ea typeface="华文细黑" panose="02010600040101010101" pitchFamily="2" charset="-122"/>
              </a:rPr>
              <a:t>在两会上，国家领导人们站在时代的高度指明了我们国家发展的方向，来自</a:t>
            </a:r>
            <a:r>
              <a:rPr lang="zh-CN" altLang="en-US" sz="1600">
                <a:solidFill>
                  <a:schemeClr val="bg1"/>
                </a:solidFill>
                <a:latin typeface="华文细黑" panose="02010600040101010101" pitchFamily="2" charset="-122"/>
                <a:ea typeface="华文细黑" panose="02010600040101010101" pitchFamily="2" charset="-122"/>
              </a:rPr>
              <a:t>全国各地各行各</a:t>
            </a:r>
            <a:endParaRPr lang="zh-CN" altLang="en-US" sz="1600" dirty="0">
              <a:solidFill>
                <a:schemeClr val="bg1"/>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xmlns="" val="0"/>
              </a:ext>
            </a:extLst>
          </a:blip>
          <a:srcRect l="42524" t="15090" r="31884" b="24659"/>
          <a:stretch>
            <a:fillRect/>
          </a:stretch>
        </p:blipFill>
        <p:spPr>
          <a:xfrm>
            <a:off x="8302171" y="716743"/>
            <a:ext cx="2061028" cy="1968401"/>
          </a:xfrm>
          <a:prstGeom prst="rect">
            <a:avLst/>
          </a:prstGeom>
        </p:spPr>
      </p:pic>
      <p:pic>
        <p:nvPicPr>
          <p:cNvPr id="13" name="图片 12"/>
          <p:cNvPicPr>
            <a:picLocks noChangeAspect="1"/>
          </p:cNvPicPr>
          <p:nvPr/>
        </p:nvPicPr>
        <p:blipFill rotWithShape="1">
          <a:blip r:embed="rId5" cstate="print">
            <a:extLst>
              <a:ext uri="{28A0092B-C50C-407E-A947-70E740481C1C}">
                <a14:useLocalDpi xmlns:a14="http://schemas.microsoft.com/office/drawing/2010/main" xmlns="" val="0"/>
              </a:ext>
            </a:extLst>
          </a:blip>
          <a:srcRect l="8722" t="13031" r="7085" b="53869"/>
          <a:stretch>
            <a:fillRect/>
          </a:stretch>
        </p:blipFill>
        <p:spPr>
          <a:xfrm>
            <a:off x="2366706" y="2176251"/>
            <a:ext cx="7458589" cy="1465942"/>
          </a:xfrm>
          <a:prstGeom prst="rect">
            <a:avLst/>
          </a:prstGeom>
        </p:spPr>
      </p:pic>
      <p:grpSp>
        <p:nvGrpSpPr>
          <p:cNvPr id="6" name="组合 5"/>
          <p:cNvGrpSpPr/>
          <p:nvPr/>
        </p:nvGrpSpPr>
        <p:grpSpPr>
          <a:xfrm>
            <a:off x="3875611" y="4281810"/>
            <a:ext cx="4440779" cy="645524"/>
            <a:chOff x="3875611" y="3480080"/>
            <a:chExt cx="4440779" cy="645524"/>
          </a:xfrm>
        </p:grpSpPr>
        <p:sp>
          <p:nvSpPr>
            <p:cNvPr id="8" name="文本框 7"/>
            <p:cNvSpPr txBox="1"/>
            <p:nvPr/>
          </p:nvSpPr>
          <p:spPr>
            <a:xfrm>
              <a:off x="3875611" y="3480080"/>
              <a:ext cx="4440779"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十二届全国人民代表大会第五次会议</a:t>
              </a:r>
            </a:p>
          </p:txBody>
        </p:sp>
        <p:sp>
          <p:nvSpPr>
            <p:cNvPr id="9" name="文本框 8"/>
            <p:cNvSpPr txBox="1"/>
            <p:nvPr/>
          </p:nvSpPr>
          <p:spPr>
            <a:xfrm>
              <a:off x="4552448" y="3756272"/>
              <a:ext cx="3087103" cy="369332"/>
            </a:xfrm>
            <a:prstGeom prst="rect">
              <a:avLst/>
            </a:prstGeom>
            <a:noFill/>
          </p:spPr>
          <p:txBody>
            <a:bodyPr wrap="square" rtlCol="0">
              <a:spAutoFit/>
            </a:bodyPr>
            <a:lstStyle>
              <a:defPPr>
                <a:defRPr lang="zh-CN"/>
              </a:defPPr>
              <a:lvl1pPr algn="dist">
                <a:defRPr b="0">
                  <a:ln w="19050">
                    <a:noFill/>
                  </a:ln>
                  <a:solidFill>
                    <a:schemeClr val="bg1"/>
                  </a:solidFill>
                  <a:latin typeface="华文细黑" panose="02010600040101010101" pitchFamily="2" charset="-122"/>
                  <a:ea typeface="华文细黑" panose="02010600040101010101" pitchFamily="2" charset="-122"/>
                </a:defRPr>
              </a:lvl1pPr>
            </a:lstStyle>
            <a:p>
              <a:r>
                <a:rPr lang="zh-CN" altLang="en-US" dirty="0"/>
                <a:t>全国政协十二届五次会议</a:t>
              </a:r>
            </a:p>
          </p:txBody>
        </p:sp>
      </p:grpSp>
      <p:grpSp>
        <p:nvGrpSpPr>
          <p:cNvPr id="25" name="组合 24"/>
          <p:cNvGrpSpPr/>
          <p:nvPr/>
        </p:nvGrpSpPr>
        <p:grpSpPr>
          <a:xfrm>
            <a:off x="2366706" y="3598353"/>
            <a:ext cx="7458589" cy="769441"/>
            <a:chOff x="2366706" y="3598353"/>
            <a:chExt cx="7458589" cy="769441"/>
          </a:xfrm>
        </p:grpSpPr>
        <p:sp>
          <p:nvSpPr>
            <p:cNvPr id="10" name="文本框 9"/>
            <p:cNvSpPr txBox="1"/>
            <p:nvPr/>
          </p:nvSpPr>
          <p:spPr>
            <a:xfrm>
              <a:off x="3136782" y="3598353"/>
              <a:ext cx="5918437" cy="769441"/>
            </a:xfrm>
            <a:prstGeom prst="rect">
              <a:avLst/>
            </a:prstGeom>
            <a:noFill/>
            <a:effectLst>
              <a:outerShdw blurRad="50800" dist="38100" dir="5400000" algn="t" rotWithShape="0">
                <a:prstClr val="black">
                  <a:alpha val="40000"/>
                </a:prstClr>
              </a:outerShdw>
            </a:effectLst>
          </p:spPr>
          <p:txBody>
            <a:bodyPr wrap="square" rtlCol="0">
              <a:spAutoFit/>
            </a:bodyPr>
            <a:lstStyle>
              <a:defPPr>
                <a:defRPr lang="zh-CN"/>
              </a:defPPr>
              <a:lvl1pPr algn="dist">
                <a:defRPr sz="20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4400" dirty="0"/>
                <a:t>感谢大家的倾听</a:t>
              </a:r>
            </a:p>
          </p:txBody>
        </p:sp>
        <p:cxnSp>
          <p:nvCxnSpPr>
            <p:cNvPr id="23" name="直接连接符 22"/>
            <p:cNvCxnSpPr/>
            <p:nvPr/>
          </p:nvCxnSpPr>
          <p:spPr>
            <a:xfrm>
              <a:off x="9256542" y="3983073"/>
              <a:ext cx="5687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366706" y="3983073"/>
              <a:ext cx="5687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grpSp>
        <p:nvGrpSpPr>
          <p:cNvPr id="10" name="组合 9"/>
          <p:cNvGrpSpPr/>
          <p:nvPr/>
        </p:nvGrpSpPr>
        <p:grpSpPr>
          <a:xfrm>
            <a:off x="3057609" y="2154703"/>
            <a:ext cx="1472188" cy="2548594"/>
            <a:chOff x="3057609" y="2459504"/>
            <a:chExt cx="1472188" cy="2548594"/>
          </a:xfrm>
        </p:grpSpPr>
        <p:sp>
          <p:nvSpPr>
            <p:cNvPr id="2" name="文本框 1"/>
            <p:cNvSpPr txBox="1"/>
            <p:nvPr/>
          </p:nvSpPr>
          <p:spPr>
            <a:xfrm>
              <a:off x="3668023" y="2459504"/>
              <a:ext cx="861774" cy="1938992"/>
            </a:xfrm>
            <a:prstGeom prst="rect">
              <a:avLst/>
            </a:prstGeom>
            <a:noFill/>
            <a:effectLst>
              <a:outerShdw blurRad="50800" dist="38100" dir="5400000" algn="t" rotWithShape="0">
                <a:prstClr val="black">
                  <a:alpha val="40000"/>
                </a:prstClr>
              </a:outerShdw>
            </a:effectLst>
          </p:spPr>
          <p:txBody>
            <a:bodyPr wrap="square" rtlCol="0">
              <a:spAutoFit/>
            </a:bodyPr>
            <a:lstStyle>
              <a:defPPr>
                <a:defRPr lang="zh-CN"/>
              </a:defPPr>
              <a:lvl1pPr algn="dist">
                <a:defRPr sz="4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6000" dirty="0"/>
                <a:t>目录</a:t>
              </a:r>
            </a:p>
          </p:txBody>
        </p:sp>
        <p:sp>
          <p:nvSpPr>
            <p:cNvPr id="8" name="文本框 7"/>
            <p:cNvSpPr txBox="1"/>
            <p:nvPr/>
          </p:nvSpPr>
          <p:spPr>
            <a:xfrm>
              <a:off x="3057609" y="2583763"/>
              <a:ext cx="677108" cy="2424335"/>
            </a:xfrm>
            <a:prstGeom prst="rect">
              <a:avLst/>
            </a:prstGeom>
            <a:noFill/>
          </p:spPr>
          <p:txBody>
            <a:bodyPr vert="eaVert" wrap="square" rtlCol="0">
              <a:spAutoFit/>
            </a:bodyPr>
            <a:lstStyle/>
            <a:p>
              <a:pPr algn="dist"/>
              <a:r>
                <a:rPr lang="en-US" altLang="zh-CN" sz="3200" dirty="0">
                  <a:solidFill>
                    <a:schemeClr val="bg1"/>
                  </a:solidFill>
                  <a:latin typeface="华文细黑" panose="02010600040101010101" pitchFamily="2" charset="-122"/>
                  <a:ea typeface="华文细黑" panose="02010600040101010101" pitchFamily="2" charset="-122"/>
                </a:rPr>
                <a:t>CONTENTS</a:t>
              </a:r>
              <a:endParaRPr lang="zh-CN" altLang="en-US" sz="3200" dirty="0">
                <a:solidFill>
                  <a:schemeClr val="bg1"/>
                </a:solidFill>
                <a:latin typeface="华文细黑" panose="02010600040101010101" pitchFamily="2" charset="-122"/>
                <a:ea typeface="华文细黑" panose="02010600040101010101" pitchFamily="2" charset="-122"/>
              </a:endParaRPr>
            </a:p>
          </p:txBody>
        </p:sp>
      </p:grpSp>
      <p:grpSp>
        <p:nvGrpSpPr>
          <p:cNvPr id="13" name="组合 12"/>
          <p:cNvGrpSpPr/>
          <p:nvPr/>
        </p:nvGrpSpPr>
        <p:grpSpPr>
          <a:xfrm>
            <a:off x="5514535" y="1572359"/>
            <a:ext cx="5070359" cy="717452"/>
            <a:chOff x="5514535" y="1688123"/>
            <a:chExt cx="5070359" cy="717452"/>
          </a:xfrm>
        </p:grpSpPr>
        <p:sp>
          <p:nvSpPr>
            <p:cNvPr id="11" name="矩形 10"/>
            <p:cNvSpPr/>
            <p:nvPr/>
          </p:nvSpPr>
          <p:spPr>
            <a:xfrm>
              <a:off x="5514535" y="1688123"/>
              <a:ext cx="717452" cy="7174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E50011"/>
                  </a:solidFill>
                  <a:latin typeface="微软雅黑" panose="020B0503020204020204" pitchFamily="34" charset="-122"/>
                  <a:ea typeface="微软雅黑" panose="020B0503020204020204" pitchFamily="34" charset="-122"/>
                </a:rPr>
                <a:t>壹</a:t>
              </a:r>
            </a:p>
          </p:txBody>
        </p:sp>
        <p:sp>
          <p:nvSpPr>
            <p:cNvPr id="12" name="矩形 11"/>
            <p:cNvSpPr/>
            <p:nvPr/>
          </p:nvSpPr>
          <p:spPr>
            <a:xfrm>
              <a:off x="6575602" y="1751430"/>
              <a:ext cx="4009292" cy="590839"/>
            </a:xfrm>
            <a:prstGeom prst="rect">
              <a:avLst/>
            </a:prstGeom>
            <a:solidFill>
              <a:srgbClr val="E5001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聚焦两会</a:t>
              </a:r>
            </a:p>
          </p:txBody>
        </p:sp>
      </p:grpSp>
      <p:grpSp>
        <p:nvGrpSpPr>
          <p:cNvPr id="14" name="组合 13"/>
          <p:cNvGrpSpPr/>
          <p:nvPr/>
        </p:nvGrpSpPr>
        <p:grpSpPr>
          <a:xfrm>
            <a:off x="5514535" y="2570969"/>
            <a:ext cx="5070359" cy="717452"/>
            <a:chOff x="5514535" y="1688123"/>
            <a:chExt cx="5070359" cy="717452"/>
          </a:xfrm>
        </p:grpSpPr>
        <p:sp>
          <p:nvSpPr>
            <p:cNvPr id="15" name="矩形 14"/>
            <p:cNvSpPr/>
            <p:nvPr/>
          </p:nvSpPr>
          <p:spPr>
            <a:xfrm>
              <a:off x="5514535" y="1688123"/>
              <a:ext cx="717452" cy="7174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E50011"/>
                  </a:solidFill>
                  <a:latin typeface="微软雅黑" panose="020B0503020204020204" pitchFamily="34" charset="-122"/>
                  <a:ea typeface="微软雅黑" panose="020B0503020204020204" pitchFamily="34" charset="-122"/>
                </a:rPr>
                <a:t>贰</a:t>
              </a:r>
            </a:p>
          </p:txBody>
        </p:sp>
        <p:sp>
          <p:nvSpPr>
            <p:cNvPr id="16" name="矩形 15"/>
            <p:cNvSpPr/>
            <p:nvPr/>
          </p:nvSpPr>
          <p:spPr>
            <a:xfrm>
              <a:off x="6575602" y="1751430"/>
              <a:ext cx="4009292" cy="590839"/>
            </a:xfrm>
            <a:prstGeom prst="rect">
              <a:avLst/>
            </a:prstGeom>
            <a:solidFill>
              <a:srgbClr val="E5001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微软雅黑" panose="020B0503020204020204" pitchFamily="34" charset="-122"/>
                  <a:ea typeface="微软雅黑" panose="020B0503020204020204" pitchFamily="34" charset="-122"/>
                </a:rPr>
                <a:t>201X</a:t>
              </a:r>
              <a:r>
                <a:rPr lang="zh-CN" altLang="en-US" sz="2400" dirty="0" smtClean="0">
                  <a:latin typeface="微软雅黑" panose="020B0503020204020204" pitchFamily="34" charset="-122"/>
                  <a:ea typeface="微软雅黑" panose="020B0503020204020204" pitchFamily="34" charset="-122"/>
                </a:rPr>
                <a:t>年</a:t>
              </a:r>
              <a:r>
                <a:rPr lang="zh-CN" altLang="en-US" sz="2400" dirty="0">
                  <a:latin typeface="微软雅黑" panose="020B0503020204020204" pitchFamily="34" charset="-122"/>
                  <a:ea typeface="微软雅黑" panose="020B0503020204020204" pitchFamily="34" charset="-122"/>
                </a:rPr>
                <a:t>工作回顾</a:t>
              </a:r>
            </a:p>
          </p:txBody>
        </p:sp>
      </p:grpSp>
      <p:grpSp>
        <p:nvGrpSpPr>
          <p:cNvPr id="17" name="组合 16"/>
          <p:cNvGrpSpPr/>
          <p:nvPr/>
        </p:nvGrpSpPr>
        <p:grpSpPr>
          <a:xfrm>
            <a:off x="5514535" y="3569579"/>
            <a:ext cx="5070359" cy="717452"/>
            <a:chOff x="5514535" y="1688123"/>
            <a:chExt cx="5070359" cy="717452"/>
          </a:xfrm>
        </p:grpSpPr>
        <p:sp>
          <p:nvSpPr>
            <p:cNvPr id="18" name="矩形 17"/>
            <p:cNvSpPr/>
            <p:nvPr/>
          </p:nvSpPr>
          <p:spPr>
            <a:xfrm>
              <a:off x="5514535" y="1688123"/>
              <a:ext cx="717452" cy="7174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E50011"/>
                  </a:solidFill>
                  <a:latin typeface="微软雅黑" panose="020B0503020204020204" pitchFamily="34" charset="-122"/>
                  <a:ea typeface="微软雅黑" panose="020B0503020204020204" pitchFamily="34" charset="-122"/>
                </a:rPr>
                <a:t>叁</a:t>
              </a:r>
            </a:p>
          </p:txBody>
        </p:sp>
        <p:sp>
          <p:nvSpPr>
            <p:cNvPr id="19" name="矩形 18"/>
            <p:cNvSpPr/>
            <p:nvPr/>
          </p:nvSpPr>
          <p:spPr>
            <a:xfrm>
              <a:off x="6575602" y="1751430"/>
              <a:ext cx="4009292" cy="590839"/>
            </a:xfrm>
            <a:prstGeom prst="rect">
              <a:avLst/>
            </a:prstGeom>
            <a:solidFill>
              <a:srgbClr val="E5001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微软雅黑" panose="020B0503020204020204" pitchFamily="34" charset="-122"/>
                  <a:ea typeface="微软雅黑" panose="020B0503020204020204" pitchFamily="34" charset="-122"/>
                </a:rPr>
                <a:t>201X</a:t>
              </a:r>
              <a:r>
                <a:rPr lang="zh-CN" altLang="en-US" sz="2400" dirty="0" smtClean="0">
                  <a:latin typeface="微软雅黑" panose="020B0503020204020204" pitchFamily="34" charset="-122"/>
                  <a:ea typeface="微软雅黑" panose="020B0503020204020204" pitchFamily="34" charset="-122"/>
                </a:rPr>
                <a:t>年</a:t>
              </a:r>
              <a:r>
                <a:rPr lang="zh-CN" altLang="en-US" sz="2400" dirty="0">
                  <a:latin typeface="微软雅黑" panose="020B0503020204020204" pitchFamily="34" charset="-122"/>
                  <a:ea typeface="微软雅黑" panose="020B0503020204020204" pitchFamily="34" charset="-122"/>
                </a:rPr>
                <a:t>工作整体部署</a:t>
              </a:r>
            </a:p>
          </p:txBody>
        </p:sp>
      </p:grpSp>
      <p:grpSp>
        <p:nvGrpSpPr>
          <p:cNvPr id="20" name="组合 19"/>
          <p:cNvGrpSpPr/>
          <p:nvPr/>
        </p:nvGrpSpPr>
        <p:grpSpPr>
          <a:xfrm>
            <a:off x="5514535" y="4568190"/>
            <a:ext cx="5070359" cy="717452"/>
            <a:chOff x="5514535" y="1688123"/>
            <a:chExt cx="5070359" cy="717452"/>
          </a:xfrm>
        </p:grpSpPr>
        <p:sp>
          <p:nvSpPr>
            <p:cNvPr id="21" name="矩形 20"/>
            <p:cNvSpPr/>
            <p:nvPr/>
          </p:nvSpPr>
          <p:spPr>
            <a:xfrm>
              <a:off x="5514535" y="1688123"/>
              <a:ext cx="717452" cy="7174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E50011"/>
                  </a:solidFill>
                  <a:latin typeface="微软雅黑" panose="020B0503020204020204" pitchFamily="34" charset="-122"/>
                  <a:ea typeface="微软雅黑" panose="020B0503020204020204" pitchFamily="34" charset="-122"/>
                </a:rPr>
                <a:t>肆</a:t>
              </a:r>
            </a:p>
          </p:txBody>
        </p:sp>
        <p:sp>
          <p:nvSpPr>
            <p:cNvPr id="22" name="矩形 21"/>
            <p:cNvSpPr/>
            <p:nvPr/>
          </p:nvSpPr>
          <p:spPr>
            <a:xfrm>
              <a:off x="6575602" y="1751430"/>
              <a:ext cx="4009292" cy="590839"/>
            </a:xfrm>
            <a:prstGeom prst="rect">
              <a:avLst/>
            </a:prstGeom>
            <a:solidFill>
              <a:srgbClr val="E5001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微软雅黑" panose="020B0503020204020204" pitchFamily="34" charset="-122"/>
                  <a:ea typeface="微软雅黑" panose="020B0503020204020204" pitchFamily="34" charset="-122"/>
                </a:rPr>
                <a:t>201X7</a:t>
              </a:r>
              <a:r>
                <a:rPr lang="zh-CN" altLang="en-US" sz="2400" dirty="0" smtClean="0">
                  <a:latin typeface="微软雅黑" panose="020B0503020204020204" pitchFamily="34" charset="-122"/>
                  <a:ea typeface="微软雅黑" panose="020B0503020204020204" pitchFamily="34" charset="-122"/>
                </a:rPr>
                <a:t>重点</a:t>
              </a:r>
              <a:r>
                <a:rPr lang="zh-CN" altLang="en-US" sz="2400" dirty="0">
                  <a:latin typeface="微软雅黑" panose="020B0503020204020204" pitchFamily="34" charset="-122"/>
                  <a:ea typeface="微软雅黑" panose="020B0503020204020204" pitchFamily="34" charset="-122"/>
                </a:rPr>
                <a:t>工作任务</a:t>
              </a:r>
            </a:p>
          </p:txBody>
        </p:sp>
      </p:gr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xmlns="" val="0"/>
              </a:ext>
            </a:extLst>
          </a:blip>
          <a:srcRect l="42524" t="15090" r="31884" b="24659"/>
          <a:stretch>
            <a:fillRect/>
          </a:stretch>
        </p:blipFill>
        <p:spPr>
          <a:xfrm>
            <a:off x="8302171" y="716743"/>
            <a:ext cx="2061028" cy="1968401"/>
          </a:xfrm>
          <a:prstGeom prst="rect">
            <a:avLst/>
          </a:prstGeom>
        </p:spPr>
      </p:pic>
      <p:grpSp>
        <p:nvGrpSpPr>
          <p:cNvPr id="11" name="组合 10"/>
          <p:cNvGrpSpPr/>
          <p:nvPr/>
        </p:nvGrpSpPr>
        <p:grpSpPr>
          <a:xfrm>
            <a:off x="4323471" y="2560320"/>
            <a:ext cx="3545058" cy="1107996"/>
            <a:chOff x="4360985" y="2560320"/>
            <a:chExt cx="3545058" cy="1107996"/>
          </a:xfrm>
        </p:grpSpPr>
        <p:sp>
          <p:nvSpPr>
            <p:cNvPr id="2" name="文本框 1"/>
            <p:cNvSpPr txBox="1"/>
            <p:nvPr/>
          </p:nvSpPr>
          <p:spPr>
            <a:xfrm>
              <a:off x="5652925" y="2560320"/>
              <a:ext cx="961179" cy="1107996"/>
            </a:xfrm>
            <a:prstGeom prst="rect">
              <a:avLst/>
            </a:prstGeom>
            <a:noFill/>
          </p:spPr>
          <p:txBody>
            <a:bodyPr wrap="square" rtlCol="0">
              <a:spAutoFit/>
            </a:bodyPr>
            <a:lstStyle/>
            <a:p>
              <a:r>
                <a:rPr lang="zh-CN" altLang="en-US" sz="6600" b="1" dirty="0">
                  <a:solidFill>
                    <a:schemeClr val="bg1"/>
                  </a:solidFill>
                  <a:latin typeface="微软雅黑" panose="020B0503020204020204" pitchFamily="34" charset="-122"/>
                  <a:ea typeface="微软雅黑" panose="020B0503020204020204" pitchFamily="34" charset="-122"/>
                </a:rPr>
                <a:t>壹</a:t>
              </a:r>
            </a:p>
          </p:txBody>
        </p:sp>
        <p:cxnSp>
          <p:nvCxnSpPr>
            <p:cNvPr id="4" name="直接连接符 3"/>
            <p:cNvCxnSpPr/>
            <p:nvPr/>
          </p:nvCxnSpPr>
          <p:spPr>
            <a:xfrm>
              <a:off x="4360985" y="3114318"/>
              <a:ext cx="844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061982" y="3114318"/>
              <a:ext cx="844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4091354" y="3668316"/>
            <a:ext cx="4009292" cy="590839"/>
          </a:xfrm>
          <a:prstGeom prst="rect">
            <a:avLst/>
          </a:prstGeom>
          <a:solidFill>
            <a:srgbClr val="E5001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聚焦两会</a:t>
            </a:r>
          </a:p>
        </p:txBody>
      </p:sp>
      <p:sp>
        <p:nvSpPr>
          <p:cNvPr id="19" name="文本框 18"/>
          <p:cNvSpPr txBox="1"/>
          <p:nvPr/>
        </p:nvSpPr>
        <p:spPr>
          <a:xfrm>
            <a:off x="4952981" y="4280587"/>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贯彻学习两会精神</a:t>
            </a:r>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4" name="矩形: 圆角 3"/>
          <p:cNvSpPr/>
          <p:nvPr/>
        </p:nvSpPr>
        <p:spPr>
          <a:xfrm>
            <a:off x="1218028" y="840546"/>
            <a:ext cx="9755944" cy="4786532"/>
          </a:xfrm>
          <a:prstGeom prst="roundRect">
            <a:avLst>
              <a:gd name="adj" fmla="val 5392"/>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5188634" y="1223890"/>
            <a:ext cx="1814732" cy="562707"/>
          </a:xfrm>
          <a:prstGeom prst="roundRect">
            <a:avLst>
              <a:gd name="adj" fmla="val 50000"/>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聚焦两会</a:t>
            </a:r>
          </a:p>
        </p:txBody>
      </p:sp>
      <p:pic>
        <p:nvPicPr>
          <p:cNvPr id="6" name="图片 5"/>
          <p:cNvPicPr>
            <a:picLocks noChangeAspect="1"/>
          </p:cNvPicPr>
          <p:nvPr/>
        </p:nvPicPr>
        <p:blipFill rotWithShape="1">
          <a:blip r:embed="rId4" cstate="print"/>
          <a:srcRect t="12256"/>
          <a:stretch>
            <a:fillRect/>
          </a:stretch>
        </p:blipFill>
        <p:spPr>
          <a:xfrm>
            <a:off x="1530453" y="2395170"/>
            <a:ext cx="4478066" cy="2612928"/>
          </a:xfrm>
          <a:prstGeom prst="rect">
            <a:avLst/>
          </a:prstGeom>
        </p:spPr>
      </p:pic>
      <p:sp>
        <p:nvSpPr>
          <p:cNvPr id="7" name="矩形 6"/>
          <p:cNvSpPr/>
          <p:nvPr/>
        </p:nvSpPr>
        <p:spPr>
          <a:xfrm>
            <a:off x="6096000" y="2451442"/>
            <a:ext cx="4567311" cy="1569660"/>
          </a:xfrm>
          <a:prstGeom prst="rect">
            <a:avLst/>
          </a:prstGeom>
        </p:spPr>
        <p:txBody>
          <a:bodyPr wrap="square">
            <a:spAutoFit/>
          </a:bodyPr>
          <a:lstStyle/>
          <a:p>
            <a:pPr algn="just">
              <a:lnSpc>
                <a:spcPct val="120000"/>
              </a:lnSpc>
            </a:pPr>
            <a:r>
              <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rPr>
              <a:t>201X</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年</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全国两会，即中国人民政治协商会议第十二届全国委员会第五次会议和中华人民共和国第十二届全国人民代表大会第五次会议，分别</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于</a:t>
            </a:r>
            <a:r>
              <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rPr>
              <a:t>201X</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日</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15</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时和</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日</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9</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时在中国首都北京开幕。</a:t>
            </a:r>
          </a:p>
        </p:txBody>
      </p:sp>
      <p:sp>
        <p:nvSpPr>
          <p:cNvPr id="9" name="矩形 8"/>
          <p:cNvSpPr/>
          <p:nvPr/>
        </p:nvSpPr>
        <p:spPr>
          <a:xfrm>
            <a:off x="6096000" y="3982898"/>
            <a:ext cx="4567311" cy="978729"/>
          </a:xfrm>
          <a:prstGeom prst="rect">
            <a:avLst/>
          </a:prstGeom>
        </p:spPr>
        <p:txBody>
          <a:bodyPr wrap="square">
            <a:spAutoFit/>
          </a:bodyPr>
          <a:lstStyle/>
          <a:p>
            <a:pPr algn="just">
              <a:lnSpc>
                <a:spcPct val="120000"/>
              </a:lnSpc>
            </a:pPr>
            <a:r>
              <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rPr>
              <a:t>201X</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年</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全国两会，即中国人民政治协商会议第十二届全国委员会第五次会议和中华人民共和国第十二届全国人民代表大会第五次会议</a:t>
            </a:r>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xmlns="" val="0"/>
              </a:ext>
            </a:extLst>
          </a:blip>
          <a:srcRect l="42524" t="15090" r="31884" b="24659"/>
          <a:stretch>
            <a:fillRect/>
          </a:stretch>
        </p:blipFill>
        <p:spPr>
          <a:xfrm>
            <a:off x="8302171" y="716743"/>
            <a:ext cx="2061028" cy="1968401"/>
          </a:xfrm>
          <a:prstGeom prst="rect">
            <a:avLst/>
          </a:prstGeom>
        </p:spPr>
      </p:pic>
      <p:grpSp>
        <p:nvGrpSpPr>
          <p:cNvPr id="11" name="组合 10"/>
          <p:cNvGrpSpPr/>
          <p:nvPr/>
        </p:nvGrpSpPr>
        <p:grpSpPr>
          <a:xfrm>
            <a:off x="4323471" y="2560320"/>
            <a:ext cx="3545058" cy="1107996"/>
            <a:chOff x="4360985" y="2560320"/>
            <a:chExt cx="3545058" cy="1107996"/>
          </a:xfrm>
        </p:grpSpPr>
        <p:sp>
          <p:nvSpPr>
            <p:cNvPr id="2" name="文本框 1"/>
            <p:cNvSpPr txBox="1"/>
            <p:nvPr/>
          </p:nvSpPr>
          <p:spPr>
            <a:xfrm>
              <a:off x="5652925" y="2560320"/>
              <a:ext cx="961179" cy="1107996"/>
            </a:xfrm>
            <a:prstGeom prst="rect">
              <a:avLst/>
            </a:prstGeom>
            <a:noFill/>
          </p:spPr>
          <p:txBody>
            <a:bodyPr wrap="square" rtlCol="0">
              <a:spAutoFit/>
            </a:bodyPr>
            <a:lstStyle/>
            <a:p>
              <a:r>
                <a:rPr lang="zh-CN" altLang="en-US" sz="6600" b="1" dirty="0">
                  <a:solidFill>
                    <a:schemeClr val="bg1"/>
                  </a:solidFill>
                  <a:latin typeface="微软雅黑" panose="020B0503020204020204" pitchFamily="34" charset="-122"/>
                  <a:ea typeface="微软雅黑" panose="020B0503020204020204" pitchFamily="34" charset="-122"/>
                </a:rPr>
                <a:t>贰</a:t>
              </a:r>
            </a:p>
          </p:txBody>
        </p:sp>
        <p:cxnSp>
          <p:nvCxnSpPr>
            <p:cNvPr id="4" name="直接连接符 3"/>
            <p:cNvCxnSpPr/>
            <p:nvPr/>
          </p:nvCxnSpPr>
          <p:spPr>
            <a:xfrm>
              <a:off x="4360985" y="3114318"/>
              <a:ext cx="844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061982" y="3114318"/>
              <a:ext cx="844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4091354" y="3668316"/>
            <a:ext cx="4009292" cy="590839"/>
          </a:xfrm>
          <a:prstGeom prst="rect">
            <a:avLst/>
          </a:prstGeom>
          <a:solidFill>
            <a:srgbClr val="E5001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微软雅黑" panose="020B0503020204020204" pitchFamily="34" charset="-122"/>
                <a:ea typeface="微软雅黑" panose="020B0503020204020204" pitchFamily="34" charset="-122"/>
              </a:rPr>
              <a:t>201X</a:t>
            </a:r>
            <a:r>
              <a:rPr lang="zh-CN" altLang="en-US" sz="2400" dirty="0" smtClean="0">
                <a:latin typeface="微软雅黑" panose="020B0503020204020204" pitchFamily="34" charset="-122"/>
                <a:ea typeface="微软雅黑" panose="020B0503020204020204" pitchFamily="34" charset="-122"/>
              </a:rPr>
              <a:t>年</a:t>
            </a:r>
            <a:r>
              <a:rPr lang="zh-CN" altLang="en-US" sz="2400" dirty="0">
                <a:latin typeface="微软雅黑" panose="020B0503020204020204" pitchFamily="34" charset="-122"/>
                <a:ea typeface="微软雅黑" panose="020B0503020204020204" pitchFamily="34" charset="-122"/>
              </a:rPr>
              <a:t>工作回顾</a:t>
            </a:r>
          </a:p>
        </p:txBody>
      </p:sp>
      <p:sp>
        <p:nvSpPr>
          <p:cNvPr id="19" name="文本框 18"/>
          <p:cNvSpPr txBox="1"/>
          <p:nvPr/>
        </p:nvSpPr>
        <p:spPr>
          <a:xfrm>
            <a:off x="4952981" y="4280587"/>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贯彻学习两会精神</a:t>
            </a:r>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949371" y="539439"/>
            <a:ext cx="7242629" cy="379738"/>
            <a:chOff x="4949371" y="539439"/>
            <a:chExt cx="7242629" cy="379738"/>
          </a:xfrm>
        </p:grpSpPr>
        <p:sp>
          <p:nvSpPr>
            <p:cNvPr id="13" name="矩形 12"/>
            <p:cNvSpPr/>
            <p:nvPr/>
          </p:nvSpPr>
          <p:spPr>
            <a:xfrm>
              <a:off x="4949371" y="539439"/>
              <a:ext cx="7242629" cy="379738"/>
            </a:xfrm>
            <a:prstGeom prst="rect">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508999" y="667622"/>
              <a:ext cx="123372" cy="1233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rotWithShape="1">
          <a:blip r:embed="rId3">
            <a:extLst>
              <a:ext uri="{28A0092B-C50C-407E-A947-70E740481C1C}">
                <a14:useLocalDpi xmlns:a14="http://schemas.microsoft.com/office/drawing/2010/main" xmlns="" val="0"/>
              </a:ext>
            </a:extLst>
          </a:blip>
          <a:srcRect t="41063" r="6956" b="46476"/>
          <a:stretch>
            <a:fillRect/>
          </a:stretch>
        </p:blipFill>
        <p:spPr>
          <a:xfrm>
            <a:off x="-203199" y="5779525"/>
            <a:ext cx="12395199" cy="1249765"/>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xmlns="" val="0"/>
              </a:ext>
            </a:extLst>
          </a:blip>
          <a:srcRect r="39752" b="14943"/>
          <a:stretch>
            <a:fillRect/>
          </a:stretch>
        </p:blipFill>
        <p:spPr>
          <a:xfrm>
            <a:off x="10784115" y="5539100"/>
            <a:ext cx="1407885" cy="1490190"/>
          </a:xfrm>
          <a:prstGeom prst="rect">
            <a:avLst/>
          </a:prstGeom>
        </p:spPr>
      </p:pic>
      <p:pic>
        <p:nvPicPr>
          <p:cNvPr id="9" name="图片 8"/>
          <p:cNvPicPr>
            <a:picLocks noChangeAspect="1"/>
          </p:cNvPicPr>
          <p:nvPr/>
        </p:nvPicPr>
        <p:blipFill rotWithShape="1">
          <a:blip r:embed="rId5" cstate="print">
            <a:extLst>
              <a:ext uri="{28A0092B-C50C-407E-A947-70E740481C1C}">
                <a14:useLocalDpi xmlns:a14="http://schemas.microsoft.com/office/drawing/2010/main" xmlns="" val="0"/>
              </a:ext>
            </a:extLst>
          </a:blip>
          <a:srcRect l="37147" t="22010" r="16361" b="44127"/>
          <a:stretch>
            <a:fillRect/>
          </a:stretch>
        </p:blipFill>
        <p:spPr>
          <a:xfrm>
            <a:off x="10130971" y="6122526"/>
            <a:ext cx="1355136" cy="740006"/>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79506" y="278637"/>
            <a:ext cx="839695" cy="898182"/>
          </a:xfrm>
          <a:prstGeom prst="rect">
            <a:avLst/>
          </a:prstGeom>
        </p:spPr>
      </p:pic>
      <p:sp>
        <p:nvSpPr>
          <p:cNvPr id="12" name="矩形 11"/>
          <p:cNvSpPr/>
          <p:nvPr/>
        </p:nvSpPr>
        <p:spPr>
          <a:xfrm>
            <a:off x="1372330" y="482168"/>
            <a:ext cx="3083555" cy="523220"/>
          </a:xfrm>
          <a:prstGeom prst="rect">
            <a:avLst/>
          </a:prstGeom>
        </p:spPr>
        <p:txBody>
          <a:bodyPr wrap="square">
            <a:spAutoFit/>
          </a:bodyPr>
          <a:lstStyle/>
          <a:p>
            <a:pPr algn="ctr"/>
            <a:r>
              <a:rPr lang="en-US" altLang="zh-CN" sz="2800" b="1" dirty="0" smtClean="0">
                <a:solidFill>
                  <a:srgbClr val="E50011"/>
                </a:solidFill>
                <a:latin typeface="微软雅黑" panose="020B0503020204020204" pitchFamily="34" charset="-122"/>
                <a:ea typeface="微软雅黑" panose="020B0503020204020204" pitchFamily="34" charset="-122"/>
              </a:rPr>
              <a:t>201X</a:t>
            </a:r>
            <a:r>
              <a:rPr lang="zh-CN" altLang="en-US" sz="2800" b="1" dirty="0" smtClean="0">
                <a:solidFill>
                  <a:srgbClr val="E50011"/>
                </a:solidFill>
                <a:latin typeface="微软雅黑" panose="020B0503020204020204" pitchFamily="34" charset="-122"/>
                <a:ea typeface="微软雅黑" panose="020B0503020204020204" pitchFamily="34" charset="-122"/>
              </a:rPr>
              <a:t>年</a:t>
            </a:r>
            <a:r>
              <a:rPr lang="zh-CN" altLang="en-US" sz="2800" b="1" dirty="0">
                <a:solidFill>
                  <a:srgbClr val="E50011"/>
                </a:solidFill>
                <a:latin typeface="微软雅黑" panose="020B0503020204020204" pitchFamily="34" charset="-122"/>
                <a:ea typeface="微软雅黑" panose="020B0503020204020204" pitchFamily="34" charset="-122"/>
              </a:rPr>
              <a:t>工作回顾</a:t>
            </a:r>
          </a:p>
        </p:txBody>
      </p:sp>
      <p:sp>
        <p:nvSpPr>
          <p:cNvPr id="14" name="文本框 13"/>
          <p:cNvSpPr txBox="1"/>
          <p:nvPr/>
        </p:nvSpPr>
        <p:spPr>
          <a:xfrm>
            <a:off x="5910941" y="539013"/>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贯彻学习两会精神</a:t>
            </a:r>
          </a:p>
        </p:txBody>
      </p:sp>
      <p:sp>
        <p:nvSpPr>
          <p:cNvPr id="15" name="文本框 14"/>
          <p:cNvSpPr txBox="1"/>
          <p:nvPr/>
        </p:nvSpPr>
        <p:spPr>
          <a:xfrm>
            <a:off x="8944391" y="549845"/>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提升思想水平觉悟</a:t>
            </a:r>
          </a:p>
        </p:txBody>
      </p:sp>
      <p:pic>
        <p:nvPicPr>
          <p:cNvPr id="19" name="图片 18"/>
          <p:cNvPicPr>
            <a:picLocks noChangeAspect="1"/>
          </p:cNvPicPr>
          <p:nvPr/>
        </p:nvPicPr>
        <p:blipFill rotWithShape="1">
          <a:blip r:embed="rId7"/>
          <a:srcRect t="12256"/>
          <a:stretch>
            <a:fillRect/>
          </a:stretch>
        </p:blipFill>
        <p:spPr>
          <a:xfrm>
            <a:off x="0" y="2044002"/>
            <a:ext cx="5183347" cy="3024456"/>
          </a:xfrm>
          <a:prstGeom prst="rect">
            <a:avLst/>
          </a:prstGeom>
        </p:spPr>
      </p:pic>
      <p:sp>
        <p:nvSpPr>
          <p:cNvPr id="20" name="矩形 19"/>
          <p:cNvSpPr/>
          <p:nvPr/>
        </p:nvSpPr>
        <p:spPr>
          <a:xfrm>
            <a:off x="5183347" y="2044002"/>
            <a:ext cx="7008653" cy="3024456"/>
          </a:xfrm>
          <a:prstGeom prst="rect">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196292" y="2267425"/>
            <a:ext cx="2362026" cy="400110"/>
          </a:xfrm>
          <a:prstGeom prst="rect">
            <a:avLst/>
          </a:prstGeom>
        </p:spPr>
        <p:txBody>
          <a:bodyPr wrap="square">
            <a:spAutoFit/>
          </a:bodyPr>
          <a:lstStyle/>
          <a:p>
            <a:pPr algn="ctr"/>
            <a:r>
              <a:rPr lang="en-US" altLang="zh-CN" sz="2000" dirty="0" smtClean="0">
                <a:solidFill>
                  <a:schemeClr val="bg1"/>
                </a:solidFill>
                <a:latin typeface="华文细黑" panose="02010600040101010101" pitchFamily="2" charset="-122"/>
                <a:ea typeface="华文细黑" panose="02010600040101010101" pitchFamily="2" charset="-122"/>
              </a:rPr>
              <a:t>201X</a:t>
            </a:r>
            <a:r>
              <a:rPr lang="zh-CN" altLang="en-US" sz="2000" dirty="0" smtClean="0">
                <a:solidFill>
                  <a:schemeClr val="bg1"/>
                </a:solidFill>
                <a:latin typeface="华文细黑" panose="02010600040101010101" pitchFamily="2" charset="-122"/>
                <a:ea typeface="华文细黑" panose="02010600040101010101" pitchFamily="2" charset="-122"/>
              </a:rPr>
              <a:t>年</a:t>
            </a:r>
            <a:r>
              <a:rPr lang="zh-CN" altLang="en-US" sz="2000" dirty="0">
                <a:solidFill>
                  <a:schemeClr val="bg1"/>
                </a:solidFill>
                <a:latin typeface="华文细黑" panose="02010600040101010101" pitchFamily="2" charset="-122"/>
                <a:ea typeface="华文细黑" panose="02010600040101010101" pitchFamily="2" charset="-122"/>
              </a:rPr>
              <a:t>工作回顾</a:t>
            </a:r>
          </a:p>
        </p:txBody>
      </p:sp>
      <p:cxnSp>
        <p:nvCxnSpPr>
          <p:cNvPr id="23" name="直接连接符 22"/>
          <p:cNvCxnSpPr/>
          <p:nvPr/>
        </p:nvCxnSpPr>
        <p:spPr>
          <a:xfrm>
            <a:off x="5453781" y="2711078"/>
            <a:ext cx="262708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5341432" y="2838390"/>
            <a:ext cx="6850568" cy="2160591"/>
          </a:xfrm>
          <a:prstGeom prst="rect">
            <a:avLst/>
          </a:prstGeom>
        </p:spPr>
        <p:txBody>
          <a:bodyPr wrap="square">
            <a:spAutoFit/>
          </a:bodyPr>
          <a:lstStyle/>
          <a:p>
            <a:pPr>
              <a:lnSpc>
                <a:spcPct val="120000"/>
              </a:lnSpc>
            </a:pPr>
            <a:r>
              <a:rPr lang="zh-CN" altLang="en-US" sz="1400" dirty="0">
                <a:solidFill>
                  <a:schemeClr val="bg1"/>
                </a:solidFill>
                <a:latin typeface="华文细黑" panose="02010600040101010101" pitchFamily="2" charset="-122"/>
                <a:ea typeface="华文细黑" panose="02010600040101010101" pitchFamily="2" charset="-122"/>
              </a:rPr>
              <a:t>过去一年，我国发展面临国内外诸多矛盾叠加、风险隐患交汇的严峻挑战。在以习近平同志为核心的党中央坚强领导下，全国各族人民迎难而上，砥砺前行，推动经济社会持续健康发展。党的十八届六中全会正式明确习近平总书记的核心地位，体现了党和人民的根本利益，对保证党和国家兴旺发达、长治久安，具有十分重大而深远的意义。各地区、各部门不断增强政治意识、大局意识、核心意识、看齐意识，推动全面建成小康社会取得新的重要进展，全面深化改革迈出重大步伐，全面依法治国深入实施，全面从严治党纵深推进，全年经济社会发展主要目标任务圆满完成，“十三五”实现了良好开局。</a:t>
            </a:r>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949371" y="539439"/>
            <a:ext cx="7242629" cy="379738"/>
            <a:chOff x="4949371" y="539439"/>
            <a:chExt cx="7242629" cy="379738"/>
          </a:xfrm>
        </p:grpSpPr>
        <p:sp>
          <p:nvSpPr>
            <p:cNvPr id="13" name="矩形 12"/>
            <p:cNvSpPr/>
            <p:nvPr/>
          </p:nvSpPr>
          <p:spPr>
            <a:xfrm>
              <a:off x="4949371" y="539439"/>
              <a:ext cx="7242629" cy="379738"/>
            </a:xfrm>
            <a:prstGeom prst="rect">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508999" y="667622"/>
              <a:ext cx="123372" cy="1233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rotWithShape="1">
          <a:blip r:embed="rId3">
            <a:extLst>
              <a:ext uri="{28A0092B-C50C-407E-A947-70E740481C1C}">
                <a14:useLocalDpi xmlns:a14="http://schemas.microsoft.com/office/drawing/2010/main" xmlns="" val="0"/>
              </a:ext>
            </a:extLst>
          </a:blip>
          <a:srcRect t="42179" r="6956" b="46476"/>
          <a:stretch>
            <a:fillRect/>
          </a:stretch>
        </p:blipFill>
        <p:spPr>
          <a:xfrm>
            <a:off x="-203199" y="5891434"/>
            <a:ext cx="12395199" cy="1137856"/>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xmlns="" val="0"/>
              </a:ext>
            </a:extLst>
          </a:blip>
          <a:srcRect r="39752" b="14943"/>
          <a:stretch>
            <a:fillRect/>
          </a:stretch>
        </p:blipFill>
        <p:spPr>
          <a:xfrm>
            <a:off x="10784115" y="5539100"/>
            <a:ext cx="1407885" cy="1490190"/>
          </a:xfrm>
          <a:prstGeom prst="rect">
            <a:avLst/>
          </a:prstGeom>
        </p:spPr>
      </p:pic>
      <p:pic>
        <p:nvPicPr>
          <p:cNvPr id="9" name="图片 8"/>
          <p:cNvPicPr>
            <a:picLocks noChangeAspect="1"/>
          </p:cNvPicPr>
          <p:nvPr/>
        </p:nvPicPr>
        <p:blipFill rotWithShape="1">
          <a:blip r:embed="rId5" cstate="print">
            <a:extLst>
              <a:ext uri="{28A0092B-C50C-407E-A947-70E740481C1C}">
                <a14:useLocalDpi xmlns:a14="http://schemas.microsoft.com/office/drawing/2010/main" xmlns="" val="0"/>
              </a:ext>
            </a:extLst>
          </a:blip>
          <a:srcRect l="37147" t="22010" r="16361" b="44127"/>
          <a:stretch>
            <a:fillRect/>
          </a:stretch>
        </p:blipFill>
        <p:spPr>
          <a:xfrm>
            <a:off x="10130971" y="6122526"/>
            <a:ext cx="1355136" cy="740006"/>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79506" y="278637"/>
            <a:ext cx="839695" cy="898182"/>
          </a:xfrm>
          <a:prstGeom prst="rect">
            <a:avLst/>
          </a:prstGeom>
        </p:spPr>
      </p:pic>
      <p:sp>
        <p:nvSpPr>
          <p:cNvPr id="12" name="矩形 11"/>
          <p:cNvSpPr/>
          <p:nvPr/>
        </p:nvSpPr>
        <p:spPr>
          <a:xfrm>
            <a:off x="1372330" y="482168"/>
            <a:ext cx="3083555" cy="523220"/>
          </a:xfrm>
          <a:prstGeom prst="rect">
            <a:avLst/>
          </a:prstGeom>
        </p:spPr>
        <p:txBody>
          <a:bodyPr wrap="square">
            <a:spAutoFit/>
          </a:bodyPr>
          <a:lstStyle/>
          <a:p>
            <a:pPr algn="ctr"/>
            <a:r>
              <a:rPr lang="en-US" altLang="zh-CN" sz="2800" b="1" dirty="0" smtClean="0">
                <a:solidFill>
                  <a:srgbClr val="E50011"/>
                </a:solidFill>
                <a:latin typeface="微软雅黑" panose="020B0503020204020204" pitchFamily="34" charset="-122"/>
                <a:ea typeface="微软雅黑" panose="020B0503020204020204" pitchFamily="34" charset="-122"/>
              </a:rPr>
              <a:t>201X</a:t>
            </a:r>
            <a:r>
              <a:rPr lang="zh-CN" altLang="en-US" sz="2800" b="1" dirty="0" smtClean="0">
                <a:solidFill>
                  <a:srgbClr val="E50011"/>
                </a:solidFill>
                <a:latin typeface="微软雅黑" panose="020B0503020204020204" pitchFamily="34" charset="-122"/>
                <a:ea typeface="微软雅黑" panose="020B0503020204020204" pitchFamily="34" charset="-122"/>
              </a:rPr>
              <a:t>年</a:t>
            </a:r>
            <a:r>
              <a:rPr lang="zh-CN" altLang="en-US" sz="2800" b="1" dirty="0">
                <a:solidFill>
                  <a:srgbClr val="E50011"/>
                </a:solidFill>
                <a:latin typeface="微软雅黑" panose="020B0503020204020204" pitchFamily="34" charset="-122"/>
                <a:ea typeface="微软雅黑" panose="020B0503020204020204" pitchFamily="34" charset="-122"/>
              </a:rPr>
              <a:t>工作回顾</a:t>
            </a:r>
          </a:p>
        </p:txBody>
      </p:sp>
      <p:sp>
        <p:nvSpPr>
          <p:cNvPr id="14" name="文本框 13"/>
          <p:cNvSpPr txBox="1"/>
          <p:nvPr/>
        </p:nvSpPr>
        <p:spPr>
          <a:xfrm>
            <a:off x="5910941" y="539013"/>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贯彻学习两会精神</a:t>
            </a:r>
          </a:p>
        </p:txBody>
      </p:sp>
      <p:sp>
        <p:nvSpPr>
          <p:cNvPr id="15" name="文本框 14"/>
          <p:cNvSpPr txBox="1"/>
          <p:nvPr/>
        </p:nvSpPr>
        <p:spPr>
          <a:xfrm>
            <a:off x="8944391" y="549845"/>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提升思想水平觉悟</a:t>
            </a:r>
          </a:p>
        </p:txBody>
      </p:sp>
      <p:grpSp>
        <p:nvGrpSpPr>
          <p:cNvPr id="3" name="组合 2"/>
          <p:cNvGrpSpPr/>
          <p:nvPr/>
        </p:nvGrpSpPr>
        <p:grpSpPr>
          <a:xfrm>
            <a:off x="1188358" y="2129214"/>
            <a:ext cx="1727200" cy="1727200"/>
            <a:chOff x="1480458" y="2510972"/>
            <a:chExt cx="1727200" cy="1727200"/>
          </a:xfrm>
        </p:grpSpPr>
        <p:sp>
          <p:nvSpPr>
            <p:cNvPr id="2" name="椭圆 1"/>
            <p:cNvSpPr/>
            <p:nvPr/>
          </p:nvSpPr>
          <p:spPr>
            <a:xfrm>
              <a:off x="1480458" y="2510972"/>
              <a:ext cx="1727200" cy="1727200"/>
            </a:xfrm>
            <a:prstGeom prst="ellipse">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632859" y="2663373"/>
              <a:ext cx="1422399" cy="14223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E50011"/>
                  </a:solidFill>
                  <a:latin typeface="微软雅黑" panose="020B0503020204020204" pitchFamily="34" charset="-122"/>
                  <a:ea typeface="微软雅黑" panose="020B0503020204020204" pitchFamily="34" charset="-122"/>
                </a:rPr>
                <a:t>经济</a:t>
              </a:r>
            </a:p>
          </p:txBody>
        </p:sp>
      </p:grpSp>
      <p:grpSp>
        <p:nvGrpSpPr>
          <p:cNvPr id="22" name="组合 21"/>
          <p:cNvGrpSpPr/>
          <p:nvPr/>
        </p:nvGrpSpPr>
        <p:grpSpPr>
          <a:xfrm>
            <a:off x="3891038" y="2129214"/>
            <a:ext cx="1727200" cy="1727200"/>
            <a:chOff x="1480458" y="2510972"/>
            <a:chExt cx="1727200" cy="1727200"/>
          </a:xfrm>
        </p:grpSpPr>
        <p:sp>
          <p:nvSpPr>
            <p:cNvPr id="25" name="椭圆 24"/>
            <p:cNvSpPr/>
            <p:nvPr/>
          </p:nvSpPr>
          <p:spPr>
            <a:xfrm>
              <a:off x="1480458" y="2510972"/>
              <a:ext cx="1727200" cy="1727200"/>
            </a:xfrm>
            <a:prstGeom prst="ellipse">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632859" y="2663373"/>
              <a:ext cx="1422399" cy="14223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E50011"/>
                  </a:solidFill>
                  <a:latin typeface="微软雅黑" panose="020B0503020204020204" pitchFamily="34" charset="-122"/>
                  <a:ea typeface="微软雅黑" panose="020B0503020204020204" pitchFamily="34" charset="-122"/>
                </a:rPr>
                <a:t>就业</a:t>
              </a:r>
            </a:p>
          </p:txBody>
        </p:sp>
      </p:grpSp>
      <p:grpSp>
        <p:nvGrpSpPr>
          <p:cNvPr id="27" name="组合 26"/>
          <p:cNvGrpSpPr/>
          <p:nvPr/>
        </p:nvGrpSpPr>
        <p:grpSpPr>
          <a:xfrm>
            <a:off x="6573761" y="2129214"/>
            <a:ext cx="1727200" cy="1727200"/>
            <a:chOff x="1480458" y="2510972"/>
            <a:chExt cx="1727200" cy="1727200"/>
          </a:xfrm>
        </p:grpSpPr>
        <p:sp>
          <p:nvSpPr>
            <p:cNvPr id="28" name="椭圆 27"/>
            <p:cNvSpPr/>
            <p:nvPr/>
          </p:nvSpPr>
          <p:spPr>
            <a:xfrm>
              <a:off x="1480458" y="2510972"/>
              <a:ext cx="1727200" cy="1727200"/>
            </a:xfrm>
            <a:prstGeom prst="ellipse">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632859" y="2663373"/>
              <a:ext cx="1422399" cy="14223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E50011"/>
                  </a:solidFill>
                  <a:latin typeface="微软雅黑" panose="020B0503020204020204" pitchFamily="34" charset="-122"/>
                  <a:ea typeface="微软雅黑" panose="020B0503020204020204" pitchFamily="34" charset="-122"/>
                </a:rPr>
                <a:t>改革</a:t>
              </a:r>
            </a:p>
          </p:txBody>
        </p:sp>
      </p:grpSp>
      <p:grpSp>
        <p:nvGrpSpPr>
          <p:cNvPr id="30" name="组合 29"/>
          <p:cNvGrpSpPr/>
          <p:nvPr/>
        </p:nvGrpSpPr>
        <p:grpSpPr>
          <a:xfrm>
            <a:off x="9256485" y="2129214"/>
            <a:ext cx="1727200" cy="1727200"/>
            <a:chOff x="1480458" y="2510972"/>
            <a:chExt cx="1727200" cy="1727200"/>
          </a:xfrm>
        </p:grpSpPr>
        <p:sp>
          <p:nvSpPr>
            <p:cNvPr id="31" name="椭圆 30"/>
            <p:cNvSpPr/>
            <p:nvPr/>
          </p:nvSpPr>
          <p:spPr>
            <a:xfrm>
              <a:off x="1480458" y="2510972"/>
              <a:ext cx="1727200" cy="1727200"/>
            </a:xfrm>
            <a:prstGeom prst="ellipse">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632859" y="2663373"/>
              <a:ext cx="1422399" cy="14223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E50011"/>
                  </a:solidFill>
                  <a:latin typeface="微软雅黑" panose="020B0503020204020204" pitchFamily="34" charset="-122"/>
                  <a:ea typeface="微软雅黑" panose="020B0503020204020204" pitchFamily="34" charset="-122"/>
                </a:rPr>
                <a:t>结构</a:t>
              </a:r>
            </a:p>
          </p:txBody>
        </p:sp>
      </p:grpSp>
      <p:sp>
        <p:nvSpPr>
          <p:cNvPr id="4" name="矩形 3"/>
          <p:cNvSpPr/>
          <p:nvPr/>
        </p:nvSpPr>
        <p:spPr>
          <a:xfrm>
            <a:off x="1241480" y="3944439"/>
            <a:ext cx="1620957" cy="584775"/>
          </a:xfrm>
          <a:prstGeom prst="rect">
            <a:avLst/>
          </a:prstGeom>
        </p:spPr>
        <p:txBody>
          <a:bodyPr wrap="none">
            <a:spAutoFit/>
          </a:bodyPr>
          <a:lstStyle/>
          <a:p>
            <a:pPr algn="ct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经济运行缓中</a:t>
            </a:r>
            <a:endPar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趋稳、稳中向好</a:t>
            </a:r>
          </a:p>
        </p:txBody>
      </p:sp>
      <p:sp>
        <p:nvSpPr>
          <p:cNvPr id="10" name="矩形 9"/>
          <p:cNvSpPr/>
          <p:nvPr/>
        </p:nvSpPr>
        <p:spPr>
          <a:xfrm>
            <a:off x="3792097" y="4096839"/>
            <a:ext cx="1826141" cy="338554"/>
          </a:xfrm>
          <a:prstGeom prst="rect">
            <a:avLst/>
          </a:prstGeom>
        </p:spPr>
        <p:txBody>
          <a:bodyPr wrap="square">
            <a:spAutoFit/>
          </a:bodyPr>
          <a:lstStyle/>
          <a:p>
            <a:pPr algn="ct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就业增长超出预期</a:t>
            </a:r>
          </a:p>
        </p:txBody>
      </p:sp>
      <p:sp>
        <p:nvSpPr>
          <p:cNvPr id="34" name="矩形 33"/>
          <p:cNvSpPr/>
          <p:nvPr/>
        </p:nvSpPr>
        <p:spPr>
          <a:xfrm>
            <a:off x="6474820" y="4086444"/>
            <a:ext cx="1826141" cy="338554"/>
          </a:xfrm>
          <a:prstGeom prst="rect">
            <a:avLst/>
          </a:prstGeom>
        </p:spPr>
        <p:txBody>
          <a:bodyPr wrap="square">
            <a:spAutoFit/>
          </a:bodyPr>
          <a:lstStyle/>
          <a:p>
            <a:pPr algn="ct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改革开放深入推进</a:t>
            </a:r>
          </a:p>
        </p:txBody>
      </p:sp>
      <p:sp>
        <p:nvSpPr>
          <p:cNvPr id="36" name="矩形 35"/>
          <p:cNvSpPr/>
          <p:nvPr/>
        </p:nvSpPr>
        <p:spPr>
          <a:xfrm>
            <a:off x="9207014" y="4086444"/>
            <a:ext cx="1826141" cy="338554"/>
          </a:xfrm>
          <a:prstGeom prst="rect">
            <a:avLst/>
          </a:prstGeom>
        </p:spPr>
        <p:txBody>
          <a:bodyPr wrap="square">
            <a:spAutoFit/>
          </a:bodyPr>
          <a:lstStyle/>
          <a:p>
            <a:pPr algn="ct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经济结构加快调整</a:t>
            </a:r>
          </a:p>
        </p:txBody>
      </p:sp>
      <p:sp>
        <p:nvSpPr>
          <p:cNvPr id="38" name="矩形 37"/>
          <p:cNvSpPr/>
          <p:nvPr/>
        </p:nvSpPr>
        <p:spPr>
          <a:xfrm>
            <a:off x="847806" y="4569395"/>
            <a:ext cx="2408303" cy="1274195"/>
          </a:xfrm>
          <a:prstGeom prst="rect">
            <a:avLst/>
          </a:prstGeom>
        </p:spPr>
        <p:txBody>
          <a:bodyPr wrap="square">
            <a:spAutoFit/>
          </a:bodyPr>
          <a:lstStyle/>
          <a:p>
            <a:pPr algn="just">
              <a:lnSpc>
                <a:spcPct val="120000"/>
              </a:lnSpc>
            </a:pPr>
            <a:r>
              <a:rPr lang="zh-CN" altLang="en-US" sz="1600" dirty="0">
                <a:solidFill>
                  <a:srgbClr val="333333"/>
                </a:solidFill>
                <a:latin typeface="华文细黑" panose="02010600040101010101" pitchFamily="2" charset="-122"/>
                <a:ea typeface="华文细黑" panose="02010600040101010101" pitchFamily="2" charset="-122"/>
              </a:rPr>
              <a:t>在两会上，国家领导人们站在时代的高度指明了我们国家发展的方向，来自全国各地各行各业，</a:t>
            </a:r>
          </a:p>
        </p:txBody>
      </p:sp>
      <p:sp>
        <p:nvSpPr>
          <p:cNvPr id="39" name="矩形 38"/>
          <p:cNvSpPr/>
          <p:nvPr/>
        </p:nvSpPr>
        <p:spPr>
          <a:xfrm>
            <a:off x="3550486" y="4569395"/>
            <a:ext cx="2408303" cy="1274195"/>
          </a:xfrm>
          <a:prstGeom prst="rect">
            <a:avLst/>
          </a:prstGeom>
        </p:spPr>
        <p:txBody>
          <a:bodyPr wrap="square">
            <a:spAutoFit/>
          </a:bodyPr>
          <a:lstStyle/>
          <a:p>
            <a:pPr algn="just">
              <a:lnSpc>
                <a:spcPct val="120000"/>
              </a:lnSpc>
            </a:pPr>
            <a:r>
              <a:rPr lang="zh-CN" altLang="en-US" sz="1600" dirty="0">
                <a:solidFill>
                  <a:srgbClr val="333333"/>
                </a:solidFill>
                <a:latin typeface="华文细黑" panose="02010600040101010101" pitchFamily="2" charset="-122"/>
                <a:ea typeface="华文细黑" panose="02010600040101010101" pitchFamily="2" charset="-122"/>
              </a:rPr>
              <a:t>在两会上，国家领导人们站在时代的高度指明了我们国家发展的方向，来自全国各地各行各业，</a:t>
            </a:r>
          </a:p>
        </p:txBody>
      </p:sp>
      <p:sp>
        <p:nvSpPr>
          <p:cNvPr id="40" name="矩形 39"/>
          <p:cNvSpPr/>
          <p:nvPr/>
        </p:nvSpPr>
        <p:spPr>
          <a:xfrm>
            <a:off x="6400804" y="4569395"/>
            <a:ext cx="2408303" cy="1274195"/>
          </a:xfrm>
          <a:prstGeom prst="rect">
            <a:avLst/>
          </a:prstGeom>
        </p:spPr>
        <p:txBody>
          <a:bodyPr wrap="square">
            <a:spAutoFit/>
          </a:bodyPr>
          <a:lstStyle/>
          <a:p>
            <a:pPr algn="just">
              <a:lnSpc>
                <a:spcPct val="120000"/>
              </a:lnSpc>
            </a:pPr>
            <a:r>
              <a:rPr lang="zh-CN" altLang="en-US" sz="1600" dirty="0">
                <a:solidFill>
                  <a:srgbClr val="333333"/>
                </a:solidFill>
                <a:latin typeface="华文细黑" panose="02010600040101010101" pitchFamily="2" charset="-122"/>
                <a:ea typeface="华文细黑" panose="02010600040101010101" pitchFamily="2" charset="-122"/>
              </a:rPr>
              <a:t>在两会上，国家领导人们站在时代的高度指明了我们国家发展的方向，来自全国各地各行各业，</a:t>
            </a:r>
          </a:p>
        </p:txBody>
      </p:sp>
      <p:sp>
        <p:nvSpPr>
          <p:cNvPr id="41" name="矩形 40"/>
          <p:cNvSpPr/>
          <p:nvPr/>
        </p:nvSpPr>
        <p:spPr>
          <a:xfrm>
            <a:off x="8944391" y="4569395"/>
            <a:ext cx="2408303" cy="1274195"/>
          </a:xfrm>
          <a:prstGeom prst="rect">
            <a:avLst/>
          </a:prstGeom>
        </p:spPr>
        <p:txBody>
          <a:bodyPr wrap="square">
            <a:spAutoFit/>
          </a:bodyPr>
          <a:lstStyle/>
          <a:p>
            <a:pPr algn="just">
              <a:lnSpc>
                <a:spcPct val="120000"/>
              </a:lnSpc>
            </a:pPr>
            <a:r>
              <a:rPr lang="zh-CN" altLang="en-US" sz="1600" dirty="0">
                <a:solidFill>
                  <a:srgbClr val="333333"/>
                </a:solidFill>
                <a:latin typeface="华文细黑" panose="02010600040101010101" pitchFamily="2" charset="-122"/>
                <a:ea typeface="华文细黑" panose="02010600040101010101" pitchFamily="2" charset="-122"/>
              </a:rPr>
              <a:t>在两会上，国家领导人们站在时代的高度指明了我们国家发展的方向，来自全国各地各行各业，</a:t>
            </a:r>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949371" y="539439"/>
            <a:ext cx="7242629" cy="379738"/>
            <a:chOff x="4949371" y="539439"/>
            <a:chExt cx="7242629" cy="379738"/>
          </a:xfrm>
        </p:grpSpPr>
        <p:sp>
          <p:nvSpPr>
            <p:cNvPr id="13" name="矩形 12"/>
            <p:cNvSpPr/>
            <p:nvPr/>
          </p:nvSpPr>
          <p:spPr>
            <a:xfrm>
              <a:off x="4949371" y="539439"/>
              <a:ext cx="7242629" cy="379738"/>
            </a:xfrm>
            <a:prstGeom prst="rect">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508999" y="667622"/>
              <a:ext cx="123372" cy="1233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rotWithShape="1">
          <a:blip r:embed="rId3">
            <a:extLst>
              <a:ext uri="{28A0092B-C50C-407E-A947-70E740481C1C}">
                <a14:useLocalDpi xmlns:a14="http://schemas.microsoft.com/office/drawing/2010/main" xmlns="" val="0"/>
              </a:ext>
            </a:extLst>
          </a:blip>
          <a:srcRect t="41063" r="6956" b="46476"/>
          <a:stretch>
            <a:fillRect/>
          </a:stretch>
        </p:blipFill>
        <p:spPr>
          <a:xfrm>
            <a:off x="-203199" y="5779525"/>
            <a:ext cx="12395199" cy="1249765"/>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xmlns="" val="0"/>
              </a:ext>
            </a:extLst>
          </a:blip>
          <a:srcRect r="39752" b="14943"/>
          <a:stretch>
            <a:fillRect/>
          </a:stretch>
        </p:blipFill>
        <p:spPr>
          <a:xfrm>
            <a:off x="10784115" y="5539100"/>
            <a:ext cx="1407885" cy="1490190"/>
          </a:xfrm>
          <a:prstGeom prst="rect">
            <a:avLst/>
          </a:prstGeom>
        </p:spPr>
      </p:pic>
      <p:pic>
        <p:nvPicPr>
          <p:cNvPr id="9" name="图片 8"/>
          <p:cNvPicPr>
            <a:picLocks noChangeAspect="1"/>
          </p:cNvPicPr>
          <p:nvPr/>
        </p:nvPicPr>
        <p:blipFill rotWithShape="1">
          <a:blip r:embed="rId5" cstate="print">
            <a:extLst>
              <a:ext uri="{28A0092B-C50C-407E-A947-70E740481C1C}">
                <a14:useLocalDpi xmlns:a14="http://schemas.microsoft.com/office/drawing/2010/main" xmlns="" val="0"/>
              </a:ext>
            </a:extLst>
          </a:blip>
          <a:srcRect l="37147" t="22010" r="16361" b="44127"/>
          <a:stretch>
            <a:fillRect/>
          </a:stretch>
        </p:blipFill>
        <p:spPr>
          <a:xfrm>
            <a:off x="10130971" y="6122526"/>
            <a:ext cx="1355136" cy="740006"/>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79506" y="278637"/>
            <a:ext cx="839695" cy="898182"/>
          </a:xfrm>
          <a:prstGeom prst="rect">
            <a:avLst/>
          </a:prstGeom>
        </p:spPr>
      </p:pic>
      <p:sp>
        <p:nvSpPr>
          <p:cNvPr id="12" name="矩形 11"/>
          <p:cNvSpPr/>
          <p:nvPr/>
        </p:nvSpPr>
        <p:spPr>
          <a:xfrm>
            <a:off x="1372330" y="482168"/>
            <a:ext cx="3083555" cy="523220"/>
          </a:xfrm>
          <a:prstGeom prst="rect">
            <a:avLst/>
          </a:prstGeom>
        </p:spPr>
        <p:txBody>
          <a:bodyPr wrap="square">
            <a:spAutoFit/>
          </a:bodyPr>
          <a:lstStyle/>
          <a:p>
            <a:pPr algn="ctr"/>
            <a:r>
              <a:rPr lang="en-US" altLang="zh-CN" sz="2800" b="1" dirty="0" smtClean="0">
                <a:solidFill>
                  <a:srgbClr val="E50011"/>
                </a:solidFill>
                <a:latin typeface="微软雅黑" panose="020B0503020204020204" pitchFamily="34" charset="-122"/>
                <a:ea typeface="微软雅黑" panose="020B0503020204020204" pitchFamily="34" charset="-122"/>
              </a:rPr>
              <a:t>201X</a:t>
            </a:r>
            <a:r>
              <a:rPr lang="zh-CN" altLang="en-US" sz="2800" b="1" dirty="0" smtClean="0">
                <a:solidFill>
                  <a:srgbClr val="E50011"/>
                </a:solidFill>
                <a:latin typeface="微软雅黑" panose="020B0503020204020204" pitchFamily="34" charset="-122"/>
                <a:ea typeface="微软雅黑" panose="020B0503020204020204" pitchFamily="34" charset="-122"/>
              </a:rPr>
              <a:t>年</a:t>
            </a:r>
            <a:r>
              <a:rPr lang="zh-CN" altLang="en-US" sz="2800" b="1" dirty="0">
                <a:solidFill>
                  <a:srgbClr val="E50011"/>
                </a:solidFill>
                <a:latin typeface="微软雅黑" panose="020B0503020204020204" pitchFamily="34" charset="-122"/>
                <a:ea typeface="微软雅黑" panose="020B0503020204020204" pitchFamily="34" charset="-122"/>
              </a:rPr>
              <a:t>工作回顾</a:t>
            </a:r>
          </a:p>
        </p:txBody>
      </p:sp>
      <p:sp>
        <p:nvSpPr>
          <p:cNvPr id="14" name="文本框 13"/>
          <p:cNvSpPr txBox="1"/>
          <p:nvPr/>
        </p:nvSpPr>
        <p:spPr>
          <a:xfrm>
            <a:off x="5910941" y="539013"/>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贯彻学习两会精神</a:t>
            </a:r>
          </a:p>
        </p:txBody>
      </p:sp>
      <p:sp>
        <p:nvSpPr>
          <p:cNvPr id="15" name="文本框 14"/>
          <p:cNvSpPr txBox="1"/>
          <p:nvPr/>
        </p:nvSpPr>
        <p:spPr>
          <a:xfrm>
            <a:off x="8944391" y="549845"/>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提升思想水平觉悟</a:t>
            </a:r>
          </a:p>
        </p:txBody>
      </p:sp>
      <p:sp>
        <p:nvSpPr>
          <p:cNvPr id="2" name="矩形: 圆角 1"/>
          <p:cNvSpPr/>
          <p:nvPr/>
        </p:nvSpPr>
        <p:spPr>
          <a:xfrm>
            <a:off x="1301331" y="2102537"/>
            <a:ext cx="2588334" cy="3676988"/>
          </a:xfrm>
          <a:prstGeom prst="roundRect">
            <a:avLst>
              <a:gd name="adj" fmla="val 0"/>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p:cNvSpPr/>
          <p:nvPr/>
        </p:nvSpPr>
        <p:spPr>
          <a:xfrm>
            <a:off x="4801833" y="2102537"/>
            <a:ext cx="2588334" cy="3676988"/>
          </a:xfrm>
          <a:prstGeom prst="roundRect">
            <a:avLst>
              <a:gd name="adj" fmla="val 0"/>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p:cNvSpPr/>
          <p:nvPr/>
        </p:nvSpPr>
        <p:spPr>
          <a:xfrm>
            <a:off x="8302335" y="2102537"/>
            <a:ext cx="2588334" cy="3676988"/>
          </a:xfrm>
          <a:prstGeom prst="roundRect">
            <a:avLst>
              <a:gd name="adj" fmla="val 0"/>
            </a:avLst>
          </a:prstGeom>
          <a:solidFill>
            <a:srgbClr val="E50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817704" y="2496456"/>
            <a:ext cx="1555588" cy="10014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600" b="1" dirty="0" smtClean="0">
                <a:solidFill>
                  <a:srgbClr val="E50011"/>
                </a:solidFill>
                <a:latin typeface="微软雅黑" panose="020B0503020204020204" pitchFamily="34" charset="-122"/>
                <a:ea typeface="微软雅黑" panose="020B0503020204020204" pitchFamily="34" charset="-122"/>
              </a:rPr>
              <a:t>201X</a:t>
            </a:r>
            <a:r>
              <a:rPr lang="zh-CN" altLang="en-US" sz="1600" b="1" dirty="0" smtClean="0">
                <a:solidFill>
                  <a:srgbClr val="E50011"/>
                </a:solidFill>
                <a:latin typeface="微软雅黑" panose="020B0503020204020204" pitchFamily="34" charset="-122"/>
                <a:ea typeface="微软雅黑" panose="020B0503020204020204" pitchFamily="34" charset="-122"/>
              </a:rPr>
              <a:t>年</a:t>
            </a:r>
            <a:endParaRPr lang="en-US" altLang="zh-CN" sz="1600" b="1" dirty="0">
              <a:solidFill>
                <a:srgbClr val="E50011"/>
              </a:solidFill>
              <a:latin typeface="微软雅黑" panose="020B0503020204020204" pitchFamily="34" charset="-122"/>
              <a:ea typeface="微软雅黑" panose="020B0503020204020204" pitchFamily="34" charset="-122"/>
            </a:endParaRPr>
          </a:p>
          <a:p>
            <a:pPr algn="ctr">
              <a:lnSpc>
                <a:spcPct val="120000"/>
              </a:lnSpc>
            </a:pPr>
            <a:r>
              <a:rPr lang="zh-CN" altLang="en-US" sz="1600" b="1" dirty="0">
                <a:solidFill>
                  <a:srgbClr val="E50011"/>
                </a:solidFill>
                <a:latin typeface="微软雅黑" panose="020B0503020204020204" pitchFamily="34" charset="-122"/>
                <a:ea typeface="微软雅黑" panose="020B0503020204020204" pitchFamily="34" charset="-122"/>
              </a:rPr>
              <a:t>工作回顾</a:t>
            </a:r>
          </a:p>
        </p:txBody>
      </p:sp>
      <p:sp>
        <p:nvSpPr>
          <p:cNvPr id="8" name="矩形 7"/>
          <p:cNvSpPr/>
          <p:nvPr/>
        </p:nvSpPr>
        <p:spPr>
          <a:xfrm>
            <a:off x="1387832" y="3738367"/>
            <a:ext cx="2415332" cy="1569660"/>
          </a:xfrm>
          <a:prstGeom prst="rect">
            <a:avLst/>
          </a:prstGeom>
        </p:spPr>
        <p:txBody>
          <a:bodyPr wrap="square">
            <a:spAutoFit/>
          </a:bodyPr>
          <a:lstStyle/>
          <a:p>
            <a:pPr algn="just">
              <a:lnSpc>
                <a:spcPct val="120000"/>
              </a:lnSpc>
            </a:pPr>
            <a:r>
              <a:rPr lang="zh-CN" altLang="en-US" sz="1600" dirty="0">
                <a:solidFill>
                  <a:schemeClr val="bg1"/>
                </a:solidFill>
                <a:latin typeface="华文细黑" panose="02010600040101010101" pitchFamily="2" charset="-122"/>
                <a:ea typeface="华文细黑" panose="02010600040101010101" pitchFamily="2" charset="-122"/>
              </a:rPr>
              <a:t>在两会上，国家领导人们站在时代的高度指明了我们国家发展的方向来自全国各地各行各业的代表、委员们也带着</a:t>
            </a:r>
          </a:p>
        </p:txBody>
      </p:sp>
      <p:sp>
        <p:nvSpPr>
          <p:cNvPr id="22" name="矩形 21"/>
          <p:cNvSpPr/>
          <p:nvPr/>
        </p:nvSpPr>
        <p:spPr>
          <a:xfrm>
            <a:off x="5318206" y="2496456"/>
            <a:ext cx="1555588" cy="10014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600" b="1" dirty="0" smtClean="0">
                <a:solidFill>
                  <a:srgbClr val="E50011"/>
                </a:solidFill>
                <a:latin typeface="微软雅黑" panose="020B0503020204020204" pitchFamily="34" charset="-122"/>
                <a:ea typeface="微软雅黑" panose="020B0503020204020204" pitchFamily="34" charset="-122"/>
              </a:rPr>
              <a:t>201X</a:t>
            </a:r>
            <a:r>
              <a:rPr lang="zh-CN" altLang="en-US" sz="1600" b="1" dirty="0" smtClean="0">
                <a:solidFill>
                  <a:srgbClr val="E50011"/>
                </a:solidFill>
                <a:latin typeface="微软雅黑" panose="020B0503020204020204" pitchFamily="34" charset="-122"/>
                <a:ea typeface="微软雅黑" panose="020B0503020204020204" pitchFamily="34" charset="-122"/>
              </a:rPr>
              <a:t>年</a:t>
            </a:r>
            <a:endParaRPr lang="en-US" altLang="zh-CN" sz="1600" b="1" dirty="0">
              <a:solidFill>
                <a:srgbClr val="E50011"/>
              </a:solidFill>
              <a:latin typeface="微软雅黑" panose="020B0503020204020204" pitchFamily="34" charset="-122"/>
              <a:ea typeface="微软雅黑" panose="020B0503020204020204" pitchFamily="34" charset="-122"/>
            </a:endParaRPr>
          </a:p>
          <a:p>
            <a:pPr algn="ctr">
              <a:lnSpc>
                <a:spcPct val="120000"/>
              </a:lnSpc>
            </a:pPr>
            <a:r>
              <a:rPr lang="zh-CN" altLang="en-US" sz="1600" b="1" dirty="0">
                <a:solidFill>
                  <a:srgbClr val="E50011"/>
                </a:solidFill>
                <a:latin typeface="微软雅黑" panose="020B0503020204020204" pitchFamily="34" charset="-122"/>
                <a:ea typeface="微软雅黑" panose="020B0503020204020204" pitchFamily="34" charset="-122"/>
              </a:rPr>
              <a:t>工作回顾</a:t>
            </a:r>
          </a:p>
        </p:txBody>
      </p:sp>
      <p:sp>
        <p:nvSpPr>
          <p:cNvPr id="23" name="矩形 22"/>
          <p:cNvSpPr/>
          <p:nvPr/>
        </p:nvSpPr>
        <p:spPr>
          <a:xfrm>
            <a:off x="4888334" y="3738367"/>
            <a:ext cx="2415332" cy="1569660"/>
          </a:xfrm>
          <a:prstGeom prst="rect">
            <a:avLst/>
          </a:prstGeom>
        </p:spPr>
        <p:txBody>
          <a:bodyPr wrap="square">
            <a:spAutoFit/>
          </a:bodyPr>
          <a:lstStyle/>
          <a:p>
            <a:pPr algn="just">
              <a:lnSpc>
                <a:spcPct val="120000"/>
              </a:lnSpc>
            </a:pPr>
            <a:r>
              <a:rPr lang="zh-CN" altLang="en-US" sz="1600" dirty="0">
                <a:solidFill>
                  <a:schemeClr val="bg1"/>
                </a:solidFill>
                <a:latin typeface="华文细黑" panose="02010600040101010101" pitchFamily="2" charset="-122"/>
                <a:ea typeface="华文细黑" panose="02010600040101010101" pitchFamily="2" charset="-122"/>
              </a:rPr>
              <a:t>在两会上，国家领导人们站在时代的高度指明了我们国家发展的方向来自全国各地各行各业的代表、委员们也带着</a:t>
            </a:r>
          </a:p>
        </p:txBody>
      </p:sp>
      <p:sp>
        <p:nvSpPr>
          <p:cNvPr id="24" name="矩形 23"/>
          <p:cNvSpPr/>
          <p:nvPr/>
        </p:nvSpPr>
        <p:spPr>
          <a:xfrm>
            <a:off x="8818708" y="2496456"/>
            <a:ext cx="1555588" cy="10014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600" b="1" dirty="0" smtClean="0">
                <a:solidFill>
                  <a:srgbClr val="E50011"/>
                </a:solidFill>
                <a:latin typeface="微软雅黑" panose="020B0503020204020204" pitchFamily="34" charset="-122"/>
                <a:ea typeface="微软雅黑" panose="020B0503020204020204" pitchFamily="34" charset="-122"/>
              </a:rPr>
              <a:t>201X</a:t>
            </a:r>
            <a:r>
              <a:rPr lang="zh-CN" altLang="en-US" sz="1600" b="1" dirty="0" smtClean="0">
                <a:solidFill>
                  <a:srgbClr val="E50011"/>
                </a:solidFill>
                <a:latin typeface="微软雅黑" panose="020B0503020204020204" pitchFamily="34" charset="-122"/>
                <a:ea typeface="微软雅黑" panose="020B0503020204020204" pitchFamily="34" charset="-122"/>
              </a:rPr>
              <a:t>年</a:t>
            </a:r>
            <a:endParaRPr lang="en-US" altLang="zh-CN" sz="1600" b="1" dirty="0">
              <a:solidFill>
                <a:srgbClr val="E50011"/>
              </a:solidFill>
              <a:latin typeface="微软雅黑" panose="020B0503020204020204" pitchFamily="34" charset="-122"/>
              <a:ea typeface="微软雅黑" panose="020B0503020204020204" pitchFamily="34" charset="-122"/>
            </a:endParaRPr>
          </a:p>
          <a:p>
            <a:pPr algn="ctr">
              <a:lnSpc>
                <a:spcPct val="120000"/>
              </a:lnSpc>
            </a:pPr>
            <a:r>
              <a:rPr lang="zh-CN" altLang="en-US" sz="1600" b="1" dirty="0">
                <a:solidFill>
                  <a:srgbClr val="E50011"/>
                </a:solidFill>
                <a:latin typeface="微软雅黑" panose="020B0503020204020204" pitchFamily="34" charset="-122"/>
                <a:ea typeface="微软雅黑" panose="020B0503020204020204" pitchFamily="34" charset="-122"/>
              </a:rPr>
              <a:t>工作回顾</a:t>
            </a:r>
          </a:p>
        </p:txBody>
      </p:sp>
      <p:sp>
        <p:nvSpPr>
          <p:cNvPr id="25" name="矩形 24"/>
          <p:cNvSpPr/>
          <p:nvPr/>
        </p:nvSpPr>
        <p:spPr>
          <a:xfrm>
            <a:off x="8388836" y="3738367"/>
            <a:ext cx="2415332" cy="1569660"/>
          </a:xfrm>
          <a:prstGeom prst="rect">
            <a:avLst/>
          </a:prstGeom>
        </p:spPr>
        <p:txBody>
          <a:bodyPr wrap="square">
            <a:spAutoFit/>
          </a:bodyPr>
          <a:lstStyle/>
          <a:p>
            <a:pPr algn="just">
              <a:lnSpc>
                <a:spcPct val="120000"/>
              </a:lnSpc>
            </a:pPr>
            <a:r>
              <a:rPr lang="zh-CN" altLang="en-US" sz="1600" dirty="0">
                <a:solidFill>
                  <a:schemeClr val="bg1"/>
                </a:solidFill>
                <a:latin typeface="华文细黑" panose="02010600040101010101" pitchFamily="2" charset="-122"/>
                <a:ea typeface="华文细黑" panose="02010600040101010101" pitchFamily="2" charset="-122"/>
              </a:rPr>
              <a:t>在两会上，国家领导人们站在时代的高度指明了我们国家发展的方向来自全国各地各行各业的代表、委员们也带着</a:t>
            </a:r>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xmlns="" val="0"/>
              </a:ext>
            </a:extLst>
          </a:blip>
          <a:srcRect l="42524" t="15090" r="31884" b="24659"/>
          <a:stretch>
            <a:fillRect/>
          </a:stretch>
        </p:blipFill>
        <p:spPr>
          <a:xfrm>
            <a:off x="8302171" y="716743"/>
            <a:ext cx="2061028" cy="1968401"/>
          </a:xfrm>
          <a:prstGeom prst="rect">
            <a:avLst/>
          </a:prstGeom>
        </p:spPr>
      </p:pic>
      <p:grpSp>
        <p:nvGrpSpPr>
          <p:cNvPr id="11" name="组合 10"/>
          <p:cNvGrpSpPr/>
          <p:nvPr/>
        </p:nvGrpSpPr>
        <p:grpSpPr>
          <a:xfrm>
            <a:off x="4323471" y="2560320"/>
            <a:ext cx="3545058" cy="1107996"/>
            <a:chOff x="4360985" y="2560320"/>
            <a:chExt cx="3545058" cy="1107996"/>
          </a:xfrm>
        </p:grpSpPr>
        <p:sp>
          <p:nvSpPr>
            <p:cNvPr id="2" name="文本框 1"/>
            <p:cNvSpPr txBox="1"/>
            <p:nvPr/>
          </p:nvSpPr>
          <p:spPr>
            <a:xfrm>
              <a:off x="5652925" y="2560320"/>
              <a:ext cx="961179" cy="1107996"/>
            </a:xfrm>
            <a:prstGeom prst="rect">
              <a:avLst/>
            </a:prstGeom>
            <a:noFill/>
          </p:spPr>
          <p:txBody>
            <a:bodyPr wrap="square" rtlCol="0">
              <a:spAutoFit/>
            </a:bodyPr>
            <a:lstStyle/>
            <a:p>
              <a:r>
                <a:rPr lang="zh-CN" altLang="en-US" sz="6600" b="1" dirty="0">
                  <a:solidFill>
                    <a:schemeClr val="bg1"/>
                  </a:solidFill>
                  <a:latin typeface="微软雅黑" panose="020B0503020204020204" pitchFamily="34" charset="-122"/>
                  <a:ea typeface="微软雅黑" panose="020B0503020204020204" pitchFamily="34" charset="-122"/>
                </a:rPr>
                <a:t>叁</a:t>
              </a:r>
            </a:p>
          </p:txBody>
        </p:sp>
        <p:cxnSp>
          <p:nvCxnSpPr>
            <p:cNvPr id="4" name="直接连接符 3"/>
            <p:cNvCxnSpPr/>
            <p:nvPr/>
          </p:nvCxnSpPr>
          <p:spPr>
            <a:xfrm>
              <a:off x="4360985" y="3114318"/>
              <a:ext cx="844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061982" y="3114318"/>
              <a:ext cx="844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4091354" y="3668316"/>
            <a:ext cx="4009292" cy="590839"/>
          </a:xfrm>
          <a:prstGeom prst="rect">
            <a:avLst/>
          </a:prstGeom>
          <a:solidFill>
            <a:srgbClr val="E5001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微软雅黑" panose="020B0503020204020204" pitchFamily="34" charset="-122"/>
                <a:ea typeface="微软雅黑" panose="020B0503020204020204" pitchFamily="34" charset="-122"/>
              </a:rPr>
              <a:t>201X</a:t>
            </a:r>
            <a:r>
              <a:rPr lang="zh-CN" altLang="en-US" sz="2400" dirty="0" smtClean="0">
                <a:latin typeface="微软雅黑" panose="020B0503020204020204" pitchFamily="34" charset="-122"/>
                <a:ea typeface="微软雅黑" panose="020B0503020204020204" pitchFamily="34" charset="-122"/>
              </a:rPr>
              <a:t>年</a:t>
            </a:r>
            <a:r>
              <a:rPr lang="zh-CN" altLang="en-US" sz="2400" dirty="0">
                <a:latin typeface="微软雅黑" panose="020B0503020204020204" pitchFamily="34" charset="-122"/>
                <a:ea typeface="微软雅黑" panose="020B0503020204020204" pitchFamily="34" charset="-122"/>
              </a:rPr>
              <a:t>工作整体部署</a:t>
            </a:r>
          </a:p>
        </p:txBody>
      </p:sp>
      <p:sp>
        <p:nvSpPr>
          <p:cNvPr id="19" name="文本框 18"/>
          <p:cNvSpPr txBox="1"/>
          <p:nvPr/>
        </p:nvSpPr>
        <p:spPr>
          <a:xfrm>
            <a:off x="4952981" y="4280587"/>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r>
              <a:rPr lang="zh-CN" altLang="en-US" sz="1800" b="0" dirty="0">
                <a:latin typeface="华文细黑" panose="02010600040101010101" pitchFamily="2" charset="-122"/>
                <a:ea typeface="华文细黑" panose="02010600040101010101" pitchFamily="2" charset="-122"/>
              </a:rPr>
              <a:t>贯彻学习两会精神</a:t>
            </a:r>
          </a:p>
        </p:txBody>
      </p:sp>
    </p:spTree>
  </p:cSld>
  <p:clrMapOvr>
    <a:masterClrMapping/>
  </p:clrMapOvr>
  <mc:AlternateContent xmlns:mc="http://schemas.openxmlformats.org/markup-compatibility/2006">
    <mc:Choice xmlns:p14="http://schemas.microsoft.com/office/powerpoint/2010/main" xmlns="" Requires="p14">
      <p:transition spd="slow" p14:dur="2000" advTm="1000"/>
    </mc:Choice>
    <mc:Fallback>
      <p:transition spd="slow" advTm="1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演示文稿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F86070"/>
      </a:accent1>
      <a:accent2>
        <a:srgbClr val="FBAF01"/>
      </a:accent2>
      <a:accent3>
        <a:srgbClr val="04BFB1"/>
      </a:accent3>
      <a:accent4>
        <a:srgbClr val="C769D8"/>
      </a:accent4>
      <a:accent5>
        <a:srgbClr val="92A177"/>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TotalTime>
  <Words>1397</Words>
  <Application>Microsoft Office PowerPoint</Application>
  <PresentationFormat>自定义</PresentationFormat>
  <Paragraphs>175</Paragraphs>
  <Slides>18</Slides>
  <Notes>18</Notes>
  <HiddenSlides>0</HiddenSlides>
  <MMClips>0</MMClips>
  <ScaleCrop>false</ScaleCrop>
  <HeadingPairs>
    <vt:vector size="4" baseType="variant">
      <vt:variant>
        <vt:lpstr>主题</vt:lpstr>
      </vt:variant>
      <vt:variant>
        <vt:i4>3</vt:i4>
      </vt:variant>
      <vt:variant>
        <vt:lpstr>幻灯片标题</vt:lpstr>
      </vt:variant>
      <vt:variant>
        <vt:i4>18</vt:i4>
      </vt:variant>
    </vt:vector>
  </HeadingPairs>
  <TitlesOfParts>
    <vt:vector size="21" baseType="lpstr">
      <vt:lpstr>Office 主题</vt:lpstr>
      <vt:lpstr>Office 主题​​</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演示文稿2</dc:title>
  <dc:creator>v</dc:creator>
  <cp:lastModifiedBy>Sky123.Org</cp:lastModifiedBy>
  <cp:revision>27</cp:revision>
  <dcterms:created xsi:type="dcterms:W3CDTF">2015-05-05T08:02:00Z</dcterms:created>
  <dcterms:modified xsi:type="dcterms:W3CDTF">2017-11-02T03:51:21Z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