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tags/tag3.xml" ContentType="application/vnd.openxmlformats-officedocument.presentationml.tags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38"/>
  </p:notesMasterIdLst>
  <p:sldIdLst>
    <p:sldId id="268" r:id="rId2"/>
    <p:sldId id="271" r:id="rId3"/>
    <p:sldId id="277" r:id="rId4"/>
    <p:sldId id="273" r:id="rId5"/>
    <p:sldId id="313" r:id="rId6"/>
    <p:sldId id="339" r:id="rId7"/>
    <p:sldId id="314" r:id="rId8"/>
    <p:sldId id="315" r:id="rId9"/>
    <p:sldId id="340" r:id="rId10"/>
    <p:sldId id="316" r:id="rId11"/>
    <p:sldId id="341" r:id="rId12"/>
    <p:sldId id="318" r:id="rId13"/>
    <p:sldId id="302" r:id="rId14"/>
    <p:sldId id="323" r:id="rId15"/>
    <p:sldId id="326" r:id="rId16"/>
    <p:sldId id="329" r:id="rId17"/>
    <p:sldId id="319" r:id="rId18"/>
    <p:sldId id="325" r:id="rId19"/>
    <p:sldId id="328" r:id="rId20"/>
    <p:sldId id="330" r:id="rId21"/>
    <p:sldId id="320" r:id="rId22"/>
    <p:sldId id="324" r:id="rId23"/>
    <p:sldId id="327" r:id="rId24"/>
    <p:sldId id="331" r:id="rId25"/>
    <p:sldId id="321" r:id="rId26"/>
    <p:sldId id="332" r:id="rId27"/>
    <p:sldId id="322" r:id="rId28"/>
    <p:sldId id="317" r:id="rId29"/>
    <p:sldId id="335" r:id="rId30"/>
    <p:sldId id="336" r:id="rId31"/>
    <p:sldId id="333" r:id="rId32"/>
    <p:sldId id="337" r:id="rId33"/>
    <p:sldId id="338" r:id="rId34"/>
    <p:sldId id="334" r:id="rId35"/>
    <p:sldId id="294" r:id="rId36"/>
    <p:sldId id="282" r:id="rId37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B49B"/>
    <a:srgbClr val="FDFDFD"/>
    <a:srgbClr val="FEFEFE"/>
    <a:srgbClr val="FCFCFC"/>
    <a:srgbClr val="FAFAFA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70"/>
  </p:normalViewPr>
  <p:slideViewPr>
    <p:cSldViewPr snapToGrid="0" showGuides="1">
      <p:cViewPr varScale="1">
        <p:scale>
          <a:sx n="87" d="100"/>
          <a:sy n="87" d="100"/>
        </p:scale>
        <p:origin x="2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D100B9-CE3E-4DCF-B1D7-E0D36A6D5808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61DAE8-1EE1-4CDA-B0E2-799A9B0BDF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636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975CF-ECE3-4B69-BB20-4BB18D97BC00}" type="slidenum">
              <a:rPr lang="id-ID" smtClean="0"/>
              <a:t>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302661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0191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1110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425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3570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6207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746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3134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4154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3359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856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5603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6901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8676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212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1470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1973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5156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936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5799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7573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282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7825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8781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47187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05329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9980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2886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99686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975CF-ECE3-4B69-BB20-4BB18D97BC00}" type="slidenum">
              <a:rPr lang="id-ID" smtClean="0"/>
              <a:t>36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69459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1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57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9123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6725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4861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1DAE8-1EE1-4CDA-B0E2-799A9B0BDFC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900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1700804"/>
      </p:ext>
    </p:extLst>
  </p:cSld>
  <p:clrMapOvr>
    <a:masterClrMapping/>
  </p:clrMapOvr>
  <p:transition spd="med" advTm="200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8"/>
          <p:cNvGrpSpPr/>
          <p:nvPr userDrawn="1"/>
        </p:nvGrpSpPr>
        <p:grpSpPr>
          <a:xfrm>
            <a:off x="527659" y="389650"/>
            <a:ext cx="1691106" cy="1362010"/>
            <a:chOff x="4300539" y="1984376"/>
            <a:chExt cx="3589338" cy="2890838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5" name="Oval 11"/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6" name="Oval 12"/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9" name="Oval 15"/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720028"/>
      </p:ext>
    </p:extLst>
  </p:cSld>
  <p:clrMapOvr>
    <a:masterClrMapping/>
  </p:clrMapOvr>
  <p:transition spd="med" advTm="200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786759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035973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36801"/>
      </p:ext>
    </p:extLst>
  </p:cSld>
  <p:clrMapOvr>
    <a:masterClrMapping/>
  </p:clrMapOvr>
  <p:transition spd="med" advTm="200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9526882"/>
      </p:ext>
    </p:extLst>
  </p:cSld>
  <p:clrMapOvr>
    <a:masterClrMapping/>
  </p:clrMapOvr>
  <p:transition spd="med" advTm="200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5494315"/>
      </p:ext>
    </p:extLst>
  </p:cSld>
  <p:clrMapOvr>
    <a:masterClrMapping/>
  </p:clrMapOvr>
  <p:transition spd="med" advTm="200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"/>
          <p:cNvGrpSpPr/>
          <p:nvPr userDrawn="1"/>
        </p:nvGrpSpPr>
        <p:grpSpPr>
          <a:xfrm>
            <a:off x="2" y="0"/>
            <a:ext cx="2550694" cy="476257"/>
            <a:chOff x="2" y="0"/>
            <a:chExt cx="2241548" cy="398232"/>
          </a:xfrm>
        </p:grpSpPr>
        <p:sp>
          <p:nvSpPr>
            <p:cNvPr id="13" name="Freeform 316"/>
            <p:cNvSpPr>
              <a:spLocks/>
            </p:cNvSpPr>
            <p:nvPr/>
          </p:nvSpPr>
          <p:spPr bwMode="auto">
            <a:xfrm>
              <a:off x="2" y="0"/>
              <a:ext cx="2241548" cy="390525"/>
            </a:xfrm>
            <a:custGeom>
              <a:avLst/>
              <a:gdLst>
                <a:gd name="T0" fmla="*/ 0 w 15060"/>
                <a:gd name="T1" fmla="*/ 0 h 2258"/>
                <a:gd name="T2" fmla="*/ 15060 w 15060"/>
                <a:gd name="T3" fmla="*/ 0 h 2258"/>
                <a:gd name="T4" fmla="*/ 12224 w 15060"/>
                <a:gd name="T5" fmla="*/ 2258 h 2258"/>
                <a:gd name="T6" fmla="*/ 0 w 15060"/>
                <a:gd name="T7" fmla="*/ 2258 h 2258"/>
                <a:gd name="T8" fmla="*/ 0 w 15060"/>
                <a:gd name="T9" fmla="*/ 0 h 2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60" h="2258">
                  <a:moveTo>
                    <a:pt x="0" y="0"/>
                  </a:moveTo>
                  <a:lnTo>
                    <a:pt x="15060" y="0"/>
                  </a:lnTo>
                  <a:cubicBezTo>
                    <a:pt x="14890" y="1624"/>
                    <a:pt x="14330" y="2225"/>
                    <a:pt x="12224" y="2258"/>
                  </a:cubicBezTo>
                  <a:lnTo>
                    <a:pt x="0" y="22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B49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27402" y="12201"/>
              <a:ext cx="1807287" cy="386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基本情况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5310376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tfolio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"/>
          <p:cNvGrpSpPr/>
          <p:nvPr userDrawn="1"/>
        </p:nvGrpSpPr>
        <p:grpSpPr>
          <a:xfrm>
            <a:off x="2" y="0"/>
            <a:ext cx="2550694" cy="476257"/>
            <a:chOff x="2" y="0"/>
            <a:chExt cx="2241548" cy="398232"/>
          </a:xfrm>
        </p:grpSpPr>
        <p:sp>
          <p:nvSpPr>
            <p:cNvPr id="13" name="Freeform 316"/>
            <p:cNvSpPr>
              <a:spLocks/>
            </p:cNvSpPr>
            <p:nvPr/>
          </p:nvSpPr>
          <p:spPr bwMode="auto">
            <a:xfrm>
              <a:off x="2" y="0"/>
              <a:ext cx="2241548" cy="390525"/>
            </a:xfrm>
            <a:custGeom>
              <a:avLst/>
              <a:gdLst>
                <a:gd name="T0" fmla="*/ 0 w 15060"/>
                <a:gd name="T1" fmla="*/ 0 h 2258"/>
                <a:gd name="T2" fmla="*/ 15060 w 15060"/>
                <a:gd name="T3" fmla="*/ 0 h 2258"/>
                <a:gd name="T4" fmla="*/ 12224 w 15060"/>
                <a:gd name="T5" fmla="*/ 2258 h 2258"/>
                <a:gd name="T6" fmla="*/ 0 w 15060"/>
                <a:gd name="T7" fmla="*/ 2258 h 2258"/>
                <a:gd name="T8" fmla="*/ 0 w 15060"/>
                <a:gd name="T9" fmla="*/ 0 h 2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60" h="2258">
                  <a:moveTo>
                    <a:pt x="0" y="0"/>
                  </a:moveTo>
                  <a:lnTo>
                    <a:pt x="15060" y="0"/>
                  </a:lnTo>
                  <a:cubicBezTo>
                    <a:pt x="14890" y="1624"/>
                    <a:pt x="14330" y="2225"/>
                    <a:pt x="12224" y="2258"/>
                  </a:cubicBezTo>
                  <a:lnTo>
                    <a:pt x="0" y="22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B49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27402" y="12201"/>
              <a:ext cx="1807287" cy="386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优势及不足</a:t>
              </a:r>
            </a:p>
          </p:txBody>
        </p:sp>
      </p:grpSp>
    </p:spTree>
    <p:extLst/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ortfolio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"/>
          <p:cNvGrpSpPr/>
          <p:nvPr userDrawn="1"/>
        </p:nvGrpSpPr>
        <p:grpSpPr>
          <a:xfrm>
            <a:off x="2" y="0"/>
            <a:ext cx="2550694" cy="476257"/>
            <a:chOff x="2" y="0"/>
            <a:chExt cx="2241548" cy="398232"/>
          </a:xfrm>
        </p:grpSpPr>
        <p:sp>
          <p:nvSpPr>
            <p:cNvPr id="13" name="Freeform 316"/>
            <p:cNvSpPr>
              <a:spLocks/>
            </p:cNvSpPr>
            <p:nvPr/>
          </p:nvSpPr>
          <p:spPr bwMode="auto">
            <a:xfrm>
              <a:off x="2" y="0"/>
              <a:ext cx="2241548" cy="390525"/>
            </a:xfrm>
            <a:custGeom>
              <a:avLst/>
              <a:gdLst>
                <a:gd name="T0" fmla="*/ 0 w 15060"/>
                <a:gd name="T1" fmla="*/ 0 h 2258"/>
                <a:gd name="T2" fmla="*/ 15060 w 15060"/>
                <a:gd name="T3" fmla="*/ 0 h 2258"/>
                <a:gd name="T4" fmla="*/ 12224 w 15060"/>
                <a:gd name="T5" fmla="*/ 2258 h 2258"/>
                <a:gd name="T6" fmla="*/ 0 w 15060"/>
                <a:gd name="T7" fmla="*/ 2258 h 2258"/>
                <a:gd name="T8" fmla="*/ 0 w 15060"/>
                <a:gd name="T9" fmla="*/ 0 h 2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60" h="2258">
                  <a:moveTo>
                    <a:pt x="0" y="0"/>
                  </a:moveTo>
                  <a:lnTo>
                    <a:pt x="15060" y="0"/>
                  </a:lnTo>
                  <a:cubicBezTo>
                    <a:pt x="14890" y="1624"/>
                    <a:pt x="14330" y="2225"/>
                    <a:pt x="12224" y="2258"/>
                  </a:cubicBezTo>
                  <a:lnTo>
                    <a:pt x="0" y="22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B49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27402" y="12201"/>
              <a:ext cx="1807287" cy="386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职能认知</a:t>
              </a:r>
            </a:p>
          </p:txBody>
        </p:sp>
      </p:grpSp>
    </p:spTree>
    <p:extLst/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ortfolio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"/>
          <p:cNvGrpSpPr/>
          <p:nvPr userDrawn="1"/>
        </p:nvGrpSpPr>
        <p:grpSpPr>
          <a:xfrm>
            <a:off x="2" y="0"/>
            <a:ext cx="2550694" cy="476257"/>
            <a:chOff x="2" y="0"/>
            <a:chExt cx="2241548" cy="398232"/>
          </a:xfrm>
        </p:grpSpPr>
        <p:sp>
          <p:nvSpPr>
            <p:cNvPr id="13" name="Freeform 316"/>
            <p:cNvSpPr>
              <a:spLocks/>
            </p:cNvSpPr>
            <p:nvPr/>
          </p:nvSpPr>
          <p:spPr bwMode="auto">
            <a:xfrm>
              <a:off x="2" y="0"/>
              <a:ext cx="2241548" cy="390525"/>
            </a:xfrm>
            <a:custGeom>
              <a:avLst/>
              <a:gdLst>
                <a:gd name="T0" fmla="*/ 0 w 15060"/>
                <a:gd name="T1" fmla="*/ 0 h 2258"/>
                <a:gd name="T2" fmla="*/ 15060 w 15060"/>
                <a:gd name="T3" fmla="*/ 0 h 2258"/>
                <a:gd name="T4" fmla="*/ 12224 w 15060"/>
                <a:gd name="T5" fmla="*/ 2258 h 2258"/>
                <a:gd name="T6" fmla="*/ 0 w 15060"/>
                <a:gd name="T7" fmla="*/ 2258 h 2258"/>
                <a:gd name="T8" fmla="*/ 0 w 15060"/>
                <a:gd name="T9" fmla="*/ 0 h 2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60" h="2258">
                  <a:moveTo>
                    <a:pt x="0" y="0"/>
                  </a:moveTo>
                  <a:lnTo>
                    <a:pt x="15060" y="0"/>
                  </a:lnTo>
                  <a:cubicBezTo>
                    <a:pt x="14890" y="1624"/>
                    <a:pt x="14330" y="2225"/>
                    <a:pt x="12224" y="2258"/>
                  </a:cubicBezTo>
                  <a:lnTo>
                    <a:pt x="0" y="22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B49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27402" y="12201"/>
              <a:ext cx="1807287" cy="386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工作规划</a:t>
              </a:r>
            </a:p>
          </p:txBody>
        </p:sp>
      </p:grpSp>
    </p:spTree>
    <p:extLst/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5736171"/>
      </p:ext>
    </p:extLst>
  </p:cSld>
  <p:clrMapOvr>
    <a:masterClrMapping/>
  </p:clrMapOvr>
  <p:transition spd="med" advTm="200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8632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0" r:id="rId2"/>
    <p:sldLayoutId id="2147483675" r:id="rId3"/>
    <p:sldLayoutId id="2147483679" r:id="rId4"/>
    <p:sldLayoutId id="2147483680" r:id="rId5"/>
    <p:sldLayoutId id="2147483683" r:id="rId6"/>
    <p:sldLayoutId id="2147483684" r:id="rId7"/>
    <p:sldLayoutId id="2147483685" r:id="rId8"/>
    <p:sldLayoutId id="2147483678" r:id="rId9"/>
    <p:sldLayoutId id="2147483682" r:id="rId10"/>
  </p:sldLayoutIdLst>
  <p:transition spd="med" advTm="2000">
    <p:pull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矩形 2"/>
          <p:cNvSpPr/>
          <p:nvPr>
            <p:custDataLst>
              <p:tags r:id="rId1"/>
            </p:custDataLst>
          </p:nvPr>
        </p:nvSpPr>
        <p:spPr>
          <a:xfrm>
            <a:off x="0" y="1211285"/>
            <a:ext cx="12192000" cy="4393870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4959714" y="4237424"/>
            <a:ext cx="2272573" cy="453446"/>
          </a:xfrm>
          <a:prstGeom prst="roundRect">
            <a:avLst>
              <a:gd name="adj" fmla="val 3507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竞聘人：布加迪</a:t>
            </a:r>
          </a:p>
        </p:txBody>
      </p:sp>
      <p:sp>
        <p:nvSpPr>
          <p:cNvPr id="13" name="文本框 1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 txBox="1"/>
          <p:nvPr/>
        </p:nvSpPr>
        <p:spPr>
          <a:xfrm>
            <a:off x="1389430" y="2063195"/>
            <a:ext cx="94131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Calibri" panose="020F0502020204030204" pitchFamily="34" charset="0"/>
              </a:rPr>
              <a:t>人事行政岗位竞聘</a:t>
            </a:r>
            <a:r>
              <a:rPr lang="en-US" altLang="zh-CN" sz="60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Calibri" panose="020F0502020204030204" pitchFamily="34" charset="0"/>
              </a:rPr>
              <a:t>PPT</a:t>
            </a:r>
            <a:r>
              <a:rPr lang="zh-CN" altLang="en-US" sz="60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Calibri" panose="020F0502020204030204" pitchFamily="34" charset="0"/>
              </a:rPr>
              <a:t>模版</a:t>
            </a:r>
          </a:p>
        </p:txBody>
      </p:sp>
      <p:sp>
        <p:nvSpPr>
          <p:cNvPr id="14" name="矩形 1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1844842" y="3529057"/>
            <a:ext cx="85023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a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pulvinar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lorem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lacinia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Donec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eu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arcu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justo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Fusce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eget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consequat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risus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</a:t>
            </a:r>
            <a:endParaRPr lang="zh-CN" altLang="en-US" sz="14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908274" y="3408220"/>
            <a:ext cx="2375452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Key Sounds Label - Bloom of Youth">
            <a:hlinkClick r:id="" action="ppaction://media"/>
            <a:extLst>
              <a:ext uri="{FF2B5EF4-FFF2-40B4-BE49-F238E27FC236}">
                <a16:creationId xmlns:a16="http://schemas.microsoft.com/office/drawing/2014/main" id="{E9013829-4013-4DF4-A68D-619710C6338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43840" y="1371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64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animBg="1"/>
      <p:bldP spid="12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 bwMode="auto">
          <a:xfrm>
            <a:off x="4369983" y="2422005"/>
            <a:ext cx="3482789" cy="3482789"/>
          </a:xfrm>
          <a:prstGeom prst="ellipse">
            <a:avLst/>
          </a:prstGeom>
          <a:noFill/>
          <a:ln>
            <a:solidFill>
              <a:srgbClr val="18B49B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MH_Other_2"/>
          <p:cNvSpPr>
            <a:spLocks noChangeArrowheads="1"/>
          </p:cNvSpPr>
          <p:nvPr/>
        </p:nvSpPr>
        <p:spPr bwMode="auto">
          <a:xfrm>
            <a:off x="4551001" y="2609084"/>
            <a:ext cx="3120755" cy="3120755"/>
          </a:xfrm>
          <a:prstGeom prst="ellipse">
            <a:avLst/>
          </a:prstGeom>
          <a:solidFill>
            <a:srgbClr val="18B49B"/>
          </a:solidFill>
          <a:ln>
            <a:noFill/>
          </a:ln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8" name="MH_SubTitle_1"/>
          <p:cNvSpPr>
            <a:spLocks noChangeArrowheads="1"/>
          </p:cNvSpPr>
          <p:nvPr/>
        </p:nvSpPr>
        <p:spPr bwMode="auto">
          <a:xfrm>
            <a:off x="3943259" y="3575113"/>
            <a:ext cx="1135124" cy="113512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信息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9" name="MH_SubTitle_3"/>
          <p:cNvSpPr>
            <a:spLocks noChangeArrowheads="1"/>
          </p:cNvSpPr>
          <p:nvPr/>
        </p:nvSpPr>
        <p:spPr bwMode="auto">
          <a:xfrm>
            <a:off x="7206322" y="3575113"/>
            <a:ext cx="1135124" cy="113512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参谋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10" name="MH_SubTitle_2"/>
          <p:cNvSpPr>
            <a:spLocks noChangeArrowheads="1"/>
          </p:cNvSpPr>
          <p:nvPr/>
        </p:nvSpPr>
        <p:spPr bwMode="auto">
          <a:xfrm>
            <a:off x="5573954" y="1944419"/>
            <a:ext cx="1135124" cy="113344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保障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8661353" y="3978272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8661353" y="3574395"/>
            <a:ext cx="180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参谋中心</a:t>
            </a:r>
          </a:p>
        </p:txBody>
      </p:sp>
      <p:sp>
        <p:nvSpPr>
          <p:cNvPr id="13" name="TextBox 23"/>
          <p:cNvSpPr txBox="1"/>
          <p:nvPr/>
        </p:nvSpPr>
        <p:spPr>
          <a:xfrm>
            <a:off x="2420810" y="20967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3775705" y="169288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保障中心</a:t>
            </a:r>
          </a:p>
        </p:txBody>
      </p:sp>
      <p:sp>
        <p:nvSpPr>
          <p:cNvPr id="15" name="TextBox 23"/>
          <p:cNvSpPr txBox="1"/>
          <p:nvPr/>
        </p:nvSpPr>
        <p:spPr>
          <a:xfrm>
            <a:off x="1288661" y="415627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2643556" y="375239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信息中心</a:t>
            </a:r>
          </a:p>
        </p:txBody>
      </p:sp>
      <p:sp>
        <p:nvSpPr>
          <p:cNvPr id="18" name="MH_SubTitle_3"/>
          <p:cNvSpPr>
            <a:spLocks noChangeArrowheads="1"/>
          </p:cNvSpPr>
          <p:nvPr/>
        </p:nvSpPr>
        <p:spPr bwMode="auto">
          <a:xfrm>
            <a:off x="5573954" y="5094909"/>
            <a:ext cx="1135124" cy="113512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协调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7151495" y="5659164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7160442" y="5356563"/>
            <a:ext cx="1262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协调中心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280578" y="393256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人事行政部</a:t>
            </a:r>
          </a:p>
        </p:txBody>
      </p:sp>
      <p:sp>
        <p:nvSpPr>
          <p:cNvPr id="37" name="TextBox 50"/>
          <p:cNvSpPr txBox="1"/>
          <p:nvPr/>
        </p:nvSpPr>
        <p:spPr>
          <a:xfrm>
            <a:off x="4685311" y="502179"/>
            <a:ext cx="28216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人事行政部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38" name="Rectangle 55"/>
          <p:cNvSpPr/>
          <p:nvPr/>
        </p:nvSpPr>
        <p:spPr>
          <a:xfrm>
            <a:off x="5867400" y="467040"/>
            <a:ext cx="4572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289266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8" grpId="0" animBg="1"/>
      <p:bldP spid="34" grpId="0"/>
      <p:bldP spid="35" grpId="0"/>
      <p:bldP spid="36" grpId="0"/>
      <p:bldP spid="37" grpId="0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509010" y="1804738"/>
            <a:ext cx="9173980" cy="3344776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文本框 11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509010" y="3244887"/>
            <a:ext cx="9203961" cy="1052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60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工作规划</a:t>
            </a:r>
          </a:p>
        </p:txBody>
      </p:sp>
      <p:sp>
        <p:nvSpPr>
          <p:cNvPr id="13" name="矩形 12"/>
          <p:cNvSpPr/>
          <p:nvPr/>
        </p:nvSpPr>
        <p:spPr>
          <a:xfrm>
            <a:off x="1509011" y="4268048"/>
            <a:ext cx="9203960" cy="333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adipisicing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do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eiusmod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tempor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incididunt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magna .</a:t>
            </a:r>
          </a:p>
        </p:txBody>
      </p:sp>
      <p:sp>
        <p:nvSpPr>
          <p:cNvPr id="9" name="文本框 8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509010" y="2132059"/>
            <a:ext cx="9203961" cy="1057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6000" b="1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PART 04</a:t>
            </a:r>
            <a:endParaRPr lang="zh-CN" altLang="en-US" sz="6000" b="1" spc="3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946358" y="3181513"/>
            <a:ext cx="435543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7970076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  <p:bldP spid="13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/>
        </p:nvSpPr>
        <p:spPr>
          <a:xfrm>
            <a:off x="3269672" y="1"/>
            <a:ext cx="9588726" cy="7232650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Rectangle 26"/>
          <p:cNvSpPr/>
          <p:nvPr/>
        </p:nvSpPr>
        <p:spPr>
          <a:xfrm>
            <a:off x="3386755" y="1677332"/>
            <a:ext cx="1823869" cy="6513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人员招聘</a:t>
            </a:r>
            <a:endParaRPr lang="en-GB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Rectangle 34"/>
          <p:cNvSpPr/>
          <p:nvPr/>
        </p:nvSpPr>
        <p:spPr>
          <a:xfrm>
            <a:off x="2318302" y="2963776"/>
            <a:ext cx="2197396" cy="585460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员工培训</a:t>
            </a:r>
            <a:endParaRPr lang="en-GB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Rectangle 37"/>
          <p:cNvSpPr/>
          <p:nvPr/>
        </p:nvSpPr>
        <p:spPr>
          <a:xfrm>
            <a:off x="583430" y="4157858"/>
            <a:ext cx="3304846" cy="585460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绩效考核</a:t>
            </a:r>
            <a:endParaRPr lang="en-GB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Rectangle 40"/>
          <p:cNvSpPr/>
          <p:nvPr/>
        </p:nvSpPr>
        <p:spPr>
          <a:xfrm>
            <a:off x="273036" y="5462275"/>
            <a:ext cx="3014515" cy="585460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规范人事管理</a:t>
            </a:r>
            <a:endParaRPr lang="en-GB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Parallelogram 14"/>
          <p:cNvSpPr/>
          <p:nvPr/>
        </p:nvSpPr>
        <p:spPr>
          <a:xfrm>
            <a:off x="4845199" y="2914229"/>
            <a:ext cx="2222628" cy="964353"/>
          </a:xfrm>
          <a:prstGeom prst="parallelogram">
            <a:avLst>
              <a:gd name="adj" fmla="val 5241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Parallelogram 13"/>
          <p:cNvSpPr/>
          <p:nvPr/>
        </p:nvSpPr>
        <p:spPr>
          <a:xfrm>
            <a:off x="5415518" y="1644154"/>
            <a:ext cx="2222628" cy="964353"/>
          </a:xfrm>
          <a:prstGeom prst="parallelogram">
            <a:avLst>
              <a:gd name="adj" fmla="val 52419"/>
            </a:avLst>
          </a:prstGeom>
          <a:solidFill>
            <a:srgbClr val="18B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Parallelogram 16"/>
          <p:cNvSpPr/>
          <p:nvPr/>
        </p:nvSpPr>
        <p:spPr>
          <a:xfrm>
            <a:off x="3614129" y="5454379"/>
            <a:ext cx="2222628" cy="964353"/>
          </a:xfrm>
          <a:prstGeom prst="parallelogram">
            <a:avLst>
              <a:gd name="adj" fmla="val 5241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Parallelogram 15"/>
          <p:cNvSpPr/>
          <p:nvPr/>
        </p:nvSpPr>
        <p:spPr>
          <a:xfrm>
            <a:off x="4234503" y="4184304"/>
            <a:ext cx="2222628" cy="964353"/>
          </a:xfrm>
          <a:prstGeom prst="parallelogram">
            <a:avLst>
              <a:gd name="adj" fmla="val 52419"/>
            </a:avLst>
          </a:prstGeom>
          <a:solidFill>
            <a:srgbClr val="18B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222131" y="1772387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i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</a:t>
            </a:r>
            <a:endParaRPr kumimoji="1" lang="zh-CN" altLang="en-US" sz="4400" i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61197" y="4286517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i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3</a:t>
            </a:r>
            <a:endParaRPr kumimoji="1" lang="zh-CN" altLang="en-US" sz="4400" i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587329" y="3011684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i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2</a:t>
            </a:r>
            <a:endParaRPr kumimoji="1" lang="zh-CN" altLang="en-US" sz="4400" i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346344" y="5574978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i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4</a:t>
            </a:r>
            <a:endParaRPr kumimoji="1" lang="zh-CN" altLang="en-US" sz="4400" i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73036" y="1018334"/>
            <a:ext cx="73185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8B49B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人力资源工作规划</a:t>
            </a:r>
            <a:endParaRPr lang="en-US" altLang="zh-CN" sz="2800" b="1" dirty="0">
              <a:solidFill>
                <a:srgbClr val="18B49B"/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021954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/>
      <p:bldP spid="8" grpId="0"/>
      <p:bldP spid="10" grpId="0"/>
      <p:bldP spid="12" grpId="0" animBg="1"/>
      <p:bldP spid="15" grpId="0" animBg="1"/>
      <p:bldP spid="20" grpId="0" animBg="1"/>
      <p:bldP spid="25" grpId="0" animBg="1"/>
      <p:bldP spid="30" grpId="0"/>
      <p:bldP spid="31" grpId="0"/>
      <p:bldP spid="34" grpId="0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835635" y="2541180"/>
            <a:ext cx="4520731" cy="3640978"/>
            <a:chOff x="4300539" y="1984376"/>
            <a:chExt cx="3589338" cy="2890838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Rectangle 8"/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Oval 11"/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Oval 12"/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8" name="Oval 13"/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Oval 14"/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Oval 15"/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33" name="TextBox 50"/>
          <p:cNvSpPr txBox="1"/>
          <p:nvPr/>
        </p:nvSpPr>
        <p:spPr>
          <a:xfrm>
            <a:off x="3894228" y="502179"/>
            <a:ext cx="44037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人力资源工作规划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34" name="Rectangle 55"/>
          <p:cNvSpPr/>
          <p:nvPr/>
        </p:nvSpPr>
        <p:spPr>
          <a:xfrm>
            <a:off x="5867400" y="467040"/>
            <a:ext cx="4572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文本框 1"/>
          <p:cNvSpPr txBox="1"/>
          <p:nvPr/>
        </p:nvSpPr>
        <p:spPr>
          <a:xfrm>
            <a:off x="5080338" y="358463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人员招聘</a:t>
            </a:r>
          </a:p>
        </p:txBody>
      </p:sp>
    </p:spTree>
    <p:extLst>
      <p:ext uri="{BB962C8B-B14F-4D97-AF65-F5344CB8AC3E}">
        <p14:creationId xmlns:p14="http://schemas.microsoft.com/office/powerpoint/2010/main" val="1991707970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756327" y="7163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总体目标</a:t>
            </a:r>
          </a:p>
        </p:txBody>
      </p:sp>
      <p:sp>
        <p:nvSpPr>
          <p:cNvPr id="17" name="矩形 16"/>
          <p:cNvSpPr/>
          <p:nvPr/>
        </p:nvSpPr>
        <p:spPr>
          <a:xfrm>
            <a:off x="2706504" y="2555167"/>
            <a:ext cx="7432579" cy="852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保证满足岗位需求。然后再考虑人才储备，实现梯队建设。具体招聘岗位、工种、人数等需要根据各用人部门要求确定。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504" y="4218641"/>
            <a:ext cx="689535" cy="68953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 bwMode="auto">
          <a:xfrm>
            <a:off x="2706504" y="4908176"/>
            <a:ext cx="7432579" cy="107577"/>
          </a:xfrm>
          <a:prstGeom prst="rect">
            <a:avLst/>
          </a:prstGeom>
          <a:solidFill>
            <a:srgbClr val="18B49B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5260063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6330" y="7163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实施方案</a:t>
            </a:r>
          </a:p>
        </p:txBody>
      </p:sp>
      <p:sp>
        <p:nvSpPr>
          <p:cNvPr id="4" name="Oval 3"/>
          <p:cNvSpPr/>
          <p:nvPr/>
        </p:nvSpPr>
        <p:spPr>
          <a:xfrm>
            <a:off x="2876375" y="2019300"/>
            <a:ext cx="1424763" cy="14247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</a:t>
            </a:r>
          </a:p>
        </p:txBody>
      </p:sp>
      <p:sp>
        <p:nvSpPr>
          <p:cNvPr id="6" name="Rectangle 36"/>
          <p:cNvSpPr/>
          <p:nvPr/>
        </p:nvSpPr>
        <p:spPr>
          <a:xfrm>
            <a:off x="4472646" y="2597927"/>
            <a:ext cx="19289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IMAGE DOWNLOAD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Conveniently iterate top-line alignments for wireless metrics. </a:t>
            </a:r>
          </a:p>
        </p:txBody>
      </p:sp>
      <p:sp>
        <p:nvSpPr>
          <p:cNvPr id="7" name="Oval 37"/>
          <p:cNvSpPr/>
          <p:nvPr/>
        </p:nvSpPr>
        <p:spPr>
          <a:xfrm>
            <a:off x="4309183" y="3751206"/>
            <a:ext cx="1020195" cy="102019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</a:t>
            </a:r>
          </a:p>
        </p:txBody>
      </p:sp>
      <p:sp>
        <p:nvSpPr>
          <p:cNvPr id="9" name="Rectangle 39"/>
          <p:cNvSpPr/>
          <p:nvPr/>
        </p:nvSpPr>
        <p:spPr>
          <a:xfrm>
            <a:off x="5516064" y="4120538"/>
            <a:ext cx="19289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FILE ARCHIVE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Conveniently iterate top-line alignments for wireless metrics. </a:t>
            </a:r>
          </a:p>
        </p:txBody>
      </p:sp>
      <p:sp>
        <p:nvSpPr>
          <p:cNvPr id="10" name="Oval 40"/>
          <p:cNvSpPr/>
          <p:nvPr/>
        </p:nvSpPr>
        <p:spPr>
          <a:xfrm>
            <a:off x="2525766" y="4965565"/>
            <a:ext cx="701218" cy="7012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</a:t>
            </a:r>
          </a:p>
        </p:txBody>
      </p:sp>
      <p:sp>
        <p:nvSpPr>
          <p:cNvPr id="12" name="Rectangle 43"/>
          <p:cNvSpPr/>
          <p:nvPr/>
        </p:nvSpPr>
        <p:spPr>
          <a:xfrm>
            <a:off x="3352021" y="5190294"/>
            <a:ext cx="19289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CALENDAR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Conveniently iterate top-line alignments for wireless metrics. </a:t>
            </a:r>
          </a:p>
        </p:txBody>
      </p:sp>
      <p:sp>
        <p:nvSpPr>
          <p:cNvPr id="13" name="Oval 48"/>
          <p:cNvSpPr/>
          <p:nvPr/>
        </p:nvSpPr>
        <p:spPr>
          <a:xfrm>
            <a:off x="6902265" y="2574704"/>
            <a:ext cx="1214808" cy="121480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</a:t>
            </a:r>
          </a:p>
        </p:txBody>
      </p:sp>
      <p:sp>
        <p:nvSpPr>
          <p:cNvPr id="15" name="Rectangle 51"/>
          <p:cNvSpPr/>
          <p:nvPr/>
        </p:nvSpPr>
        <p:spPr>
          <a:xfrm>
            <a:off x="8326222" y="3043608"/>
            <a:ext cx="19289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WEB STRATEGY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Conveniently iterate top-line alignments for wireless metrics. </a:t>
            </a:r>
          </a:p>
        </p:txBody>
      </p:sp>
      <p:sp>
        <p:nvSpPr>
          <p:cNvPr id="16" name="Oval 52"/>
          <p:cNvSpPr/>
          <p:nvPr/>
        </p:nvSpPr>
        <p:spPr>
          <a:xfrm>
            <a:off x="8623954" y="4153996"/>
            <a:ext cx="629872" cy="6298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Oval 56"/>
          <p:cNvSpPr/>
          <p:nvPr/>
        </p:nvSpPr>
        <p:spPr>
          <a:xfrm>
            <a:off x="6314253" y="5180151"/>
            <a:ext cx="1020195" cy="102019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</a:t>
            </a:r>
          </a:p>
        </p:txBody>
      </p:sp>
      <p:sp>
        <p:nvSpPr>
          <p:cNvPr id="21" name="Rectangle 59"/>
          <p:cNvSpPr/>
          <p:nvPr/>
        </p:nvSpPr>
        <p:spPr>
          <a:xfrm>
            <a:off x="7521134" y="5549483"/>
            <a:ext cx="19289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FILE ARCHIVE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Conveniently iterate top-line alignments for wireless metrics. </a:t>
            </a:r>
          </a:p>
        </p:txBody>
      </p:sp>
      <p:sp>
        <p:nvSpPr>
          <p:cNvPr id="22" name="Oval 8"/>
          <p:cNvSpPr/>
          <p:nvPr/>
        </p:nvSpPr>
        <p:spPr>
          <a:xfrm>
            <a:off x="2440718" y="2467847"/>
            <a:ext cx="263834" cy="2638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Oval 60"/>
          <p:cNvSpPr/>
          <p:nvPr/>
        </p:nvSpPr>
        <p:spPr>
          <a:xfrm>
            <a:off x="2253920" y="3072433"/>
            <a:ext cx="181418" cy="18141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Oval 61"/>
          <p:cNvSpPr/>
          <p:nvPr/>
        </p:nvSpPr>
        <p:spPr>
          <a:xfrm>
            <a:off x="5052771" y="3406308"/>
            <a:ext cx="263834" cy="2638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Oval 62"/>
          <p:cNvSpPr/>
          <p:nvPr/>
        </p:nvSpPr>
        <p:spPr>
          <a:xfrm>
            <a:off x="5517095" y="3549438"/>
            <a:ext cx="160649" cy="1606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Oval 63"/>
          <p:cNvSpPr/>
          <p:nvPr/>
        </p:nvSpPr>
        <p:spPr>
          <a:xfrm>
            <a:off x="3140485" y="4765245"/>
            <a:ext cx="160649" cy="16064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Oval 64"/>
          <p:cNvSpPr/>
          <p:nvPr/>
        </p:nvSpPr>
        <p:spPr>
          <a:xfrm>
            <a:off x="2811586" y="4499681"/>
            <a:ext cx="284187" cy="2841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Oval 65"/>
          <p:cNvSpPr/>
          <p:nvPr/>
        </p:nvSpPr>
        <p:spPr>
          <a:xfrm>
            <a:off x="7344210" y="5099826"/>
            <a:ext cx="160649" cy="1606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Oval 66"/>
          <p:cNvSpPr/>
          <p:nvPr/>
        </p:nvSpPr>
        <p:spPr>
          <a:xfrm>
            <a:off x="5610274" y="5609923"/>
            <a:ext cx="291791" cy="29179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Oval 67"/>
          <p:cNvSpPr/>
          <p:nvPr/>
        </p:nvSpPr>
        <p:spPr>
          <a:xfrm>
            <a:off x="7853239" y="2228595"/>
            <a:ext cx="263834" cy="2638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Oval 68"/>
          <p:cNvSpPr/>
          <p:nvPr/>
        </p:nvSpPr>
        <p:spPr>
          <a:xfrm>
            <a:off x="8497258" y="2440874"/>
            <a:ext cx="160649" cy="16064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Oval 69"/>
          <p:cNvSpPr/>
          <p:nvPr/>
        </p:nvSpPr>
        <p:spPr>
          <a:xfrm>
            <a:off x="8115536" y="4191804"/>
            <a:ext cx="263834" cy="2638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Oval 70"/>
          <p:cNvSpPr/>
          <p:nvPr/>
        </p:nvSpPr>
        <p:spPr>
          <a:xfrm>
            <a:off x="8324946" y="4578203"/>
            <a:ext cx="160649" cy="1606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472646" y="228750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网络招聘</a:t>
            </a:r>
          </a:p>
        </p:txBody>
      </p:sp>
      <p:sp>
        <p:nvSpPr>
          <p:cNvPr id="35" name="矩形 34"/>
          <p:cNvSpPr/>
          <p:nvPr/>
        </p:nvSpPr>
        <p:spPr>
          <a:xfrm>
            <a:off x="8275020" y="27340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人才市场现场招聘</a:t>
            </a:r>
          </a:p>
        </p:txBody>
      </p:sp>
      <p:sp>
        <p:nvSpPr>
          <p:cNvPr id="36" name="矩形 35"/>
          <p:cNvSpPr/>
          <p:nvPr/>
        </p:nvSpPr>
        <p:spPr>
          <a:xfrm>
            <a:off x="5494647" y="380901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熟人介绍</a:t>
            </a:r>
          </a:p>
        </p:txBody>
      </p:sp>
      <p:sp>
        <p:nvSpPr>
          <p:cNvPr id="37" name="矩形 36"/>
          <p:cNvSpPr/>
          <p:nvPr/>
        </p:nvSpPr>
        <p:spPr>
          <a:xfrm>
            <a:off x="7504859" y="5241498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联系周边职介所、学校和技校招聘</a:t>
            </a:r>
          </a:p>
        </p:txBody>
      </p:sp>
      <p:sp>
        <p:nvSpPr>
          <p:cNvPr id="38" name="矩形 37"/>
          <p:cNvSpPr/>
          <p:nvPr/>
        </p:nvSpPr>
        <p:spPr>
          <a:xfrm>
            <a:off x="3336394" y="488229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招聘广告投入</a:t>
            </a:r>
          </a:p>
        </p:txBody>
      </p:sp>
      <p:sp>
        <p:nvSpPr>
          <p:cNvPr id="39" name="Oval 69"/>
          <p:cNvSpPr/>
          <p:nvPr/>
        </p:nvSpPr>
        <p:spPr>
          <a:xfrm>
            <a:off x="9498410" y="4534310"/>
            <a:ext cx="263834" cy="2638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Oval 70"/>
          <p:cNvSpPr/>
          <p:nvPr/>
        </p:nvSpPr>
        <p:spPr>
          <a:xfrm>
            <a:off x="10138124" y="4221465"/>
            <a:ext cx="160649" cy="1606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0786949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9" grpId="0"/>
      <p:bldP spid="10" grpId="0" animBg="1"/>
      <p:bldP spid="12" grpId="0"/>
      <p:bldP spid="13" grpId="0" animBg="1"/>
      <p:bldP spid="15" grpId="0"/>
      <p:bldP spid="16" grpId="0" animBg="1"/>
      <p:bldP spid="19" grpId="0" animBg="1"/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 bwMode="auto">
          <a:xfrm>
            <a:off x="4631806" y="2737657"/>
            <a:ext cx="2571464" cy="2571464"/>
          </a:xfrm>
          <a:prstGeom prst="ellipse">
            <a:avLst/>
          </a:prstGeom>
          <a:noFill/>
          <a:ln>
            <a:solidFill>
              <a:srgbClr val="18B49B"/>
            </a:solidFill>
            <a:prstDash val="sysDot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4495" y="69959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注意事项</a:t>
            </a:r>
          </a:p>
        </p:txBody>
      </p:sp>
      <p:sp>
        <p:nvSpPr>
          <p:cNvPr id="4" name="Oval 3"/>
          <p:cNvSpPr/>
          <p:nvPr/>
        </p:nvSpPr>
        <p:spPr>
          <a:xfrm>
            <a:off x="3919425" y="2287127"/>
            <a:ext cx="1424763" cy="14247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Oval 3"/>
          <p:cNvSpPr/>
          <p:nvPr/>
        </p:nvSpPr>
        <p:spPr>
          <a:xfrm>
            <a:off x="6524062" y="2287127"/>
            <a:ext cx="1424763" cy="14247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B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Oval 3"/>
          <p:cNvSpPr/>
          <p:nvPr/>
        </p:nvSpPr>
        <p:spPr>
          <a:xfrm>
            <a:off x="6524062" y="4365309"/>
            <a:ext cx="1424763" cy="14247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Oval 3"/>
          <p:cNvSpPr/>
          <p:nvPr/>
        </p:nvSpPr>
        <p:spPr>
          <a:xfrm>
            <a:off x="3919425" y="4365309"/>
            <a:ext cx="1424763" cy="14247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73513" y="2797262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招聘渠道拓展</a:t>
            </a:r>
          </a:p>
        </p:txBody>
      </p:sp>
      <p:sp>
        <p:nvSpPr>
          <p:cNvPr id="9" name="矩形 8"/>
          <p:cNvSpPr/>
          <p:nvPr/>
        </p:nvSpPr>
        <p:spPr>
          <a:xfrm>
            <a:off x="1731817" y="2582427"/>
            <a:ext cx="1982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调查了解附近企业福利待遇等情况</a:t>
            </a:r>
          </a:p>
        </p:txBody>
      </p:sp>
      <p:sp>
        <p:nvSpPr>
          <p:cNvPr id="10" name="矩形 9"/>
          <p:cNvSpPr/>
          <p:nvPr/>
        </p:nvSpPr>
        <p:spPr>
          <a:xfrm>
            <a:off x="1888100" y="4854584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做好各项准备工作</a:t>
            </a:r>
          </a:p>
        </p:txBody>
      </p:sp>
      <p:sp>
        <p:nvSpPr>
          <p:cNvPr id="11" name="矩形 10"/>
          <p:cNvSpPr/>
          <p:nvPr/>
        </p:nvSpPr>
        <p:spPr>
          <a:xfrm>
            <a:off x="8173513" y="4639749"/>
            <a:ext cx="2937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做出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人力资源管理手册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，作为公司今后人力资源指导书</a:t>
            </a:r>
          </a:p>
        </p:txBody>
      </p:sp>
    </p:spTree>
    <p:extLst>
      <p:ext uri="{BB962C8B-B14F-4D97-AF65-F5344CB8AC3E}">
        <p14:creationId xmlns:p14="http://schemas.microsoft.com/office/powerpoint/2010/main" val="218024086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835635" y="2541180"/>
            <a:ext cx="4520731" cy="3640978"/>
            <a:chOff x="4300539" y="1984376"/>
            <a:chExt cx="3589338" cy="2890838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Rectangle 8"/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Oval 11"/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Oval 12"/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8" name="Oval 13"/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Oval 14"/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Oval 15"/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33" name="TextBox 50"/>
          <p:cNvSpPr txBox="1"/>
          <p:nvPr/>
        </p:nvSpPr>
        <p:spPr>
          <a:xfrm>
            <a:off x="3894228" y="502179"/>
            <a:ext cx="44037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人力资源工作规划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34" name="Rectangle 55"/>
          <p:cNvSpPr/>
          <p:nvPr/>
        </p:nvSpPr>
        <p:spPr>
          <a:xfrm>
            <a:off x="5867400" y="467040"/>
            <a:ext cx="4572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文本框 1"/>
          <p:cNvSpPr txBox="1"/>
          <p:nvPr/>
        </p:nvSpPr>
        <p:spPr>
          <a:xfrm>
            <a:off x="5080340" y="358463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员工培训</a:t>
            </a:r>
          </a:p>
        </p:txBody>
      </p:sp>
    </p:spTree>
    <p:extLst>
      <p:ext uri="{BB962C8B-B14F-4D97-AF65-F5344CB8AC3E}">
        <p14:creationId xmlns:p14="http://schemas.microsoft.com/office/powerpoint/2010/main" val="1500406759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756327" y="7163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总体目标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504" y="4218641"/>
            <a:ext cx="689535" cy="6895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auto">
          <a:xfrm>
            <a:off x="2706504" y="4908176"/>
            <a:ext cx="7432579" cy="107577"/>
          </a:xfrm>
          <a:prstGeom prst="rect">
            <a:avLst/>
          </a:prstGeom>
          <a:solidFill>
            <a:srgbClr val="18B49B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04655" y="2438811"/>
            <a:ext cx="77308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优化员工的知识结构，提升技能水平、工作绩效和能力，增强员工对公司的归属感，创建一个学习型团队。把培训塑造成一种文化，让员工认同培训</a:t>
            </a:r>
          </a:p>
        </p:txBody>
      </p:sp>
    </p:spTree>
    <p:extLst>
      <p:ext uri="{BB962C8B-B14F-4D97-AF65-F5344CB8AC3E}">
        <p14:creationId xmlns:p14="http://schemas.microsoft.com/office/powerpoint/2010/main" val="973513763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6330" y="7163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实施方案</a:t>
            </a:r>
          </a:p>
        </p:txBody>
      </p:sp>
      <p:sp>
        <p:nvSpPr>
          <p:cNvPr id="11" name="TextBox 24"/>
          <p:cNvSpPr txBox="1"/>
          <p:nvPr/>
        </p:nvSpPr>
        <p:spPr>
          <a:xfrm>
            <a:off x="2092758" y="5430562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培训需求调查</a:t>
            </a:r>
          </a:p>
        </p:txBody>
      </p:sp>
      <p:grpSp>
        <p:nvGrpSpPr>
          <p:cNvPr id="22" name="组 21"/>
          <p:cNvGrpSpPr/>
          <p:nvPr/>
        </p:nvGrpSpPr>
        <p:grpSpPr>
          <a:xfrm>
            <a:off x="2207041" y="2212499"/>
            <a:ext cx="1153485" cy="2955249"/>
            <a:chOff x="2761224" y="1921552"/>
            <a:chExt cx="1153485" cy="2955249"/>
          </a:xfrm>
        </p:grpSpPr>
        <p:sp>
          <p:nvSpPr>
            <p:cNvPr id="4" name="任意多边形 168"/>
            <p:cNvSpPr>
              <a:spLocks/>
            </p:cNvSpPr>
            <p:nvPr/>
          </p:nvSpPr>
          <p:spPr bwMode="auto">
            <a:xfrm>
              <a:off x="2761224" y="1921552"/>
              <a:ext cx="1153485" cy="2955249"/>
            </a:xfrm>
            <a:custGeom>
              <a:avLst/>
              <a:gdLst>
                <a:gd name="connsiteX0" fmla="*/ 239712 w 1228725"/>
                <a:gd name="connsiteY0" fmla="*/ 0 h 3148013"/>
                <a:gd name="connsiteX1" fmla="*/ 252412 w 1228725"/>
                <a:gd name="connsiteY1" fmla="*/ 0 h 3148013"/>
                <a:gd name="connsiteX2" fmla="*/ 296862 w 1228725"/>
                <a:gd name="connsiteY2" fmla="*/ 0 h 3148013"/>
                <a:gd name="connsiteX3" fmla="*/ 339725 w 1228725"/>
                <a:gd name="connsiteY3" fmla="*/ 0 h 3148013"/>
                <a:gd name="connsiteX4" fmla="*/ 381000 w 1228725"/>
                <a:gd name="connsiteY4" fmla="*/ 0 h 3148013"/>
                <a:gd name="connsiteX5" fmla="*/ 423862 w 1228725"/>
                <a:gd name="connsiteY5" fmla="*/ 0 h 3148013"/>
                <a:gd name="connsiteX6" fmla="*/ 423863 w 1228725"/>
                <a:gd name="connsiteY6" fmla="*/ 0 h 3148013"/>
                <a:gd name="connsiteX7" fmla="*/ 465137 w 1228725"/>
                <a:gd name="connsiteY7" fmla="*/ 0 h 3148013"/>
                <a:gd name="connsiteX8" fmla="*/ 508000 w 1228725"/>
                <a:gd name="connsiteY8" fmla="*/ 0 h 3148013"/>
                <a:gd name="connsiteX9" fmla="*/ 550862 w 1228725"/>
                <a:gd name="connsiteY9" fmla="*/ 0 h 3148013"/>
                <a:gd name="connsiteX10" fmla="*/ 550863 w 1228725"/>
                <a:gd name="connsiteY10" fmla="*/ 0 h 3148013"/>
                <a:gd name="connsiteX11" fmla="*/ 592137 w 1228725"/>
                <a:gd name="connsiteY11" fmla="*/ 0 h 3148013"/>
                <a:gd name="connsiteX12" fmla="*/ 635000 w 1228725"/>
                <a:gd name="connsiteY12" fmla="*/ 0 h 3148013"/>
                <a:gd name="connsiteX13" fmla="*/ 676275 w 1228725"/>
                <a:gd name="connsiteY13" fmla="*/ 0 h 3148013"/>
                <a:gd name="connsiteX14" fmla="*/ 720725 w 1228725"/>
                <a:gd name="connsiteY14" fmla="*/ 0 h 3148013"/>
                <a:gd name="connsiteX15" fmla="*/ 763587 w 1228725"/>
                <a:gd name="connsiteY15" fmla="*/ 0 h 3148013"/>
                <a:gd name="connsiteX16" fmla="*/ 763588 w 1228725"/>
                <a:gd name="connsiteY16" fmla="*/ 0 h 3148013"/>
                <a:gd name="connsiteX17" fmla="*/ 804862 w 1228725"/>
                <a:gd name="connsiteY17" fmla="*/ 0 h 3148013"/>
                <a:gd name="connsiteX18" fmla="*/ 847725 w 1228725"/>
                <a:gd name="connsiteY18" fmla="*/ 0 h 3148013"/>
                <a:gd name="connsiteX19" fmla="*/ 889000 w 1228725"/>
                <a:gd name="connsiteY19" fmla="*/ 0 h 3148013"/>
                <a:gd name="connsiteX20" fmla="*/ 931862 w 1228725"/>
                <a:gd name="connsiteY20" fmla="*/ 0 h 3148013"/>
                <a:gd name="connsiteX21" fmla="*/ 931863 w 1228725"/>
                <a:gd name="connsiteY21" fmla="*/ 0 h 3148013"/>
                <a:gd name="connsiteX22" fmla="*/ 974725 w 1228725"/>
                <a:gd name="connsiteY22" fmla="*/ 0 h 3148013"/>
                <a:gd name="connsiteX23" fmla="*/ 989013 w 1228725"/>
                <a:gd name="connsiteY23" fmla="*/ 0 h 3148013"/>
                <a:gd name="connsiteX24" fmla="*/ 1016000 w 1228725"/>
                <a:gd name="connsiteY24" fmla="*/ 3175 h 3148013"/>
                <a:gd name="connsiteX25" fmla="*/ 1036638 w 1228725"/>
                <a:gd name="connsiteY25" fmla="*/ 4762 h 3148013"/>
                <a:gd name="connsiteX26" fmla="*/ 1058862 w 1228725"/>
                <a:gd name="connsiteY26" fmla="*/ 11112 h 3148013"/>
                <a:gd name="connsiteX27" fmla="*/ 1058862 w 1228725"/>
                <a:gd name="connsiteY27" fmla="*/ 11112 h 3148013"/>
                <a:gd name="connsiteX28" fmla="*/ 1081087 w 1228725"/>
                <a:gd name="connsiteY28" fmla="*/ 15874 h 3148013"/>
                <a:gd name="connsiteX29" fmla="*/ 1100137 w 1228725"/>
                <a:gd name="connsiteY29" fmla="*/ 25399 h 3148013"/>
                <a:gd name="connsiteX30" fmla="*/ 1100137 w 1228725"/>
                <a:gd name="connsiteY30" fmla="*/ 25400 h 3148013"/>
                <a:gd name="connsiteX31" fmla="*/ 1123949 w 1228725"/>
                <a:gd name="connsiteY31" fmla="*/ 34925 h 3148013"/>
                <a:gd name="connsiteX32" fmla="*/ 1144587 w 1228725"/>
                <a:gd name="connsiteY32" fmla="*/ 50800 h 3148013"/>
                <a:gd name="connsiteX33" fmla="*/ 1158875 w 1228725"/>
                <a:gd name="connsiteY33" fmla="*/ 60325 h 3148013"/>
                <a:gd name="connsiteX34" fmla="*/ 1187450 w 1228725"/>
                <a:gd name="connsiteY34" fmla="*/ 90488 h 3148013"/>
                <a:gd name="connsiteX35" fmla="*/ 1187450 w 1228725"/>
                <a:gd name="connsiteY35" fmla="*/ 90487 h 3148013"/>
                <a:gd name="connsiteX36" fmla="*/ 1189037 w 1228725"/>
                <a:gd name="connsiteY36" fmla="*/ 92075 h 3148013"/>
                <a:gd name="connsiteX37" fmla="*/ 1209675 w 1228725"/>
                <a:gd name="connsiteY37" fmla="*/ 128587 h 3148013"/>
                <a:gd name="connsiteX38" fmla="*/ 1222375 w 1228725"/>
                <a:gd name="connsiteY38" fmla="*/ 166687 h 3148013"/>
                <a:gd name="connsiteX39" fmla="*/ 1228725 w 1228725"/>
                <a:gd name="connsiteY39" fmla="*/ 209550 h 3148013"/>
                <a:gd name="connsiteX40" fmla="*/ 1228725 w 1228725"/>
                <a:gd name="connsiteY40" fmla="*/ 2940050 h 3148013"/>
                <a:gd name="connsiteX41" fmla="*/ 1222375 w 1228725"/>
                <a:gd name="connsiteY41" fmla="*/ 2982912 h 3148013"/>
                <a:gd name="connsiteX42" fmla="*/ 1209675 w 1228725"/>
                <a:gd name="connsiteY42" fmla="*/ 3021012 h 3148013"/>
                <a:gd name="connsiteX43" fmla="*/ 1189037 w 1228725"/>
                <a:gd name="connsiteY43" fmla="*/ 3055937 h 3148013"/>
                <a:gd name="connsiteX44" fmla="*/ 1187450 w 1228725"/>
                <a:gd name="connsiteY44" fmla="*/ 3059112 h 3148013"/>
                <a:gd name="connsiteX45" fmla="*/ 1187450 w 1228725"/>
                <a:gd name="connsiteY45" fmla="*/ 3059113 h 3148013"/>
                <a:gd name="connsiteX46" fmla="*/ 1158875 w 1228725"/>
                <a:gd name="connsiteY46" fmla="*/ 3087688 h 3148013"/>
                <a:gd name="connsiteX47" fmla="*/ 1144587 w 1228725"/>
                <a:gd name="connsiteY47" fmla="*/ 3097213 h 3148013"/>
                <a:gd name="connsiteX48" fmla="*/ 1144587 w 1228725"/>
                <a:gd name="connsiteY48" fmla="*/ 3097213 h 3148013"/>
                <a:gd name="connsiteX49" fmla="*/ 1123949 w 1228725"/>
                <a:gd name="connsiteY49" fmla="*/ 3113088 h 3148013"/>
                <a:gd name="connsiteX50" fmla="*/ 1100137 w 1228725"/>
                <a:gd name="connsiteY50" fmla="*/ 3124200 h 3148013"/>
                <a:gd name="connsiteX51" fmla="*/ 1081087 w 1228725"/>
                <a:gd name="connsiteY51" fmla="*/ 3132138 h 3148013"/>
                <a:gd name="connsiteX52" fmla="*/ 1058863 w 1228725"/>
                <a:gd name="connsiteY52" fmla="*/ 3136900 h 3148013"/>
                <a:gd name="connsiteX53" fmla="*/ 1036638 w 1228725"/>
                <a:gd name="connsiteY53" fmla="*/ 3144838 h 3148013"/>
                <a:gd name="connsiteX54" fmla="*/ 1016000 w 1228725"/>
                <a:gd name="connsiteY54" fmla="*/ 3146425 h 3148013"/>
                <a:gd name="connsiteX55" fmla="*/ 1016000 w 1228725"/>
                <a:gd name="connsiteY55" fmla="*/ 3146426 h 3148013"/>
                <a:gd name="connsiteX56" fmla="*/ 989013 w 1228725"/>
                <a:gd name="connsiteY56" fmla="*/ 3148013 h 3148013"/>
                <a:gd name="connsiteX57" fmla="*/ 974725 w 1228725"/>
                <a:gd name="connsiteY57" fmla="*/ 3148013 h 3148013"/>
                <a:gd name="connsiteX58" fmla="*/ 931863 w 1228725"/>
                <a:gd name="connsiteY58" fmla="*/ 3148013 h 3148013"/>
                <a:gd name="connsiteX59" fmla="*/ 931862 w 1228725"/>
                <a:gd name="connsiteY59" fmla="*/ 3148013 h 3148013"/>
                <a:gd name="connsiteX60" fmla="*/ 889000 w 1228725"/>
                <a:gd name="connsiteY60" fmla="*/ 3148013 h 3148013"/>
                <a:gd name="connsiteX61" fmla="*/ 847725 w 1228725"/>
                <a:gd name="connsiteY61" fmla="*/ 3148013 h 3148013"/>
                <a:gd name="connsiteX62" fmla="*/ 804862 w 1228725"/>
                <a:gd name="connsiteY62" fmla="*/ 3148013 h 3148013"/>
                <a:gd name="connsiteX63" fmla="*/ 763588 w 1228725"/>
                <a:gd name="connsiteY63" fmla="*/ 3148013 h 3148013"/>
                <a:gd name="connsiteX64" fmla="*/ 763587 w 1228725"/>
                <a:gd name="connsiteY64" fmla="*/ 3148013 h 3148013"/>
                <a:gd name="connsiteX65" fmla="*/ 720725 w 1228725"/>
                <a:gd name="connsiteY65" fmla="*/ 3148013 h 3148013"/>
                <a:gd name="connsiteX66" fmla="*/ 676275 w 1228725"/>
                <a:gd name="connsiteY66" fmla="*/ 3148013 h 3148013"/>
                <a:gd name="connsiteX67" fmla="*/ 635000 w 1228725"/>
                <a:gd name="connsiteY67" fmla="*/ 3148013 h 3148013"/>
                <a:gd name="connsiteX68" fmla="*/ 592137 w 1228725"/>
                <a:gd name="connsiteY68" fmla="*/ 3148013 h 3148013"/>
                <a:gd name="connsiteX69" fmla="*/ 550863 w 1228725"/>
                <a:gd name="connsiteY69" fmla="*/ 3148013 h 3148013"/>
                <a:gd name="connsiteX70" fmla="*/ 550862 w 1228725"/>
                <a:gd name="connsiteY70" fmla="*/ 3148013 h 3148013"/>
                <a:gd name="connsiteX71" fmla="*/ 508000 w 1228725"/>
                <a:gd name="connsiteY71" fmla="*/ 3148013 h 3148013"/>
                <a:gd name="connsiteX72" fmla="*/ 465137 w 1228725"/>
                <a:gd name="connsiteY72" fmla="*/ 3148013 h 3148013"/>
                <a:gd name="connsiteX73" fmla="*/ 423863 w 1228725"/>
                <a:gd name="connsiteY73" fmla="*/ 3148013 h 3148013"/>
                <a:gd name="connsiteX74" fmla="*/ 423862 w 1228725"/>
                <a:gd name="connsiteY74" fmla="*/ 3148013 h 3148013"/>
                <a:gd name="connsiteX75" fmla="*/ 381000 w 1228725"/>
                <a:gd name="connsiteY75" fmla="*/ 3148013 h 3148013"/>
                <a:gd name="connsiteX76" fmla="*/ 339725 w 1228725"/>
                <a:gd name="connsiteY76" fmla="*/ 3148013 h 3148013"/>
                <a:gd name="connsiteX77" fmla="*/ 296862 w 1228725"/>
                <a:gd name="connsiteY77" fmla="*/ 3148013 h 3148013"/>
                <a:gd name="connsiteX78" fmla="*/ 252412 w 1228725"/>
                <a:gd name="connsiteY78" fmla="*/ 3148013 h 3148013"/>
                <a:gd name="connsiteX79" fmla="*/ 239712 w 1228725"/>
                <a:gd name="connsiteY79" fmla="*/ 3148013 h 3148013"/>
                <a:gd name="connsiteX80" fmla="*/ 211137 w 1228725"/>
                <a:gd name="connsiteY80" fmla="*/ 3146426 h 3148013"/>
                <a:gd name="connsiteX81" fmla="*/ 211137 w 1228725"/>
                <a:gd name="connsiteY81" fmla="*/ 3146425 h 3148013"/>
                <a:gd name="connsiteX82" fmla="*/ 190500 w 1228725"/>
                <a:gd name="connsiteY82" fmla="*/ 3144838 h 3148013"/>
                <a:gd name="connsiteX83" fmla="*/ 168275 w 1228725"/>
                <a:gd name="connsiteY83" fmla="*/ 3136900 h 3148013"/>
                <a:gd name="connsiteX84" fmla="*/ 146049 w 1228725"/>
                <a:gd name="connsiteY84" fmla="*/ 3132138 h 3148013"/>
                <a:gd name="connsiteX85" fmla="*/ 125412 w 1228725"/>
                <a:gd name="connsiteY85" fmla="*/ 3124200 h 3148013"/>
                <a:gd name="connsiteX86" fmla="*/ 104774 w 1228725"/>
                <a:gd name="connsiteY86" fmla="*/ 3113088 h 3148013"/>
                <a:gd name="connsiteX87" fmla="*/ 84137 w 1228725"/>
                <a:gd name="connsiteY87" fmla="*/ 3097213 h 3148013"/>
                <a:gd name="connsiteX88" fmla="*/ 68263 w 1228725"/>
                <a:gd name="connsiteY88" fmla="*/ 3087688 h 3148013"/>
                <a:gd name="connsiteX89" fmla="*/ 41275 w 1228725"/>
                <a:gd name="connsiteY89" fmla="*/ 3059113 h 3148013"/>
                <a:gd name="connsiteX90" fmla="*/ 41275 w 1228725"/>
                <a:gd name="connsiteY90" fmla="*/ 3059112 h 3148013"/>
                <a:gd name="connsiteX91" fmla="*/ 39687 w 1228725"/>
                <a:gd name="connsiteY91" fmla="*/ 3055937 h 3148013"/>
                <a:gd name="connsiteX92" fmla="*/ 19050 w 1228725"/>
                <a:gd name="connsiteY92" fmla="*/ 3021012 h 3148013"/>
                <a:gd name="connsiteX93" fmla="*/ 3175 w 1228725"/>
                <a:gd name="connsiteY93" fmla="*/ 2982912 h 3148013"/>
                <a:gd name="connsiteX94" fmla="*/ 0 w 1228725"/>
                <a:gd name="connsiteY94" fmla="*/ 2940050 h 3148013"/>
                <a:gd name="connsiteX95" fmla="*/ 0 w 1228725"/>
                <a:gd name="connsiteY95" fmla="*/ 209550 h 3148013"/>
                <a:gd name="connsiteX96" fmla="*/ 3175 w 1228725"/>
                <a:gd name="connsiteY96" fmla="*/ 166687 h 3148013"/>
                <a:gd name="connsiteX97" fmla="*/ 19050 w 1228725"/>
                <a:gd name="connsiteY97" fmla="*/ 128587 h 3148013"/>
                <a:gd name="connsiteX98" fmla="*/ 39687 w 1228725"/>
                <a:gd name="connsiteY98" fmla="*/ 92075 h 3148013"/>
                <a:gd name="connsiteX99" fmla="*/ 41275 w 1228725"/>
                <a:gd name="connsiteY99" fmla="*/ 90487 h 3148013"/>
                <a:gd name="connsiteX100" fmla="*/ 41275 w 1228725"/>
                <a:gd name="connsiteY100" fmla="*/ 90488 h 3148013"/>
                <a:gd name="connsiteX101" fmla="*/ 68263 w 1228725"/>
                <a:gd name="connsiteY101" fmla="*/ 60325 h 3148013"/>
                <a:gd name="connsiteX102" fmla="*/ 84137 w 1228725"/>
                <a:gd name="connsiteY102" fmla="*/ 50801 h 3148013"/>
                <a:gd name="connsiteX103" fmla="*/ 84137 w 1228725"/>
                <a:gd name="connsiteY103" fmla="*/ 50800 h 3148013"/>
                <a:gd name="connsiteX104" fmla="*/ 104774 w 1228725"/>
                <a:gd name="connsiteY104" fmla="*/ 34925 h 3148013"/>
                <a:gd name="connsiteX105" fmla="*/ 125412 w 1228725"/>
                <a:gd name="connsiteY105" fmla="*/ 25400 h 3148013"/>
                <a:gd name="connsiteX106" fmla="*/ 125412 w 1228725"/>
                <a:gd name="connsiteY106" fmla="*/ 25399 h 3148013"/>
                <a:gd name="connsiteX107" fmla="*/ 146049 w 1228725"/>
                <a:gd name="connsiteY107" fmla="*/ 15874 h 3148013"/>
                <a:gd name="connsiteX108" fmla="*/ 168275 w 1228725"/>
                <a:gd name="connsiteY108" fmla="*/ 11112 h 3148013"/>
                <a:gd name="connsiteX109" fmla="*/ 168275 w 1228725"/>
                <a:gd name="connsiteY109" fmla="*/ 11112 h 3148013"/>
                <a:gd name="connsiteX110" fmla="*/ 190500 w 1228725"/>
                <a:gd name="connsiteY110" fmla="*/ 4762 h 3148013"/>
                <a:gd name="connsiteX111" fmla="*/ 211137 w 1228725"/>
                <a:gd name="connsiteY111" fmla="*/ 3175 h 314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1228725" h="3148013">
                  <a:moveTo>
                    <a:pt x="239712" y="0"/>
                  </a:moveTo>
                  <a:lnTo>
                    <a:pt x="252412" y="0"/>
                  </a:lnTo>
                  <a:lnTo>
                    <a:pt x="296862" y="0"/>
                  </a:lnTo>
                  <a:lnTo>
                    <a:pt x="339725" y="0"/>
                  </a:lnTo>
                  <a:lnTo>
                    <a:pt x="381000" y="0"/>
                  </a:lnTo>
                  <a:lnTo>
                    <a:pt x="423862" y="0"/>
                  </a:lnTo>
                  <a:lnTo>
                    <a:pt x="423863" y="0"/>
                  </a:lnTo>
                  <a:lnTo>
                    <a:pt x="465137" y="0"/>
                  </a:lnTo>
                  <a:lnTo>
                    <a:pt x="508000" y="0"/>
                  </a:lnTo>
                  <a:lnTo>
                    <a:pt x="550862" y="0"/>
                  </a:lnTo>
                  <a:lnTo>
                    <a:pt x="550863" y="0"/>
                  </a:lnTo>
                  <a:lnTo>
                    <a:pt x="592137" y="0"/>
                  </a:lnTo>
                  <a:lnTo>
                    <a:pt x="635000" y="0"/>
                  </a:lnTo>
                  <a:lnTo>
                    <a:pt x="676275" y="0"/>
                  </a:lnTo>
                  <a:lnTo>
                    <a:pt x="720725" y="0"/>
                  </a:lnTo>
                  <a:lnTo>
                    <a:pt x="763587" y="0"/>
                  </a:lnTo>
                  <a:lnTo>
                    <a:pt x="763588" y="0"/>
                  </a:lnTo>
                  <a:lnTo>
                    <a:pt x="804862" y="0"/>
                  </a:lnTo>
                  <a:lnTo>
                    <a:pt x="847725" y="0"/>
                  </a:lnTo>
                  <a:lnTo>
                    <a:pt x="889000" y="0"/>
                  </a:lnTo>
                  <a:lnTo>
                    <a:pt x="931862" y="0"/>
                  </a:lnTo>
                  <a:lnTo>
                    <a:pt x="931863" y="0"/>
                  </a:lnTo>
                  <a:lnTo>
                    <a:pt x="974725" y="0"/>
                  </a:lnTo>
                  <a:lnTo>
                    <a:pt x="989013" y="0"/>
                  </a:lnTo>
                  <a:lnTo>
                    <a:pt x="1016000" y="3175"/>
                  </a:lnTo>
                  <a:lnTo>
                    <a:pt x="1036638" y="4762"/>
                  </a:lnTo>
                  <a:lnTo>
                    <a:pt x="1058862" y="11112"/>
                  </a:lnTo>
                  <a:lnTo>
                    <a:pt x="1058862" y="11112"/>
                  </a:lnTo>
                  <a:lnTo>
                    <a:pt x="1081087" y="15874"/>
                  </a:lnTo>
                  <a:lnTo>
                    <a:pt x="1100137" y="25399"/>
                  </a:lnTo>
                  <a:lnTo>
                    <a:pt x="1100137" y="25400"/>
                  </a:lnTo>
                  <a:lnTo>
                    <a:pt x="1123949" y="34925"/>
                  </a:lnTo>
                  <a:lnTo>
                    <a:pt x="1144587" y="50800"/>
                  </a:lnTo>
                  <a:lnTo>
                    <a:pt x="1158875" y="60325"/>
                  </a:lnTo>
                  <a:lnTo>
                    <a:pt x="1187450" y="90488"/>
                  </a:lnTo>
                  <a:lnTo>
                    <a:pt x="1187450" y="90487"/>
                  </a:lnTo>
                  <a:lnTo>
                    <a:pt x="1189037" y="92075"/>
                  </a:lnTo>
                  <a:lnTo>
                    <a:pt x="1209675" y="128587"/>
                  </a:lnTo>
                  <a:lnTo>
                    <a:pt x="1222375" y="166687"/>
                  </a:lnTo>
                  <a:lnTo>
                    <a:pt x="1228725" y="209550"/>
                  </a:lnTo>
                  <a:lnTo>
                    <a:pt x="1228725" y="2940050"/>
                  </a:lnTo>
                  <a:lnTo>
                    <a:pt x="1222375" y="2982912"/>
                  </a:lnTo>
                  <a:lnTo>
                    <a:pt x="1209675" y="3021012"/>
                  </a:lnTo>
                  <a:lnTo>
                    <a:pt x="1189037" y="3055937"/>
                  </a:lnTo>
                  <a:lnTo>
                    <a:pt x="1187450" y="3059112"/>
                  </a:lnTo>
                  <a:lnTo>
                    <a:pt x="1187450" y="3059113"/>
                  </a:lnTo>
                  <a:lnTo>
                    <a:pt x="1158875" y="3087688"/>
                  </a:lnTo>
                  <a:lnTo>
                    <a:pt x="1144587" y="3097213"/>
                  </a:lnTo>
                  <a:lnTo>
                    <a:pt x="1144587" y="3097213"/>
                  </a:lnTo>
                  <a:lnTo>
                    <a:pt x="1123949" y="3113088"/>
                  </a:lnTo>
                  <a:lnTo>
                    <a:pt x="1100137" y="3124200"/>
                  </a:lnTo>
                  <a:lnTo>
                    <a:pt x="1081087" y="3132138"/>
                  </a:lnTo>
                  <a:lnTo>
                    <a:pt x="1058863" y="3136900"/>
                  </a:lnTo>
                  <a:lnTo>
                    <a:pt x="1036638" y="3144838"/>
                  </a:lnTo>
                  <a:lnTo>
                    <a:pt x="1016000" y="3146425"/>
                  </a:lnTo>
                  <a:lnTo>
                    <a:pt x="1016000" y="3146426"/>
                  </a:lnTo>
                  <a:lnTo>
                    <a:pt x="989013" y="3148013"/>
                  </a:lnTo>
                  <a:lnTo>
                    <a:pt x="974725" y="3148013"/>
                  </a:lnTo>
                  <a:lnTo>
                    <a:pt x="931863" y="3148013"/>
                  </a:lnTo>
                  <a:lnTo>
                    <a:pt x="931862" y="3148013"/>
                  </a:lnTo>
                  <a:lnTo>
                    <a:pt x="889000" y="3148013"/>
                  </a:lnTo>
                  <a:lnTo>
                    <a:pt x="847725" y="3148013"/>
                  </a:lnTo>
                  <a:lnTo>
                    <a:pt x="804862" y="3148013"/>
                  </a:lnTo>
                  <a:lnTo>
                    <a:pt x="763588" y="3148013"/>
                  </a:lnTo>
                  <a:lnTo>
                    <a:pt x="763587" y="3148013"/>
                  </a:lnTo>
                  <a:lnTo>
                    <a:pt x="720725" y="3148013"/>
                  </a:lnTo>
                  <a:lnTo>
                    <a:pt x="676275" y="3148013"/>
                  </a:lnTo>
                  <a:lnTo>
                    <a:pt x="635000" y="3148013"/>
                  </a:lnTo>
                  <a:lnTo>
                    <a:pt x="592137" y="3148013"/>
                  </a:lnTo>
                  <a:lnTo>
                    <a:pt x="550863" y="3148013"/>
                  </a:lnTo>
                  <a:lnTo>
                    <a:pt x="550862" y="3148013"/>
                  </a:lnTo>
                  <a:lnTo>
                    <a:pt x="508000" y="3148013"/>
                  </a:lnTo>
                  <a:lnTo>
                    <a:pt x="465137" y="3148013"/>
                  </a:lnTo>
                  <a:lnTo>
                    <a:pt x="423863" y="3148013"/>
                  </a:lnTo>
                  <a:lnTo>
                    <a:pt x="423862" y="3148013"/>
                  </a:lnTo>
                  <a:lnTo>
                    <a:pt x="381000" y="3148013"/>
                  </a:lnTo>
                  <a:lnTo>
                    <a:pt x="339725" y="3148013"/>
                  </a:lnTo>
                  <a:lnTo>
                    <a:pt x="296862" y="3148013"/>
                  </a:lnTo>
                  <a:lnTo>
                    <a:pt x="252412" y="3148013"/>
                  </a:lnTo>
                  <a:lnTo>
                    <a:pt x="239712" y="3148013"/>
                  </a:lnTo>
                  <a:lnTo>
                    <a:pt x="211137" y="3146426"/>
                  </a:lnTo>
                  <a:lnTo>
                    <a:pt x="211137" y="3146425"/>
                  </a:lnTo>
                  <a:lnTo>
                    <a:pt x="190500" y="3144838"/>
                  </a:lnTo>
                  <a:lnTo>
                    <a:pt x="168275" y="3136900"/>
                  </a:lnTo>
                  <a:lnTo>
                    <a:pt x="146049" y="3132138"/>
                  </a:lnTo>
                  <a:lnTo>
                    <a:pt x="125412" y="3124200"/>
                  </a:lnTo>
                  <a:lnTo>
                    <a:pt x="104774" y="3113088"/>
                  </a:lnTo>
                  <a:lnTo>
                    <a:pt x="84137" y="3097213"/>
                  </a:lnTo>
                  <a:lnTo>
                    <a:pt x="68263" y="3087688"/>
                  </a:lnTo>
                  <a:lnTo>
                    <a:pt x="41275" y="3059113"/>
                  </a:lnTo>
                  <a:lnTo>
                    <a:pt x="41275" y="3059112"/>
                  </a:lnTo>
                  <a:lnTo>
                    <a:pt x="39687" y="3055937"/>
                  </a:lnTo>
                  <a:lnTo>
                    <a:pt x="19050" y="3021012"/>
                  </a:lnTo>
                  <a:lnTo>
                    <a:pt x="3175" y="2982912"/>
                  </a:lnTo>
                  <a:lnTo>
                    <a:pt x="0" y="2940050"/>
                  </a:lnTo>
                  <a:lnTo>
                    <a:pt x="0" y="209550"/>
                  </a:lnTo>
                  <a:lnTo>
                    <a:pt x="3175" y="166687"/>
                  </a:lnTo>
                  <a:lnTo>
                    <a:pt x="19050" y="128587"/>
                  </a:lnTo>
                  <a:lnTo>
                    <a:pt x="39687" y="92075"/>
                  </a:lnTo>
                  <a:lnTo>
                    <a:pt x="41275" y="90487"/>
                  </a:lnTo>
                  <a:lnTo>
                    <a:pt x="41275" y="90488"/>
                  </a:lnTo>
                  <a:lnTo>
                    <a:pt x="68263" y="60325"/>
                  </a:lnTo>
                  <a:lnTo>
                    <a:pt x="84137" y="50801"/>
                  </a:lnTo>
                  <a:lnTo>
                    <a:pt x="84137" y="50800"/>
                  </a:lnTo>
                  <a:lnTo>
                    <a:pt x="104774" y="34925"/>
                  </a:lnTo>
                  <a:lnTo>
                    <a:pt x="125412" y="25400"/>
                  </a:lnTo>
                  <a:lnTo>
                    <a:pt x="125412" y="25399"/>
                  </a:lnTo>
                  <a:lnTo>
                    <a:pt x="146049" y="15874"/>
                  </a:lnTo>
                  <a:lnTo>
                    <a:pt x="168275" y="11112"/>
                  </a:lnTo>
                  <a:lnTo>
                    <a:pt x="168275" y="11112"/>
                  </a:lnTo>
                  <a:lnTo>
                    <a:pt x="190500" y="4762"/>
                  </a:lnTo>
                  <a:lnTo>
                    <a:pt x="211137" y="3175"/>
                  </a:lnTo>
                  <a:close/>
                </a:path>
              </a:pathLst>
            </a:custGeom>
            <a:solidFill>
              <a:srgbClr val="18B49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137"/>
            <p:cNvSpPr>
              <a:spLocks/>
            </p:cNvSpPr>
            <p:nvPr/>
          </p:nvSpPr>
          <p:spPr bwMode="auto">
            <a:xfrm>
              <a:off x="2761225" y="2151477"/>
              <a:ext cx="560350" cy="1667637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9882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813125" y="2752845"/>
              <a:ext cx="3870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A</a:t>
              </a:r>
              <a:endParaRPr kumimoji="1"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4475896" y="2212499"/>
            <a:ext cx="1153485" cy="2955249"/>
            <a:chOff x="4700860" y="1921552"/>
            <a:chExt cx="1153485" cy="2955249"/>
          </a:xfrm>
        </p:grpSpPr>
        <p:sp>
          <p:nvSpPr>
            <p:cNvPr id="13" name="任意多边形 168"/>
            <p:cNvSpPr>
              <a:spLocks/>
            </p:cNvSpPr>
            <p:nvPr/>
          </p:nvSpPr>
          <p:spPr bwMode="auto">
            <a:xfrm>
              <a:off x="4700860" y="1921552"/>
              <a:ext cx="1153485" cy="2955249"/>
            </a:xfrm>
            <a:custGeom>
              <a:avLst/>
              <a:gdLst>
                <a:gd name="connsiteX0" fmla="*/ 239712 w 1228725"/>
                <a:gd name="connsiteY0" fmla="*/ 0 h 3148013"/>
                <a:gd name="connsiteX1" fmla="*/ 252412 w 1228725"/>
                <a:gd name="connsiteY1" fmla="*/ 0 h 3148013"/>
                <a:gd name="connsiteX2" fmla="*/ 296862 w 1228725"/>
                <a:gd name="connsiteY2" fmla="*/ 0 h 3148013"/>
                <a:gd name="connsiteX3" fmla="*/ 339725 w 1228725"/>
                <a:gd name="connsiteY3" fmla="*/ 0 h 3148013"/>
                <a:gd name="connsiteX4" fmla="*/ 381000 w 1228725"/>
                <a:gd name="connsiteY4" fmla="*/ 0 h 3148013"/>
                <a:gd name="connsiteX5" fmla="*/ 423862 w 1228725"/>
                <a:gd name="connsiteY5" fmla="*/ 0 h 3148013"/>
                <a:gd name="connsiteX6" fmla="*/ 423863 w 1228725"/>
                <a:gd name="connsiteY6" fmla="*/ 0 h 3148013"/>
                <a:gd name="connsiteX7" fmla="*/ 465137 w 1228725"/>
                <a:gd name="connsiteY7" fmla="*/ 0 h 3148013"/>
                <a:gd name="connsiteX8" fmla="*/ 508000 w 1228725"/>
                <a:gd name="connsiteY8" fmla="*/ 0 h 3148013"/>
                <a:gd name="connsiteX9" fmla="*/ 550862 w 1228725"/>
                <a:gd name="connsiteY9" fmla="*/ 0 h 3148013"/>
                <a:gd name="connsiteX10" fmla="*/ 550863 w 1228725"/>
                <a:gd name="connsiteY10" fmla="*/ 0 h 3148013"/>
                <a:gd name="connsiteX11" fmla="*/ 592137 w 1228725"/>
                <a:gd name="connsiteY11" fmla="*/ 0 h 3148013"/>
                <a:gd name="connsiteX12" fmla="*/ 635000 w 1228725"/>
                <a:gd name="connsiteY12" fmla="*/ 0 h 3148013"/>
                <a:gd name="connsiteX13" fmla="*/ 676275 w 1228725"/>
                <a:gd name="connsiteY13" fmla="*/ 0 h 3148013"/>
                <a:gd name="connsiteX14" fmla="*/ 720725 w 1228725"/>
                <a:gd name="connsiteY14" fmla="*/ 0 h 3148013"/>
                <a:gd name="connsiteX15" fmla="*/ 763587 w 1228725"/>
                <a:gd name="connsiteY15" fmla="*/ 0 h 3148013"/>
                <a:gd name="connsiteX16" fmla="*/ 763588 w 1228725"/>
                <a:gd name="connsiteY16" fmla="*/ 0 h 3148013"/>
                <a:gd name="connsiteX17" fmla="*/ 804862 w 1228725"/>
                <a:gd name="connsiteY17" fmla="*/ 0 h 3148013"/>
                <a:gd name="connsiteX18" fmla="*/ 847725 w 1228725"/>
                <a:gd name="connsiteY18" fmla="*/ 0 h 3148013"/>
                <a:gd name="connsiteX19" fmla="*/ 889000 w 1228725"/>
                <a:gd name="connsiteY19" fmla="*/ 0 h 3148013"/>
                <a:gd name="connsiteX20" fmla="*/ 931862 w 1228725"/>
                <a:gd name="connsiteY20" fmla="*/ 0 h 3148013"/>
                <a:gd name="connsiteX21" fmla="*/ 931863 w 1228725"/>
                <a:gd name="connsiteY21" fmla="*/ 0 h 3148013"/>
                <a:gd name="connsiteX22" fmla="*/ 974725 w 1228725"/>
                <a:gd name="connsiteY22" fmla="*/ 0 h 3148013"/>
                <a:gd name="connsiteX23" fmla="*/ 989013 w 1228725"/>
                <a:gd name="connsiteY23" fmla="*/ 0 h 3148013"/>
                <a:gd name="connsiteX24" fmla="*/ 1016000 w 1228725"/>
                <a:gd name="connsiteY24" fmla="*/ 3175 h 3148013"/>
                <a:gd name="connsiteX25" fmla="*/ 1036638 w 1228725"/>
                <a:gd name="connsiteY25" fmla="*/ 4762 h 3148013"/>
                <a:gd name="connsiteX26" fmla="*/ 1058862 w 1228725"/>
                <a:gd name="connsiteY26" fmla="*/ 11112 h 3148013"/>
                <a:gd name="connsiteX27" fmla="*/ 1058862 w 1228725"/>
                <a:gd name="connsiteY27" fmla="*/ 11112 h 3148013"/>
                <a:gd name="connsiteX28" fmla="*/ 1081087 w 1228725"/>
                <a:gd name="connsiteY28" fmla="*/ 15874 h 3148013"/>
                <a:gd name="connsiteX29" fmla="*/ 1100137 w 1228725"/>
                <a:gd name="connsiteY29" fmla="*/ 25399 h 3148013"/>
                <a:gd name="connsiteX30" fmla="*/ 1100137 w 1228725"/>
                <a:gd name="connsiteY30" fmla="*/ 25400 h 3148013"/>
                <a:gd name="connsiteX31" fmla="*/ 1123949 w 1228725"/>
                <a:gd name="connsiteY31" fmla="*/ 34925 h 3148013"/>
                <a:gd name="connsiteX32" fmla="*/ 1144587 w 1228725"/>
                <a:gd name="connsiteY32" fmla="*/ 50800 h 3148013"/>
                <a:gd name="connsiteX33" fmla="*/ 1158875 w 1228725"/>
                <a:gd name="connsiteY33" fmla="*/ 60325 h 3148013"/>
                <a:gd name="connsiteX34" fmla="*/ 1187450 w 1228725"/>
                <a:gd name="connsiteY34" fmla="*/ 90488 h 3148013"/>
                <a:gd name="connsiteX35" fmla="*/ 1187450 w 1228725"/>
                <a:gd name="connsiteY35" fmla="*/ 90487 h 3148013"/>
                <a:gd name="connsiteX36" fmla="*/ 1189037 w 1228725"/>
                <a:gd name="connsiteY36" fmla="*/ 92075 h 3148013"/>
                <a:gd name="connsiteX37" fmla="*/ 1209675 w 1228725"/>
                <a:gd name="connsiteY37" fmla="*/ 128587 h 3148013"/>
                <a:gd name="connsiteX38" fmla="*/ 1222375 w 1228725"/>
                <a:gd name="connsiteY38" fmla="*/ 166687 h 3148013"/>
                <a:gd name="connsiteX39" fmla="*/ 1228725 w 1228725"/>
                <a:gd name="connsiteY39" fmla="*/ 209550 h 3148013"/>
                <a:gd name="connsiteX40" fmla="*/ 1228725 w 1228725"/>
                <a:gd name="connsiteY40" fmla="*/ 2940050 h 3148013"/>
                <a:gd name="connsiteX41" fmla="*/ 1222375 w 1228725"/>
                <a:gd name="connsiteY41" fmla="*/ 2982912 h 3148013"/>
                <a:gd name="connsiteX42" fmla="*/ 1209675 w 1228725"/>
                <a:gd name="connsiteY42" fmla="*/ 3021012 h 3148013"/>
                <a:gd name="connsiteX43" fmla="*/ 1189037 w 1228725"/>
                <a:gd name="connsiteY43" fmla="*/ 3055937 h 3148013"/>
                <a:gd name="connsiteX44" fmla="*/ 1187450 w 1228725"/>
                <a:gd name="connsiteY44" fmla="*/ 3059112 h 3148013"/>
                <a:gd name="connsiteX45" fmla="*/ 1187450 w 1228725"/>
                <a:gd name="connsiteY45" fmla="*/ 3059113 h 3148013"/>
                <a:gd name="connsiteX46" fmla="*/ 1158875 w 1228725"/>
                <a:gd name="connsiteY46" fmla="*/ 3087688 h 3148013"/>
                <a:gd name="connsiteX47" fmla="*/ 1144587 w 1228725"/>
                <a:gd name="connsiteY47" fmla="*/ 3097213 h 3148013"/>
                <a:gd name="connsiteX48" fmla="*/ 1144587 w 1228725"/>
                <a:gd name="connsiteY48" fmla="*/ 3097213 h 3148013"/>
                <a:gd name="connsiteX49" fmla="*/ 1123949 w 1228725"/>
                <a:gd name="connsiteY49" fmla="*/ 3113088 h 3148013"/>
                <a:gd name="connsiteX50" fmla="*/ 1100137 w 1228725"/>
                <a:gd name="connsiteY50" fmla="*/ 3124200 h 3148013"/>
                <a:gd name="connsiteX51" fmla="*/ 1081087 w 1228725"/>
                <a:gd name="connsiteY51" fmla="*/ 3132138 h 3148013"/>
                <a:gd name="connsiteX52" fmla="*/ 1058863 w 1228725"/>
                <a:gd name="connsiteY52" fmla="*/ 3136900 h 3148013"/>
                <a:gd name="connsiteX53" fmla="*/ 1036638 w 1228725"/>
                <a:gd name="connsiteY53" fmla="*/ 3144838 h 3148013"/>
                <a:gd name="connsiteX54" fmla="*/ 1016000 w 1228725"/>
                <a:gd name="connsiteY54" fmla="*/ 3146425 h 3148013"/>
                <a:gd name="connsiteX55" fmla="*/ 1016000 w 1228725"/>
                <a:gd name="connsiteY55" fmla="*/ 3146426 h 3148013"/>
                <a:gd name="connsiteX56" fmla="*/ 989013 w 1228725"/>
                <a:gd name="connsiteY56" fmla="*/ 3148013 h 3148013"/>
                <a:gd name="connsiteX57" fmla="*/ 974725 w 1228725"/>
                <a:gd name="connsiteY57" fmla="*/ 3148013 h 3148013"/>
                <a:gd name="connsiteX58" fmla="*/ 931863 w 1228725"/>
                <a:gd name="connsiteY58" fmla="*/ 3148013 h 3148013"/>
                <a:gd name="connsiteX59" fmla="*/ 931862 w 1228725"/>
                <a:gd name="connsiteY59" fmla="*/ 3148013 h 3148013"/>
                <a:gd name="connsiteX60" fmla="*/ 889000 w 1228725"/>
                <a:gd name="connsiteY60" fmla="*/ 3148013 h 3148013"/>
                <a:gd name="connsiteX61" fmla="*/ 847725 w 1228725"/>
                <a:gd name="connsiteY61" fmla="*/ 3148013 h 3148013"/>
                <a:gd name="connsiteX62" fmla="*/ 804862 w 1228725"/>
                <a:gd name="connsiteY62" fmla="*/ 3148013 h 3148013"/>
                <a:gd name="connsiteX63" fmla="*/ 763588 w 1228725"/>
                <a:gd name="connsiteY63" fmla="*/ 3148013 h 3148013"/>
                <a:gd name="connsiteX64" fmla="*/ 763587 w 1228725"/>
                <a:gd name="connsiteY64" fmla="*/ 3148013 h 3148013"/>
                <a:gd name="connsiteX65" fmla="*/ 720725 w 1228725"/>
                <a:gd name="connsiteY65" fmla="*/ 3148013 h 3148013"/>
                <a:gd name="connsiteX66" fmla="*/ 676275 w 1228725"/>
                <a:gd name="connsiteY66" fmla="*/ 3148013 h 3148013"/>
                <a:gd name="connsiteX67" fmla="*/ 635000 w 1228725"/>
                <a:gd name="connsiteY67" fmla="*/ 3148013 h 3148013"/>
                <a:gd name="connsiteX68" fmla="*/ 592137 w 1228725"/>
                <a:gd name="connsiteY68" fmla="*/ 3148013 h 3148013"/>
                <a:gd name="connsiteX69" fmla="*/ 550863 w 1228725"/>
                <a:gd name="connsiteY69" fmla="*/ 3148013 h 3148013"/>
                <a:gd name="connsiteX70" fmla="*/ 550862 w 1228725"/>
                <a:gd name="connsiteY70" fmla="*/ 3148013 h 3148013"/>
                <a:gd name="connsiteX71" fmla="*/ 508000 w 1228725"/>
                <a:gd name="connsiteY71" fmla="*/ 3148013 h 3148013"/>
                <a:gd name="connsiteX72" fmla="*/ 465137 w 1228725"/>
                <a:gd name="connsiteY72" fmla="*/ 3148013 h 3148013"/>
                <a:gd name="connsiteX73" fmla="*/ 423863 w 1228725"/>
                <a:gd name="connsiteY73" fmla="*/ 3148013 h 3148013"/>
                <a:gd name="connsiteX74" fmla="*/ 423862 w 1228725"/>
                <a:gd name="connsiteY74" fmla="*/ 3148013 h 3148013"/>
                <a:gd name="connsiteX75" fmla="*/ 381000 w 1228725"/>
                <a:gd name="connsiteY75" fmla="*/ 3148013 h 3148013"/>
                <a:gd name="connsiteX76" fmla="*/ 339725 w 1228725"/>
                <a:gd name="connsiteY76" fmla="*/ 3148013 h 3148013"/>
                <a:gd name="connsiteX77" fmla="*/ 296862 w 1228725"/>
                <a:gd name="connsiteY77" fmla="*/ 3148013 h 3148013"/>
                <a:gd name="connsiteX78" fmla="*/ 252412 w 1228725"/>
                <a:gd name="connsiteY78" fmla="*/ 3148013 h 3148013"/>
                <a:gd name="connsiteX79" fmla="*/ 239712 w 1228725"/>
                <a:gd name="connsiteY79" fmla="*/ 3148013 h 3148013"/>
                <a:gd name="connsiteX80" fmla="*/ 211137 w 1228725"/>
                <a:gd name="connsiteY80" fmla="*/ 3146426 h 3148013"/>
                <a:gd name="connsiteX81" fmla="*/ 211137 w 1228725"/>
                <a:gd name="connsiteY81" fmla="*/ 3146425 h 3148013"/>
                <a:gd name="connsiteX82" fmla="*/ 190500 w 1228725"/>
                <a:gd name="connsiteY82" fmla="*/ 3144838 h 3148013"/>
                <a:gd name="connsiteX83" fmla="*/ 168275 w 1228725"/>
                <a:gd name="connsiteY83" fmla="*/ 3136900 h 3148013"/>
                <a:gd name="connsiteX84" fmla="*/ 146049 w 1228725"/>
                <a:gd name="connsiteY84" fmla="*/ 3132138 h 3148013"/>
                <a:gd name="connsiteX85" fmla="*/ 125412 w 1228725"/>
                <a:gd name="connsiteY85" fmla="*/ 3124200 h 3148013"/>
                <a:gd name="connsiteX86" fmla="*/ 104774 w 1228725"/>
                <a:gd name="connsiteY86" fmla="*/ 3113088 h 3148013"/>
                <a:gd name="connsiteX87" fmla="*/ 84137 w 1228725"/>
                <a:gd name="connsiteY87" fmla="*/ 3097213 h 3148013"/>
                <a:gd name="connsiteX88" fmla="*/ 68263 w 1228725"/>
                <a:gd name="connsiteY88" fmla="*/ 3087688 h 3148013"/>
                <a:gd name="connsiteX89" fmla="*/ 41275 w 1228725"/>
                <a:gd name="connsiteY89" fmla="*/ 3059113 h 3148013"/>
                <a:gd name="connsiteX90" fmla="*/ 41275 w 1228725"/>
                <a:gd name="connsiteY90" fmla="*/ 3059112 h 3148013"/>
                <a:gd name="connsiteX91" fmla="*/ 39687 w 1228725"/>
                <a:gd name="connsiteY91" fmla="*/ 3055937 h 3148013"/>
                <a:gd name="connsiteX92" fmla="*/ 19050 w 1228725"/>
                <a:gd name="connsiteY92" fmla="*/ 3021012 h 3148013"/>
                <a:gd name="connsiteX93" fmla="*/ 3175 w 1228725"/>
                <a:gd name="connsiteY93" fmla="*/ 2982912 h 3148013"/>
                <a:gd name="connsiteX94" fmla="*/ 0 w 1228725"/>
                <a:gd name="connsiteY94" fmla="*/ 2940050 h 3148013"/>
                <a:gd name="connsiteX95" fmla="*/ 0 w 1228725"/>
                <a:gd name="connsiteY95" fmla="*/ 209550 h 3148013"/>
                <a:gd name="connsiteX96" fmla="*/ 3175 w 1228725"/>
                <a:gd name="connsiteY96" fmla="*/ 166687 h 3148013"/>
                <a:gd name="connsiteX97" fmla="*/ 19050 w 1228725"/>
                <a:gd name="connsiteY97" fmla="*/ 128587 h 3148013"/>
                <a:gd name="connsiteX98" fmla="*/ 39687 w 1228725"/>
                <a:gd name="connsiteY98" fmla="*/ 92075 h 3148013"/>
                <a:gd name="connsiteX99" fmla="*/ 41275 w 1228725"/>
                <a:gd name="connsiteY99" fmla="*/ 90487 h 3148013"/>
                <a:gd name="connsiteX100" fmla="*/ 41275 w 1228725"/>
                <a:gd name="connsiteY100" fmla="*/ 90488 h 3148013"/>
                <a:gd name="connsiteX101" fmla="*/ 68263 w 1228725"/>
                <a:gd name="connsiteY101" fmla="*/ 60325 h 3148013"/>
                <a:gd name="connsiteX102" fmla="*/ 84137 w 1228725"/>
                <a:gd name="connsiteY102" fmla="*/ 50801 h 3148013"/>
                <a:gd name="connsiteX103" fmla="*/ 84137 w 1228725"/>
                <a:gd name="connsiteY103" fmla="*/ 50800 h 3148013"/>
                <a:gd name="connsiteX104" fmla="*/ 104774 w 1228725"/>
                <a:gd name="connsiteY104" fmla="*/ 34925 h 3148013"/>
                <a:gd name="connsiteX105" fmla="*/ 125412 w 1228725"/>
                <a:gd name="connsiteY105" fmla="*/ 25400 h 3148013"/>
                <a:gd name="connsiteX106" fmla="*/ 125412 w 1228725"/>
                <a:gd name="connsiteY106" fmla="*/ 25399 h 3148013"/>
                <a:gd name="connsiteX107" fmla="*/ 146049 w 1228725"/>
                <a:gd name="connsiteY107" fmla="*/ 15874 h 3148013"/>
                <a:gd name="connsiteX108" fmla="*/ 168275 w 1228725"/>
                <a:gd name="connsiteY108" fmla="*/ 11112 h 3148013"/>
                <a:gd name="connsiteX109" fmla="*/ 168275 w 1228725"/>
                <a:gd name="connsiteY109" fmla="*/ 11112 h 3148013"/>
                <a:gd name="connsiteX110" fmla="*/ 190500 w 1228725"/>
                <a:gd name="connsiteY110" fmla="*/ 4762 h 3148013"/>
                <a:gd name="connsiteX111" fmla="*/ 211137 w 1228725"/>
                <a:gd name="connsiteY111" fmla="*/ 3175 h 314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1228725" h="3148013">
                  <a:moveTo>
                    <a:pt x="239712" y="0"/>
                  </a:moveTo>
                  <a:lnTo>
                    <a:pt x="252412" y="0"/>
                  </a:lnTo>
                  <a:lnTo>
                    <a:pt x="296862" y="0"/>
                  </a:lnTo>
                  <a:lnTo>
                    <a:pt x="339725" y="0"/>
                  </a:lnTo>
                  <a:lnTo>
                    <a:pt x="381000" y="0"/>
                  </a:lnTo>
                  <a:lnTo>
                    <a:pt x="423862" y="0"/>
                  </a:lnTo>
                  <a:lnTo>
                    <a:pt x="423863" y="0"/>
                  </a:lnTo>
                  <a:lnTo>
                    <a:pt x="465137" y="0"/>
                  </a:lnTo>
                  <a:lnTo>
                    <a:pt x="508000" y="0"/>
                  </a:lnTo>
                  <a:lnTo>
                    <a:pt x="550862" y="0"/>
                  </a:lnTo>
                  <a:lnTo>
                    <a:pt x="550863" y="0"/>
                  </a:lnTo>
                  <a:lnTo>
                    <a:pt x="592137" y="0"/>
                  </a:lnTo>
                  <a:lnTo>
                    <a:pt x="635000" y="0"/>
                  </a:lnTo>
                  <a:lnTo>
                    <a:pt x="676275" y="0"/>
                  </a:lnTo>
                  <a:lnTo>
                    <a:pt x="720725" y="0"/>
                  </a:lnTo>
                  <a:lnTo>
                    <a:pt x="763587" y="0"/>
                  </a:lnTo>
                  <a:lnTo>
                    <a:pt x="763588" y="0"/>
                  </a:lnTo>
                  <a:lnTo>
                    <a:pt x="804862" y="0"/>
                  </a:lnTo>
                  <a:lnTo>
                    <a:pt x="847725" y="0"/>
                  </a:lnTo>
                  <a:lnTo>
                    <a:pt x="889000" y="0"/>
                  </a:lnTo>
                  <a:lnTo>
                    <a:pt x="931862" y="0"/>
                  </a:lnTo>
                  <a:lnTo>
                    <a:pt x="931863" y="0"/>
                  </a:lnTo>
                  <a:lnTo>
                    <a:pt x="974725" y="0"/>
                  </a:lnTo>
                  <a:lnTo>
                    <a:pt x="989013" y="0"/>
                  </a:lnTo>
                  <a:lnTo>
                    <a:pt x="1016000" y="3175"/>
                  </a:lnTo>
                  <a:lnTo>
                    <a:pt x="1036638" y="4762"/>
                  </a:lnTo>
                  <a:lnTo>
                    <a:pt x="1058862" y="11112"/>
                  </a:lnTo>
                  <a:lnTo>
                    <a:pt x="1058862" y="11112"/>
                  </a:lnTo>
                  <a:lnTo>
                    <a:pt x="1081087" y="15874"/>
                  </a:lnTo>
                  <a:lnTo>
                    <a:pt x="1100137" y="25399"/>
                  </a:lnTo>
                  <a:lnTo>
                    <a:pt x="1100137" y="25400"/>
                  </a:lnTo>
                  <a:lnTo>
                    <a:pt x="1123949" y="34925"/>
                  </a:lnTo>
                  <a:lnTo>
                    <a:pt x="1144587" y="50800"/>
                  </a:lnTo>
                  <a:lnTo>
                    <a:pt x="1158875" y="60325"/>
                  </a:lnTo>
                  <a:lnTo>
                    <a:pt x="1187450" y="90488"/>
                  </a:lnTo>
                  <a:lnTo>
                    <a:pt x="1187450" y="90487"/>
                  </a:lnTo>
                  <a:lnTo>
                    <a:pt x="1189037" y="92075"/>
                  </a:lnTo>
                  <a:lnTo>
                    <a:pt x="1209675" y="128587"/>
                  </a:lnTo>
                  <a:lnTo>
                    <a:pt x="1222375" y="166687"/>
                  </a:lnTo>
                  <a:lnTo>
                    <a:pt x="1228725" y="209550"/>
                  </a:lnTo>
                  <a:lnTo>
                    <a:pt x="1228725" y="2940050"/>
                  </a:lnTo>
                  <a:lnTo>
                    <a:pt x="1222375" y="2982912"/>
                  </a:lnTo>
                  <a:lnTo>
                    <a:pt x="1209675" y="3021012"/>
                  </a:lnTo>
                  <a:lnTo>
                    <a:pt x="1189037" y="3055937"/>
                  </a:lnTo>
                  <a:lnTo>
                    <a:pt x="1187450" y="3059112"/>
                  </a:lnTo>
                  <a:lnTo>
                    <a:pt x="1187450" y="3059113"/>
                  </a:lnTo>
                  <a:lnTo>
                    <a:pt x="1158875" y="3087688"/>
                  </a:lnTo>
                  <a:lnTo>
                    <a:pt x="1144587" y="3097213"/>
                  </a:lnTo>
                  <a:lnTo>
                    <a:pt x="1144587" y="3097213"/>
                  </a:lnTo>
                  <a:lnTo>
                    <a:pt x="1123949" y="3113088"/>
                  </a:lnTo>
                  <a:lnTo>
                    <a:pt x="1100137" y="3124200"/>
                  </a:lnTo>
                  <a:lnTo>
                    <a:pt x="1081087" y="3132138"/>
                  </a:lnTo>
                  <a:lnTo>
                    <a:pt x="1058863" y="3136900"/>
                  </a:lnTo>
                  <a:lnTo>
                    <a:pt x="1036638" y="3144838"/>
                  </a:lnTo>
                  <a:lnTo>
                    <a:pt x="1016000" y="3146425"/>
                  </a:lnTo>
                  <a:lnTo>
                    <a:pt x="1016000" y="3146426"/>
                  </a:lnTo>
                  <a:lnTo>
                    <a:pt x="989013" y="3148013"/>
                  </a:lnTo>
                  <a:lnTo>
                    <a:pt x="974725" y="3148013"/>
                  </a:lnTo>
                  <a:lnTo>
                    <a:pt x="931863" y="3148013"/>
                  </a:lnTo>
                  <a:lnTo>
                    <a:pt x="931862" y="3148013"/>
                  </a:lnTo>
                  <a:lnTo>
                    <a:pt x="889000" y="3148013"/>
                  </a:lnTo>
                  <a:lnTo>
                    <a:pt x="847725" y="3148013"/>
                  </a:lnTo>
                  <a:lnTo>
                    <a:pt x="804862" y="3148013"/>
                  </a:lnTo>
                  <a:lnTo>
                    <a:pt x="763588" y="3148013"/>
                  </a:lnTo>
                  <a:lnTo>
                    <a:pt x="763587" y="3148013"/>
                  </a:lnTo>
                  <a:lnTo>
                    <a:pt x="720725" y="3148013"/>
                  </a:lnTo>
                  <a:lnTo>
                    <a:pt x="676275" y="3148013"/>
                  </a:lnTo>
                  <a:lnTo>
                    <a:pt x="635000" y="3148013"/>
                  </a:lnTo>
                  <a:lnTo>
                    <a:pt x="592137" y="3148013"/>
                  </a:lnTo>
                  <a:lnTo>
                    <a:pt x="550863" y="3148013"/>
                  </a:lnTo>
                  <a:lnTo>
                    <a:pt x="550862" y="3148013"/>
                  </a:lnTo>
                  <a:lnTo>
                    <a:pt x="508000" y="3148013"/>
                  </a:lnTo>
                  <a:lnTo>
                    <a:pt x="465137" y="3148013"/>
                  </a:lnTo>
                  <a:lnTo>
                    <a:pt x="423863" y="3148013"/>
                  </a:lnTo>
                  <a:lnTo>
                    <a:pt x="423862" y="3148013"/>
                  </a:lnTo>
                  <a:lnTo>
                    <a:pt x="381000" y="3148013"/>
                  </a:lnTo>
                  <a:lnTo>
                    <a:pt x="339725" y="3148013"/>
                  </a:lnTo>
                  <a:lnTo>
                    <a:pt x="296862" y="3148013"/>
                  </a:lnTo>
                  <a:lnTo>
                    <a:pt x="252412" y="3148013"/>
                  </a:lnTo>
                  <a:lnTo>
                    <a:pt x="239712" y="3148013"/>
                  </a:lnTo>
                  <a:lnTo>
                    <a:pt x="211137" y="3146426"/>
                  </a:lnTo>
                  <a:lnTo>
                    <a:pt x="211137" y="3146425"/>
                  </a:lnTo>
                  <a:lnTo>
                    <a:pt x="190500" y="3144838"/>
                  </a:lnTo>
                  <a:lnTo>
                    <a:pt x="168275" y="3136900"/>
                  </a:lnTo>
                  <a:lnTo>
                    <a:pt x="146049" y="3132138"/>
                  </a:lnTo>
                  <a:lnTo>
                    <a:pt x="125412" y="3124200"/>
                  </a:lnTo>
                  <a:lnTo>
                    <a:pt x="104774" y="3113088"/>
                  </a:lnTo>
                  <a:lnTo>
                    <a:pt x="84137" y="3097213"/>
                  </a:lnTo>
                  <a:lnTo>
                    <a:pt x="68263" y="3087688"/>
                  </a:lnTo>
                  <a:lnTo>
                    <a:pt x="41275" y="3059113"/>
                  </a:lnTo>
                  <a:lnTo>
                    <a:pt x="41275" y="3059112"/>
                  </a:lnTo>
                  <a:lnTo>
                    <a:pt x="39687" y="3055937"/>
                  </a:lnTo>
                  <a:lnTo>
                    <a:pt x="19050" y="3021012"/>
                  </a:lnTo>
                  <a:lnTo>
                    <a:pt x="3175" y="2982912"/>
                  </a:lnTo>
                  <a:lnTo>
                    <a:pt x="0" y="2940050"/>
                  </a:lnTo>
                  <a:lnTo>
                    <a:pt x="0" y="209550"/>
                  </a:lnTo>
                  <a:lnTo>
                    <a:pt x="3175" y="166687"/>
                  </a:lnTo>
                  <a:lnTo>
                    <a:pt x="19050" y="128587"/>
                  </a:lnTo>
                  <a:lnTo>
                    <a:pt x="39687" y="92075"/>
                  </a:lnTo>
                  <a:lnTo>
                    <a:pt x="41275" y="90487"/>
                  </a:lnTo>
                  <a:lnTo>
                    <a:pt x="41275" y="90488"/>
                  </a:lnTo>
                  <a:lnTo>
                    <a:pt x="68263" y="60325"/>
                  </a:lnTo>
                  <a:lnTo>
                    <a:pt x="84137" y="50801"/>
                  </a:lnTo>
                  <a:lnTo>
                    <a:pt x="84137" y="50800"/>
                  </a:lnTo>
                  <a:lnTo>
                    <a:pt x="104774" y="34925"/>
                  </a:lnTo>
                  <a:lnTo>
                    <a:pt x="125412" y="25400"/>
                  </a:lnTo>
                  <a:lnTo>
                    <a:pt x="125412" y="25399"/>
                  </a:lnTo>
                  <a:lnTo>
                    <a:pt x="146049" y="15874"/>
                  </a:lnTo>
                  <a:lnTo>
                    <a:pt x="168275" y="11112"/>
                  </a:lnTo>
                  <a:lnTo>
                    <a:pt x="168275" y="11112"/>
                  </a:lnTo>
                  <a:lnTo>
                    <a:pt x="190500" y="4762"/>
                  </a:lnTo>
                  <a:lnTo>
                    <a:pt x="211137" y="317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37"/>
            <p:cNvSpPr>
              <a:spLocks/>
            </p:cNvSpPr>
            <p:nvPr/>
          </p:nvSpPr>
          <p:spPr bwMode="auto">
            <a:xfrm>
              <a:off x="4700861" y="2151477"/>
              <a:ext cx="560350" cy="1667637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9882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752761" y="2752845"/>
              <a:ext cx="3870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B</a:t>
              </a:r>
              <a:endParaRPr kumimoji="1"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6744751" y="2212499"/>
            <a:ext cx="1153485" cy="2955249"/>
            <a:chOff x="7194678" y="1921552"/>
            <a:chExt cx="1153485" cy="2955249"/>
          </a:xfrm>
        </p:grpSpPr>
        <p:sp>
          <p:nvSpPr>
            <p:cNvPr id="16" name="任意多边形 168"/>
            <p:cNvSpPr>
              <a:spLocks/>
            </p:cNvSpPr>
            <p:nvPr/>
          </p:nvSpPr>
          <p:spPr bwMode="auto">
            <a:xfrm>
              <a:off x="7194678" y="1921552"/>
              <a:ext cx="1153485" cy="2955249"/>
            </a:xfrm>
            <a:custGeom>
              <a:avLst/>
              <a:gdLst>
                <a:gd name="connsiteX0" fmla="*/ 239712 w 1228725"/>
                <a:gd name="connsiteY0" fmla="*/ 0 h 3148013"/>
                <a:gd name="connsiteX1" fmla="*/ 252412 w 1228725"/>
                <a:gd name="connsiteY1" fmla="*/ 0 h 3148013"/>
                <a:gd name="connsiteX2" fmla="*/ 296862 w 1228725"/>
                <a:gd name="connsiteY2" fmla="*/ 0 h 3148013"/>
                <a:gd name="connsiteX3" fmla="*/ 339725 w 1228725"/>
                <a:gd name="connsiteY3" fmla="*/ 0 h 3148013"/>
                <a:gd name="connsiteX4" fmla="*/ 381000 w 1228725"/>
                <a:gd name="connsiteY4" fmla="*/ 0 h 3148013"/>
                <a:gd name="connsiteX5" fmla="*/ 423862 w 1228725"/>
                <a:gd name="connsiteY5" fmla="*/ 0 h 3148013"/>
                <a:gd name="connsiteX6" fmla="*/ 423863 w 1228725"/>
                <a:gd name="connsiteY6" fmla="*/ 0 h 3148013"/>
                <a:gd name="connsiteX7" fmla="*/ 465137 w 1228725"/>
                <a:gd name="connsiteY7" fmla="*/ 0 h 3148013"/>
                <a:gd name="connsiteX8" fmla="*/ 508000 w 1228725"/>
                <a:gd name="connsiteY8" fmla="*/ 0 h 3148013"/>
                <a:gd name="connsiteX9" fmla="*/ 550862 w 1228725"/>
                <a:gd name="connsiteY9" fmla="*/ 0 h 3148013"/>
                <a:gd name="connsiteX10" fmla="*/ 550863 w 1228725"/>
                <a:gd name="connsiteY10" fmla="*/ 0 h 3148013"/>
                <a:gd name="connsiteX11" fmla="*/ 592137 w 1228725"/>
                <a:gd name="connsiteY11" fmla="*/ 0 h 3148013"/>
                <a:gd name="connsiteX12" fmla="*/ 635000 w 1228725"/>
                <a:gd name="connsiteY12" fmla="*/ 0 h 3148013"/>
                <a:gd name="connsiteX13" fmla="*/ 676275 w 1228725"/>
                <a:gd name="connsiteY13" fmla="*/ 0 h 3148013"/>
                <a:gd name="connsiteX14" fmla="*/ 720725 w 1228725"/>
                <a:gd name="connsiteY14" fmla="*/ 0 h 3148013"/>
                <a:gd name="connsiteX15" fmla="*/ 763587 w 1228725"/>
                <a:gd name="connsiteY15" fmla="*/ 0 h 3148013"/>
                <a:gd name="connsiteX16" fmla="*/ 763588 w 1228725"/>
                <a:gd name="connsiteY16" fmla="*/ 0 h 3148013"/>
                <a:gd name="connsiteX17" fmla="*/ 804862 w 1228725"/>
                <a:gd name="connsiteY17" fmla="*/ 0 h 3148013"/>
                <a:gd name="connsiteX18" fmla="*/ 847725 w 1228725"/>
                <a:gd name="connsiteY18" fmla="*/ 0 h 3148013"/>
                <a:gd name="connsiteX19" fmla="*/ 889000 w 1228725"/>
                <a:gd name="connsiteY19" fmla="*/ 0 h 3148013"/>
                <a:gd name="connsiteX20" fmla="*/ 931862 w 1228725"/>
                <a:gd name="connsiteY20" fmla="*/ 0 h 3148013"/>
                <a:gd name="connsiteX21" fmla="*/ 931863 w 1228725"/>
                <a:gd name="connsiteY21" fmla="*/ 0 h 3148013"/>
                <a:gd name="connsiteX22" fmla="*/ 974725 w 1228725"/>
                <a:gd name="connsiteY22" fmla="*/ 0 h 3148013"/>
                <a:gd name="connsiteX23" fmla="*/ 989013 w 1228725"/>
                <a:gd name="connsiteY23" fmla="*/ 0 h 3148013"/>
                <a:gd name="connsiteX24" fmla="*/ 1016000 w 1228725"/>
                <a:gd name="connsiteY24" fmla="*/ 3175 h 3148013"/>
                <a:gd name="connsiteX25" fmla="*/ 1036638 w 1228725"/>
                <a:gd name="connsiteY25" fmla="*/ 4762 h 3148013"/>
                <a:gd name="connsiteX26" fmla="*/ 1058862 w 1228725"/>
                <a:gd name="connsiteY26" fmla="*/ 11112 h 3148013"/>
                <a:gd name="connsiteX27" fmla="*/ 1058862 w 1228725"/>
                <a:gd name="connsiteY27" fmla="*/ 11112 h 3148013"/>
                <a:gd name="connsiteX28" fmla="*/ 1081087 w 1228725"/>
                <a:gd name="connsiteY28" fmla="*/ 15874 h 3148013"/>
                <a:gd name="connsiteX29" fmla="*/ 1100137 w 1228725"/>
                <a:gd name="connsiteY29" fmla="*/ 25399 h 3148013"/>
                <a:gd name="connsiteX30" fmla="*/ 1100137 w 1228725"/>
                <a:gd name="connsiteY30" fmla="*/ 25400 h 3148013"/>
                <a:gd name="connsiteX31" fmla="*/ 1123949 w 1228725"/>
                <a:gd name="connsiteY31" fmla="*/ 34925 h 3148013"/>
                <a:gd name="connsiteX32" fmla="*/ 1144587 w 1228725"/>
                <a:gd name="connsiteY32" fmla="*/ 50800 h 3148013"/>
                <a:gd name="connsiteX33" fmla="*/ 1158875 w 1228725"/>
                <a:gd name="connsiteY33" fmla="*/ 60325 h 3148013"/>
                <a:gd name="connsiteX34" fmla="*/ 1187450 w 1228725"/>
                <a:gd name="connsiteY34" fmla="*/ 90488 h 3148013"/>
                <a:gd name="connsiteX35" fmla="*/ 1187450 w 1228725"/>
                <a:gd name="connsiteY35" fmla="*/ 90487 h 3148013"/>
                <a:gd name="connsiteX36" fmla="*/ 1189037 w 1228725"/>
                <a:gd name="connsiteY36" fmla="*/ 92075 h 3148013"/>
                <a:gd name="connsiteX37" fmla="*/ 1209675 w 1228725"/>
                <a:gd name="connsiteY37" fmla="*/ 128587 h 3148013"/>
                <a:gd name="connsiteX38" fmla="*/ 1222375 w 1228725"/>
                <a:gd name="connsiteY38" fmla="*/ 166687 h 3148013"/>
                <a:gd name="connsiteX39" fmla="*/ 1228725 w 1228725"/>
                <a:gd name="connsiteY39" fmla="*/ 209550 h 3148013"/>
                <a:gd name="connsiteX40" fmla="*/ 1228725 w 1228725"/>
                <a:gd name="connsiteY40" fmla="*/ 2940050 h 3148013"/>
                <a:gd name="connsiteX41" fmla="*/ 1222375 w 1228725"/>
                <a:gd name="connsiteY41" fmla="*/ 2982912 h 3148013"/>
                <a:gd name="connsiteX42" fmla="*/ 1209675 w 1228725"/>
                <a:gd name="connsiteY42" fmla="*/ 3021012 h 3148013"/>
                <a:gd name="connsiteX43" fmla="*/ 1189037 w 1228725"/>
                <a:gd name="connsiteY43" fmla="*/ 3055937 h 3148013"/>
                <a:gd name="connsiteX44" fmla="*/ 1187450 w 1228725"/>
                <a:gd name="connsiteY44" fmla="*/ 3059112 h 3148013"/>
                <a:gd name="connsiteX45" fmla="*/ 1187450 w 1228725"/>
                <a:gd name="connsiteY45" fmla="*/ 3059113 h 3148013"/>
                <a:gd name="connsiteX46" fmla="*/ 1158875 w 1228725"/>
                <a:gd name="connsiteY46" fmla="*/ 3087688 h 3148013"/>
                <a:gd name="connsiteX47" fmla="*/ 1144587 w 1228725"/>
                <a:gd name="connsiteY47" fmla="*/ 3097213 h 3148013"/>
                <a:gd name="connsiteX48" fmla="*/ 1144587 w 1228725"/>
                <a:gd name="connsiteY48" fmla="*/ 3097213 h 3148013"/>
                <a:gd name="connsiteX49" fmla="*/ 1123949 w 1228725"/>
                <a:gd name="connsiteY49" fmla="*/ 3113088 h 3148013"/>
                <a:gd name="connsiteX50" fmla="*/ 1100137 w 1228725"/>
                <a:gd name="connsiteY50" fmla="*/ 3124200 h 3148013"/>
                <a:gd name="connsiteX51" fmla="*/ 1081087 w 1228725"/>
                <a:gd name="connsiteY51" fmla="*/ 3132138 h 3148013"/>
                <a:gd name="connsiteX52" fmla="*/ 1058863 w 1228725"/>
                <a:gd name="connsiteY52" fmla="*/ 3136900 h 3148013"/>
                <a:gd name="connsiteX53" fmla="*/ 1036638 w 1228725"/>
                <a:gd name="connsiteY53" fmla="*/ 3144838 h 3148013"/>
                <a:gd name="connsiteX54" fmla="*/ 1016000 w 1228725"/>
                <a:gd name="connsiteY54" fmla="*/ 3146425 h 3148013"/>
                <a:gd name="connsiteX55" fmla="*/ 1016000 w 1228725"/>
                <a:gd name="connsiteY55" fmla="*/ 3146426 h 3148013"/>
                <a:gd name="connsiteX56" fmla="*/ 989013 w 1228725"/>
                <a:gd name="connsiteY56" fmla="*/ 3148013 h 3148013"/>
                <a:gd name="connsiteX57" fmla="*/ 974725 w 1228725"/>
                <a:gd name="connsiteY57" fmla="*/ 3148013 h 3148013"/>
                <a:gd name="connsiteX58" fmla="*/ 931863 w 1228725"/>
                <a:gd name="connsiteY58" fmla="*/ 3148013 h 3148013"/>
                <a:gd name="connsiteX59" fmla="*/ 931862 w 1228725"/>
                <a:gd name="connsiteY59" fmla="*/ 3148013 h 3148013"/>
                <a:gd name="connsiteX60" fmla="*/ 889000 w 1228725"/>
                <a:gd name="connsiteY60" fmla="*/ 3148013 h 3148013"/>
                <a:gd name="connsiteX61" fmla="*/ 847725 w 1228725"/>
                <a:gd name="connsiteY61" fmla="*/ 3148013 h 3148013"/>
                <a:gd name="connsiteX62" fmla="*/ 804862 w 1228725"/>
                <a:gd name="connsiteY62" fmla="*/ 3148013 h 3148013"/>
                <a:gd name="connsiteX63" fmla="*/ 763588 w 1228725"/>
                <a:gd name="connsiteY63" fmla="*/ 3148013 h 3148013"/>
                <a:gd name="connsiteX64" fmla="*/ 763587 w 1228725"/>
                <a:gd name="connsiteY64" fmla="*/ 3148013 h 3148013"/>
                <a:gd name="connsiteX65" fmla="*/ 720725 w 1228725"/>
                <a:gd name="connsiteY65" fmla="*/ 3148013 h 3148013"/>
                <a:gd name="connsiteX66" fmla="*/ 676275 w 1228725"/>
                <a:gd name="connsiteY66" fmla="*/ 3148013 h 3148013"/>
                <a:gd name="connsiteX67" fmla="*/ 635000 w 1228725"/>
                <a:gd name="connsiteY67" fmla="*/ 3148013 h 3148013"/>
                <a:gd name="connsiteX68" fmla="*/ 592137 w 1228725"/>
                <a:gd name="connsiteY68" fmla="*/ 3148013 h 3148013"/>
                <a:gd name="connsiteX69" fmla="*/ 550863 w 1228725"/>
                <a:gd name="connsiteY69" fmla="*/ 3148013 h 3148013"/>
                <a:gd name="connsiteX70" fmla="*/ 550862 w 1228725"/>
                <a:gd name="connsiteY70" fmla="*/ 3148013 h 3148013"/>
                <a:gd name="connsiteX71" fmla="*/ 508000 w 1228725"/>
                <a:gd name="connsiteY71" fmla="*/ 3148013 h 3148013"/>
                <a:gd name="connsiteX72" fmla="*/ 465137 w 1228725"/>
                <a:gd name="connsiteY72" fmla="*/ 3148013 h 3148013"/>
                <a:gd name="connsiteX73" fmla="*/ 423863 w 1228725"/>
                <a:gd name="connsiteY73" fmla="*/ 3148013 h 3148013"/>
                <a:gd name="connsiteX74" fmla="*/ 423862 w 1228725"/>
                <a:gd name="connsiteY74" fmla="*/ 3148013 h 3148013"/>
                <a:gd name="connsiteX75" fmla="*/ 381000 w 1228725"/>
                <a:gd name="connsiteY75" fmla="*/ 3148013 h 3148013"/>
                <a:gd name="connsiteX76" fmla="*/ 339725 w 1228725"/>
                <a:gd name="connsiteY76" fmla="*/ 3148013 h 3148013"/>
                <a:gd name="connsiteX77" fmla="*/ 296862 w 1228725"/>
                <a:gd name="connsiteY77" fmla="*/ 3148013 h 3148013"/>
                <a:gd name="connsiteX78" fmla="*/ 252412 w 1228725"/>
                <a:gd name="connsiteY78" fmla="*/ 3148013 h 3148013"/>
                <a:gd name="connsiteX79" fmla="*/ 239712 w 1228725"/>
                <a:gd name="connsiteY79" fmla="*/ 3148013 h 3148013"/>
                <a:gd name="connsiteX80" fmla="*/ 211137 w 1228725"/>
                <a:gd name="connsiteY80" fmla="*/ 3146426 h 3148013"/>
                <a:gd name="connsiteX81" fmla="*/ 211137 w 1228725"/>
                <a:gd name="connsiteY81" fmla="*/ 3146425 h 3148013"/>
                <a:gd name="connsiteX82" fmla="*/ 190500 w 1228725"/>
                <a:gd name="connsiteY82" fmla="*/ 3144838 h 3148013"/>
                <a:gd name="connsiteX83" fmla="*/ 168275 w 1228725"/>
                <a:gd name="connsiteY83" fmla="*/ 3136900 h 3148013"/>
                <a:gd name="connsiteX84" fmla="*/ 146049 w 1228725"/>
                <a:gd name="connsiteY84" fmla="*/ 3132138 h 3148013"/>
                <a:gd name="connsiteX85" fmla="*/ 125412 w 1228725"/>
                <a:gd name="connsiteY85" fmla="*/ 3124200 h 3148013"/>
                <a:gd name="connsiteX86" fmla="*/ 104774 w 1228725"/>
                <a:gd name="connsiteY86" fmla="*/ 3113088 h 3148013"/>
                <a:gd name="connsiteX87" fmla="*/ 84137 w 1228725"/>
                <a:gd name="connsiteY87" fmla="*/ 3097213 h 3148013"/>
                <a:gd name="connsiteX88" fmla="*/ 68263 w 1228725"/>
                <a:gd name="connsiteY88" fmla="*/ 3087688 h 3148013"/>
                <a:gd name="connsiteX89" fmla="*/ 41275 w 1228725"/>
                <a:gd name="connsiteY89" fmla="*/ 3059113 h 3148013"/>
                <a:gd name="connsiteX90" fmla="*/ 41275 w 1228725"/>
                <a:gd name="connsiteY90" fmla="*/ 3059112 h 3148013"/>
                <a:gd name="connsiteX91" fmla="*/ 39687 w 1228725"/>
                <a:gd name="connsiteY91" fmla="*/ 3055937 h 3148013"/>
                <a:gd name="connsiteX92" fmla="*/ 19050 w 1228725"/>
                <a:gd name="connsiteY92" fmla="*/ 3021012 h 3148013"/>
                <a:gd name="connsiteX93" fmla="*/ 3175 w 1228725"/>
                <a:gd name="connsiteY93" fmla="*/ 2982912 h 3148013"/>
                <a:gd name="connsiteX94" fmla="*/ 0 w 1228725"/>
                <a:gd name="connsiteY94" fmla="*/ 2940050 h 3148013"/>
                <a:gd name="connsiteX95" fmla="*/ 0 w 1228725"/>
                <a:gd name="connsiteY95" fmla="*/ 209550 h 3148013"/>
                <a:gd name="connsiteX96" fmla="*/ 3175 w 1228725"/>
                <a:gd name="connsiteY96" fmla="*/ 166687 h 3148013"/>
                <a:gd name="connsiteX97" fmla="*/ 19050 w 1228725"/>
                <a:gd name="connsiteY97" fmla="*/ 128587 h 3148013"/>
                <a:gd name="connsiteX98" fmla="*/ 39687 w 1228725"/>
                <a:gd name="connsiteY98" fmla="*/ 92075 h 3148013"/>
                <a:gd name="connsiteX99" fmla="*/ 41275 w 1228725"/>
                <a:gd name="connsiteY99" fmla="*/ 90487 h 3148013"/>
                <a:gd name="connsiteX100" fmla="*/ 41275 w 1228725"/>
                <a:gd name="connsiteY100" fmla="*/ 90488 h 3148013"/>
                <a:gd name="connsiteX101" fmla="*/ 68263 w 1228725"/>
                <a:gd name="connsiteY101" fmla="*/ 60325 h 3148013"/>
                <a:gd name="connsiteX102" fmla="*/ 84137 w 1228725"/>
                <a:gd name="connsiteY102" fmla="*/ 50801 h 3148013"/>
                <a:gd name="connsiteX103" fmla="*/ 84137 w 1228725"/>
                <a:gd name="connsiteY103" fmla="*/ 50800 h 3148013"/>
                <a:gd name="connsiteX104" fmla="*/ 104774 w 1228725"/>
                <a:gd name="connsiteY104" fmla="*/ 34925 h 3148013"/>
                <a:gd name="connsiteX105" fmla="*/ 125412 w 1228725"/>
                <a:gd name="connsiteY105" fmla="*/ 25400 h 3148013"/>
                <a:gd name="connsiteX106" fmla="*/ 125412 w 1228725"/>
                <a:gd name="connsiteY106" fmla="*/ 25399 h 3148013"/>
                <a:gd name="connsiteX107" fmla="*/ 146049 w 1228725"/>
                <a:gd name="connsiteY107" fmla="*/ 15874 h 3148013"/>
                <a:gd name="connsiteX108" fmla="*/ 168275 w 1228725"/>
                <a:gd name="connsiteY108" fmla="*/ 11112 h 3148013"/>
                <a:gd name="connsiteX109" fmla="*/ 168275 w 1228725"/>
                <a:gd name="connsiteY109" fmla="*/ 11112 h 3148013"/>
                <a:gd name="connsiteX110" fmla="*/ 190500 w 1228725"/>
                <a:gd name="connsiteY110" fmla="*/ 4762 h 3148013"/>
                <a:gd name="connsiteX111" fmla="*/ 211137 w 1228725"/>
                <a:gd name="connsiteY111" fmla="*/ 3175 h 314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1228725" h="3148013">
                  <a:moveTo>
                    <a:pt x="239712" y="0"/>
                  </a:moveTo>
                  <a:lnTo>
                    <a:pt x="252412" y="0"/>
                  </a:lnTo>
                  <a:lnTo>
                    <a:pt x="296862" y="0"/>
                  </a:lnTo>
                  <a:lnTo>
                    <a:pt x="339725" y="0"/>
                  </a:lnTo>
                  <a:lnTo>
                    <a:pt x="381000" y="0"/>
                  </a:lnTo>
                  <a:lnTo>
                    <a:pt x="423862" y="0"/>
                  </a:lnTo>
                  <a:lnTo>
                    <a:pt x="423863" y="0"/>
                  </a:lnTo>
                  <a:lnTo>
                    <a:pt x="465137" y="0"/>
                  </a:lnTo>
                  <a:lnTo>
                    <a:pt x="508000" y="0"/>
                  </a:lnTo>
                  <a:lnTo>
                    <a:pt x="550862" y="0"/>
                  </a:lnTo>
                  <a:lnTo>
                    <a:pt x="550863" y="0"/>
                  </a:lnTo>
                  <a:lnTo>
                    <a:pt x="592137" y="0"/>
                  </a:lnTo>
                  <a:lnTo>
                    <a:pt x="635000" y="0"/>
                  </a:lnTo>
                  <a:lnTo>
                    <a:pt x="676275" y="0"/>
                  </a:lnTo>
                  <a:lnTo>
                    <a:pt x="720725" y="0"/>
                  </a:lnTo>
                  <a:lnTo>
                    <a:pt x="763587" y="0"/>
                  </a:lnTo>
                  <a:lnTo>
                    <a:pt x="763588" y="0"/>
                  </a:lnTo>
                  <a:lnTo>
                    <a:pt x="804862" y="0"/>
                  </a:lnTo>
                  <a:lnTo>
                    <a:pt x="847725" y="0"/>
                  </a:lnTo>
                  <a:lnTo>
                    <a:pt x="889000" y="0"/>
                  </a:lnTo>
                  <a:lnTo>
                    <a:pt x="931862" y="0"/>
                  </a:lnTo>
                  <a:lnTo>
                    <a:pt x="931863" y="0"/>
                  </a:lnTo>
                  <a:lnTo>
                    <a:pt x="974725" y="0"/>
                  </a:lnTo>
                  <a:lnTo>
                    <a:pt x="989013" y="0"/>
                  </a:lnTo>
                  <a:lnTo>
                    <a:pt x="1016000" y="3175"/>
                  </a:lnTo>
                  <a:lnTo>
                    <a:pt x="1036638" y="4762"/>
                  </a:lnTo>
                  <a:lnTo>
                    <a:pt x="1058862" y="11112"/>
                  </a:lnTo>
                  <a:lnTo>
                    <a:pt x="1058862" y="11112"/>
                  </a:lnTo>
                  <a:lnTo>
                    <a:pt x="1081087" y="15874"/>
                  </a:lnTo>
                  <a:lnTo>
                    <a:pt x="1100137" y="25399"/>
                  </a:lnTo>
                  <a:lnTo>
                    <a:pt x="1100137" y="25400"/>
                  </a:lnTo>
                  <a:lnTo>
                    <a:pt x="1123949" y="34925"/>
                  </a:lnTo>
                  <a:lnTo>
                    <a:pt x="1144587" y="50800"/>
                  </a:lnTo>
                  <a:lnTo>
                    <a:pt x="1158875" y="60325"/>
                  </a:lnTo>
                  <a:lnTo>
                    <a:pt x="1187450" y="90488"/>
                  </a:lnTo>
                  <a:lnTo>
                    <a:pt x="1187450" y="90487"/>
                  </a:lnTo>
                  <a:lnTo>
                    <a:pt x="1189037" y="92075"/>
                  </a:lnTo>
                  <a:lnTo>
                    <a:pt x="1209675" y="128587"/>
                  </a:lnTo>
                  <a:lnTo>
                    <a:pt x="1222375" y="166687"/>
                  </a:lnTo>
                  <a:lnTo>
                    <a:pt x="1228725" y="209550"/>
                  </a:lnTo>
                  <a:lnTo>
                    <a:pt x="1228725" y="2940050"/>
                  </a:lnTo>
                  <a:lnTo>
                    <a:pt x="1222375" y="2982912"/>
                  </a:lnTo>
                  <a:lnTo>
                    <a:pt x="1209675" y="3021012"/>
                  </a:lnTo>
                  <a:lnTo>
                    <a:pt x="1189037" y="3055937"/>
                  </a:lnTo>
                  <a:lnTo>
                    <a:pt x="1187450" y="3059112"/>
                  </a:lnTo>
                  <a:lnTo>
                    <a:pt x="1187450" y="3059113"/>
                  </a:lnTo>
                  <a:lnTo>
                    <a:pt x="1158875" y="3087688"/>
                  </a:lnTo>
                  <a:lnTo>
                    <a:pt x="1144587" y="3097213"/>
                  </a:lnTo>
                  <a:lnTo>
                    <a:pt x="1144587" y="3097213"/>
                  </a:lnTo>
                  <a:lnTo>
                    <a:pt x="1123949" y="3113088"/>
                  </a:lnTo>
                  <a:lnTo>
                    <a:pt x="1100137" y="3124200"/>
                  </a:lnTo>
                  <a:lnTo>
                    <a:pt x="1081087" y="3132138"/>
                  </a:lnTo>
                  <a:lnTo>
                    <a:pt x="1058863" y="3136900"/>
                  </a:lnTo>
                  <a:lnTo>
                    <a:pt x="1036638" y="3144838"/>
                  </a:lnTo>
                  <a:lnTo>
                    <a:pt x="1016000" y="3146425"/>
                  </a:lnTo>
                  <a:lnTo>
                    <a:pt x="1016000" y="3146426"/>
                  </a:lnTo>
                  <a:lnTo>
                    <a:pt x="989013" y="3148013"/>
                  </a:lnTo>
                  <a:lnTo>
                    <a:pt x="974725" y="3148013"/>
                  </a:lnTo>
                  <a:lnTo>
                    <a:pt x="931863" y="3148013"/>
                  </a:lnTo>
                  <a:lnTo>
                    <a:pt x="931862" y="3148013"/>
                  </a:lnTo>
                  <a:lnTo>
                    <a:pt x="889000" y="3148013"/>
                  </a:lnTo>
                  <a:lnTo>
                    <a:pt x="847725" y="3148013"/>
                  </a:lnTo>
                  <a:lnTo>
                    <a:pt x="804862" y="3148013"/>
                  </a:lnTo>
                  <a:lnTo>
                    <a:pt x="763588" y="3148013"/>
                  </a:lnTo>
                  <a:lnTo>
                    <a:pt x="763587" y="3148013"/>
                  </a:lnTo>
                  <a:lnTo>
                    <a:pt x="720725" y="3148013"/>
                  </a:lnTo>
                  <a:lnTo>
                    <a:pt x="676275" y="3148013"/>
                  </a:lnTo>
                  <a:lnTo>
                    <a:pt x="635000" y="3148013"/>
                  </a:lnTo>
                  <a:lnTo>
                    <a:pt x="592137" y="3148013"/>
                  </a:lnTo>
                  <a:lnTo>
                    <a:pt x="550863" y="3148013"/>
                  </a:lnTo>
                  <a:lnTo>
                    <a:pt x="550862" y="3148013"/>
                  </a:lnTo>
                  <a:lnTo>
                    <a:pt x="508000" y="3148013"/>
                  </a:lnTo>
                  <a:lnTo>
                    <a:pt x="465137" y="3148013"/>
                  </a:lnTo>
                  <a:lnTo>
                    <a:pt x="423863" y="3148013"/>
                  </a:lnTo>
                  <a:lnTo>
                    <a:pt x="423862" y="3148013"/>
                  </a:lnTo>
                  <a:lnTo>
                    <a:pt x="381000" y="3148013"/>
                  </a:lnTo>
                  <a:lnTo>
                    <a:pt x="339725" y="3148013"/>
                  </a:lnTo>
                  <a:lnTo>
                    <a:pt x="296862" y="3148013"/>
                  </a:lnTo>
                  <a:lnTo>
                    <a:pt x="252412" y="3148013"/>
                  </a:lnTo>
                  <a:lnTo>
                    <a:pt x="239712" y="3148013"/>
                  </a:lnTo>
                  <a:lnTo>
                    <a:pt x="211137" y="3146426"/>
                  </a:lnTo>
                  <a:lnTo>
                    <a:pt x="211137" y="3146425"/>
                  </a:lnTo>
                  <a:lnTo>
                    <a:pt x="190500" y="3144838"/>
                  </a:lnTo>
                  <a:lnTo>
                    <a:pt x="168275" y="3136900"/>
                  </a:lnTo>
                  <a:lnTo>
                    <a:pt x="146049" y="3132138"/>
                  </a:lnTo>
                  <a:lnTo>
                    <a:pt x="125412" y="3124200"/>
                  </a:lnTo>
                  <a:lnTo>
                    <a:pt x="104774" y="3113088"/>
                  </a:lnTo>
                  <a:lnTo>
                    <a:pt x="84137" y="3097213"/>
                  </a:lnTo>
                  <a:lnTo>
                    <a:pt x="68263" y="3087688"/>
                  </a:lnTo>
                  <a:lnTo>
                    <a:pt x="41275" y="3059113"/>
                  </a:lnTo>
                  <a:lnTo>
                    <a:pt x="41275" y="3059112"/>
                  </a:lnTo>
                  <a:lnTo>
                    <a:pt x="39687" y="3055937"/>
                  </a:lnTo>
                  <a:lnTo>
                    <a:pt x="19050" y="3021012"/>
                  </a:lnTo>
                  <a:lnTo>
                    <a:pt x="3175" y="2982912"/>
                  </a:lnTo>
                  <a:lnTo>
                    <a:pt x="0" y="2940050"/>
                  </a:lnTo>
                  <a:lnTo>
                    <a:pt x="0" y="209550"/>
                  </a:lnTo>
                  <a:lnTo>
                    <a:pt x="3175" y="166687"/>
                  </a:lnTo>
                  <a:lnTo>
                    <a:pt x="19050" y="128587"/>
                  </a:lnTo>
                  <a:lnTo>
                    <a:pt x="39687" y="92075"/>
                  </a:lnTo>
                  <a:lnTo>
                    <a:pt x="41275" y="90487"/>
                  </a:lnTo>
                  <a:lnTo>
                    <a:pt x="41275" y="90488"/>
                  </a:lnTo>
                  <a:lnTo>
                    <a:pt x="68263" y="60325"/>
                  </a:lnTo>
                  <a:lnTo>
                    <a:pt x="84137" y="50801"/>
                  </a:lnTo>
                  <a:lnTo>
                    <a:pt x="84137" y="50800"/>
                  </a:lnTo>
                  <a:lnTo>
                    <a:pt x="104774" y="34925"/>
                  </a:lnTo>
                  <a:lnTo>
                    <a:pt x="125412" y="25400"/>
                  </a:lnTo>
                  <a:lnTo>
                    <a:pt x="125412" y="25399"/>
                  </a:lnTo>
                  <a:lnTo>
                    <a:pt x="146049" y="15874"/>
                  </a:lnTo>
                  <a:lnTo>
                    <a:pt x="168275" y="11112"/>
                  </a:lnTo>
                  <a:lnTo>
                    <a:pt x="168275" y="11112"/>
                  </a:lnTo>
                  <a:lnTo>
                    <a:pt x="190500" y="4762"/>
                  </a:lnTo>
                  <a:lnTo>
                    <a:pt x="211137" y="3175"/>
                  </a:lnTo>
                  <a:close/>
                </a:path>
              </a:pathLst>
            </a:custGeom>
            <a:solidFill>
              <a:srgbClr val="18B49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37"/>
            <p:cNvSpPr>
              <a:spLocks/>
            </p:cNvSpPr>
            <p:nvPr/>
          </p:nvSpPr>
          <p:spPr bwMode="auto">
            <a:xfrm>
              <a:off x="7194679" y="2151477"/>
              <a:ext cx="560350" cy="1667637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9882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246579" y="2752845"/>
              <a:ext cx="3870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C</a:t>
              </a:r>
              <a:endParaRPr kumimoji="1"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9013607" y="2212499"/>
            <a:ext cx="1153485" cy="2955249"/>
            <a:chOff x="9567790" y="1921552"/>
            <a:chExt cx="1153485" cy="2955249"/>
          </a:xfrm>
        </p:grpSpPr>
        <p:sp>
          <p:nvSpPr>
            <p:cNvPr id="19" name="任意多边形 168"/>
            <p:cNvSpPr>
              <a:spLocks/>
            </p:cNvSpPr>
            <p:nvPr/>
          </p:nvSpPr>
          <p:spPr bwMode="auto">
            <a:xfrm>
              <a:off x="9567790" y="1921552"/>
              <a:ext cx="1153485" cy="2955249"/>
            </a:xfrm>
            <a:custGeom>
              <a:avLst/>
              <a:gdLst>
                <a:gd name="connsiteX0" fmla="*/ 239712 w 1228725"/>
                <a:gd name="connsiteY0" fmla="*/ 0 h 3148013"/>
                <a:gd name="connsiteX1" fmla="*/ 252412 w 1228725"/>
                <a:gd name="connsiteY1" fmla="*/ 0 h 3148013"/>
                <a:gd name="connsiteX2" fmla="*/ 296862 w 1228725"/>
                <a:gd name="connsiteY2" fmla="*/ 0 h 3148013"/>
                <a:gd name="connsiteX3" fmla="*/ 339725 w 1228725"/>
                <a:gd name="connsiteY3" fmla="*/ 0 h 3148013"/>
                <a:gd name="connsiteX4" fmla="*/ 381000 w 1228725"/>
                <a:gd name="connsiteY4" fmla="*/ 0 h 3148013"/>
                <a:gd name="connsiteX5" fmla="*/ 423862 w 1228725"/>
                <a:gd name="connsiteY5" fmla="*/ 0 h 3148013"/>
                <a:gd name="connsiteX6" fmla="*/ 423863 w 1228725"/>
                <a:gd name="connsiteY6" fmla="*/ 0 h 3148013"/>
                <a:gd name="connsiteX7" fmla="*/ 465137 w 1228725"/>
                <a:gd name="connsiteY7" fmla="*/ 0 h 3148013"/>
                <a:gd name="connsiteX8" fmla="*/ 508000 w 1228725"/>
                <a:gd name="connsiteY8" fmla="*/ 0 h 3148013"/>
                <a:gd name="connsiteX9" fmla="*/ 550862 w 1228725"/>
                <a:gd name="connsiteY9" fmla="*/ 0 h 3148013"/>
                <a:gd name="connsiteX10" fmla="*/ 550863 w 1228725"/>
                <a:gd name="connsiteY10" fmla="*/ 0 h 3148013"/>
                <a:gd name="connsiteX11" fmla="*/ 592137 w 1228725"/>
                <a:gd name="connsiteY11" fmla="*/ 0 h 3148013"/>
                <a:gd name="connsiteX12" fmla="*/ 635000 w 1228725"/>
                <a:gd name="connsiteY12" fmla="*/ 0 h 3148013"/>
                <a:gd name="connsiteX13" fmla="*/ 676275 w 1228725"/>
                <a:gd name="connsiteY13" fmla="*/ 0 h 3148013"/>
                <a:gd name="connsiteX14" fmla="*/ 720725 w 1228725"/>
                <a:gd name="connsiteY14" fmla="*/ 0 h 3148013"/>
                <a:gd name="connsiteX15" fmla="*/ 763587 w 1228725"/>
                <a:gd name="connsiteY15" fmla="*/ 0 h 3148013"/>
                <a:gd name="connsiteX16" fmla="*/ 763588 w 1228725"/>
                <a:gd name="connsiteY16" fmla="*/ 0 h 3148013"/>
                <a:gd name="connsiteX17" fmla="*/ 804862 w 1228725"/>
                <a:gd name="connsiteY17" fmla="*/ 0 h 3148013"/>
                <a:gd name="connsiteX18" fmla="*/ 847725 w 1228725"/>
                <a:gd name="connsiteY18" fmla="*/ 0 h 3148013"/>
                <a:gd name="connsiteX19" fmla="*/ 889000 w 1228725"/>
                <a:gd name="connsiteY19" fmla="*/ 0 h 3148013"/>
                <a:gd name="connsiteX20" fmla="*/ 931862 w 1228725"/>
                <a:gd name="connsiteY20" fmla="*/ 0 h 3148013"/>
                <a:gd name="connsiteX21" fmla="*/ 931863 w 1228725"/>
                <a:gd name="connsiteY21" fmla="*/ 0 h 3148013"/>
                <a:gd name="connsiteX22" fmla="*/ 974725 w 1228725"/>
                <a:gd name="connsiteY22" fmla="*/ 0 h 3148013"/>
                <a:gd name="connsiteX23" fmla="*/ 989013 w 1228725"/>
                <a:gd name="connsiteY23" fmla="*/ 0 h 3148013"/>
                <a:gd name="connsiteX24" fmla="*/ 1016000 w 1228725"/>
                <a:gd name="connsiteY24" fmla="*/ 3175 h 3148013"/>
                <a:gd name="connsiteX25" fmla="*/ 1036638 w 1228725"/>
                <a:gd name="connsiteY25" fmla="*/ 4762 h 3148013"/>
                <a:gd name="connsiteX26" fmla="*/ 1058862 w 1228725"/>
                <a:gd name="connsiteY26" fmla="*/ 11112 h 3148013"/>
                <a:gd name="connsiteX27" fmla="*/ 1058862 w 1228725"/>
                <a:gd name="connsiteY27" fmla="*/ 11112 h 3148013"/>
                <a:gd name="connsiteX28" fmla="*/ 1081087 w 1228725"/>
                <a:gd name="connsiteY28" fmla="*/ 15874 h 3148013"/>
                <a:gd name="connsiteX29" fmla="*/ 1100137 w 1228725"/>
                <a:gd name="connsiteY29" fmla="*/ 25399 h 3148013"/>
                <a:gd name="connsiteX30" fmla="*/ 1100137 w 1228725"/>
                <a:gd name="connsiteY30" fmla="*/ 25400 h 3148013"/>
                <a:gd name="connsiteX31" fmla="*/ 1123949 w 1228725"/>
                <a:gd name="connsiteY31" fmla="*/ 34925 h 3148013"/>
                <a:gd name="connsiteX32" fmla="*/ 1144587 w 1228725"/>
                <a:gd name="connsiteY32" fmla="*/ 50800 h 3148013"/>
                <a:gd name="connsiteX33" fmla="*/ 1158875 w 1228725"/>
                <a:gd name="connsiteY33" fmla="*/ 60325 h 3148013"/>
                <a:gd name="connsiteX34" fmla="*/ 1187450 w 1228725"/>
                <a:gd name="connsiteY34" fmla="*/ 90488 h 3148013"/>
                <a:gd name="connsiteX35" fmla="*/ 1187450 w 1228725"/>
                <a:gd name="connsiteY35" fmla="*/ 90487 h 3148013"/>
                <a:gd name="connsiteX36" fmla="*/ 1189037 w 1228725"/>
                <a:gd name="connsiteY36" fmla="*/ 92075 h 3148013"/>
                <a:gd name="connsiteX37" fmla="*/ 1209675 w 1228725"/>
                <a:gd name="connsiteY37" fmla="*/ 128587 h 3148013"/>
                <a:gd name="connsiteX38" fmla="*/ 1222375 w 1228725"/>
                <a:gd name="connsiteY38" fmla="*/ 166687 h 3148013"/>
                <a:gd name="connsiteX39" fmla="*/ 1228725 w 1228725"/>
                <a:gd name="connsiteY39" fmla="*/ 209550 h 3148013"/>
                <a:gd name="connsiteX40" fmla="*/ 1228725 w 1228725"/>
                <a:gd name="connsiteY40" fmla="*/ 2940050 h 3148013"/>
                <a:gd name="connsiteX41" fmla="*/ 1222375 w 1228725"/>
                <a:gd name="connsiteY41" fmla="*/ 2982912 h 3148013"/>
                <a:gd name="connsiteX42" fmla="*/ 1209675 w 1228725"/>
                <a:gd name="connsiteY42" fmla="*/ 3021012 h 3148013"/>
                <a:gd name="connsiteX43" fmla="*/ 1189037 w 1228725"/>
                <a:gd name="connsiteY43" fmla="*/ 3055937 h 3148013"/>
                <a:gd name="connsiteX44" fmla="*/ 1187450 w 1228725"/>
                <a:gd name="connsiteY44" fmla="*/ 3059112 h 3148013"/>
                <a:gd name="connsiteX45" fmla="*/ 1187450 w 1228725"/>
                <a:gd name="connsiteY45" fmla="*/ 3059113 h 3148013"/>
                <a:gd name="connsiteX46" fmla="*/ 1158875 w 1228725"/>
                <a:gd name="connsiteY46" fmla="*/ 3087688 h 3148013"/>
                <a:gd name="connsiteX47" fmla="*/ 1144587 w 1228725"/>
                <a:gd name="connsiteY47" fmla="*/ 3097213 h 3148013"/>
                <a:gd name="connsiteX48" fmla="*/ 1144587 w 1228725"/>
                <a:gd name="connsiteY48" fmla="*/ 3097213 h 3148013"/>
                <a:gd name="connsiteX49" fmla="*/ 1123949 w 1228725"/>
                <a:gd name="connsiteY49" fmla="*/ 3113088 h 3148013"/>
                <a:gd name="connsiteX50" fmla="*/ 1100137 w 1228725"/>
                <a:gd name="connsiteY50" fmla="*/ 3124200 h 3148013"/>
                <a:gd name="connsiteX51" fmla="*/ 1081087 w 1228725"/>
                <a:gd name="connsiteY51" fmla="*/ 3132138 h 3148013"/>
                <a:gd name="connsiteX52" fmla="*/ 1058863 w 1228725"/>
                <a:gd name="connsiteY52" fmla="*/ 3136900 h 3148013"/>
                <a:gd name="connsiteX53" fmla="*/ 1036638 w 1228725"/>
                <a:gd name="connsiteY53" fmla="*/ 3144838 h 3148013"/>
                <a:gd name="connsiteX54" fmla="*/ 1016000 w 1228725"/>
                <a:gd name="connsiteY54" fmla="*/ 3146425 h 3148013"/>
                <a:gd name="connsiteX55" fmla="*/ 1016000 w 1228725"/>
                <a:gd name="connsiteY55" fmla="*/ 3146426 h 3148013"/>
                <a:gd name="connsiteX56" fmla="*/ 989013 w 1228725"/>
                <a:gd name="connsiteY56" fmla="*/ 3148013 h 3148013"/>
                <a:gd name="connsiteX57" fmla="*/ 974725 w 1228725"/>
                <a:gd name="connsiteY57" fmla="*/ 3148013 h 3148013"/>
                <a:gd name="connsiteX58" fmla="*/ 931863 w 1228725"/>
                <a:gd name="connsiteY58" fmla="*/ 3148013 h 3148013"/>
                <a:gd name="connsiteX59" fmla="*/ 931862 w 1228725"/>
                <a:gd name="connsiteY59" fmla="*/ 3148013 h 3148013"/>
                <a:gd name="connsiteX60" fmla="*/ 889000 w 1228725"/>
                <a:gd name="connsiteY60" fmla="*/ 3148013 h 3148013"/>
                <a:gd name="connsiteX61" fmla="*/ 847725 w 1228725"/>
                <a:gd name="connsiteY61" fmla="*/ 3148013 h 3148013"/>
                <a:gd name="connsiteX62" fmla="*/ 804862 w 1228725"/>
                <a:gd name="connsiteY62" fmla="*/ 3148013 h 3148013"/>
                <a:gd name="connsiteX63" fmla="*/ 763588 w 1228725"/>
                <a:gd name="connsiteY63" fmla="*/ 3148013 h 3148013"/>
                <a:gd name="connsiteX64" fmla="*/ 763587 w 1228725"/>
                <a:gd name="connsiteY64" fmla="*/ 3148013 h 3148013"/>
                <a:gd name="connsiteX65" fmla="*/ 720725 w 1228725"/>
                <a:gd name="connsiteY65" fmla="*/ 3148013 h 3148013"/>
                <a:gd name="connsiteX66" fmla="*/ 676275 w 1228725"/>
                <a:gd name="connsiteY66" fmla="*/ 3148013 h 3148013"/>
                <a:gd name="connsiteX67" fmla="*/ 635000 w 1228725"/>
                <a:gd name="connsiteY67" fmla="*/ 3148013 h 3148013"/>
                <a:gd name="connsiteX68" fmla="*/ 592137 w 1228725"/>
                <a:gd name="connsiteY68" fmla="*/ 3148013 h 3148013"/>
                <a:gd name="connsiteX69" fmla="*/ 550863 w 1228725"/>
                <a:gd name="connsiteY69" fmla="*/ 3148013 h 3148013"/>
                <a:gd name="connsiteX70" fmla="*/ 550862 w 1228725"/>
                <a:gd name="connsiteY70" fmla="*/ 3148013 h 3148013"/>
                <a:gd name="connsiteX71" fmla="*/ 508000 w 1228725"/>
                <a:gd name="connsiteY71" fmla="*/ 3148013 h 3148013"/>
                <a:gd name="connsiteX72" fmla="*/ 465137 w 1228725"/>
                <a:gd name="connsiteY72" fmla="*/ 3148013 h 3148013"/>
                <a:gd name="connsiteX73" fmla="*/ 423863 w 1228725"/>
                <a:gd name="connsiteY73" fmla="*/ 3148013 h 3148013"/>
                <a:gd name="connsiteX74" fmla="*/ 423862 w 1228725"/>
                <a:gd name="connsiteY74" fmla="*/ 3148013 h 3148013"/>
                <a:gd name="connsiteX75" fmla="*/ 381000 w 1228725"/>
                <a:gd name="connsiteY75" fmla="*/ 3148013 h 3148013"/>
                <a:gd name="connsiteX76" fmla="*/ 339725 w 1228725"/>
                <a:gd name="connsiteY76" fmla="*/ 3148013 h 3148013"/>
                <a:gd name="connsiteX77" fmla="*/ 296862 w 1228725"/>
                <a:gd name="connsiteY77" fmla="*/ 3148013 h 3148013"/>
                <a:gd name="connsiteX78" fmla="*/ 252412 w 1228725"/>
                <a:gd name="connsiteY78" fmla="*/ 3148013 h 3148013"/>
                <a:gd name="connsiteX79" fmla="*/ 239712 w 1228725"/>
                <a:gd name="connsiteY79" fmla="*/ 3148013 h 3148013"/>
                <a:gd name="connsiteX80" fmla="*/ 211137 w 1228725"/>
                <a:gd name="connsiteY80" fmla="*/ 3146426 h 3148013"/>
                <a:gd name="connsiteX81" fmla="*/ 211137 w 1228725"/>
                <a:gd name="connsiteY81" fmla="*/ 3146425 h 3148013"/>
                <a:gd name="connsiteX82" fmla="*/ 190500 w 1228725"/>
                <a:gd name="connsiteY82" fmla="*/ 3144838 h 3148013"/>
                <a:gd name="connsiteX83" fmla="*/ 168275 w 1228725"/>
                <a:gd name="connsiteY83" fmla="*/ 3136900 h 3148013"/>
                <a:gd name="connsiteX84" fmla="*/ 146049 w 1228725"/>
                <a:gd name="connsiteY84" fmla="*/ 3132138 h 3148013"/>
                <a:gd name="connsiteX85" fmla="*/ 125412 w 1228725"/>
                <a:gd name="connsiteY85" fmla="*/ 3124200 h 3148013"/>
                <a:gd name="connsiteX86" fmla="*/ 104774 w 1228725"/>
                <a:gd name="connsiteY86" fmla="*/ 3113088 h 3148013"/>
                <a:gd name="connsiteX87" fmla="*/ 84137 w 1228725"/>
                <a:gd name="connsiteY87" fmla="*/ 3097213 h 3148013"/>
                <a:gd name="connsiteX88" fmla="*/ 68263 w 1228725"/>
                <a:gd name="connsiteY88" fmla="*/ 3087688 h 3148013"/>
                <a:gd name="connsiteX89" fmla="*/ 41275 w 1228725"/>
                <a:gd name="connsiteY89" fmla="*/ 3059113 h 3148013"/>
                <a:gd name="connsiteX90" fmla="*/ 41275 w 1228725"/>
                <a:gd name="connsiteY90" fmla="*/ 3059112 h 3148013"/>
                <a:gd name="connsiteX91" fmla="*/ 39687 w 1228725"/>
                <a:gd name="connsiteY91" fmla="*/ 3055937 h 3148013"/>
                <a:gd name="connsiteX92" fmla="*/ 19050 w 1228725"/>
                <a:gd name="connsiteY92" fmla="*/ 3021012 h 3148013"/>
                <a:gd name="connsiteX93" fmla="*/ 3175 w 1228725"/>
                <a:gd name="connsiteY93" fmla="*/ 2982912 h 3148013"/>
                <a:gd name="connsiteX94" fmla="*/ 0 w 1228725"/>
                <a:gd name="connsiteY94" fmla="*/ 2940050 h 3148013"/>
                <a:gd name="connsiteX95" fmla="*/ 0 w 1228725"/>
                <a:gd name="connsiteY95" fmla="*/ 209550 h 3148013"/>
                <a:gd name="connsiteX96" fmla="*/ 3175 w 1228725"/>
                <a:gd name="connsiteY96" fmla="*/ 166687 h 3148013"/>
                <a:gd name="connsiteX97" fmla="*/ 19050 w 1228725"/>
                <a:gd name="connsiteY97" fmla="*/ 128587 h 3148013"/>
                <a:gd name="connsiteX98" fmla="*/ 39687 w 1228725"/>
                <a:gd name="connsiteY98" fmla="*/ 92075 h 3148013"/>
                <a:gd name="connsiteX99" fmla="*/ 41275 w 1228725"/>
                <a:gd name="connsiteY99" fmla="*/ 90487 h 3148013"/>
                <a:gd name="connsiteX100" fmla="*/ 41275 w 1228725"/>
                <a:gd name="connsiteY100" fmla="*/ 90488 h 3148013"/>
                <a:gd name="connsiteX101" fmla="*/ 68263 w 1228725"/>
                <a:gd name="connsiteY101" fmla="*/ 60325 h 3148013"/>
                <a:gd name="connsiteX102" fmla="*/ 84137 w 1228725"/>
                <a:gd name="connsiteY102" fmla="*/ 50801 h 3148013"/>
                <a:gd name="connsiteX103" fmla="*/ 84137 w 1228725"/>
                <a:gd name="connsiteY103" fmla="*/ 50800 h 3148013"/>
                <a:gd name="connsiteX104" fmla="*/ 104774 w 1228725"/>
                <a:gd name="connsiteY104" fmla="*/ 34925 h 3148013"/>
                <a:gd name="connsiteX105" fmla="*/ 125412 w 1228725"/>
                <a:gd name="connsiteY105" fmla="*/ 25400 h 3148013"/>
                <a:gd name="connsiteX106" fmla="*/ 125412 w 1228725"/>
                <a:gd name="connsiteY106" fmla="*/ 25399 h 3148013"/>
                <a:gd name="connsiteX107" fmla="*/ 146049 w 1228725"/>
                <a:gd name="connsiteY107" fmla="*/ 15874 h 3148013"/>
                <a:gd name="connsiteX108" fmla="*/ 168275 w 1228725"/>
                <a:gd name="connsiteY108" fmla="*/ 11112 h 3148013"/>
                <a:gd name="connsiteX109" fmla="*/ 168275 w 1228725"/>
                <a:gd name="connsiteY109" fmla="*/ 11112 h 3148013"/>
                <a:gd name="connsiteX110" fmla="*/ 190500 w 1228725"/>
                <a:gd name="connsiteY110" fmla="*/ 4762 h 3148013"/>
                <a:gd name="connsiteX111" fmla="*/ 211137 w 1228725"/>
                <a:gd name="connsiteY111" fmla="*/ 3175 h 314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1228725" h="3148013">
                  <a:moveTo>
                    <a:pt x="239712" y="0"/>
                  </a:moveTo>
                  <a:lnTo>
                    <a:pt x="252412" y="0"/>
                  </a:lnTo>
                  <a:lnTo>
                    <a:pt x="296862" y="0"/>
                  </a:lnTo>
                  <a:lnTo>
                    <a:pt x="339725" y="0"/>
                  </a:lnTo>
                  <a:lnTo>
                    <a:pt x="381000" y="0"/>
                  </a:lnTo>
                  <a:lnTo>
                    <a:pt x="423862" y="0"/>
                  </a:lnTo>
                  <a:lnTo>
                    <a:pt x="423863" y="0"/>
                  </a:lnTo>
                  <a:lnTo>
                    <a:pt x="465137" y="0"/>
                  </a:lnTo>
                  <a:lnTo>
                    <a:pt x="508000" y="0"/>
                  </a:lnTo>
                  <a:lnTo>
                    <a:pt x="550862" y="0"/>
                  </a:lnTo>
                  <a:lnTo>
                    <a:pt x="550863" y="0"/>
                  </a:lnTo>
                  <a:lnTo>
                    <a:pt x="592137" y="0"/>
                  </a:lnTo>
                  <a:lnTo>
                    <a:pt x="635000" y="0"/>
                  </a:lnTo>
                  <a:lnTo>
                    <a:pt x="676275" y="0"/>
                  </a:lnTo>
                  <a:lnTo>
                    <a:pt x="720725" y="0"/>
                  </a:lnTo>
                  <a:lnTo>
                    <a:pt x="763587" y="0"/>
                  </a:lnTo>
                  <a:lnTo>
                    <a:pt x="763588" y="0"/>
                  </a:lnTo>
                  <a:lnTo>
                    <a:pt x="804862" y="0"/>
                  </a:lnTo>
                  <a:lnTo>
                    <a:pt x="847725" y="0"/>
                  </a:lnTo>
                  <a:lnTo>
                    <a:pt x="889000" y="0"/>
                  </a:lnTo>
                  <a:lnTo>
                    <a:pt x="931862" y="0"/>
                  </a:lnTo>
                  <a:lnTo>
                    <a:pt x="931863" y="0"/>
                  </a:lnTo>
                  <a:lnTo>
                    <a:pt x="974725" y="0"/>
                  </a:lnTo>
                  <a:lnTo>
                    <a:pt x="989013" y="0"/>
                  </a:lnTo>
                  <a:lnTo>
                    <a:pt x="1016000" y="3175"/>
                  </a:lnTo>
                  <a:lnTo>
                    <a:pt x="1036638" y="4762"/>
                  </a:lnTo>
                  <a:lnTo>
                    <a:pt x="1058862" y="11112"/>
                  </a:lnTo>
                  <a:lnTo>
                    <a:pt x="1058862" y="11112"/>
                  </a:lnTo>
                  <a:lnTo>
                    <a:pt x="1081087" y="15874"/>
                  </a:lnTo>
                  <a:lnTo>
                    <a:pt x="1100137" y="25399"/>
                  </a:lnTo>
                  <a:lnTo>
                    <a:pt x="1100137" y="25400"/>
                  </a:lnTo>
                  <a:lnTo>
                    <a:pt x="1123949" y="34925"/>
                  </a:lnTo>
                  <a:lnTo>
                    <a:pt x="1144587" y="50800"/>
                  </a:lnTo>
                  <a:lnTo>
                    <a:pt x="1158875" y="60325"/>
                  </a:lnTo>
                  <a:lnTo>
                    <a:pt x="1187450" y="90488"/>
                  </a:lnTo>
                  <a:lnTo>
                    <a:pt x="1187450" y="90487"/>
                  </a:lnTo>
                  <a:lnTo>
                    <a:pt x="1189037" y="92075"/>
                  </a:lnTo>
                  <a:lnTo>
                    <a:pt x="1209675" y="128587"/>
                  </a:lnTo>
                  <a:lnTo>
                    <a:pt x="1222375" y="166687"/>
                  </a:lnTo>
                  <a:lnTo>
                    <a:pt x="1228725" y="209550"/>
                  </a:lnTo>
                  <a:lnTo>
                    <a:pt x="1228725" y="2940050"/>
                  </a:lnTo>
                  <a:lnTo>
                    <a:pt x="1222375" y="2982912"/>
                  </a:lnTo>
                  <a:lnTo>
                    <a:pt x="1209675" y="3021012"/>
                  </a:lnTo>
                  <a:lnTo>
                    <a:pt x="1189037" y="3055937"/>
                  </a:lnTo>
                  <a:lnTo>
                    <a:pt x="1187450" y="3059112"/>
                  </a:lnTo>
                  <a:lnTo>
                    <a:pt x="1187450" y="3059113"/>
                  </a:lnTo>
                  <a:lnTo>
                    <a:pt x="1158875" y="3087688"/>
                  </a:lnTo>
                  <a:lnTo>
                    <a:pt x="1144587" y="3097213"/>
                  </a:lnTo>
                  <a:lnTo>
                    <a:pt x="1144587" y="3097213"/>
                  </a:lnTo>
                  <a:lnTo>
                    <a:pt x="1123949" y="3113088"/>
                  </a:lnTo>
                  <a:lnTo>
                    <a:pt x="1100137" y="3124200"/>
                  </a:lnTo>
                  <a:lnTo>
                    <a:pt x="1081087" y="3132138"/>
                  </a:lnTo>
                  <a:lnTo>
                    <a:pt x="1058863" y="3136900"/>
                  </a:lnTo>
                  <a:lnTo>
                    <a:pt x="1036638" y="3144838"/>
                  </a:lnTo>
                  <a:lnTo>
                    <a:pt x="1016000" y="3146425"/>
                  </a:lnTo>
                  <a:lnTo>
                    <a:pt x="1016000" y="3146426"/>
                  </a:lnTo>
                  <a:lnTo>
                    <a:pt x="989013" y="3148013"/>
                  </a:lnTo>
                  <a:lnTo>
                    <a:pt x="974725" y="3148013"/>
                  </a:lnTo>
                  <a:lnTo>
                    <a:pt x="931863" y="3148013"/>
                  </a:lnTo>
                  <a:lnTo>
                    <a:pt x="931862" y="3148013"/>
                  </a:lnTo>
                  <a:lnTo>
                    <a:pt x="889000" y="3148013"/>
                  </a:lnTo>
                  <a:lnTo>
                    <a:pt x="847725" y="3148013"/>
                  </a:lnTo>
                  <a:lnTo>
                    <a:pt x="804862" y="3148013"/>
                  </a:lnTo>
                  <a:lnTo>
                    <a:pt x="763588" y="3148013"/>
                  </a:lnTo>
                  <a:lnTo>
                    <a:pt x="763587" y="3148013"/>
                  </a:lnTo>
                  <a:lnTo>
                    <a:pt x="720725" y="3148013"/>
                  </a:lnTo>
                  <a:lnTo>
                    <a:pt x="676275" y="3148013"/>
                  </a:lnTo>
                  <a:lnTo>
                    <a:pt x="635000" y="3148013"/>
                  </a:lnTo>
                  <a:lnTo>
                    <a:pt x="592137" y="3148013"/>
                  </a:lnTo>
                  <a:lnTo>
                    <a:pt x="550863" y="3148013"/>
                  </a:lnTo>
                  <a:lnTo>
                    <a:pt x="550862" y="3148013"/>
                  </a:lnTo>
                  <a:lnTo>
                    <a:pt x="508000" y="3148013"/>
                  </a:lnTo>
                  <a:lnTo>
                    <a:pt x="465137" y="3148013"/>
                  </a:lnTo>
                  <a:lnTo>
                    <a:pt x="423863" y="3148013"/>
                  </a:lnTo>
                  <a:lnTo>
                    <a:pt x="423862" y="3148013"/>
                  </a:lnTo>
                  <a:lnTo>
                    <a:pt x="381000" y="3148013"/>
                  </a:lnTo>
                  <a:lnTo>
                    <a:pt x="339725" y="3148013"/>
                  </a:lnTo>
                  <a:lnTo>
                    <a:pt x="296862" y="3148013"/>
                  </a:lnTo>
                  <a:lnTo>
                    <a:pt x="252412" y="3148013"/>
                  </a:lnTo>
                  <a:lnTo>
                    <a:pt x="239712" y="3148013"/>
                  </a:lnTo>
                  <a:lnTo>
                    <a:pt x="211137" y="3146426"/>
                  </a:lnTo>
                  <a:lnTo>
                    <a:pt x="211137" y="3146425"/>
                  </a:lnTo>
                  <a:lnTo>
                    <a:pt x="190500" y="3144838"/>
                  </a:lnTo>
                  <a:lnTo>
                    <a:pt x="168275" y="3136900"/>
                  </a:lnTo>
                  <a:lnTo>
                    <a:pt x="146049" y="3132138"/>
                  </a:lnTo>
                  <a:lnTo>
                    <a:pt x="125412" y="3124200"/>
                  </a:lnTo>
                  <a:lnTo>
                    <a:pt x="104774" y="3113088"/>
                  </a:lnTo>
                  <a:lnTo>
                    <a:pt x="84137" y="3097213"/>
                  </a:lnTo>
                  <a:lnTo>
                    <a:pt x="68263" y="3087688"/>
                  </a:lnTo>
                  <a:lnTo>
                    <a:pt x="41275" y="3059113"/>
                  </a:lnTo>
                  <a:lnTo>
                    <a:pt x="41275" y="3059112"/>
                  </a:lnTo>
                  <a:lnTo>
                    <a:pt x="39687" y="3055937"/>
                  </a:lnTo>
                  <a:lnTo>
                    <a:pt x="19050" y="3021012"/>
                  </a:lnTo>
                  <a:lnTo>
                    <a:pt x="3175" y="2982912"/>
                  </a:lnTo>
                  <a:lnTo>
                    <a:pt x="0" y="2940050"/>
                  </a:lnTo>
                  <a:lnTo>
                    <a:pt x="0" y="209550"/>
                  </a:lnTo>
                  <a:lnTo>
                    <a:pt x="3175" y="166687"/>
                  </a:lnTo>
                  <a:lnTo>
                    <a:pt x="19050" y="128587"/>
                  </a:lnTo>
                  <a:lnTo>
                    <a:pt x="39687" y="92075"/>
                  </a:lnTo>
                  <a:lnTo>
                    <a:pt x="41275" y="90487"/>
                  </a:lnTo>
                  <a:lnTo>
                    <a:pt x="41275" y="90488"/>
                  </a:lnTo>
                  <a:lnTo>
                    <a:pt x="68263" y="60325"/>
                  </a:lnTo>
                  <a:lnTo>
                    <a:pt x="84137" y="50801"/>
                  </a:lnTo>
                  <a:lnTo>
                    <a:pt x="84137" y="50800"/>
                  </a:lnTo>
                  <a:lnTo>
                    <a:pt x="104774" y="34925"/>
                  </a:lnTo>
                  <a:lnTo>
                    <a:pt x="125412" y="25400"/>
                  </a:lnTo>
                  <a:lnTo>
                    <a:pt x="125412" y="25399"/>
                  </a:lnTo>
                  <a:lnTo>
                    <a:pt x="146049" y="15874"/>
                  </a:lnTo>
                  <a:lnTo>
                    <a:pt x="168275" y="11112"/>
                  </a:lnTo>
                  <a:lnTo>
                    <a:pt x="168275" y="11112"/>
                  </a:lnTo>
                  <a:lnTo>
                    <a:pt x="190500" y="4762"/>
                  </a:lnTo>
                  <a:lnTo>
                    <a:pt x="211137" y="317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37"/>
            <p:cNvSpPr>
              <a:spLocks/>
            </p:cNvSpPr>
            <p:nvPr/>
          </p:nvSpPr>
          <p:spPr bwMode="auto">
            <a:xfrm>
              <a:off x="9567791" y="2151477"/>
              <a:ext cx="560350" cy="1667637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9882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619691" y="2752845"/>
              <a:ext cx="3870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D</a:t>
              </a:r>
              <a:endParaRPr kumimoji="1"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</p:grpSp>
      <p:sp>
        <p:nvSpPr>
          <p:cNvPr id="27" name="TextBox 24"/>
          <p:cNvSpPr txBox="1"/>
          <p:nvPr/>
        </p:nvSpPr>
        <p:spPr>
          <a:xfrm>
            <a:off x="4328362" y="5430562"/>
            <a:ext cx="1795347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培训人员（及培训内容分类</a:t>
            </a:r>
          </a:p>
        </p:txBody>
      </p:sp>
      <p:sp>
        <p:nvSpPr>
          <p:cNvPr id="29" name="TextBox 24"/>
          <p:cNvSpPr txBox="1"/>
          <p:nvPr/>
        </p:nvSpPr>
        <p:spPr>
          <a:xfrm>
            <a:off x="6636352" y="5430562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培训方式选择</a:t>
            </a:r>
          </a:p>
        </p:txBody>
      </p:sp>
      <p:sp>
        <p:nvSpPr>
          <p:cNvPr id="31" name="TextBox 24"/>
          <p:cNvSpPr txBox="1"/>
          <p:nvPr/>
        </p:nvSpPr>
        <p:spPr>
          <a:xfrm>
            <a:off x="8959407" y="5430562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培训效果评估</a:t>
            </a:r>
          </a:p>
        </p:txBody>
      </p:sp>
    </p:spTree>
    <p:extLst>
      <p:ext uri="{BB962C8B-B14F-4D97-AF65-F5344CB8AC3E}">
        <p14:creationId xmlns:p14="http://schemas.microsoft.com/office/powerpoint/2010/main" val="2134902562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7" grpId="0"/>
      <p:bldP spid="29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27383"/>
            <a:ext cx="12192000" cy="5980288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8893" y="3642936"/>
            <a:ext cx="24411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CONTENTS</a:t>
            </a:r>
            <a:endParaRPr kumimoji="1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29625" y="1432414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kern="0" spc="30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基本信息</a:t>
            </a:r>
            <a:endParaRPr kumimoji="1" lang="zh-CN" altLang="en-US" sz="28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29625" y="2693617"/>
            <a:ext cx="2172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609585">
              <a:defRPr/>
            </a:pPr>
            <a:r>
              <a:rPr kumimoji="1" lang="zh-CN" altLang="en-US" sz="2800" b="1" kern="0" spc="30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优势及不足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929625" y="3831205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609585">
              <a:defRPr/>
            </a:pPr>
            <a:r>
              <a:rPr kumimoji="1" lang="zh-CN" altLang="en-US" sz="2800" b="1" kern="0" spc="30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职能认知</a:t>
            </a:r>
          </a:p>
        </p:txBody>
      </p:sp>
      <p:sp>
        <p:nvSpPr>
          <p:cNvPr id="11" name="椭圆 10"/>
          <p:cNvSpPr/>
          <p:nvPr/>
        </p:nvSpPr>
        <p:spPr>
          <a:xfrm>
            <a:off x="5521370" y="3515425"/>
            <a:ext cx="979555" cy="97955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3</a:t>
            </a:r>
            <a:endParaRPr kumimoji="1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29625" y="4979433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609585">
              <a:defRPr/>
            </a:pPr>
            <a:r>
              <a:rPr kumimoji="1" lang="zh-CN" altLang="en-US" sz="2800" b="1" kern="0" spc="30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工作规划</a:t>
            </a:r>
            <a:endParaRPr kumimoji="1" lang="en-US" altLang="zh-CN" sz="2800" b="1" kern="0" spc="3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521370" y="4678863"/>
            <a:ext cx="979555" cy="97955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4</a:t>
            </a:r>
            <a:endParaRPr kumimoji="1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90235" y="1973590"/>
            <a:ext cx="31341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目录</a:t>
            </a:r>
          </a:p>
        </p:txBody>
      </p:sp>
      <p:sp>
        <p:nvSpPr>
          <p:cNvPr id="24" name="椭圆 23"/>
          <p:cNvSpPr/>
          <p:nvPr/>
        </p:nvSpPr>
        <p:spPr>
          <a:xfrm>
            <a:off x="5521370" y="1188551"/>
            <a:ext cx="979555" cy="97955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1</a:t>
            </a:r>
            <a:endParaRPr kumimoji="1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521370" y="2351988"/>
            <a:ext cx="979555" cy="97955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2</a:t>
            </a:r>
            <a:endParaRPr kumimoji="1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842202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3" grpId="0"/>
      <p:bldP spid="6" grpId="0"/>
      <p:bldP spid="9" grpId="0"/>
      <p:bldP spid="11" grpId="0" animBg="1"/>
      <p:bldP spid="12" grpId="0"/>
      <p:bldP spid="14" grpId="0" animBg="1"/>
      <p:bldP spid="18" grpId="0"/>
      <p:bldP spid="24" grpId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6785" y="69959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注意事项</a:t>
            </a:r>
          </a:p>
        </p:txBody>
      </p:sp>
      <p:sp>
        <p:nvSpPr>
          <p:cNvPr id="4" name="圆角矩形 3"/>
          <p:cNvSpPr/>
          <p:nvPr/>
        </p:nvSpPr>
        <p:spPr bwMode="auto">
          <a:xfrm>
            <a:off x="1560890" y="2077686"/>
            <a:ext cx="3815666" cy="1939636"/>
          </a:xfrm>
          <a:prstGeom prst="roundRect">
            <a:avLst>
              <a:gd name="adj" fmla="val 2381"/>
            </a:avLst>
          </a:prstGeom>
          <a:solidFill>
            <a:srgbClr val="18B49B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1560890" y="2077686"/>
            <a:ext cx="365884" cy="346363"/>
          </a:xfrm>
          <a:prstGeom prst="roundRect">
            <a:avLst>
              <a:gd name="adj" fmla="val 2381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6839471" y="2077686"/>
            <a:ext cx="3815666" cy="1939636"/>
          </a:xfrm>
          <a:prstGeom prst="roundRect">
            <a:avLst>
              <a:gd name="adj" fmla="val 2381"/>
            </a:avLst>
          </a:prstGeom>
          <a:solidFill>
            <a:srgbClr val="18B49B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6839471" y="2077686"/>
            <a:ext cx="365884" cy="346363"/>
          </a:xfrm>
          <a:prstGeom prst="roundRect">
            <a:avLst>
              <a:gd name="adj" fmla="val 2381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6839471" y="4435929"/>
            <a:ext cx="3815666" cy="1939636"/>
          </a:xfrm>
          <a:prstGeom prst="roundRect">
            <a:avLst>
              <a:gd name="adj" fmla="val 2381"/>
            </a:avLst>
          </a:prstGeom>
          <a:solidFill>
            <a:srgbClr val="18B49B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6839471" y="4435929"/>
            <a:ext cx="365884" cy="346363"/>
          </a:xfrm>
          <a:prstGeom prst="roundRect">
            <a:avLst>
              <a:gd name="adj" fmla="val 2381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1560890" y="4435929"/>
            <a:ext cx="3815666" cy="1939636"/>
          </a:xfrm>
          <a:prstGeom prst="roundRect">
            <a:avLst>
              <a:gd name="adj" fmla="val 2381"/>
            </a:avLst>
          </a:prstGeom>
          <a:solidFill>
            <a:srgbClr val="18B49B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1560890" y="4435929"/>
            <a:ext cx="365884" cy="346363"/>
          </a:xfrm>
          <a:prstGeom prst="roundRect">
            <a:avLst>
              <a:gd name="adj" fmla="val 2381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26774" y="2579790"/>
            <a:ext cx="3388696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人事行政部平时应注意研究、开发和搜索培训课题，结合公司需要和部门需求，不定期向有关部门推荐相关培训课题信息</a:t>
            </a:r>
          </a:p>
        </p:txBody>
      </p:sp>
      <p:sp>
        <p:nvSpPr>
          <p:cNvPr id="13" name="矩形 12"/>
          <p:cNvSpPr/>
          <p:nvPr/>
        </p:nvSpPr>
        <p:spPr>
          <a:xfrm>
            <a:off x="7205355" y="2579790"/>
            <a:ext cx="3146962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培训不能形式化，要做到有培训、有考核、有提高</a:t>
            </a:r>
          </a:p>
        </p:txBody>
      </p:sp>
      <p:sp>
        <p:nvSpPr>
          <p:cNvPr id="14" name="矩形 13"/>
          <p:cNvSpPr/>
          <p:nvPr/>
        </p:nvSpPr>
        <p:spPr>
          <a:xfrm>
            <a:off x="1844812" y="5040510"/>
            <a:ext cx="328047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安排培训时，要充分考虑与目前工作的协调，重点培训与普遍提高的关系。</a:t>
            </a:r>
            <a:endParaRPr lang="en-US" altLang="zh-CN" sz="1600" dirty="0">
              <a:solidFill>
                <a:schemeClr val="bg1"/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16349" y="5154387"/>
            <a:ext cx="2852063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要重点考虑资源共享的问题。</a:t>
            </a:r>
            <a:endParaRPr lang="en-US" altLang="zh-CN" sz="1600" dirty="0">
              <a:solidFill>
                <a:schemeClr val="bg1"/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39739" y="2070290"/>
            <a:ext cx="3870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Arial" charset="0"/>
                <a:cs typeface="Arial" charset="0"/>
              </a:rPr>
              <a:t>A</a:t>
            </a:r>
            <a:endParaRPr kumimoji="1"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29324" y="2070290"/>
            <a:ext cx="3870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Arial" charset="0"/>
                <a:cs typeface="Arial" charset="0"/>
              </a:rPr>
              <a:t>B</a:t>
            </a:r>
            <a:endParaRPr kumimoji="1"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29319" y="4417159"/>
            <a:ext cx="3870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Arial" charset="0"/>
                <a:cs typeface="Arial" charset="0"/>
              </a:rPr>
              <a:t>D</a:t>
            </a:r>
            <a:endParaRPr kumimoji="1"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40524" y="4417159"/>
            <a:ext cx="3870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Arial" charset="0"/>
                <a:cs typeface="Arial" charset="0"/>
              </a:rPr>
              <a:t>C</a:t>
            </a:r>
            <a:endParaRPr kumimoji="1"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965518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20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835635" y="2541180"/>
            <a:ext cx="4520731" cy="3640978"/>
            <a:chOff x="4300539" y="1984376"/>
            <a:chExt cx="3589338" cy="2890838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Rectangle 8"/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Oval 11"/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Oval 12"/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8" name="Oval 13"/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Oval 14"/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Oval 15"/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33" name="TextBox 50"/>
          <p:cNvSpPr txBox="1"/>
          <p:nvPr/>
        </p:nvSpPr>
        <p:spPr>
          <a:xfrm>
            <a:off x="3894228" y="502179"/>
            <a:ext cx="44037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人力资源工作规划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34" name="Rectangle 55"/>
          <p:cNvSpPr/>
          <p:nvPr/>
        </p:nvSpPr>
        <p:spPr>
          <a:xfrm>
            <a:off x="5867400" y="467040"/>
            <a:ext cx="4572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文本框 1"/>
          <p:cNvSpPr txBox="1"/>
          <p:nvPr/>
        </p:nvSpPr>
        <p:spPr>
          <a:xfrm>
            <a:off x="5080338" y="358463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绩效考核</a:t>
            </a:r>
          </a:p>
        </p:txBody>
      </p:sp>
    </p:spTree>
    <p:extLst>
      <p:ext uri="{BB962C8B-B14F-4D97-AF65-F5344CB8AC3E}">
        <p14:creationId xmlns:p14="http://schemas.microsoft.com/office/powerpoint/2010/main" val="845929649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756327" y="7163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总体目标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504" y="4218641"/>
            <a:ext cx="689535" cy="6895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auto">
          <a:xfrm>
            <a:off x="2706504" y="4908176"/>
            <a:ext cx="7432579" cy="107577"/>
          </a:xfrm>
          <a:prstGeom prst="rect">
            <a:avLst/>
          </a:prstGeom>
          <a:solidFill>
            <a:srgbClr val="18B49B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95343" y="3244334"/>
            <a:ext cx="4801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Hiragino Sans GB W3" charset="-122"/>
                <a:ea typeface="Hiragino Sans GB W3" charset="-122"/>
                <a:cs typeface="Hiragino Sans GB W3" charset="-122"/>
              </a:rPr>
              <a:t>改善和提高员工的绩效，进而提高公司的绩效</a:t>
            </a:r>
          </a:p>
        </p:txBody>
      </p:sp>
    </p:spTree>
    <p:extLst>
      <p:ext uri="{BB962C8B-B14F-4D97-AF65-F5344CB8AC3E}">
        <p14:creationId xmlns:p14="http://schemas.microsoft.com/office/powerpoint/2010/main" val="1637087761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6330" y="7163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实施方案</a:t>
            </a:r>
          </a:p>
        </p:txBody>
      </p:sp>
      <p:sp>
        <p:nvSpPr>
          <p:cNvPr id="5" name="任意形状 4"/>
          <p:cNvSpPr/>
          <p:nvPr/>
        </p:nvSpPr>
        <p:spPr>
          <a:xfrm>
            <a:off x="5333454" y="1821878"/>
            <a:ext cx="1254661" cy="1254662"/>
          </a:xfrm>
          <a:custGeom>
            <a:avLst/>
            <a:gdLst>
              <a:gd name="connsiteX0" fmla="*/ 0 w 1522873"/>
              <a:gd name="connsiteY0" fmla="*/ 761437 h 1522873"/>
              <a:gd name="connsiteX1" fmla="*/ 761437 w 1522873"/>
              <a:gd name="connsiteY1" fmla="*/ 0 h 1522873"/>
              <a:gd name="connsiteX2" fmla="*/ 1522874 w 1522873"/>
              <a:gd name="connsiteY2" fmla="*/ 761437 h 1522873"/>
              <a:gd name="connsiteX3" fmla="*/ 761437 w 1522873"/>
              <a:gd name="connsiteY3" fmla="*/ 1522874 h 1522873"/>
              <a:gd name="connsiteX4" fmla="*/ 0 w 1522873"/>
              <a:gd name="connsiteY4" fmla="*/ 761437 h 1522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873" h="1522873">
                <a:moveTo>
                  <a:pt x="0" y="761437"/>
                </a:moveTo>
                <a:cubicBezTo>
                  <a:pt x="0" y="340907"/>
                  <a:pt x="340907" y="0"/>
                  <a:pt x="761437" y="0"/>
                </a:cubicBezTo>
                <a:cubicBezTo>
                  <a:pt x="1181967" y="0"/>
                  <a:pt x="1522874" y="340907"/>
                  <a:pt x="1522874" y="761437"/>
                </a:cubicBezTo>
                <a:cubicBezTo>
                  <a:pt x="1522874" y="1181967"/>
                  <a:pt x="1181967" y="1522874"/>
                  <a:pt x="761437" y="1522874"/>
                </a:cubicBezTo>
                <a:cubicBezTo>
                  <a:pt x="340907" y="1522874"/>
                  <a:pt x="0" y="1181967"/>
                  <a:pt x="0" y="761437"/>
                </a:cubicBezTo>
                <a:close/>
              </a:path>
            </a:pathLst>
          </a:custGeom>
          <a:solidFill>
            <a:srgbClr val="18B49B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5570" tIns="305570" rIns="305570" bIns="305570" numCol="1" spcCol="1270" anchor="ctr" anchorCtr="0">
            <a:noAutofit/>
          </a:bodyPr>
          <a:lstStyle/>
          <a:p>
            <a:pPr lvl="0" algn="ctr" defTabSz="2889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 dirty="0"/>
          </a:p>
        </p:txBody>
      </p:sp>
      <p:sp>
        <p:nvSpPr>
          <p:cNvPr id="6" name="任意形状 5"/>
          <p:cNvSpPr/>
          <p:nvPr/>
        </p:nvSpPr>
        <p:spPr>
          <a:xfrm>
            <a:off x="6857870" y="2929432"/>
            <a:ext cx="1254661" cy="1254662"/>
          </a:xfrm>
          <a:custGeom>
            <a:avLst/>
            <a:gdLst>
              <a:gd name="connsiteX0" fmla="*/ 0 w 1522873"/>
              <a:gd name="connsiteY0" fmla="*/ 761437 h 1522873"/>
              <a:gd name="connsiteX1" fmla="*/ 761437 w 1522873"/>
              <a:gd name="connsiteY1" fmla="*/ 0 h 1522873"/>
              <a:gd name="connsiteX2" fmla="*/ 1522874 w 1522873"/>
              <a:gd name="connsiteY2" fmla="*/ 761437 h 1522873"/>
              <a:gd name="connsiteX3" fmla="*/ 761437 w 1522873"/>
              <a:gd name="connsiteY3" fmla="*/ 1522874 h 1522873"/>
              <a:gd name="connsiteX4" fmla="*/ 0 w 1522873"/>
              <a:gd name="connsiteY4" fmla="*/ 761437 h 1522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873" h="1522873">
                <a:moveTo>
                  <a:pt x="0" y="761437"/>
                </a:moveTo>
                <a:cubicBezTo>
                  <a:pt x="0" y="340907"/>
                  <a:pt x="340907" y="0"/>
                  <a:pt x="761437" y="0"/>
                </a:cubicBezTo>
                <a:cubicBezTo>
                  <a:pt x="1181967" y="0"/>
                  <a:pt x="1522874" y="340907"/>
                  <a:pt x="1522874" y="761437"/>
                </a:cubicBezTo>
                <a:cubicBezTo>
                  <a:pt x="1522874" y="1181967"/>
                  <a:pt x="1181967" y="1522874"/>
                  <a:pt x="761437" y="1522874"/>
                </a:cubicBezTo>
                <a:cubicBezTo>
                  <a:pt x="340907" y="1522874"/>
                  <a:pt x="0" y="1181967"/>
                  <a:pt x="0" y="761437"/>
                </a:cubicBezTo>
                <a:close/>
              </a:path>
            </a:pathLst>
          </a:custGeom>
          <a:solidFill>
            <a:srgbClr val="18B49B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5570" tIns="305570" rIns="305570" bIns="305570" numCol="1" spcCol="1270" anchor="ctr" anchorCtr="0">
            <a:noAutofit/>
          </a:bodyPr>
          <a:lstStyle/>
          <a:p>
            <a:pPr lvl="0" algn="ctr" defTabSz="2889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 dirty="0"/>
          </a:p>
        </p:txBody>
      </p:sp>
      <p:sp>
        <p:nvSpPr>
          <p:cNvPr id="7" name="任意形状 6"/>
          <p:cNvSpPr/>
          <p:nvPr/>
        </p:nvSpPr>
        <p:spPr>
          <a:xfrm>
            <a:off x="6275595" y="4721490"/>
            <a:ext cx="1254661" cy="1254662"/>
          </a:xfrm>
          <a:custGeom>
            <a:avLst/>
            <a:gdLst>
              <a:gd name="connsiteX0" fmla="*/ 0 w 1522873"/>
              <a:gd name="connsiteY0" fmla="*/ 761437 h 1522873"/>
              <a:gd name="connsiteX1" fmla="*/ 761437 w 1522873"/>
              <a:gd name="connsiteY1" fmla="*/ 0 h 1522873"/>
              <a:gd name="connsiteX2" fmla="*/ 1522874 w 1522873"/>
              <a:gd name="connsiteY2" fmla="*/ 761437 h 1522873"/>
              <a:gd name="connsiteX3" fmla="*/ 761437 w 1522873"/>
              <a:gd name="connsiteY3" fmla="*/ 1522874 h 1522873"/>
              <a:gd name="connsiteX4" fmla="*/ 0 w 1522873"/>
              <a:gd name="connsiteY4" fmla="*/ 761437 h 1522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873" h="1522873">
                <a:moveTo>
                  <a:pt x="0" y="761437"/>
                </a:moveTo>
                <a:cubicBezTo>
                  <a:pt x="0" y="340907"/>
                  <a:pt x="340907" y="0"/>
                  <a:pt x="761437" y="0"/>
                </a:cubicBezTo>
                <a:cubicBezTo>
                  <a:pt x="1181967" y="0"/>
                  <a:pt x="1522874" y="340907"/>
                  <a:pt x="1522874" y="761437"/>
                </a:cubicBezTo>
                <a:cubicBezTo>
                  <a:pt x="1522874" y="1181967"/>
                  <a:pt x="1181967" y="1522874"/>
                  <a:pt x="761437" y="1522874"/>
                </a:cubicBezTo>
                <a:cubicBezTo>
                  <a:pt x="340907" y="1522874"/>
                  <a:pt x="0" y="1181967"/>
                  <a:pt x="0" y="761437"/>
                </a:cubicBezTo>
                <a:close/>
              </a:path>
            </a:pathLst>
          </a:custGeom>
          <a:solidFill>
            <a:srgbClr val="18B49B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5570" tIns="305570" rIns="305570" bIns="305570" numCol="1" spcCol="1270" anchor="ctr" anchorCtr="0">
            <a:noAutofit/>
          </a:bodyPr>
          <a:lstStyle/>
          <a:p>
            <a:pPr lvl="0" algn="ctr" defTabSz="2889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 dirty="0"/>
          </a:p>
        </p:txBody>
      </p:sp>
      <p:sp>
        <p:nvSpPr>
          <p:cNvPr id="8" name="任意形状 7"/>
          <p:cNvSpPr/>
          <p:nvPr/>
        </p:nvSpPr>
        <p:spPr>
          <a:xfrm>
            <a:off x="4391314" y="4721490"/>
            <a:ext cx="1254661" cy="1254662"/>
          </a:xfrm>
          <a:custGeom>
            <a:avLst/>
            <a:gdLst>
              <a:gd name="connsiteX0" fmla="*/ 0 w 1522873"/>
              <a:gd name="connsiteY0" fmla="*/ 761437 h 1522873"/>
              <a:gd name="connsiteX1" fmla="*/ 761437 w 1522873"/>
              <a:gd name="connsiteY1" fmla="*/ 0 h 1522873"/>
              <a:gd name="connsiteX2" fmla="*/ 1522874 w 1522873"/>
              <a:gd name="connsiteY2" fmla="*/ 761437 h 1522873"/>
              <a:gd name="connsiteX3" fmla="*/ 761437 w 1522873"/>
              <a:gd name="connsiteY3" fmla="*/ 1522874 h 1522873"/>
              <a:gd name="connsiteX4" fmla="*/ 0 w 1522873"/>
              <a:gd name="connsiteY4" fmla="*/ 761437 h 1522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873" h="1522873">
                <a:moveTo>
                  <a:pt x="0" y="761437"/>
                </a:moveTo>
                <a:cubicBezTo>
                  <a:pt x="0" y="340907"/>
                  <a:pt x="340907" y="0"/>
                  <a:pt x="761437" y="0"/>
                </a:cubicBezTo>
                <a:cubicBezTo>
                  <a:pt x="1181967" y="0"/>
                  <a:pt x="1522874" y="340907"/>
                  <a:pt x="1522874" y="761437"/>
                </a:cubicBezTo>
                <a:cubicBezTo>
                  <a:pt x="1522874" y="1181967"/>
                  <a:pt x="1181967" y="1522874"/>
                  <a:pt x="761437" y="1522874"/>
                </a:cubicBezTo>
                <a:cubicBezTo>
                  <a:pt x="340907" y="1522874"/>
                  <a:pt x="0" y="1181967"/>
                  <a:pt x="0" y="761437"/>
                </a:cubicBezTo>
                <a:close/>
              </a:path>
            </a:pathLst>
          </a:custGeom>
          <a:solidFill>
            <a:srgbClr val="18B49B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5570" tIns="305570" rIns="305570" bIns="305570" numCol="1" spcCol="1270" anchor="ctr" anchorCtr="0">
            <a:noAutofit/>
          </a:bodyPr>
          <a:lstStyle/>
          <a:p>
            <a:pPr lvl="0" algn="ctr" defTabSz="2889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 dirty="0"/>
          </a:p>
        </p:txBody>
      </p:sp>
      <p:sp>
        <p:nvSpPr>
          <p:cNvPr id="9" name="任意形状 8"/>
          <p:cNvSpPr/>
          <p:nvPr/>
        </p:nvSpPr>
        <p:spPr>
          <a:xfrm>
            <a:off x="3809039" y="2929432"/>
            <a:ext cx="1254661" cy="1254662"/>
          </a:xfrm>
          <a:custGeom>
            <a:avLst/>
            <a:gdLst>
              <a:gd name="connsiteX0" fmla="*/ 0 w 1522873"/>
              <a:gd name="connsiteY0" fmla="*/ 761437 h 1522873"/>
              <a:gd name="connsiteX1" fmla="*/ 761437 w 1522873"/>
              <a:gd name="connsiteY1" fmla="*/ 0 h 1522873"/>
              <a:gd name="connsiteX2" fmla="*/ 1522874 w 1522873"/>
              <a:gd name="connsiteY2" fmla="*/ 761437 h 1522873"/>
              <a:gd name="connsiteX3" fmla="*/ 761437 w 1522873"/>
              <a:gd name="connsiteY3" fmla="*/ 1522874 h 1522873"/>
              <a:gd name="connsiteX4" fmla="*/ 0 w 1522873"/>
              <a:gd name="connsiteY4" fmla="*/ 761437 h 1522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2873" h="1522873">
                <a:moveTo>
                  <a:pt x="0" y="761437"/>
                </a:moveTo>
                <a:cubicBezTo>
                  <a:pt x="0" y="340907"/>
                  <a:pt x="340907" y="0"/>
                  <a:pt x="761437" y="0"/>
                </a:cubicBezTo>
                <a:cubicBezTo>
                  <a:pt x="1181967" y="0"/>
                  <a:pt x="1522874" y="340907"/>
                  <a:pt x="1522874" y="761437"/>
                </a:cubicBezTo>
                <a:cubicBezTo>
                  <a:pt x="1522874" y="1181967"/>
                  <a:pt x="1181967" y="1522874"/>
                  <a:pt x="761437" y="1522874"/>
                </a:cubicBezTo>
                <a:cubicBezTo>
                  <a:pt x="340907" y="1522874"/>
                  <a:pt x="0" y="1181967"/>
                  <a:pt x="0" y="761437"/>
                </a:cubicBezTo>
                <a:close/>
              </a:path>
            </a:pathLst>
          </a:custGeom>
          <a:solidFill>
            <a:srgbClr val="18B49B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5570" tIns="305570" rIns="305570" bIns="305570" numCol="1" spcCol="1270" anchor="ctr" anchorCtr="0">
            <a:noAutofit/>
          </a:bodyPr>
          <a:lstStyle/>
          <a:p>
            <a:pPr lvl="0" algn="ctr" defTabSz="2889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 dirty="0"/>
          </a:p>
        </p:txBody>
      </p:sp>
      <p:sp>
        <p:nvSpPr>
          <p:cNvPr id="10" name="矩形 9"/>
          <p:cNvSpPr/>
          <p:nvPr/>
        </p:nvSpPr>
        <p:spPr>
          <a:xfrm>
            <a:off x="6348833" y="1404364"/>
            <a:ext cx="22621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明确公司总体目标。</a:t>
            </a:r>
          </a:p>
        </p:txBody>
      </p:sp>
      <p:sp>
        <p:nvSpPr>
          <p:cNvPr id="11" name="矩形 10"/>
          <p:cNvSpPr/>
          <p:nvPr/>
        </p:nvSpPr>
        <p:spPr>
          <a:xfrm>
            <a:off x="8282066" y="343746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任务分解</a:t>
            </a:r>
          </a:p>
        </p:txBody>
      </p:sp>
      <p:sp>
        <p:nvSpPr>
          <p:cNvPr id="12" name="矩形 11"/>
          <p:cNvSpPr/>
          <p:nvPr/>
        </p:nvSpPr>
        <p:spPr>
          <a:xfrm>
            <a:off x="7598318" y="5597895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制定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绩效考核管理办法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》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2315" y="5202022"/>
            <a:ext cx="31541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确定绩效考核对象，进行考核动员及培训，试行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31508" y="324838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效果评估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grpSp>
        <p:nvGrpSpPr>
          <p:cNvPr id="15" name="Group 75"/>
          <p:cNvGrpSpPr/>
          <p:nvPr/>
        </p:nvGrpSpPr>
        <p:grpSpPr>
          <a:xfrm>
            <a:off x="5724248" y="2211877"/>
            <a:ext cx="473075" cy="474663"/>
            <a:chOff x="4906963" y="2173288"/>
            <a:chExt cx="473075" cy="474663"/>
          </a:xfrm>
          <a:solidFill>
            <a:srgbClr val="FFFFFF"/>
          </a:solidFill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4938713" y="2473325"/>
              <a:ext cx="142875" cy="141288"/>
            </a:xfrm>
            <a:custGeom>
              <a:avLst/>
              <a:gdLst>
                <a:gd name="T0" fmla="*/ 40 w 67"/>
                <a:gd name="T1" fmla="*/ 4 h 66"/>
                <a:gd name="T2" fmla="*/ 35 w 67"/>
                <a:gd name="T3" fmla="*/ 3 h 66"/>
                <a:gd name="T4" fmla="*/ 9 w 67"/>
                <a:gd name="T5" fmla="*/ 61 h 66"/>
                <a:gd name="T6" fmla="*/ 64 w 67"/>
                <a:gd name="T7" fmla="*/ 32 h 66"/>
                <a:gd name="T8" fmla="*/ 63 w 67"/>
                <a:gd name="T9" fmla="*/ 27 h 66"/>
                <a:gd name="T10" fmla="*/ 40 w 67"/>
                <a:gd name="T11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66">
                  <a:moveTo>
                    <a:pt x="40" y="4"/>
                  </a:moveTo>
                  <a:cubicBezTo>
                    <a:pt x="37" y="0"/>
                    <a:pt x="36" y="2"/>
                    <a:pt x="35" y="3"/>
                  </a:cubicBezTo>
                  <a:cubicBezTo>
                    <a:pt x="17" y="21"/>
                    <a:pt x="0" y="66"/>
                    <a:pt x="9" y="61"/>
                  </a:cubicBezTo>
                  <a:cubicBezTo>
                    <a:pt x="41" y="46"/>
                    <a:pt x="46" y="50"/>
                    <a:pt x="64" y="32"/>
                  </a:cubicBezTo>
                  <a:cubicBezTo>
                    <a:pt x="65" y="31"/>
                    <a:pt x="67" y="30"/>
                    <a:pt x="63" y="27"/>
                  </a:cubicBezTo>
                  <a:lnTo>
                    <a:pt x="40" y="4"/>
                  </a:ln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4906963" y="2173288"/>
              <a:ext cx="473075" cy="474663"/>
            </a:xfrm>
            <a:custGeom>
              <a:avLst/>
              <a:gdLst>
                <a:gd name="T0" fmla="*/ 155 w 223"/>
                <a:gd name="T1" fmla="*/ 145 h 224"/>
                <a:gd name="T2" fmla="*/ 156 w 223"/>
                <a:gd name="T3" fmla="*/ 141 h 224"/>
                <a:gd name="T4" fmla="*/ 204 w 223"/>
                <a:gd name="T5" fmla="*/ 19 h 224"/>
                <a:gd name="T6" fmla="*/ 84 w 223"/>
                <a:gd name="T7" fmla="*/ 67 h 224"/>
                <a:gd name="T8" fmla="*/ 78 w 223"/>
                <a:gd name="T9" fmla="*/ 69 h 224"/>
                <a:gd name="T10" fmla="*/ 65 w 223"/>
                <a:gd name="T11" fmla="*/ 65 h 224"/>
                <a:gd name="T12" fmla="*/ 53 w 223"/>
                <a:gd name="T13" fmla="*/ 69 h 224"/>
                <a:gd name="T14" fmla="*/ 3 w 223"/>
                <a:gd name="T15" fmla="*/ 119 h 224"/>
                <a:gd name="T16" fmla="*/ 5 w 223"/>
                <a:gd name="T17" fmla="*/ 125 h 224"/>
                <a:gd name="T18" fmla="*/ 41 w 223"/>
                <a:gd name="T19" fmla="*/ 131 h 224"/>
                <a:gd name="T20" fmla="*/ 53 w 223"/>
                <a:gd name="T21" fmla="*/ 127 h 224"/>
                <a:gd name="T22" fmla="*/ 57 w 223"/>
                <a:gd name="T23" fmla="*/ 127 h 224"/>
                <a:gd name="T24" fmla="*/ 96 w 223"/>
                <a:gd name="T25" fmla="*/ 167 h 224"/>
                <a:gd name="T26" fmla="*/ 96 w 223"/>
                <a:gd name="T27" fmla="*/ 170 h 224"/>
                <a:gd name="T28" fmla="*/ 92 w 223"/>
                <a:gd name="T29" fmla="*/ 182 h 224"/>
                <a:gd name="T30" fmla="*/ 98 w 223"/>
                <a:gd name="T31" fmla="*/ 219 h 224"/>
                <a:gd name="T32" fmla="*/ 104 w 223"/>
                <a:gd name="T33" fmla="*/ 221 h 224"/>
                <a:gd name="T34" fmla="*/ 155 w 223"/>
                <a:gd name="T35" fmla="*/ 170 h 224"/>
                <a:gd name="T36" fmla="*/ 158 w 223"/>
                <a:gd name="T37" fmla="*/ 159 h 224"/>
                <a:gd name="T38" fmla="*/ 155 w 223"/>
                <a:gd name="T39" fmla="*/ 145 h 224"/>
                <a:gd name="T40" fmla="*/ 144 w 223"/>
                <a:gd name="T41" fmla="*/ 80 h 224"/>
                <a:gd name="T42" fmla="*/ 144 w 223"/>
                <a:gd name="T43" fmla="*/ 50 h 224"/>
                <a:gd name="T44" fmla="*/ 174 w 223"/>
                <a:gd name="T45" fmla="*/ 50 h 224"/>
                <a:gd name="T46" fmla="*/ 174 w 223"/>
                <a:gd name="T47" fmla="*/ 80 h 224"/>
                <a:gd name="T48" fmla="*/ 144 w 223"/>
                <a:gd name="T49" fmla="*/ 8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3" h="224">
                  <a:moveTo>
                    <a:pt x="155" y="145"/>
                  </a:moveTo>
                  <a:cubicBezTo>
                    <a:pt x="154" y="143"/>
                    <a:pt x="156" y="141"/>
                    <a:pt x="156" y="141"/>
                  </a:cubicBezTo>
                  <a:cubicBezTo>
                    <a:pt x="197" y="97"/>
                    <a:pt x="223" y="38"/>
                    <a:pt x="204" y="19"/>
                  </a:cubicBezTo>
                  <a:cubicBezTo>
                    <a:pt x="185" y="0"/>
                    <a:pt x="128" y="26"/>
                    <a:pt x="84" y="67"/>
                  </a:cubicBezTo>
                  <a:cubicBezTo>
                    <a:pt x="83" y="68"/>
                    <a:pt x="81" y="69"/>
                    <a:pt x="78" y="69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1" y="64"/>
                    <a:pt x="56" y="66"/>
                    <a:pt x="53" y="69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0" y="122"/>
                    <a:pt x="1" y="124"/>
                    <a:pt x="5" y="125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5" y="131"/>
                    <a:pt x="50" y="130"/>
                    <a:pt x="53" y="127"/>
                  </a:cubicBezTo>
                  <a:cubicBezTo>
                    <a:pt x="53" y="127"/>
                    <a:pt x="55" y="125"/>
                    <a:pt x="57" y="127"/>
                  </a:cubicBezTo>
                  <a:cubicBezTo>
                    <a:pt x="67" y="137"/>
                    <a:pt x="86" y="157"/>
                    <a:pt x="96" y="167"/>
                  </a:cubicBezTo>
                  <a:cubicBezTo>
                    <a:pt x="98" y="168"/>
                    <a:pt x="96" y="170"/>
                    <a:pt x="96" y="170"/>
                  </a:cubicBezTo>
                  <a:cubicBezTo>
                    <a:pt x="94" y="173"/>
                    <a:pt x="92" y="179"/>
                    <a:pt x="92" y="182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9" y="223"/>
                    <a:pt x="102" y="224"/>
                    <a:pt x="104" y="221"/>
                  </a:cubicBezTo>
                  <a:cubicBezTo>
                    <a:pt x="155" y="170"/>
                    <a:pt x="155" y="170"/>
                    <a:pt x="155" y="170"/>
                  </a:cubicBezTo>
                  <a:cubicBezTo>
                    <a:pt x="157" y="168"/>
                    <a:pt x="159" y="162"/>
                    <a:pt x="158" y="159"/>
                  </a:cubicBezTo>
                  <a:lnTo>
                    <a:pt x="155" y="145"/>
                  </a:lnTo>
                  <a:close/>
                  <a:moveTo>
                    <a:pt x="144" y="80"/>
                  </a:moveTo>
                  <a:cubicBezTo>
                    <a:pt x="135" y="72"/>
                    <a:pt x="135" y="58"/>
                    <a:pt x="144" y="50"/>
                  </a:cubicBezTo>
                  <a:cubicBezTo>
                    <a:pt x="152" y="41"/>
                    <a:pt x="166" y="41"/>
                    <a:pt x="174" y="50"/>
                  </a:cubicBezTo>
                  <a:cubicBezTo>
                    <a:pt x="183" y="58"/>
                    <a:pt x="183" y="72"/>
                    <a:pt x="174" y="80"/>
                  </a:cubicBezTo>
                  <a:cubicBezTo>
                    <a:pt x="166" y="89"/>
                    <a:pt x="152" y="89"/>
                    <a:pt x="144" y="8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</p:grpSp>
      <p:grpSp>
        <p:nvGrpSpPr>
          <p:cNvPr id="18" name="Group 62"/>
          <p:cNvGrpSpPr/>
          <p:nvPr/>
        </p:nvGrpSpPr>
        <p:grpSpPr>
          <a:xfrm>
            <a:off x="6678818" y="5136634"/>
            <a:ext cx="448215" cy="424374"/>
            <a:chOff x="2700338" y="4484688"/>
            <a:chExt cx="447675" cy="423863"/>
          </a:xfrm>
          <a:solidFill>
            <a:schemeClr val="bg2"/>
          </a:solidFill>
        </p:grpSpPr>
        <p:sp>
          <p:nvSpPr>
            <p:cNvPr id="19" name="Freeform 55"/>
            <p:cNvSpPr>
              <a:spLocks/>
            </p:cNvSpPr>
            <p:nvPr/>
          </p:nvSpPr>
          <p:spPr bwMode="auto">
            <a:xfrm>
              <a:off x="2700338" y="4484688"/>
              <a:ext cx="447675" cy="423863"/>
            </a:xfrm>
            <a:custGeom>
              <a:avLst/>
              <a:gdLst>
                <a:gd name="T0" fmla="*/ 211 w 211"/>
                <a:gd name="T1" fmla="*/ 192 h 200"/>
                <a:gd name="T2" fmla="*/ 204 w 211"/>
                <a:gd name="T3" fmla="*/ 200 h 200"/>
                <a:gd name="T4" fmla="*/ 10 w 211"/>
                <a:gd name="T5" fmla="*/ 200 h 200"/>
                <a:gd name="T6" fmla="*/ 0 w 211"/>
                <a:gd name="T7" fmla="*/ 190 h 200"/>
                <a:gd name="T8" fmla="*/ 0 w 211"/>
                <a:gd name="T9" fmla="*/ 7 h 200"/>
                <a:gd name="T10" fmla="*/ 8 w 211"/>
                <a:gd name="T11" fmla="*/ 0 h 200"/>
                <a:gd name="T12" fmla="*/ 16 w 211"/>
                <a:gd name="T13" fmla="*/ 7 h 200"/>
                <a:gd name="T14" fmla="*/ 16 w 211"/>
                <a:gd name="T15" fmla="*/ 174 h 200"/>
                <a:gd name="T16" fmla="*/ 26 w 211"/>
                <a:gd name="T17" fmla="*/ 184 h 200"/>
                <a:gd name="T18" fmla="*/ 204 w 211"/>
                <a:gd name="T19" fmla="*/ 184 h 200"/>
                <a:gd name="T20" fmla="*/ 211 w 211"/>
                <a:gd name="T21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200">
                  <a:moveTo>
                    <a:pt x="211" y="192"/>
                  </a:moveTo>
                  <a:cubicBezTo>
                    <a:pt x="211" y="196"/>
                    <a:pt x="210" y="200"/>
                    <a:pt x="204" y="200"/>
                  </a:cubicBezTo>
                  <a:cubicBezTo>
                    <a:pt x="10" y="200"/>
                    <a:pt x="10" y="200"/>
                    <a:pt x="10" y="200"/>
                  </a:cubicBezTo>
                  <a:cubicBezTo>
                    <a:pt x="5" y="200"/>
                    <a:pt x="0" y="196"/>
                    <a:pt x="0" y="19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"/>
                    <a:pt x="4" y="0"/>
                    <a:pt x="8" y="0"/>
                  </a:cubicBezTo>
                  <a:cubicBezTo>
                    <a:pt x="12" y="0"/>
                    <a:pt x="16" y="1"/>
                    <a:pt x="16" y="7"/>
                  </a:cubicBezTo>
                  <a:cubicBezTo>
                    <a:pt x="16" y="174"/>
                    <a:pt x="16" y="174"/>
                    <a:pt x="16" y="174"/>
                  </a:cubicBezTo>
                  <a:cubicBezTo>
                    <a:pt x="16" y="180"/>
                    <a:pt x="20" y="184"/>
                    <a:pt x="26" y="184"/>
                  </a:cubicBezTo>
                  <a:cubicBezTo>
                    <a:pt x="204" y="184"/>
                    <a:pt x="204" y="184"/>
                    <a:pt x="204" y="184"/>
                  </a:cubicBezTo>
                  <a:cubicBezTo>
                    <a:pt x="210" y="184"/>
                    <a:pt x="211" y="188"/>
                    <a:pt x="211" y="192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  <p:sp>
          <p:nvSpPr>
            <p:cNvPr id="20" name="Freeform 56"/>
            <p:cNvSpPr>
              <a:spLocks/>
            </p:cNvSpPr>
            <p:nvPr/>
          </p:nvSpPr>
          <p:spPr bwMode="auto">
            <a:xfrm>
              <a:off x="2768601" y="4524375"/>
              <a:ext cx="347663" cy="300038"/>
            </a:xfrm>
            <a:custGeom>
              <a:avLst/>
              <a:gdLst>
                <a:gd name="T0" fmla="*/ 160 w 164"/>
                <a:gd name="T1" fmla="*/ 49 h 141"/>
                <a:gd name="T2" fmla="*/ 164 w 164"/>
                <a:gd name="T3" fmla="*/ 47 h 141"/>
                <a:gd name="T4" fmla="*/ 160 w 164"/>
                <a:gd name="T5" fmla="*/ 5 h 141"/>
                <a:gd name="T6" fmla="*/ 155 w 164"/>
                <a:gd name="T7" fmla="*/ 1 h 141"/>
                <a:gd name="T8" fmla="*/ 116 w 164"/>
                <a:gd name="T9" fmla="*/ 16 h 141"/>
                <a:gd name="T10" fmla="*/ 115 w 164"/>
                <a:gd name="T11" fmla="*/ 21 h 141"/>
                <a:gd name="T12" fmla="*/ 122 w 164"/>
                <a:gd name="T13" fmla="*/ 25 h 141"/>
                <a:gd name="T14" fmla="*/ 124 w 164"/>
                <a:gd name="T15" fmla="*/ 32 h 141"/>
                <a:gd name="T16" fmla="*/ 94 w 164"/>
                <a:gd name="T17" fmla="*/ 78 h 141"/>
                <a:gd name="T18" fmla="*/ 87 w 164"/>
                <a:gd name="T19" fmla="*/ 80 h 141"/>
                <a:gd name="T20" fmla="*/ 40 w 164"/>
                <a:gd name="T21" fmla="*/ 62 h 141"/>
                <a:gd name="T22" fmla="*/ 32 w 164"/>
                <a:gd name="T23" fmla="*/ 64 h 141"/>
                <a:gd name="T24" fmla="*/ 3 w 164"/>
                <a:gd name="T25" fmla="*/ 100 h 141"/>
                <a:gd name="T26" fmla="*/ 0 w 164"/>
                <a:gd name="T27" fmla="*/ 109 h 141"/>
                <a:gd name="T28" fmla="*/ 0 w 164"/>
                <a:gd name="T29" fmla="*/ 138 h 141"/>
                <a:gd name="T30" fmla="*/ 3 w 164"/>
                <a:gd name="T31" fmla="*/ 139 h 141"/>
                <a:gd name="T32" fmla="*/ 40 w 164"/>
                <a:gd name="T33" fmla="*/ 95 h 141"/>
                <a:gd name="T34" fmla="*/ 48 w 164"/>
                <a:gd name="T35" fmla="*/ 93 h 141"/>
                <a:gd name="T36" fmla="*/ 95 w 164"/>
                <a:gd name="T37" fmla="*/ 111 h 141"/>
                <a:gd name="T38" fmla="*/ 103 w 164"/>
                <a:gd name="T39" fmla="*/ 108 h 141"/>
                <a:gd name="T40" fmla="*/ 145 w 164"/>
                <a:gd name="T41" fmla="*/ 45 h 141"/>
                <a:gd name="T42" fmla="*/ 152 w 164"/>
                <a:gd name="T43" fmla="*/ 44 h 141"/>
                <a:gd name="T44" fmla="*/ 160 w 164"/>
                <a:gd name="T45" fmla="*/ 4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4" h="141">
                  <a:moveTo>
                    <a:pt x="160" y="49"/>
                  </a:moveTo>
                  <a:cubicBezTo>
                    <a:pt x="163" y="51"/>
                    <a:pt x="164" y="50"/>
                    <a:pt x="164" y="47"/>
                  </a:cubicBezTo>
                  <a:cubicBezTo>
                    <a:pt x="160" y="5"/>
                    <a:pt x="160" y="5"/>
                    <a:pt x="160" y="5"/>
                  </a:cubicBezTo>
                  <a:cubicBezTo>
                    <a:pt x="160" y="2"/>
                    <a:pt x="158" y="0"/>
                    <a:pt x="155" y="1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3" y="17"/>
                    <a:pt x="113" y="19"/>
                    <a:pt x="115" y="21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5" y="27"/>
                    <a:pt x="125" y="30"/>
                    <a:pt x="124" y="32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2" y="80"/>
                    <a:pt x="89" y="81"/>
                    <a:pt x="87" y="80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7" y="61"/>
                    <a:pt x="34" y="62"/>
                    <a:pt x="32" y="64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1" y="102"/>
                    <a:pt x="0" y="106"/>
                    <a:pt x="0" y="109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0"/>
                    <a:pt x="1" y="141"/>
                    <a:pt x="3" y="139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42" y="93"/>
                    <a:pt x="46" y="92"/>
                    <a:pt x="48" y="93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8" y="112"/>
                    <a:pt x="101" y="111"/>
                    <a:pt x="103" y="108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6" y="43"/>
                    <a:pt x="149" y="42"/>
                    <a:pt x="152" y="44"/>
                  </a:cubicBezTo>
                  <a:lnTo>
                    <a:pt x="160" y="49"/>
                  </a:ln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</p:grpSp>
      <p:grpSp>
        <p:nvGrpSpPr>
          <p:cNvPr id="21" name="Group 87"/>
          <p:cNvGrpSpPr/>
          <p:nvPr/>
        </p:nvGrpSpPr>
        <p:grpSpPr>
          <a:xfrm>
            <a:off x="7267259" y="3332020"/>
            <a:ext cx="488812" cy="415683"/>
            <a:chOff x="1277938" y="5121275"/>
            <a:chExt cx="403225" cy="342900"/>
          </a:xfrm>
          <a:solidFill>
            <a:srgbClr val="FFFFFF"/>
          </a:solidFill>
        </p:grpSpPr>
        <p:sp>
          <p:nvSpPr>
            <p:cNvPr id="22" name="Freeform 66"/>
            <p:cNvSpPr>
              <a:spLocks noEditPoints="1"/>
            </p:cNvSpPr>
            <p:nvPr/>
          </p:nvSpPr>
          <p:spPr bwMode="auto">
            <a:xfrm>
              <a:off x="1411288" y="5130800"/>
              <a:ext cx="100013" cy="277813"/>
            </a:xfrm>
            <a:custGeom>
              <a:avLst/>
              <a:gdLst>
                <a:gd name="T0" fmla="*/ 41 w 47"/>
                <a:gd name="T1" fmla="*/ 0 h 131"/>
                <a:gd name="T2" fmla="*/ 7 w 47"/>
                <a:gd name="T3" fmla="*/ 0 h 131"/>
                <a:gd name="T4" fmla="*/ 0 w 47"/>
                <a:gd name="T5" fmla="*/ 6 h 131"/>
                <a:gd name="T6" fmla="*/ 0 w 47"/>
                <a:gd name="T7" fmla="*/ 124 h 131"/>
                <a:gd name="T8" fmla="*/ 7 w 47"/>
                <a:gd name="T9" fmla="*/ 131 h 131"/>
                <a:gd name="T10" fmla="*/ 41 w 47"/>
                <a:gd name="T11" fmla="*/ 131 h 131"/>
                <a:gd name="T12" fmla="*/ 47 w 47"/>
                <a:gd name="T13" fmla="*/ 124 h 131"/>
                <a:gd name="T14" fmla="*/ 47 w 47"/>
                <a:gd name="T15" fmla="*/ 6 h 131"/>
                <a:gd name="T16" fmla="*/ 41 w 47"/>
                <a:gd name="T17" fmla="*/ 0 h 131"/>
                <a:gd name="T18" fmla="*/ 24 w 47"/>
                <a:gd name="T19" fmla="*/ 121 h 131"/>
                <a:gd name="T20" fmla="*/ 11 w 47"/>
                <a:gd name="T21" fmla="*/ 107 h 131"/>
                <a:gd name="T22" fmla="*/ 24 w 47"/>
                <a:gd name="T23" fmla="*/ 94 h 131"/>
                <a:gd name="T24" fmla="*/ 37 w 47"/>
                <a:gd name="T25" fmla="*/ 107 h 131"/>
                <a:gd name="T26" fmla="*/ 24 w 47"/>
                <a:gd name="T27" fmla="*/ 121 h 131"/>
                <a:gd name="T28" fmla="*/ 41 w 47"/>
                <a:gd name="T29" fmla="*/ 63 h 131"/>
                <a:gd name="T30" fmla="*/ 37 w 47"/>
                <a:gd name="T31" fmla="*/ 68 h 131"/>
                <a:gd name="T32" fmla="*/ 11 w 47"/>
                <a:gd name="T33" fmla="*/ 68 h 131"/>
                <a:gd name="T34" fmla="*/ 7 w 47"/>
                <a:gd name="T35" fmla="*/ 63 h 131"/>
                <a:gd name="T36" fmla="*/ 7 w 47"/>
                <a:gd name="T37" fmla="*/ 16 h 131"/>
                <a:gd name="T38" fmla="*/ 11 w 47"/>
                <a:gd name="T39" fmla="*/ 11 h 131"/>
                <a:gd name="T40" fmla="*/ 37 w 47"/>
                <a:gd name="T41" fmla="*/ 11 h 131"/>
                <a:gd name="T42" fmla="*/ 41 w 47"/>
                <a:gd name="T43" fmla="*/ 16 h 131"/>
                <a:gd name="T44" fmla="*/ 41 w 47"/>
                <a:gd name="T45" fmla="*/ 6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31">
                  <a:moveTo>
                    <a:pt x="4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3" y="131"/>
                    <a:pt x="7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4" y="131"/>
                    <a:pt x="47" y="128"/>
                    <a:pt x="47" y="12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3"/>
                    <a:pt x="44" y="0"/>
                    <a:pt x="41" y="0"/>
                  </a:cubicBezTo>
                  <a:close/>
                  <a:moveTo>
                    <a:pt x="24" y="121"/>
                  </a:moveTo>
                  <a:cubicBezTo>
                    <a:pt x="17" y="121"/>
                    <a:pt x="11" y="115"/>
                    <a:pt x="11" y="107"/>
                  </a:cubicBezTo>
                  <a:cubicBezTo>
                    <a:pt x="11" y="100"/>
                    <a:pt x="17" y="94"/>
                    <a:pt x="24" y="94"/>
                  </a:cubicBezTo>
                  <a:cubicBezTo>
                    <a:pt x="31" y="94"/>
                    <a:pt x="37" y="100"/>
                    <a:pt x="37" y="107"/>
                  </a:cubicBezTo>
                  <a:cubicBezTo>
                    <a:pt x="37" y="115"/>
                    <a:pt x="31" y="121"/>
                    <a:pt x="24" y="121"/>
                  </a:cubicBezTo>
                  <a:close/>
                  <a:moveTo>
                    <a:pt x="41" y="63"/>
                  </a:moveTo>
                  <a:cubicBezTo>
                    <a:pt x="41" y="66"/>
                    <a:pt x="39" y="68"/>
                    <a:pt x="37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9" y="68"/>
                    <a:pt x="7" y="66"/>
                    <a:pt x="7" y="63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3"/>
                    <a:pt x="9" y="11"/>
                    <a:pt x="11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1"/>
                    <a:pt x="41" y="13"/>
                    <a:pt x="41" y="16"/>
                  </a:cubicBezTo>
                  <a:cubicBezTo>
                    <a:pt x="41" y="63"/>
                    <a:pt x="41" y="63"/>
                    <a:pt x="41" y="63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  <p:sp>
          <p:nvSpPr>
            <p:cNvPr id="23" name="Freeform 67"/>
            <p:cNvSpPr>
              <a:spLocks/>
            </p:cNvSpPr>
            <p:nvPr/>
          </p:nvSpPr>
          <p:spPr bwMode="auto">
            <a:xfrm>
              <a:off x="1433513" y="5175250"/>
              <a:ext cx="39688" cy="11113"/>
            </a:xfrm>
            <a:custGeom>
              <a:avLst/>
              <a:gdLst>
                <a:gd name="T0" fmla="*/ 17 w 19"/>
                <a:gd name="T1" fmla="*/ 5 h 5"/>
                <a:gd name="T2" fmla="*/ 2 w 19"/>
                <a:gd name="T3" fmla="*/ 5 h 5"/>
                <a:gd name="T4" fmla="*/ 0 w 19"/>
                <a:gd name="T5" fmla="*/ 2 h 5"/>
                <a:gd name="T6" fmla="*/ 2 w 19"/>
                <a:gd name="T7" fmla="*/ 0 h 5"/>
                <a:gd name="T8" fmla="*/ 17 w 19"/>
                <a:gd name="T9" fmla="*/ 0 h 5"/>
                <a:gd name="T10" fmla="*/ 19 w 19"/>
                <a:gd name="T11" fmla="*/ 2 h 5"/>
                <a:gd name="T12" fmla="*/ 17 w 1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">
                  <a:moveTo>
                    <a:pt x="1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2"/>
                  </a:cubicBezTo>
                  <a:cubicBezTo>
                    <a:pt x="19" y="4"/>
                    <a:pt x="18" y="5"/>
                    <a:pt x="17" y="5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  <p:sp>
          <p:nvSpPr>
            <p:cNvPr id="24" name="Freeform 68"/>
            <p:cNvSpPr>
              <a:spLocks noEditPoints="1"/>
            </p:cNvSpPr>
            <p:nvPr/>
          </p:nvSpPr>
          <p:spPr bwMode="auto">
            <a:xfrm>
              <a:off x="1295401" y="5130800"/>
              <a:ext cx="100013" cy="277813"/>
            </a:xfrm>
            <a:custGeom>
              <a:avLst/>
              <a:gdLst>
                <a:gd name="T0" fmla="*/ 40 w 47"/>
                <a:gd name="T1" fmla="*/ 0 h 131"/>
                <a:gd name="T2" fmla="*/ 7 w 47"/>
                <a:gd name="T3" fmla="*/ 0 h 131"/>
                <a:gd name="T4" fmla="*/ 0 w 47"/>
                <a:gd name="T5" fmla="*/ 6 h 131"/>
                <a:gd name="T6" fmla="*/ 0 w 47"/>
                <a:gd name="T7" fmla="*/ 124 h 131"/>
                <a:gd name="T8" fmla="*/ 7 w 47"/>
                <a:gd name="T9" fmla="*/ 131 h 131"/>
                <a:gd name="T10" fmla="*/ 40 w 47"/>
                <a:gd name="T11" fmla="*/ 131 h 131"/>
                <a:gd name="T12" fmla="*/ 47 w 47"/>
                <a:gd name="T13" fmla="*/ 124 h 131"/>
                <a:gd name="T14" fmla="*/ 47 w 47"/>
                <a:gd name="T15" fmla="*/ 6 h 131"/>
                <a:gd name="T16" fmla="*/ 40 w 47"/>
                <a:gd name="T17" fmla="*/ 0 h 131"/>
                <a:gd name="T18" fmla="*/ 23 w 47"/>
                <a:gd name="T19" fmla="*/ 121 h 131"/>
                <a:gd name="T20" fmla="*/ 10 w 47"/>
                <a:gd name="T21" fmla="*/ 107 h 131"/>
                <a:gd name="T22" fmla="*/ 23 w 47"/>
                <a:gd name="T23" fmla="*/ 94 h 131"/>
                <a:gd name="T24" fmla="*/ 37 w 47"/>
                <a:gd name="T25" fmla="*/ 107 h 131"/>
                <a:gd name="T26" fmla="*/ 23 w 47"/>
                <a:gd name="T27" fmla="*/ 121 h 131"/>
                <a:gd name="T28" fmla="*/ 41 w 47"/>
                <a:gd name="T29" fmla="*/ 63 h 131"/>
                <a:gd name="T30" fmla="*/ 36 w 47"/>
                <a:gd name="T31" fmla="*/ 68 h 131"/>
                <a:gd name="T32" fmla="*/ 11 w 47"/>
                <a:gd name="T33" fmla="*/ 68 h 131"/>
                <a:gd name="T34" fmla="*/ 6 w 47"/>
                <a:gd name="T35" fmla="*/ 63 h 131"/>
                <a:gd name="T36" fmla="*/ 6 w 47"/>
                <a:gd name="T37" fmla="*/ 16 h 131"/>
                <a:gd name="T38" fmla="*/ 11 w 47"/>
                <a:gd name="T39" fmla="*/ 11 h 131"/>
                <a:gd name="T40" fmla="*/ 36 w 47"/>
                <a:gd name="T41" fmla="*/ 11 h 131"/>
                <a:gd name="T42" fmla="*/ 41 w 47"/>
                <a:gd name="T43" fmla="*/ 16 h 131"/>
                <a:gd name="T44" fmla="*/ 41 w 47"/>
                <a:gd name="T45" fmla="*/ 6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31">
                  <a:moveTo>
                    <a:pt x="4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3" y="131"/>
                    <a:pt x="7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4" y="131"/>
                    <a:pt x="47" y="128"/>
                    <a:pt x="47" y="12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3"/>
                    <a:pt x="44" y="0"/>
                    <a:pt x="40" y="0"/>
                  </a:cubicBezTo>
                  <a:close/>
                  <a:moveTo>
                    <a:pt x="23" y="121"/>
                  </a:moveTo>
                  <a:cubicBezTo>
                    <a:pt x="16" y="121"/>
                    <a:pt x="10" y="115"/>
                    <a:pt x="10" y="107"/>
                  </a:cubicBezTo>
                  <a:cubicBezTo>
                    <a:pt x="10" y="100"/>
                    <a:pt x="16" y="94"/>
                    <a:pt x="23" y="94"/>
                  </a:cubicBezTo>
                  <a:cubicBezTo>
                    <a:pt x="31" y="94"/>
                    <a:pt x="37" y="100"/>
                    <a:pt x="37" y="107"/>
                  </a:cubicBezTo>
                  <a:cubicBezTo>
                    <a:pt x="37" y="115"/>
                    <a:pt x="31" y="121"/>
                    <a:pt x="23" y="121"/>
                  </a:cubicBezTo>
                  <a:close/>
                  <a:moveTo>
                    <a:pt x="41" y="63"/>
                  </a:moveTo>
                  <a:cubicBezTo>
                    <a:pt x="41" y="66"/>
                    <a:pt x="39" y="68"/>
                    <a:pt x="36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8" y="68"/>
                    <a:pt x="6" y="66"/>
                    <a:pt x="6" y="63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3"/>
                    <a:pt x="8" y="11"/>
                    <a:pt x="11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9" y="11"/>
                    <a:pt x="41" y="13"/>
                    <a:pt x="41" y="16"/>
                  </a:cubicBezTo>
                  <a:lnTo>
                    <a:pt x="41" y="63"/>
                  </a:ln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1316038" y="5175250"/>
              <a:ext cx="38100" cy="11113"/>
            </a:xfrm>
            <a:custGeom>
              <a:avLst/>
              <a:gdLst>
                <a:gd name="T0" fmla="*/ 16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6 w 18"/>
                <a:gd name="T9" fmla="*/ 0 h 5"/>
                <a:gd name="T10" fmla="*/ 18 w 18"/>
                <a:gd name="T11" fmla="*/ 2 h 5"/>
                <a:gd name="T12" fmla="*/ 16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6" y="5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  <p:sp>
          <p:nvSpPr>
            <p:cNvPr id="26" name="Freeform 70"/>
            <p:cNvSpPr>
              <a:spLocks/>
            </p:cNvSpPr>
            <p:nvPr/>
          </p:nvSpPr>
          <p:spPr bwMode="auto">
            <a:xfrm>
              <a:off x="1316038" y="5199063"/>
              <a:ext cx="38100" cy="11113"/>
            </a:xfrm>
            <a:custGeom>
              <a:avLst/>
              <a:gdLst>
                <a:gd name="T0" fmla="*/ 16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6 w 18"/>
                <a:gd name="T9" fmla="*/ 0 h 5"/>
                <a:gd name="T10" fmla="*/ 18 w 18"/>
                <a:gd name="T11" fmla="*/ 2 h 5"/>
                <a:gd name="T12" fmla="*/ 16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6" y="5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  <p:sp>
          <p:nvSpPr>
            <p:cNvPr id="27" name="Freeform 71"/>
            <p:cNvSpPr>
              <a:spLocks/>
            </p:cNvSpPr>
            <p:nvPr/>
          </p:nvSpPr>
          <p:spPr bwMode="auto">
            <a:xfrm>
              <a:off x="1316038" y="5222875"/>
              <a:ext cx="38100" cy="7938"/>
            </a:xfrm>
            <a:custGeom>
              <a:avLst/>
              <a:gdLst>
                <a:gd name="T0" fmla="*/ 16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6 w 18"/>
                <a:gd name="T9" fmla="*/ 0 h 4"/>
                <a:gd name="T10" fmla="*/ 18 w 18"/>
                <a:gd name="T11" fmla="*/ 2 h 4"/>
                <a:gd name="T12" fmla="*/ 16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6" y="4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  <p:sp>
          <p:nvSpPr>
            <p:cNvPr id="28" name="Freeform 72"/>
            <p:cNvSpPr>
              <a:spLocks noEditPoints="1"/>
            </p:cNvSpPr>
            <p:nvPr/>
          </p:nvSpPr>
          <p:spPr bwMode="auto">
            <a:xfrm>
              <a:off x="1525588" y="5121275"/>
              <a:ext cx="139700" cy="290513"/>
            </a:xfrm>
            <a:custGeom>
              <a:avLst/>
              <a:gdLst>
                <a:gd name="T0" fmla="*/ 65 w 66"/>
                <a:gd name="T1" fmla="*/ 123 h 137"/>
                <a:gd name="T2" fmla="*/ 47 w 66"/>
                <a:gd name="T3" fmla="*/ 7 h 137"/>
                <a:gd name="T4" fmla="*/ 40 w 66"/>
                <a:gd name="T5" fmla="*/ 1 h 137"/>
                <a:gd name="T6" fmla="*/ 7 w 66"/>
                <a:gd name="T7" fmla="*/ 6 h 137"/>
                <a:gd name="T8" fmla="*/ 1 w 66"/>
                <a:gd name="T9" fmla="*/ 14 h 137"/>
                <a:gd name="T10" fmla="*/ 18 w 66"/>
                <a:gd name="T11" fmla="*/ 130 h 137"/>
                <a:gd name="T12" fmla="*/ 26 w 66"/>
                <a:gd name="T13" fmla="*/ 136 h 137"/>
                <a:gd name="T14" fmla="*/ 59 w 66"/>
                <a:gd name="T15" fmla="*/ 131 h 137"/>
                <a:gd name="T16" fmla="*/ 65 w 66"/>
                <a:gd name="T17" fmla="*/ 123 h 137"/>
                <a:gd name="T18" fmla="*/ 21 w 66"/>
                <a:gd name="T19" fmla="*/ 73 h 137"/>
                <a:gd name="T20" fmla="*/ 15 w 66"/>
                <a:gd name="T21" fmla="*/ 69 h 137"/>
                <a:gd name="T22" fmla="*/ 8 w 66"/>
                <a:gd name="T23" fmla="*/ 22 h 137"/>
                <a:gd name="T24" fmla="*/ 12 w 66"/>
                <a:gd name="T25" fmla="*/ 17 h 137"/>
                <a:gd name="T26" fmla="*/ 37 w 66"/>
                <a:gd name="T27" fmla="*/ 13 h 137"/>
                <a:gd name="T28" fmla="*/ 43 w 66"/>
                <a:gd name="T29" fmla="*/ 17 h 137"/>
                <a:gd name="T30" fmla="*/ 50 w 66"/>
                <a:gd name="T31" fmla="*/ 64 h 137"/>
                <a:gd name="T32" fmla="*/ 46 w 66"/>
                <a:gd name="T33" fmla="*/ 69 h 137"/>
                <a:gd name="T34" fmla="*/ 21 w 66"/>
                <a:gd name="T35" fmla="*/ 73 h 137"/>
                <a:gd name="T36" fmla="*/ 50 w 66"/>
                <a:gd name="T37" fmla="*/ 118 h 137"/>
                <a:gd name="T38" fmla="*/ 41 w 66"/>
                <a:gd name="T39" fmla="*/ 123 h 137"/>
                <a:gd name="T40" fmla="*/ 39 w 66"/>
                <a:gd name="T41" fmla="*/ 123 h 137"/>
                <a:gd name="T42" fmla="*/ 26 w 66"/>
                <a:gd name="T43" fmla="*/ 112 h 137"/>
                <a:gd name="T44" fmla="*/ 28 w 66"/>
                <a:gd name="T45" fmla="*/ 102 h 137"/>
                <a:gd name="T46" fmla="*/ 37 w 66"/>
                <a:gd name="T47" fmla="*/ 97 h 137"/>
                <a:gd name="T48" fmla="*/ 39 w 66"/>
                <a:gd name="T49" fmla="*/ 97 h 137"/>
                <a:gd name="T50" fmla="*/ 52 w 66"/>
                <a:gd name="T51" fmla="*/ 108 h 137"/>
                <a:gd name="T52" fmla="*/ 50 w 66"/>
                <a:gd name="T53" fmla="*/ 11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137">
                  <a:moveTo>
                    <a:pt x="65" y="123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7" y="3"/>
                    <a:pt x="43" y="0"/>
                    <a:pt x="40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7"/>
                    <a:pt x="0" y="10"/>
                    <a:pt x="1" y="14"/>
                  </a:cubicBezTo>
                  <a:cubicBezTo>
                    <a:pt x="18" y="130"/>
                    <a:pt x="18" y="130"/>
                    <a:pt x="18" y="130"/>
                  </a:cubicBezTo>
                  <a:cubicBezTo>
                    <a:pt x="19" y="134"/>
                    <a:pt x="23" y="137"/>
                    <a:pt x="26" y="136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63" y="131"/>
                    <a:pt x="66" y="127"/>
                    <a:pt x="65" y="123"/>
                  </a:cubicBezTo>
                  <a:close/>
                  <a:moveTo>
                    <a:pt x="21" y="73"/>
                  </a:moveTo>
                  <a:cubicBezTo>
                    <a:pt x="18" y="73"/>
                    <a:pt x="16" y="71"/>
                    <a:pt x="15" y="69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0"/>
                    <a:pt x="10" y="17"/>
                    <a:pt x="12" y="17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40" y="13"/>
                    <a:pt x="42" y="15"/>
                    <a:pt x="43" y="17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8" y="69"/>
                    <a:pt x="46" y="69"/>
                  </a:cubicBezTo>
                  <a:lnTo>
                    <a:pt x="21" y="73"/>
                  </a:lnTo>
                  <a:close/>
                  <a:moveTo>
                    <a:pt x="50" y="118"/>
                  </a:moveTo>
                  <a:cubicBezTo>
                    <a:pt x="48" y="121"/>
                    <a:pt x="45" y="123"/>
                    <a:pt x="41" y="123"/>
                  </a:cubicBezTo>
                  <a:cubicBezTo>
                    <a:pt x="40" y="123"/>
                    <a:pt x="40" y="123"/>
                    <a:pt x="39" y="123"/>
                  </a:cubicBezTo>
                  <a:cubicBezTo>
                    <a:pt x="33" y="123"/>
                    <a:pt x="27" y="118"/>
                    <a:pt x="26" y="112"/>
                  </a:cubicBezTo>
                  <a:cubicBezTo>
                    <a:pt x="25" y="109"/>
                    <a:pt x="26" y="105"/>
                    <a:pt x="28" y="102"/>
                  </a:cubicBezTo>
                  <a:cubicBezTo>
                    <a:pt x="31" y="99"/>
                    <a:pt x="34" y="97"/>
                    <a:pt x="37" y="97"/>
                  </a:cubicBezTo>
                  <a:cubicBezTo>
                    <a:pt x="38" y="97"/>
                    <a:pt x="38" y="97"/>
                    <a:pt x="39" y="97"/>
                  </a:cubicBezTo>
                  <a:cubicBezTo>
                    <a:pt x="46" y="97"/>
                    <a:pt x="51" y="102"/>
                    <a:pt x="52" y="108"/>
                  </a:cubicBezTo>
                  <a:cubicBezTo>
                    <a:pt x="53" y="112"/>
                    <a:pt x="52" y="115"/>
                    <a:pt x="50" y="118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  <p:sp>
          <p:nvSpPr>
            <p:cNvPr id="29" name="Freeform 73"/>
            <p:cNvSpPr>
              <a:spLocks/>
            </p:cNvSpPr>
            <p:nvPr/>
          </p:nvSpPr>
          <p:spPr bwMode="auto">
            <a:xfrm>
              <a:off x="1550988" y="5160963"/>
              <a:ext cx="41275" cy="14288"/>
            </a:xfrm>
            <a:custGeom>
              <a:avLst/>
              <a:gdLst>
                <a:gd name="T0" fmla="*/ 2 w 19"/>
                <a:gd name="T1" fmla="*/ 7 h 7"/>
                <a:gd name="T2" fmla="*/ 0 w 19"/>
                <a:gd name="T3" fmla="*/ 5 h 7"/>
                <a:gd name="T4" fmla="*/ 2 w 19"/>
                <a:gd name="T5" fmla="*/ 2 h 7"/>
                <a:gd name="T6" fmla="*/ 16 w 19"/>
                <a:gd name="T7" fmla="*/ 0 h 7"/>
                <a:gd name="T8" fmla="*/ 19 w 19"/>
                <a:gd name="T9" fmla="*/ 2 h 7"/>
                <a:gd name="T10" fmla="*/ 17 w 19"/>
                <a:gd name="T11" fmla="*/ 5 h 7"/>
                <a:gd name="T12" fmla="*/ 3 w 19"/>
                <a:gd name="T13" fmla="*/ 7 h 7"/>
                <a:gd name="T14" fmla="*/ 2 w 1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7">
                  <a:moveTo>
                    <a:pt x="2" y="7"/>
                  </a:moveTo>
                  <a:cubicBezTo>
                    <a:pt x="1" y="7"/>
                    <a:pt x="0" y="6"/>
                    <a:pt x="0" y="5"/>
                  </a:cubicBezTo>
                  <a:cubicBezTo>
                    <a:pt x="0" y="4"/>
                    <a:pt x="1" y="2"/>
                    <a:pt x="2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9" y="1"/>
                    <a:pt x="19" y="2"/>
                  </a:cubicBezTo>
                  <a:cubicBezTo>
                    <a:pt x="19" y="3"/>
                    <a:pt x="18" y="4"/>
                    <a:pt x="17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  <p:sp>
          <p:nvSpPr>
            <p:cNvPr id="30" name="Freeform 74"/>
            <p:cNvSpPr>
              <a:spLocks/>
            </p:cNvSpPr>
            <p:nvPr/>
          </p:nvSpPr>
          <p:spPr bwMode="auto">
            <a:xfrm>
              <a:off x="1555751" y="5180013"/>
              <a:ext cx="55563" cy="17463"/>
            </a:xfrm>
            <a:custGeom>
              <a:avLst/>
              <a:gdLst>
                <a:gd name="T0" fmla="*/ 2 w 26"/>
                <a:gd name="T1" fmla="*/ 8 h 8"/>
                <a:gd name="T2" fmla="*/ 0 w 26"/>
                <a:gd name="T3" fmla="*/ 6 h 8"/>
                <a:gd name="T4" fmla="*/ 2 w 26"/>
                <a:gd name="T5" fmla="*/ 4 h 8"/>
                <a:gd name="T6" fmla="*/ 24 w 26"/>
                <a:gd name="T7" fmla="*/ 0 h 8"/>
                <a:gd name="T8" fmla="*/ 26 w 26"/>
                <a:gd name="T9" fmla="*/ 2 h 8"/>
                <a:gd name="T10" fmla="*/ 24 w 26"/>
                <a:gd name="T11" fmla="*/ 5 h 8"/>
                <a:gd name="T12" fmla="*/ 2 w 26"/>
                <a:gd name="T13" fmla="*/ 8 h 8"/>
                <a:gd name="T14" fmla="*/ 2 w 26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8">
                  <a:moveTo>
                    <a:pt x="2" y="8"/>
                  </a:move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2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4"/>
                    <a:pt x="26" y="5"/>
                    <a:pt x="24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  <p:sp>
          <p:nvSpPr>
            <p:cNvPr id="31" name="Freeform 75"/>
            <p:cNvSpPr>
              <a:spLocks/>
            </p:cNvSpPr>
            <p:nvPr/>
          </p:nvSpPr>
          <p:spPr bwMode="auto">
            <a:xfrm>
              <a:off x="1277938" y="5432425"/>
              <a:ext cx="403225" cy="31750"/>
            </a:xfrm>
            <a:custGeom>
              <a:avLst/>
              <a:gdLst>
                <a:gd name="T0" fmla="*/ 190 w 190"/>
                <a:gd name="T1" fmla="*/ 10 h 15"/>
                <a:gd name="T2" fmla="*/ 185 w 190"/>
                <a:gd name="T3" fmla="*/ 15 h 15"/>
                <a:gd name="T4" fmla="*/ 5 w 190"/>
                <a:gd name="T5" fmla="*/ 15 h 15"/>
                <a:gd name="T6" fmla="*/ 0 w 190"/>
                <a:gd name="T7" fmla="*/ 10 h 15"/>
                <a:gd name="T8" fmla="*/ 0 w 190"/>
                <a:gd name="T9" fmla="*/ 6 h 15"/>
                <a:gd name="T10" fmla="*/ 5 w 190"/>
                <a:gd name="T11" fmla="*/ 0 h 15"/>
                <a:gd name="T12" fmla="*/ 185 w 190"/>
                <a:gd name="T13" fmla="*/ 0 h 15"/>
                <a:gd name="T14" fmla="*/ 190 w 190"/>
                <a:gd name="T15" fmla="*/ 6 h 15"/>
                <a:gd name="T16" fmla="*/ 190 w 190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5">
                  <a:moveTo>
                    <a:pt x="190" y="10"/>
                  </a:moveTo>
                  <a:cubicBezTo>
                    <a:pt x="190" y="13"/>
                    <a:pt x="187" y="15"/>
                    <a:pt x="18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15"/>
                    <a:pt x="0" y="13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7" y="0"/>
                    <a:pt x="190" y="3"/>
                    <a:pt x="190" y="6"/>
                  </a:cubicBezTo>
                  <a:lnTo>
                    <a:pt x="190" y="10"/>
                  </a:ln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</p:grpSp>
      <p:grpSp>
        <p:nvGrpSpPr>
          <p:cNvPr id="32" name="Group 65"/>
          <p:cNvGrpSpPr/>
          <p:nvPr/>
        </p:nvGrpSpPr>
        <p:grpSpPr>
          <a:xfrm>
            <a:off x="4800738" y="5109299"/>
            <a:ext cx="443853" cy="449116"/>
            <a:chOff x="3500438" y="2252663"/>
            <a:chExt cx="401638" cy="406400"/>
          </a:xfrm>
          <a:solidFill>
            <a:srgbClr val="FFFFFF"/>
          </a:solidFill>
        </p:grpSpPr>
        <p:sp>
          <p:nvSpPr>
            <p:cNvPr id="33" name="Freeform 85"/>
            <p:cNvSpPr>
              <a:spLocks noEditPoints="1"/>
            </p:cNvSpPr>
            <p:nvPr/>
          </p:nvSpPr>
          <p:spPr bwMode="auto">
            <a:xfrm>
              <a:off x="3500438" y="2562225"/>
              <a:ext cx="401638" cy="96838"/>
            </a:xfrm>
            <a:custGeom>
              <a:avLst/>
              <a:gdLst>
                <a:gd name="T0" fmla="*/ 184 w 190"/>
                <a:gd name="T1" fmla="*/ 0 h 45"/>
                <a:gd name="T2" fmla="*/ 5 w 190"/>
                <a:gd name="T3" fmla="*/ 0 h 45"/>
                <a:gd name="T4" fmla="*/ 0 w 190"/>
                <a:gd name="T5" fmla="*/ 5 h 45"/>
                <a:gd name="T6" fmla="*/ 0 w 190"/>
                <a:gd name="T7" fmla="*/ 40 h 45"/>
                <a:gd name="T8" fmla="*/ 5 w 190"/>
                <a:gd name="T9" fmla="*/ 45 h 45"/>
                <a:gd name="T10" fmla="*/ 184 w 190"/>
                <a:gd name="T11" fmla="*/ 45 h 45"/>
                <a:gd name="T12" fmla="*/ 190 w 190"/>
                <a:gd name="T13" fmla="*/ 40 h 45"/>
                <a:gd name="T14" fmla="*/ 190 w 190"/>
                <a:gd name="T15" fmla="*/ 5 h 45"/>
                <a:gd name="T16" fmla="*/ 184 w 190"/>
                <a:gd name="T17" fmla="*/ 0 h 45"/>
                <a:gd name="T18" fmla="*/ 172 w 190"/>
                <a:gd name="T19" fmla="*/ 20 h 45"/>
                <a:gd name="T20" fmla="*/ 168 w 190"/>
                <a:gd name="T21" fmla="*/ 24 h 45"/>
                <a:gd name="T22" fmla="*/ 130 w 190"/>
                <a:gd name="T23" fmla="*/ 24 h 45"/>
                <a:gd name="T24" fmla="*/ 126 w 190"/>
                <a:gd name="T25" fmla="*/ 20 h 45"/>
                <a:gd name="T26" fmla="*/ 126 w 190"/>
                <a:gd name="T27" fmla="*/ 15 h 45"/>
                <a:gd name="T28" fmla="*/ 130 w 190"/>
                <a:gd name="T29" fmla="*/ 11 h 45"/>
                <a:gd name="T30" fmla="*/ 168 w 190"/>
                <a:gd name="T31" fmla="*/ 11 h 45"/>
                <a:gd name="T32" fmla="*/ 172 w 190"/>
                <a:gd name="T33" fmla="*/ 15 h 45"/>
                <a:gd name="T34" fmla="*/ 172 w 190"/>
                <a:gd name="T35" fmla="*/ 2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0" h="45">
                  <a:moveTo>
                    <a:pt x="18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2" y="45"/>
                    <a:pt x="5" y="45"/>
                  </a:cubicBezTo>
                  <a:cubicBezTo>
                    <a:pt x="184" y="45"/>
                    <a:pt x="184" y="45"/>
                    <a:pt x="184" y="45"/>
                  </a:cubicBezTo>
                  <a:cubicBezTo>
                    <a:pt x="187" y="45"/>
                    <a:pt x="190" y="43"/>
                    <a:pt x="190" y="40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190" y="2"/>
                    <a:pt x="187" y="0"/>
                    <a:pt x="184" y="0"/>
                  </a:cubicBezTo>
                  <a:close/>
                  <a:moveTo>
                    <a:pt x="172" y="20"/>
                  </a:moveTo>
                  <a:cubicBezTo>
                    <a:pt x="172" y="22"/>
                    <a:pt x="171" y="24"/>
                    <a:pt x="168" y="24"/>
                  </a:cubicBezTo>
                  <a:cubicBezTo>
                    <a:pt x="130" y="24"/>
                    <a:pt x="130" y="24"/>
                    <a:pt x="130" y="24"/>
                  </a:cubicBezTo>
                  <a:cubicBezTo>
                    <a:pt x="128" y="24"/>
                    <a:pt x="126" y="22"/>
                    <a:pt x="126" y="20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6" y="13"/>
                    <a:pt x="128" y="11"/>
                    <a:pt x="130" y="11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71" y="11"/>
                    <a:pt x="172" y="13"/>
                    <a:pt x="172" y="15"/>
                  </a:cubicBezTo>
                  <a:lnTo>
                    <a:pt x="172" y="20"/>
                  </a:ln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  <p:sp>
          <p:nvSpPr>
            <p:cNvPr id="34" name="Freeform 86"/>
            <p:cNvSpPr>
              <a:spLocks noEditPoints="1"/>
            </p:cNvSpPr>
            <p:nvPr/>
          </p:nvSpPr>
          <p:spPr bwMode="auto">
            <a:xfrm>
              <a:off x="3521076" y="2252663"/>
              <a:ext cx="358775" cy="282575"/>
            </a:xfrm>
            <a:custGeom>
              <a:avLst/>
              <a:gdLst>
                <a:gd name="T0" fmla="*/ 162 w 169"/>
                <a:gd name="T1" fmla="*/ 0 h 133"/>
                <a:gd name="T2" fmla="*/ 7 w 169"/>
                <a:gd name="T3" fmla="*/ 0 h 133"/>
                <a:gd name="T4" fmla="*/ 0 w 169"/>
                <a:gd name="T5" fmla="*/ 7 h 133"/>
                <a:gd name="T6" fmla="*/ 0 w 169"/>
                <a:gd name="T7" fmla="*/ 56 h 133"/>
                <a:gd name="T8" fmla="*/ 0 w 169"/>
                <a:gd name="T9" fmla="*/ 80 h 133"/>
                <a:gd name="T10" fmla="*/ 0 w 169"/>
                <a:gd name="T11" fmla="*/ 126 h 133"/>
                <a:gd name="T12" fmla="*/ 7 w 169"/>
                <a:gd name="T13" fmla="*/ 133 h 133"/>
                <a:gd name="T14" fmla="*/ 162 w 169"/>
                <a:gd name="T15" fmla="*/ 133 h 133"/>
                <a:gd name="T16" fmla="*/ 169 w 169"/>
                <a:gd name="T17" fmla="*/ 126 h 133"/>
                <a:gd name="T18" fmla="*/ 169 w 169"/>
                <a:gd name="T19" fmla="*/ 7 h 133"/>
                <a:gd name="T20" fmla="*/ 162 w 169"/>
                <a:gd name="T21" fmla="*/ 0 h 133"/>
                <a:gd name="T22" fmla="*/ 159 w 169"/>
                <a:gd name="T23" fmla="*/ 99 h 133"/>
                <a:gd name="T24" fmla="*/ 152 w 169"/>
                <a:gd name="T25" fmla="*/ 106 h 133"/>
                <a:gd name="T26" fmla="*/ 17 w 169"/>
                <a:gd name="T27" fmla="*/ 106 h 133"/>
                <a:gd name="T28" fmla="*/ 10 w 169"/>
                <a:gd name="T29" fmla="*/ 99 h 133"/>
                <a:gd name="T30" fmla="*/ 10 w 169"/>
                <a:gd name="T31" fmla="*/ 18 h 133"/>
                <a:gd name="T32" fmla="*/ 17 w 169"/>
                <a:gd name="T33" fmla="*/ 11 h 133"/>
                <a:gd name="T34" fmla="*/ 152 w 169"/>
                <a:gd name="T35" fmla="*/ 11 h 133"/>
                <a:gd name="T36" fmla="*/ 159 w 169"/>
                <a:gd name="T37" fmla="*/ 18 h 133"/>
                <a:gd name="T38" fmla="*/ 159 w 169"/>
                <a:gd name="T39" fmla="*/ 9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9" h="133">
                  <a:moveTo>
                    <a:pt x="16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0"/>
                    <a:pt x="3" y="133"/>
                    <a:pt x="7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6" y="133"/>
                    <a:pt x="169" y="130"/>
                    <a:pt x="169" y="126"/>
                  </a:cubicBezTo>
                  <a:cubicBezTo>
                    <a:pt x="169" y="7"/>
                    <a:pt x="169" y="7"/>
                    <a:pt x="169" y="7"/>
                  </a:cubicBezTo>
                  <a:cubicBezTo>
                    <a:pt x="169" y="3"/>
                    <a:pt x="166" y="0"/>
                    <a:pt x="162" y="0"/>
                  </a:cubicBezTo>
                  <a:close/>
                  <a:moveTo>
                    <a:pt x="159" y="99"/>
                  </a:moveTo>
                  <a:cubicBezTo>
                    <a:pt x="159" y="103"/>
                    <a:pt x="156" y="106"/>
                    <a:pt x="152" y="106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13" y="106"/>
                    <a:pt x="10" y="103"/>
                    <a:pt x="10" y="9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4"/>
                    <a:pt x="13" y="11"/>
                    <a:pt x="17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6" y="11"/>
                    <a:pt x="159" y="14"/>
                    <a:pt x="159" y="18"/>
                  </a:cubicBezTo>
                  <a:cubicBezTo>
                    <a:pt x="159" y="99"/>
                    <a:pt x="159" y="99"/>
                    <a:pt x="159" y="99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  <p:sp>
          <p:nvSpPr>
            <p:cNvPr id="35" name="Freeform 87"/>
            <p:cNvSpPr>
              <a:spLocks/>
            </p:cNvSpPr>
            <p:nvPr/>
          </p:nvSpPr>
          <p:spPr bwMode="auto">
            <a:xfrm>
              <a:off x="3565526" y="2301875"/>
              <a:ext cx="68263" cy="55563"/>
            </a:xfrm>
            <a:custGeom>
              <a:avLst/>
              <a:gdLst>
                <a:gd name="T0" fmla="*/ 4 w 32"/>
                <a:gd name="T1" fmla="*/ 26 h 26"/>
                <a:gd name="T2" fmla="*/ 1 w 32"/>
                <a:gd name="T3" fmla="*/ 24 h 26"/>
                <a:gd name="T4" fmla="*/ 2 w 32"/>
                <a:gd name="T5" fmla="*/ 18 h 26"/>
                <a:gd name="T6" fmla="*/ 25 w 32"/>
                <a:gd name="T7" fmla="*/ 1 h 26"/>
                <a:gd name="T8" fmla="*/ 31 w 32"/>
                <a:gd name="T9" fmla="*/ 2 h 26"/>
                <a:gd name="T10" fmla="*/ 30 w 32"/>
                <a:gd name="T11" fmla="*/ 8 h 26"/>
                <a:gd name="T12" fmla="*/ 7 w 32"/>
                <a:gd name="T13" fmla="*/ 25 h 26"/>
                <a:gd name="T14" fmla="*/ 4 w 32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6">
                  <a:moveTo>
                    <a:pt x="4" y="26"/>
                  </a:moveTo>
                  <a:cubicBezTo>
                    <a:pt x="3" y="26"/>
                    <a:pt x="2" y="25"/>
                    <a:pt x="1" y="24"/>
                  </a:cubicBezTo>
                  <a:cubicBezTo>
                    <a:pt x="0" y="22"/>
                    <a:pt x="0" y="20"/>
                    <a:pt x="2" y="18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0"/>
                    <a:pt x="30" y="0"/>
                    <a:pt x="31" y="2"/>
                  </a:cubicBezTo>
                  <a:cubicBezTo>
                    <a:pt x="32" y="4"/>
                    <a:pt x="32" y="6"/>
                    <a:pt x="30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5" y="26"/>
                    <a:pt x="4" y="26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  <p:sp>
          <p:nvSpPr>
            <p:cNvPr id="36" name="Freeform 88"/>
            <p:cNvSpPr>
              <a:spLocks/>
            </p:cNvSpPr>
            <p:nvPr/>
          </p:nvSpPr>
          <p:spPr bwMode="auto">
            <a:xfrm>
              <a:off x="3570288" y="2311400"/>
              <a:ext cx="123825" cy="92075"/>
            </a:xfrm>
            <a:custGeom>
              <a:avLst/>
              <a:gdLst>
                <a:gd name="T0" fmla="*/ 5 w 59"/>
                <a:gd name="T1" fmla="*/ 44 h 44"/>
                <a:gd name="T2" fmla="*/ 1 w 59"/>
                <a:gd name="T3" fmla="*/ 42 h 44"/>
                <a:gd name="T4" fmla="*/ 2 w 59"/>
                <a:gd name="T5" fmla="*/ 36 h 44"/>
                <a:gd name="T6" fmla="*/ 52 w 59"/>
                <a:gd name="T7" fmla="*/ 1 h 44"/>
                <a:gd name="T8" fmla="*/ 58 w 59"/>
                <a:gd name="T9" fmla="*/ 2 h 44"/>
                <a:gd name="T10" fmla="*/ 57 w 59"/>
                <a:gd name="T11" fmla="*/ 8 h 44"/>
                <a:gd name="T12" fmla="*/ 7 w 59"/>
                <a:gd name="T13" fmla="*/ 43 h 44"/>
                <a:gd name="T14" fmla="*/ 5 w 59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4">
                  <a:moveTo>
                    <a:pt x="5" y="44"/>
                  </a:moveTo>
                  <a:cubicBezTo>
                    <a:pt x="3" y="44"/>
                    <a:pt x="2" y="43"/>
                    <a:pt x="1" y="42"/>
                  </a:cubicBezTo>
                  <a:cubicBezTo>
                    <a:pt x="0" y="40"/>
                    <a:pt x="0" y="37"/>
                    <a:pt x="2" y="36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4" y="0"/>
                    <a:pt x="56" y="0"/>
                    <a:pt x="58" y="2"/>
                  </a:cubicBezTo>
                  <a:cubicBezTo>
                    <a:pt x="59" y="4"/>
                    <a:pt x="59" y="7"/>
                    <a:pt x="57" y="8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6" y="43"/>
                    <a:pt x="6" y="44"/>
                    <a:pt x="5" y="44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</p:grpSp>
      <p:grpSp>
        <p:nvGrpSpPr>
          <p:cNvPr id="37" name="Group 81"/>
          <p:cNvGrpSpPr/>
          <p:nvPr/>
        </p:nvGrpSpPr>
        <p:grpSpPr>
          <a:xfrm>
            <a:off x="4085613" y="3327478"/>
            <a:ext cx="615482" cy="412091"/>
            <a:chOff x="4117976" y="4379913"/>
            <a:chExt cx="552450" cy="369888"/>
          </a:xfrm>
          <a:solidFill>
            <a:srgbClr val="FFFFFF"/>
          </a:solidFill>
        </p:grpSpPr>
        <p:sp>
          <p:nvSpPr>
            <p:cNvPr id="38" name="Freeform 61"/>
            <p:cNvSpPr>
              <a:spLocks/>
            </p:cNvSpPr>
            <p:nvPr/>
          </p:nvSpPr>
          <p:spPr bwMode="auto">
            <a:xfrm>
              <a:off x="4157663" y="4578350"/>
              <a:ext cx="66675" cy="52388"/>
            </a:xfrm>
            <a:custGeom>
              <a:avLst/>
              <a:gdLst>
                <a:gd name="T0" fmla="*/ 7 w 32"/>
                <a:gd name="T1" fmla="*/ 25 h 25"/>
                <a:gd name="T2" fmla="*/ 30 w 32"/>
                <a:gd name="T3" fmla="*/ 8 h 25"/>
                <a:gd name="T4" fmla="*/ 31 w 32"/>
                <a:gd name="T5" fmla="*/ 2 h 25"/>
                <a:gd name="T6" fmla="*/ 26 w 32"/>
                <a:gd name="T7" fmla="*/ 2 h 25"/>
                <a:gd name="T8" fmla="*/ 2 w 32"/>
                <a:gd name="T9" fmla="*/ 19 h 25"/>
                <a:gd name="T10" fmla="*/ 2 w 32"/>
                <a:gd name="T11" fmla="*/ 24 h 25"/>
                <a:gd name="T12" fmla="*/ 5 w 32"/>
                <a:gd name="T13" fmla="*/ 25 h 25"/>
                <a:gd name="T14" fmla="*/ 7 w 32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5">
                  <a:moveTo>
                    <a:pt x="7" y="25"/>
                  </a:moveTo>
                  <a:cubicBezTo>
                    <a:pt x="30" y="8"/>
                    <a:pt x="30" y="8"/>
                    <a:pt x="30" y="8"/>
                  </a:cubicBezTo>
                  <a:cubicBezTo>
                    <a:pt x="32" y="6"/>
                    <a:pt x="32" y="4"/>
                    <a:pt x="31" y="2"/>
                  </a:cubicBezTo>
                  <a:cubicBezTo>
                    <a:pt x="30" y="1"/>
                    <a:pt x="27" y="0"/>
                    <a:pt x="26" y="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20"/>
                    <a:pt x="0" y="22"/>
                    <a:pt x="2" y="24"/>
                  </a:cubicBezTo>
                  <a:cubicBezTo>
                    <a:pt x="2" y="25"/>
                    <a:pt x="4" y="25"/>
                    <a:pt x="5" y="25"/>
                  </a:cubicBezTo>
                  <a:cubicBezTo>
                    <a:pt x="5" y="25"/>
                    <a:pt x="6" y="25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  <p:sp>
          <p:nvSpPr>
            <p:cNvPr id="39" name="Freeform 62"/>
            <p:cNvSpPr>
              <a:spLocks/>
            </p:cNvSpPr>
            <p:nvPr/>
          </p:nvSpPr>
          <p:spPr bwMode="auto">
            <a:xfrm>
              <a:off x="4164013" y="4586288"/>
              <a:ext cx="122238" cy="93663"/>
            </a:xfrm>
            <a:custGeom>
              <a:avLst/>
              <a:gdLst>
                <a:gd name="T0" fmla="*/ 52 w 58"/>
                <a:gd name="T1" fmla="*/ 2 h 44"/>
                <a:gd name="T2" fmla="*/ 2 w 58"/>
                <a:gd name="T3" fmla="*/ 37 h 44"/>
                <a:gd name="T4" fmla="*/ 1 w 58"/>
                <a:gd name="T5" fmla="*/ 42 h 44"/>
                <a:gd name="T6" fmla="*/ 4 w 58"/>
                <a:gd name="T7" fmla="*/ 44 h 44"/>
                <a:gd name="T8" fmla="*/ 6 w 58"/>
                <a:gd name="T9" fmla="*/ 43 h 44"/>
                <a:gd name="T10" fmla="*/ 56 w 58"/>
                <a:gd name="T11" fmla="*/ 8 h 44"/>
                <a:gd name="T12" fmla="*/ 57 w 58"/>
                <a:gd name="T13" fmla="*/ 2 h 44"/>
                <a:gd name="T14" fmla="*/ 52 w 58"/>
                <a:gd name="T15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4">
                  <a:moveTo>
                    <a:pt x="52" y="2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0" y="38"/>
                    <a:pt x="0" y="40"/>
                    <a:pt x="1" y="42"/>
                  </a:cubicBezTo>
                  <a:cubicBezTo>
                    <a:pt x="2" y="43"/>
                    <a:pt x="3" y="44"/>
                    <a:pt x="4" y="44"/>
                  </a:cubicBezTo>
                  <a:cubicBezTo>
                    <a:pt x="5" y="44"/>
                    <a:pt x="5" y="43"/>
                    <a:pt x="6" y="43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8" y="6"/>
                    <a:pt x="58" y="4"/>
                    <a:pt x="57" y="2"/>
                  </a:cubicBezTo>
                  <a:cubicBezTo>
                    <a:pt x="56" y="1"/>
                    <a:pt x="53" y="0"/>
                    <a:pt x="52" y="2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  <p:sp>
          <p:nvSpPr>
            <p:cNvPr id="40" name="Freeform 63"/>
            <p:cNvSpPr>
              <a:spLocks/>
            </p:cNvSpPr>
            <p:nvPr/>
          </p:nvSpPr>
          <p:spPr bwMode="auto">
            <a:xfrm>
              <a:off x="4457701" y="4578350"/>
              <a:ext cx="66675" cy="52388"/>
            </a:xfrm>
            <a:custGeom>
              <a:avLst/>
              <a:gdLst>
                <a:gd name="T0" fmla="*/ 6 w 31"/>
                <a:gd name="T1" fmla="*/ 25 h 25"/>
                <a:gd name="T2" fmla="*/ 29 w 31"/>
                <a:gd name="T3" fmla="*/ 8 h 25"/>
                <a:gd name="T4" fmla="*/ 30 w 31"/>
                <a:gd name="T5" fmla="*/ 2 h 25"/>
                <a:gd name="T6" fmla="*/ 25 w 31"/>
                <a:gd name="T7" fmla="*/ 2 h 25"/>
                <a:gd name="T8" fmla="*/ 2 w 31"/>
                <a:gd name="T9" fmla="*/ 19 h 25"/>
                <a:gd name="T10" fmla="*/ 1 w 31"/>
                <a:gd name="T11" fmla="*/ 24 h 25"/>
                <a:gd name="T12" fmla="*/ 4 w 31"/>
                <a:gd name="T13" fmla="*/ 25 h 25"/>
                <a:gd name="T14" fmla="*/ 6 w 31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5">
                  <a:moveTo>
                    <a:pt x="6" y="25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31" y="6"/>
                    <a:pt x="31" y="4"/>
                    <a:pt x="30" y="2"/>
                  </a:cubicBezTo>
                  <a:cubicBezTo>
                    <a:pt x="29" y="1"/>
                    <a:pt x="26" y="0"/>
                    <a:pt x="25" y="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0"/>
                    <a:pt x="0" y="22"/>
                    <a:pt x="1" y="24"/>
                  </a:cubicBezTo>
                  <a:cubicBezTo>
                    <a:pt x="2" y="25"/>
                    <a:pt x="3" y="25"/>
                    <a:pt x="4" y="25"/>
                  </a:cubicBezTo>
                  <a:cubicBezTo>
                    <a:pt x="5" y="25"/>
                    <a:pt x="5" y="25"/>
                    <a:pt x="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  <p:sp>
          <p:nvSpPr>
            <p:cNvPr id="41" name="Freeform 64"/>
            <p:cNvSpPr>
              <a:spLocks/>
            </p:cNvSpPr>
            <p:nvPr/>
          </p:nvSpPr>
          <p:spPr bwMode="auto">
            <a:xfrm>
              <a:off x="4462463" y="4586288"/>
              <a:ext cx="122238" cy="93663"/>
            </a:xfrm>
            <a:custGeom>
              <a:avLst/>
              <a:gdLst>
                <a:gd name="T0" fmla="*/ 52 w 58"/>
                <a:gd name="T1" fmla="*/ 2 h 44"/>
                <a:gd name="T2" fmla="*/ 2 w 58"/>
                <a:gd name="T3" fmla="*/ 37 h 44"/>
                <a:gd name="T4" fmla="*/ 1 w 58"/>
                <a:gd name="T5" fmla="*/ 42 h 44"/>
                <a:gd name="T6" fmla="*/ 4 w 58"/>
                <a:gd name="T7" fmla="*/ 44 h 44"/>
                <a:gd name="T8" fmla="*/ 6 w 58"/>
                <a:gd name="T9" fmla="*/ 43 h 44"/>
                <a:gd name="T10" fmla="*/ 56 w 58"/>
                <a:gd name="T11" fmla="*/ 8 h 44"/>
                <a:gd name="T12" fmla="*/ 57 w 58"/>
                <a:gd name="T13" fmla="*/ 2 h 44"/>
                <a:gd name="T14" fmla="*/ 52 w 58"/>
                <a:gd name="T15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4">
                  <a:moveTo>
                    <a:pt x="52" y="2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0" y="38"/>
                    <a:pt x="0" y="40"/>
                    <a:pt x="1" y="42"/>
                  </a:cubicBezTo>
                  <a:cubicBezTo>
                    <a:pt x="2" y="43"/>
                    <a:pt x="3" y="44"/>
                    <a:pt x="4" y="44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8" y="6"/>
                    <a:pt x="58" y="4"/>
                    <a:pt x="57" y="2"/>
                  </a:cubicBezTo>
                  <a:cubicBezTo>
                    <a:pt x="56" y="1"/>
                    <a:pt x="53" y="0"/>
                    <a:pt x="52" y="2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  <p:sp>
          <p:nvSpPr>
            <p:cNvPr id="42" name="Freeform 65"/>
            <p:cNvSpPr>
              <a:spLocks noEditPoints="1"/>
            </p:cNvSpPr>
            <p:nvPr/>
          </p:nvSpPr>
          <p:spPr bwMode="auto">
            <a:xfrm>
              <a:off x="4117976" y="4379913"/>
              <a:ext cx="552450" cy="369888"/>
            </a:xfrm>
            <a:custGeom>
              <a:avLst/>
              <a:gdLst>
                <a:gd name="T0" fmla="*/ 254 w 260"/>
                <a:gd name="T1" fmla="*/ 76 h 174"/>
                <a:gd name="T2" fmla="*/ 185 w 260"/>
                <a:gd name="T3" fmla="*/ 9 h 174"/>
                <a:gd name="T4" fmla="*/ 155 w 260"/>
                <a:gd name="T5" fmla="*/ 9 h 174"/>
                <a:gd name="T6" fmla="*/ 152 w 260"/>
                <a:gd name="T7" fmla="*/ 36 h 174"/>
                <a:gd name="T8" fmla="*/ 157 w 260"/>
                <a:gd name="T9" fmla="*/ 37 h 174"/>
                <a:gd name="T10" fmla="*/ 162 w 260"/>
                <a:gd name="T11" fmla="*/ 32 h 174"/>
                <a:gd name="T12" fmla="*/ 162 w 260"/>
                <a:gd name="T13" fmla="*/ 28 h 174"/>
                <a:gd name="T14" fmla="*/ 164 w 260"/>
                <a:gd name="T15" fmla="*/ 17 h 174"/>
                <a:gd name="T16" fmla="*/ 177 w 260"/>
                <a:gd name="T17" fmla="*/ 17 h 174"/>
                <a:gd name="T18" fmla="*/ 236 w 260"/>
                <a:gd name="T19" fmla="*/ 75 h 174"/>
                <a:gd name="T20" fmla="*/ 154 w 260"/>
                <a:gd name="T21" fmla="*/ 75 h 174"/>
                <a:gd name="T22" fmla="*/ 143 w 260"/>
                <a:gd name="T23" fmla="*/ 86 h 174"/>
                <a:gd name="T24" fmla="*/ 143 w 260"/>
                <a:gd name="T25" fmla="*/ 110 h 174"/>
                <a:gd name="T26" fmla="*/ 142 w 260"/>
                <a:gd name="T27" fmla="*/ 112 h 174"/>
                <a:gd name="T28" fmla="*/ 130 w 260"/>
                <a:gd name="T29" fmla="*/ 111 h 174"/>
                <a:gd name="T30" fmla="*/ 119 w 260"/>
                <a:gd name="T31" fmla="*/ 112 h 174"/>
                <a:gd name="T32" fmla="*/ 117 w 260"/>
                <a:gd name="T33" fmla="*/ 110 h 174"/>
                <a:gd name="T34" fmla="*/ 117 w 260"/>
                <a:gd name="T35" fmla="*/ 86 h 174"/>
                <a:gd name="T36" fmla="*/ 106 w 260"/>
                <a:gd name="T37" fmla="*/ 75 h 174"/>
                <a:gd name="T38" fmla="*/ 25 w 260"/>
                <a:gd name="T39" fmla="*/ 75 h 174"/>
                <a:gd name="T40" fmla="*/ 84 w 260"/>
                <a:gd name="T41" fmla="*/ 17 h 174"/>
                <a:gd name="T42" fmla="*/ 97 w 260"/>
                <a:gd name="T43" fmla="*/ 17 h 174"/>
                <a:gd name="T44" fmla="*/ 99 w 260"/>
                <a:gd name="T45" fmla="*/ 28 h 174"/>
                <a:gd name="T46" fmla="*/ 99 w 260"/>
                <a:gd name="T47" fmla="*/ 32 h 174"/>
                <a:gd name="T48" fmla="*/ 104 w 260"/>
                <a:gd name="T49" fmla="*/ 37 h 174"/>
                <a:gd name="T50" fmla="*/ 110 w 260"/>
                <a:gd name="T51" fmla="*/ 34 h 174"/>
                <a:gd name="T52" fmla="*/ 106 w 260"/>
                <a:gd name="T53" fmla="*/ 9 h 174"/>
                <a:gd name="T54" fmla="*/ 75 w 260"/>
                <a:gd name="T55" fmla="*/ 9 h 174"/>
                <a:gd name="T56" fmla="*/ 7 w 260"/>
                <a:gd name="T57" fmla="*/ 76 h 174"/>
                <a:gd name="T58" fmla="*/ 0 w 260"/>
                <a:gd name="T59" fmla="*/ 86 h 174"/>
                <a:gd name="T60" fmla="*/ 0 w 260"/>
                <a:gd name="T61" fmla="*/ 163 h 174"/>
                <a:gd name="T62" fmla="*/ 11 w 260"/>
                <a:gd name="T63" fmla="*/ 174 h 174"/>
                <a:gd name="T64" fmla="*/ 106 w 260"/>
                <a:gd name="T65" fmla="*/ 174 h 174"/>
                <a:gd name="T66" fmla="*/ 117 w 260"/>
                <a:gd name="T67" fmla="*/ 163 h 174"/>
                <a:gd name="T68" fmla="*/ 117 w 260"/>
                <a:gd name="T69" fmla="*/ 131 h 174"/>
                <a:gd name="T70" fmla="*/ 119 w 260"/>
                <a:gd name="T71" fmla="*/ 125 h 174"/>
                <a:gd name="T72" fmla="*/ 130 w 260"/>
                <a:gd name="T73" fmla="*/ 122 h 174"/>
                <a:gd name="T74" fmla="*/ 142 w 260"/>
                <a:gd name="T75" fmla="*/ 125 h 174"/>
                <a:gd name="T76" fmla="*/ 143 w 260"/>
                <a:gd name="T77" fmla="*/ 131 h 174"/>
                <a:gd name="T78" fmla="*/ 143 w 260"/>
                <a:gd name="T79" fmla="*/ 163 h 174"/>
                <a:gd name="T80" fmla="*/ 154 w 260"/>
                <a:gd name="T81" fmla="*/ 174 h 174"/>
                <a:gd name="T82" fmla="*/ 249 w 260"/>
                <a:gd name="T83" fmla="*/ 174 h 174"/>
                <a:gd name="T84" fmla="*/ 260 w 260"/>
                <a:gd name="T85" fmla="*/ 163 h 174"/>
                <a:gd name="T86" fmla="*/ 260 w 260"/>
                <a:gd name="T87" fmla="*/ 86 h 174"/>
                <a:gd name="T88" fmla="*/ 254 w 260"/>
                <a:gd name="T89" fmla="*/ 76 h 174"/>
                <a:gd name="T90" fmla="*/ 106 w 260"/>
                <a:gd name="T91" fmla="*/ 152 h 174"/>
                <a:gd name="T92" fmla="*/ 95 w 260"/>
                <a:gd name="T93" fmla="*/ 163 h 174"/>
                <a:gd name="T94" fmla="*/ 22 w 260"/>
                <a:gd name="T95" fmla="*/ 163 h 174"/>
                <a:gd name="T96" fmla="*/ 11 w 260"/>
                <a:gd name="T97" fmla="*/ 152 h 174"/>
                <a:gd name="T98" fmla="*/ 11 w 260"/>
                <a:gd name="T99" fmla="*/ 97 h 174"/>
                <a:gd name="T100" fmla="*/ 22 w 260"/>
                <a:gd name="T101" fmla="*/ 86 h 174"/>
                <a:gd name="T102" fmla="*/ 95 w 260"/>
                <a:gd name="T103" fmla="*/ 86 h 174"/>
                <a:gd name="T104" fmla="*/ 106 w 260"/>
                <a:gd name="T105" fmla="*/ 97 h 174"/>
                <a:gd name="T106" fmla="*/ 106 w 260"/>
                <a:gd name="T107" fmla="*/ 152 h 174"/>
                <a:gd name="T108" fmla="*/ 249 w 260"/>
                <a:gd name="T109" fmla="*/ 152 h 174"/>
                <a:gd name="T110" fmla="*/ 238 w 260"/>
                <a:gd name="T111" fmla="*/ 163 h 174"/>
                <a:gd name="T112" fmla="*/ 165 w 260"/>
                <a:gd name="T113" fmla="*/ 163 h 174"/>
                <a:gd name="T114" fmla="*/ 154 w 260"/>
                <a:gd name="T115" fmla="*/ 152 h 174"/>
                <a:gd name="T116" fmla="*/ 154 w 260"/>
                <a:gd name="T117" fmla="*/ 97 h 174"/>
                <a:gd name="T118" fmla="*/ 165 w 260"/>
                <a:gd name="T119" fmla="*/ 86 h 174"/>
                <a:gd name="T120" fmla="*/ 238 w 260"/>
                <a:gd name="T121" fmla="*/ 86 h 174"/>
                <a:gd name="T122" fmla="*/ 249 w 260"/>
                <a:gd name="T123" fmla="*/ 97 h 174"/>
                <a:gd name="T124" fmla="*/ 249 w 260"/>
                <a:gd name="T125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174">
                  <a:moveTo>
                    <a:pt x="254" y="76"/>
                  </a:moveTo>
                  <a:cubicBezTo>
                    <a:pt x="236" y="58"/>
                    <a:pt x="185" y="9"/>
                    <a:pt x="185" y="9"/>
                  </a:cubicBezTo>
                  <a:cubicBezTo>
                    <a:pt x="177" y="0"/>
                    <a:pt x="163" y="0"/>
                    <a:pt x="155" y="9"/>
                  </a:cubicBezTo>
                  <a:cubicBezTo>
                    <a:pt x="148" y="16"/>
                    <a:pt x="147" y="27"/>
                    <a:pt x="152" y="36"/>
                  </a:cubicBezTo>
                  <a:cubicBezTo>
                    <a:pt x="153" y="37"/>
                    <a:pt x="155" y="39"/>
                    <a:pt x="157" y="37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3" y="30"/>
                    <a:pt x="162" y="29"/>
                    <a:pt x="162" y="28"/>
                  </a:cubicBezTo>
                  <a:cubicBezTo>
                    <a:pt x="160" y="24"/>
                    <a:pt x="161" y="20"/>
                    <a:pt x="164" y="17"/>
                  </a:cubicBezTo>
                  <a:cubicBezTo>
                    <a:pt x="167" y="14"/>
                    <a:pt x="173" y="14"/>
                    <a:pt x="177" y="17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48" y="75"/>
                    <a:pt x="143" y="80"/>
                    <a:pt x="143" y="86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43" y="114"/>
                    <a:pt x="142" y="113"/>
                    <a:pt x="142" y="112"/>
                  </a:cubicBezTo>
                  <a:cubicBezTo>
                    <a:pt x="139" y="111"/>
                    <a:pt x="135" y="111"/>
                    <a:pt x="130" y="111"/>
                  </a:cubicBezTo>
                  <a:cubicBezTo>
                    <a:pt x="126" y="111"/>
                    <a:pt x="122" y="111"/>
                    <a:pt x="119" y="112"/>
                  </a:cubicBezTo>
                  <a:cubicBezTo>
                    <a:pt x="119" y="113"/>
                    <a:pt x="117" y="114"/>
                    <a:pt x="117" y="110"/>
                  </a:cubicBezTo>
                  <a:cubicBezTo>
                    <a:pt x="117" y="86"/>
                    <a:pt x="117" y="86"/>
                    <a:pt x="117" y="86"/>
                  </a:cubicBezTo>
                  <a:cubicBezTo>
                    <a:pt x="117" y="80"/>
                    <a:pt x="112" y="75"/>
                    <a:pt x="106" y="75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8" y="14"/>
                    <a:pt x="94" y="14"/>
                    <a:pt x="97" y="17"/>
                  </a:cubicBezTo>
                  <a:cubicBezTo>
                    <a:pt x="100" y="20"/>
                    <a:pt x="101" y="25"/>
                    <a:pt x="99" y="28"/>
                  </a:cubicBezTo>
                  <a:cubicBezTo>
                    <a:pt x="98" y="29"/>
                    <a:pt x="98" y="31"/>
                    <a:pt x="99" y="32"/>
                  </a:cubicBezTo>
                  <a:cubicBezTo>
                    <a:pt x="104" y="37"/>
                    <a:pt x="104" y="37"/>
                    <a:pt x="104" y="37"/>
                  </a:cubicBezTo>
                  <a:cubicBezTo>
                    <a:pt x="106" y="39"/>
                    <a:pt x="109" y="36"/>
                    <a:pt x="110" y="34"/>
                  </a:cubicBezTo>
                  <a:cubicBezTo>
                    <a:pt x="114" y="26"/>
                    <a:pt x="112" y="16"/>
                    <a:pt x="106" y="9"/>
                  </a:cubicBezTo>
                  <a:cubicBezTo>
                    <a:pt x="97" y="0"/>
                    <a:pt x="84" y="0"/>
                    <a:pt x="75" y="9"/>
                  </a:cubicBezTo>
                  <a:cubicBezTo>
                    <a:pt x="75" y="9"/>
                    <a:pt x="27" y="56"/>
                    <a:pt x="7" y="76"/>
                  </a:cubicBezTo>
                  <a:cubicBezTo>
                    <a:pt x="4" y="79"/>
                    <a:pt x="0" y="82"/>
                    <a:pt x="0" y="86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9"/>
                    <a:pt x="5" y="174"/>
                    <a:pt x="11" y="174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12" y="174"/>
                    <a:pt x="117" y="169"/>
                    <a:pt x="117" y="163"/>
                  </a:cubicBezTo>
                  <a:cubicBezTo>
                    <a:pt x="117" y="131"/>
                    <a:pt x="117" y="131"/>
                    <a:pt x="117" y="131"/>
                  </a:cubicBezTo>
                  <a:cubicBezTo>
                    <a:pt x="117" y="129"/>
                    <a:pt x="118" y="126"/>
                    <a:pt x="119" y="125"/>
                  </a:cubicBezTo>
                  <a:cubicBezTo>
                    <a:pt x="120" y="123"/>
                    <a:pt x="124" y="122"/>
                    <a:pt x="130" y="122"/>
                  </a:cubicBezTo>
                  <a:cubicBezTo>
                    <a:pt x="136" y="122"/>
                    <a:pt x="140" y="123"/>
                    <a:pt x="142" y="125"/>
                  </a:cubicBezTo>
                  <a:cubicBezTo>
                    <a:pt x="143" y="126"/>
                    <a:pt x="143" y="129"/>
                    <a:pt x="143" y="131"/>
                  </a:cubicBezTo>
                  <a:cubicBezTo>
                    <a:pt x="143" y="163"/>
                    <a:pt x="143" y="163"/>
                    <a:pt x="143" y="163"/>
                  </a:cubicBezTo>
                  <a:cubicBezTo>
                    <a:pt x="143" y="169"/>
                    <a:pt x="148" y="174"/>
                    <a:pt x="154" y="174"/>
                  </a:cubicBezTo>
                  <a:cubicBezTo>
                    <a:pt x="249" y="174"/>
                    <a:pt x="249" y="174"/>
                    <a:pt x="249" y="174"/>
                  </a:cubicBezTo>
                  <a:cubicBezTo>
                    <a:pt x="255" y="174"/>
                    <a:pt x="260" y="169"/>
                    <a:pt x="260" y="163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60" y="82"/>
                    <a:pt x="257" y="79"/>
                    <a:pt x="254" y="76"/>
                  </a:cubicBezTo>
                  <a:close/>
                  <a:moveTo>
                    <a:pt x="106" y="152"/>
                  </a:moveTo>
                  <a:cubicBezTo>
                    <a:pt x="106" y="158"/>
                    <a:pt x="101" y="163"/>
                    <a:pt x="95" y="163"/>
                  </a:cubicBezTo>
                  <a:cubicBezTo>
                    <a:pt x="22" y="163"/>
                    <a:pt x="22" y="163"/>
                    <a:pt x="22" y="163"/>
                  </a:cubicBezTo>
                  <a:cubicBezTo>
                    <a:pt x="16" y="163"/>
                    <a:pt x="11" y="158"/>
                    <a:pt x="11" y="152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1" y="91"/>
                    <a:pt x="16" y="86"/>
                    <a:pt x="22" y="86"/>
                  </a:cubicBezTo>
                  <a:cubicBezTo>
                    <a:pt x="95" y="86"/>
                    <a:pt x="95" y="86"/>
                    <a:pt x="95" y="86"/>
                  </a:cubicBezTo>
                  <a:cubicBezTo>
                    <a:pt x="101" y="86"/>
                    <a:pt x="106" y="91"/>
                    <a:pt x="106" y="97"/>
                  </a:cubicBezTo>
                  <a:cubicBezTo>
                    <a:pt x="106" y="152"/>
                    <a:pt x="106" y="152"/>
                    <a:pt x="106" y="152"/>
                  </a:cubicBezTo>
                  <a:close/>
                  <a:moveTo>
                    <a:pt x="249" y="152"/>
                  </a:moveTo>
                  <a:cubicBezTo>
                    <a:pt x="249" y="158"/>
                    <a:pt x="244" y="163"/>
                    <a:pt x="238" y="163"/>
                  </a:cubicBezTo>
                  <a:cubicBezTo>
                    <a:pt x="165" y="163"/>
                    <a:pt x="165" y="163"/>
                    <a:pt x="165" y="163"/>
                  </a:cubicBezTo>
                  <a:cubicBezTo>
                    <a:pt x="159" y="163"/>
                    <a:pt x="154" y="158"/>
                    <a:pt x="154" y="152"/>
                  </a:cubicBezTo>
                  <a:cubicBezTo>
                    <a:pt x="154" y="97"/>
                    <a:pt x="154" y="97"/>
                    <a:pt x="154" y="97"/>
                  </a:cubicBezTo>
                  <a:cubicBezTo>
                    <a:pt x="154" y="91"/>
                    <a:pt x="159" y="86"/>
                    <a:pt x="165" y="86"/>
                  </a:cubicBezTo>
                  <a:cubicBezTo>
                    <a:pt x="238" y="86"/>
                    <a:pt x="238" y="86"/>
                    <a:pt x="238" y="86"/>
                  </a:cubicBezTo>
                  <a:cubicBezTo>
                    <a:pt x="244" y="86"/>
                    <a:pt x="249" y="91"/>
                    <a:pt x="249" y="97"/>
                  </a:cubicBezTo>
                  <a:lnTo>
                    <a:pt x="249" y="152"/>
                  </a:ln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735770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6785" y="69959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注意事项</a:t>
            </a:r>
          </a:p>
        </p:txBody>
      </p:sp>
      <p:sp>
        <p:nvSpPr>
          <p:cNvPr id="4" name="Oval 3"/>
          <p:cNvSpPr/>
          <p:nvPr/>
        </p:nvSpPr>
        <p:spPr>
          <a:xfrm>
            <a:off x="1791360" y="2825485"/>
            <a:ext cx="1409700" cy="14097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Oval 10"/>
          <p:cNvSpPr/>
          <p:nvPr/>
        </p:nvSpPr>
        <p:spPr>
          <a:xfrm>
            <a:off x="2397416" y="3443059"/>
            <a:ext cx="1116419" cy="1116419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Oval 11"/>
          <p:cNvSpPr/>
          <p:nvPr/>
        </p:nvSpPr>
        <p:spPr>
          <a:xfrm>
            <a:off x="2807212" y="2901685"/>
            <a:ext cx="787695" cy="78769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Oval 12"/>
          <p:cNvSpPr/>
          <p:nvPr/>
        </p:nvSpPr>
        <p:spPr>
          <a:xfrm>
            <a:off x="1919740" y="2178924"/>
            <a:ext cx="955348" cy="955348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Oval 13"/>
          <p:cNvSpPr/>
          <p:nvPr/>
        </p:nvSpPr>
        <p:spPr>
          <a:xfrm>
            <a:off x="1593768" y="2798394"/>
            <a:ext cx="586186" cy="586186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Oval 14"/>
          <p:cNvSpPr/>
          <p:nvPr/>
        </p:nvSpPr>
        <p:spPr>
          <a:xfrm>
            <a:off x="1281628" y="3581978"/>
            <a:ext cx="898326" cy="898326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Oval 16"/>
          <p:cNvSpPr/>
          <p:nvPr/>
        </p:nvSpPr>
        <p:spPr>
          <a:xfrm>
            <a:off x="1386433" y="3237242"/>
            <a:ext cx="344736" cy="344736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Oval 24"/>
          <p:cNvSpPr/>
          <p:nvPr/>
        </p:nvSpPr>
        <p:spPr>
          <a:xfrm>
            <a:off x="5489944" y="2825485"/>
            <a:ext cx="1409700" cy="14097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B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Oval 25"/>
          <p:cNvSpPr/>
          <p:nvPr/>
        </p:nvSpPr>
        <p:spPr>
          <a:xfrm>
            <a:off x="6096000" y="3443059"/>
            <a:ext cx="1116419" cy="1116419"/>
          </a:xfrm>
          <a:prstGeom prst="ellipse">
            <a:avLst/>
          </a:prstGeom>
          <a:solidFill>
            <a:schemeClr val="tx1">
              <a:lumMod val="75000"/>
              <a:lumOff val="2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Oval 26"/>
          <p:cNvSpPr/>
          <p:nvPr/>
        </p:nvSpPr>
        <p:spPr>
          <a:xfrm>
            <a:off x="6505796" y="2901685"/>
            <a:ext cx="787695" cy="787695"/>
          </a:xfrm>
          <a:prstGeom prst="ellipse">
            <a:avLst/>
          </a:prstGeom>
          <a:solidFill>
            <a:schemeClr val="tx1">
              <a:lumMod val="75000"/>
              <a:lumOff val="2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Oval 27"/>
          <p:cNvSpPr/>
          <p:nvPr/>
        </p:nvSpPr>
        <p:spPr>
          <a:xfrm>
            <a:off x="5618324" y="2178924"/>
            <a:ext cx="955348" cy="955348"/>
          </a:xfrm>
          <a:prstGeom prst="ellipse">
            <a:avLst/>
          </a:prstGeom>
          <a:solidFill>
            <a:schemeClr val="tx1">
              <a:lumMod val="75000"/>
              <a:lumOff val="2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Oval 28"/>
          <p:cNvSpPr/>
          <p:nvPr/>
        </p:nvSpPr>
        <p:spPr>
          <a:xfrm>
            <a:off x="5292352" y="2798394"/>
            <a:ext cx="586186" cy="586186"/>
          </a:xfrm>
          <a:prstGeom prst="ellipse">
            <a:avLst/>
          </a:prstGeom>
          <a:solidFill>
            <a:schemeClr val="tx1">
              <a:lumMod val="75000"/>
              <a:lumOff val="2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Oval 29"/>
          <p:cNvSpPr/>
          <p:nvPr/>
        </p:nvSpPr>
        <p:spPr>
          <a:xfrm>
            <a:off x="4980212" y="3581978"/>
            <a:ext cx="898326" cy="898326"/>
          </a:xfrm>
          <a:prstGeom prst="ellipse">
            <a:avLst/>
          </a:prstGeom>
          <a:solidFill>
            <a:schemeClr val="tx1">
              <a:lumMod val="75000"/>
              <a:lumOff val="2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Oval 30"/>
          <p:cNvSpPr/>
          <p:nvPr/>
        </p:nvSpPr>
        <p:spPr>
          <a:xfrm>
            <a:off x="5085017" y="3237242"/>
            <a:ext cx="344736" cy="344736"/>
          </a:xfrm>
          <a:prstGeom prst="ellipse">
            <a:avLst/>
          </a:prstGeom>
          <a:solidFill>
            <a:schemeClr val="tx1">
              <a:lumMod val="75000"/>
              <a:lumOff val="2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Oval 33"/>
          <p:cNvSpPr/>
          <p:nvPr/>
        </p:nvSpPr>
        <p:spPr>
          <a:xfrm>
            <a:off x="9188528" y="2825485"/>
            <a:ext cx="1409700" cy="14097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Oval 34"/>
          <p:cNvSpPr/>
          <p:nvPr/>
        </p:nvSpPr>
        <p:spPr>
          <a:xfrm>
            <a:off x="9794584" y="3443059"/>
            <a:ext cx="1116419" cy="1116419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Oval 35"/>
          <p:cNvSpPr/>
          <p:nvPr/>
        </p:nvSpPr>
        <p:spPr>
          <a:xfrm>
            <a:off x="10204380" y="2901685"/>
            <a:ext cx="787695" cy="787695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Oval 36"/>
          <p:cNvSpPr/>
          <p:nvPr/>
        </p:nvSpPr>
        <p:spPr>
          <a:xfrm>
            <a:off x="9316908" y="2178924"/>
            <a:ext cx="955348" cy="955348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Oval 37"/>
          <p:cNvSpPr/>
          <p:nvPr/>
        </p:nvSpPr>
        <p:spPr>
          <a:xfrm>
            <a:off x="8990936" y="2798394"/>
            <a:ext cx="586186" cy="586186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Oval 38"/>
          <p:cNvSpPr/>
          <p:nvPr/>
        </p:nvSpPr>
        <p:spPr>
          <a:xfrm>
            <a:off x="8678796" y="3581978"/>
            <a:ext cx="898326" cy="898326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Oval 39"/>
          <p:cNvSpPr/>
          <p:nvPr/>
        </p:nvSpPr>
        <p:spPr>
          <a:xfrm>
            <a:off x="8783601" y="3237242"/>
            <a:ext cx="344736" cy="344736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5" name="Straight Connector 8"/>
          <p:cNvCxnSpPr/>
          <p:nvPr/>
        </p:nvCxnSpPr>
        <p:spPr>
          <a:xfrm>
            <a:off x="3963729" y="3386597"/>
            <a:ext cx="4572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41"/>
          <p:cNvCxnSpPr/>
          <p:nvPr/>
        </p:nvCxnSpPr>
        <p:spPr>
          <a:xfrm>
            <a:off x="7758667" y="3386597"/>
            <a:ext cx="4572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164439" y="4845998"/>
            <a:ext cx="2430622" cy="1137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做好绩效考核的宣传和培训工作，引导员工积极面对绩效考核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06864" y="4845998"/>
            <a:ext cx="26879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绩效考核对于本公司是新生事物，经验不足，在实施过程中要多听取大家意见</a:t>
            </a:r>
          </a:p>
        </p:txBody>
      </p:sp>
      <p:sp>
        <p:nvSpPr>
          <p:cNvPr id="29" name="矩形 28"/>
          <p:cNvSpPr/>
          <p:nvPr/>
        </p:nvSpPr>
        <p:spPr>
          <a:xfrm>
            <a:off x="8397891" y="4845998"/>
            <a:ext cx="3262432" cy="3988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绩效工作顺利进行，重在保持沟通</a:t>
            </a:r>
          </a:p>
        </p:txBody>
      </p:sp>
    </p:spTree>
    <p:extLst>
      <p:ext uri="{BB962C8B-B14F-4D97-AF65-F5344CB8AC3E}">
        <p14:creationId xmlns:p14="http://schemas.microsoft.com/office/powerpoint/2010/main" val="1009747468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/>
      <p:bldP spid="28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835635" y="2541180"/>
            <a:ext cx="4520731" cy="3640978"/>
            <a:chOff x="4300539" y="1984376"/>
            <a:chExt cx="3589338" cy="2890838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Rectangle 8"/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Oval 11"/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Oval 12"/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8" name="Oval 13"/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Oval 14"/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Oval 15"/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33" name="TextBox 50"/>
          <p:cNvSpPr txBox="1"/>
          <p:nvPr/>
        </p:nvSpPr>
        <p:spPr>
          <a:xfrm>
            <a:off x="3894228" y="502179"/>
            <a:ext cx="44037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人力资源工作规划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34" name="Rectangle 55"/>
          <p:cNvSpPr/>
          <p:nvPr/>
        </p:nvSpPr>
        <p:spPr>
          <a:xfrm>
            <a:off x="5867400" y="467040"/>
            <a:ext cx="4572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文本框 1"/>
          <p:cNvSpPr txBox="1"/>
          <p:nvPr/>
        </p:nvSpPr>
        <p:spPr>
          <a:xfrm>
            <a:off x="4618677" y="358463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规范人事管理</a:t>
            </a:r>
          </a:p>
        </p:txBody>
      </p:sp>
    </p:spTree>
    <p:extLst>
      <p:ext uri="{BB962C8B-B14F-4D97-AF65-F5344CB8AC3E}">
        <p14:creationId xmlns:p14="http://schemas.microsoft.com/office/powerpoint/2010/main" val="2049096643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6787" y="69959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管理规范</a:t>
            </a:r>
          </a:p>
        </p:txBody>
      </p:sp>
      <p:sp>
        <p:nvSpPr>
          <p:cNvPr id="29" name="矩形 28"/>
          <p:cNvSpPr/>
          <p:nvPr/>
        </p:nvSpPr>
        <p:spPr>
          <a:xfrm>
            <a:off x="1201933" y="491586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规范招聘流程</a:t>
            </a:r>
          </a:p>
        </p:txBody>
      </p:sp>
      <p:sp>
        <p:nvSpPr>
          <p:cNvPr id="30" name="矩形 29"/>
          <p:cNvSpPr/>
          <p:nvPr/>
        </p:nvSpPr>
        <p:spPr>
          <a:xfrm>
            <a:off x="3787796" y="491586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规范人事任免流程</a:t>
            </a:r>
          </a:p>
        </p:txBody>
      </p:sp>
      <p:sp>
        <p:nvSpPr>
          <p:cNvPr id="31" name="矩形 30"/>
          <p:cNvSpPr/>
          <p:nvPr/>
        </p:nvSpPr>
        <p:spPr>
          <a:xfrm>
            <a:off x="6281868" y="491648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规范人事档案管理</a:t>
            </a:r>
          </a:p>
        </p:txBody>
      </p:sp>
      <p:sp>
        <p:nvSpPr>
          <p:cNvPr id="32" name="矩形 31"/>
          <p:cNvSpPr/>
          <p:nvPr/>
        </p:nvSpPr>
        <p:spPr>
          <a:xfrm>
            <a:off x="8575648" y="4915867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规范劳动关系、纠纷处理流程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FD2E4FA-D45F-44EA-BBBC-042F2C30365E}"/>
              </a:ext>
            </a:extLst>
          </p:cNvPr>
          <p:cNvGrpSpPr/>
          <p:nvPr/>
        </p:nvGrpSpPr>
        <p:grpSpPr>
          <a:xfrm>
            <a:off x="1636879" y="2353971"/>
            <a:ext cx="1134613" cy="1683613"/>
            <a:chOff x="1636879" y="2353971"/>
            <a:chExt cx="1134613" cy="1683613"/>
          </a:xfrm>
        </p:grpSpPr>
        <p:grpSp>
          <p:nvGrpSpPr>
            <p:cNvPr id="5" name="Group 71"/>
            <p:cNvGrpSpPr/>
            <p:nvPr/>
          </p:nvGrpSpPr>
          <p:grpSpPr>
            <a:xfrm>
              <a:off x="1636879" y="2353971"/>
              <a:ext cx="1134613" cy="1683613"/>
              <a:chOff x="1092369" y="1279034"/>
              <a:chExt cx="2459962" cy="3650254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6" name="Rounded Rectangle 3"/>
              <p:cNvSpPr/>
              <p:nvPr/>
            </p:nvSpPr>
            <p:spPr>
              <a:xfrm rot="1465105">
                <a:off x="1092369" y="1568514"/>
                <a:ext cx="2439286" cy="3360774"/>
              </a:xfrm>
              <a:prstGeom prst="roundRect">
                <a:avLst>
                  <a:gd name="adj" fmla="val 4462"/>
                </a:avLst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" name="Freeform 29"/>
              <p:cNvSpPr/>
              <p:nvPr/>
            </p:nvSpPr>
            <p:spPr>
              <a:xfrm rot="1465105">
                <a:off x="1742683" y="1279034"/>
                <a:ext cx="489622" cy="606265"/>
              </a:xfrm>
              <a:custGeom>
                <a:avLst/>
                <a:gdLst>
                  <a:gd name="connsiteX0" fmla="*/ 108841 w 489622"/>
                  <a:gd name="connsiteY0" fmla="*/ 0 h 606265"/>
                  <a:gd name="connsiteX1" fmla="*/ 474098 w 489622"/>
                  <a:gd name="connsiteY1" fmla="*/ 0 h 606265"/>
                  <a:gd name="connsiteX2" fmla="*/ 479675 w 489622"/>
                  <a:gd name="connsiteY2" fmla="*/ 17967 h 606265"/>
                  <a:gd name="connsiteX3" fmla="*/ 489622 w 489622"/>
                  <a:gd name="connsiteY3" fmla="*/ 116643 h 606265"/>
                  <a:gd name="connsiteX4" fmla="*/ 0 w 489622"/>
                  <a:gd name="connsiteY4" fmla="*/ 606265 h 606265"/>
                  <a:gd name="connsiteX5" fmla="*/ 0 w 489622"/>
                  <a:gd name="connsiteY5" fmla="*/ 108841 h 606265"/>
                  <a:gd name="connsiteX6" fmla="*/ 108841 w 489622"/>
                  <a:gd name="connsiteY6" fmla="*/ 0 h 606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622" h="606265">
                    <a:moveTo>
                      <a:pt x="108841" y="0"/>
                    </a:moveTo>
                    <a:lnTo>
                      <a:pt x="474098" y="0"/>
                    </a:lnTo>
                    <a:lnTo>
                      <a:pt x="479675" y="17967"/>
                    </a:lnTo>
                    <a:cubicBezTo>
                      <a:pt x="486197" y="49840"/>
                      <a:pt x="489622" y="82842"/>
                      <a:pt x="489622" y="116643"/>
                    </a:cubicBezTo>
                    <a:cubicBezTo>
                      <a:pt x="489622" y="387054"/>
                      <a:pt x="270411" y="606265"/>
                      <a:pt x="0" y="606265"/>
                    </a:cubicBezTo>
                    <a:lnTo>
                      <a:pt x="0" y="108841"/>
                    </a:lnTo>
                    <a:cubicBezTo>
                      <a:pt x="0" y="48730"/>
                      <a:pt x="48730" y="0"/>
                      <a:pt x="1088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" name="Freeform 28"/>
              <p:cNvSpPr/>
              <p:nvPr/>
            </p:nvSpPr>
            <p:spPr>
              <a:xfrm rot="1465105">
                <a:off x="2778844" y="2526758"/>
                <a:ext cx="773487" cy="1760483"/>
              </a:xfrm>
              <a:custGeom>
                <a:avLst/>
                <a:gdLst>
                  <a:gd name="connsiteX0" fmla="*/ 773487 w 773487"/>
                  <a:gd name="connsiteY0" fmla="*/ 0 h 1760483"/>
                  <a:gd name="connsiteX1" fmla="*/ 773487 w 773487"/>
                  <a:gd name="connsiteY1" fmla="*/ 1760483 h 1760483"/>
                  <a:gd name="connsiteX2" fmla="*/ 709452 w 773487"/>
                  <a:gd name="connsiteY2" fmla="*/ 1750709 h 1760483"/>
                  <a:gd name="connsiteX3" fmla="*/ 0 w 773487"/>
                  <a:gd name="connsiteY3" fmla="*/ 880241 h 1760483"/>
                  <a:gd name="connsiteX4" fmla="*/ 709452 w 773487"/>
                  <a:gd name="connsiteY4" fmla="*/ 9773 h 1760483"/>
                  <a:gd name="connsiteX5" fmla="*/ 773487 w 773487"/>
                  <a:gd name="connsiteY5" fmla="*/ 0 h 176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3487" h="1760483">
                    <a:moveTo>
                      <a:pt x="773487" y="0"/>
                    </a:moveTo>
                    <a:lnTo>
                      <a:pt x="773487" y="1760483"/>
                    </a:lnTo>
                    <a:lnTo>
                      <a:pt x="709452" y="1750709"/>
                    </a:lnTo>
                    <a:cubicBezTo>
                      <a:pt x="304569" y="1667858"/>
                      <a:pt x="0" y="1309618"/>
                      <a:pt x="0" y="880241"/>
                    </a:cubicBezTo>
                    <a:cubicBezTo>
                      <a:pt x="0" y="450865"/>
                      <a:pt x="304569" y="92624"/>
                      <a:pt x="709452" y="9773"/>
                    </a:cubicBezTo>
                    <a:lnTo>
                      <a:pt x="77348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 rot="1201395">
              <a:off x="1890874" y="2995929"/>
              <a:ext cx="4331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b="1" dirty="0">
                  <a:solidFill>
                    <a:schemeClr val="bg1"/>
                  </a:solidFill>
                </a:rPr>
                <a:t>A</a:t>
              </a:r>
              <a:endParaRPr kumimoji="1"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6D4B5D0-3918-4E9A-8CEA-439D887CB0C6}"/>
              </a:ext>
            </a:extLst>
          </p:cNvPr>
          <p:cNvGrpSpPr/>
          <p:nvPr/>
        </p:nvGrpSpPr>
        <p:grpSpPr>
          <a:xfrm>
            <a:off x="4199329" y="2769161"/>
            <a:ext cx="1166826" cy="1608540"/>
            <a:chOff x="4199329" y="2769161"/>
            <a:chExt cx="1166826" cy="1608540"/>
          </a:xfrm>
        </p:grpSpPr>
        <p:grpSp>
          <p:nvGrpSpPr>
            <p:cNvPr id="12" name="Group 72"/>
            <p:cNvGrpSpPr/>
            <p:nvPr/>
          </p:nvGrpSpPr>
          <p:grpSpPr>
            <a:xfrm>
              <a:off x="4199329" y="2769161"/>
              <a:ext cx="1166826" cy="1608540"/>
              <a:chOff x="4419065" y="2794907"/>
              <a:chExt cx="2477486" cy="3415364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3" name="Rounded Rectangle 42"/>
              <p:cNvSpPr/>
              <p:nvPr/>
            </p:nvSpPr>
            <p:spPr>
              <a:xfrm rot="21403779">
                <a:off x="4419065" y="2803150"/>
                <a:ext cx="2439286" cy="3360774"/>
              </a:xfrm>
              <a:prstGeom prst="roundRect">
                <a:avLst>
                  <a:gd name="adj" fmla="val 4462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Freeform 38"/>
              <p:cNvSpPr/>
              <p:nvPr/>
            </p:nvSpPr>
            <p:spPr>
              <a:xfrm rot="21403779">
                <a:off x="4483329" y="5046028"/>
                <a:ext cx="1041500" cy="1164243"/>
              </a:xfrm>
              <a:custGeom>
                <a:avLst/>
                <a:gdLst>
                  <a:gd name="connsiteX0" fmla="*/ 308344 w 1041500"/>
                  <a:gd name="connsiteY0" fmla="*/ 0 h 1164243"/>
                  <a:gd name="connsiteX1" fmla="*/ 1041500 w 1041500"/>
                  <a:gd name="connsiteY1" fmla="*/ 733156 h 1164243"/>
                  <a:gd name="connsiteX2" fmla="*/ 916289 w 1041500"/>
                  <a:gd name="connsiteY2" fmla="*/ 1143071 h 1164243"/>
                  <a:gd name="connsiteX3" fmla="*/ 898820 w 1041500"/>
                  <a:gd name="connsiteY3" fmla="*/ 1164243 h 1164243"/>
                  <a:gd name="connsiteX4" fmla="*/ 108841 w 1041500"/>
                  <a:gd name="connsiteY4" fmla="*/ 1164243 h 1164243"/>
                  <a:gd name="connsiteX5" fmla="*/ 0 w 1041500"/>
                  <a:gd name="connsiteY5" fmla="*/ 1055402 h 1164243"/>
                  <a:gd name="connsiteX6" fmla="*/ 0 w 1041500"/>
                  <a:gd name="connsiteY6" fmla="*/ 70081 h 1164243"/>
                  <a:gd name="connsiteX7" fmla="*/ 22967 w 1041500"/>
                  <a:gd name="connsiteY7" fmla="*/ 57615 h 1164243"/>
                  <a:gd name="connsiteX8" fmla="*/ 308344 w 1041500"/>
                  <a:gd name="connsiteY8" fmla="*/ 0 h 1164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1500" h="1164243">
                    <a:moveTo>
                      <a:pt x="308344" y="0"/>
                    </a:moveTo>
                    <a:cubicBezTo>
                      <a:pt x="713255" y="0"/>
                      <a:pt x="1041500" y="328245"/>
                      <a:pt x="1041500" y="733156"/>
                    </a:cubicBezTo>
                    <a:cubicBezTo>
                      <a:pt x="1041500" y="884998"/>
                      <a:pt x="995341" y="1026058"/>
                      <a:pt x="916289" y="1143071"/>
                    </a:cubicBezTo>
                    <a:lnTo>
                      <a:pt x="898820" y="1164243"/>
                    </a:lnTo>
                    <a:lnTo>
                      <a:pt x="108841" y="1164243"/>
                    </a:lnTo>
                    <a:cubicBezTo>
                      <a:pt x="48730" y="1164243"/>
                      <a:pt x="0" y="1115513"/>
                      <a:pt x="0" y="1055402"/>
                    </a:cubicBezTo>
                    <a:lnTo>
                      <a:pt x="0" y="70081"/>
                    </a:lnTo>
                    <a:lnTo>
                      <a:pt x="22967" y="57615"/>
                    </a:lnTo>
                    <a:cubicBezTo>
                      <a:pt x="110680" y="20516"/>
                      <a:pt x="207116" y="0"/>
                      <a:pt x="3083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Freeform 37"/>
              <p:cNvSpPr/>
              <p:nvPr/>
            </p:nvSpPr>
            <p:spPr>
              <a:xfrm rot="21403779" flipV="1">
                <a:off x="5266153" y="2794907"/>
                <a:ext cx="771256" cy="385628"/>
              </a:xfrm>
              <a:custGeom>
                <a:avLst/>
                <a:gdLst>
                  <a:gd name="connsiteX0" fmla="*/ 385628 w 771256"/>
                  <a:gd name="connsiteY0" fmla="*/ 0 h 385628"/>
                  <a:gd name="connsiteX1" fmla="*/ 771256 w 771256"/>
                  <a:gd name="connsiteY1" fmla="*/ 385628 h 385628"/>
                  <a:gd name="connsiteX2" fmla="*/ 0 w 771256"/>
                  <a:gd name="connsiteY2" fmla="*/ 385628 h 385628"/>
                  <a:gd name="connsiteX3" fmla="*/ 385628 w 771256"/>
                  <a:gd name="connsiteY3" fmla="*/ 0 h 38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1256" h="385628">
                    <a:moveTo>
                      <a:pt x="385628" y="0"/>
                    </a:moveTo>
                    <a:cubicBezTo>
                      <a:pt x="598604" y="0"/>
                      <a:pt x="771256" y="172652"/>
                      <a:pt x="771256" y="385628"/>
                    </a:cubicBezTo>
                    <a:lnTo>
                      <a:pt x="0" y="385628"/>
                    </a:lnTo>
                    <a:cubicBezTo>
                      <a:pt x="0" y="172652"/>
                      <a:pt x="172652" y="0"/>
                      <a:pt x="38562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Freeform 39"/>
              <p:cNvSpPr/>
              <p:nvPr/>
            </p:nvSpPr>
            <p:spPr>
              <a:xfrm rot="21403779">
                <a:off x="6598650" y="4637509"/>
                <a:ext cx="297901" cy="595802"/>
              </a:xfrm>
              <a:custGeom>
                <a:avLst/>
                <a:gdLst>
                  <a:gd name="connsiteX0" fmla="*/ 297901 w 297901"/>
                  <a:gd name="connsiteY0" fmla="*/ 0 h 595802"/>
                  <a:gd name="connsiteX1" fmla="*/ 297901 w 297901"/>
                  <a:gd name="connsiteY1" fmla="*/ 595802 h 595802"/>
                  <a:gd name="connsiteX2" fmla="*/ 0 w 297901"/>
                  <a:gd name="connsiteY2" fmla="*/ 297901 h 595802"/>
                  <a:gd name="connsiteX3" fmla="*/ 297901 w 297901"/>
                  <a:gd name="connsiteY3" fmla="*/ 0 h 595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901" h="595802">
                    <a:moveTo>
                      <a:pt x="297901" y="0"/>
                    </a:moveTo>
                    <a:lnTo>
                      <a:pt x="297901" y="595802"/>
                    </a:lnTo>
                    <a:cubicBezTo>
                      <a:pt x="133375" y="595802"/>
                      <a:pt x="0" y="462427"/>
                      <a:pt x="0" y="297901"/>
                    </a:cubicBezTo>
                    <a:cubicBezTo>
                      <a:pt x="0" y="133375"/>
                      <a:pt x="133375" y="0"/>
                      <a:pt x="297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4592503" y="3195916"/>
              <a:ext cx="4219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dirty="0">
                  <a:solidFill>
                    <a:schemeClr val="bg1"/>
                  </a:solidFill>
                </a:rPr>
                <a:t>B</a:t>
              </a:r>
              <a:endParaRPr kumimoji="1"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07596D3-8BEE-4EDA-9328-7AC20F170DC1}"/>
              </a:ext>
            </a:extLst>
          </p:cNvPr>
          <p:cNvGrpSpPr/>
          <p:nvPr/>
        </p:nvGrpSpPr>
        <p:grpSpPr>
          <a:xfrm>
            <a:off x="6728676" y="2218296"/>
            <a:ext cx="1310114" cy="1597534"/>
            <a:chOff x="6728676" y="2218296"/>
            <a:chExt cx="1310114" cy="1597534"/>
          </a:xfrm>
        </p:grpSpPr>
        <p:grpSp>
          <p:nvGrpSpPr>
            <p:cNvPr id="18" name="Group 73"/>
            <p:cNvGrpSpPr/>
            <p:nvPr/>
          </p:nvGrpSpPr>
          <p:grpSpPr>
            <a:xfrm>
              <a:off x="6728676" y="2218296"/>
              <a:ext cx="1310114" cy="1597534"/>
              <a:chOff x="7541052" y="2157745"/>
              <a:chExt cx="2874914" cy="3505629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9" name="Rounded Rectangle 66"/>
              <p:cNvSpPr/>
              <p:nvPr/>
            </p:nvSpPr>
            <p:spPr>
              <a:xfrm rot="1311920">
                <a:off x="7976680" y="2302600"/>
                <a:ext cx="2439286" cy="3360774"/>
              </a:xfrm>
              <a:prstGeom prst="roundRect">
                <a:avLst>
                  <a:gd name="adj" fmla="val 4462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Freeform 65"/>
              <p:cNvSpPr/>
              <p:nvPr/>
            </p:nvSpPr>
            <p:spPr>
              <a:xfrm rot="1311920">
                <a:off x="8382289" y="2157745"/>
                <a:ext cx="1338802" cy="1416411"/>
              </a:xfrm>
              <a:custGeom>
                <a:avLst/>
                <a:gdLst>
                  <a:gd name="connsiteX0" fmla="*/ 108841 w 1338802"/>
                  <a:gd name="connsiteY0" fmla="*/ 0 h 1416411"/>
                  <a:gd name="connsiteX1" fmla="*/ 1119090 w 1338802"/>
                  <a:gd name="connsiteY1" fmla="*/ 0 h 1416411"/>
                  <a:gd name="connsiteX2" fmla="*/ 1193532 w 1338802"/>
                  <a:gd name="connsiteY2" fmla="*/ 90225 h 1416411"/>
                  <a:gd name="connsiteX3" fmla="*/ 1338802 w 1338802"/>
                  <a:gd name="connsiteY3" fmla="*/ 565806 h 1416411"/>
                  <a:gd name="connsiteX4" fmla="*/ 488197 w 1338802"/>
                  <a:gd name="connsiteY4" fmla="*/ 1416411 h 1416411"/>
                  <a:gd name="connsiteX5" fmla="*/ 12616 w 1338802"/>
                  <a:gd name="connsiteY5" fmla="*/ 1271141 h 1416411"/>
                  <a:gd name="connsiteX6" fmla="*/ 0 w 1338802"/>
                  <a:gd name="connsiteY6" fmla="*/ 1260732 h 1416411"/>
                  <a:gd name="connsiteX7" fmla="*/ 0 w 1338802"/>
                  <a:gd name="connsiteY7" fmla="*/ 108841 h 1416411"/>
                  <a:gd name="connsiteX8" fmla="*/ 108841 w 1338802"/>
                  <a:gd name="connsiteY8" fmla="*/ 0 h 141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8802" h="1416411">
                    <a:moveTo>
                      <a:pt x="108841" y="0"/>
                    </a:moveTo>
                    <a:lnTo>
                      <a:pt x="1119090" y="0"/>
                    </a:lnTo>
                    <a:lnTo>
                      <a:pt x="1193532" y="90225"/>
                    </a:lnTo>
                    <a:cubicBezTo>
                      <a:pt x="1285248" y="225982"/>
                      <a:pt x="1338802" y="389640"/>
                      <a:pt x="1338802" y="565806"/>
                    </a:cubicBezTo>
                    <a:cubicBezTo>
                      <a:pt x="1338802" y="1035582"/>
                      <a:pt x="957973" y="1416411"/>
                      <a:pt x="488197" y="1416411"/>
                    </a:cubicBezTo>
                    <a:cubicBezTo>
                      <a:pt x="312031" y="1416411"/>
                      <a:pt x="148373" y="1362857"/>
                      <a:pt x="12616" y="1271141"/>
                    </a:cubicBezTo>
                    <a:lnTo>
                      <a:pt x="0" y="1260732"/>
                    </a:lnTo>
                    <a:lnTo>
                      <a:pt x="0" y="108841"/>
                    </a:lnTo>
                    <a:cubicBezTo>
                      <a:pt x="0" y="48730"/>
                      <a:pt x="48730" y="0"/>
                      <a:pt x="1088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Freeform 64"/>
              <p:cNvSpPr/>
              <p:nvPr/>
            </p:nvSpPr>
            <p:spPr>
              <a:xfrm rot="1311920">
                <a:off x="7541052" y="4502815"/>
                <a:ext cx="732673" cy="748816"/>
              </a:xfrm>
              <a:custGeom>
                <a:avLst/>
                <a:gdLst>
                  <a:gd name="connsiteX0" fmla="*/ 215865 w 732673"/>
                  <a:gd name="connsiteY0" fmla="*/ 0 h 748816"/>
                  <a:gd name="connsiteX1" fmla="*/ 732673 w 732673"/>
                  <a:gd name="connsiteY1" fmla="*/ 516808 h 748816"/>
                  <a:gd name="connsiteX2" fmla="*/ 692060 w 732673"/>
                  <a:gd name="connsiteY2" fmla="*/ 717973 h 748816"/>
                  <a:gd name="connsiteX3" fmla="*/ 675319 w 732673"/>
                  <a:gd name="connsiteY3" fmla="*/ 748816 h 748816"/>
                  <a:gd name="connsiteX4" fmla="*/ 108841 w 732673"/>
                  <a:gd name="connsiteY4" fmla="*/ 748816 h 748816"/>
                  <a:gd name="connsiteX5" fmla="*/ 0 w 732673"/>
                  <a:gd name="connsiteY5" fmla="*/ 639975 h 748816"/>
                  <a:gd name="connsiteX6" fmla="*/ 0 w 732673"/>
                  <a:gd name="connsiteY6" fmla="*/ 48592 h 748816"/>
                  <a:gd name="connsiteX7" fmla="*/ 14700 w 732673"/>
                  <a:gd name="connsiteY7" fmla="*/ 40613 h 748816"/>
                  <a:gd name="connsiteX8" fmla="*/ 215865 w 732673"/>
                  <a:gd name="connsiteY8" fmla="*/ 0 h 748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2673" h="748816">
                    <a:moveTo>
                      <a:pt x="215865" y="0"/>
                    </a:moveTo>
                    <a:cubicBezTo>
                      <a:pt x="501290" y="0"/>
                      <a:pt x="732673" y="231383"/>
                      <a:pt x="732673" y="516808"/>
                    </a:cubicBezTo>
                    <a:cubicBezTo>
                      <a:pt x="732673" y="588164"/>
                      <a:pt x="718212" y="656143"/>
                      <a:pt x="692060" y="717973"/>
                    </a:cubicBezTo>
                    <a:lnTo>
                      <a:pt x="675319" y="748816"/>
                    </a:lnTo>
                    <a:lnTo>
                      <a:pt x="108841" y="748816"/>
                    </a:lnTo>
                    <a:cubicBezTo>
                      <a:pt x="48730" y="748816"/>
                      <a:pt x="0" y="700086"/>
                      <a:pt x="0" y="639975"/>
                    </a:cubicBezTo>
                    <a:lnTo>
                      <a:pt x="0" y="48592"/>
                    </a:lnTo>
                    <a:lnTo>
                      <a:pt x="14700" y="40613"/>
                    </a:lnTo>
                    <a:cubicBezTo>
                      <a:pt x="76530" y="14462"/>
                      <a:pt x="144509" y="0"/>
                      <a:pt x="21586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Freeform 63"/>
              <p:cNvSpPr/>
              <p:nvPr/>
            </p:nvSpPr>
            <p:spPr>
              <a:xfrm rot="1311920">
                <a:off x="9650759" y="5255538"/>
                <a:ext cx="257786" cy="405204"/>
              </a:xfrm>
              <a:custGeom>
                <a:avLst/>
                <a:gdLst>
                  <a:gd name="connsiteX0" fmla="*/ 202602 w 257786"/>
                  <a:gd name="connsiteY0" fmla="*/ 0 h 405204"/>
                  <a:gd name="connsiteX1" fmla="*/ 243433 w 257786"/>
                  <a:gd name="connsiteY1" fmla="*/ 4116 h 405204"/>
                  <a:gd name="connsiteX2" fmla="*/ 257786 w 257786"/>
                  <a:gd name="connsiteY2" fmla="*/ 8571 h 405204"/>
                  <a:gd name="connsiteX3" fmla="*/ 257786 w 257786"/>
                  <a:gd name="connsiteY3" fmla="*/ 396633 h 405204"/>
                  <a:gd name="connsiteX4" fmla="*/ 243433 w 257786"/>
                  <a:gd name="connsiteY4" fmla="*/ 401088 h 405204"/>
                  <a:gd name="connsiteX5" fmla="*/ 202602 w 257786"/>
                  <a:gd name="connsiteY5" fmla="*/ 405204 h 405204"/>
                  <a:gd name="connsiteX6" fmla="*/ 0 w 257786"/>
                  <a:gd name="connsiteY6" fmla="*/ 202602 h 405204"/>
                  <a:gd name="connsiteX7" fmla="*/ 202602 w 257786"/>
                  <a:gd name="connsiteY7" fmla="*/ 0 h 405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786" h="405204">
                    <a:moveTo>
                      <a:pt x="202602" y="0"/>
                    </a:moveTo>
                    <a:cubicBezTo>
                      <a:pt x="216589" y="0"/>
                      <a:pt x="230244" y="1418"/>
                      <a:pt x="243433" y="4116"/>
                    </a:cubicBezTo>
                    <a:lnTo>
                      <a:pt x="257786" y="8571"/>
                    </a:lnTo>
                    <a:lnTo>
                      <a:pt x="257786" y="396633"/>
                    </a:lnTo>
                    <a:lnTo>
                      <a:pt x="243433" y="401088"/>
                    </a:lnTo>
                    <a:cubicBezTo>
                      <a:pt x="230244" y="403787"/>
                      <a:pt x="216589" y="405204"/>
                      <a:pt x="202602" y="405204"/>
                    </a:cubicBezTo>
                    <a:cubicBezTo>
                      <a:pt x="90708" y="405204"/>
                      <a:pt x="0" y="314496"/>
                      <a:pt x="0" y="202602"/>
                    </a:cubicBezTo>
                    <a:cubicBezTo>
                      <a:pt x="0" y="90708"/>
                      <a:pt x="90708" y="0"/>
                      <a:pt x="2026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 rot="1201395">
              <a:off x="7251157" y="2928143"/>
              <a:ext cx="4042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dirty="0">
                  <a:solidFill>
                    <a:schemeClr val="bg1"/>
                  </a:solidFill>
                </a:rPr>
                <a:t>C</a:t>
              </a:r>
              <a:endParaRPr kumimoji="1"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338117A-D3F1-4619-BF82-B703FA491975}"/>
              </a:ext>
            </a:extLst>
          </p:cNvPr>
          <p:cNvGrpSpPr/>
          <p:nvPr/>
        </p:nvGrpSpPr>
        <p:grpSpPr>
          <a:xfrm>
            <a:off x="9401312" y="2745245"/>
            <a:ext cx="1166826" cy="1608540"/>
            <a:chOff x="9401312" y="2745245"/>
            <a:chExt cx="1166826" cy="1608540"/>
          </a:xfrm>
        </p:grpSpPr>
        <p:grpSp>
          <p:nvGrpSpPr>
            <p:cNvPr id="24" name="Group 72"/>
            <p:cNvGrpSpPr/>
            <p:nvPr/>
          </p:nvGrpSpPr>
          <p:grpSpPr>
            <a:xfrm>
              <a:off x="9401312" y="2745245"/>
              <a:ext cx="1166826" cy="1608540"/>
              <a:chOff x="4419065" y="2794907"/>
              <a:chExt cx="2477486" cy="3415364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25" name="Rounded Rectangle 42"/>
              <p:cNvSpPr/>
              <p:nvPr/>
            </p:nvSpPr>
            <p:spPr>
              <a:xfrm rot="21403779">
                <a:off x="4419065" y="2803150"/>
                <a:ext cx="2439286" cy="3360774"/>
              </a:xfrm>
              <a:prstGeom prst="roundRect">
                <a:avLst>
                  <a:gd name="adj" fmla="val 4462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 38"/>
              <p:cNvSpPr/>
              <p:nvPr/>
            </p:nvSpPr>
            <p:spPr>
              <a:xfrm rot="21403779">
                <a:off x="4483329" y="5046028"/>
                <a:ext cx="1041500" cy="1164243"/>
              </a:xfrm>
              <a:custGeom>
                <a:avLst/>
                <a:gdLst>
                  <a:gd name="connsiteX0" fmla="*/ 308344 w 1041500"/>
                  <a:gd name="connsiteY0" fmla="*/ 0 h 1164243"/>
                  <a:gd name="connsiteX1" fmla="*/ 1041500 w 1041500"/>
                  <a:gd name="connsiteY1" fmla="*/ 733156 h 1164243"/>
                  <a:gd name="connsiteX2" fmla="*/ 916289 w 1041500"/>
                  <a:gd name="connsiteY2" fmla="*/ 1143071 h 1164243"/>
                  <a:gd name="connsiteX3" fmla="*/ 898820 w 1041500"/>
                  <a:gd name="connsiteY3" fmla="*/ 1164243 h 1164243"/>
                  <a:gd name="connsiteX4" fmla="*/ 108841 w 1041500"/>
                  <a:gd name="connsiteY4" fmla="*/ 1164243 h 1164243"/>
                  <a:gd name="connsiteX5" fmla="*/ 0 w 1041500"/>
                  <a:gd name="connsiteY5" fmla="*/ 1055402 h 1164243"/>
                  <a:gd name="connsiteX6" fmla="*/ 0 w 1041500"/>
                  <a:gd name="connsiteY6" fmla="*/ 70081 h 1164243"/>
                  <a:gd name="connsiteX7" fmla="*/ 22967 w 1041500"/>
                  <a:gd name="connsiteY7" fmla="*/ 57615 h 1164243"/>
                  <a:gd name="connsiteX8" fmla="*/ 308344 w 1041500"/>
                  <a:gd name="connsiteY8" fmla="*/ 0 h 1164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1500" h="1164243">
                    <a:moveTo>
                      <a:pt x="308344" y="0"/>
                    </a:moveTo>
                    <a:cubicBezTo>
                      <a:pt x="713255" y="0"/>
                      <a:pt x="1041500" y="328245"/>
                      <a:pt x="1041500" y="733156"/>
                    </a:cubicBezTo>
                    <a:cubicBezTo>
                      <a:pt x="1041500" y="884998"/>
                      <a:pt x="995341" y="1026058"/>
                      <a:pt x="916289" y="1143071"/>
                    </a:cubicBezTo>
                    <a:lnTo>
                      <a:pt x="898820" y="1164243"/>
                    </a:lnTo>
                    <a:lnTo>
                      <a:pt x="108841" y="1164243"/>
                    </a:lnTo>
                    <a:cubicBezTo>
                      <a:pt x="48730" y="1164243"/>
                      <a:pt x="0" y="1115513"/>
                      <a:pt x="0" y="1055402"/>
                    </a:cubicBezTo>
                    <a:lnTo>
                      <a:pt x="0" y="70081"/>
                    </a:lnTo>
                    <a:lnTo>
                      <a:pt x="22967" y="57615"/>
                    </a:lnTo>
                    <a:cubicBezTo>
                      <a:pt x="110680" y="20516"/>
                      <a:pt x="207116" y="0"/>
                      <a:pt x="3083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Freeform 37"/>
              <p:cNvSpPr/>
              <p:nvPr/>
            </p:nvSpPr>
            <p:spPr>
              <a:xfrm rot="21403779" flipV="1">
                <a:off x="5266153" y="2794907"/>
                <a:ext cx="771256" cy="385628"/>
              </a:xfrm>
              <a:custGeom>
                <a:avLst/>
                <a:gdLst>
                  <a:gd name="connsiteX0" fmla="*/ 385628 w 771256"/>
                  <a:gd name="connsiteY0" fmla="*/ 0 h 385628"/>
                  <a:gd name="connsiteX1" fmla="*/ 771256 w 771256"/>
                  <a:gd name="connsiteY1" fmla="*/ 385628 h 385628"/>
                  <a:gd name="connsiteX2" fmla="*/ 0 w 771256"/>
                  <a:gd name="connsiteY2" fmla="*/ 385628 h 385628"/>
                  <a:gd name="connsiteX3" fmla="*/ 385628 w 771256"/>
                  <a:gd name="connsiteY3" fmla="*/ 0 h 38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1256" h="385628">
                    <a:moveTo>
                      <a:pt x="385628" y="0"/>
                    </a:moveTo>
                    <a:cubicBezTo>
                      <a:pt x="598604" y="0"/>
                      <a:pt x="771256" y="172652"/>
                      <a:pt x="771256" y="385628"/>
                    </a:cubicBezTo>
                    <a:lnTo>
                      <a:pt x="0" y="385628"/>
                    </a:lnTo>
                    <a:cubicBezTo>
                      <a:pt x="0" y="172652"/>
                      <a:pt x="172652" y="0"/>
                      <a:pt x="38562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Freeform 39"/>
              <p:cNvSpPr/>
              <p:nvPr/>
            </p:nvSpPr>
            <p:spPr>
              <a:xfrm rot="21403779">
                <a:off x="6598650" y="4637509"/>
                <a:ext cx="297901" cy="595802"/>
              </a:xfrm>
              <a:custGeom>
                <a:avLst/>
                <a:gdLst>
                  <a:gd name="connsiteX0" fmla="*/ 297901 w 297901"/>
                  <a:gd name="connsiteY0" fmla="*/ 0 h 595802"/>
                  <a:gd name="connsiteX1" fmla="*/ 297901 w 297901"/>
                  <a:gd name="connsiteY1" fmla="*/ 595802 h 595802"/>
                  <a:gd name="connsiteX2" fmla="*/ 0 w 297901"/>
                  <a:gd name="connsiteY2" fmla="*/ 297901 h 595802"/>
                  <a:gd name="connsiteX3" fmla="*/ 297901 w 297901"/>
                  <a:gd name="connsiteY3" fmla="*/ 0 h 595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901" h="595802">
                    <a:moveTo>
                      <a:pt x="297901" y="0"/>
                    </a:moveTo>
                    <a:lnTo>
                      <a:pt x="297901" y="595802"/>
                    </a:lnTo>
                    <a:cubicBezTo>
                      <a:pt x="133375" y="595802"/>
                      <a:pt x="0" y="462427"/>
                      <a:pt x="0" y="297901"/>
                    </a:cubicBezTo>
                    <a:cubicBezTo>
                      <a:pt x="0" y="133375"/>
                      <a:pt x="133375" y="0"/>
                      <a:pt x="297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 rot="21405620">
              <a:off x="9787429" y="3173753"/>
              <a:ext cx="4379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dirty="0">
                  <a:solidFill>
                    <a:schemeClr val="bg1"/>
                  </a:solidFill>
                </a:rPr>
                <a:t>D</a:t>
              </a:r>
              <a:endParaRPr kumimoji="1" lang="zh-CN" altLang="en-US" sz="3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8191682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/>
        </p:nvSpPr>
        <p:spPr>
          <a:xfrm>
            <a:off x="3269672" y="1"/>
            <a:ext cx="9588726" cy="7232650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Rectangle 26"/>
          <p:cNvSpPr/>
          <p:nvPr/>
        </p:nvSpPr>
        <p:spPr>
          <a:xfrm>
            <a:off x="2481003" y="1677331"/>
            <a:ext cx="2843942" cy="6513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完善公司管理制度</a:t>
            </a:r>
            <a:endParaRPr lang="en-GB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Rectangle 34"/>
          <p:cNvSpPr/>
          <p:nvPr/>
        </p:nvSpPr>
        <p:spPr>
          <a:xfrm>
            <a:off x="2260962" y="3286266"/>
            <a:ext cx="2197396" cy="585460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加强团队建设</a:t>
            </a:r>
            <a:endParaRPr lang="en-GB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Rectangle 37"/>
          <p:cNvSpPr/>
          <p:nvPr/>
        </p:nvSpPr>
        <p:spPr>
          <a:xfrm>
            <a:off x="244583" y="5013268"/>
            <a:ext cx="3304846" cy="585460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日常行政事务</a:t>
            </a:r>
            <a:endParaRPr lang="en-GB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Parallelogram 14"/>
          <p:cNvSpPr/>
          <p:nvPr/>
        </p:nvSpPr>
        <p:spPr>
          <a:xfrm>
            <a:off x="4697871" y="3188811"/>
            <a:ext cx="2222628" cy="964353"/>
          </a:xfrm>
          <a:prstGeom prst="parallelogram">
            <a:avLst>
              <a:gd name="adj" fmla="val 5241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Parallelogram 13"/>
          <p:cNvSpPr/>
          <p:nvPr/>
        </p:nvSpPr>
        <p:spPr>
          <a:xfrm>
            <a:off x="5415518" y="1644154"/>
            <a:ext cx="2222628" cy="964353"/>
          </a:xfrm>
          <a:prstGeom prst="parallelogram">
            <a:avLst>
              <a:gd name="adj" fmla="val 52419"/>
            </a:avLst>
          </a:prstGeom>
          <a:solidFill>
            <a:srgbClr val="18B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Parallelogram 15"/>
          <p:cNvSpPr/>
          <p:nvPr/>
        </p:nvSpPr>
        <p:spPr>
          <a:xfrm>
            <a:off x="3732982" y="5013268"/>
            <a:ext cx="2222628" cy="964353"/>
          </a:xfrm>
          <a:prstGeom prst="parallelogram">
            <a:avLst>
              <a:gd name="adj" fmla="val 52419"/>
            </a:avLst>
          </a:prstGeom>
          <a:solidFill>
            <a:srgbClr val="18B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222131" y="1772387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i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</a:t>
            </a:r>
            <a:endParaRPr kumimoji="1" lang="zh-CN" altLang="en-US" sz="4400" i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459676" y="5115481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i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3</a:t>
            </a:r>
            <a:endParaRPr kumimoji="1" lang="zh-CN" altLang="en-US" sz="4400" i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440001" y="3286266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i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2</a:t>
            </a:r>
            <a:endParaRPr kumimoji="1" lang="zh-CN" altLang="en-US" sz="4400" i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3036" y="1018334"/>
            <a:ext cx="73185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8B49B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行政工作规划</a:t>
            </a:r>
            <a:endParaRPr lang="en-US" altLang="zh-CN" sz="2800" b="1" dirty="0">
              <a:solidFill>
                <a:srgbClr val="18B49B"/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1299259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/>
      <p:bldP spid="8" grpId="0"/>
      <p:bldP spid="12" grpId="0" animBg="1"/>
      <p:bldP spid="15" grpId="0" animBg="1"/>
      <p:bldP spid="25" grpId="0" animBg="1"/>
      <p:bldP spid="30" grpId="0"/>
      <p:bldP spid="31" grpId="0"/>
      <p:bldP spid="34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835635" y="2541180"/>
            <a:ext cx="4520731" cy="3640978"/>
            <a:chOff x="4300539" y="1984376"/>
            <a:chExt cx="3589338" cy="2890838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Rectangle 8"/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Oval 11"/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Oval 12"/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8" name="Oval 13"/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Oval 14"/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Oval 15"/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33" name="TextBox 50"/>
          <p:cNvSpPr txBox="1"/>
          <p:nvPr/>
        </p:nvSpPr>
        <p:spPr>
          <a:xfrm>
            <a:off x="4421622" y="502179"/>
            <a:ext cx="33489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行政工作规划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34" name="Rectangle 55"/>
          <p:cNvSpPr/>
          <p:nvPr/>
        </p:nvSpPr>
        <p:spPr>
          <a:xfrm>
            <a:off x="5867400" y="467040"/>
            <a:ext cx="4572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文本框 34"/>
          <p:cNvSpPr txBox="1"/>
          <p:nvPr/>
        </p:nvSpPr>
        <p:spPr>
          <a:xfrm>
            <a:off x="4157018" y="3584631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完善公司管理制度</a:t>
            </a:r>
          </a:p>
        </p:txBody>
      </p:sp>
    </p:spTree>
    <p:extLst>
      <p:ext uri="{BB962C8B-B14F-4D97-AF65-F5344CB8AC3E}">
        <p14:creationId xmlns:p14="http://schemas.microsoft.com/office/powerpoint/2010/main" val="1758460029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3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6327" y="7163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总体目标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504" y="4332942"/>
            <a:ext cx="689535" cy="6895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auto">
          <a:xfrm>
            <a:off x="2706504" y="5022477"/>
            <a:ext cx="7432579" cy="107577"/>
          </a:xfrm>
          <a:prstGeom prst="rect">
            <a:avLst/>
          </a:prstGeom>
          <a:solidFill>
            <a:srgbClr val="18B49B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06504" y="2233849"/>
            <a:ext cx="743257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公司已建立形成了一些日常管理制度，但未形成一个整体体系，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2014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年将对公司制度进行完善及更新，行政完整统一的管理体系，并通过培训、监督、指导等方法加强员工意识，加大执行力度，确定体系能高效执行</a:t>
            </a:r>
          </a:p>
        </p:txBody>
      </p:sp>
    </p:spTree>
    <p:extLst>
      <p:ext uri="{BB962C8B-B14F-4D97-AF65-F5344CB8AC3E}">
        <p14:creationId xmlns:p14="http://schemas.microsoft.com/office/powerpoint/2010/main" val="341601776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509010" y="1804738"/>
            <a:ext cx="9173980" cy="3344776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文本框 11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509010" y="3244887"/>
            <a:ext cx="9203961" cy="1052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60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基本信息</a:t>
            </a:r>
          </a:p>
        </p:txBody>
      </p:sp>
      <p:sp>
        <p:nvSpPr>
          <p:cNvPr id="13" name="矩形 12"/>
          <p:cNvSpPr/>
          <p:nvPr/>
        </p:nvSpPr>
        <p:spPr>
          <a:xfrm>
            <a:off x="1509011" y="4268048"/>
            <a:ext cx="9203960" cy="333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adipisicing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do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eiusmod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tempor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incididunt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magna .</a:t>
            </a:r>
          </a:p>
        </p:txBody>
      </p:sp>
      <p:sp>
        <p:nvSpPr>
          <p:cNvPr id="9" name="文本框 8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509010" y="2132059"/>
            <a:ext cx="9203961" cy="1057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6000" b="1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PART 01</a:t>
            </a:r>
            <a:endParaRPr lang="zh-CN" altLang="en-US" sz="6000" b="1" spc="3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946358" y="3181513"/>
            <a:ext cx="435543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708004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  <p:bldP spid="13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形状 7"/>
          <p:cNvSpPr/>
          <p:nvPr/>
        </p:nvSpPr>
        <p:spPr bwMode="auto">
          <a:xfrm>
            <a:off x="5412021" y="2366706"/>
            <a:ext cx="4642984" cy="3445328"/>
          </a:xfrm>
          <a:custGeom>
            <a:avLst/>
            <a:gdLst>
              <a:gd name="connsiteX0" fmla="*/ 1722664 w 4642984"/>
              <a:gd name="connsiteY0" fmla="*/ 0 h 3445328"/>
              <a:gd name="connsiteX1" fmla="*/ 4642984 w 4642984"/>
              <a:gd name="connsiteY1" fmla="*/ 0 h 3445328"/>
              <a:gd name="connsiteX2" fmla="*/ 4642984 w 4642984"/>
              <a:gd name="connsiteY2" fmla="*/ 3445328 h 3445328"/>
              <a:gd name="connsiteX3" fmla="*/ 1722664 w 4642984"/>
              <a:gd name="connsiteY3" fmla="*/ 3445328 h 3445328"/>
              <a:gd name="connsiteX4" fmla="*/ 0 w 4642984"/>
              <a:gd name="connsiteY4" fmla="*/ 1722664 h 3445328"/>
              <a:gd name="connsiteX5" fmla="*/ 1722664 w 4642984"/>
              <a:gd name="connsiteY5" fmla="*/ 0 h 3445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42984" h="3445328">
                <a:moveTo>
                  <a:pt x="1722664" y="0"/>
                </a:moveTo>
                <a:lnTo>
                  <a:pt x="4642984" y="0"/>
                </a:lnTo>
                <a:lnTo>
                  <a:pt x="4642984" y="3445328"/>
                </a:lnTo>
                <a:lnTo>
                  <a:pt x="1722664" y="3445328"/>
                </a:lnTo>
                <a:cubicBezTo>
                  <a:pt x="771263" y="3445328"/>
                  <a:pt x="0" y="2674065"/>
                  <a:pt x="0" y="1722664"/>
                </a:cubicBezTo>
                <a:cubicBezTo>
                  <a:pt x="0" y="771263"/>
                  <a:pt x="771263" y="0"/>
                  <a:pt x="1722664" y="0"/>
                </a:cubicBezTo>
                <a:close/>
              </a:path>
            </a:pathLst>
          </a:custGeom>
          <a:solidFill>
            <a:schemeClr val="bg1">
              <a:lumMod val="65000"/>
              <a:alpha val="97000"/>
            </a:schemeClr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任意形状 8"/>
          <p:cNvSpPr/>
          <p:nvPr/>
        </p:nvSpPr>
        <p:spPr bwMode="auto">
          <a:xfrm flipH="1">
            <a:off x="2015905" y="2366706"/>
            <a:ext cx="4642984" cy="3445328"/>
          </a:xfrm>
          <a:custGeom>
            <a:avLst/>
            <a:gdLst>
              <a:gd name="connsiteX0" fmla="*/ 1722664 w 4642984"/>
              <a:gd name="connsiteY0" fmla="*/ 0 h 3445328"/>
              <a:gd name="connsiteX1" fmla="*/ 4642984 w 4642984"/>
              <a:gd name="connsiteY1" fmla="*/ 0 h 3445328"/>
              <a:gd name="connsiteX2" fmla="*/ 4642984 w 4642984"/>
              <a:gd name="connsiteY2" fmla="*/ 3445328 h 3445328"/>
              <a:gd name="connsiteX3" fmla="*/ 1722664 w 4642984"/>
              <a:gd name="connsiteY3" fmla="*/ 3445328 h 3445328"/>
              <a:gd name="connsiteX4" fmla="*/ 0 w 4642984"/>
              <a:gd name="connsiteY4" fmla="*/ 1722664 h 3445328"/>
              <a:gd name="connsiteX5" fmla="*/ 1722664 w 4642984"/>
              <a:gd name="connsiteY5" fmla="*/ 0 h 3445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42984" h="3445328">
                <a:moveTo>
                  <a:pt x="1722664" y="0"/>
                </a:moveTo>
                <a:lnTo>
                  <a:pt x="4642984" y="0"/>
                </a:lnTo>
                <a:lnTo>
                  <a:pt x="4642984" y="3445328"/>
                </a:lnTo>
                <a:lnTo>
                  <a:pt x="1722664" y="3445328"/>
                </a:lnTo>
                <a:cubicBezTo>
                  <a:pt x="771263" y="3445328"/>
                  <a:pt x="0" y="2674065"/>
                  <a:pt x="0" y="1722664"/>
                </a:cubicBezTo>
                <a:cubicBezTo>
                  <a:pt x="0" y="771263"/>
                  <a:pt x="771263" y="0"/>
                  <a:pt x="1722664" y="0"/>
                </a:cubicBezTo>
                <a:close/>
              </a:path>
            </a:pathLst>
          </a:custGeom>
          <a:solidFill>
            <a:srgbClr val="18B49B">
              <a:alpha val="89000"/>
            </a:srgbClr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6330" y="7163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实施方案</a:t>
            </a:r>
          </a:p>
        </p:txBody>
      </p:sp>
      <p:sp>
        <p:nvSpPr>
          <p:cNvPr id="3" name="矩形 2"/>
          <p:cNvSpPr/>
          <p:nvPr/>
        </p:nvSpPr>
        <p:spPr>
          <a:xfrm>
            <a:off x="2249835" y="3452432"/>
            <a:ext cx="2928257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有人事行政部统一对现有的制度进行核查，根据实际情况进行更新和修订。</a:t>
            </a:r>
            <a:endParaRPr lang="en-US" altLang="zh-CN" b="1" dirty="0">
              <a:solidFill>
                <a:schemeClr val="bg1"/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53528" y="3163221"/>
            <a:ext cx="307215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编撰制度大纲等审批后由人事行政部收集各部门现有工作流程、管理规定等相关资料，汇总分析制定具体制度修订计划</a:t>
            </a:r>
          </a:p>
        </p:txBody>
      </p:sp>
      <p:sp>
        <p:nvSpPr>
          <p:cNvPr id="11" name="三角形 10"/>
          <p:cNvSpPr/>
          <p:nvPr/>
        </p:nvSpPr>
        <p:spPr bwMode="auto">
          <a:xfrm rot="10800000">
            <a:off x="5837509" y="2203420"/>
            <a:ext cx="378822" cy="326571"/>
          </a:xfrm>
          <a:prstGeom prst="triangle">
            <a:avLst/>
          </a:prstGeom>
          <a:solidFill>
            <a:srgbClr val="18B49B"/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40008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/>
      <p:bldP spid="10" grpId="0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835635" y="2541180"/>
            <a:ext cx="4520731" cy="3640978"/>
            <a:chOff x="4300539" y="1984376"/>
            <a:chExt cx="3589338" cy="2890838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Rectangle 8"/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Oval 11"/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Oval 12"/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8" name="Oval 13"/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Oval 14"/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Oval 15"/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33" name="TextBox 50"/>
          <p:cNvSpPr txBox="1"/>
          <p:nvPr/>
        </p:nvSpPr>
        <p:spPr>
          <a:xfrm>
            <a:off x="4421622" y="502179"/>
            <a:ext cx="33489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行政工作规划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34" name="Rectangle 55"/>
          <p:cNvSpPr/>
          <p:nvPr/>
        </p:nvSpPr>
        <p:spPr>
          <a:xfrm>
            <a:off x="5867400" y="467040"/>
            <a:ext cx="4572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文本框 34"/>
          <p:cNvSpPr txBox="1"/>
          <p:nvPr/>
        </p:nvSpPr>
        <p:spPr>
          <a:xfrm>
            <a:off x="4618686" y="358463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加强团队建设</a:t>
            </a:r>
          </a:p>
        </p:txBody>
      </p:sp>
    </p:spTree>
    <p:extLst>
      <p:ext uri="{BB962C8B-B14F-4D97-AF65-F5344CB8AC3E}">
        <p14:creationId xmlns:p14="http://schemas.microsoft.com/office/powerpoint/2010/main" val="1160776517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3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6327" y="7163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总体目标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504" y="4218641"/>
            <a:ext cx="689535" cy="6895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auto">
          <a:xfrm>
            <a:off x="2706504" y="4908176"/>
            <a:ext cx="7432579" cy="107577"/>
          </a:xfrm>
          <a:prstGeom prst="rect">
            <a:avLst/>
          </a:prstGeom>
          <a:solidFill>
            <a:srgbClr val="18B49B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06503" y="2559244"/>
            <a:ext cx="74325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增进彼此的了解与信赖，在工作中分工合作更为默契，对团队目标认同更统一明确，完成团队工作更为高效快捷</a:t>
            </a:r>
          </a:p>
        </p:txBody>
      </p:sp>
    </p:spTree>
    <p:extLst>
      <p:ext uri="{BB962C8B-B14F-4D97-AF65-F5344CB8AC3E}">
        <p14:creationId xmlns:p14="http://schemas.microsoft.com/office/powerpoint/2010/main" val="1978241710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6330" y="7163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实施方案</a:t>
            </a:r>
          </a:p>
        </p:txBody>
      </p:sp>
      <p:grpSp>
        <p:nvGrpSpPr>
          <p:cNvPr id="4" name="组 3"/>
          <p:cNvGrpSpPr/>
          <p:nvPr/>
        </p:nvGrpSpPr>
        <p:grpSpPr>
          <a:xfrm>
            <a:off x="555171" y="1429179"/>
            <a:ext cx="10931135" cy="5436050"/>
            <a:chOff x="530863" y="1429179"/>
            <a:chExt cx="11670019" cy="5803496"/>
          </a:xfrm>
        </p:grpSpPr>
        <p:sp>
          <p:nvSpPr>
            <p:cNvPr id="5" name="Up Arrow 64"/>
            <p:cNvSpPr/>
            <p:nvPr/>
          </p:nvSpPr>
          <p:spPr>
            <a:xfrm>
              <a:off x="6006614" y="1429179"/>
              <a:ext cx="520995" cy="5803495"/>
            </a:xfrm>
            <a:prstGeom prst="upArrow">
              <a:avLst>
                <a:gd name="adj1" fmla="val 50000"/>
                <a:gd name="adj2" fmla="val 67147"/>
              </a:avLst>
            </a:prstGeom>
            <a:solidFill>
              <a:srgbClr val="18B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Bent Arrow 65"/>
            <p:cNvSpPr/>
            <p:nvPr/>
          </p:nvSpPr>
          <p:spPr>
            <a:xfrm>
              <a:off x="6135355" y="2437672"/>
              <a:ext cx="3286684" cy="4795003"/>
            </a:xfrm>
            <a:prstGeom prst="bentArrow">
              <a:avLst>
                <a:gd name="adj1" fmla="val 8879"/>
                <a:gd name="adj2" fmla="val 9038"/>
                <a:gd name="adj3" fmla="val 15734"/>
                <a:gd name="adj4" fmla="val 19454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Bent Arrow 53"/>
            <p:cNvSpPr/>
            <p:nvPr/>
          </p:nvSpPr>
          <p:spPr>
            <a:xfrm flipH="1">
              <a:off x="3142690" y="3402025"/>
              <a:ext cx="3286684" cy="3830650"/>
            </a:xfrm>
            <a:prstGeom prst="bentArrow">
              <a:avLst>
                <a:gd name="adj1" fmla="val 8879"/>
                <a:gd name="adj2" fmla="val 9038"/>
                <a:gd name="adj3" fmla="val 15734"/>
                <a:gd name="adj4" fmla="val 19454"/>
              </a:avLst>
            </a:prstGeom>
            <a:solidFill>
              <a:srgbClr val="18B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Bent Arrow 50"/>
            <p:cNvSpPr/>
            <p:nvPr/>
          </p:nvSpPr>
          <p:spPr>
            <a:xfrm>
              <a:off x="6136932" y="3937777"/>
              <a:ext cx="2916194" cy="3294898"/>
            </a:xfrm>
            <a:prstGeom prst="bentArrow">
              <a:avLst>
                <a:gd name="adj1" fmla="val 10194"/>
                <a:gd name="adj2" fmla="val 9038"/>
                <a:gd name="adj3" fmla="val 14263"/>
                <a:gd name="adj4" fmla="val 24932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Bent Arrow 56"/>
            <p:cNvSpPr/>
            <p:nvPr/>
          </p:nvSpPr>
          <p:spPr>
            <a:xfrm flipH="1">
              <a:off x="3923883" y="4775015"/>
              <a:ext cx="2505492" cy="2457660"/>
            </a:xfrm>
            <a:prstGeom prst="bentArrow">
              <a:avLst>
                <a:gd name="adj1" fmla="val 13458"/>
                <a:gd name="adj2" fmla="val 12349"/>
                <a:gd name="adj3" fmla="val 17061"/>
                <a:gd name="adj4" fmla="val 30061"/>
              </a:avLst>
            </a:prstGeom>
            <a:solidFill>
              <a:srgbClr val="18B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TextBox 66"/>
            <p:cNvSpPr txBox="1"/>
            <p:nvPr/>
          </p:nvSpPr>
          <p:spPr>
            <a:xfrm>
              <a:off x="1276004" y="5472930"/>
              <a:ext cx="2422380" cy="1174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Sans GB W3" charset="-122"/>
                  <a:ea typeface="Hiragino Sans GB W3" charset="-122"/>
                  <a:cs typeface="Hiragino Sans GB W3" charset="-122"/>
                </a:rPr>
                <a:t>营造良好的工作氛围</a:t>
              </a:r>
              <a:br>
                <a:rPr lang="en-US" sz="9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endPara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TextBox 68"/>
            <p:cNvSpPr txBox="1"/>
            <p:nvPr/>
          </p:nvSpPr>
          <p:spPr>
            <a:xfrm>
              <a:off x="530863" y="3995107"/>
              <a:ext cx="2774706" cy="13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Sans GB W3" charset="-122"/>
                  <a:ea typeface="Hiragino Sans GB W3" charset="-122"/>
                  <a:cs typeface="Hiragino Sans GB W3" charset="-122"/>
                </a:rPr>
                <a:t>建立沟通机制</a:t>
              </a:r>
              <a:br>
                <a:rPr lang="en-US" altLang="zh-CN" sz="900" b="1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endPara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r"/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69"/>
            <p:cNvSpPr txBox="1"/>
            <p:nvPr/>
          </p:nvSpPr>
          <p:spPr>
            <a:xfrm>
              <a:off x="9389812" y="3937777"/>
              <a:ext cx="2811070" cy="1511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Sans GB W3" charset="-122"/>
                  <a:ea typeface="Hiragino Sans GB W3" charset="-122"/>
                  <a:cs typeface="Hiragino Sans GB W3" charset="-122"/>
                </a:rPr>
                <a:t>举办活动提高机体凝聚力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endParaRPr>
            </a:p>
            <a:p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70"/>
            <p:cNvSpPr txBox="1"/>
            <p:nvPr/>
          </p:nvSpPr>
          <p:spPr>
            <a:xfrm>
              <a:off x="3529214" y="1555992"/>
              <a:ext cx="2390794" cy="1577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Sans GB W3" charset="-122"/>
                  <a:ea typeface="Hiragino Sans GB W3" charset="-122"/>
                  <a:cs typeface="Hiragino Sans GB W3" charset="-122"/>
                </a:rPr>
                <a:t>明确共同目标</a:t>
              </a:r>
              <a:br>
                <a:rPr lang="en-US" altLang="zh-CN" sz="9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Sans GB W3" charset="-122"/>
                  <a:ea typeface="Hiragino Sans GB W3" charset="-122"/>
                  <a:cs typeface="Hiragino Sans GB W3" charset="-122"/>
                </a:rPr>
              </a:br>
              <a:endParaRPr lang="en-US" altLang="zh-CN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r"/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71"/>
            <p:cNvSpPr txBox="1"/>
            <p:nvPr/>
          </p:nvSpPr>
          <p:spPr>
            <a:xfrm>
              <a:off x="9453626" y="2204126"/>
              <a:ext cx="2390794" cy="1577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Sans GB W3" charset="-122"/>
                  <a:ea typeface="Hiragino Sans GB W3" charset="-122"/>
                  <a:cs typeface="Hiragino Sans GB W3" charset="-122"/>
                </a:rPr>
                <a:t>制定良好的规章制度</a:t>
              </a:r>
              <a:br>
                <a:rPr lang="en-US" altLang="zh-CN" sz="900" b="1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endPara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6597116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835635" y="2541180"/>
            <a:ext cx="4520731" cy="3640978"/>
            <a:chOff x="4300539" y="1984376"/>
            <a:chExt cx="3589338" cy="2890838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Rectangle 8"/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Oval 11"/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Oval 12"/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8" name="Oval 13"/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Oval 14"/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Oval 15"/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33" name="TextBox 50"/>
          <p:cNvSpPr txBox="1"/>
          <p:nvPr/>
        </p:nvSpPr>
        <p:spPr>
          <a:xfrm>
            <a:off x="4421622" y="502179"/>
            <a:ext cx="33489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行政工作规划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34" name="Rectangle 55"/>
          <p:cNvSpPr/>
          <p:nvPr/>
        </p:nvSpPr>
        <p:spPr>
          <a:xfrm>
            <a:off x="5867400" y="467040"/>
            <a:ext cx="4572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文本框 34"/>
          <p:cNvSpPr txBox="1"/>
          <p:nvPr/>
        </p:nvSpPr>
        <p:spPr>
          <a:xfrm>
            <a:off x="4618688" y="358463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日常行政事务</a:t>
            </a:r>
          </a:p>
        </p:txBody>
      </p:sp>
    </p:spTree>
    <p:extLst>
      <p:ext uri="{BB962C8B-B14F-4D97-AF65-F5344CB8AC3E}">
        <p14:creationId xmlns:p14="http://schemas.microsoft.com/office/powerpoint/2010/main" val="2072883735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3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F93A4CA-382D-45A8-8D7C-107FCC3C2BD6}"/>
              </a:ext>
            </a:extLst>
          </p:cNvPr>
          <p:cNvGrpSpPr/>
          <p:nvPr/>
        </p:nvGrpSpPr>
        <p:grpSpPr>
          <a:xfrm>
            <a:off x="1365910" y="2838957"/>
            <a:ext cx="9066740" cy="2056288"/>
            <a:chOff x="1365910" y="2838957"/>
            <a:chExt cx="9066740" cy="2056288"/>
          </a:xfrm>
        </p:grpSpPr>
        <p:sp>
          <p:nvSpPr>
            <p:cNvPr id="4" name="Hexagon 3"/>
            <p:cNvSpPr/>
            <p:nvPr/>
          </p:nvSpPr>
          <p:spPr>
            <a:xfrm>
              <a:off x="1365910" y="2838959"/>
              <a:ext cx="855096" cy="737151"/>
            </a:xfrm>
            <a:prstGeom prst="hexagon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1" name="Hexagon 10"/>
            <p:cNvSpPr/>
            <p:nvPr/>
          </p:nvSpPr>
          <p:spPr>
            <a:xfrm>
              <a:off x="3035221" y="2838958"/>
              <a:ext cx="855096" cy="737151"/>
            </a:xfrm>
            <a:prstGeom prst="hexagon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2" name="Hexagon 11"/>
            <p:cNvSpPr/>
            <p:nvPr/>
          </p:nvSpPr>
          <p:spPr>
            <a:xfrm>
              <a:off x="4704532" y="2838957"/>
              <a:ext cx="855096" cy="737151"/>
            </a:xfrm>
            <a:prstGeom prst="hexagon">
              <a:avLst/>
            </a:prstGeom>
            <a:noFill/>
            <a:ln w="28575">
              <a:solidFill>
                <a:srgbClr val="18B4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3" name="Hexagon 12"/>
            <p:cNvSpPr/>
            <p:nvPr/>
          </p:nvSpPr>
          <p:spPr>
            <a:xfrm>
              <a:off x="6238932" y="4158094"/>
              <a:ext cx="855096" cy="737151"/>
            </a:xfrm>
            <a:prstGeom prst="hexagon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4" name="Hexagon 13"/>
            <p:cNvSpPr/>
            <p:nvPr/>
          </p:nvSpPr>
          <p:spPr>
            <a:xfrm>
              <a:off x="7908243" y="4158092"/>
              <a:ext cx="855096" cy="737151"/>
            </a:xfrm>
            <a:prstGeom prst="hexagon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05</a:t>
              </a:r>
            </a:p>
          </p:txBody>
        </p:sp>
        <p:cxnSp>
          <p:nvCxnSpPr>
            <p:cNvPr id="6" name="Straight Connector 5"/>
            <p:cNvCxnSpPr>
              <a:stCxn id="4" idx="0"/>
              <a:endCxn id="11" idx="3"/>
            </p:cNvCxnSpPr>
            <p:nvPr/>
          </p:nvCxnSpPr>
          <p:spPr>
            <a:xfrm flipV="1">
              <a:off x="2221006" y="3207534"/>
              <a:ext cx="814215" cy="1"/>
            </a:xfrm>
            <a:prstGeom prst="line">
              <a:avLst/>
            </a:prstGeom>
            <a:ln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>
              <a:stCxn id="11" idx="0"/>
              <a:endCxn id="12" idx="3"/>
            </p:cNvCxnSpPr>
            <p:nvPr/>
          </p:nvCxnSpPr>
          <p:spPr>
            <a:xfrm flipV="1">
              <a:off x="3890317" y="3207533"/>
              <a:ext cx="814215" cy="1"/>
            </a:xfrm>
            <a:prstGeom prst="line">
              <a:avLst/>
            </a:prstGeom>
            <a:ln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stCxn id="12" idx="0"/>
              <a:endCxn id="13" idx="3"/>
            </p:cNvCxnSpPr>
            <p:nvPr/>
          </p:nvCxnSpPr>
          <p:spPr>
            <a:xfrm>
              <a:off x="5559628" y="3207533"/>
              <a:ext cx="679304" cy="1319137"/>
            </a:xfrm>
            <a:prstGeom prst="line">
              <a:avLst/>
            </a:prstGeom>
            <a:ln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stCxn id="13" idx="0"/>
              <a:endCxn id="14" idx="3"/>
            </p:cNvCxnSpPr>
            <p:nvPr/>
          </p:nvCxnSpPr>
          <p:spPr>
            <a:xfrm flipV="1">
              <a:off x="7094028" y="4526668"/>
              <a:ext cx="814215" cy="2"/>
            </a:xfrm>
            <a:prstGeom prst="line">
              <a:avLst/>
            </a:prstGeom>
            <a:ln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Hexagon 30"/>
            <p:cNvSpPr/>
            <p:nvPr/>
          </p:nvSpPr>
          <p:spPr>
            <a:xfrm>
              <a:off x="9577554" y="4158091"/>
              <a:ext cx="855096" cy="737151"/>
            </a:xfrm>
            <a:prstGeom prst="hexagon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06</a:t>
              </a:r>
            </a:p>
          </p:txBody>
        </p:sp>
        <p:cxnSp>
          <p:nvCxnSpPr>
            <p:cNvPr id="32" name="Straight Connector 31"/>
            <p:cNvCxnSpPr/>
            <p:nvPr/>
          </p:nvCxnSpPr>
          <p:spPr>
            <a:xfrm flipV="1">
              <a:off x="8763339" y="4526666"/>
              <a:ext cx="814215" cy="2"/>
            </a:xfrm>
            <a:prstGeom prst="line">
              <a:avLst/>
            </a:prstGeom>
            <a:ln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/>
          <p:cNvSpPr txBox="1"/>
          <p:nvPr/>
        </p:nvSpPr>
        <p:spPr>
          <a:xfrm>
            <a:off x="756332" y="7163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日常事务</a:t>
            </a:r>
          </a:p>
        </p:txBody>
      </p:sp>
      <p:sp>
        <p:nvSpPr>
          <p:cNvPr id="3" name="矩形 2"/>
          <p:cNvSpPr/>
          <p:nvPr/>
        </p:nvSpPr>
        <p:spPr>
          <a:xfrm>
            <a:off x="1239460" y="3851903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接待工作</a:t>
            </a:r>
          </a:p>
        </p:txBody>
      </p:sp>
      <p:sp>
        <p:nvSpPr>
          <p:cNvPr id="5" name="矩形 4"/>
          <p:cNvSpPr/>
          <p:nvPr/>
        </p:nvSpPr>
        <p:spPr>
          <a:xfrm>
            <a:off x="2586984" y="3851903"/>
            <a:ext cx="1710358" cy="682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资质及相关资料管理工作</a:t>
            </a:r>
          </a:p>
        </p:txBody>
      </p:sp>
      <p:sp>
        <p:nvSpPr>
          <p:cNvPr id="7" name="矩形 6"/>
          <p:cNvSpPr/>
          <p:nvPr/>
        </p:nvSpPr>
        <p:spPr>
          <a:xfrm>
            <a:off x="4332644" y="3940295"/>
            <a:ext cx="1479718" cy="682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办公用品采购及发放工作</a:t>
            </a:r>
          </a:p>
        </p:txBody>
      </p:sp>
      <p:sp>
        <p:nvSpPr>
          <p:cNvPr id="9" name="矩形 8"/>
          <p:cNvSpPr/>
          <p:nvPr/>
        </p:nvSpPr>
        <p:spPr>
          <a:xfrm>
            <a:off x="5962264" y="516115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车辆管理工作</a:t>
            </a:r>
          </a:p>
        </p:txBody>
      </p:sp>
      <p:sp>
        <p:nvSpPr>
          <p:cNvPr id="15" name="矩形 14"/>
          <p:cNvSpPr/>
          <p:nvPr/>
        </p:nvSpPr>
        <p:spPr>
          <a:xfrm>
            <a:off x="7643899" y="5161154"/>
            <a:ext cx="1460411" cy="682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会议、活动组织工作</a:t>
            </a:r>
          </a:p>
        </p:txBody>
      </p:sp>
      <p:sp>
        <p:nvSpPr>
          <p:cNvPr id="16" name="矩形 15"/>
          <p:cNvSpPr/>
          <p:nvPr/>
        </p:nvSpPr>
        <p:spPr>
          <a:xfrm>
            <a:off x="9370174" y="5161154"/>
            <a:ext cx="1415772" cy="3988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其他事务工作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1104798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5" grpId="0"/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矩形 2"/>
          <p:cNvSpPr/>
          <p:nvPr>
            <p:custDataLst>
              <p:tags r:id="rId1"/>
            </p:custDataLst>
          </p:nvPr>
        </p:nvSpPr>
        <p:spPr>
          <a:xfrm>
            <a:off x="0" y="1211285"/>
            <a:ext cx="12192000" cy="4393870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3" name="文本框 1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 txBox="1"/>
          <p:nvPr/>
        </p:nvSpPr>
        <p:spPr>
          <a:xfrm>
            <a:off x="3450148" y="2063195"/>
            <a:ext cx="52917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THANK YOU</a:t>
            </a:r>
            <a:endParaRPr lang="zh-CN" altLang="en-US" sz="80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4" name="矩形 1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1844842" y="3529057"/>
            <a:ext cx="85023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a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pulvinar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lorem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lacinia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Donec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eu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arcu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justo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Fusce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eget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consequat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risus</a:t>
            </a:r>
            <a:r>
              <a:rPr lang="en-US" altLang="zh-CN" sz="1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</a:t>
            </a:r>
            <a:endParaRPr lang="zh-CN" altLang="en-US" sz="14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908274" y="3408220"/>
            <a:ext cx="2375452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9648698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50"/>
          <p:cNvSpPr txBox="1"/>
          <p:nvPr/>
        </p:nvSpPr>
        <p:spPr>
          <a:xfrm>
            <a:off x="4949009" y="532659"/>
            <a:ext cx="2294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个人简介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29" name="Rectangle 55"/>
          <p:cNvSpPr/>
          <p:nvPr/>
        </p:nvSpPr>
        <p:spPr>
          <a:xfrm>
            <a:off x="5867400" y="467040"/>
            <a:ext cx="4572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23"/>
          <a:stretch/>
        </p:blipFill>
        <p:spPr>
          <a:xfrm>
            <a:off x="2141620" y="2117558"/>
            <a:ext cx="3167636" cy="329949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309255" y="2117558"/>
            <a:ext cx="4845395" cy="32994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622758" y="2518954"/>
            <a:ext cx="389422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ea typeface="微软雅黑" charset="-122"/>
              </a:rPr>
              <a:t>性别：女                        年龄：岁</a:t>
            </a:r>
            <a:endParaRPr lang="en-US" altLang="zh-CN" dirty="0">
              <a:solidFill>
                <a:schemeClr val="bg1"/>
              </a:solidFill>
              <a:ea typeface="微软雅黑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22758" y="3673349"/>
            <a:ext cx="133882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ea typeface="微软雅黑" charset="-122"/>
              </a:rPr>
              <a:t>婚否：已婚</a:t>
            </a:r>
            <a:endParaRPr lang="en-US" altLang="zh-CN" dirty="0">
              <a:solidFill>
                <a:schemeClr val="bg1"/>
              </a:solidFill>
              <a:ea typeface="微软雅黑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22758" y="4272669"/>
            <a:ext cx="249299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ea typeface="微软雅黑" charset="-122"/>
              </a:rPr>
              <a:t>现居地：广东省广州市</a:t>
            </a:r>
            <a:endParaRPr lang="en-US" altLang="zh-CN" dirty="0">
              <a:solidFill>
                <a:schemeClr val="bg1"/>
              </a:solidFill>
              <a:ea typeface="微软雅黑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22758" y="3074030"/>
            <a:ext cx="351731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ea typeface="微软雅黑" charset="-122"/>
              </a:rPr>
              <a:t>籍贯：吉林省               学历：本科</a:t>
            </a:r>
            <a:endParaRPr lang="en-US" altLang="zh-CN" dirty="0">
              <a:solidFill>
                <a:schemeClr val="bg1"/>
              </a:solidFill>
              <a:ea typeface="微软雅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2243584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 animBg="1"/>
      <p:bldP spid="13" grpId="0" animBg="1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5"/>
          <p:cNvGrpSpPr/>
          <p:nvPr/>
        </p:nvGrpSpPr>
        <p:grpSpPr>
          <a:xfrm>
            <a:off x="4021130" y="5048785"/>
            <a:ext cx="1011700" cy="1013007"/>
            <a:chOff x="2468117" y="3579134"/>
            <a:chExt cx="921544" cy="922735"/>
          </a:xfrm>
        </p:grpSpPr>
        <p:sp>
          <p:nvSpPr>
            <p:cNvPr id="8" name="Oval 34"/>
            <p:cNvSpPr>
              <a:spLocks noChangeArrowheads="1"/>
            </p:cNvSpPr>
            <p:nvPr/>
          </p:nvSpPr>
          <p:spPr bwMode="auto">
            <a:xfrm>
              <a:off x="2468117" y="3579134"/>
              <a:ext cx="921544" cy="92273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Oval 35"/>
            <p:cNvSpPr>
              <a:spLocks noChangeArrowheads="1"/>
            </p:cNvSpPr>
            <p:nvPr/>
          </p:nvSpPr>
          <p:spPr bwMode="auto">
            <a:xfrm>
              <a:off x="2526457" y="3637474"/>
              <a:ext cx="804863" cy="806054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Oval 36"/>
            <p:cNvSpPr>
              <a:spLocks noChangeArrowheads="1"/>
            </p:cNvSpPr>
            <p:nvPr/>
          </p:nvSpPr>
          <p:spPr bwMode="auto">
            <a:xfrm>
              <a:off x="2581226" y="3693434"/>
              <a:ext cx="695325" cy="691754"/>
            </a:xfrm>
            <a:prstGeom prst="ellipse">
              <a:avLst/>
            </a:prstGeom>
            <a:solidFill>
              <a:srgbClr val="18B49B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50"/>
            <p:cNvSpPr>
              <a:spLocks noEditPoints="1"/>
            </p:cNvSpPr>
            <p:nvPr/>
          </p:nvSpPr>
          <p:spPr bwMode="auto">
            <a:xfrm>
              <a:off x="2581226" y="3693434"/>
              <a:ext cx="361950" cy="361950"/>
            </a:xfrm>
            <a:custGeom>
              <a:avLst/>
              <a:gdLst>
                <a:gd name="T0" fmla="*/ 1 w 99"/>
                <a:gd name="T1" fmla="*/ 99 h 99"/>
                <a:gd name="T2" fmla="*/ 0 w 99"/>
                <a:gd name="T3" fmla="*/ 98 h 99"/>
                <a:gd name="T4" fmla="*/ 0 w 99"/>
                <a:gd name="T5" fmla="*/ 98 h 99"/>
                <a:gd name="T6" fmla="*/ 0 w 99"/>
                <a:gd name="T7" fmla="*/ 97 h 99"/>
                <a:gd name="T8" fmla="*/ 0 w 99"/>
                <a:gd name="T9" fmla="*/ 97 h 99"/>
                <a:gd name="T10" fmla="*/ 0 w 99"/>
                <a:gd name="T11" fmla="*/ 97 h 99"/>
                <a:gd name="T12" fmla="*/ 0 w 99"/>
                <a:gd name="T13" fmla="*/ 97 h 99"/>
                <a:gd name="T14" fmla="*/ 0 w 99"/>
                <a:gd name="T15" fmla="*/ 97 h 99"/>
                <a:gd name="T16" fmla="*/ 0 w 99"/>
                <a:gd name="T17" fmla="*/ 96 h 99"/>
                <a:gd name="T18" fmla="*/ 0 w 99"/>
                <a:gd name="T19" fmla="*/ 96 h 99"/>
                <a:gd name="T20" fmla="*/ 0 w 99"/>
                <a:gd name="T21" fmla="*/ 96 h 99"/>
                <a:gd name="T22" fmla="*/ 0 w 99"/>
                <a:gd name="T23" fmla="*/ 96 h 99"/>
                <a:gd name="T24" fmla="*/ 0 w 99"/>
                <a:gd name="T25" fmla="*/ 96 h 99"/>
                <a:gd name="T26" fmla="*/ 0 w 99"/>
                <a:gd name="T27" fmla="*/ 95 h 99"/>
                <a:gd name="T28" fmla="*/ 0 w 99"/>
                <a:gd name="T29" fmla="*/ 95 h 99"/>
                <a:gd name="T30" fmla="*/ 0 w 99"/>
                <a:gd name="T31" fmla="*/ 95 h 99"/>
                <a:gd name="T32" fmla="*/ 0 w 99"/>
                <a:gd name="T33" fmla="*/ 95 h 99"/>
                <a:gd name="T34" fmla="*/ 0 w 99"/>
                <a:gd name="T35" fmla="*/ 95 h 99"/>
                <a:gd name="T36" fmla="*/ 0 w 99"/>
                <a:gd name="T37" fmla="*/ 94 h 99"/>
                <a:gd name="T38" fmla="*/ 0 w 99"/>
                <a:gd name="T39" fmla="*/ 94 h 99"/>
                <a:gd name="T40" fmla="*/ 0 w 99"/>
                <a:gd name="T41" fmla="*/ 94 h 99"/>
                <a:gd name="T42" fmla="*/ 0 w 99"/>
                <a:gd name="T43" fmla="*/ 94 h 99"/>
                <a:gd name="T44" fmla="*/ 0 w 99"/>
                <a:gd name="T45" fmla="*/ 94 h 99"/>
                <a:gd name="T46" fmla="*/ 0 w 99"/>
                <a:gd name="T47" fmla="*/ 94 h 99"/>
                <a:gd name="T48" fmla="*/ 0 w 99"/>
                <a:gd name="T49" fmla="*/ 94 h 99"/>
                <a:gd name="T50" fmla="*/ 0 w 99"/>
                <a:gd name="T51" fmla="*/ 93 h 99"/>
                <a:gd name="T52" fmla="*/ 99 w 99"/>
                <a:gd name="T53" fmla="*/ 0 h 99"/>
                <a:gd name="T54" fmla="*/ 98 w 99"/>
                <a:gd name="T55" fmla="*/ 0 h 99"/>
                <a:gd name="T56" fmla="*/ 98 w 99"/>
                <a:gd name="T57" fmla="*/ 0 h 99"/>
                <a:gd name="T58" fmla="*/ 98 w 99"/>
                <a:gd name="T59" fmla="*/ 0 h 99"/>
                <a:gd name="T60" fmla="*/ 98 w 99"/>
                <a:gd name="T61" fmla="*/ 0 h 99"/>
                <a:gd name="T62" fmla="*/ 97 w 99"/>
                <a:gd name="T63" fmla="*/ 0 h 99"/>
                <a:gd name="T64" fmla="*/ 97 w 99"/>
                <a:gd name="T65" fmla="*/ 0 h 99"/>
                <a:gd name="T66" fmla="*/ 97 w 99"/>
                <a:gd name="T67" fmla="*/ 0 h 99"/>
                <a:gd name="T68" fmla="*/ 97 w 99"/>
                <a:gd name="T69" fmla="*/ 0 h 99"/>
                <a:gd name="T70" fmla="*/ 97 w 99"/>
                <a:gd name="T71" fmla="*/ 0 h 99"/>
                <a:gd name="T72" fmla="*/ 96 w 99"/>
                <a:gd name="T73" fmla="*/ 0 h 99"/>
                <a:gd name="T74" fmla="*/ 94 w 99"/>
                <a:gd name="T75" fmla="*/ 0 h 99"/>
                <a:gd name="T76" fmla="*/ 96 w 99"/>
                <a:gd name="T77" fmla="*/ 0 h 99"/>
                <a:gd name="T78" fmla="*/ 94 w 99"/>
                <a:gd name="T79" fmla="*/ 0 h 99"/>
                <a:gd name="T80" fmla="*/ 94 w 99"/>
                <a:gd name="T81" fmla="*/ 0 h 99"/>
                <a:gd name="T82" fmla="*/ 96 w 99"/>
                <a:gd name="T83" fmla="*/ 0 h 99"/>
                <a:gd name="T84" fmla="*/ 94 w 99"/>
                <a:gd name="T85" fmla="*/ 0 h 99"/>
                <a:gd name="T86" fmla="*/ 96 w 99"/>
                <a:gd name="T87" fmla="*/ 0 h 99"/>
                <a:gd name="T88" fmla="*/ 94 w 99"/>
                <a:gd name="T89" fmla="*/ 0 h 99"/>
                <a:gd name="T90" fmla="*/ 96 w 99"/>
                <a:gd name="T91" fmla="*/ 0 h 99"/>
                <a:gd name="T92" fmla="*/ 94 w 99"/>
                <a:gd name="T93" fmla="*/ 0 h 99"/>
                <a:gd name="T94" fmla="*/ 95 w 99"/>
                <a:gd name="T95" fmla="*/ 0 h 99"/>
                <a:gd name="T96" fmla="*/ 95 w 99"/>
                <a:gd name="T97" fmla="*/ 0 h 99"/>
                <a:gd name="T98" fmla="*/ 95 w 99"/>
                <a:gd name="T99" fmla="*/ 0 h 99"/>
                <a:gd name="T100" fmla="*/ 95 w 99"/>
                <a:gd name="T101" fmla="*/ 0 h 99"/>
                <a:gd name="T102" fmla="*/ 95 w 99"/>
                <a:gd name="T103" fmla="*/ 0 h 99"/>
                <a:gd name="T104" fmla="*/ 95 w 99"/>
                <a:gd name="T10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99">
                  <a:moveTo>
                    <a:pt x="1" y="99"/>
                  </a:moveTo>
                  <a:cubicBezTo>
                    <a:pt x="1" y="99"/>
                    <a:pt x="1" y="99"/>
                    <a:pt x="1" y="99"/>
                  </a:cubicBezTo>
                  <a:cubicBezTo>
                    <a:pt x="1" y="99"/>
                    <a:pt x="1" y="99"/>
                    <a:pt x="1" y="99"/>
                  </a:cubicBezTo>
                  <a:moveTo>
                    <a:pt x="0" y="9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moveTo>
                    <a:pt x="0" y="9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3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moveTo>
                    <a:pt x="9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7" y="0"/>
                  </a:moveTo>
                  <a:cubicBezTo>
                    <a:pt x="97" y="0"/>
                    <a:pt x="98" y="0"/>
                    <a:pt x="98" y="0"/>
                  </a:cubicBezTo>
                  <a:cubicBezTo>
                    <a:pt x="98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5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85"/>
            <p:cNvSpPr>
              <a:spLocks noEditPoints="1"/>
            </p:cNvSpPr>
            <p:nvPr/>
          </p:nvSpPr>
          <p:spPr bwMode="auto">
            <a:xfrm>
              <a:off x="2771727" y="3868456"/>
              <a:ext cx="307181" cy="340519"/>
            </a:xfrm>
            <a:custGeom>
              <a:avLst/>
              <a:gdLst>
                <a:gd name="T0" fmla="*/ 67 w 84"/>
                <a:gd name="T1" fmla="*/ 13 h 93"/>
                <a:gd name="T2" fmla="*/ 59 w 84"/>
                <a:gd name="T3" fmla="*/ 23 h 93"/>
                <a:gd name="T4" fmla="*/ 71 w 84"/>
                <a:gd name="T5" fmla="*/ 47 h 93"/>
                <a:gd name="T6" fmla="*/ 43 w 84"/>
                <a:gd name="T7" fmla="*/ 76 h 93"/>
                <a:gd name="T8" fmla="*/ 43 w 84"/>
                <a:gd name="T9" fmla="*/ 71 h 93"/>
                <a:gd name="T10" fmla="*/ 24 w 84"/>
                <a:gd name="T11" fmla="*/ 82 h 93"/>
                <a:gd name="T12" fmla="*/ 43 w 84"/>
                <a:gd name="T13" fmla="*/ 93 h 93"/>
                <a:gd name="T14" fmla="*/ 43 w 84"/>
                <a:gd name="T15" fmla="*/ 89 h 93"/>
                <a:gd name="T16" fmla="*/ 84 w 84"/>
                <a:gd name="T17" fmla="*/ 47 h 93"/>
                <a:gd name="T18" fmla="*/ 67 w 84"/>
                <a:gd name="T19" fmla="*/ 13 h 93"/>
                <a:gd name="T20" fmla="*/ 38 w 84"/>
                <a:gd name="T21" fmla="*/ 0 h 93"/>
                <a:gd name="T22" fmla="*/ 38 w 84"/>
                <a:gd name="T23" fmla="*/ 5 h 93"/>
                <a:gd name="T24" fmla="*/ 0 w 84"/>
                <a:gd name="T25" fmla="*/ 47 h 93"/>
                <a:gd name="T26" fmla="*/ 14 w 84"/>
                <a:gd name="T27" fmla="*/ 78 h 93"/>
                <a:gd name="T28" fmla="*/ 23 w 84"/>
                <a:gd name="T29" fmla="*/ 69 h 93"/>
                <a:gd name="T30" fmla="*/ 13 w 84"/>
                <a:gd name="T31" fmla="*/ 47 h 93"/>
                <a:gd name="T32" fmla="*/ 38 w 84"/>
                <a:gd name="T33" fmla="*/ 18 h 93"/>
                <a:gd name="T34" fmla="*/ 38 w 84"/>
                <a:gd name="T35" fmla="*/ 22 h 93"/>
                <a:gd name="T36" fmla="*/ 57 w 84"/>
                <a:gd name="T37" fmla="*/ 11 h 93"/>
                <a:gd name="T38" fmla="*/ 38 w 84"/>
                <a:gd name="T3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93">
                  <a:moveTo>
                    <a:pt x="67" y="13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66" y="29"/>
                    <a:pt x="71" y="37"/>
                    <a:pt x="71" y="47"/>
                  </a:cubicBezTo>
                  <a:cubicBezTo>
                    <a:pt x="71" y="62"/>
                    <a:pt x="59" y="75"/>
                    <a:pt x="43" y="76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66" y="88"/>
                    <a:pt x="84" y="69"/>
                    <a:pt x="84" y="47"/>
                  </a:cubicBezTo>
                  <a:cubicBezTo>
                    <a:pt x="84" y="33"/>
                    <a:pt x="77" y="21"/>
                    <a:pt x="67" y="13"/>
                  </a:cubicBezTo>
                  <a:moveTo>
                    <a:pt x="38" y="0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17" y="7"/>
                    <a:pt x="0" y="25"/>
                    <a:pt x="0" y="47"/>
                  </a:cubicBezTo>
                  <a:cubicBezTo>
                    <a:pt x="0" y="59"/>
                    <a:pt x="5" y="70"/>
                    <a:pt x="14" y="78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7" y="63"/>
                    <a:pt x="13" y="55"/>
                    <a:pt x="13" y="47"/>
                  </a:cubicBezTo>
                  <a:cubicBezTo>
                    <a:pt x="13" y="32"/>
                    <a:pt x="24" y="20"/>
                    <a:pt x="38" y="18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4" name="组合 34"/>
          <p:cNvGrpSpPr/>
          <p:nvPr/>
        </p:nvGrpSpPr>
        <p:grpSpPr>
          <a:xfrm>
            <a:off x="6325380" y="3453654"/>
            <a:ext cx="1980264" cy="1981572"/>
            <a:chOff x="1259632" y="684302"/>
            <a:chExt cx="1803797" cy="1804988"/>
          </a:xfrm>
        </p:grpSpPr>
        <p:sp>
          <p:nvSpPr>
            <p:cNvPr id="15" name="Oval 43"/>
            <p:cNvSpPr>
              <a:spLocks noChangeArrowheads="1"/>
            </p:cNvSpPr>
            <p:nvPr/>
          </p:nvSpPr>
          <p:spPr bwMode="auto">
            <a:xfrm>
              <a:off x="1259632" y="684302"/>
              <a:ext cx="1803797" cy="180498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Oval 44"/>
            <p:cNvSpPr>
              <a:spLocks noChangeArrowheads="1"/>
            </p:cNvSpPr>
            <p:nvPr/>
          </p:nvSpPr>
          <p:spPr bwMode="auto">
            <a:xfrm>
              <a:off x="1376313" y="800983"/>
              <a:ext cx="1570435" cy="157043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Oval 45"/>
            <p:cNvSpPr>
              <a:spLocks noChangeArrowheads="1"/>
            </p:cNvSpPr>
            <p:nvPr/>
          </p:nvSpPr>
          <p:spPr bwMode="auto">
            <a:xfrm>
              <a:off x="1487041" y="911711"/>
              <a:ext cx="1350169" cy="1350169"/>
            </a:xfrm>
            <a:prstGeom prst="ellipse">
              <a:avLst/>
            </a:prstGeom>
            <a:solidFill>
              <a:srgbClr val="18B49B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EditPoints="1"/>
            </p:cNvSpPr>
            <p:nvPr/>
          </p:nvSpPr>
          <p:spPr bwMode="auto">
            <a:xfrm>
              <a:off x="1487041" y="911711"/>
              <a:ext cx="709613" cy="706041"/>
            </a:xfrm>
            <a:custGeom>
              <a:avLst/>
              <a:gdLst>
                <a:gd name="T0" fmla="*/ 0 w 194"/>
                <a:gd name="T1" fmla="*/ 193 h 193"/>
                <a:gd name="T2" fmla="*/ 0 w 194"/>
                <a:gd name="T3" fmla="*/ 193 h 193"/>
                <a:gd name="T4" fmla="*/ 0 w 194"/>
                <a:gd name="T5" fmla="*/ 192 h 193"/>
                <a:gd name="T6" fmla="*/ 0 w 194"/>
                <a:gd name="T7" fmla="*/ 192 h 193"/>
                <a:gd name="T8" fmla="*/ 0 w 194"/>
                <a:gd name="T9" fmla="*/ 192 h 193"/>
                <a:gd name="T10" fmla="*/ 0 w 194"/>
                <a:gd name="T11" fmla="*/ 192 h 193"/>
                <a:gd name="T12" fmla="*/ 0 w 194"/>
                <a:gd name="T13" fmla="*/ 191 h 193"/>
                <a:gd name="T14" fmla="*/ 0 w 194"/>
                <a:gd name="T15" fmla="*/ 191 h 193"/>
                <a:gd name="T16" fmla="*/ 0 w 194"/>
                <a:gd name="T17" fmla="*/ 191 h 193"/>
                <a:gd name="T18" fmla="*/ 0 w 194"/>
                <a:gd name="T19" fmla="*/ 190 h 193"/>
                <a:gd name="T20" fmla="*/ 0 w 194"/>
                <a:gd name="T21" fmla="*/ 190 h 193"/>
                <a:gd name="T22" fmla="*/ 0 w 194"/>
                <a:gd name="T23" fmla="*/ 190 h 193"/>
                <a:gd name="T24" fmla="*/ 0 w 194"/>
                <a:gd name="T25" fmla="*/ 189 h 193"/>
                <a:gd name="T26" fmla="*/ 0 w 194"/>
                <a:gd name="T27" fmla="*/ 189 h 193"/>
                <a:gd name="T28" fmla="*/ 0 w 194"/>
                <a:gd name="T29" fmla="*/ 189 h 193"/>
                <a:gd name="T30" fmla="*/ 0 w 194"/>
                <a:gd name="T31" fmla="*/ 189 h 193"/>
                <a:gd name="T32" fmla="*/ 0 w 194"/>
                <a:gd name="T33" fmla="*/ 188 h 193"/>
                <a:gd name="T34" fmla="*/ 0 w 194"/>
                <a:gd name="T35" fmla="*/ 188 h 193"/>
                <a:gd name="T36" fmla="*/ 0 w 194"/>
                <a:gd name="T37" fmla="*/ 188 h 193"/>
                <a:gd name="T38" fmla="*/ 0 w 194"/>
                <a:gd name="T39" fmla="*/ 187 h 193"/>
                <a:gd name="T40" fmla="*/ 0 w 194"/>
                <a:gd name="T41" fmla="*/ 187 h 193"/>
                <a:gd name="T42" fmla="*/ 0 w 194"/>
                <a:gd name="T43" fmla="*/ 187 h 193"/>
                <a:gd name="T44" fmla="*/ 0 w 194"/>
                <a:gd name="T45" fmla="*/ 186 h 193"/>
                <a:gd name="T46" fmla="*/ 0 w 194"/>
                <a:gd name="T47" fmla="*/ 186 h 193"/>
                <a:gd name="T48" fmla="*/ 0 w 194"/>
                <a:gd name="T49" fmla="*/ 186 h 193"/>
                <a:gd name="T50" fmla="*/ 0 w 194"/>
                <a:gd name="T51" fmla="*/ 186 h 193"/>
                <a:gd name="T52" fmla="*/ 0 w 194"/>
                <a:gd name="T53" fmla="*/ 185 h 193"/>
                <a:gd name="T54" fmla="*/ 0 w 194"/>
                <a:gd name="T55" fmla="*/ 185 h 193"/>
                <a:gd name="T56" fmla="*/ 0 w 194"/>
                <a:gd name="T57" fmla="*/ 184 h 193"/>
                <a:gd name="T58" fmla="*/ 194 w 194"/>
                <a:gd name="T59" fmla="*/ 0 h 193"/>
                <a:gd name="T60" fmla="*/ 193 w 194"/>
                <a:gd name="T61" fmla="*/ 0 h 193"/>
                <a:gd name="T62" fmla="*/ 193 w 194"/>
                <a:gd name="T63" fmla="*/ 0 h 193"/>
                <a:gd name="T64" fmla="*/ 192 w 194"/>
                <a:gd name="T65" fmla="*/ 0 h 193"/>
                <a:gd name="T66" fmla="*/ 192 w 194"/>
                <a:gd name="T67" fmla="*/ 0 h 193"/>
                <a:gd name="T68" fmla="*/ 192 w 194"/>
                <a:gd name="T69" fmla="*/ 0 h 193"/>
                <a:gd name="T70" fmla="*/ 191 w 194"/>
                <a:gd name="T71" fmla="*/ 0 h 193"/>
                <a:gd name="T72" fmla="*/ 191 w 194"/>
                <a:gd name="T73" fmla="*/ 0 h 193"/>
                <a:gd name="T74" fmla="*/ 191 w 194"/>
                <a:gd name="T75" fmla="*/ 0 h 193"/>
                <a:gd name="T76" fmla="*/ 190 w 194"/>
                <a:gd name="T77" fmla="*/ 0 h 193"/>
                <a:gd name="T78" fmla="*/ 190 w 194"/>
                <a:gd name="T79" fmla="*/ 0 h 193"/>
                <a:gd name="T80" fmla="*/ 190 w 194"/>
                <a:gd name="T81" fmla="*/ 0 h 193"/>
                <a:gd name="T82" fmla="*/ 189 w 194"/>
                <a:gd name="T83" fmla="*/ 0 h 193"/>
                <a:gd name="T84" fmla="*/ 189 w 194"/>
                <a:gd name="T85" fmla="*/ 0 h 193"/>
                <a:gd name="T86" fmla="*/ 189 w 194"/>
                <a:gd name="T87" fmla="*/ 0 h 193"/>
                <a:gd name="T88" fmla="*/ 189 w 194"/>
                <a:gd name="T89" fmla="*/ 0 h 193"/>
                <a:gd name="T90" fmla="*/ 188 w 194"/>
                <a:gd name="T91" fmla="*/ 0 h 193"/>
                <a:gd name="T92" fmla="*/ 188 w 194"/>
                <a:gd name="T93" fmla="*/ 0 h 193"/>
                <a:gd name="T94" fmla="*/ 188 w 194"/>
                <a:gd name="T95" fmla="*/ 0 h 193"/>
                <a:gd name="T96" fmla="*/ 187 w 194"/>
                <a:gd name="T97" fmla="*/ 0 h 193"/>
                <a:gd name="T98" fmla="*/ 187 w 194"/>
                <a:gd name="T99" fmla="*/ 0 h 193"/>
                <a:gd name="T100" fmla="*/ 187 w 194"/>
                <a:gd name="T101" fmla="*/ 0 h 193"/>
                <a:gd name="T102" fmla="*/ 186 w 194"/>
                <a:gd name="T103" fmla="*/ 0 h 193"/>
                <a:gd name="T104" fmla="*/ 186 w 194"/>
                <a:gd name="T105" fmla="*/ 0 h 193"/>
                <a:gd name="T106" fmla="*/ 186 w 194"/>
                <a:gd name="T107" fmla="*/ 0 h 193"/>
                <a:gd name="T108" fmla="*/ 185 w 194"/>
                <a:gd name="T109" fmla="*/ 0 h 193"/>
                <a:gd name="T110" fmla="*/ 185 w 194"/>
                <a:gd name="T111" fmla="*/ 0 h 193"/>
                <a:gd name="T112" fmla="*/ 0 w 194"/>
                <a:gd name="T113" fmla="*/ 184 h 193"/>
                <a:gd name="T114" fmla="*/ 185 w 194"/>
                <a:gd name="T115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4" h="193">
                  <a:moveTo>
                    <a:pt x="0" y="193"/>
                  </a:moveTo>
                  <a:cubicBezTo>
                    <a:pt x="0" y="193"/>
                    <a:pt x="0" y="193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moveTo>
                    <a:pt x="0" y="193"/>
                  </a:moveTo>
                  <a:cubicBezTo>
                    <a:pt x="0" y="193"/>
                    <a:pt x="0" y="193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moveTo>
                    <a:pt x="0" y="192"/>
                  </a:moveTo>
                  <a:cubicBezTo>
                    <a:pt x="0" y="192"/>
                    <a:pt x="0" y="193"/>
                    <a:pt x="0" y="193"/>
                  </a:cubicBezTo>
                  <a:cubicBezTo>
                    <a:pt x="0" y="193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89"/>
                  </a:move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8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6"/>
                  </a:moveTo>
                  <a:cubicBezTo>
                    <a:pt x="0" y="186"/>
                    <a:pt x="0" y="187"/>
                    <a:pt x="0" y="187"/>
                  </a:cubicBezTo>
                  <a:cubicBezTo>
                    <a:pt x="0" y="187"/>
                    <a:pt x="0" y="187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moveTo>
                    <a:pt x="0" y="184"/>
                  </a:moveTo>
                  <a:cubicBezTo>
                    <a:pt x="0" y="184"/>
                    <a:pt x="0" y="184"/>
                    <a:pt x="0" y="185"/>
                  </a:cubicBezTo>
                  <a:cubicBezTo>
                    <a:pt x="0" y="184"/>
                    <a:pt x="0" y="184"/>
                    <a:pt x="0" y="184"/>
                  </a:cubicBezTo>
                  <a:moveTo>
                    <a:pt x="194" y="0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94" y="0"/>
                    <a:pt x="194" y="0"/>
                    <a:pt x="194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3" y="0"/>
                  </a:cubicBezTo>
                  <a:cubicBezTo>
                    <a:pt x="193" y="0"/>
                    <a:pt x="192" y="0"/>
                    <a:pt x="192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1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89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6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6" y="0"/>
                  </a:cubicBezTo>
                  <a:moveTo>
                    <a:pt x="186" y="0"/>
                  </a:move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moveTo>
                    <a:pt x="186" y="0"/>
                  </a:move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moveTo>
                    <a:pt x="185" y="0"/>
                  </a:moveTo>
                  <a:cubicBezTo>
                    <a:pt x="185" y="0"/>
                    <a:pt x="186" y="0"/>
                    <a:pt x="186" y="0"/>
                  </a:cubicBezTo>
                  <a:cubicBezTo>
                    <a:pt x="186" y="0"/>
                    <a:pt x="185" y="0"/>
                    <a:pt x="185" y="0"/>
                  </a:cubicBezTo>
                  <a:moveTo>
                    <a:pt x="185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moveTo>
                    <a:pt x="185" y="0"/>
                  </a:moveTo>
                  <a:cubicBezTo>
                    <a:pt x="83" y="0"/>
                    <a:pt x="0" y="82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82"/>
                    <a:pt x="83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86"/>
            <p:cNvSpPr>
              <a:spLocks noEditPoints="1"/>
            </p:cNvSpPr>
            <p:nvPr/>
          </p:nvSpPr>
          <p:spPr bwMode="auto">
            <a:xfrm>
              <a:off x="1826369" y="1299855"/>
              <a:ext cx="700088" cy="581025"/>
            </a:xfrm>
            <a:custGeom>
              <a:avLst/>
              <a:gdLst>
                <a:gd name="T0" fmla="*/ 25 w 191"/>
                <a:gd name="T1" fmla="*/ 89 h 159"/>
                <a:gd name="T2" fmla="*/ 113 w 191"/>
                <a:gd name="T3" fmla="*/ 89 h 159"/>
                <a:gd name="T4" fmla="*/ 80 w 191"/>
                <a:gd name="T5" fmla="*/ 20 h 159"/>
                <a:gd name="T6" fmla="*/ 58 w 191"/>
                <a:gd name="T7" fmla="*/ 33 h 159"/>
                <a:gd name="T8" fmla="*/ 28 w 191"/>
                <a:gd name="T9" fmla="*/ 33 h 159"/>
                <a:gd name="T10" fmla="*/ 21 w 191"/>
                <a:gd name="T11" fmla="*/ 57 h 159"/>
                <a:gd name="T12" fmla="*/ 0 w 191"/>
                <a:gd name="T13" fmla="*/ 79 h 159"/>
                <a:gd name="T14" fmla="*/ 12 w 191"/>
                <a:gd name="T15" fmla="*/ 100 h 159"/>
                <a:gd name="T16" fmla="*/ 12 w 191"/>
                <a:gd name="T17" fmla="*/ 131 h 159"/>
                <a:gd name="T18" fmla="*/ 37 w 191"/>
                <a:gd name="T19" fmla="*/ 137 h 159"/>
                <a:gd name="T20" fmla="*/ 58 w 191"/>
                <a:gd name="T21" fmla="*/ 159 h 159"/>
                <a:gd name="T22" fmla="*/ 80 w 191"/>
                <a:gd name="T23" fmla="*/ 146 h 159"/>
                <a:gd name="T24" fmla="*/ 110 w 191"/>
                <a:gd name="T25" fmla="*/ 146 h 159"/>
                <a:gd name="T26" fmla="*/ 116 w 191"/>
                <a:gd name="T27" fmla="*/ 122 h 159"/>
                <a:gd name="T28" fmla="*/ 138 w 191"/>
                <a:gd name="T29" fmla="*/ 100 h 159"/>
                <a:gd name="T30" fmla="*/ 125 w 191"/>
                <a:gd name="T31" fmla="*/ 79 h 159"/>
                <a:gd name="T32" fmla="*/ 126 w 191"/>
                <a:gd name="T33" fmla="*/ 48 h 159"/>
                <a:gd name="T34" fmla="*/ 101 w 191"/>
                <a:gd name="T35" fmla="*/ 42 h 159"/>
                <a:gd name="T36" fmla="*/ 80 w 191"/>
                <a:gd name="T37" fmla="*/ 20 h 159"/>
                <a:gd name="T38" fmla="*/ 141 w 191"/>
                <a:gd name="T39" fmla="*/ 34 h 159"/>
                <a:gd name="T40" fmla="*/ 175 w 191"/>
                <a:gd name="T41" fmla="*/ 34 h 159"/>
                <a:gd name="T42" fmla="*/ 163 w 191"/>
                <a:gd name="T43" fmla="*/ 0 h 159"/>
                <a:gd name="T44" fmla="*/ 153 w 191"/>
                <a:gd name="T45" fmla="*/ 7 h 159"/>
                <a:gd name="T46" fmla="*/ 138 w 191"/>
                <a:gd name="T47" fmla="*/ 7 h 159"/>
                <a:gd name="T48" fmla="*/ 135 w 191"/>
                <a:gd name="T49" fmla="*/ 18 h 159"/>
                <a:gd name="T50" fmla="*/ 125 w 191"/>
                <a:gd name="T51" fmla="*/ 29 h 159"/>
                <a:gd name="T52" fmla="*/ 131 w 191"/>
                <a:gd name="T53" fmla="*/ 39 h 159"/>
                <a:gd name="T54" fmla="*/ 131 w 191"/>
                <a:gd name="T55" fmla="*/ 54 h 159"/>
                <a:gd name="T56" fmla="*/ 143 w 191"/>
                <a:gd name="T57" fmla="*/ 57 h 159"/>
                <a:gd name="T58" fmla="*/ 153 w 191"/>
                <a:gd name="T59" fmla="*/ 67 h 159"/>
                <a:gd name="T60" fmla="*/ 163 w 191"/>
                <a:gd name="T61" fmla="*/ 61 h 159"/>
                <a:gd name="T62" fmla="*/ 178 w 191"/>
                <a:gd name="T63" fmla="*/ 61 h 159"/>
                <a:gd name="T64" fmla="*/ 181 w 191"/>
                <a:gd name="T65" fmla="*/ 49 h 159"/>
                <a:gd name="T66" fmla="*/ 191 w 191"/>
                <a:gd name="T67" fmla="*/ 39 h 159"/>
                <a:gd name="T68" fmla="*/ 185 w 191"/>
                <a:gd name="T69" fmla="*/ 29 h 159"/>
                <a:gd name="T70" fmla="*/ 185 w 191"/>
                <a:gd name="T71" fmla="*/ 14 h 159"/>
                <a:gd name="T72" fmla="*/ 174 w 191"/>
                <a:gd name="T73" fmla="*/ 11 h 159"/>
                <a:gd name="T74" fmla="*/ 163 w 191"/>
                <a:gd name="T75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9">
                  <a:moveTo>
                    <a:pt x="69" y="133"/>
                  </a:moveTo>
                  <a:cubicBezTo>
                    <a:pt x="45" y="133"/>
                    <a:pt x="25" y="114"/>
                    <a:pt x="25" y="89"/>
                  </a:cubicBezTo>
                  <a:cubicBezTo>
                    <a:pt x="25" y="65"/>
                    <a:pt x="45" y="46"/>
                    <a:pt x="69" y="46"/>
                  </a:cubicBezTo>
                  <a:cubicBezTo>
                    <a:pt x="93" y="46"/>
                    <a:pt x="113" y="65"/>
                    <a:pt x="113" y="89"/>
                  </a:cubicBezTo>
                  <a:cubicBezTo>
                    <a:pt x="113" y="114"/>
                    <a:pt x="93" y="133"/>
                    <a:pt x="69" y="133"/>
                  </a:cubicBezTo>
                  <a:moveTo>
                    <a:pt x="80" y="20"/>
                  </a:moveTo>
                  <a:cubicBezTo>
                    <a:pt x="58" y="20"/>
                    <a:pt x="58" y="20"/>
                    <a:pt x="58" y="20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0" y="35"/>
                    <a:pt x="43" y="38"/>
                    <a:pt x="37" y="4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7" y="64"/>
                    <a:pt x="14" y="71"/>
                    <a:pt x="12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108"/>
                    <a:pt x="17" y="115"/>
                    <a:pt x="21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43" y="141"/>
                    <a:pt x="50" y="144"/>
                    <a:pt x="58" y="146"/>
                  </a:cubicBezTo>
                  <a:cubicBezTo>
                    <a:pt x="58" y="159"/>
                    <a:pt x="58" y="159"/>
                    <a:pt x="58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7" y="144"/>
                    <a:pt x="95" y="141"/>
                    <a:pt x="101" y="137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16" y="122"/>
                    <a:pt x="116" y="122"/>
                    <a:pt x="116" y="122"/>
                  </a:cubicBezTo>
                  <a:cubicBezTo>
                    <a:pt x="121" y="115"/>
                    <a:pt x="124" y="108"/>
                    <a:pt x="125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4" y="71"/>
                    <a:pt x="121" y="64"/>
                    <a:pt x="116" y="57"/>
                  </a:cubicBezTo>
                  <a:cubicBezTo>
                    <a:pt x="126" y="48"/>
                    <a:pt x="126" y="48"/>
                    <a:pt x="126" y="48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95" y="38"/>
                    <a:pt x="87" y="35"/>
                    <a:pt x="80" y="33"/>
                  </a:cubicBezTo>
                  <a:cubicBezTo>
                    <a:pt x="80" y="20"/>
                    <a:pt x="80" y="20"/>
                    <a:pt x="80" y="20"/>
                  </a:cubicBezTo>
                  <a:moveTo>
                    <a:pt x="158" y="51"/>
                  </a:moveTo>
                  <a:cubicBezTo>
                    <a:pt x="149" y="51"/>
                    <a:pt x="141" y="43"/>
                    <a:pt x="141" y="34"/>
                  </a:cubicBezTo>
                  <a:cubicBezTo>
                    <a:pt x="141" y="24"/>
                    <a:pt x="149" y="17"/>
                    <a:pt x="158" y="17"/>
                  </a:cubicBezTo>
                  <a:cubicBezTo>
                    <a:pt x="168" y="17"/>
                    <a:pt x="175" y="24"/>
                    <a:pt x="175" y="34"/>
                  </a:cubicBezTo>
                  <a:cubicBezTo>
                    <a:pt x="175" y="43"/>
                    <a:pt x="168" y="51"/>
                    <a:pt x="158" y="51"/>
                  </a:cubicBezTo>
                  <a:moveTo>
                    <a:pt x="16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49" y="7"/>
                    <a:pt x="146" y="9"/>
                    <a:pt x="143" y="11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3" y="21"/>
                    <a:pt x="132" y="25"/>
                    <a:pt x="131" y="29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2" y="43"/>
                    <a:pt x="133" y="46"/>
                    <a:pt x="135" y="49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6" y="59"/>
                    <a:pt x="149" y="60"/>
                    <a:pt x="153" y="61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7" y="60"/>
                    <a:pt x="171" y="59"/>
                    <a:pt x="174" y="57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85" y="54"/>
                    <a:pt x="185" y="54"/>
                    <a:pt x="185" y="54"/>
                  </a:cubicBezTo>
                  <a:cubicBezTo>
                    <a:pt x="181" y="49"/>
                    <a:pt x="181" y="49"/>
                    <a:pt x="181" y="49"/>
                  </a:cubicBezTo>
                  <a:cubicBezTo>
                    <a:pt x="183" y="46"/>
                    <a:pt x="185" y="43"/>
                    <a:pt x="185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29"/>
                    <a:pt x="191" y="29"/>
                    <a:pt x="191" y="29"/>
                  </a:cubicBezTo>
                  <a:cubicBezTo>
                    <a:pt x="185" y="29"/>
                    <a:pt x="185" y="29"/>
                    <a:pt x="185" y="29"/>
                  </a:cubicBezTo>
                  <a:cubicBezTo>
                    <a:pt x="185" y="25"/>
                    <a:pt x="183" y="21"/>
                    <a:pt x="181" y="18"/>
                  </a:cubicBezTo>
                  <a:cubicBezTo>
                    <a:pt x="185" y="14"/>
                    <a:pt x="185" y="14"/>
                    <a:pt x="185" y="14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4" y="11"/>
                    <a:pt x="174" y="11"/>
                    <a:pt x="174" y="11"/>
                  </a:cubicBezTo>
                  <a:cubicBezTo>
                    <a:pt x="171" y="9"/>
                    <a:pt x="167" y="7"/>
                    <a:pt x="163" y="7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组合 56"/>
          <p:cNvGrpSpPr/>
          <p:nvPr/>
        </p:nvGrpSpPr>
        <p:grpSpPr>
          <a:xfrm>
            <a:off x="4637131" y="3616580"/>
            <a:ext cx="1265278" cy="1265278"/>
            <a:chOff x="3202732" y="2189252"/>
            <a:chExt cx="1152525" cy="1152525"/>
          </a:xfrm>
        </p:grpSpPr>
        <p:sp>
          <p:nvSpPr>
            <p:cNvPr id="22" name="Oval 37"/>
            <p:cNvSpPr>
              <a:spLocks noChangeArrowheads="1"/>
            </p:cNvSpPr>
            <p:nvPr/>
          </p:nvSpPr>
          <p:spPr bwMode="auto">
            <a:xfrm>
              <a:off x="3202732" y="2189252"/>
              <a:ext cx="1152525" cy="115252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Oval 38"/>
            <p:cNvSpPr>
              <a:spLocks noChangeArrowheads="1"/>
            </p:cNvSpPr>
            <p:nvPr/>
          </p:nvSpPr>
          <p:spPr bwMode="auto">
            <a:xfrm>
              <a:off x="3276551" y="2261880"/>
              <a:ext cx="1006079" cy="100726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Oval 39"/>
            <p:cNvSpPr>
              <a:spLocks noChangeArrowheads="1"/>
            </p:cNvSpPr>
            <p:nvPr/>
          </p:nvSpPr>
          <p:spPr bwMode="auto">
            <a:xfrm>
              <a:off x="3345607" y="2332127"/>
              <a:ext cx="867966" cy="863204"/>
            </a:xfrm>
            <a:prstGeom prst="ellipse">
              <a:avLst/>
            </a:prstGeom>
            <a:solidFill>
              <a:srgbClr val="18B4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Freeform 48"/>
            <p:cNvSpPr>
              <a:spLocks noEditPoints="1"/>
            </p:cNvSpPr>
            <p:nvPr/>
          </p:nvSpPr>
          <p:spPr bwMode="auto">
            <a:xfrm>
              <a:off x="3345607" y="2332127"/>
              <a:ext cx="457200" cy="460772"/>
            </a:xfrm>
            <a:custGeom>
              <a:avLst/>
              <a:gdLst>
                <a:gd name="T0" fmla="*/ 1 w 125"/>
                <a:gd name="T1" fmla="*/ 126 h 126"/>
                <a:gd name="T2" fmla="*/ 1 w 125"/>
                <a:gd name="T3" fmla="*/ 125 h 126"/>
                <a:gd name="T4" fmla="*/ 0 w 125"/>
                <a:gd name="T5" fmla="*/ 125 h 126"/>
                <a:gd name="T6" fmla="*/ 0 w 125"/>
                <a:gd name="T7" fmla="*/ 124 h 126"/>
                <a:gd name="T8" fmla="*/ 0 w 125"/>
                <a:gd name="T9" fmla="*/ 124 h 126"/>
                <a:gd name="T10" fmla="*/ 0 w 125"/>
                <a:gd name="T11" fmla="*/ 124 h 126"/>
                <a:gd name="T12" fmla="*/ 0 w 125"/>
                <a:gd name="T13" fmla="*/ 123 h 126"/>
                <a:gd name="T14" fmla="*/ 0 w 125"/>
                <a:gd name="T15" fmla="*/ 123 h 126"/>
                <a:gd name="T16" fmla="*/ 0 w 125"/>
                <a:gd name="T17" fmla="*/ 123 h 126"/>
                <a:gd name="T18" fmla="*/ 0 w 125"/>
                <a:gd name="T19" fmla="*/ 122 h 126"/>
                <a:gd name="T20" fmla="*/ 0 w 125"/>
                <a:gd name="T21" fmla="*/ 122 h 126"/>
                <a:gd name="T22" fmla="*/ 0 w 125"/>
                <a:gd name="T23" fmla="*/ 122 h 126"/>
                <a:gd name="T24" fmla="*/ 0 w 125"/>
                <a:gd name="T25" fmla="*/ 122 h 126"/>
                <a:gd name="T26" fmla="*/ 0 w 125"/>
                <a:gd name="T27" fmla="*/ 121 h 126"/>
                <a:gd name="T28" fmla="*/ 0 w 125"/>
                <a:gd name="T29" fmla="*/ 121 h 126"/>
                <a:gd name="T30" fmla="*/ 0 w 125"/>
                <a:gd name="T31" fmla="*/ 121 h 126"/>
                <a:gd name="T32" fmla="*/ 0 w 125"/>
                <a:gd name="T33" fmla="*/ 121 h 126"/>
                <a:gd name="T34" fmla="*/ 0 w 125"/>
                <a:gd name="T35" fmla="*/ 120 h 126"/>
                <a:gd name="T36" fmla="*/ 0 w 125"/>
                <a:gd name="T37" fmla="*/ 120 h 126"/>
                <a:gd name="T38" fmla="*/ 0 w 125"/>
                <a:gd name="T39" fmla="*/ 120 h 126"/>
                <a:gd name="T40" fmla="*/ 0 w 125"/>
                <a:gd name="T41" fmla="*/ 120 h 126"/>
                <a:gd name="T42" fmla="*/ 0 w 125"/>
                <a:gd name="T43" fmla="*/ 119 h 126"/>
                <a:gd name="T44" fmla="*/ 0 w 125"/>
                <a:gd name="T45" fmla="*/ 119 h 126"/>
                <a:gd name="T46" fmla="*/ 0 w 125"/>
                <a:gd name="T47" fmla="*/ 119 h 126"/>
                <a:gd name="T48" fmla="*/ 0 w 125"/>
                <a:gd name="T49" fmla="*/ 119 h 126"/>
                <a:gd name="T50" fmla="*/ 0 w 125"/>
                <a:gd name="T51" fmla="*/ 118 h 126"/>
                <a:gd name="T52" fmla="*/ 125 w 125"/>
                <a:gd name="T53" fmla="*/ 0 h 126"/>
                <a:gd name="T54" fmla="*/ 125 w 125"/>
                <a:gd name="T55" fmla="*/ 0 h 126"/>
                <a:gd name="T56" fmla="*/ 124 w 125"/>
                <a:gd name="T57" fmla="*/ 0 h 126"/>
                <a:gd name="T58" fmla="*/ 124 w 125"/>
                <a:gd name="T59" fmla="*/ 0 h 126"/>
                <a:gd name="T60" fmla="*/ 123 w 125"/>
                <a:gd name="T61" fmla="*/ 0 h 126"/>
                <a:gd name="T62" fmla="*/ 123 w 125"/>
                <a:gd name="T63" fmla="*/ 0 h 126"/>
                <a:gd name="T64" fmla="*/ 123 w 125"/>
                <a:gd name="T65" fmla="*/ 0 h 126"/>
                <a:gd name="T66" fmla="*/ 122 w 125"/>
                <a:gd name="T67" fmla="*/ 0 h 126"/>
                <a:gd name="T68" fmla="*/ 122 w 125"/>
                <a:gd name="T69" fmla="*/ 0 h 126"/>
                <a:gd name="T70" fmla="*/ 122 w 125"/>
                <a:gd name="T71" fmla="*/ 0 h 126"/>
                <a:gd name="T72" fmla="*/ 122 w 125"/>
                <a:gd name="T73" fmla="*/ 0 h 126"/>
                <a:gd name="T74" fmla="*/ 121 w 125"/>
                <a:gd name="T75" fmla="*/ 0 h 126"/>
                <a:gd name="T76" fmla="*/ 121 w 125"/>
                <a:gd name="T77" fmla="*/ 0 h 126"/>
                <a:gd name="T78" fmla="*/ 121 w 125"/>
                <a:gd name="T79" fmla="*/ 0 h 126"/>
                <a:gd name="T80" fmla="*/ 121 w 125"/>
                <a:gd name="T81" fmla="*/ 0 h 126"/>
                <a:gd name="T82" fmla="*/ 120 w 125"/>
                <a:gd name="T83" fmla="*/ 0 h 126"/>
                <a:gd name="T84" fmla="*/ 120 w 125"/>
                <a:gd name="T85" fmla="*/ 0 h 126"/>
                <a:gd name="T86" fmla="*/ 120 w 125"/>
                <a:gd name="T87" fmla="*/ 0 h 126"/>
                <a:gd name="T88" fmla="*/ 120 w 125"/>
                <a:gd name="T89" fmla="*/ 0 h 126"/>
                <a:gd name="T90" fmla="*/ 120 w 125"/>
                <a:gd name="T91" fmla="*/ 0 h 126"/>
                <a:gd name="T92" fmla="*/ 119 w 125"/>
                <a:gd name="T93" fmla="*/ 0 h 126"/>
                <a:gd name="T94" fmla="*/ 119 w 125"/>
                <a:gd name="T95" fmla="*/ 0 h 126"/>
                <a:gd name="T96" fmla="*/ 119 w 125"/>
                <a:gd name="T9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5" h="126">
                  <a:moveTo>
                    <a:pt x="1" y="126"/>
                  </a:moveTo>
                  <a:cubicBezTo>
                    <a:pt x="1" y="126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moveTo>
                    <a:pt x="1" y="125"/>
                  </a:moveTo>
                  <a:cubicBezTo>
                    <a:pt x="1" y="125"/>
                    <a:pt x="1" y="125"/>
                    <a:pt x="1" y="125"/>
                  </a:cubicBezTo>
                  <a:cubicBezTo>
                    <a:pt x="1" y="125"/>
                    <a:pt x="1" y="125"/>
                    <a:pt x="1" y="125"/>
                  </a:cubicBezTo>
                  <a:moveTo>
                    <a:pt x="0" y="125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3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8"/>
                  </a:moveTo>
                  <a:cubicBezTo>
                    <a:pt x="0" y="118"/>
                    <a:pt x="0" y="118"/>
                    <a:pt x="0" y="119"/>
                  </a:cubicBezTo>
                  <a:cubicBezTo>
                    <a:pt x="0" y="118"/>
                    <a:pt x="0" y="118"/>
                    <a:pt x="0" y="118"/>
                  </a:cubicBezTo>
                  <a:moveTo>
                    <a:pt x="125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125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Freeform 87"/>
            <p:cNvSpPr>
              <a:spLocks noEditPoints="1"/>
            </p:cNvSpPr>
            <p:nvPr/>
          </p:nvSpPr>
          <p:spPr bwMode="auto">
            <a:xfrm>
              <a:off x="3573017" y="2602398"/>
              <a:ext cx="402431" cy="358379"/>
            </a:xfrm>
            <a:custGeom>
              <a:avLst/>
              <a:gdLst>
                <a:gd name="T0" fmla="*/ 23 w 110"/>
                <a:gd name="T1" fmla="*/ 40 h 98"/>
                <a:gd name="T2" fmla="*/ 34 w 110"/>
                <a:gd name="T3" fmla="*/ 55 h 98"/>
                <a:gd name="T4" fmla="*/ 50 w 110"/>
                <a:gd name="T5" fmla="*/ 44 h 98"/>
                <a:gd name="T6" fmla="*/ 39 w 110"/>
                <a:gd name="T7" fmla="*/ 30 h 98"/>
                <a:gd name="T8" fmla="*/ 50 w 110"/>
                <a:gd name="T9" fmla="*/ 22 h 98"/>
                <a:gd name="T10" fmla="*/ 8 w 110"/>
                <a:gd name="T11" fmla="*/ 0 h 98"/>
                <a:gd name="T12" fmla="*/ 11 w 110"/>
                <a:gd name="T13" fmla="*/ 48 h 98"/>
                <a:gd name="T14" fmla="*/ 23 w 110"/>
                <a:gd name="T15" fmla="*/ 40 h 98"/>
                <a:gd name="T16" fmla="*/ 88 w 110"/>
                <a:gd name="T17" fmla="*/ 41 h 98"/>
                <a:gd name="T18" fmla="*/ 100 w 110"/>
                <a:gd name="T19" fmla="*/ 49 h 98"/>
                <a:gd name="T20" fmla="*/ 105 w 110"/>
                <a:gd name="T21" fmla="*/ 1 h 98"/>
                <a:gd name="T22" fmla="*/ 62 w 110"/>
                <a:gd name="T23" fmla="*/ 22 h 98"/>
                <a:gd name="T24" fmla="*/ 73 w 110"/>
                <a:gd name="T25" fmla="*/ 30 h 98"/>
                <a:gd name="T26" fmla="*/ 0 w 110"/>
                <a:gd name="T27" fmla="*/ 78 h 98"/>
                <a:gd name="T28" fmla="*/ 4 w 110"/>
                <a:gd name="T29" fmla="*/ 96 h 98"/>
                <a:gd name="T30" fmla="*/ 88 w 110"/>
                <a:gd name="T31" fmla="*/ 41 h 98"/>
                <a:gd name="T32" fmla="*/ 77 w 110"/>
                <a:gd name="T33" fmla="*/ 66 h 98"/>
                <a:gd name="T34" fmla="*/ 62 w 110"/>
                <a:gd name="T35" fmla="*/ 78 h 98"/>
                <a:gd name="T36" fmla="*/ 105 w 110"/>
                <a:gd name="T37" fmla="*/ 98 h 98"/>
                <a:gd name="T38" fmla="*/ 110 w 110"/>
                <a:gd name="T39" fmla="*/ 80 h 98"/>
                <a:gd name="T40" fmla="*/ 77 w 110"/>
                <a:gd name="T4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98">
                  <a:moveTo>
                    <a:pt x="23" y="40"/>
                  </a:moveTo>
                  <a:cubicBezTo>
                    <a:pt x="27" y="45"/>
                    <a:pt x="30" y="50"/>
                    <a:pt x="34" y="55"/>
                  </a:cubicBezTo>
                  <a:cubicBezTo>
                    <a:pt x="40" y="52"/>
                    <a:pt x="45" y="48"/>
                    <a:pt x="50" y="44"/>
                  </a:cubicBezTo>
                  <a:cubicBezTo>
                    <a:pt x="46" y="40"/>
                    <a:pt x="42" y="35"/>
                    <a:pt x="39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48"/>
                    <a:pt x="11" y="48"/>
                    <a:pt x="11" y="48"/>
                  </a:cubicBezTo>
                  <a:lnTo>
                    <a:pt x="23" y="40"/>
                  </a:lnTo>
                  <a:close/>
                  <a:moveTo>
                    <a:pt x="88" y="41"/>
                  </a:moveTo>
                  <a:cubicBezTo>
                    <a:pt x="100" y="49"/>
                    <a:pt x="100" y="49"/>
                    <a:pt x="100" y="49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46" y="68"/>
                    <a:pt x="1" y="78"/>
                    <a:pt x="0" y="78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6" y="96"/>
                    <a:pt x="57" y="85"/>
                    <a:pt x="88" y="41"/>
                  </a:cubicBezTo>
                  <a:close/>
                  <a:moveTo>
                    <a:pt x="77" y="66"/>
                  </a:moveTo>
                  <a:cubicBezTo>
                    <a:pt x="72" y="70"/>
                    <a:pt x="67" y="75"/>
                    <a:pt x="62" y="78"/>
                  </a:cubicBezTo>
                  <a:cubicBezTo>
                    <a:pt x="84" y="93"/>
                    <a:pt x="104" y="98"/>
                    <a:pt x="105" y="98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09" y="80"/>
                    <a:pt x="95" y="76"/>
                    <a:pt x="77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8" name="组合 53"/>
          <p:cNvGrpSpPr/>
          <p:nvPr/>
        </p:nvGrpSpPr>
        <p:grpSpPr>
          <a:xfrm>
            <a:off x="5164167" y="1952184"/>
            <a:ext cx="1582904" cy="1582905"/>
            <a:chOff x="3424587" y="1703348"/>
            <a:chExt cx="1441847" cy="1441847"/>
          </a:xfrm>
        </p:grpSpPr>
        <p:sp>
          <p:nvSpPr>
            <p:cNvPr id="29" name="Oval 40"/>
            <p:cNvSpPr>
              <a:spLocks noChangeArrowheads="1"/>
            </p:cNvSpPr>
            <p:nvPr/>
          </p:nvSpPr>
          <p:spPr bwMode="auto">
            <a:xfrm>
              <a:off x="3424587" y="1703348"/>
              <a:ext cx="1441847" cy="144184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Oval 41"/>
            <p:cNvSpPr>
              <a:spLocks noChangeArrowheads="1"/>
            </p:cNvSpPr>
            <p:nvPr/>
          </p:nvSpPr>
          <p:spPr bwMode="auto">
            <a:xfrm>
              <a:off x="3520779" y="1819679"/>
              <a:ext cx="1254919" cy="125968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Oval 42"/>
            <p:cNvSpPr>
              <a:spLocks noChangeArrowheads="1"/>
            </p:cNvSpPr>
            <p:nvPr/>
          </p:nvSpPr>
          <p:spPr bwMode="auto">
            <a:xfrm>
              <a:off x="3607943" y="1883133"/>
              <a:ext cx="1078706" cy="1083469"/>
            </a:xfrm>
            <a:prstGeom prst="ellipse">
              <a:avLst/>
            </a:prstGeom>
            <a:solidFill>
              <a:srgbClr val="18B49B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Freeform 53"/>
            <p:cNvSpPr>
              <a:spLocks noEditPoints="1"/>
            </p:cNvSpPr>
            <p:nvPr/>
          </p:nvSpPr>
          <p:spPr bwMode="auto">
            <a:xfrm>
              <a:off x="3607943" y="1883133"/>
              <a:ext cx="570310" cy="573881"/>
            </a:xfrm>
            <a:custGeom>
              <a:avLst/>
              <a:gdLst>
                <a:gd name="T0" fmla="*/ 0 w 156"/>
                <a:gd name="T1" fmla="*/ 156 h 157"/>
                <a:gd name="T2" fmla="*/ 0 w 156"/>
                <a:gd name="T3" fmla="*/ 156 h 157"/>
                <a:gd name="T4" fmla="*/ 0 w 156"/>
                <a:gd name="T5" fmla="*/ 155 h 157"/>
                <a:gd name="T6" fmla="*/ 0 w 156"/>
                <a:gd name="T7" fmla="*/ 155 h 157"/>
                <a:gd name="T8" fmla="*/ 0 w 156"/>
                <a:gd name="T9" fmla="*/ 154 h 157"/>
                <a:gd name="T10" fmla="*/ 0 w 156"/>
                <a:gd name="T11" fmla="*/ 154 h 157"/>
                <a:gd name="T12" fmla="*/ 0 w 156"/>
                <a:gd name="T13" fmla="*/ 153 h 157"/>
                <a:gd name="T14" fmla="*/ 0 w 156"/>
                <a:gd name="T15" fmla="*/ 153 h 157"/>
                <a:gd name="T16" fmla="*/ 0 w 156"/>
                <a:gd name="T17" fmla="*/ 152 h 157"/>
                <a:gd name="T18" fmla="*/ 0 w 156"/>
                <a:gd name="T19" fmla="*/ 152 h 157"/>
                <a:gd name="T20" fmla="*/ 0 w 156"/>
                <a:gd name="T21" fmla="*/ 151 h 157"/>
                <a:gd name="T22" fmla="*/ 0 w 156"/>
                <a:gd name="T23" fmla="*/ 151 h 157"/>
                <a:gd name="T24" fmla="*/ 0 w 156"/>
                <a:gd name="T25" fmla="*/ 150 h 157"/>
                <a:gd name="T26" fmla="*/ 0 w 156"/>
                <a:gd name="T27" fmla="*/ 150 h 157"/>
                <a:gd name="T28" fmla="*/ 0 w 156"/>
                <a:gd name="T29" fmla="*/ 149 h 157"/>
                <a:gd name="T30" fmla="*/ 0 w 156"/>
                <a:gd name="T31" fmla="*/ 149 h 157"/>
                <a:gd name="T32" fmla="*/ 0 w 156"/>
                <a:gd name="T33" fmla="*/ 149 h 157"/>
                <a:gd name="T34" fmla="*/ 0 w 156"/>
                <a:gd name="T35" fmla="*/ 148 h 157"/>
                <a:gd name="T36" fmla="*/ 0 w 156"/>
                <a:gd name="T37" fmla="*/ 148 h 157"/>
                <a:gd name="T38" fmla="*/ 0 w 156"/>
                <a:gd name="T39" fmla="*/ 147 h 157"/>
                <a:gd name="T40" fmla="*/ 0 w 156"/>
                <a:gd name="T41" fmla="*/ 147 h 157"/>
                <a:gd name="T42" fmla="*/ 0 w 156"/>
                <a:gd name="T43" fmla="*/ 146 h 157"/>
                <a:gd name="T44" fmla="*/ 0 w 156"/>
                <a:gd name="T45" fmla="*/ 146 h 157"/>
                <a:gd name="T46" fmla="*/ 0 w 156"/>
                <a:gd name="T47" fmla="*/ 145 h 157"/>
                <a:gd name="T48" fmla="*/ 0 w 156"/>
                <a:gd name="T49" fmla="*/ 145 h 157"/>
                <a:gd name="T50" fmla="*/ 0 w 156"/>
                <a:gd name="T51" fmla="*/ 144 h 157"/>
                <a:gd name="T52" fmla="*/ 0 w 156"/>
                <a:gd name="T53" fmla="*/ 143 h 157"/>
                <a:gd name="T54" fmla="*/ 156 w 156"/>
                <a:gd name="T55" fmla="*/ 0 h 157"/>
                <a:gd name="T56" fmla="*/ 155 w 156"/>
                <a:gd name="T57" fmla="*/ 0 h 157"/>
                <a:gd name="T58" fmla="*/ 155 w 156"/>
                <a:gd name="T59" fmla="*/ 0 h 157"/>
                <a:gd name="T60" fmla="*/ 154 w 156"/>
                <a:gd name="T61" fmla="*/ 0 h 157"/>
                <a:gd name="T62" fmla="*/ 154 w 156"/>
                <a:gd name="T63" fmla="*/ 0 h 157"/>
                <a:gd name="T64" fmla="*/ 153 w 156"/>
                <a:gd name="T65" fmla="*/ 0 h 157"/>
                <a:gd name="T66" fmla="*/ 153 w 156"/>
                <a:gd name="T67" fmla="*/ 0 h 157"/>
                <a:gd name="T68" fmla="*/ 142 w 156"/>
                <a:gd name="T69" fmla="*/ 0 h 157"/>
                <a:gd name="T70" fmla="*/ 143 w 156"/>
                <a:gd name="T71" fmla="*/ 0 h 157"/>
                <a:gd name="T72" fmla="*/ 152 w 156"/>
                <a:gd name="T73" fmla="*/ 0 h 157"/>
                <a:gd name="T74" fmla="*/ 152 w 156"/>
                <a:gd name="T75" fmla="*/ 0 h 157"/>
                <a:gd name="T76" fmla="*/ 151 w 156"/>
                <a:gd name="T77" fmla="*/ 0 h 157"/>
                <a:gd name="T78" fmla="*/ 144 w 156"/>
                <a:gd name="T79" fmla="*/ 0 h 157"/>
                <a:gd name="T80" fmla="*/ 144 w 156"/>
                <a:gd name="T81" fmla="*/ 0 h 157"/>
                <a:gd name="T82" fmla="*/ 150 w 156"/>
                <a:gd name="T83" fmla="*/ 0 h 157"/>
                <a:gd name="T84" fmla="*/ 145 w 156"/>
                <a:gd name="T85" fmla="*/ 0 h 157"/>
                <a:gd name="T86" fmla="*/ 145 w 156"/>
                <a:gd name="T87" fmla="*/ 0 h 157"/>
                <a:gd name="T88" fmla="*/ 150 w 156"/>
                <a:gd name="T89" fmla="*/ 0 h 157"/>
                <a:gd name="T90" fmla="*/ 145 w 156"/>
                <a:gd name="T91" fmla="*/ 0 h 157"/>
                <a:gd name="T92" fmla="*/ 145 w 156"/>
                <a:gd name="T93" fmla="*/ 0 h 157"/>
                <a:gd name="T94" fmla="*/ 149 w 156"/>
                <a:gd name="T95" fmla="*/ 0 h 157"/>
                <a:gd name="T96" fmla="*/ 146 w 156"/>
                <a:gd name="T97" fmla="*/ 0 h 157"/>
                <a:gd name="T98" fmla="*/ 146 w 156"/>
                <a:gd name="T99" fmla="*/ 0 h 157"/>
                <a:gd name="T100" fmla="*/ 148 w 156"/>
                <a:gd name="T101" fmla="*/ 0 h 157"/>
                <a:gd name="T102" fmla="*/ 147 w 156"/>
                <a:gd name="T103" fmla="*/ 0 h 157"/>
                <a:gd name="T104" fmla="*/ 147 w 156"/>
                <a:gd name="T105" fmla="*/ 0 h 157"/>
                <a:gd name="T106" fmla="*/ 147 w 156"/>
                <a:gd name="T10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6" h="157">
                  <a:moveTo>
                    <a:pt x="0" y="157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3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1"/>
                  </a:moveTo>
                  <a:cubicBezTo>
                    <a:pt x="0" y="151"/>
                    <a:pt x="0" y="152"/>
                    <a:pt x="0" y="152"/>
                  </a:cubicBezTo>
                  <a:cubicBezTo>
                    <a:pt x="0" y="152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49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9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8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6"/>
                  </a:moveTo>
                  <a:cubicBezTo>
                    <a:pt x="0" y="146"/>
                    <a:pt x="0" y="147"/>
                    <a:pt x="0" y="147"/>
                  </a:cubicBezTo>
                  <a:cubicBezTo>
                    <a:pt x="0" y="147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5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4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moveTo>
                    <a:pt x="0" y="144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moveTo>
                    <a:pt x="0" y="143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moveTo>
                    <a:pt x="0" y="143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moveTo>
                    <a:pt x="156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2" y="0"/>
                  </a:moveTo>
                  <a:cubicBezTo>
                    <a:pt x="152" y="0"/>
                    <a:pt x="153" y="0"/>
                    <a:pt x="153" y="0"/>
                  </a:cubicBezTo>
                  <a:cubicBezTo>
                    <a:pt x="153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2" y="0"/>
                    <a:pt x="142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1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1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50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0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5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9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6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8" y="0"/>
                    <a:pt x="148" y="0"/>
                  </a:cubicBezTo>
                  <a:cubicBezTo>
                    <a:pt x="148" y="0"/>
                    <a:pt x="147" y="0"/>
                    <a:pt x="147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Freeform 88"/>
            <p:cNvSpPr>
              <a:spLocks noEditPoints="1"/>
            </p:cNvSpPr>
            <p:nvPr/>
          </p:nvSpPr>
          <p:spPr bwMode="auto">
            <a:xfrm>
              <a:off x="3802014" y="2241510"/>
              <a:ext cx="686991" cy="347663"/>
            </a:xfrm>
            <a:custGeom>
              <a:avLst/>
              <a:gdLst>
                <a:gd name="T0" fmla="*/ 26 w 188"/>
                <a:gd name="T1" fmla="*/ 37 h 95"/>
                <a:gd name="T2" fmla="*/ 17 w 188"/>
                <a:gd name="T3" fmla="*/ 46 h 95"/>
                <a:gd name="T4" fmla="*/ 20 w 188"/>
                <a:gd name="T5" fmla="*/ 53 h 95"/>
                <a:gd name="T6" fmla="*/ 4 w 188"/>
                <a:gd name="T7" fmla="*/ 78 h 95"/>
                <a:gd name="T8" fmla="*/ 6 w 188"/>
                <a:gd name="T9" fmla="*/ 78 h 95"/>
                <a:gd name="T10" fmla="*/ 16 w 188"/>
                <a:gd name="T11" fmla="*/ 69 h 95"/>
                <a:gd name="T12" fmla="*/ 11 w 188"/>
                <a:gd name="T13" fmla="*/ 95 h 95"/>
                <a:gd name="T14" fmla="*/ 19 w 188"/>
                <a:gd name="T15" fmla="*/ 95 h 95"/>
                <a:gd name="T16" fmla="*/ 26 w 188"/>
                <a:gd name="T17" fmla="*/ 84 h 95"/>
                <a:gd name="T18" fmla="*/ 32 w 188"/>
                <a:gd name="T19" fmla="*/ 95 h 95"/>
                <a:gd name="T20" fmla="*/ 40 w 188"/>
                <a:gd name="T21" fmla="*/ 95 h 95"/>
                <a:gd name="T22" fmla="*/ 35 w 188"/>
                <a:gd name="T23" fmla="*/ 69 h 95"/>
                <a:gd name="T24" fmla="*/ 46 w 188"/>
                <a:gd name="T25" fmla="*/ 78 h 95"/>
                <a:gd name="T26" fmla="*/ 47 w 188"/>
                <a:gd name="T27" fmla="*/ 78 h 95"/>
                <a:gd name="T28" fmla="*/ 31 w 188"/>
                <a:gd name="T29" fmla="*/ 53 h 95"/>
                <a:gd name="T30" fmla="*/ 35 w 188"/>
                <a:gd name="T31" fmla="*/ 46 h 95"/>
                <a:gd name="T32" fmla="*/ 26 w 188"/>
                <a:gd name="T33" fmla="*/ 37 h 95"/>
                <a:gd name="T34" fmla="*/ 163 w 188"/>
                <a:gd name="T35" fmla="*/ 37 h 95"/>
                <a:gd name="T36" fmla="*/ 154 w 188"/>
                <a:gd name="T37" fmla="*/ 46 h 95"/>
                <a:gd name="T38" fmla="*/ 157 w 188"/>
                <a:gd name="T39" fmla="*/ 53 h 95"/>
                <a:gd name="T40" fmla="*/ 141 w 188"/>
                <a:gd name="T41" fmla="*/ 78 h 95"/>
                <a:gd name="T42" fmla="*/ 143 w 188"/>
                <a:gd name="T43" fmla="*/ 78 h 95"/>
                <a:gd name="T44" fmla="*/ 153 w 188"/>
                <a:gd name="T45" fmla="*/ 69 h 95"/>
                <a:gd name="T46" fmla="*/ 148 w 188"/>
                <a:gd name="T47" fmla="*/ 95 h 95"/>
                <a:gd name="T48" fmla="*/ 157 w 188"/>
                <a:gd name="T49" fmla="*/ 95 h 95"/>
                <a:gd name="T50" fmla="*/ 163 w 188"/>
                <a:gd name="T51" fmla="*/ 84 h 95"/>
                <a:gd name="T52" fmla="*/ 169 w 188"/>
                <a:gd name="T53" fmla="*/ 95 h 95"/>
                <a:gd name="T54" fmla="*/ 177 w 188"/>
                <a:gd name="T55" fmla="*/ 95 h 95"/>
                <a:gd name="T56" fmla="*/ 173 w 188"/>
                <a:gd name="T57" fmla="*/ 69 h 95"/>
                <a:gd name="T58" fmla="*/ 183 w 188"/>
                <a:gd name="T59" fmla="*/ 78 h 95"/>
                <a:gd name="T60" fmla="*/ 185 w 188"/>
                <a:gd name="T61" fmla="*/ 78 h 95"/>
                <a:gd name="T62" fmla="*/ 169 w 188"/>
                <a:gd name="T63" fmla="*/ 53 h 95"/>
                <a:gd name="T64" fmla="*/ 172 w 188"/>
                <a:gd name="T65" fmla="*/ 46 h 95"/>
                <a:gd name="T66" fmla="*/ 163 w 188"/>
                <a:gd name="T67" fmla="*/ 37 h 95"/>
                <a:gd name="T68" fmla="*/ 96 w 188"/>
                <a:gd name="T69" fmla="*/ 0 h 95"/>
                <a:gd name="T70" fmla="*/ 81 w 188"/>
                <a:gd name="T71" fmla="*/ 14 h 95"/>
                <a:gd name="T72" fmla="*/ 87 w 188"/>
                <a:gd name="T73" fmla="*/ 26 h 95"/>
                <a:gd name="T74" fmla="*/ 60 w 188"/>
                <a:gd name="T75" fmla="*/ 67 h 95"/>
                <a:gd name="T76" fmla="*/ 63 w 188"/>
                <a:gd name="T77" fmla="*/ 68 h 95"/>
                <a:gd name="T78" fmla="*/ 80 w 188"/>
                <a:gd name="T79" fmla="*/ 53 h 95"/>
                <a:gd name="T80" fmla="*/ 72 w 188"/>
                <a:gd name="T81" fmla="*/ 95 h 95"/>
                <a:gd name="T82" fmla="*/ 86 w 188"/>
                <a:gd name="T83" fmla="*/ 95 h 95"/>
                <a:gd name="T84" fmla="*/ 96 w 188"/>
                <a:gd name="T85" fmla="*/ 78 h 95"/>
                <a:gd name="T86" fmla="*/ 106 w 188"/>
                <a:gd name="T87" fmla="*/ 95 h 95"/>
                <a:gd name="T88" fmla="*/ 119 w 188"/>
                <a:gd name="T89" fmla="*/ 95 h 95"/>
                <a:gd name="T90" fmla="*/ 112 w 188"/>
                <a:gd name="T91" fmla="*/ 53 h 95"/>
                <a:gd name="T92" fmla="*/ 128 w 188"/>
                <a:gd name="T93" fmla="*/ 68 h 95"/>
                <a:gd name="T94" fmla="*/ 131 w 188"/>
                <a:gd name="T95" fmla="*/ 67 h 95"/>
                <a:gd name="T96" fmla="*/ 105 w 188"/>
                <a:gd name="T97" fmla="*/ 26 h 95"/>
                <a:gd name="T98" fmla="*/ 111 w 188"/>
                <a:gd name="T99" fmla="*/ 14 h 95"/>
                <a:gd name="T100" fmla="*/ 96 w 188"/>
                <a:gd name="T10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8" h="95">
                  <a:moveTo>
                    <a:pt x="26" y="37"/>
                  </a:moveTo>
                  <a:cubicBezTo>
                    <a:pt x="21" y="37"/>
                    <a:pt x="17" y="41"/>
                    <a:pt x="17" y="46"/>
                  </a:cubicBezTo>
                  <a:cubicBezTo>
                    <a:pt x="17" y="49"/>
                    <a:pt x="18" y="51"/>
                    <a:pt x="20" y="53"/>
                  </a:cubicBezTo>
                  <a:cubicBezTo>
                    <a:pt x="11" y="56"/>
                    <a:pt x="0" y="74"/>
                    <a:pt x="4" y="78"/>
                  </a:cubicBezTo>
                  <a:cubicBezTo>
                    <a:pt x="4" y="78"/>
                    <a:pt x="5" y="78"/>
                    <a:pt x="6" y="78"/>
                  </a:cubicBezTo>
                  <a:cubicBezTo>
                    <a:pt x="9" y="78"/>
                    <a:pt x="13" y="74"/>
                    <a:pt x="16" y="69"/>
                  </a:cubicBezTo>
                  <a:cubicBezTo>
                    <a:pt x="14" y="78"/>
                    <a:pt x="12" y="87"/>
                    <a:pt x="11" y="9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20" y="91"/>
                    <a:pt x="22" y="84"/>
                    <a:pt x="26" y="84"/>
                  </a:cubicBezTo>
                  <a:cubicBezTo>
                    <a:pt x="29" y="84"/>
                    <a:pt x="32" y="91"/>
                    <a:pt x="32" y="95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39" y="87"/>
                    <a:pt x="38" y="78"/>
                    <a:pt x="35" y="69"/>
                  </a:cubicBezTo>
                  <a:cubicBezTo>
                    <a:pt x="39" y="74"/>
                    <a:pt x="43" y="78"/>
                    <a:pt x="46" y="78"/>
                  </a:cubicBezTo>
                  <a:cubicBezTo>
                    <a:pt x="46" y="78"/>
                    <a:pt x="47" y="78"/>
                    <a:pt x="47" y="78"/>
                  </a:cubicBezTo>
                  <a:cubicBezTo>
                    <a:pt x="51" y="74"/>
                    <a:pt x="41" y="56"/>
                    <a:pt x="31" y="53"/>
                  </a:cubicBezTo>
                  <a:cubicBezTo>
                    <a:pt x="33" y="51"/>
                    <a:pt x="35" y="49"/>
                    <a:pt x="35" y="46"/>
                  </a:cubicBezTo>
                  <a:cubicBezTo>
                    <a:pt x="35" y="41"/>
                    <a:pt x="31" y="37"/>
                    <a:pt x="26" y="37"/>
                  </a:cubicBezTo>
                  <a:moveTo>
                    <a:pt x="163" y="37"/>
                  </a:moveTo>
                  <a:cubicBezTo>
                    <a:pt x="158" y="37"/>
                    <a:pt x="154" y="41"/>
                    <a:pt x="154" y="46"/>
                  </a:cubicBezTo>
                  <a:cubicBezTo>
                    <a:pt x="154" y="49"/>
                    <a:pt x="155" y="51"/>
                    <a:pt x="157" y="53"/>
                  </a:cubicBezTo>
                  <a:cubicBezTo>
                    <a:pt x="148" y="56"/>
                    <a:pt x="138" y="74"/>
                    <a:pt x="141" y="78"/>
                  </a:cubicBezTo>
                  <a:cubicBezTo>
                    <a:pt x="142" y="78"/>
                    <a:pt x="142" y="78"/>
                    <a:pt x="143" y="78"/>
                  </a:cubicBezTo>
                  <a:cubicBezTo>
                    <a:pt x="146" y="78"/>
                    <a:pt x="150" y="74"/>
                    <a:pt x="153" y="69"/>
                  </a:cubicBezTo>
                  <a:cubicBezTo>
                    <a:pt x="151" y="78"/>
                    <a:pt x="149" y="87"/>
                    <a:pt x="148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1"/>
                    <a:pt x="160" y="84"/>
                    <a:pt x="163" y="84"/>
                  </a:cubicBezTo>
                  <a:cubicBezTo>
                    <a:pt x="166" y="84"/>
                    <a:pt x="169" y="91"/>
                    <a:pt x="169" y="95"/>
                  </a:cubicBezTo>
                  <a:cubicBezTo>
                    <a:pt x="177" y="95"/>
                    <a:pt x="177" y="95"/>
                    <a:pt x="177" y="95"/>
                  </a:cubicBezTo>
                  <a:cubicBezTo>
                    <a:pt x="177" y="87"/>
                    <a:pt x="175" y="78"/>
                    <a:pt x="173" y="69"/>
                  </a:cubicBezTo>
                  <a:cubicBezTo>
                    <a:pt x="176" y="74"/>
                    <a:pt x="180" y="78"/>
                    <a:pt x="183" y="78"/>
                  </a:cubicBezTo>
                  <a:cubicBezTo>
                    <a:pt x="184" y="78"/>
                    <a:pt x="184" y="78"/>
                    <a:pt x="185" y="78"/>
                  </a:cubicBezTo>
                  <a:cubicBezTo>
                    <a:pt x="188" y="74"/>
                    <a:pt x="178" y="56"/>
                    <a:pt x="169" y="53"/>
                  </a:cubicBezTo>
                  <a:cubicBezTo>
                    <a:pt x="171" y="51"/>
                    <a:pt x="172" y="49"/>
                    <a:pt x="172" y="46"/>
                  </a:cubicBezTo>
                  <a:cubicBezTo>
                    <a:pt x="172" y="41"/>
                    <a:pt x="168" y="37"/>
                    <a:pt x="163" y="37"/>
                  </a:cubicBezTo>
                  <a:moveTo>
                    <a:pt x="96" y="0"/>
                  </a:moveTo>
                  <a:cubicBezTo>
                    <a:pt x="88" y="0"/>
                    <a:pt x="81" y="6"/>
                    <a:pt x="81" y="14"/>
                  </a:cubicBezTo>
                  <a:cubicBezTo>
                    <a:pt x="81" y="19"/>
                    <a:pt x="83" y="23"/>
                    <a:pt x="87" y="26"/>
                  </a:cubicBezTo>
                  <a:cubicBezTo>
                    <a:pt x="72" y="31"/>
                    <a:pt x="55" y="61"/>
                    <a:pt x="60" y="67"/>
                  </a:cubicBezTo>
                  <a:cubicBezTo>
                    <a:pt x="61" y="68"/>
                    <a:pt x="62" y="68"/>
                    <a:pt x="63" y="68"/>
                  </a:cubicBezTo>
                  <a:cubicBezTo>
                    <a:pt x="68" y="68"/>
                    <a:pt x="75" y="60"/>
                    <a:pt x="80" y="53"/>
                  </a:cubicBezTo>
                  <a:cubicBezTo>
                    <a:pt x="76" y="67"/>
                    <a:pt x="74" y="82"/>
                    <a:pt x="72" y="95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86" y="88"/>
                    <a:pt x="91" y="78"/>
                    <a:pt x="96" y="78"/>
                  </a:cubicBezTo>
                  <a:cubicBezTo>
                    <a:pt x="101" y="78"/>
                    <a:pt x="106" y="88"/>
                    <a:pt x="106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8" y="82"/>
                    <a:pt x="115" y="67"/>
                    <a:pt x="112" y="53"/>
                  </a:cubicBezTo>
                  <a:cubicBezTo>
                    <a:pt x="117" y="60"/>
                    <a:pt x="124" y="68"/>
                    <a:pt x="128" y="68"/>
                  </a:cubicBezTo>
                  <a:cubicBezTo>
                    <a:pt x="130" y="68"/>
                    <a:pt x="131" y="68"/>
                    <a:pt x="131" y="67"/>
                  </a:cubicBezTo>
                  <a:cubicBezTo>
                    <a:pt x="137" y="61"/>
                    <a:pt x="120" y="31"/>
                    <a:pt x="105" y="26"/>
                  </a:cubicBezTo>
                  <a:cubicBezTo>
                    <a:pt x="108" y="23"/>
                    <a:pt x="111" y="19"/>
                    <a:pt x="111" y="14"/>
                  </a:cubicBezTo>
                  <a:cubicBezTo>
                    <a:pt x="111" y="6"/>
                    <a:pt x="104" y="0"/>
                    <a:pt x="9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5" name="组合 58"/>
          <p:cNvGrpSpPr/>
          <p:nvPr/>
        </p:nvGrpSpPr>
        <p:grpSpPr>
          <a:xfrm flipV="1">
            <a:off x="3987252" y="3523013"/>
            <a:ext cx="964449" cy="664126"/>
            <a:chOff x="2711133" y="2698069"/>
            <a:chExt cx="940594" cy="647700"/>
          </a:xfrm>
        </p:grpSpPr>
        <p:sp>
          <p:nvSpPr>
            <p:cNvPr id="36" name="Oval 26"/>
            <p:cNvSpPr>
              <a:spLocks noChangeArrowheads="1"/>
            </p:cNvSpPr>
            <p:nvPr/>
          </p:nvSpPr>
          <p:spPr bwMode="auto">
            <a:xfrm>
              <a:off x="3227865" y="3005251"/>
              <a:ext cx="150019" cy="154781"/>
            </a:xfrm>
            <a:prstGeom prst="ellipse">
              <a:avLst/>
            </a:prstGeom>
            <a:solidFill>
              <a:srgbClr val="18B4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2744471" y="2731407"/>
              <a:ext cx="885825" cy="607219"/>
            </a:xfrm>
            <a:custGeom>
              <a:avLst/>
              <a:gdLst>
                <a:gd name="T0" fmla="*/ 171 w 242"/>
                <a:gd name="T1" fmla="*/ 105 h 166"/>
                <a:gd name="T2" fmla="*/ 162 w 242"/>
                <a:gd name="T3" fmla="*/ 114 h 166"/>
                <a:gd name="T4" fmla="*/ 237 w 242"/>
                <a:gd name="T5" fmla="*/ 166 h 166"/>
                <a:gd name="T6" fmla="*/ 242 w 242"/>
                <a:gd name="T7" fmla="*/ 153 h 166"/>
                <a:gd name="T8" fmla="*/ 171 w 242"/>
                <a:gd name="T9" fmla="*/ 105 h 166"/>
                <a:gd name="T10" fmla="*/ 133 w 242"/>
                <a:gd name="T11" fmla="*/ 89 h 166"/>
                <a:gd name="T12" fmla="*/ 0 w 242"/>
                <a:gd name="T13" fmla="*/ 89 h 166"/>
                <a:gd name="T14" fmla="*/ 0 w 242"/>
                <a:gd name="T15" fmla="*/ 103 h 166"/>
                <a:gd name="T16" fmla="*/ 133 w 242"/>
                <a:gd name="T17" fmla="*/ 103 h 166"/>
                <a:gd name="T18" fmla="*/ 132 w 242"/>
                <a:gd name="T19" fmla="*/ 96 h 166"/>
                <a:gd name="T20" fmla="*/ 133 w 242"/>
                <a:gd name="T21" fmla="*/ 89 h 166"/>
                <a:gd name="T22" fmla="*/ 124 w 242"/>
                <a:gd name="T23" fmla="*/ 0 h 166"/>
                <a:gd name="T24" fmla="*/ 111 w 242"/>
                <a:gd name="T25" fmla="*/ 1 h 166"/>
                <a:gd name="T26" fmla="*/ 138 w 242"/>
                <a:gd name="T27" fmla="*/ 82 h 166"/>
                <a:gd name="T28" fmla="*/ 150 w 242"/>
                <a:gd name="T29" fmla="*/ 76 h 166"/>
                <a:gd name="T30" fmla="*/ 124 w 242"/>
                <a:gd name="T3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2" h="166">
                  <a:moveTo>
                    <a:pt x="171" y="105"/>
                  </a:moveTo>
                  <a:cubicBezTo>
                    <a:pt x="169" y="109"/>
                    <a:pt x="166" y="112"/>
                    <a:pt x="162" y="114"/>
                  </a:cubicBezTo>
                  <a:cubicBezTo>
                    <a:pt x="182" y="136"/>
                    <a:pt x="208" y="154"/>
                    <a:pt x="237" y="166"/>
                  </a:cubicBezTo>
                  <a:cubicBezTo>
                    <a:pt x="242" y="153"/>
                    <a:pt x="242" y="153"/>
                    <a:pt x="242" y="153"/>
                  </a:cubicBezTo>
                  <a:cubicBezTo>
                    <a:pt x="214" y="142"/>
                    <a:pt x="190" y="126"/>
                    <a:pt x="171" y="105"/>
                  </a:cubicBezTo>
                  <a:moveTo>
                    <a:pt x="133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33" y="103"/>
                    <a:pt x="133" y="103"/>
                    <a:pt x="133" y="103"/>
                  </a:cubicBezTo>
                  <a:cubicBezTo>
                    <a:pt x="132" y="101"/>
                    <a:pt x="132" y="98"/>
                    <a:pt x="132" y="96"/>
                  </a:cubicBezTo>
                  <a:cubicBezTo>
                    <a:pt x="132" y="94"/>
                    <a:pt x="132" y="91"/>
                    <a:pt x="133" y="89"/>
                  </a:cubicBezTo>
                  <a:moveTo>
                    <a:pt x="124" y="0"/>
                  </a:moveTo>
                  <a:cubicBezTo>
                    <a:pt x="111" y="1"/>
                    <a:pt x="111" y="1"/>
                    <a:pt x="111" y="1"/>
                  </a:cubicBezTo>
                  <a:cubicBezTo>
                    <a:pt x="114" y="30"/>
                    <a:pt x="123" y="57"/>
                    <a:pt x="138" y="82"/>
                  </a:cubicBezTo>
                  <a:cubicBezTo>
                    <a:pt x="141" y="78"/>
                    <a:pt x="145" y="76"/>
                    <a:pt x="150" y="76"/>
                  </a:cubicBezTo>
                  <a:cubicBezTo>
                    <a:pt x="136" y="53"/>
                    <a:pt x="127" y="27"/>
                    <a:pt x="124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Oval 29"/>
            <p:cNvSpPr>
              <a:spLocks noChangeArrowheads="1"/>
            </p:cNvSpPr>
            <p:nvPr/>
          </p:nvSpPr>
          <p:spPr bwMode="auto">
            <a:xfrm>
              <a:off x="3268346" y="3049304"/>
              <a:ext cx="69056" cy="66675"/>
            </a:xfrm>
            <a:prstGeom prst="ellipse">
              <a:avLst/>
            </a:prstGeom>
            <a:solidFill>
              <a:srgbClr val="E6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Oval 30"/>
            <p:cNvSpPr>
              <a:spLocks noChangeArrowheads="1"/>
            </p:cNvSpPr>
            <p:nvPr/>
          </p:nvSpPr>
          <p:spPr bwMode="auto">
            <a:xfrm>
              <a:off x="2711133" y="3049304"/>
              <a:ext cx="66675" cy="66675"/>
            </a:xfrm>
            <a:prstGeom prst="ellipse">
              <a:avLst/>
            </a:prstGeom>
            <a:solidFill>
              <a:srgbClr val="45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Oval 31"/>
            <p:cNvSpPr>
              <a:spLocks noChangeArrowheads="1"/>
            </p:cNvSpPr>
            <p:nvPr/>
          </p:nvSpPr>
          <p:spPr bwMode="auto">
            <a:xfrm>
              <a:off x="3143330" y="2698069"/>
              <a:ext cx="65485" cy="66675"/>
            </a:xfrm>
            <a:prstGeom prst="ellipse">
              <a:avLst/>
            </a:prstGeom>
            <a:solidFill>
              <a:srgbClr val="45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Oval 32"/>
            <p:cNvSpPr>
              <a:spLocks noChangeArrowheads="1"/>
            </p:cNvSpPr>
            <p:nvPr/>
          </p:nvSpPr>
          <p:spPr bwMode="auto">
            <a:xfrm>
              <a:off x="3586242" y="3283856"/>
              <a:ext cx="65485" cy="61913"/>
            </a:xfrm>
            <a:prstGeom prst="ellipse">
              <a:avLst/>
            </a:prstGeom>
            <a:solidFill>
              <a:srgbClr val="45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2" name="组合 8"/>
          <p:cNvGrpSpPr/>
          <p:nvPr/>
        </p:nvGrpSpPr>
        <p:grpSpPr>
          <a:xfrm>
            <a:off x="1783003" y="3479461"/>
            <a:ext cx="2261340" cy="809492"/>
            <a:chOff x="245515" y="2158421"/>
            <a:chExt cx="2059825" cy="737356"/>
          </a:xfrm>
        </p:grpSpPr>
        <p:sp>
          <p:nvSpPr>
            <p:cNvPr id="43" name="文本框 173"/>
            <p:cNvSpPr txBox="1"/>
            <p:nvPr/>
          </p:nvSpPr>
          <p:spPr>
            <a:xfrm>
              <a:off x="989156" y="2158421"/>
              <a:ext cx="1316184" cy="455568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2800" b="1" dirty="0">
                  <a:solidFill>
                    <a:srgbClr val="18B49B"/>
                  </a:solidFill>
                  <a:latin typeface="Hiragino Sans GB W3" charset="-122"/>
                  <a:ea typeface="Hiragino Sans GB W3" charset="-122"/>
                  <a:cs typeface="Hiragino Sans GB W3" charset="-122"/>
                  <a:sym typeface="微软雅黑" panose="020B0503020204020204" pitchFamily="34" charset="-122"/>
                </a:rPr>
                <a:t>2008-9</a:t>
              </a:r>
              <a:endParaRPr lang="zh-CN" altLang="en-US" sz="2800" b="1" dirty="0">
                <a:solidFill>
                  <a:srgbClr val="18B49B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文本框 174"/>
            <p:cNvSpPr txBox="1"/>
            <p:nvPr/>
          </p:nvSpPr>
          <p:spPr>
            <a:xfrm>
              <a:off x="245515" y="2580383"/>
              <a:ext cx="2018517" cy="315394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r">
                <a:defRPr/>
              </a:pPr>
              <a:r>
                <a:rPr lang="zh-CN" altLang="en-US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  <a:sym typeface="微软雅黑" panose="020B0503020204020204" pitchFamily="34" charset="-122"/>
                </a:rPr>
                <a:t>某某公司总经理助理</a:t>
              </a:r>
              <a:endPara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5" name="组合 57"/>
          <p:cNvGrpSpPr/>
          <p:nvPr/>
        </p:nvGrpSpPr>
        <p:grpSpPr>
          <a:xfrm flipV="1">
            <a:off x="3383538" y="4941712"/>
            <a:ext cx="899745" cy="491992"/>
            <a:chOff x="1740486" y="4024477"/>
            <a:chExt cx="877491" cy="479823"/>
          </a:xfrm>
        </p:grpSpPr>
        <p:sp>
          <p:nvSpPr>
            <p:cNvPr id="46" name="Oval 19"/>
            <p:cNvSpPr>
              <a:spLocks noChangeArrowheads="1"/>
            </p:cNvSpPr>
            <p:nvPr/>
          </p:nvSpPr>
          <p:spPr bwMode="auto">
            <a:xfrm>
              <a:off x="2252455" y="4229265"/>
              <a:ext cx="153591" cy="153591"/>
            </a:xfrm>
            <a:prstGeom prst="ellipse">
              <a:avLst/>
            </a:prstGeom>
            <a:solidFill>
              <a:srgbClr val="18B4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Freeform 20"/>
            <p:cNvSpPr>
              <a:spLocks noEditPoints="1"/>
            </p:cNvSpPr>
            <p:nvPr/>
          </p:nvSpPr>
          <p:spPr bwMode="auto">
            <a:xfrm>
              <a:off x="1772633" y="4050671"/>
              <a:ext cx="823913" cy="446485"/>
            </a:xfrm>
            <a:custGeom>
              <a:avLst/>
              <a:gdLst>
                <a:gd name="T0" fmla="*/ 171 w 225"/>
                <a:gd name="T1" fmla="*/ 78 h 122"/>
                <a:gd name="T2" fmla="*/ 162 w 225"/>
                <a:gd name="T3" fmla="*/ 88 h 122"/>
                <a:gd name="T4" fmla="*/ 220 w 225"/>
                <a:gd name="T5" fmla="*/ 122 h 122"/>
                <a:gd name="T6" fmla="*/ 225 w 225"/>
                <a:gd name="T7" fmla="*/ 110 h 122"/>
                <a:gd name="T8" fmla="*/ 171 w 225"/>
                <a:gd name="T9" fmla="*/ 78 h 122"/>
                <a:gd name="T10" fmla="*/ 132 w 225"/>
                <a:gd name="T11" fmla="*/ 66 h 122"/>
                <a:gd name="T12" fmla="*/ 0 w 225"/>
                <a:gd name="T13" fmla="*/ 66 h 122"/>
                <a:gd name="T14" fmla="*/ 0 w 225"/>
                <a:gd name="T15" fmla="*/ 79 h 122"/>
                <a:gd name="T16" fmla="*/ 134 w 225"/>
                <a:gd name="T17" fmla="*/ 79 h 122"/>
                <a:gd name="T18" fmla="*/ 131 w 225"/>
                <a:gd name="T19" fmla="*/ 70 h 122"/>
                <a:gd name="T20" fmla="*/ 132 w 225"/>
                <a:gd name="T21" fmla="*/ 66 h 122"/>
                <a:gd name="T22" fmla="*/ 124 w 225"/>
                <a:gd name="T23" fmla="*/ 0 h 122"/>
                <a:gd name="T24" fmla="*/ 111 w 225"/>
                <a:gd name="T25" fmla="*/ 3 h 122"/>
                <a:gd name="T26" fmla="*/ 136 w 225"/>
                <a:gd name="T27" fmla="*/ 57 h 122"/>
                <a:gd name="T28" fmla="*/ 147 w 225"/>
                <a:gd name="T29" fmla="*/ 50 h 122"/>
                <a:gd name="T30" fmla="*/ 124 w 225"/>
                <a:gd name="T3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5" h="122">
                  <a:moveTo>
                    <a:pt x="171" y="78"/>
                  </a:moveTo>
                  <a:cubicBezTo>
                    <a:pt x="169" y="82"/>
                    <a:pt x="166" y="86"/>
                    <a:pt x="162" y="88"/>
                  </a:cubicBezTo>
                  <a:cubicBezTo>
                    <a:pt x="179" y="103"/>
                    <a:pt x="199" y="115"/>
                    <a:pt x="220" y="122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05" y="103"/>
                    <a:pt x="186" y="92"/>
                    <a:pt x="171" y="78"/>
                  </a:cubicBezTo>
                  <a:moveTo>
                    <a:pt x="132" y="66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2" y="76"/>
                    <a:pt x="131" y="73"/>
                    <a:pt x="131" y="70"/>
                  </a:cubicBezTo>
                  <a:cubicBezTo>
                    <a:pt x="131" y="68"/>
                    <a:pt x="132" y="67"/>
                    <a:pt x="132" y="66"/>
                  </a:cubicBezTo>
                  <a:moveTo>
                    <a:pt x="124" y="0"/>
                  </a:moveTo>
                  <a:cubicBezTo>
                    <a:pt x="111" y="3"/>
                    <a:pt x="111" y="3"/>
                    <a:pt x="111" y="3"/>
                  </a:cubicBezTo>
                  <a:cubicBezTo>
                    <a:pt x="116" y="23"/>
                    <a:pt x="125" y="41"/>
                    <a:pt x="136" y="57"/>
                  </a:cubicBezTo>
                  <a:cubicBezTo>
                    <a:pt x="139" y="54"/>
                    <a:pt x="142" y="51"/>
                    <a:pt x="147" y="50"/>
                  </a:cubicBezTo>
                  <a:cubicBezTo>
                    <a:pt x="137" y="35"/>
                    <a:pt x="129" y="18"/>
                    <a:pt x="124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Oval 22"/>
            <p:cNvSpPr>
              <a:spLocks noChangeArrowheads="1"/>
            </p:cNvSpPr>
            <p:nvPr/>
          </p:nvSpPr>
          <p:spPr bwMode="auto">
            <a:xfrm>
              <a:off x="2296508" y="4273318"/>
              <a:ext cx="65485" cy="66675"/>
            </a:xfrm>
            <a:prstGeom prst="ellipse">
              <a:avLst/>
            </a:prstGeom>
            <a:solidFill>
              <a:srgbClr val="E6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Oval 23"/>
            <p:cNvSpPr>
              <a:spLocks noChangeArrowheads="1"/>
            </p:cNvSpPr>
            <p:nvPr/>
          </p:nvSpPr>
          <p:spPr bwMode="auto">
            <a:xfrm>
              <a:off x="2167921" y="4024477"/>
              <a:ext cx="65485" cy="61913"/>
            </a:xfrm>
            <a:prstGeom prst="ellipse">
              <a:avLst/>
            </a:prstGeom>
            <a:solidFill>
              <a:srgbClr val="45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0" name="Oval 24"/>
            <p:cNvSpPr>
              <a:spLocks noChangeArrowheads="1"/>
            </p:cNvSpPr>
            <p:nvPr/>
          </p:nvSpPr>
          <p:spPr bwMode="auto">
            <a:xfrm>
              <a:off x="1740486" y="4276890"/>
              <a:ext cx="65485" cy="66675"/>
            </a:xfrm>
            <a:prstGeom prst="ellipse">
              <a:avLst/>
            </a:prstGeom>
            <a:solidFill>
              <a:srgbClr val="45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" name="Oval 25"/>
            <p:cNvSpPr>
              <a:spLocks noChangeArrowheads="1"/>
            </p:cNvSpPr>
            <p:nvPr/>
          </p:nvSpPr>
          <p:spPr bwMode="auto">
            <a:xfrm>
              <a:off x="2556064" y="4442387"/>
              <a:ext cx="61913" cy="61913"/>
            </a:xfrm>
            <a:prstGeom prst="ellipse">
              <a:avLst/>
            </a:prstGeom>
            <a:solidFill>
              <a:srgbClr val="45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2" name="组合 15"/>
          <p:cNvGrpSpPr/>
          <p:nvPr/>
        </p:nvGrpSpPr>
        <p:grpSpPr>
          <a:xfrm>
            <a:off x="1811253" y="4807210"/>
            <a:ext cx="1678349" cy="762760"/>
            <a:chOff x="271248" y="3367850"/>
            <a:chExt cx="1528787" cy="694789"/>
          </a:xfrm>
        </p:grpSpPr>
        <p:sp>
          <p:nvSpPr>
            <p:cNvPr id="53" name="文本框 175"/>
            <p:cNvSpPr txBox="1"/>
            <p:nvPr/>
          </p:nvSpPr>
          <p:spPr>
            <a:xfrm>
              <a:off x="483851" y="3367850"/>
              <a:ext cx="1316184" cy="455568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2800" b="1" dirty="0">
                  <a:solidFill>
                    <a:srgbClr val="18B49B"/>
                  </a:solidFill>
                  <a:latin typeface="Hiragino Sans GB W3" charset="-122"/>
                  <a:ea typeface="Hiragino Sans GB W3" charset="-122"/>
                  <a:cs typeface="Hiragino Sans GB W3" charset="-122"/>
                  <a:sym typeface="微软雅黑" panose="020B0503020204020204" pitchFamily="34" charset="-122"/>
                </a:rPr>
                <a:t>2005-9</a:t>
              </a:r>
              <a:endParaRPr lang="zh-CN" altLang="en-US" sz="2800" b="1" dirty="0">
                <a:solidFill>
                  <a:srgbClr val="18B49B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微软雅黑" panose="020B0503020204020204" pitchFamily="34" charset="-122"/>
              </a:endParaRPr>
            </a:p>
          </p:txBody>
        </p:sp>
        <p:sp>
          <p:nvSpPr>
            <p:cNvPr id="54" name="文本框 176"/>
            <p:cNvSpPr txBox="1"/>
            <p:nvPr/>
          </p:nvSpPr>
          <p:spPr>
            <a:xfrm>
              <a:off x="271248" y="3747245"/>
              <a:ext cx="1509305" cy="31539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lvl="0" algn="r">
                <a:defRPr/>
              </a:pPr>
              <a:r>
                <a:rPr lang="zh-CN" altLang="en-US" kern="0"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  <a:sym typeface="微软雅黑" panose="020B0503020204020204" pitchFamily="34" charset="-122"/>
                </a:rPr>
                <a:t>某某公司实习</a:t>
              </a:r>
              <a:endPara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5" name="组合 62"/>
          <p:cNvGrpSpPr/>
          <p:nvPr/>
        </p:nvGrpSpPr>
        <p:grpSpPr>
          <a:xfrm>
            <a:off x="7920722" y="3410882"/>
            <a:ext cx="1069440" cy="1020608"/>
            <a:chOff x="5836284" y="2095953"/>
            <a:chExt cx="974139" cy="929658"/>
          </a:xfrm>
        </p:grpSpPr>
        <p:sp>
          <p:nvSpPr>
            <p:cNvPr id="56" name="Oval 5"/>
            <p:cNvSpPr>
              <a:spLocks noChangeArrowheads="1"/>
            </p:cNvSpPr>
            <p:nvPr/>
          </p:nvSpPr>
          <p:spPr bwMode="auto">
            <a:xfrm>
              <a:off x="6178789" y="2417330"/>
              <a:ext cx="143452" cy="140116"/>
            </a:xfrm>
            <a:prstGeom prst="ellipse">
              <a:avLst/>
            </a:prstGeom>
            <a:solidFill>
              <a:srgbClr val="18B4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5854076" y="2102627"/>
              <a:ext cx="926321" cy="891848"/>
            </a:xfrm>
            <a:custGeom>
              <a:avLst/>
              <a:gdLst>
                <a:gd name="T0" fmla="*/ 131 w 271"/>
                <a:gd name="T1" fmla="*/ 127 h 261"/>
                <a:gd name="T2" fmla="*/ 119 w 271"/>
                <a:gd name="T3" fmla="*/ 133 h 261"/>
                <a:gd name="T4" fmla="*/ 149 w 271"/>
                <a:gd name="T5" fmla="*/ 261 h 261"/>
                <a:gd name="T6" fmla="*/ 163 w 271"/>
                <a:gd name="T7" fmla="*/ 261 h 261"/>
                <a:gd name="T8" fmla="*/ 131 w 271"/>
                <a:gd name="T9" fmla="*/ 127 h 261"/>
                <a:gd name="T10" fmla="*/ 271 w 271"/>
                <a:gd name="T11" fmla="*/ 105 h 261"/>
                <a:gd name="T12" fmla="*/ 135 w 271"/>
                <a:gd name="T13" fmla="*/ 105 h 261"/>
                <a:gd name="T14" fmla="*/ 137 w 271"/>
                <a:gd name="T15" fmla="*/ 113 h 261"/>
                <a:gd name="T16" fmla="*/ 136 w 271"/>
                <a:gd name="T17" fmla="*/ 118 h 261"/>
                <a:gd name="T18" fmla="*/ 271 w 271"/>
                <a:gd name="T19" fmla="*/ 118 h 261"/>
                <a:gd name="T20" fmla="*/ 271 w 271"/>
                <a:gd name="T21" fmla="*/ 105 h 261"/>
                <a:gd name="T22" fmla="*/ 7 w 271"/>
                <a:gd name="T23" fmla="*/ 0 h 261"/>
                <a:gd name="T24" fmla="*/ 0 w 271"/>
                <a:gd name="T25" fmla="*/ 12 h 261"/>
                <a:gd name="T26" fmla="*/ 99 w 271"/>
                <a:gd name="T27" fmla="*/ 101 h 261"/>
                <a:gd name="T28" fmla="*/ 110 w 271"/>
                <a:gd name="T29" fmla="*/ 93 h 261"/>
                <a:gd name="T30" fmla="*/ 7 w 271"/>
                <a:gd name="T31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1" h="261">
                  <a:moveTo>
                    <a:pt x="131" y="127"/>
                  </a:moveTo>
                  <a:cubicBezTo>
                    <a:pt x="128" y="130"/>
                    <a:pt x="123" y="133"/>
                    <a:pt x="119" y="133"/>
                  </a:cubicBezTo>
                  <a:cubicBezTo>
                    <a:pt x="138" y="172"/>
                    <a:pt x="149" y="216"/>
                    <a:pt x="149" y="261"/>
                  </a:cubicBezTo>
                  <a:cubicBezTo>
                    <a:pt x="163" y="261"/>
                    <a:pt x="163" y="261"/>
                    <a:pt x="163" y="261"/>
                  </a:cubicBezTo>
                  <a:cubicBezTo>
                    <a:pt x="163" y="214"/>
                    <a:pt x="151" y="168"/>
                    <a:pt x="131" y="127"/>
                  </a:cubicBezTo>
                  <a:moveTo>
                    <a:pt x="271" y="105"/>
                  </a:moveTo>
                  <a:cubicBezTo>
                    <a:pt x="135" y="105"/>
                    <a:pt x="135" y="105"/>
                    <a:pt x="135" y="105"/>
                  </a:cubicBezTo>
                  <a:cubicBezTo>
                    <a:pt x="136" y="107"/>
                    <a:pt x="137" y="110"/>
                    <a:pt x="137" y="113"/>
                  </a:cubicBezTo>
                  <a:cubicBezTo>
                    <a:pt x="137" y="115"/>
                    <a:pt x="136" y="117"/>
                    <a:pt x="136" y="118"/>
                  </a:cubicBezTo>
                  <a:cubicBezTo>
                    <a:pt x="271" y="118"/>
                    <a:pt x="271" y="118"/>
                    <a:pt x="271" y="118"/>
                  </a:cubicBezTo>
                  <a:cubicBezTo>
                    <a:pt x="271" y="105"/>
                    <a:pt x="271" y="105"/>
                    <a:pt x="271" y="105"/>
                  </a:cubicBezTo>
                  <a:moveTo>
                    <a:pt x="7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41" y="34"/>
                    <a:pt x="74" y="64"/>
                    <a:pt x="99" y="101"/>
                  </a:cubicBezTo>
                  <a:cubicBezTo>
                    <a:pt x="102" y="97"/>
                    <a:pt x="106" y="94"/>
                    <a:pt x="110" y="93"/>
                  </a:cubicBezTo>
                  <a:cubicBezTo>
                    <a:pt x="84" y="55"/>
                    <a:pt x="49" y="23"/>
                    <a:pt x="7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8" name="Oval 8"/>
            <p:cNvSpPr>
              <a:spLocks noChangeArrowheads="1"/>
            </p:cNvSpPr>
            <p:nvPr/>
          </p:nvSpPr>
          <p:spPr bwMode="auto">
            <a:xfrm>
              <a:off x="5836284" y="2095953"/>
              <a:ext cx="58938" cy="57826"/>
            </a:xfrm>
            <a:prstGeom prst="ellipse">
              <a:avLst/>
            </a:prstGeom>
            <a:solidFill>
              <a:srgbClr val="45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9" name="Oval 9"/>
            <p:cNvSpPr>
              <a:spLocks noChangeArrowheads="1"/>
            </p:cNvSpPr>
            <p:nvPr/>
          </p:nvSpPr>
          <p:spPr bwMode="auto">
            <a:xfrm>
              <a:off x="6749261" y="2455139"/>
              <a:ext cx="61162" cy="57826"/>
            </a:xfrm>
            <a:prstGeom prst="ellipse">
              <a:avLst/>
            </a:prstGeom>
            <a:solidFill>
              <a:srgbClr val="45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0" name="Oval 10"/>
            <p:cNvSpPr>
              <a:spLocks noChangeArrowheads="1"/>
            </p:cNvSpPr>
            <p:nvPr/>
          </p:nvSpPr>
          <p:spPr bwMode="auto">
            <a:xfrm>
              <a:off x="6356715" y="2967785"/>
              <a:ext cx="61162" cy="57826"/>
            </a:xfrm>
            <a:prstGeom prst="ellipse">
              <a:avLst/>
            </a:prstGeom>
            <a:solidFill>
              <a:srgbClr val="45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" name="Oval 11"/>
            <p:cNvSpPr>
              <a:spLocks noChangeArrowheads="1"/>
            </p:cNvSpPr>
            <p:nvPr/>
          </p:nvSpPr>
          <p:spPr bwMode="auto">
            <a:xfrm>
              <a:off x="6219934" y="2458475"/>
              <a:ext cx="61162" cy="61162"/>
            </a:xfrm>
            <a:prstGeom prst="ellipse">
              <a:avLst/>
            </a:prstGeom>
            <a:solidFill>
              <a:srgbClr val="E6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2" name="组合 29"/>
          <p:cNvGrpSpPr/>
          <p:nvPr/>
        </p:nvGrpSpPr>
        <p:grpSpPr>
          <a:xfrm>
            <a:off x="8990348" y="3370533"/>
            <a:ext cx="2007588" cy="816735"/>
            <a:chOff x="6810592" y="2059201"/>
            <a:chExt cx="1828686" cy="743954"/>
          </a:xfrm>
        </p:grpSpPr>
        <p:sp>
          <p:nvSpPr>
            <p:cNvPr id="63" name="文本框 177"/>
            <p:cNvSpPr txBox="1"/>
            <p:nvPr/>
          </p:nvSpPr>
          <p:spPr>
            <a:xfrm>
              <a:off x="6810592" y="2059201"/>
              <a:ext cx="1317644" cy="455568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2800" b="1" dirty="0">
                  <a:solidFill>
                    <a:srgbClr val="18B49B"/>
                  </a:solidFill>
                  <a:latin typeface="Hiragino Sans GB W3" charset="-122"/>
                  <a:ea typeface="Hiragino Sans GB W3" charset="-122"/>
                  <a:cs typeface="Hiragino Sans GB W3" charset="-122"/>
                  <a:sym typeface="微软雅黑" panose="020B0503020204020204" pitchFamily="34" charset="-122"/>
                </a:rPr>
                <a:t>2013-4</a:t>
              </a:r>
              <a:endParaRPr lang="zh-CN" altLang="en-US" sz="2800" b="1" dirty="0">
                <a:solidFill>
                  <a:srgbClr val="18B49B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微软雅黑" panose="020B0503020204020204" pitchFamily="34" charset="-122"/>
              </a:endParaRPr>
            </a:p>
          </p:txBody>
        </p:sp>
        <p:sp>
          <p:nvSpPr>
            <p:cNvPr id="64" name="文本框 178"/>
            <p:cNvSpPr txBox="1"/>
            <p:nvPr/>
          </p:nvSpPr>
          <p:spPr>
            <a:xfrm>
              <a:off x="6831022" y="2487761"/>
              <a:ext cx="1808256" cy="315394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lvl="0">
                <a:defRPr/>
              </a:pPr>
              <a:r>
                <a:rPr lang="zh-CN" altLang="en-US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  <a:sym typeface="微软雅黑" panose="020B0503020204020204" pitchFamily="34" charset="-122"/>
                </a:rPr>
                <a:t>某某公司人事专员</a:t>
              </a:r>
              <a:endPara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5" name="组合 61"/>
          <p:cNvGrpSpPr/>
          <p:nvPr/>
        </p:nvGrpSpPr>
        <p:grpSpPr>
          <a:xfrm>
            <a:off x="6392842" y="1904698"/>
            <a:ext cx="1054789" cy="863119"/>
            <a:chOff x="4444558" y="723990"/>
            <a:chExt cx="960794" cy="786204"/>
          </a:xfrm>
        </p:grpSpPr>
        <p:sp>
          <p:nvSpPr>
            <p:cNvPr id="66" name="Oval 12"/>
            <p:cNvSpPr>
              <a:spLocks noChangeArrowheads="1"/>
            </p:cNvSpPr>
            <p:nvPr/>
          </p:nvSpPr>
          <p:spPr bwMode="auto">
            <a:xfrm>
              <a:off x="4777055" y="1025349"/>
              <a:ext cx="140116" cy="143452"/>
            </a:xfrm>
            <a:prstGeom prst="ellipse">
              <a:avLst/>
            </a:prstGeom>
            <a:solidFill>
              <a:srgbClr val="18B4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4465687" y="733998"/>
              <a:ext cx="908529" cy="746172"/>
            </a:xfrm>
            <a:custGeom>
              <a:avLst/>
              <a:gdLst>
                <a:gd name="T0" fmla="*/ 125 w 266"/>
                <a:gd name="T1" fmla="*/ 121 h 218"/>
                <a:gd name="T2" fmla="*/ 113 w 266"/>
                <a:gd name="T3" fmla="*/ 127 h 218"/>
                <a:gd name="T4" fmla="*/ 133 w 266"/>
                <a:gd name="T5" fmla="*/ 218 h 218"/>
                <a:gd name="T6" fmla="*/ 146 w 266"/>
                <a:gd name="T7" fmla="*/ 218 h 218"/>
                <a:gd name="T8" fmla="*/ 125 w 266"/>
                <a:gd name="T9" fmla="*/ 121 h 218"/>
                <a:gd name="T10" fmla="*/ 266 w 266"/>
                <a:gd name="T11" fmla="*/ 98 h 218"/>
                <a:gd name="T12" fmla="*/ 131 w 266"/>
                <a:gd name="T13" fmla="*/ 98 h 218"/>
                <a:gd name="T14" fmla="*/ 132 w 266"/>
                <a:gd name="T15" fmla="*/ 106 h 218"/>
                <a:gd name="T16" fmla="*/ 132 w 266"/>
                <a:gd name="T17" fmla="*/ 111 h 218"/>
                <a:gd name="T18" fmla="*/ 266 w 266"/>
                <a:gd name="T19" fmla="*/ 111 h 218"/>
                <a:gd name="T20" fmla="*/ 266 w 266"/>
                <a:gd name="T21" fmla="*/ 98 h 218"/>
                <a:gd name="T22" fmla="*/ 6 w 266"/>
                <a:gd name="T23" fmla="*/ 0 h 218"/>
                <a:gd name="T24" fmla="*/ 0 w 266"/>
                <a:gd name="T25" fmla="*/ 12 h 218"/>
                <a:gd name="T26" fmla="*/ 95 w 266"/>
                <a:gd name="T27" fmla="*/ 94 h 218"/>
                <a:gd name="T28" fmla="*/ 106 w 266"/>
                <a:gd name="T29" fmla="*/ 86 h 218"/>
                <a:gd name="T30" fmla="*/ 6 w 266"/>
                <a:gd name="T31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218">
                  <a:moveTo>
                    <a:pt x="125" y="121"/>
                  </a:moveTo>
                  <a:cubicBezTo>
                    <a:pt x="122" y="124"/>
                    <a:pt x="118" y="126"/>
                    <a:pt x="113" y="127"/>
                  </a:cubicBezTo>
                  <a:cubicBezTo>
                    <a:pt x="126" y="155"/>
                    <a:pt x="133" y="186"/>
                    <a:pt x="133" y="218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6" y="184"/>
                    <a:pt x="139" y="151"/>
                    <a:pt x="125" y="121"/>
                  </a:cubicBezTo>
                  <a:moveTo>
                    <a:pt x="266" y="98"/>
                  </a:moveTo>
                  <a:cubicBezTo>
                    <a:pt x="131" y="98"/>
                    <a:pt x="131" y="98"/>
                    <a:pt x="131" y="98"/>
                  </a:cubicBezTo>
                  <a:cubicBezTo>
                    <a:pt x="132" y="100"/>
                    <a:pt x="132" y="103"/>
                    <a:pt x="132" y="106"/>
                  </a:cubicBezTo>
                  <a:cubicBezTo>
                    <a:pt x="132" y="108"/>
                    <a:pt x="132" y="110"/>
                    <a:pt x="132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66" y="98"/>
                    <a:pt x="266" y="98"/>
                    <a:pt x="266" y="98"/>
                  </a:cubicBezTo>
                  <a:moveTo>
                    <a:pt x="6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9" y="30"/>
                    <a:pt x="72" y="59"/>
                    <a:pt x="95" y="94"/>
                  </a:cubicBezTo>
                  <a:cubicBezTo>
                    <a:pt x="98" y="90"/>
                    <a:pt x="102" y="87"/>
                    <a:pt x="106" y="86"/>
                  </a:cubicBezTo>
                  <a:cubicBezTo>
                    <a:pt x="82" y="49"/>
                    <a:pt x="47" y="19"/>
                    <a:pt x="6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8" name="Oval 15"/>
            <p:cNvSpPr>
              <a:spLocks noChangeArrowheads="1"/>
            </p:cNvSpPr>
            <p:nvPr/>
          </p:nvSpPr>
          <p:spPr bwMode="auto">
            <a:xfrm>
              <a:off x="4444558" y="723990"/>
              <a:ext cx="58938" cy="61162"/>
            </a:xfrm>
            <a:prstGeom prst="ellipse">
              <a:avLst/>
            </a:prstGeom>
            <a:solidFill>
              <a:srgbClr val="45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9" name="Oval 16"/>
            <p:cNvSpPr>
              <a:spLocks noChangeArrowheads="1"/>
            </p:cNvSpPr>
            <p:nvPr/>
          </p:nvSpPr>
          <p:spPr bwMode="auto">
            <a:xfrm>
              <a:off x="5344190" y="1058710"/>
              <a:ext cx="61162" cy="62274"/>
            </a:xfrm>
            <a:prstGeom prst="ellipse">
              <a:avLst/>
            </a:prstGeom>
            <a:solidFill>
              <a:srgbClr val="45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0" name="Oval 17"/>
            <p:cNvSpPr>
              <a:spLocks noChangeArrowheads="1"/>
            </p:cNvSpPr>
            <p:nvPr/>
          </p:nvSpPr>
          <p:spPr bwMode="auto">
            <a:xfrm>
              <a:off x="4909387" y="1452368"/>
              <a:ext cx="58938" cy="57826"/>
            </a:xfrm>
            <a:prstGeom prst="ellipse">
              <a:avLst/>
            </a:prstGeom>
            <a:solidFill>
              <a:srgbClr val="45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" name="Oval 18"/>
            <p:cNvSpPr>
              <a:spLocks noChangeArrowheads="1"/>
            </p:cNvSpPr>
            <p:nvPr/>
          </p:nvSpPr>
          <p:spPr bwMode="auto">
            <a:xfrm>
              <a:off x="4813753" y="1066495"/>
              <a:ext cx="65610" cy="61162"/>
            </a:xfrm>
            <a:prstGeom prst="ellipse">
              <a:avLst/>
            </a:prstGeom>
            <a:solidFill>
              <a:srgbClr val="E6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2" name="组合 22"/>
          <p:cNvGrpSpPr/>
          <p:nvPr/>
        </p:nvGrpSpPr>
        <p:grpSpPr>
          <a:xfrm>
            <a:off x="7436645" y="1862772"/>
            <a:ext cx="1985158" cy="778978"/>
            <a:chOff x="5395344" y="685800"/>
            <a:chExt cx="1808255" cy="709561"/>
          </a:xfrm>
        </p:grpSpPr>
        <p:sp>
          <p:nvSpPr>
            <p:cNvPr id="73" name="文本框 179"/>
            <p:cNvSpPr txBox="1"/>
            <p:nvPr/>
          </p:nvSpPr>
          <p:spPr>
            <a:xfrm>
              <a:off x="5401547" y="685800"/>
              <a:ext cx="1316184" cy="455568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2800" b="1" dirty="0">
                  <a:solidFill>
                    <a:srgbClr val="18B49B"/>
                  </a:solidFill>
                  <a:latin typeface="Hiragino Sans GB W3" charset="-122"/>
                  <a:ea typeface="Hiragino Sans GB W3" charset="-122"/>
                  <a:cs typeface="Hiragino Sans GB W3" charset="-122"/>
                  <a:sym typeface="微软雅黑" panose="020B0503020204020204" pitchFamily="34" charset="-122"/>
                </a:rPr>
                <a:t>2012-9</a:t>
              </a:r>
              <a:endParaRPr lang="zh-CN" altLang="en-US" sz="2800" b="1" dirty="0">
                <a:solidFill>
                  <a:srgbClr val="18B49B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微软雅黑" panose="020B0503020204020204" pitchFamily="34" charset="-122"/>
              </a:endParaRPr>
            </a:p>
          </p:txBody>
        </p:sp>
        <p:sp>
          <p:nvSpPr>
            <p:cNvPr id="74" name="文本框 180"/>
            <p:cNvSpPr txBox="1"/>
            <p:nvPr/>
          </p:nvSpPr>
          <p:spPr>
            <a:xfrm>
              <a:off x="5395344" y="1079967"/>
              <a:ext cx="1808255" cy="315394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lvl="0" algn="ctr">
                <a:defRPr/>
              </a:pPr>
              <a:r>
                <a:rPr lang="zh-CN" altLang="en-US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  <a:sym typeface="微软雅黑" panose="020B0503020204020204" pitchFamily="34" charset="-122"/>
                </a:rPr>
                <a:t>某某公司行政经理</a:t>
              </a:r>
              <a:endPara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anose="020B0503020204020204" pitchFamily="34" charset="-122"/>
              </a:endParaRPr>
            </a:p>
          </p:txBody>
        </p:sp>
      </p:grpSp>
      <p:sp>
        <p:nvSpPr>
          <p:cNvPr id="76" name="TextBox 50"/>
          <p:cNvSpPr txBox="1"/>
          <p:nvPr/>
        </p:nvSpPr>
        <p:spPr>
          <a:xfrm>
            <a:off x="4944393" y="541787"/>
            <a:ext cx="2294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工作经历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7" name="Rectangle 55"/>
          <p:cNvSpPr/>
          <p:nvPr/>
        </p:nvSpPr>
        <p:spPr>
          <a:xfrm>
            <a:off x="5867400" y="467040"/>
            <a:ext cx="4572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858699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509010" y="1804738"/>
            <a:ext cx="9173980" cy="3344776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文本框 11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509010" y="3244887"/>
            <a:ext cx="9203961" cy="1052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60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优势及不足</a:t>
            </a:r>
          </a:p>
        </p:txBody>
      </p:sp>
      <p:sp>
        <p:nvSpPr>
          <p:cNvPr id="13" name="矩形 12"/>
          <p:cNvSpPr/>
          <p:nvPr/>
        </p:nvSpPr>
        <p:spPr>
          <a:xfrm>
            <a:off x="1509011" y="4268048"/>
            <a:ext cx="9203960" cy="333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adipisicing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do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eiusmod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tempor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incididunt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magna .</a:t>
            </a:r>
          </a:p>
        </p:txBody>
      </p:sp>
      <p:sp>
        <p:nvSpPr>
          <p:cNvPr id="9" name="文本框 8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509010" y="2132059"/>
            <a:ext cx="9203961" cy="1057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6000" b="1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PART 02</a:t>
            </a:r>
            <a:endParaRPr lang="zh-CN" altLang="en-US" sz="6000" b="1" spc="3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946358" y="3181513"/>
            <a:ext cx="435543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4774767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  <p:bldP spid="1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0"/>
          <p:cNvSpPr txBox="1"/>
          <p:nvPr/>
        </p:nvSpPr>
        <p:spPr>
          <a:xfrm>
            <a:off x="4949006" y="502179"/>
            <a:ext cx="2294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应聘优势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3" name="Rectangle 55"/>
          <p:cNvSpPr/>
          <p:nvPr/>
        </p:nvSpPr>
        <p:spPr>
          <a:xfrm>
            <a:off x="5867400" y="467040"/>
            <a:ext cx="4572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圆角矩形 3"/>
          <p:cNvSpPr/>
          <p:nvPr/>
        </p:nvSpPr>
        <p:spPr bwMode="auto">
          <a:xfrm>
            <a:off x="995082" y="1855694"/>
            <a:ext cx="2622177" cy="4370294"/>
          </a:xfrm>
          <a:prstGeom prst="roundRect">
            <a:avLst>
              <a:gd name="adj" fmla="val 5385"/>
            </a:avLst>
          </a:prstGeom>
          <a:solidFill>
            <a:srgbClr val="18B49B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4511488" y="1855694"/>
            <a:ext cx="2622177" cy="4370294"/>
          </a:xfrm>
          <a:prstGeom prst="roundRect">
            <a:avLst>
              <a:gd name="adj" fmla="val 5385"/>
            </a:avLst>
          </a:prstGeom>
          <a:solidFill>
            <a:srgbClr val="18B49B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8027894" y="1855694"/>
            <a:ext cx="2622177" cy="4370294"/>
          </a:xfrm>
          <a:prstGeom prst="roundRect">
            <a:avLst>
              <a:gd name="adj" fmla="val 5385"/>
            </a:avLst>
          </a:prstGeom>
          <a:solidFill>
            <a:srgbClr val="18B49B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618564" y="2111188"/>
            <a:ext cx="1465730" cy="376518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1498" y="2097741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性格优势</a:t>
            </a:r>
          </a:p>
        </p:txBody>
      </p:sp>
      <p:sp>
        <p:nvSpPr>
          <p:cNvPr id="9" name="圆角矩形 8"/>
          <p:cNvSpPr/>
          <p:nvPr/>
        </p:nvSpPr>
        <p:spPr bwMode="auto">
          <a:xfrm>
            <a:off x="4155139" y="2111188"/>
            <a:ext cx="1903427" cy="376518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58074" y="209774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spc="30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人事工作经历</a:t>
            </a:r>
            <a:endParaRPr kumimoji="1" lang="zh-CN" altLang="en-US" b="1" spc="300" dirty="0">
              <a:solidFill>
                <a:schemeClr val="tx1">
                  <a:lumMod val="85000"/>
                  <a:lumOff val="15000"/>
                </a:schemeClr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7651376" y="2111188"/>
            <a:ext cx="1922930" cy="376518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54310" y="209774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行政工作经历</a:t>
            </a:r>
          </a:p>
        </p:txBody>
      </p:sp>
      <p:sp>
        <p:nvSpPr>
          <p:cNvPr id="13" name="Text Box 55"/>
          <p:cNvSpPr txBox="1">
            <a:spLocks noChangeArrowheads="1"/>
          </p:cNvSpPr>
          <p:nvPr/>
        </p:nvSpPr>
        <p:spPr bwMode="auto">
          <a:xfrm>
            <a:off x="1149749" y="3004243"/>
            <a:ext cx="2346486" cy="198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chemeClr val="bg1"/>
              </a:buClr>
              <a:buFont typeface="Arial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黑体" charset="-122"/>
                <a:ea typeface="黑体" charset="-122"/>
              </a:rPr>
              <a:t>本人性格开朗，善于与各部门工作协调</a:t>
            </a:r>
            <a:endParaRPr lang="en-US" altLang="zh-CN" sz="1400" dirty="0">
              <a:solidFill>
                <a:schemeClr val="bg1"/>
              </a:solidFill>
              <a:latin typeface="黑体" charset="-122"/>
              <a:ea typeface="黑体" charset="-122"/>
            </a:endParaRPr>
          </a:p>
          <a:p>
            <a:pPr marL="285750" indent="-285750">
              <a:lnSpc>
                <a:spcPct val="150000"/>
              </a:lnSpc>
              <a:buClr>
                <a:schemeClr val="bg1"/>
              </a:buClr>
              <a:buFont typeface="Arial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黑体" charset="-122"/>
                <a:ea typeface="黑体" charset="-122"/>
              </a:rPr>
              <a:t>有耐心</a:t>
            </a:r>
            <a:endParaRPr lang="en-US" altLang="zh-CN" sz="1400" dirty="0">
              <a:solidFill>
                <a:schemeClr val="bg1"/>
              </a:solidFill>
              <a:latin typeface="黑体" charset="-122"/>
              <a:ea typeface="黑体" charset="-122"/>
            </a:endParaRPr>
          </a:p>
          <a:p>
            <a:pPr marL="285750" indent="-285750">
              <a:lnSpc>
                <a:spcPct val="150000"/>
              </a:lnSpc>
              <a:buClr>
                <a:schemeClr val="bg1"/>
              </a:buClr>
              <a:buFont typeface="Arial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黑体" charset="-122"/>
                <a:ea typeface="黑体" charset="-122"/>
              </a:rPr>
              <a:t>积极乐观</a:t>
            </a:r>
            <a:endParaRPr lang="en-US" altLang="zh-CN" sz="1400" dirty="0">
              <a:solidFill>
                <a:schemeClr val="bg1"/>
              </a:solidFill>
              <a:latin typeface="黑体" charset="-122"/>
              <a:ea typeface="黑体" charset="-122"/>
            </a:endParaRPr>
          </a:p>
          <a:p>
            <a:pPr marL="285750" indent="-285750">
              <a:lnSpc>
                <a:spcPct val="150000"/>
              </a:lnSpc>
              <a:buClr>
                <a:schemeClr val="bg1"/>
              </a:buClr>
              <a:buFont typeface="Arial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黑体" charset="-122"/>
                <a:ea typeface="黑体" charset="-122"/>
              </a:rPr>
              <a:t>工作尽职尽责，敢于承担责任</a:t>
            </a:r>
          </a:p>
        </p:txBody>
      </p:sp>
      <p:sp>
        <p:nvSpPr>
          <p:cNvPr id="14" name="矩形 13"/>
          <p:cNvSpPr/>
          <p:nvPr/>
        </p:nvSpPr>
        <p:spPr>
          <a:xfrm>
            <a:off x="4698212" y="3004243"/>
            <a:ext cx="2248727" cy="2627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bg1"/>
              </a:buClr>
              <a:buFont typeface="Arial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黑体" charset="-122"/>
                <a:ea typeface="黑体" charset="-122"/>
              </a:rPr>
              <a:t>从事人资工作</a:t>
            </a:r>
            <a:r>
              <a:rPr lang="en-US" altLang="zh-CN" sz="1400" dirty="0">
                <a:solidFill>
                  <a:schemeClr val="bg1"/>
                </a:solidFill>
                <a:latin typeface="黑体" charset="-122"/>
                <a:ea typeface="黑体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黑体" charset="-122"/>
                <a:ea typeface="黑体" charset="-122"/>
              </a:rPr>
              <a:t>年，对职业规划、绩效考核、薪酬管理、劳动关系、等六大板块都有所了解，</a:t>
            </a:r>
            <a:endParaRPr lang="en-US" altLang="zh-CN" sz="1400" dirty="0">
              <a:solidFill>
                <a:schemeClr val="bg1"/>
              </a:solidFill>
              <a:latin typeface="黑体" charset="-122"/>
              <a:ea typeface="黑体" charset="-122"/>
            </a:endParaRPr>
          </a:p>
          <a:p>
            <a:pPr marL="285750" indent="-285750">
              <a:lnSpc>
                <a:spcPct val="150000"/>
              </a:lnSpc>
              <a:buClr>
                <a:schemeClr val="bg1"/>
              </a:buClr>
              <a:buFont typeface="Arial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黑体" charset="-122"/>
                <a:ea typeface="黑体" charset="-122"/>
              </a:rPr>
              <a:t>在邦元公司工作了</a:t>
            </a:r>
            <a:r>
              <a:rPr lang="en-US" altLang="zh-CN" sz="1400" dirty="0">
                <a:solidFill>
                  <a:schemeClr val="bg1"/>
                </a:solidFill>
                <a:latin typeface="黑体" charset="-122"/>
                <a:ea typeface="黑体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黑体" charset="-122"/>
                <a:ea typeface="黑体" charset="-122"/>
              </a:rPr>
              <a:t>年，对于公司的人员构成及人资管理理念比较熟悉且认同。</a:t>
            </a:r>
            <a:endParaRPr lang="en-US" altLang="zh-CN" sz="1400" dirty="0">
              <a:solidFill>
                <a:schemeClr val="bg1"/>
              </a:solidFill>
              <a:latin typeface="黑体" charset="-122"/>
              <a:ea typeface="黑体" charset="-122"/>
            </a:endParaRPr>
          </a:p>
        </p:txBody>
      </p:sp>
      <p:sp>
        <p:nvSpPr>
          <p:cNvPr id="15" name="Text Box 55"/>
          <p:cNvSpPr txBox="1">
            <a:spLocks noChangeArrowheads="1"/>
          </p:cNvSpPr>
          <p:nvPr/>
        </p:nvSpPr>
        <p:spPr bwMode="auto">
          <a:xfrm>
            <a:off x="8169088" y="3004243"/>
            <a:ext cx="2339788" cy="235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chemeClr val="bg1"/>
              </a:buClr>
              <a:buFont typeface="Arial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黑体" charset="-122"/>
                <a:ea typeface="黑体" charset="-122"/>
              </a:rPr>
              <a:t>多年的办公室工作，积累了丰富的办公室实践工作经验，精通行政管理工作和公文处理、文字</a:t>
            </a:r>
            <a:r>
              <a:rPr lang="zh-CN" altLang="en-US" sz="1400">
                <a:solidFill>
                  <a:schemeClr val="bg1"/>
                </a:solidFill>
                <a:latin typeface="黑体" charset="-122"/>
                <a:ea typeface="黑体" charset="-122"/>
              </a:rPr>
              <a:t>材料工作</a:t>
            </a:r>
            <a:endParaRPr lang="en-US" altLang="zh-CN" sz="1400" dirty="0">
              <a:solidFill>
                <a:schemeClr val="bg1"/>
              </a:solidFill>
              <a:latin typeface="黑体" charset="-122"/>
              <a:ea typeface="黑体" charset="-122"/>
            </a:endParaRPr>
          </a:p>
          <a:p>
            <a:pPr marL="285750" indent="-285750">
              <a:lnSpc>
                <a:spcPct val="150000"/>
              </a:lnSpc>
              <a:buClr>
                <a:schemeClr val="bg1"/>
              </a:buClr>
              <a:buFont typeface="Arial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黑体" charset="-122"/>
                <a:ea typeface="黑体" charset="-122"/>
              </a:rPr>
              <a:t>熟知本公司行政工作流程。 </a:t>
            </a:r>
          </a:p>
        </p:txBody>
      </p:sp>
    </p:spTree>
    <p:extLst>
      <p:ext uri="{BB962C8B-B14F-4D97-AF65-F5344CB8AC3E}">
        <p14:creationId xmlns:p14="http://schemas.microsoft.com/office/powerpoint/2010/main" val="1447363906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0"/>
          <p:cNvSpPr txBox="1"/>
          <p:nvPr/>
        </p:nvSpPr>
        <p:spPr>
          <a:xfrm>
            <a:off x="4977863" y="50217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Dense" panose="02000000000000000000" pitchFamily="50" charset="0"/>
                <a:ea typeface="Roboto" panose="02000000000000000000" pitchFamily="2" charset="0"/>
              </a:rPr>
              <a:t>应聘不足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Dense" panose="02000000000000000000" pitchFamily="50" charset="0"/>
              <a:ea typeface="Roboto" panose="02000000000000000000" pitchFamily="2" charset="0"/>
            </a:endParaRPr>
          </a:p>
        </p:txBody>
      </p:sp>
      <p:sp>
        <p:nvSpPr>
          <p:cNvPr id="3" name="Rectangle 55"/>
          <p:cNvSpPr/>
          <p:nvPr/>
        </p:nvSpPr>
        <p:spPr>
          <a:xfrm>
            <a:off x="5867400" y="467040"/>
            <a:ext cx="4572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圆角矩形 3"/>
          <p:cNvSpPr/>
          <p:nvPr/>
        </p:nvSpPr>
        <p:spPr bwMode="auto">
          <a:xfrm>
            <a:off x="995082" y="1855694"/>
            <a:ext cx="10340789" cy="4061012"/>
          </a:xfrm>
          <a:prstGeom prst="roundRect">
            <a:avLst>
              <a:gd name="adj" fmla="val 5385"/>
            </a:avLst>
          </a:prstGeom>
          <a:solidFill>
            <a:srgbClr val="18B49B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2116230" y="3025588"/>
            <a:ext cx="3044639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bg1"/>
              </a:buClr>
              <a:buFont typeface="Arial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黑体" charset="-122"/>
                <a:ea typeface="黑体" charset="-122"/>
              </a:rPr>
              <a:t>对公司产品不够了解</a:t>
            </a:r>
            <a:endParaRPr lang="en-US" altLang="zh-CN" sz="2000" dirty="0">
              <a:solidFill>
                <a:schemeClr val="bg1"/>
              </a:solidFill>
              <a:latin typeface="黑体" charset="-122"/>
              <a:ea typeface="黑体" charset="-122"/>
            </a:endParaRPr>
          </a:p>
        </p:txBody>
      </p:sp>
      <p:sp>
        <p:nvSpPr>
          <p:cNvPr id="17" name="矩形 18"/>
          <p:cNvSpPr>
            <a:spLocks noChangeArrowheads="1"/>
          </p:cNvSpPr>
          <p:nvPr/>
        </p:nvSpPr>
        <p:spPr bwMode="auto">
          <a:xfrm>
            <a:off x="2116230" y="4112205"/>
            <a:ext cx="358532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bg1"/>
              </a:buClr>
              <a:buFont typeface="Arial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黑体" charset="-122"/>
                <a:ea typeface="黑体" charset="-122"/>
              </a:rPr>
              <a:t>团队管理方面经验较少</a:t>
            </a:r>
            <a:endParaRPr lang="en-US" altLang="zh-CN" sz="2000" dirty="0">
              <a:solidFill>
                <a:schemeClr val="bg1"/>
              </a:solidFill>
              <a:latin typeface="黑体" charset="-122"/>
              <a:ea typeface="黑体" charset="-122"/>
            </a:endParaRPr>
          </a:p>
        </p:txBody>
      </p:sp>
      <p:sp>
        <p:nvSpPr>
          <p:cNvPr id="18" name="矩形 19"/>
          <p:cNvSpPr>
            <a:spLocks noChangeArrowheads="1"/>
          </p:cNvSpPr>
          <p:nvPr/>
        </p:nvSpPr>
        <p:spPr bwMode="auto">
          <a:xfrm>
            <a:off x="6952528" y="3025588"/>
            <a:ext cx="6426200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bg1"/>
              </a:buClr>
              <a:buFont typeface="Arial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黑体" charset="-122"/>
                <a:ea typeface="黑体" charset="-122"/>
              </a:rPr>
              <a:t>专业知识不够深厚</a:t>
            </a:r>
            <a:endParaRPr lang="en-US" altLang="zh-CN" sz="2000" dirty="0">
              <a:solidFill>
                <a:schemeClr val="bg1"/>
              </a:solidFill>
              <a:latin typeface="黑体" charset="-122"/>
              <a:ea typeface="黑体" charset="-122"/>
            </a:endParaRPr>
          </a:p>
        </p:txBody>
      </p:sp>
      <p:sp>
        <p:nvSpPr>
          <p:cNvPr id="19" name="矩形 20"/>
          <p:cNvSpPr>
            <a:spLocks noChangeArrowheads="1"/>
          </p:cNvSpPr>
          <p:nvPr/>
        </p:nvSpPr>
        <p:spPr bwMode="auto">
          <a:xfrm>
            <a:off x="6952528" y="4122543"/>
            <a:ext cx="3474945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bg1"/>
              </a:buClr>
              <a:buFont typeface="Arial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黑体" charset="-122"/>
                <a:ea typeface="黑体" charset="-122"/>
              </a:rPr>
              <a:t>欠缺刚柔并济的工作性格</a:t>
            </a:r>
            <a:endParaRPr lang="en-US" altLang="zh-CN" sz="2000" dirty="0">
              <a:solidFill>
                <a:schemeClr val="bg1"/>
              </a:solidFill>
              <a:latin typeface="黑体" charset="-122"/>
              <a:ea typeface="黑体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1815353" y="5593976"/>
            <a:ext cx="8612120" cy="32273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50800" dir="16200000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9874594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16" grpId="0"/>
      <p:bldP spid="17" grpId="0"/>
      <p:bldP spid="18" grpId="0"/>
      <p:bldP spid="19" grpId="0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509010" y="1804738"/>
            <a:ext cx="9173980" cy="3344776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文本框 11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509010" y="3244887"/>
            <a:ext cx="9203961" cy="1052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60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职能认知</a:t>
            </a:r>
          </a:p>
        </p:txBody>
      </p:sp>
      <p:sp>
        <p:nvSpPr>
          <p:cNvPr id="13" name="矩形 12"/>
          <p:cNvSpPr/>
          <p:nvPr/>
        </p:nvSpPr>
        <p:spPr>
          <a:xfrm>
            <a:off x="1509011" y="4268048"/>
            <a:ext cx="9203960" cy="333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adipisicing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do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eiusmod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tempor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incididunt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magna .</a:t>
            </a:r>
          </a:p>
        </p:txBody>
      </p:sp>
      <p:sp>
        <p:nvSpPr>
          <p:cNvPr id="9" name="文本框 8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509010" y="2132059"/>
            <a:ext cx="9203961" cy="1057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6000" b="1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PART 03</a:t>
            </a:r>
            <a:endParaRPr lang="zh-CN" altLang="en-US" sz="6000" b="1" spc="3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946358" y="3181513"/>
            <a:ext cx="435543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7191823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  <p:bldP spid="13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018人事行政岗位竞聘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Theme">
  <a:themeElements>
    <a:clrScheme name="自定义 1121">
      <a:dk1>
        <a:sysClr val="windowText" lastClr="000000"/>
      </a:dk1>
      <a:lt1>
        <a:sysClr val="window" lastClr="FFFFFF"/>
      </a:lt1>
      <a:dk2>
        <a:srgbClr val="231D1F"/>
      </a:dk2>
      <a:lt2>
        <a:srgbClr val="ECF0F1"/>
      </a:lt2>
      <a:accent1>
        <a:srgbClr val="19B49B"/>
      </a:accent1>
      <a:accent2>
        <a:srgbClr val="19B49B"/>
      </a:accent2>
      <a:accent3>
        <a:srgbClr val="19B49B"/>
      </a:accent3>
      <a:accent4>
        <a:srgbClr val="19B49B"/>
      </a:accent4>
      <a:accent5>
        <a:srgbClr val="19B49B"/>
      </a:accent5>
      <a:accent6>
        <a:srgbClr val="19B49B"/>
      </a:accent6>
      <a:hlink>
        <a:srgbClr val="4B7FA7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18B49B"/>
        </a:solidFill>
        <a:ln>
          <a:noFill/>
        </a:ln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algn="ctr">
          <a:defRPr kumimoji="1">
            <a:latin typeface="微软雅黑" panose="020B0503020204020204" pitchFamily="34" charset="-122"/>
            <a:ea typeface="微软雅黑" panose="020B0503020204020204" pitchFamily="34" charset="-122"/>
            <a:sym typeface="微软雅黑" panose="020B0503020204020204" pitchFamily="34" charset="-122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1094</TotalTime>
  <Words>1225</Words>
  <Application>Microsoft Office PowerPoint</Application>
  <PresentationFormat>宽屏</PresentationFormat>
  <Paragraphs>251</Paragraphs>
  <Slides>36</Slides>
  <Notes>36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0" baseType="lpstr">
      <vt:lpstr>Dense</vt:lpstr>
      <vt:lpstr>Hiragino Sans GB W3</vt:lpstr>
      <vt:lpstr>Roboto</vt:lpstr>
      <vt:lpstr>等线</vt:lpstr>
      <vt:lpstr>冬青黑体简体中文 W3</vt:lpstr>
      <vt:lpstr>黑体</vt:lpstr>
      <vt:lpstr>思源黑体 CN ExtraLight</vt:lpstr>
      <vt:lpstr>宋体</vt:lpstr>
      <vt:lpstr>微软雅黑 Light</vt:lpstr>
      <vt:lpstr>Arial</vt:lpstr>
      <vt:lpstr>Calibri</vt:lpstr>
      <vt:lpstr>微软雅黑</vt:lpstr>
      <vt:lpstr>微软雅黑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小鹿ppt  ； http://pptx.taobao.com</dc:title>
  <dc:creator>小鹿ppt; http://pptx.taobao.com</dc:creator>
  <dc:description>小鹿ppt  ； http://pptx.taobao.com</dc:description>
  <cp:lastModifiedBy>Administrator</cp:lastModifiedBy>
  <cp:revision>1</cp:revision>
  <dcterms:created xsi:type="dcterms:W3CDTF">2016-12-13T08:41:51Z</dcterms:created>
  <dcterms:modified xsi:type="dcterms:W3CDTF">2018-07-24T15:11:37Z</dcterms:modified>
</cp:coreProperties>
</file>