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5"/>
  </p:notesMasterIdLst>
  <p:sldIdLst>
    <p:sldId id="299" r:id="rId3"/>
    <p:sldId id="288" r:id="rId4"/>
    <p:sldId id="289" r:id="rId5"/>
    <p:sldId id="260" r:id="rId6"/>
    <p:sldId id="261" r:id="rId7"/>
    <p:sldId id="290" r:id="rId8"/>
    <p:sldId id="264" r:id="rId9"/>
    <p:sldId id="266" r:id="rId10"/>
    <p:sldId id="291" r:id="rId11"/>
    <p:sldId id="268" r:id="rId12"/>
    <p:sldId id="292" r:id="rId13"/>
    <p:sldId id="270" r:id="rId14"/>
    <p:sldId id="293" r:id="rId15"/>
    <p:sldId id="272" r:id="rId16"/>
    <p:sldId id="273" r:id="rId17"/>
    <p:sldId id="294" r:id="rId18"/>
    <p:sldId id="275" r:id="rId19"/>
    <p:sldId id="276" r:id="rId20"/>
    <p:sldId id="295" r:id="rId21"/>
    <p:sldId id="278" r:id="rId22"/>
    <p:sldId id="279" r:id="rId23"/>
    <p:sldId id="300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0F37-374E-47D6-8275-005D3FD45CF0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7A4C5-CBCC-4118-9726-4D3DC29F8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19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689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71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839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4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818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563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41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49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49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171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F081F8-90E1-4B03-AD50-79FA6CA2C3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05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23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647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36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5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34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24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835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957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A7170-65E4-4A6B-B7C3-53D8E65AAB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1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078F2-2733-4E89-ADEB-5E061A4881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3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AF323-6EF3-46C5-930A-6EB73D293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DC7B8BF-152A-4F5F-B47C-0F54987EB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9234D-49D6-472F-A10C-D87AD4850BDE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7A540E1-4C67-4323-82DC-F16E1315D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ACE181-6C66-4382-9CF6-31C54183D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A2B4-E740-45D3-BA5E-99B92501C66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E879B4-F22A-4810-AA7F-F058654182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F7559B-0CFE-4733-B693-BA2300E3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9023EE-3160-4242-81F3-9DF310077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494848F-7846-4491-98AF-31E37B7DC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A35566-2002-4A5F-A058-21D9710AB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44BC95-659D-47FA-8320-88311B40A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FDFE16-4D18-46E7-9439-D23D3B4F4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8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AB09A-FE83-4D86-820E-FCCC8DAB7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F62135-3F14-4254-A99F-08CCC0EC71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361A59-6753-49A0-82E1-827F05F88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0B35FB-6E13-46A8-BBC2-FEAA3B9D72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38C113-E434-4782-B50F-7CC04D003E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1CBD11-51DB-4B0C-AAEB-8592368DA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1579C92-8435-4E48-B690-8FD36151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5CA197-0D97-40E6-B7E5-0EE7442AD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6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B58A3E-CC49-4170-A533-183EBB963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0D59FD-C177-4B61-851A-D41B7FAE8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CEF2F3-AAC8-4E7F-957A-18F8AF666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A1437E-CB4F-4BA0-A489-7DCAB0380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1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384996-CBAC-4E85-97DD-EA269DAFC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E8D5B4-C663-4E4F-8DB1-DD93AE50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91939C-48E0-4588-8F6E-A40135278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1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C0874-3580-4143-903C-B8E4EED0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A5B285-0392-4D09-8798-D2A6C309D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18D341-1C1D-4304-92CC-8CBA87621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5CC47A-417A-4F7E-ADCE-B14EB614B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F24D82-961A-4736-885C-F1BC4B258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F0EEAD-C5A1-45C5-B2F2-2279681D7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34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636F5-48D4-49C7-AEB4-49DAB741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E4835B-106A-4AA7-9C16-C5746AF0B9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05D649-2B40-4FF1-B18F-A543B8FC6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833BB1-09F5-437C-8DBC-A9B09D4EB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381442-E575-4D7F-8028-73152748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C45A89-D001-4741-9CCC-496367ED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3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4E862-094F-4CA5-BB3C-8A28403AC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A7BB06-5BE9-48BE-A708-860D06F2A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001B9-323C-4355-994C-5E0C9500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CE046-940D-438E-954B-A85F1B0D5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401C3-E158-4CDD-83B5-EC0501615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4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32D7F2C-FCA8-4611-B90C-23F6FD54CA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B8F437D-548D-4A37-A6AB-CB041478F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B544F5-D550-49EB-A350-CD96F3482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923671-3E49-467C-BA2B-4D0CEDFC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DE62B8-F4BA-4A00-9A5F-193309CB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7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77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9D30F-7F21-4777-8344-F1DA54A01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ABA6D28-1713-4A30-8BE7-968241D0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9234D-49D6-472F-A10C-D87AD4850BDE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20C9739-741A-4739-8F37-AC063ADD0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E5F31E0-E639-4503-BE26-BB86AD041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A2B4-E740-45D3-BA5E-99B92501C66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7EFB00F-CA4B-4DC5-AC26-6FCAB12D4E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46F7D32-FDAF-4194-94EF-AAAE7BA6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9234D-49D6-472F-A10C-D87AD4850BDE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6FD02B5-8991-457B-86A0-74C8A38B2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ADB21E-A919-40CA-99D7-ECD450250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EA2B4-E740-45D3-BA5E-99B92501C66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5a1ec38f3c8fa">
            <a:extLst>
              <a:ext uri="{FF2B5EF4-FFF2-40B4-BE49-F238E27FC236}">
                <a16:creationId xmlns:a16="http://schemas.microsoft.com/office/drawing/2014/main" id="{B4495A32-FC9A-46DD-AEE9-343DC3A7068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2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6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</p:spTree>
    <p:extLst>
      <p:ext uri="{BB962C8B-B14F-4D97-AF65-F5344CB8AC3E}">
        <p14:creationId xmlns:p14="http://schemas.microsoft.com/office/powerpoint/2010/main" val="30605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涂豆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56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2251F-4693-49AB-9D38-06FFC1EFE2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8E1B5E2-816B-429F-930C-B5220AB1B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EDB74A-39CB-48D5-A3E4-537409DAD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C21A5C-A97E-4A38-BD12-A0993B923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3EECE4-FD78-4EAC-956F-719F44AA5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88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992C50-3BF9-4691-AE7F-5CC0DD777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D8EE60-A520-41BE-9597-0F1934443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4EB047-9754-4A97-B012-700492D3A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A2BE88-162E-450C-9987-6FC31307C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31DD7-963F-44AE-86AC-731B53A5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0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F7290-AACC-4E45-932B-99566655D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99E66B-503B-48CF-B211-37D9CBB05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61BFE4-7A36-4D73-AD0E-5E081FC57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84916C-BAEB-4F34-8A60-A429E1102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383AC8-B2CD-4F6C-993D-FA56BEB0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43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13B4CF-2EA1-4565-B160-83C6CC1CC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9234D-49D6-472F-A10C-D87AD4850BDE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0937D1-63E0-4647-AFF9-585FF7ACF9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8FA961-0383-41D9-8C1D-2383ACE0FF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EA2B4-E740-45D3-BA5E-99B92501C66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84FF5CA-E822-4742-9ADF-AC4C709A103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4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5" r:id="rId3"/>
    <p:sldLayoutId id="2147483658" r:id="rId4"/>
    <p:sldLayoutId id="2147483672" r:id="rId5"/>
    <p:sldLayoutId id="2147483673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94C855-CBF2-4206-AA83-2980CFD2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012607-CE04-4A1A-BFFA-056C49AA4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3749B6-FE5B-4E75-9200-0A929CB815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8457-BC06-46E7-A022-50363425AE9C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D0BB7-1CE0-427C-B7E3-3178BBE02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317581-7BD0-4256-9F60-A03F079B62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48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8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4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D3903EB6-FA9B-4469-96E3-A0778A3281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1" y="762000"/>
            <a:ext cx="12192000" cy="6096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AF29B75-3AE4-48C1-92EB-C7DC78C9A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919" y="-390393"/>
            <a:ext cx="3796764" cy="264827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B3906AE-2D7B-435B-9C52-F0A22E42A8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51" b="47039"/>
          <a:stretch/>
        </p:blipFill>
        <p:spPr>
          <a:xfrm>
            <a:off x="0" y="-18563"/>
            <a:ext cx="3872316" cy="24380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F6DE00B-442F-4395-9391-978CBF97FB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325" y="1075134"/>
            <a:ext cx="9035227" cy="22777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2EB1C46-C542-419B-A15A-D1FD097AF6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86" y="3276282"/>
            <a:ext cx="5465927" cy="1210913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974483" y="4858465"/>
            <a:ext cx="6834909" cy="0"/>
          </a:xfrm>
          <a:prstGeom prst="line">
            <a:avLst/>
          </a:prstGeom>
          <a:ln w="127000" cmpd="thickThin">
            <a:solidFill>
              <a:srgbClr val="962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131024" y="502314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汇报人</a:t>
            </a:r>
            <a:r>
              <a:rPr lang="zh-CN" altLang="en-US" b="1" dirty="0" smtClean="0">
                <a:cs typeface="+mn-ea"/>
                <a:sym typeface="+mn-lt"/>
              </a:rPr>
              <a:t>：</a:t>
            </a:r>
            <a:r>
              <a:rPr lang="en-US" altLang="zh-CN" b="1" dirty="0" smtClean="0">
                <a:cs typeface="+mn-ea"/>
                <a:sym typeface="+mn-lt"/>
              </a:rPr>
              <a:t>xxx</a:t>
            </a:r>
            <a:r>
              <a:rPr lang="zh-CN" altLang="en-US" b="1" dirty="0" smtClean="0">
                <a:cs typeface="+mn-ea"/>
                <a:sym typeface="+mn-lt"/>
              </a:rPr>
              <a:t>   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7804" y="5023141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时间：</a:t>
            </a:r>
            <a:r>
              <a:rPr lang="en-US" altLang="zh-CN" b="1" dirty="0">
                <a:cs typeface="+mn-ea"/>
                <a:sym typeface="+mn-lt"/>
              </a:rPr>
              <a:t>XX</a:t>
            </a:r>
            <a:r>
              <a:rPr lang="zh-CN" altLang="en-US" b="1" dirty="0">
                <a:cs typeface="+mn-ea"/>
                <a:sym typeface="+mn-lt"/>
              </a:rPr>
              <a:t>年</a:t>
            </a:r>
            <a:r>
              <a:rPr lang="en-US" altLang="zh-CN" b="1" dirty="0">
                <a:cs typeface="+mn-ea"/>
                <a:sym typeface="+mn-lt"/>
              </a:rPr>
              <a:t>XX</a:t>
            </a:r>
            <a:r>
              <a:rPr lang="zh-CN" altLang="en-US" b="1" dirty="0">
                <a:cs typeface="+mn-ea"/>
                <a:sym typeface="+mn-lt"/>
              </a:rPr>
              <a:t>月</a:t>
            </a:r>
          </a:p>
        </p:txBody>
      </p:sp>
      <p:pic>
        <p:nvPicPr>
          <p:cNvPr id="16" name="纯音乐 - 激昂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2550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0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创新驱动发展成果丰硕</a:t>
            </a: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592A6B99-0CA4-4A31-9188-4F9DDF78622D}"/>
              </a:ext>
            </a:extLst>
          </p:cNvPr>
          <p:cNvSpPr txBox="1">
            <a:spLocks noChangeArrowheads="1"/>
          </p:cNvSpPr>
          <p:nvPr/>
        </p:nvSpPr>
        <p:spPr>
          <a:xfrm>
            <a:off x="1024332" y="1984919"/>
            <a:ext cx="4697507" cy="27835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全社会研发投入年均增长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11%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，规模跃居世界第二位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科技进步贡献率由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52.2%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提高到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57.5%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日均新设企业由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千多户增加到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千多户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946003F-CB1F-467F-A89E-8736D9B6BF51}"/>
              </a:ext>
            </a:extLst>
          </p:cNvPr>
          <p:cNvSpPr/>
          <p:nvPr/>
        </p:nvSpPr>
        <p:spPr>
          <a:xfrm>
            <a:off x="889863" y="1756421"/>
            <a:ext cx="5177117" cy="316005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D045DB9-4D23-4E66-9AE4-220BAE9D25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585" y="1855592"/>
            <a:ext cx="4720831" cy="2961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355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2540132" y="3429000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改革开放迈出重大步伐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184784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62802941-28E3-4BD8-A118-74E408469777}"/>
              </a:ext>
            </a:extLst>
          </p:cNvPr>
          <p:cNvSpPr/>
          <p:nvPr/>
        </p:nvSpPr>
        <p:spPr>
          <a:xfrm>
            <a:off x="481040" y="2075561"/>
            <a:ext cx="6649228" cy="2931459"/>
          </a:xfrm>
          <a:prstGeom prst="round2Diag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改革开发迈出重大步伐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35BAE97C-6A64-4C7B-83D6-B7E7BC0B9694}"/>
              </a:ext>
            </a:extLst>
          </p:cNvPr>
          <p:cNvSpPr txBox="1">
            <a:spLocks noChangeArrowheads="1"/>
          </p:cNvSpPr>
          <p:nvPr/>
        </p:nvSpPr>
        <p:spPr>
          <a:xfrm>
            <a:off x="816022" y="2211380"/>
            <a:ext cx="6072199" cy="25280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 重要领域和关键环节改革取得突破性进展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2.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简政放权、放管结合、优化服务等改革推动政府职能发生深刻转变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3.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“一带一路”建设成效显著，对外贸易和利用外资结构优化、规模稳居世界前列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C99DA4-D15A-4474-8AEC-277C8AC663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528" y="1969333"/>
            <a:ext cx="3928882" cy="3084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4450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3309573" y="342900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人民生活持续改善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第五章节</a:t>
            </a:r>
          </a:p>
        </p:txBody>
      </p:sp>
    </p:spTree>
    <p:extLst>
      <p:ext uri="{BB962C8B-B14F-4D97-AF65-F5344CB8AC3E}">
        <p14:creationId xmlns:p14="http://schemas.microsoft.com/office/powerpoint/2010/main" val="274583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C045217-3757-4077-AE89-F058F9792DD8}"/>
              </a:ext>
            </a:extLst>
          </p:cNvPr>
          <p:cNvSpPr/>
          <p:nvPr/>
        </p:nvSpPr>
        <p:spPr>
          <a:xfrm>
            <a:off x="5074427" y="1794473"/>
            <a:ext cx="6106885" cy="326905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人民生活持续改善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76271CBF-9BB4-4976-9F56-80EED7780859}"/>
              </a:ext>
            </a:extLst>
          </p:cNvPr>
          <p:cNvSpPr txBox="1">
            <a:spLocks noChangeArrowheads="1"/>
          </p:cNvSpPr>
          <p:nvPr/>
        </p:nvSpPr>
        <p:spPr>
          <a:xfrm>
            <a:off x="5227467" y="2136781"/>
            <a:ext cx="5634318" cy="24877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贫困人口减少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6800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多万，易地扶贫搬迁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830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万人，贫困发生率由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10.2%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下降到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3.1%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居民收入年均增长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7.4%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、超过经济增速，形成世界上人口最多的中等收入群体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出境旅游人次由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8300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万增加到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千多万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0025354-581E-4B68-8C91-3A81E508F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09" y="1917694"/>
            <a:ext cx="4258191" cy="2838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546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人民生活持续改善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5DC4D7-CBCC-47F3-9CAF-268F99284D5B}"/>
              </a:ext>
            </a:extLst>
          </p:cNvPr>
          <p:cNvGrpSpPr/>
          <p:nvPr/>
        </p:nvGrpSpPr>
        <p:grpSpPr>
          <a:xfrm>
            <a:off x="817082" y="1609902"/>
            <a:ext cx="6322039" cy="942596"/>
            <a:chOff x="1197429" y="1437291"/>
            <a:chExt cx="6322039" cy="94259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B7DF0AC-25DE-4780-8635-8E4D0202C1FE}"/>
                </a:ext>
              </a:extLst>
            </p:cNvPr>
            <p:cNvSpPr/>
            <p:nvPr/>
          </p:nvSpPr>
          <p:spPr>
            <a:xfrm>
              <a:off x="1197429" y="1546513"/>
              <a:ext cx="827314" cy="724152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B6D732D-98FD-478D-86D2-E58C2011CC15}"/>
                </a:ext>
              </a:extLst>
            </p:cNvPr>
            <p:cNvSpPr/>
            <p:nvPr/>
          </p:nvSpPr>
          <p:spPr>
            <a:xfrm>
              <a:off x="2065725" y="1437291"/>
              <a:ext cx="5453743" cy="9425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23B44D1-6373-46C4-B781-CA969963E2B2}"/>
                </a:ext>
              </a:extLst>
            </p:cNvPr>
            <p:cNvSpPr/>
            <p:nvPr/>
          </p:nvSpPr>
          <p:spPr>
            <a:xfrm>
              <a:off x="1329598" y="1677757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AA02BF5-F0FA-4DEC-A295-A68B72D403C3}"/>
                </a:ext>
              </a:extLst>
            </p:cNvPr>
            <p:cNvSpPr/>
            <p:nvPr/>
          </p:nvSpPr>
          <p:spPr>
            <a:xfrm>
              <a:off x="2156912" y="1446924"/>
              <a:ext cx="5155727" cy="87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社会养老保险覆盖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亿多人，基本医疗保险覆盖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13.5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亿人，织就了世界上最大的社会保障网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38F5F1-5D53-48DE-96E1-A5C29F732B1D}"/>
              </a:ext>
            </a:extLst>
          </p:cNvPr>
          <p:cNvGrpSpPr/>
          <p:nvPr/>
        </p:nvGrpSpPr>
        <p:grpSpPr>
          <a:xfrm>
            <a:off x="817082" y="2861823"/>
            <a:ext cx="7055483" cy="942596"/>
            <a:chOff x="1156447" y="2706465"/>
            <a:chExt cx="7055483" cy="94259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36CA511-8689-45BD-A1A8-193CB87A19D0}"/>
                </a:ext>
              </a:extLst>
            </p:cNvPr>
            <p:cNvSpPr/>
            <p:nvPr/>
          </p:nvSpPr>
          <p:spPr>
            <a:xfrm>
              <a:off x="1156447" y="2827454"/>
              <a:ext cx="827314" cy="724152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6131438-655E-4F31-93DA-AE8F9DC5E010}"/>
                </a:ext>
              </a:extLst>
            </p:cNvPr>
            <p:cNvSpPr/>
            <p:nvPr/>
          </p:nvSpPr>
          <p:spPr>
            <a:xfrm>
              <a:off x="2024743" y="2706465"/>
              <a:ext cx="5453743" cy="9425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C5137A5-6F71-4DAB-A99C-6350ABD61FDF}"/>
                </a:ext>
              </a:extLst>
            </p:cNvPr>
            <p:cNvSpPr/>
            <p:nvPr/>
          </p:nvSpPr>
          <p:spPr>
            <a:xfrm>
              <a:off x="2115930" y="3036440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人均预期寿命达到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76.7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岁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7DD123-9841-4F9D-A48E-8BD44351BC73}"/>
              </a:ext>
            </a:extLst>
          </p:cNvPr>
          <p:cNvGrpSpPr/>
          <p:nvPr/>
        </p:nvGrpSpPr>
        <p:grpSpPr>
          <a:xfrm>
            <a:off x="817082" y="4162569"/>
            <a:ext cx="6322039" cy="976307"/>
            <a:chOff x="1156447" y="4145265"/>
            <a:chExt cx="6322039" cy="97630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AEBA0CE-FF73-445D-8643-55B30A3CCE3A}"/>
                </a:ext>
              </a:extLst>
            </p:cNvPr>
            <p:cNvSpPr/>
            <p:nvPr/>
          </p:nvSpPr>
          <p:spPr>
            <a:xfrm>
              <a:off x="1156447" y="4271342"/>
              <a:ext cx="827314" cy="724152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1BE348A-9512-480F-A9A6-CAEEDE62247F}"/>
                </a:ext>
              </a:extLst>
            </p:cNvPr>
            <p:cNvSpPr/>
            <p:nvPr/>
          </p:nvSpPr>
          <p:spPr>
            <a:xfrm>
              <a:off x="2024743" y="4145265"/>
              <a:ext cx="5453743" cy="97630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7C9CF3D-5177-4F40-983C-A70946987B89}"/>
                </a:ext>
              </a:extLst>
            </p:cNvPr>
            <p:cNvSpPr/>
            <p:nvPr/>
          </p:nvSpPr>
          <p:spPr>
            <a:xfrm>
              <a:off x="2115930" y="4171753"/>
              <a:ext cx="5155727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棚户区住房改房改造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2600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多万套，农村危房改造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1700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多万户，上亿人喜迁新居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C3252CDC-78BD-4DC1-ADE4-1F4E79658D29}"/>
              </a:ext>
            </a:extLst>
          </p:cNvPr>
          <p:cNvSpPr/>
          <p:nvPr/>
        </p:nvSpPr>
        <p:spPr>
          <a:xfrm>
            <a:off x="949249" y="3194715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70EE49A-0BA4-4078-91A0-51975009ACBB}"/>
              </a:ext>
            </a:extLst>
          </p:cNvPr>
          <p:cNvSpPr/>
          <p:nvPr/>
        </p:nvSpPr>
        <p:spPr>
          <a:xfrm>
            <a:off x="949250" y="4419891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FB065FC7-7E77-4967-BBAD-57C30ED638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978" y="1719123"/>
            <a:ext cx="3328847" cy="3419753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503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2540131" y="3429000"/>
            <a:ext cx="78790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人民环境状况持续好转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第六章节</a:t>
            </a:r>
          </a:p>
        </p:txBody>
      </p:sp>
    </p:spTree>
    <p:extLst>
      <p:ext uri="{BB962C8B-B14F-4D97-AF65-F5344CB8AC3E}">
        <p14:creationId xmlns:p14="http://schemas.microsoft.com/office/powerpoint/2010/main" val="320741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生活环境状况持续好转</a:t>
            </a:r>
          </a:p>
        </p:txBody>
      </p:sp>
      <p:pic>
        <p:nvPicPr>
          <p:cNvPr id="29" name="图片 28" descr="0bd41c9f97e65fe2a9a986fa4174c5e1">
            <a:extLst>
              <a:ext uri="{FF2B5EF4-FFF2-40B4-BE49-F238E27FC236}">
                <a16:creationId xmlns:a16="http://schemas.microsoft.com/office/drawing/2014/main" id="{33773AAC-9210-456B-BA41-3918FD2A09E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15405" y="1952701"/>
            <a:ext cx="1180626" cy="118062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03A411E-075B-4C1E-A7A1-29BD0F5DB584}"/>
              </a:ext>
            </a:extLst>
          </p:cNvPr>
          <p:cNvSpPr/>
          <p:nvPr/>
        </p:nvSpPr>
        <p:spPr>
          <a:xfrm>
            <a:off x="6296032" y="2104779"/>
            <a:ext cx="461751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cs typeface="+mn-ea"/>
                <a:sym typeface="+mn-lt"/>
              </a:rPr>
              <a:t>1. </a:t>
            </a:r>
            <a:r>
              <a:rPr lang="zh-CN" altLang="en-US" sz="2000" dirty="0">
                <a:cs typeface="+mn-ea"/>
                <a:sym typeface="+mn-lt"/>
              </a:rPr>
              <a:t>制定实施大气、水、土壤污染防治三个“十条”并取得扎实成效</a:t>
            </a:r>
            <a:endParaRPr lang="en-US" altLang="zh-CN" sz="2000" dirty="0">
              <a:cs typeface="+mn-ea"/>
              <a:sym typeface="+mn-lt"/>
            </a:endParaRPr>
          </a:p>
        </p:txBody>
      </p:sp>
      <p:pic>
        <p:nvPicPr>
          <p:cNvPr id="30" name="图片 29" descr="0bd41c9f97e65fe2a9a986fa4174c5e1">
            <a:extLst>
              <a:ext uri="{FF2B5EF4-FFF2-40B4-BE49-F238E27FC236}">
                <a16:creationId xmlns:a16="http://schemas.microsoft.com/office/drawing/2014/main" id="{F5BD6FFF-C787-4294-8E2F-5A509073605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15405" y="3650550"/>
            <a:ext cx="1180626" cy="11806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DC1B6BE-93B7-49DC-9727-5CB1FC943371}"/>
              </a:ext>
            </a:extLst>
          </p:cNvPr>
          <p:cNvSpPr/>
          <p:nvPr/>
        </p:nvSpPr>
        <p:spPr>
          <a:xfrm>
            <a:off x="6296031" y="3796729"/>
            <a:ext cx="461751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cs typeface="+mn-ea"/>
                <a:sym typeface="+mn-lt"/>
              </a:rPr>
              <a:t>2. </a:t>
            </a:r>
            <a:r>
              <a:rPr lang="zh-CN" altLang="en-US" sz="2000" dirty="0">
                <a:cs typeface="+mn-ea"/>
                <a:sym typeface="+mn-lt"/>
              </a:rPr>
              <a:t>单位国内生产总值能耗、水耗均下降</a:t>
            </a:r>
            <a:r>
              <a:rPr lang="en-US" altLang="zh-CN" sz="2000" dirty="0">
                <a:cs typeface="+mn-ea"/>
                <a:sym typeface="+mn-lt"/>
              </a:rPr>
              <a:t>20%</a:t>
            </a:r>
            <a:r>
              <a:rPr lang="zh-CN" altLang="en-US" sz="2000" dirty="0">
                <a:cs typeface="+mn-ea"/>
                <a:sym typeface="+mn-lt"/>
              </a:rPr>
              <a:t>以上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1799C41-56D2-4E97-8DCB-F87DB58AF459}"/>
              </a:ext>
            </a:extLst>
          </p:cNvPr>
          <p:cNvSpPr/>
          <p:nvPr/>
        </p:nvSpPr>
        <p:spPr>
          <a:xfrm>
            <a:off x="5277957" y="3429000"/>
            <a:ext cx="5504307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939E85F-0F13-4359-802B-8E122065C0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11" y="2104964"/>
            <a:ext cx="3948328" cy="2625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6388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生活环境状况持续好转</a:t>
            </a:r>
          </a:p>
        </p:txBody>
      </p:sp>
      <p:pic>
        <p:nvPicPr>
          <p:cNvPr id="29" name="图片 28" descr="0bd41c9f97e65fe2a9a986fa4174c5e1">
            <a:extLst>
              <a:ext uri="{FF2B5EF4-FFF2-40B4-BE49-F238E27FC236}">
                <a16:creationId xmlns:a16="http://schemas.microsoft.com/office/drawing/2014/main" id="{33773AAC-9210-456B-BA41-3918FD2A09E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29141" y="1920147"/>
            <a:ext cx="1180626" cy="118062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03A411E-075B-4C1E-A7A1-29BD0F5DB584}"/>
              </a:ext>
            </a:extLst>
          </p:cNvPr>
          <p:cNvSpPr/>
          <p:nvPr/>
        </p:nvSpPr>
        <p:spPr>
          <a:xfrm>
            <a:off x="1609767" y="2104779"/>
            <a:ext cx="4791685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cs typeface="+mn-ea"/>
                <a:sym typeface="+mn-lt"/>
              </a:rPr>
              <a:t>3.</a:t>
            </a:r>
            <a:r>
              <a:rPr lang="zh-CN" altLang="en-US" sz="2000" dirty="0">
                <a:cs typeface="+mn-ea"/>
                <a:sym typeface="+mn-lt"/>
              </a:rPr>
              <a:t>主要污染物排放量持续下降，重点城市重污染天数减少一半</a:t>
            </a:r>
            <a:endParaRPr lang="en-US" altLang="zh-CN" sz="2000" dirty="0">
              <a:cs typeface="+mn-ea"/>
              <a:sym typeface="+mn-lt"/>
            </a:endParaRPr>
          </a:p>
        </p:txBody>
      </p:sp>
      <p:pic>
        <p:nvPicPr>
          <p:cNvPr id="30" name="图片 29" descr="0bd41c9f97e65fe2a9a986fa4174c5e1">
            <a:extLst>
              <a:ext uri="{FF2B5EF4-FFF2-40B4-BE49-F238E27FC236}">
                <a16:creationId xmlns:a16="http://schemas.microsoft.com/office/drawing/2014/main" id="{F5BD6FFF-C787-4294-8E2F-5A509073605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29141" y="3650550"/>
            <a:ext cx="1180626" cy="11806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DC1B6BE-93B7-49DC-9727-5CB1FC943371}"/>
              </a:ext>
            </a:extLst>
          </p:cNvPr>
          <p:cNvSpPr/>
          <p:nvPr/>
        </p:nvSpPr>
        <p:spPr>
          <a:xfrm>
            <a:off x="1696852" y="3796729"/>
            <a:ext cx="461751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cs typeface="+mn-ea"/>
                <a:sym typeface="+mn-lt"/>
              </a:rPr>
              <a:t>4.</a:t>
            </a:r>
            <a:r>
              <a:rPr lang="zh-CN" altLang="en-US" sz="2000" dirty="0">
                <a:cs typeface="+mn-ea"/>
                <a:sym typeface="+mn-lt"/>
              </a:rPr>
              <a:t>森林面积增加</a:t>
            </a:r>
            <a:r>
              <a:rPr lang="en-US" altLang="zh-CN" sz="2000" dirty="0">
                <a:cs typeface="+mn-ea"/>
                <a:sym typeface="+mn-lt"/>
              </a:rPr>
              <a:t>1.63</a:t>
            </a:r>
            <a:r>
              <a:rPr lang="zh-CN" altLang="en-US" sz="2000" dirty="0">
                <a:cs typeface="+mn-ea"/>
                <a:sym typeface="+mn-lt"/>
              </a:rPr>
              <a:t>亿亩，沙化土地面积年均缩减近</a:t>
            </a:r>
            <a:r>
              <a:rPr lang="en-US" altLang="zh-CN" sz="2000" dirty="0">
                <a:cs typeface="+mn-ea"/>
                <a:sym typeface="+mn-lt"/>
              </a:rPr>
              <a:t>2000</a:t>
            </a:r>
            <a:r>
              <a:rPr lang="zh-CN" altLang="en-US" sz="2000" dirty="0">
                <a:cs typeface="+mn-ea"/>
                <a:sym typeface="+mn-lt"/>
              </a:rPr>
              <a:t>平方公里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1799C41-56D2-4E97-8DCB-F87DB58AF459}"/>
              </a:ext>
            </a:extLst>
          </p:cNvPr>
          <p:cNvSpPr/>
          <p:nvPr/>
        </p:nvSpPr>
        <p:spPr>
          <a:xfrm>
            <a:off x="591693" y="3429000"/>
            <a:ext cx="5504307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45DE8D-EBF3-4509-98AD-3FA8252E24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007" y="2104779"/>
            <a:ext cx="4083566" cy="27632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9036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1735424" y="3429000"/>
            <a:ext cx="94884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17</a:t>
            </a:r>
            <a:r>
              <a:rPr lang="zh-CN" altLang="en-US" sz="48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年经济目标任务完成并好于预期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第七章节</a:t>
            </a:r>
          </a:p>
        </p:txBody>
      </p:sp>
    </p:spTree>
    <p:extLst>
      <p:ext uri="{BB962C8B-B14F-4D97-AF65-F5344CB8AC3E}">
        <p14:creationId xmlns:p14="http://schemas.microsoft.com/office/powerpoint/2010/main" val="160425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A24354C-7CFD-4821-BBDF-2DDC97AD03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07006" cy="474878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E274D64-602D-473B-BFC8-4433A5EE0507}"/>
              </a:ext>
            </a:extLst>
          </p:cNvPr>
          <p:cNvSpPr/>
          <p:nvPr/>
        </p:nvSpPr>
        <p:spPr>
          <a:xfrm>
            <a:off x="10237929" y="27524"/>
            <a:ext cx="1292662" cy="3464432"/>
          </a:xfrm>
          <a:prstGeom prst="rect">
            <a:avLst/>
          </a:prstGeom>
          <a:effectLst>
            <a:outerShdw blurRad="88900" dist="88900" dir="1200000" algn="tl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C00000"/>
                </a:solidFill>
                <a:cs typeface="+mn-ea"/>
                <a:sym typeface="+mn-lt"/>
              </a:rPr>
              <a:t>目 录</a:t>
            </a:r>
            <a:endParaRPr lang="en-US" altLang="zh-CN" sz="7200" b="1" spc="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F52A4AD-237D-4760-A51A-A1E9744DA558}"/>
              </a:ext>
            </a:extLst>
          </p:cNvPr>
          <p:cNvSpPr/>
          <p:nvPr/>
        </p:nvSpPr>
        <p:spPr>
          <a:xfrm flipH="1">
            <a:off x="5205507" y="1929117"/>
            <a:ext cx="3652005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4BCECD6-3F24-4ABC-AC46-D0AFDCCD4E5E}"/>
              </a:ext>
            </a:extLst>
          </p:cNvPr>
          <p:cNvSpPr/>
          <p:nvPr/>
        </p:nvSpPr>
        <p:spPr>
          <a:xfrm flipH="1">
            <a:off x="5205507" y="2588792"/>
            <a:ext cx="3652005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D1E8BB4-9ED1-4F8F-B039-1337C8B21D20}"/>
              </a:ext>
            </a:extLst>
          </p:cNvPr>
          <p:cNvSpPr/>
          <p:nvPr/>
        </p:nvSpPr>
        <p:spPr>
          <a:xfrm flipH="1">
            <a:off x="5205507" y="3234309"/>
            <a:ext cx="3652005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4EAA4B4-FB87-4522-8A93-3D1DA5800625}"/>
              </a:ext>
            </a:extLst>
          </p:cNvPr>
          <p:cNvSpPr/>
          <p:nvPr/>
        </p:nvSpPr>
        <p:spPr>
          <a:xfrm flipH="1">
            <a:off x="5207800" y="3911477"/>
            <a:ext cx="3652005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4083670-1243-415B-AA8E-61425F17A41C}"/>
              </a:ext>
            </a:extLst>
          </p:cNvPr>
          <p:cNvSpPr/>
          <p:nvPr/>
        </p:nvSpPr>
        <p:spPr>
          <a:xfrm flipH="1">
            <a:off x="5207800" y="4522191"/>
            <a:ext cx="3652005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51F1407-5050-4412-B665-62670F5D5D9E}"/>
              </a:ext>
            </a:extLst>
          </p:cNvPr>
          <p:cNvSpPr/>
          <p:nvPr/>
        </p:nvSpPr>
        <p:spPr>
          <a:xfrm flipH="1">
            <a:off x="5207798" y="5158151"/>
            <a:ext cx="3652007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E2E6BC6-7A3E-4B10-832B-FD726CC94747}"/>
              </a:ext>
            </a:extLst>
          </p:cNvPr>
          <p:cNvSpPr/>
          <p:nvPr/>
        </p:nvSpPr>
        <p:spPr>
          <a:xfrm flipH="1">
            <a:off x="5205505" y="1310961"/>
            <a:ext cx="3652007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205507" y="1357736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经济实力跃上新台阶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A9CDB35-A315-4A3B-A437-9BBD72C4BEA1}"/>
              </a:ext>
            </a:extLst>
          </p:cNvPr>
          <p:cNvSpPr/>
          <p:nvPr/>
        </p:nvSpPr>
        <p:spPr>
          <a:xfrm>
            <a:off x="5205507" y="2011861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经济结构出现重大变革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E54759E-69BE-41C1-94CF-34CFE3FC1868}"/>
              </a:ext>
            </a:extLst>
          </p:cNvPr>
          <p:cNvSpPr/>
          <p:nvPr/>
        </p:nvSpPr>
        <p:spPr>
          <a:xfrm>
            <a:off x="5205505" y="2658800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创新驱动发展成果丰硕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AECAFB3-AF86-4902-A4E3-A0CDC758B252}"/>
              </a:ext>
            </a:extLst>
          </p:cNvPr>
          <p:cNvSpPr/>
          <p:nvPr/>
        </p:nvSpPr>
        <p:spPr>
          <a:xfrm>
            <a:off x="5189684" y="3287110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改革开放迈出重大步伐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90336CA-AB09-4C3D-A9DB-95BE395FECD5}"/>
              </a:ext>
            </a:extLst>
          </p:cNvPr>
          <p:cNvSpPr/>
          <p:nvPr/>
        </p:nvSpPr>
        <p:spPr>
          <a:xfrm>
            <a:off x="5207798" y="3978295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人民生活持续改善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63105B9-E3D8-441A-B3DD-39054BBBB295}"/>
              </a:ext>
            </a:extLst>
          </p:cNvPr>
          <p:cNvSpPr/>
          <p:nvPr/>
        </p:nvSpPr>
        <p:spPr>
          <a:xfrm>
            <a:off x="5205121" y="4568464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生态环境状况逐步好转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85C9D77-445D-4C47-B6C7-EA1073116E4A}"/>
              </a:ext>
            </a:extLst>
          </p:cNvPr>
          <p:cNvSpPr/>
          <p:nvPr/>
        </p:nvSpPr>
        <p:spPr>
          <a:xfrm>
            <a:off x="5239152" y="5209134"/>
            <a:ext cx="3701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17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年经济目标任务完成并好于预期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808C779-2A35-469A-BB8A-32000B509E34}"/>
              </a:ext>
            </a:extLst>
          </p:cNvPr>
          <p:cNvSpPr/>
          <p:nvPr/>
        </p:nvSpPr>
        <p:spPr>
          <a:xfrm>
            <a:off x="4351990" y="1316244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1A5ECF9-F748-4F2B-B23B-E0214F29AC20}"/>
              </a:ext>
            </a:extLst>
          </p:cNvPr>
          <p:cNvSpPr/>
          <p:nvPr/>
        </p:nvSpPr>
        <p:spPr>
          <a:xfrm>
            <a:off x="4351990" y="1961514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A9C0E37-85E8-47CD-8D82-96ED3DB7D44C}"/>
              </a:ext>
            </a:extLst>
          </p:cNvPr>
          <p:cNvSpPr/>
          <p:nvPr/>
        </p:nvSpPr>
        <p:spPr>
          <a:xfrm>
            <a:off x="4358202" y="2618343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E39A95F-C2F0-4CF6-A167-6BAFD1E2DE54}"/>
              </a:ext>
            </a:extLst>
          </p:cNvPr>
          <p:cNvSpPr/>
          <p:nvPr/>
        </p:nvSpPr>
        <p:spPr>
          <a:xfrm>
            <a:off x="4351990" y="3236499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217E486-0D7C-4B46-92E9-7423ADACF8A2}"/>
              </a:ext>
            </a:extLst>
          </p:cNvPr>
          <p:cNvSpPr/>
          <p:nvPr/>
        </p:nvSpPr>
        <p:spPr>
          <a:xfrm>
            <a:off x="4354283" y="3917785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F8400D3-3656-4458-A7CA-3C05BC90F355}"/>
              </a:ext>
            </a:extLst>
          </p:cNvPr>
          <p:cNvSpPr/>
          <p:nvPr/>
        </p:nvSpPr>
        <p:spPr>
          <a:xfrm>
            <a:off x="4351990" y="4527474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9315ADC-E7FA-4FB3-82D2-7E50621250D0}"/>
              </a:ext>
            </a:extLst>
          </p:cNvPr>
          <p:cNvSpPr/>
          <p:nvPr/>
        </p:nvSpPr>
        <p:spPr>
          <a:xfrm>
            <a:off x="4354283" y="5163435"/>
            <a:ext cx="768636" cy="5362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07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03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对角 2">
            <a:extLst>
              <a:ext uri="{FF2B5EF4-FFF2-40B4-BE49-F238E27FC236}">
                <a16:creationId xmlns:a16="http://schemas.microsoft.com/office/drawing/2014/main" id="{97E348AE-4A3B-400F-8EFA-2A38C9843942}"/>
              </a:ext>
            </a:extLst>
          </p:cNvPr>
          <p:cNvSpPr/>
          <p:nvPr/>
        </p:nvSpPr>
        <p:spPr>
          <a:xfrm>
            <a:off x="785750" y="2223238"/>
            <a:ext cx="6141298" cy="2640208"/>
          </a:xfrm>
          <a:prstGeom prst="snip2Diag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5777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BA0004"/>
                </a:solidFill>
                <a:cs typeface="+mn-ea"/>
                <a:sym typeface="+mn-lt"/>
              </a:rPr>
              <a:t>17</a:t>
            </a:r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年任务目标完成并好于预期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ADCAA213-536D-4B3B-9780-04713BA087D6}"/>
              </a:ext>
            </a:extLst>
          </p:cNvPr>
          <p:cNvSpPr txBox="1">
            <a:spLocks noChangeArrowheads="1"/>
          </p:cNvSpPr>
          <p:nvPr/>
        </p:nvSpPr>
        <p:spPr>
          <a:xfrm>
            <a:off x="951845" y="2448469"/>
            <a:ext cx="5809108" cy="21989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国内生产总值增长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6.9%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，居民收入增长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7.3%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，增速均比上年有所加快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城镇新增就业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1351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万人，失业率为多年来最低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工作增速回升，企业利润增长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21%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55C62AF-B0E5-4D60-A146-8BF4E5C6C4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588" y="3938439"/>
            <a:ext cx="1456146" cy="14178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2B257D0-5BF3-46A4-9F02-54EC0C249A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91400" y="1776624"/>
            <a:ext cx="1268810" cy="12354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B51FCB3-6C05-4C7D-B61C-C625EAC4B2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667" y="2223238"/>
            <a:ext cx="3736222" cy="276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5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694D93-B9EF-4C7D-A0EE-8EFDF9250B18}"/>
              </a:ext>
            </a:extLst>
          </p:cNvPr>
          <p:cNvSpPr/>
          <p:nvPr/>
        </p:nvSpPr>
        <p:spPr>
          <a:xfrm>
            <a:off x="4773110" y="2331492"/>
            <a:ext cx="5673691" cy="267788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7969E11-5755-4E6F-B260-FFD9750DE59F}"/>
              </a:ext>
            </a:extLst>
          </p:cNvPr>
          <p:cNvSpPr txBox="1"/>
          <p:nvPr/>
        </p:nvSpPr>
        <p:spPr>
          <a:xfrm>
            <a:off x="1613647" y="257367"/>
            <a:ext cx="5777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BA0004"/>
                </a:solidFill>
                <a:cs typeface="+mn-ea"/>
                <a:sym typeface="+mn-lt"/>
              </a:rPr>
              <a:t>17</a:t>
            </a:r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年任务目标完成并好于预期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E9CBF73F-1313-40FB-8F26-5E6A256ED31F}"/>
              </a:ext>
            </a:extLst>
          </p:cNvPr>
          <p:cNvSpPr txBox="1">
            <a:spLocks noChangeArrowheads="1"/>
          </p:cNvSpPr>
          <p:nvPr/>
        </p:nvSpPr>
        <p:spPr>
          <a:xfrm>
            <a:off x="4979628" y="2720390"/>
            <a:ext cx="5547850" cy="19708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4.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 财政收入增长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7.4%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，扭转了增速放缓态势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5.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进出口增长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14.2%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6.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 实际使用外资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1363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亿美元、创历史新高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 descr="5fdf83a2f1402f61c6f1155ca9845444">
            <a:extLst>
              <a:ext uri="{FF2B5EF4-FFF2-40B4-BE49-F238E27FC236}">
                <a16:creationId xmlns:a16="http://schemas.microsoft.com/office/drawing/2014/main" id="{812C6DBA-D7D2-4B05-9B47-429655EBA9A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09968" y="1994035"/>
            <a:ext cx="4175952" cy="329524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D40B6D6-6EAF-4C29-8FF5-1739DB2E68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66295" flipH="1">
            <a:off x="9275746" y="3812480"/>
            <a:ext cx="1456146" cy="141788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A2688F3-A9A3-4E89-AF9F-7C5A2FFC23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2295" flipH="1">
            <a:off x="4322747" y="1957888"/>
            <a:ext cx="1456146" cy="14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1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D3903EB6-FA9B-4469-96E3-A0778A3281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AF29B75-3AE4-48C1-92EB-C7DC78C9A5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919" y="-390393"/>
            <a:ext cx="3796764" cy="264827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B3906AE-2D7B-435B-9C52-F0A22E42A8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51" b="47039"/>
          <a:stretch/>
        </p:blipFill>
        <p:spPr>
          <a:xfrm>
            <a:off x="0" y="-18563"/>
            <a:ext cx="3872316" cy="24380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F6DE00B-442F-4395-9391-978CBF97FB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325" y="1075134"/>
            <a:ext cx="9035227" cy="227778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974483" y="4858465"/>
            <a:ext cx="6834909" cy="0"/>
          </a:xfrm>
          <a:prstGeom prst="line">
            <a:avLst/>
          </a:prstGeom>
          <a:ln w="127000" cmpd="thickThin">
            <a:solidFill>
              <a:srgbClr val="962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131024" y="502314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汇报人</a:t>
            </a:r>
            <a:r>
              <a:rPr lang="zh-CN" altLang="en-US" b="1" dirty="0" smtClean="0">
                <a:cs typeface="+mn-ea"/>
                <a:sym typeface="+mn-lt"/>
              </a:rPr>
              <a:t>：</a:t>
            </a:r>
            <a:r>
              <a:rPr lang="en-US" altLang="zh-CN" b="1" dirty="0" smtClean="0">
                <a:cs typeface="+mn-ea"/>
                <a:sym typeface="+mn-lt"/>
              </a:rPr>
              <a:t>xxx</a:t>
            </a:r>
            <a:r>
              <a:rPr lang="zh-CN" altLang="en-US" b="1" dirty="0" smtClean="0">
                <a:cs typeface="+mn-ea"/>
                <a:sym typeface="+mn-lt"/>
              </a:rPr>
              <a:t>   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7804" y="5023141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时间：</a:t>
            </a:r>
            <a:r>
              <a:rPr lang="en-US" altLang="zh-CN" b="1" dirty="0">
                <a:cs typeface="+mn-ea"/>
                <a:sym typeface="+mn-lt"/>
              </a:rPr>
              <a:t>XX</a:t>
            </a:r>
            <a:r>
              <a:rPr lang="zh-CN" altLang="en-US" b="1" dirty="0">
                <a:cs typeface="+mn-ea"/>
                <a:sym typeface="+mn-lt"/>
              </a:rPr>
              <a:t>年</a:t>
            </a:r>
            <a:r>
              <a:rPr lang="en-US" altLang="zh-CN" b="1" dirty="0">
                <a:cs typeface="+mn-ea"/>
                <a:sym typeface="+mn-lt"/>
              </a:rPr>
              <a:t>XX</a:t>
            </a:r>
            <a:r>
              <a:rPr lang="zh-CN" altLang="en-US" b="1" dirty="0">
                <a:cs typeface="+mn-ea"/>
                <a:sym typeface="+mn-lt"/>
              </a:rPr>
              <a:t>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71A837-F48F-44E7-8E2B-E8C73A1254E7}"/>
              </a:ext>
            </a:extLst>
          </p:cNvPr>
          <p:cNvSpPr txBox="1"/>
          <p:nvPr/>
        </p:nvSpPr>
        <p:spPr>
          <a:xfrm>
            <a:off x="3478318" y="3201749"/>
            <a:ext cx="58272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C00000"/>
                </a:solidFill>
                <a:cs typeface="+mn-ea"/>
                <a:sym typeface="+mn-lt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16211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2924852" y="3429000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经济实力跃上新台阶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127175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grpSp>
        <p:nvGrpSpPr>
          <p:cNvPr id="7" name="组 8">
            <a:extLst>
              <a:ext uri="{FF2B5EF4-FFF2-40B4-BE49-F238E27FC236}">
                <a16:creationId xmlns:a16="http://schemas.microsoft.com/office/drawing/2014/main" id="{71439556-C1C6-4DE0-9920-4FBCB1460142}"/>
              </a:ext>
            </a:extLst>
          </p:cNvPr>
          <p:cNvGrpSpPr/>
          <p:nvPr/>
        </p:nvGrpSpPr>
        <p:grpSpPr>
          <a:xfrm>
            <a:off x="1443204" y="1169946"/>
            <a:ext cx="3561571" cy="4380880"/>
            <a:chOff x="1253390" y="771229"/>
            <a:chExt cx="3250249" cy="4181793"/>
          </a:xfrm>
        </p:grpSpPr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id="{89F32F6E-7D59-44D6-A51F-E9F2E19600DF}"/>
                </a:ext>
              </a:extLst>
            </p:cNvPr>
            <p:cNvSpPr/>
            <p:nvPr/>
          </p:nvSpPr>
          <p:spPr>
            <a:xfrm>
              <a:off x="1253390" y="1704110"/>
              <a:ext cx="3228999" cy="3248912"/>
            </a:xfrm>
            <a:prstGeom prst="roundRect">
              <a:avLst>
                <a:gd name="adj" fmla="val 1542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rgbClr val="BA00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399BAE5-473E-4137-9765-3847F9F51D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858"/>
            <a:stretch/>
          </p:blipFill>
          <p:spPr>
            <a:xfrm>
              <a:off x="1253390" y="771229"/>
              <a:ext cx="3250249" cy="1865760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E1E9B6E-A2AF-44E9-8D07-9A5D888718EC}"/>
              </a:ext>
            </a:extLst>
          </p:cNvPr>
          <p:cNvSpPr txBox="1"/>
          <p:nvPr/>
        </p:nvSpPr>
        <p:spPr>
          <a:xfrm>
            <a:off x="1653214" y="234754"/>
            <a:ext cx="4152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经济实力跃上新台阶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01450"/>
            <a:ext cx="1437675" cy="133055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48A65B9-DC1D-47CB-B976-64EE9EB96924}"/>
              </a:ext>
            </a:extLst>
          </p:cNvPr>
          <p:cNvSpPr/>
          <p:nvPr/>
        </p:nvSpPr>
        <p:spPr>
          <a:xfrm>
            <a:off x="1653214" y="3447982"/>
            <a:ext cx="3166604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国内生产总值从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万亿元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增加到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82.7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万亿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元，年均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增长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7.1%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 8">
            <a:extLst>
              <a:ext uri="{FF2B5EF4-FFF2-40B4-BE49-F238E27FC236}">
                <a16:creationId xmlns:a16="http://schemas.microsoft.com/office/drawing/2014/main" id="{E30B953A-15AC-4753-8474-6C3C92EE90A1}"/>
              </a:ext>
            </a:extLst>
          </p:cNvPr>
          <p:cNvGrpSpPr/>
          <p:nvPr/>
        </p:nvGrpSpPr>
        <p:grpSpPr>
          <a:xfrm>
            <a:off x="6324194" y="1169947"/>
            <a:ext cx="3561571" cy="4380879"/>
            <a:chOff x="1241960" y="868029"/>
            <a:chExt cx="3250249" cy="4181793"/>
          </a:xfrm>
        </p:grpSpPr>
        <p:sp>
          <p:nvSpPr>
            <p:cNvPr id="18" name="圆角矩形 7">
              <a:extLst>
                <a:ext uri="{FF2B5EF4-FFF2-40B4-BE49-F238E27FC236}">
                  <a16:creationId xmlns:a16="http://schemas.microsoft.com/office/drawing/2014/main" id="{C5F72626-7758-4D92-BE14-341D1530317F}"/>
                </a:ext>
              </a:extLst>
            </p:cNvPr>
            <p:cNvSpPr/>
            <p:nvPr/>
          </p:nvSpPr>
          <p:spPr>
            <a:xfrm>
              <a:off x="1253390" y="1704109"/>
              <a:ext cx="3228999" cy="3345713"/>
            </a:xfrm>
            <a:prstGeom prst="roundRect">
              <a:avLst>
                <a:gd name="adj" fmla="val 1542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rgbClr val="BA00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06B8699-5FA2-423B-99D3-30CF57B8A1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858"/>
            <a:stretch/>
          </p:blipFill>
          <p:spPr>
            <a:xfrm>
              <a:off x="1241960" y="868029"/>
              <a:ext cx="3250249" cy="1865760"/>
            </a:xfrm>
            <a:prstGeom prst="rect">
              <a:avLst/>
            </a:prstGeom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35FEA68D-89D1-4C77-8528-22AA1BD4407B}"/>
              </a:ext>
            </a:extLst>
          </p:cNvPr>
          <p:cNvSpPr/>
          <p:nvPr/>
        </p:nvSpPr>
        <p:spPr>
          <a:xfrm>
            <a:off x="6634964" y="3429000"/>
            <a:ext cx="3353328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国占世界经济比重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从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11.4%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提高到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15%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左右，对世界经济增长贡献率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超过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30%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E7FE86E2-AE69-45FD-876B-D7B68770FB16}"/>
              </a:ext>
            </a:extLst>
          </p:cNvPr>
          <p:cNvSpPr txBox="1"/>
          <p:nvPr/>
        </p:nvSpPr>
        <p:spPr>
          <a:xfrm>
            <a:off x="2799311" y="3017675"/>
            <a:ext cx="849359" cy="434698"/>
          </a:xfrm>
          <a:prstGeom prst="rect">
            <a:avLst/>
          </a:prstGeom>
          <a:solidFill>
            <a:srgbClr val="C00000"/>
          </a:solidFill>
          <a:extLst/>
        </p:spPr>
        <p:txBody>
          <a:bodyPr wrap="square" lIns="125695" tIns="62847" rIns="125695" bIns="62847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5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127000" sx="102000" sy="102000" algn="ctr" rotWithShape="0">
                    <a:schemeClr val="bg1">
                      <a:alpha val="84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defRPr/>
            </a:pPr>
            <a:r>
              <a:rPr lang="en-US" altLang="zh-CN" sz="2000" kern="0" dirty="0">
                <a:solidFill>
                  <a:schemeClr val="bg1"/>
                </a:solidFill>
                <a:effectLst>
                  <a:outerShdw blurRad="127000" sx="102000" sy="102000" algn="ctr" rotWithShape="0">
                    <a:sysClr val="window" lastClr="FFFFFF">
                      <a:alpha val="84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000" kern="0" dirty="0">
              <a:solidFill>
                <a:schemeClr val="bg1"/>
              </a:solidFill>
              <a:effectLst>
                <a:outerShdw blurRad="127000" sx="102000" sy="102000" algn="ctr" rotWithShape="0">
                  <a:sysClr val="window" lastClr="FFFFFF">
                    <a:alpha val="84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637316DE-BB06-4601-B03E-32F979B8EAEF}"/>
              </a:ext>
            </a:extLst>
          </p:cNvPr>
          <p:cNvSpPr txBox="1"/>
          <p:nvPr/>
        </p:nvSpPr>
        <p:spPr>
          <a:xfrm>
            <a:off x="7680299" y="3081296"/>
            <a:ext cx="849359" cy="434698"/>
          </a:xfrm>
          <a:prstGeom prst="rect">
            <a:avLst/>
          </a:prstGeom>
          <a:solidFill>
            <a:srgbClr val="C00000"/>
          </a:solidFill>
          <a:extLst/>
        </p:spPr>
        <p:txBody>
          <a:bodyPr wrap="square" lIns="125695" tIns="62847" rIns="125695" bIns="62847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5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127000" sx="102000" sy="102000" algn="ctr" rotWithShape="0">
                    <a:schemeClr val="bg1">
                      <a:alpha val="84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>
              <a:defRPr/>
            </a:pPr>
            <a:r>
              <a:rPr lang="en-US" altLang="zh-CN" sz="2000" kern="0" dirty="0">
                <a:solidFill>
                  <a:schemeClr val="bg1"/>
                </a:solidFill>
                <a:effectLst>
                  <a:outerShdw blurRad="127000" sx="102000" sy="102000" algn="ctr" rotWithShape="0">
                    <a:sysClr val="window" lastClr="FFFFFF">
                      <a:alpha val="84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000" kern="0" dirty="0">
              <a:solidFill>
                <a:schemeClr val="bg1"/>
              </a:solidFill>
              <a:effectLst>
                <a:outerShdw blurRad="127000" sx="102000" sy="102000" algn="ctr" rotWithShape="0">
                  <a:sysClr val="window" lastClr="FFFFFF">
                    <a:alpha val="84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D24EB5C-FD7B-4894-A50A-57C659EC48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7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1E9B6E-A2AF-44E9-8D07-9A5D888718EC}"/>
              </a:ext>
            </a:extLst>
          </p:cNvPr>
          <p:cNvSpPr txBox="1"/>
          <p:nvPr/>
        </p:nvSpPr>
        <p:spPr>
          <a:xfrm>
            <a:off x="1751088" y="198562"/>
            <a:ext cx="4152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经济实力跃上新台阶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E901D6BB-0DCF-4700-825E-ED74CE79EC2D}"/>
              </a:ext>
            </a:extLst>
          </p:cNvPr>
          <p:cNvSpPr/>
          <p:nvPr/>
        </p:nvSpPr>
        <p:spPr>
          <a:xfrm>
            <a:off x="2863740" y="3338193"/>
            <a:ext cx="46984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居民消费价格年均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上涨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1.9%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DF625AF-90B0-4DEC-9E37-4CFF3B930078}"/>
              </a:ext>
            </a:extLst>
          </p:cNvPr>
          <p:cNvSpPr/>
          <p:nvPr/>
        </p:nvSpPr>
        <p:spPr>
          <a:xfrm>
            <a:off x="4314575" y="4725050"/>
            <a:ext cx="424274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城镇新增就业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6600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万人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以上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ECB5F4A-A0F2-4824-80AE-68297F2D5D4A}"/>
              </a:ext>
            </a:extLst>
          </p:cNvPr>
          <p:cNvSpPr/>
          <p:nvPr/>
        </p:nvSpPr>
        <p:spPr>
          <a:xfrm>
            <a:off x="2980780" y="2020936"/>
            <a:ext cx="584501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财政收入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从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1.7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万亿元增加到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17.3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万亿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</a:t>
            </a:r>
            <a:endParaRPr lang="en-US" altLang="zh-CN" sz="2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DC27D0B-825F-4D79-9B79-152280743CAC}"/>
              </a:ext>
            </a:extLst>
          </p:cNvPr>
          <p:cNvSpPr txBox="1"/>
          <p:nvPr/>
        </p:nvSpPr>
        <p:spPr>
          <a:xfrm>
            <a:off x="8674825" y="1470058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i="1" dirty="0">
                <a:solidFill>
                  <a:srgbClr val="BA0004"/>
                </a:solidFill>
                <a:cs typeface="+mn-ea"/>
                <a:sym typeface="+mn-lt"/>
              </a:rPr>
              <a:t>03</a:t>
            </a:r>
            <a:endParaRPr kumimoji="1" lang="zh-CN" altLang="en-US" sz="4800" i="1" dirty="0">
              <a:solidFill>
                <a:srgbClr val="BA0004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00EF69B-846A-476D-8A74-5B9250EF0958}"/>
              </a:ext>
            </a:extLst>
          </p:cNvPr>
          <p:cNvSpPr txBox="1"/>
          <p:nvPr/>
        </p:nvSpPr>
        <p:spPr>
          <a:xfrm>
            <a:off x="1629007" y="3161222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i="1" dirty="0">
                <a:solidFill>
                  <a:srgbClr val="BA0004"/>
                </a:solidFill>
                <a:cs typeface="+mn-ea"/>
                <a:sym typeface="+mn-lt"/>
              </a:rPr>
              <a:t>04</a:t>
            </a:r>
            <a:endParaRPr kumimoji="1" lang="zh-CN" altLang="en-US" sz="4800" i="1" dirty="0">
              <a:solidFill>
                <a:srgbClr val="BA0004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37BFA29-52F1-4D11-BA91-CCEBC33BC6BB}"/>
              </a:ext>
            </a:extLst>
          </p:cNvPr>
          <p:cNvSpPr txBox="1"/>
          <p:nvPr/>
        </p:nvSpPr>
        <p:spPr>
          <a:xfrm>
            <a:off x="8674825" y="421596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i="1" dirty="0">
                <a:solidFill>
                  <a:srgbClr val="BA0004"/>
                </a:solidFill>
                <a:cs typeface="+mn-ea"/>
                <a:sym typeface="+mn-lt"/>
              </a:rPr>
              <a:t>05</a:t>
            </a:r>
            <a:endParaRPr kumimoji="1" lang="zh-CN" altLang="en-US" sz="4800" i="1" dirty="0">
              <a:solidFill>
                <a:srgbClr val="BA0004"/>
              </a:solidFill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31DC43D5-EEDF-4AC4-9533-80AD4F675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453" y="1541248"/>
            <a:ext cx="1014796" cy="98813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D091A0B-A49F-41C3-A438-5E813896A3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962" y="4269542"/>
            <a:ext cx="1138781" cy="11088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0EC745B-1B7E-4D25-AB8F-7B2D501326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1055" y="3240719"/>
            <a:ext cx="1098375" cy="106951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1C6394F-C506-423D-9D69-DEE4BBB10C7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2540132" y="3429000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经济结构出现重大变革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第二章节</a:t>
            </a:r>
          </a:p>
        </p:txBody>
      </p:sp>
    </p:spTree>
    <p:extLst>
      <p:ext uri="{BB962C8B-B14F-4D97-AF65-F5344CB8AC3E}">
        <p14:creationId xmlns:p14="http://schemas.microsoft.com/office/powerpoint/2010/main" val="340676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E1E9B6E-A2AF-44E9-8D07-9A5D888718EC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经济结构出现重大变革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grpSp>
        <p:nvGrpSpPr>
          <p:cNvPr id="17" name="组 25">
            <a:extLst>
              <a:ext uri="{FF2B5EF4-FFF2-40B4-BE49-F238E27FC236}">
                <a16:creationId xmlns:a16="http://schemas.microsoft.com/office/drawing/2014/main" id="{AA4F4204-4E0F-43D3-BCB3-86108E3773B0}"/>
              </a:ext>
            </a:extLst>
          </p:cNvPr>
          <p:cNvGrpSpPr/>
          <p:nvPr/>
        </p:nvGrpSpPr>
        <p:grpSpPr>
          <a:xfrm>
            <a:off x="2124519" y="2000358"/>
            <a:ext cx="1588540" cy="834353"/>
            <a:chOff x="1613331" y="1665914"/>
            <a:chExt cx="1588540" cy="83435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0CC2E9C-C32D-4D3A-B980-18DBD945C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52"/>
            <a:stretch/>
          </p:blipFill>
          <p:spPr>
            <a:xfrm>
              <a:off x="1613331" y="1665914"/>
              <a:ext cx="1417917" cy="83435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7A137E4-8C68-4368-86DF-4FE028FA239F}"/>
                </a:ext>
              </a:extLst>
            </p:cNvPr>
            <p:cNvSpPr txBox="1"/>
            <p:nvPr/>
          </p:nvSpPr>
          <p:spPr>
            <a:xfrm>
              <a:off x="2445395" y="1734350"/>
              <a:ext cx="756476" cy="646331"/>
            </a:xfrm>
            <a:prstGeom prst="rect">
              <a:avLst/>
            </a:prstGeom>
            <a:noFill/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kumimoji="1" lang="en-US" altLang="zh-CN" sz="36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84000">
                        <a:srgbClr val="EECB60"/>
                      </a:gs>
                    </a:gsLst>
                    <a:lin ang="5400000" scaled="1"/>
                  </a:gradFill>
                  <a:effectLst>
                    <a:outerShdw blurRad="50800" dist="76200" dir="18900000" algn="b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kumimoji="1" lang="zh-CN" altLang="en-US" sz="36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4000">
                      <a:srgbClr val="EECB60"/>
                    </a:gs>
                  </a:gsLst>
                  <a:lin ang="5400000" scaled="1"/>
                </a:gra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D9232B5-1C57-4B76-B11A-E2E4026E8FD7}"/>
              </a:ext>
            </a:extLst>
          </p:cNvPr>
          <p:cNvSpPr/>
          <p:nvPr/>
        </p:nvSpPr>
        <p:spPr>
          <a:xfrm>
            <a:off x="1967088" y="3244548"/>
            <a:ext cx="1978990" cy="1686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消费贡献率由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54.9%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提高到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58.8%</a:t>
            </a:r>
          </a:p>
        </p:txBody>
      </p:sp>
      <p:grpSp>
        <p:nvGrpSpPr>
          <p:cNvPr id="20" name="组 22">
            <a:extLst>
              <a:ext uri="{FF2B5EF4-FFF2-40B4-BE49-F238E27FC236}">
                <a16:creationId xmlns:a16="http://schemas.microsoft.com/office/drawing/2014/main" id="{ACE0B63D-3D73-4851-BF09-C9FCFC05ABA7}"/>
              </a:ext>
            </a:extLst>
          </p:cNvPr>
          <p:cNvGrpSpPr/>
          <p:nvPr/>
        </p:nvGrpSpPr>
        <p:grpSpPr>
          <a:xfrm>
            <a:off x="5137616" y="2000358"/>
            <a:ext cx="1588540" cy="834353"/>
            <a:chOff x="1613331" y="2811613"/>
            <a:chExt cx="1588540" cy="83435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637D9FB-361C-4196-BFEE-D0C58CF614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52"/>
            <a:stretch/>
          </p:blipFill>
          <p:spPr>
            <a:xfrm>
              <a:off x="1613331" y="2811613"/>
              <a:ext cx="1417917" cy="834353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0B0B6D-A89B-4FCE-928D-8F3F2363F2F7}"/>
                </a:ext>
              </a:extLst>
            </p:cNvPr>
            <p:cNvSpPr txBox="1"/>
            <p:nvPr/>
          </p:nvSpPr>
          <p:spPr>
            <a:xfrm>
              <a:off x="2445395" y="2880049"/>
              <a:ext cx="756476" cy="646331"/>
            </a:xfrm>
            <a:prstGeom prst="rect">
              <a:avLst/>
            </a:prstGeom>
            <a:noFill/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kumimoji="1" lang="en-US" altLang="zh-CN" sz="36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84000">
                        <a:srgbClr val="EECB60"/>
                      </a:gs>
                    </a:gsLst>
                    <a:lin ang="5400000" scaled="1"/>
                  </a:gradFill>
                  <a:effectLst>
                    <a:outerShdw blurRad="50800" dist="76200" dir="18900000" algn="b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kumimoji="1" lang="zh-CN" altLang="en-US" sz="36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4000">
                      <a:srgbClr val="EECB60"/>
                    </a:gs>
                  </a:gsLst>
                  <a:lin ang="5400000" scaled="1"/>
                </a:gra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组 23">
            <a:extLst>
              <a:ext uri="{FF2B5EF4-FFF2-40B4-BE49-F238E27FC236}">
                <a16:creationId xmlns:a16="http://schemas.microsoft.com/office/drawing/2014/main" id="{B7B23658-636A-4310-8225-5F543CA8CF3A}"/>
              </a:ext>
            </a:extLst>
          </p:cNvPr>
          <p:cNvGrpSpPr/>
          <p:nvPr/>
        </p:nvGrpSpPr>
        <p:grpSpPr>
          <a:xfrm>
            <a:off x="8150712" y="2000358"/>
            <a:ext cx="1588540" cy="834353"/>
            <a:chOff x="1613331" y="3892716"/>
            <a:chExt cx="1588540" cy="834353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FDCBC2E8-1BAC-48B0-9B29-659573270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52"/>
            <a:stretch/>
          </p:blipFill>
          <p:spPr>
            <a:xfrm>
              <a:off x="1613331" y="3892716"/>
              <a:ext cx="1417917" cy="834353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BCE0649-5685-4708-B106-902301744F60}"/>
                </a:ext>
              </a:extLst>
            </p:cNvPr>
            <p:cNvSpPr txBox="1"/>
            <p:nvPr/>
          </p:nvSpPr>
          <p:spPr>
            <a:xfrm>
              <a:off x="2445395" y="3961152"/>
              <a:ext cx="756476" cy="646331"/>
            </a:xfrm>
            <a:prstGeom prst="rect">
              <a:avLst/>
            </a:prstGeom>
            <a:noFill/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kumimoji="1" lang="en-US" altLang="zh-CN" sz="36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84000">
                        <a:srgbClr val="EECB60"/>
                      </a:gs>
                    </a:gsLst>
                    <a:lin ang="5400000" scaled="1"/>
                  </a:gradFill>
                  <a:effectLst>
                    <a:outerShdw blurRad="50800" dist="76200" dir="18900000" algn="b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kumimoji="1" lang="zh-CN" altLang="en-US" sz="36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4000">
                      <a:srgbClr val="EECB60"/>
                    </a:gs>
                  </a:gsLst>
                  <a:lin ang="5400000" scaled="1"/>
                </a:gradFill>
                <a:effectLst>
                  <a:outerShdw blurRad="50800" dist="76200" dir="18900000" algn="b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32391D82-24E3-4808-98C6-094E19D02527}"/>
              </a:ext>
            </a:extLst>
          </p:cNvPr>
          <p:cNvSpPr/>
          <p:nvPr/>
        </p:nvSpPr>
        <p:spPr>
          <a:xfrm>
            <a:off x="4962672" y="3244548"/>
            <a:ext cx="214621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服务业比重从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45.3%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上升到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51.6%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成为经济增长主动力</a:t>
            </a:r>
            <a:endParaRPr lang="en-US" altLang="zh-CN" sz="2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DE51D06-5FB0-46FC-A33B-B4C386E89642}"/>
              </a:ext>
            </a:extLst>
          </p:cNvPr>
          <p:cNvSpPr/>
          <p:nvPr/>
        </p:nvSpPr>
        <p:spPr>
          <a:xfrm>
            <a:off x="8125475" y="3244548"/>
            <a:ext cx="1782691" cy="1686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高科技制造业年均</a:t>
            </a:r>
            <a:r>
              <a:rPr lang="zh-CN" altLang="en-US" sz="2500" b="1" dirty="0">
                <a:solidFill>
                  <a:srgbClr val="C00000"/>
                </a:solidFill>
                <a:cs typeface="+mn-ea"/>
                <a:sym typeface="+mn-lt"/>
              </a:rPr>
              <a:t>增长</a:t>
            </a:r>
            <a:r>
              <a:rPr lang="en-US" altLang="zh-CN" sz="2500" b="1" dirty="0">
                <a:solidFill>
                  <a:srgbClr val="C00000"/>
                </a:solidFill>
                <a:cs typeface="+mn-ea"/>
                <a:sym typeface="+mn-lt"/>
              </a:rPr>
              <a:t>11.7%</a:t>
            </a:r>
            <a:endParaRPr lang="zh-CN" altLang="en-US" sz="25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99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49305" y="-1125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noFill/>
                <a:cs typeface="+mn-ea"/>
                <a:sym typeface="+mn-lt"/>
              </a:rPr>
              <a:t>延迟符可删除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888C19B-FF7B-42C6-8FE3-F876A476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26952" r="6459" b="23636"/>
          <a:stretch/>
        </p:blipFill>
        <p:spPr>
          <a:xfrm>
            <a:off x="309968" y="157040"/>
            <a:ext cx="1303679" cy="89684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6876D7-E1DE-4BED-9A88-1B1114D5C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2" b="43242"/>
          <a:stretch/>
        </p:blipFill>
        <p:spPr>
          <a:xfrm>
            <a:off x="10578353" y="176865"/>
            <a:ext cx="1437675" cy="1330554"/>
          </a:xfrm>
          <a:prstGeom prst="rect">
            <a:avLst/>
          </a:prstGeom>
        </p:spPr>
      </p:pic>
      <p:grpSp>
        <p:nvGrpSpPr>
          <p:cNvPr id="21" name="组合 27">
            <a:extLst>
              <a:ext uri="{FF2B5EF4-FFF2-40B4-BE49-F238E27FC236}">
                <a16:creationId xmlns:a16="http://schemas.microsoft.com/office/drawing/2014/main" id="{2435A95D-7B8C-46A1-87AB-400C8979A16C}"/>
              </a:ext>
            </a:extLst>
          </p:cNvPr>
          <p:cNvGrpSpPr/>
          <p:nvPr/>
        </p:nvGrpSpPr>
        <p:grpSpPr>
          <a:xfrm>
            <a:off x="910796" y="1438390"/>
            <a:ext cx="3724382" cy="4188610"/>
            <a:chOff x="551512" y="1170131"/>
            <a:chExt cx="2567570" cy="2887606"/>
          </a:xfrm>
        </p:grpSpPr>
        <p:sp>
          <p:nvSpPr>
            <p:cNvPr id="22" name="Freeform: Shape 7">
              <a:extLst>
                <a:ext uri="{FF2B5EF4-FFF2-40B4-BE49-F238E27FC236}">
                  <a16:creationId xmlns:a16="http://schemas.microsoft.com/office/drawing/2014/main" id="{E2682D56-4E9B-4BFF-B9AB-6E0FE5FCD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44" y="1170131"/>
              <a:ext cx="1811956" cy="2887605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E62128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8">
              <a:extLst>
                <a:ext uri="{FF2B5EF4-FFF2-40B4-BE49-F238E27FC236}">
                  <a16:creationId xmlns:a16="http://schemas.microsoft.com/office/drawing/2014/main" id="{343376FB-6998-4BAF-9EAA-819F0911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512" y="3218869"/>
              <a:ext cx="1266216" cy="835702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00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9">
              <a:extLst>
                <a:ext uri="{FF2B5EF4-FFF2-40B4-BE49-F238E27FC236}">
                  <a16:creationId xmlns:a16="http://schemas.microsoft.com/office/drawing/2014/main" id="{7090EBEF-5A1E-41BB-B443-35ADC518302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4044" y="2861796"/>
              <a:ext cx="1811956" cy="1195941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2128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4">
              <a:extLst>
                <a:ext uri="{FF2B5EF4-FFF2-40B4-BE49-F238E27FC236}">
                  <a16:creationId xmlns:a16="http://schemas.microsoft.com/office/drawing/2014/main" id="{11F41CEC-2CBF-4DE8-AA68-0D6F9C6B3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2917" y="3554415"/>
              <a:ext cx="1506165" cy="243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defTabSz="584141">
                <a:defRPr/>
              </a:pPr>
              <a:r>
                <a:rPr lang="en-US" altLang="zh-CN" sz="3000" b="1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3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8">
            <a:extLst>
              <a:ext uri="{FF2B5EF4-FFF2-40B4-BE49-F238E27FC236}">
                <a16:creationId xmlns:a16="http://schemas.microsoft.com/office/drawing/2014/main" id="{A2368FCD-2BED-4BAB-A698-FB0531BD9B38}"/>
              </a:ext>
            </a:extLst>
          </p:cNvPr>
          <p:cNvGrpSpPr/>
          <p:nvPr/>
        </p:nvGrpSpPr>
        <p:grpSpPr>
          <a:xfrm>
            <a:off x="4338092" y="1438390"/>
            <a:ext cx="3883757" cy="4188610"/>
            <a:chOff x="2631273" y="1170131"/>
            <a:chExt cx="2677442" cy="2887606"/>
          </a:xfrm>
        </p:grpSpPr>
        <p:sp>
          <p:nvSpPr>
            <p:cNvPr id="27" name="Freeform: Shape 5">
              <a:extLst>
                <a:ext uri="{FF2B5EF4-FFF2-40B4-BE49-F238E27FC236}">
                  <a16:creationId xmlns:a16="http://schemas.microsoft.com/office/drawing/2014/main" id="{D776AD00-7D22-4D92-9FAD-6297CB82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805" y="1170131"/>
              <a:ext cx="1811956" cy="2887605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0DE48408-1AC2-455A-A168-33362543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273" y="3218869"/>
              <a:ext cx="1266216" cy="835702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5">
              <a:extLst>
                <a:ext uri="{FF2B5EF4-FFF2-40B4-BE49-F238E27FC236}">
                  <a16:creationId xmlns:a16="http://schemas.microsoft.com/office/drawing/2014/main" id="{CF89CD8A-79F5-47FA-865F-ACC69B75AAD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33805" y="2861796"/>
              <a:ext cx="1811956" cy="1195941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5">
              <a:extLst>
                <a:ext uri="{FF2B5EF4-FFF2-40B4-BE49-F238E27FC236}">
                  <a16:creationId xmlns:a16="http://schemas.microsoft.com/office/drawing/2014/main" id="{5BED10C8-AAD5-43A5-B7FB-2EB286DB9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6348" y="3554415"/>
              <a:ext cx="1502367" cy="243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defTabSz="584141">
                <a:defRPr/>
              </a:pPr>
              <a:r>
                <a:rPr lang="en-US" altLang="zh-CN" sz="3000" b="1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zh-CN" altLang="en-US" sz="3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3314F445-5302-4DE2-B010-9C13BAE61D51}"/>
              </a:ext>
            </a:extLst>
          </p:cNvPr>
          <p:cNvSpPr/>
          <p:nvPr/>
        </p:nvSpPr>
        <p:spPr>
          <a:xfrm>
            <a:off x="1202849" y="1959287"/>
            <a:ext cx="2170531" cy="1088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粮食生产能力达到</a:t>
            </a:r>
            <a:r>
              <a:rPr lang="en-US" altLang="zh-CN" sz="2400" b="1" noProof="1">
                <a:solidFill>
                  <a:srgbClr val="C00000"/>
                </a:solidFill>
                <a:cs typeface="+mn-ea"/>
                <a:sym typeface="+mn-lt"/>
              </a:rPr>
              <a:t>1.2</a:t>
            </a:r>
            <a:r>
              <a:rPr lang="zh-CN" altLang="en-US" sz="2400" b="1" noProof="1">
                <a:solidFill>
                  <a:srgbClr val="C00000"/>
                </a:solidFill>
                <a:cs typeface="+mn-ea"/>
                <a:sym typeface="+mn-lt"/>
              </a:rPr>
              <a:t>万亿</a:t>
            </a: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斤</a:t>
            </a:r>
            <a:endParaRPr lang="en-US" altLang="zh-CN" sz="22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E8E6771-991D-4E9B-A253-D23F7F5A54A0}"/>
              </a:ext>
            </a:extLst>
          </p:cNvPr>
          <p:cNvSpPr/>
          <p:nvPr/>
        </p:nvSpPr>
        <p:spPr>
          <a:xfrm>
            <a:off x="4485675" y="1716913"/>
            <a:ext cx="24844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城镇化率从</a:t>
            </a:r>
            <a:r>
              <a:rPr lang="en-US" altLang="zh-CN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52.6%</a:t>
            </a: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提高到</a:t>
            </a:r>
            <a:r>
              <a:rPr lang="en-US" altLang="zh-CN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58.5%</a:t>
            </a: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2400" b="1" noProof="1">
                <a:solidFill>
                  <a:srgbClr val="C00000"/>
                </a:solidFill>
                <a:cs typeface="+mn-ea"/>
                <a:sym typeface="+mn-lt"/>
              </a:rPr>
              <a:t>8000</a:t>
            </a:r>
            <a:r>
              <a:rPr lang="zh-CN" altLang="en-US" sz="2400" b="1" noProof="1">
                <a:solidFill>
                  <a:srgbClr val="C00000"/>
                </a:solidFill>
                <a:cs typeface="+mn-ea"/>
                <a:sym typeface="+mn-lt"/>
              </a:rPr>
              <a:t>多万</a:t>
            </a:r>
            <a:r>
              <a:rPr lang="zh-CN" altLang="en-US" sz="22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农业转移人口成为城镇居民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01EF647-765D-45EC-A9F3-44C847851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156" y="1473081"/>
            <a:ext cx="3339936" cy="20841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E164CE3-67B2-4AEB-BD34-ECCD52EC95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156" y="3707662"/>
            <a:ext cx="3339936" cy="2003962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3FD51615-6ABD-49CE-9F06-9682179C86B9}"/>
              </a:ext>
            </a:extLst>
          </p:cNvPr>
          <p:cNvSpPr txBox="1"/>
          <p:nvPr/>
        </p:nvSpPr>
        <p:spPr>
          <a:xfrm>
            <a:off x="1613647" y="257367"/>
            <a:ext cx="4329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BA0004"/>
                </a:solidFill>
                <a:cs typeface="+mn-ea"/>
                <a:sym typeface="+mn-lt"/>
              </a:rPr>
              <a:t>经济结构出现重大变革</a:t>
            </a:r>
          </a:p>
        </p:txBody>
      </p:sp>
    </p:spTree>
    <p:extLst>
      <p:ext uri="{BB962C8B-B14F-4D97-AF65-F5344CB8AC3E}">
        <p14:creationId xmlns:p14="http://schemas.microsoft.com/office/powerpoint/2010/main" val="371267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763145"/>
            <a:ext cx="4243353" cy="22534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2540132" y="3429000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cs typeface="+mn-ea"/>
                <a:sym typeface="+mn-lt"/>
              </a:rPr>
              <a:t>创新驱动发展成果丰硕</a:t>
            </a:r>
          </a:p>
        </p:txBody>
      </p:sp>
      <p:sp>
        <p:nvSpPr>
          <p:cNvPr id="10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80836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cs typeface="+mn-ea"/>
                <a:sym typeface="+mn-lt"/>
              </a:rPr>
              <a:t>第三章节</a:t>
            </a:r>
          </a:p>
        </p:txBody>
      </p:sp>
    </p:spTree>
    <p:extLst>
      <p:ext uri="{BB962C8B-B14F-4D97-AF65-F5344CB8AC3E}">
        <p14:creationId xmlns:p14="http://schemas.microsoft.com/office/powerpoint/2010/main" val="181278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a7f61f8296d3b513aa374e9abe5a89d8f298"/>
  <p:tag name="ISPRING_PRESENTATION_TITLE" val="国家厉害了我的国主题班会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1164</Words>
  <Application>Microsoft Office PowerPoint</Application>
  <PresentationFormat>宽屏</PresentationFormat>
  <Paragraphs>125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国家厉害了我的国主题班会PPT模板</dc:title>
  <dc:creator>Administrator</dc:creator>
  <cp:lastModifiedBy>luanqinbo</cp:lastModifiedBy>
  <cp:revision>59</cp:revision>
  <dcterms:created xsi:type="dcterms:W3CDTF">2018-03-08T03:49:13Z</dcterms:created>
  <dcterms:modified xsi:type="dcterms:W3CDTF">2018-04-02T02:24:12Z</dcterms:modified>
</cp:coreProperties>
</file>