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97" r:id="rId7"/>
    <p:sldId id="265" r:id="rId8"/>
    <p:sldId id="296" r:id="rId9"/>
    <p:sldId id="298" r:id="rId10"/>
    <p:sldId id="303" r:id="rId11"/>
    <p:sldId id="294" r:id="rId12"/>
    <p:sldId id="299" r:id="rId13"/>
    <p:sldId id="300" r:id="rId14"/>
    <p:sldId id="301" r:id="rId15"/>
    <p:sldId id="302" r:id="rId16"/>
    <p:sldId id="295" r:id="rId17"/>
    <p:sldId id="304" r:id="rId18"/>
    <p:sldId id="305" r:id="rId19"/>
    <p:sldId id="306" r:id="rId20"/>
    <p:sldId id="307" r:id="rId21"/>
    <p:sldId id="308" r:id="rId22"/>
    <p:sldId id="309" r:id="rId23"/>
    <p:sldId id="310" r:id="rId24"/>
    <p:sldId id="311" r:id="rId25"/>
    <p:sldId id="312" r:id="rId26"/>
    <p:sldId id="313" r:id="rId27"/>
    <p:sldId id="316" r:id="rId28"/>
    <p:sldId id="317" r:id="rId29"/>
    <p:sldId id="318" r:id="rId30"/>
    <p:sldId id="319" r:id="rId31"/>
    <p:sldId id="320" r:id="rId32"/>
    <p:sldId id="321" r:id="rId33"/>
    <p:sldId id="264" r:id="rId3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2745922-6A84-4D80-B078-914D682C3AAF}" type="doc">
      <dgm:prSet loTypeId="urn:microsoft.com/office/officeart/2011/layout/TabList" loCatId="list" qsTypeId="urn:microsoft.com/office/officeart/2005/8/quickstyle/simple5" qsCatId="simple" csTypeId="urn:microsoft.com/office/officeart/2005/8/colors/accent2_2" csCatId="accent2" phldr="1"/>
      <dgm:spPr/>
      <dgm:t>
        <a:bodyPr/>
        <a:lstStyle/>
        <a:p>
          <a:endParaRPr lang="zh-CN" altLang="en-US"/>
        </a:p>
      </dgm:t>
    </dgm:pt>
    <dgm:pt modelId="{0A093325-48A4-44A4-B8E8-6832147108C7}">
      <dgm:prSet phldrT="[文本]" custT="1"/>
      <dgm:spPr>
        <a:solidFill>
          <a:srgbClr val="C00000"/>
        </a:solidFill>
      </dgm:spPr>
      <dgm:t>
        <a:bodyPr/>
        <a:lstStyle/>
        <a:p>
          <a:r>
            <a:rPr lang="zh-CN" altLang="en-US" sz="2400" dirty="0">
              <a:latin typeface="Arial" panose="020B0604020202020204" pitchFamily="34" charset="0"/>
              <a:ea typeface="微软雅黑" panose="020B0503020204020204" charset="-122"/>
              <a:sym typeface="Arial" panose="020B0604020202020204" pitchFamily="34" charset="0"/>
            </a:rPr>
            <a:t>团十一大</a:t>
          </a:r>
        </a:p>
      </dgm:t>
    </dgm:pt>
    <dgm:pt modelId="{E701AE90-F42E-46C9-B95D-318EC9E1B507}" cxnId="{EC556675-8D82-464E-A159-B7257A539969}" type="parTrans">
      <dgm:prSet/>
      <dgm:spPr/>
      <dgm:t>
        <a:bodyPr/>
        <a:lstStyle/>
        <a:p>
          <a:endParaRPr lang="zh-CN" altLang="en-US" sz="1600"/>
        </a:p>
      </dgm:t>
    </dgm:pt>
    <dgm:pt modelId="{780EC757-5708-4DFA-922C-3431281E54A9}" cxnId="{EC556675-8D82-464E-A159-B7257A539969}" type="sibTrans">
      <dgm:prSet/>
      <dgm:spPr/>
      <dgm:t>
        <a:bodyPr/>
        <a:lstStyle/>
        <a:p>
          <a:endParaRPr lang="zh-CN" altLang="en-US" sz="1600"/>
        </a:p>
      </dgm:t>
    </dgm:pt>
    <dgm:pt modelId="{5258FE28-B98C-466A-897A-134150F13828}">
      <dgm:prSet phldrT="[文本]" custT="1"/>
      <dgm:spPr/>
      <dgm:t>
        <a:bodyPr/>
        <a:lstStyle/>
        <a:p>
          <a:r>
            <a:rPr lang="en-US" altLang="zh-CN" sz="2000" dirty="0">
              <a:latin typeface="Arial" panose="020B0604020202020204" pitchFamily="34" charset="0"/>
              <a:ea typeface="微软雅黑" panose="020B0503020204020204" charset="-122"/>
              <a:sym typeface="Arial" panose="020B0604020202020204" pitchFamily="34" charset="0"/>
            </a:rPr>
            <a:t>1982</a:t>
          </a:r>
          <a:r>
            <a:rPr lang="zh-CN" altLang="en-US" sz="2000" dirty="0">
              <a:latin typeface="Arial" panose="020B0604020202020204" pitchFamily="34" charset="0"/>
              <a:ea typeface="微软雅黑" panose="020B0503020204020204" charset="-122"/>
              <a:sym typeface="Arial" panose="020B0604020202020204" pitchFamily="34" charset="0"/>
            </a:rPr>
            <a:t>年</a:t>
          </a:r>
          <a:r>
            <a:rPr lang="en-US" altLang="zh-CN" sz="2000" dirty="0">
              <a:latin typeface="Arial" panose="020B0604020202020204" pitchFamily="34" charset="0"/>
              <a:ea typeface="微软雅黑" panose="020B0503020204020204" charset="-122"/>
              <a:sym typeface="Arial" panose="020B0604020202020204" pitchFamily="34" charset="0"/>
            </a:rPr>
            <a:t>2</a:t>
          </a:r>
          <a:r>
            <a:rPr lang="zh-CN" altLang="en-US" sz="2000" dirty="0">
              <a:latin typeface="Arial" panose="020B0604020202020204" pitchFamily="34" charset="0"/>
              <a:ea typeface="微软雅黑" panose="020B0503020204020204" charset="-122"/>
              <a:sym typeface="Arial" panose="020B0604020202020204" pitchFamily="34" charset="0"/>
            </a:rPr>
            <a:t>月，在北京召开的“十一大”</a:t>
          </a:r>
        </a:p>
      </dgm:t>
    </dgm:pt>
    <dgm:pt modelId="{6BD3531C-C582-4179-B2C5-F36BC9050ED9}" cxnId="{3BBBCAFE-4C04-4013-BCE2-3C733B7B8B69}" type="parTrans">
      <dgm:prSet/>
      <dgm:spPr/>
      <dgm:t>
        <a:bodyPr/>
        <a:lstStyle/>
        <a:p>
          <a:endParaRPr lang="zh-CN" altLang="en-US" sz="1600"/>
        </a:p>
      </dgm:t>
    </dgm:pt>
    <dgm:pt modelId="{B8A0C1D1-8038-48B5-90BE-023FBD41D693}" cxnId="{3BBBCAFE-4C04-4013-BCE2-3C733B7B8B69}" type="sibTrans">
      <dgm:prSet/>
      <dgm:spPr/>
      <dgm:t>
        <a:bodyPr/>
        <a:lstStyle/>
        <a:p>
          <a:endParaRPr lang="zh-CN" altLang="en-US" sz="1600"/>
        </a:p>
      </dgm:t>
    </dgm:pt>
    <dgm:pt modelId="{F4E31660-2F3C-472E-847A-2A2B7910FD85}">
      <dgm:prSet phldrT="[文本]" custT="1"/>
      <dgm:spPr>
        <a:solidFill>
          <a:srgbClr val="C00000"/>
        </a:solidFill>
      </dgm:spPr>
      <dgm:t>
        <a:bodyPr/>
        <a:lstStyle/>
        <a:p>
          <a:r>
            <a:rPr lang="zh-CN" altLang="en-US" sz="2400" dirty="0">
              <a:latin typeface="Arial" panose="020B0604020202020204" pitchFamily="34" charset="0"/>
              <a:ea typeface="微软雅黑" panose="020B0503020204020204" charset="-122"/>
              <a:sym typeface="Arial" panose="020B0604020202020204" pitchFamily="34" charset="0"/>
            </a:rPr>
            <a:t>团十二大</a:t>
          </a:r>
        </a:p>
      </dgm:t>
    </dgm:pt>
    <dgm:pt modelId="{6A4F4C03-DC75-4C58-8B0C-56103BC67EAF}" cxnId="{3461F4D5-4679-41DF-849D-FA27F5AC88CE}" type="parTrans">
      <dgm:prSet/>
      <dgm:spPr/>
      <dgm:t>
        <a:bodyPr/>
        <a:lstStyle/>
        <a:p>
          <a:endParaRPr lang="zh-CN" altLang="en-US" sz="1600"/>
        </a:p>
      </dgm:t>
    </dgm:pt>
    <dgm:pt modelId="{650B289E-F547-492F-99DD-81261550029B}" cxnId="{3461F4D5-4679-41DF-849D-FA27F5AC88CE}" type="sibTrans">
      <dgm:prSet/>
      <dgm:spPr/>
      <dgm:t>
        <a:bodyPr/>
        <a:lstStyle/>
        <a:p>
          <a:endParaRPr lang="zh-CN" altLang="en-US" sz="1600"/>
        </a:p>
      </dgm:t>
    </dgm:pt>
    <dgm:pt modelId="{00B8D322-6097-4C22-A9DA-2E8FF2FB2F48}">
      <dgm:prSet phldrT="[文本]" custT="1"/>
      <dgm:spPr/>
      <dgm:t>
        <a:bodyPr/>
        <a:lstStyle/>
        <a:p>
          <a:r>
            <a:rPr lang="en-US" altLang="zh-CN" sz="2000" dirty="0">
              <a:latin typeface="Arial" panose="020B0604020202020204" pitchFamily="34" charset="0"/>
              <a:ea typeface="微软雅黑" panose="020B0503020204020204" charset="-122"/>
              <a:sym typeface="Arial" panose="020B0604020202020204" pitchFamily="34" charset="0"/>
            </a:rPr>
            <a:t>1988</a:t>
          </a:r>
          <a:r>
            <a:rPr lang="zh-CN" altLang="en-US" sz="2000" dirty="0">
              <a:latin typeface="Arial" panose="020B0604020202020204" pitchFamily="34" charset="0"/>
              <a:ea typeface="微软雅黑" panose="020B0503020204020204" charset="-122"/>
              <a:sym typeface="Arial" panose="020B0604020202020204" pitchFamily="34" charset="0"/>
            </a:rPr>
            <a:t>年</a:t>
          </a:r>
          <a:r>
            <a:rPr lang="en-US" altLang="zh-CN" sz="2000" dirty="0">
              <a:latin typeface="Arial" panose="020B0604020202020204" pitchFamily="34" charset="0"/>
              <a:ea typeface="微软雅黑" panose="020B0503020204020204" charset="-122"/>
              <a:sym typeface="Arial" panose="020B0604020202020204" pitchFamily="34" charset="0"/>
            </a:rPr>
            <a:t>5</a:t>
          </a:r>
          <a:r>
            <a:rPr lang="zh-CN" altLang="en-US" sz="2000" dirty="0">
              <a:latin typeface="Arial" panose="020B0604020202020204" pitchFamily="34" charset="0"/>
              <a:ea typeface="微软雅黑" panose="020B0503020204020204" charset="-122"/>
              <a:sym typeface="Arial" panose="020B0604020202020204" pitchFamily="34" charset="0"/>
            </a:rPr>
            <a:t>月</a:t>
          </a:r>
          <a:r>
            <a:rPr lang="en-US" altLang="zh-CN" sz="2000" dirty="0">
              <a:latin typeface="Arial" panose="020B0604020202020204" pitchFamily="34" charset="0"/>
              <a:ea typeface="微软雅黑" panose="020B0503020204020204" charset="-122"/>
              <a:sym typeface="Arial" panose="020B0604020202020204" pitchFamily="34" charset="0"/>
            </a:rPr>
            <a:t>4</a:t>
          </a:r>
          <a:r>
            <a:rPr lang="zh-CN" altLang="en-US" sz="2000" dirty="0">
              <a:latin typeface="Arial" panose="020B0604020202020204" pitchFamily="34" charset="0"/>
              <a:ea typeface="微软雅黑" panose="020B0503020204020204" charset="-122"/>
              <a:sym typeface="Arial" panose="020B0604020202020204" pitchFamily="34" charset="0"/>
            </a:rPr>
            <a:t>日，在北京召开了团的“十二大”</a:t>
          </a:r>
        </a:p>
      </dgm:t>
    </dgm:pt>
    <dgm:pt modelId="{F629FB70-9376-4A22-909C-B9FA4162C0CA}" cxnId="{25CD8596-4B73-49C9-87DE-03711C347A8E}" type="parTrans">
      <dgm:prSet/>
      <dgm:spPr/>
      <dgm:t>
        <a:bodyPr/>
        <a:lstStyle/>
        <a:p>
          <a:endParaRPr lang="zh-CN" altLang="en-US" sz="1600"/>
        </a:p>
      </dgm:t>
    </dgm:pt>
    <dgm:pt modelId="{9B8C0D08-41B0-4388-9CC6-0EEA82193505}" cxnId="{25CD8596-4B73-49C9-87DE-03711C347A8E}" type="sibTrans">
      <dgm:prSet/>
      <dgm:spPr/>
      <dgm:t>
        <a:bodyPr/>
        <a:lstStyle/>
        <a:p>
          <a:endParaRPr lang="zh-CN" altLang="en-US" sz="1600"/>
        </a:p>
      </dgm:t>
    </dgm:pt>
    <dgm:pt modelId="{3C170CD5-7D68-4199-B60E-1FCCDB3D25A5}">
      <dgm:prSet phldrT="[文本]" custT="1"/>
      <dgm:spPr/>
      <dgm:t>
        <a:bodyPr/>
        <a:lstStyle/>
        <a:p>
          <a:r>
            <a:rPr lang="zh-CN" altLang="en-US" sz="1400" dirty="0">
              <a:latin typeface="Arial" panose="020B0604020202020204" pitchFamily="34" charset="0"/>
              <a:ea typeface="微软雅黑" panose="020B0503020204020204" charset="-122"/>
              <a:sym typeface="Arial" panose="020B0604020202020204" pitchFamily="34" charset="0"/>
            </a:rPr>
            <a:t>通过了</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中国共产主义青年团第十二次全国代表大会关于第十一届中央委员会工作报告的决议</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中国共产主义青年团章程部分条文修正案</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和</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关于实行团员证的决议</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，确定歌曲</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光荣啊，中国共青团</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为中国共青团代团歌，选举产生了中国共青团第十二届中央委员会。</a:t>
          </a:r>
        </a:p>
      </dgm:t>
    </dgm:pt>
    <dgm:pt modelId="{6D01CA06-2F8E-4DB4-A763-A88FB3CD9A01}" cxnId="{B81A8219-3FBD-42D7-9738-9671EFCA15A5}" type="parTrans">
      <dgm:prSet/>
      <dgm:spPr/>
      <dgm:t>
        <a:bodyPr/>
        <a:lstStyle/>
        <a:p>
          <a:endParaRPr lang="zh-CN" altLang="en-US" sz="1600"/>
        </a:p>
      </dgm:t>
    </dgm:pt>
    <dgm:pt modelId="{077A8165-02EB-4D6D-B1C0-874E129746D4}" cxnId="{B81A8219-3FBD-42D7-9738-9671EFCA15A5}" type="sibTrans">
      <dgm:prSet/>
      <dgm:spPr/>
      <dgm:t>
        <a:bodyPr/>
        <a:lstStyle/>
        <a:p>
          <a:endParaRPr lang="zh-CN" altLang="en-US" sz="1600"/>
        </a:p>
      </dgm:t>
    </dgm:pt>
    <dgm:pt modelId="{AEE3F1C6-D6D9-4969-A9FD-5B50A112241C}">
      <dgm:prSet phldrT="[文本]" custT="1"/>
      <dgm:spPr>
        <a:solidFill>
          <a:srgbClr val="C00000"/>
        </a:solidFill>
      </dgm:spPr>
      <dgm:t>
        <a:bodyPr/>
        <a:lstStyle/>
        <a:p>
          <a:r>
            <a:rPr lang="zh-CN" altLang="en-US" sz="2400" dirty="0">
              <a:latin typeface="Arial" panose="020B0604020202020204" pitchFamily="34" charset="0"/>
              <a:ea typeface="微软雅黑" panose="020B0503020204020204" charset="-122"/>
              <a:sym typeface="Arial" panose="020B0604020202020204" pitchFamily="34" charset="0"/>
            </a:rPr>
            <a:t>团十三大</a:t>
          </a:r>
        </a:p>
      </dgm:t>
    </dgm:pt>
    <dgm:pt modelId="{275E8D58-FA8E-46EC-97F1-946A44A8CC82}" cxnId="{5AA5BE0D-DE31-46CD-8EA7-F90F0B9BE9B2}" type="parTrans">
      <dgm:prSet/>
      <dgm:spPr/>
      <dgm:t>
        <a:bodyPr/>
        <a:lstStyle/>
        <a:p>
          <a:endParaRPr lang="zh-CN" altLang="en-US" sz="1600"/>
        </a:p>
      </dgm:t>
    </dgm:pt>
    <dgm:pt modelId="{40C8EB81-D9C1-4D25-9253-A2CD152FB750}" cxnId="{5AA5BE0D-DE31-46CD-8EA7-F90F0B9BE9B2}" type="sibTrans">
      <dgm:prSet/>
      <dgm:spPr/>
      <dgm:t>
        <a:bodyPr/>
        <a:lstStyle/>
        <a:p>
          <a:endParaRPr lang="zh-CN" altLang="en-US" sz="1600"/>
        </a:p>
      </dgm:t>
    </dgm:pt>
    <dgm:pt modelId="{662F6819-BAF7-4D81-8634-BA998963D774}">
      <dgm:prSet phldrT="[文本]" custT="1"/>
      <dgm:spPr/>
      <dgm:t>
        <a:bodyPr/>
        <a:lstStyle/>
        <a:p>
          <a:r>
            <a:rPr lang="en-US" altLang="zh-CN" sz="2000" dirty="0">
              <a:latin typeface="Arial" panose="020B0604020202020204" pitchFamily="34" charset="0"/>
              <a:ea typeface="微软雅黑" panose="020B0503020204020204" charset="-122"/>
              <a:sym typeface="Arial" panose="020B0604020202020204" pitchFamily="34" charset="0"/>
            </a:rPr>
            <a:t>1993</a:t>
          </a:r>
          <a:r>
            <a:rPr lang="zh-CN" altLang="en-US" sz="2000" dirty="0">
              <a:latin typeface="Arial" panose="020B0604020202020204" pitchFamily="34" charset="0"/>
              <a:ea typeface="微软雅黑" panose="020B0503020204020204" charset="-122"/>
              <a:sym typeface="Arial" panose="020B0604020202020204" pitchFamily="34" charset="0"/>
            </a:rPr>
            <a:t>年</a:t>
          </a:r>
          <a:r>
            <a:rPr lang="en-US" altLang="zh-CN" sz="2000" dirty="0">
              <a:latin typeface="Arial" panose="020B0604020202020204" pitchFamily="34" charset="0"/>
              <a:ea typeface="微软雅黑" panose="020B0503020204020204" charset="-122"/>
              <a:sym typeface="Arial" panose="020B0604020202020204" pitchFamily="34" charset="0"/>
            </a:rPr>
            <a:t>5</a:t>
          </a:r>
          <a:r>
            <a:rPr lang="zh-CN" altLang="en-US" sz="2000" dirty="0">
              <a:latin typeface="Arial" panose="020B0604020202020204" pitchFamily="34" charset="0"/>
              <a:ea typeface="微软雅黑" panose="020B0503020204020204" charset="-122"/>
              <a:sym typeface="Arial" panose="020B0604020202020204" pitchFamily="34" charset="0"/>
            </a:rPr>
            <a:t>月，在北京召开了团的“十三大”</a:t>
          </a:r>
        </a:p>
      </dgm:t>
    </dgm:pt>
    <dgm:pt modelId="{2082BC61-8A78-4105-917F-DEEB6FB064AF}" cxnId="{77FB9193-A48D-44FE-90C1-D50CEA238DB8}" type="parTrans">
      <dgm:prSet/>
      <dgm:spPr/>
      <dgm:t>
        <a:bodyPr/>
        <a:lstStyle/>
        <a:p>
          <a:endParaRPr lang="zh-CN" altLang="en-US" sz="1600"/>
        </a:p>
      </dgm:t>
    </dgm:pt>
    <dgm:pt modelId="{EF229821-DBF1-4171-AC87-475FDE1E773C}" cxnId="{77FB9193-A48D-44FE-90C1-D50CEA238DB8}" type="sibTrans">
      <dgm:prSet/>
      <dgm:spPr/>
      <dgm:t>
        <a:bodyPr/>
        <a:lstStyle/>
        <a:p>
          <a:endParaRPr lang="zh-CN" altLang="en-US" sz="1600"/>
        </a:p>
      </dgm:t>
    </dgm:pt>
    <dgm:pt modelId="{634E31D5-CD95-41D8-8397-9A19D304BA0F}">
      <dgm:prSet phldrT="[文本]" custT="1"/>
      <dgm:spPr/>
      <dgm:t>
        <a:bodyPr/>
        <a:lstStyle/>
        <a:p>
          <a:r>
            <a:rPr lang="zh-CN" altLang="en-US" sz="1400" dirty="0">
              <a:latin typeface="Arial" panose="020B0604020202020204" pitchFamily="34" charset="0"/>
              <a:ea typeface="微软雅黑" panose="020B0503020204020204" charset="-122"/>
              <a:sym typeface="Arial" panose="020B0604020202020204" pitchFamily="34" charset="0"/>
            </a:rPr>
            <a:t>在开幕式上</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江泽民、乔石、李瑞环、朱笓基、刘华清、胡锦涛等到会祝贺。中共中央政治局常委、书记处书记胡锦涛代表中共中央向大会表示热烈的祝贺</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并作了题为</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肩负起历史的重任</a:t>
          </a:r>
          <a:r>
            <a:rPr lang="en-US" altLang="zh-CN" sz="1400" dirty="0">
              <a:latin typeface="Arial" panose="020B0604020202020204" pitchFamily="34" charset="0"/>
              <a:ea typeface="微软雅黑" panose="020B0503020204020204" charset="-122"/>
              <a:sym typeface="Arial" panose="020B0604020202020204" pitchFamily="34" charset="0"/>
            </a:rPr>
            <a:t>》</a:t>
          </a:r>
          <a:r>
            <a:rPr lang="zh-CN" altLang="en-US" sz="1400" dirty="0">
              <a:latin typeface="Arial" panose="020B0604020202020204" pitchFamily="34" charset="0"/>
              <a:ea typeface="微软雅黑" panose="020B0503020204020204" charset="-122"/>
              <a:sym typeface="Arial" panose="020B0604020202020204" pitchFamily="34" charset="0"/>
            </a:rPr>
            <a:t>的祝词。</a:t>
          </a:r>
        </a:p>
      </dgm:t>
    </dgm:pt>
    <dgm:pt modelId="{8D63FBB3-2D40-4EEE-8571-5AA08EE2799A}" cxnId="{B133C558-263C-453F-B6D1-850AA7920B74}" type="parTrans">
      <dgm:prSet/>
      <dgm:spPr/>
      <dgm:t>
        <a:bodyPr/>
        <a:lstStyle/>
        <a:p>
          <a:endParaRPr lang="zh-CN" altLang="en-US" sz="1600"/>
        </a:p>
      </dgm:t>
    </dgm:pt>
    <dgm:pt modelId="{58D8ADC6-86BA-4287-90FA-24BA9186CE12}" cxnId="{B133C558-263C-453F-B6D1-850AA7920B74}" type="sibTrans">
      <dgm:prSet/>
      <dgm:spPr/>
      <dgm:t>
        <a:bodyPr/>
        <a:lstStyle/>
        <a:p>
          <a:endParaRPr lang="zh-CN" altLang="en-US" sz="1600"/>
        </a:p>
      </dgm:t>
    </dgm:pt>
    <dgm:pt modelId="{8C6B118F-9858-497C-83D8-02D8A4C1DFD1}">
      <dgm:prSet custT="1"/>
      <dgm:spPr/>
      <dgm:t>
        <a:bodyPr/>
        <a:lstStyle/>
        <a:p>
          <a:r>
            <a:rPr lang="zh-CN" altLang="en-US" sz="1400" dirty="0">
              <a:latin typeface="Arial" panose="020B0604020202020204" pitchFamily="34" charset="0"/>
              <a:ea typeface="微软雅黑" panose="020B0503020204020204" charset="-122"/>
              <a:sym typeface="Arial" panose="020B0604020202020204" pitchFamily="34" charset="0"/>
            </a:rPr>
            <a:t>明确了以“四化”建设为中心全面活跃团的工作的指导思想</a:t>
          </a:r>
        </a:p>
      </dgm:t>
    </dgm:pt>
    <dgm:pt modelId="{112192CE-8365-4791-AD4E-0997DA78E39F}" cxnId="{8568A7DB-E615-4174-9C3B-98E071240741}" type="parTrans">
      <dgm:prSet/>
      <dgm:spPr/>
      <dgm:t>
        <a:bodyPr/>
        <a:lstStyle/>
        <a:p>
          <a:endParaRPr lang="zh-CN" altLang="en-US" sz="1600"/>
        </a:p>
      </dgm:t>
    </dgm:pt>
    <dgm:pt modelId="{F30692AB-DAB7-4324-95EA-795B26DD2858}" cxnId="{8568A7DB-E615-4174-9C3B-98E071240741}" type="sibTrans">
      <dgm:prSet/>
      <dgm:spPr/>
      <dgm:t>
        <a:bodyPr/>
        <a:lstStyle/>
        <a:p>
          <a:endParaRPr lang="zh-CN" altLang="en-US" sz="1600"/>
        </a:p>
      </dgm:t>
    </dgm:pt>
    <dgm:pt modelId="{5D831E46-7010-45F1-973D-B1507D21E16F}" type="pres">
      <dgm:prSet presAssocID="{62745922-6A84-4D80-B078-914D682C3AAF}" presName="Name0" presStyleCnt="0">
        <dgm:presLayoutVars>
          <dgm:chMax/>
          <dgm:chPref val="3"/>
          <dgm:dir/>
          <dgm:animOne val="branch"/>
          <dgm:animLvl val="lvl"/>
        </dgm:presLayoutVars>
      </dgm:prSet>
      <dgm:spPr/>
      <dgm:t>
        <a:bodyPr/>
        <a:lstStyle/>
        <a:p>
          <a:endParaRPr lang="zh-CN" altLang="en-US"/>
        </a:p>
      </dgm:t>
    </dgm:pt>
    <dgm:pt modelId="{7F7F0074-8CC1-49E7-9216-392AEFF09928}" type="pres">
      <dgm:prSet presAssocID="{0A093325-48A4-44A4-B8E8-6832147108C7}" presName="composite" presStyleCnt="0"/>
      <dgm:spPr/>
    </dgm:pt>
    <dgm:pt modelId="{98A8C322-C2D5-41DF-A545-97A921700456}" type="pres">
      <dgm:prSet presAssocID="{0A093325-48A4-44A4-B8E8-6832147108C7}" presName="FirstChild" presStyleLbl="revTx" presStyleIdx="0" presStyleCnt="6">
        <dgm:presLayoutVars>
          <dgm:chMax val="0"/>
          <dgm:chPref val="0"/>
          <dgm:bulletEnabled val="1"/>
        </dgm:presLayoutVars>
      </dgm:prSet>
      <dgm:spPr/>
      <dgm:t>
        <a:bodyPr/>
        <a:lstStyle/>
        <a:p>
          <a:endParaRPr lang="zh-CN" altLang="en-US"/>
        </a:p>
      </dgm:t>
    </dgm:pt>
    <dgm:pt modelId="{3B26B594-E23B-4534-88AA-0FF6B9FF66DA}" type="pres">
      <dgm:prSet presAssocID="{0A093325-48A4-44A4-B8E8-6832147108C7}" presName="Parent" presStyleLbl="alignNode1" presStyleIdx="0" presStyleCnt="3">
        <dgm:presLayoutVars>
          <dgm:chMax val="3"/>
          <dgm:chPref val="3"/>
          <dgm:bulletEnabled val="1"/>
        </dgm:presLayoutVars>
      </dgm:prSet>
      <dgm:spPr/>
      <dgm:t>
        <a:bodyPr/>
        <a:lstStyle/>
        <a:p>
          <a:endParaRPr lang="zh-CN" altLang="en-US"/>
        </a:p>
      </dgm:t>
    </dgm:pt>
    <dgm:pt modelId="{F4001081-323E-4D01-870B-08ADB9DFC2B2}" type="pres">
      <dgm:prSet presAssocID="{0A093325-48A4-44A4-B8E8-6832147108C7}" presName="Accent" presStyleLbl="parChTrans1D1" presStyleIdx="0" presStyleCnt="3"/>
      <dgm:spPr/>
    </dgm:pt>
    <dgm:pt modelId="{774911AA-7C4E-45A8-9A52-CC48B316BCE2}" type="pres">
      <dgm:prSet presAssocID="{0A093325-48A4-44A4-B8E8-6832147108C7}" presName="Child" presStyleLbl="revTx" presStyleIdx="1" presStyleCnt="6">
        <dgm:presLayoutVars>
          <dgm:chMax val="0"/>
          <dgm:chPref val="0"/>
          <dgm:bulletEnabled val="1"/>
        </dgm:presLayoutVars>
      </dgm:prSet>
      <dgm:spPr/>
      <dgm:t>
        <a:bodyPr/>
        <a:lstStyle/>
        <a:p>
          <a:endParaRPr lang="zh-CN" altLang="en-US"/>
        </a:p>
      </dgm:t>
    </dgm:pt>
    <dgm:pt modelId="{CAAD2208-556B-418E-99FA-BAFE62E10EF4}" type="pres">
      <dgm:prSet presAssocID="{780EC757-5708-4DFA-922C-3431281E54A9}" presName="sibTrans" presStyleCnt="0"/>
      <dgm:spPr/>
    </dgm:pt>
    <dgm:pt modelId="{FE3A5FA5-AAE0-456C-A5C1-3513E89F4E25}" type="pres">
      <dgm:prSet presAssocID="{F4E31660-2F3C-472E-847A-2A2B7910FD85}" presName="composite" presStyleCnt="0"/>
      <dgm:spPr/>
    </dgm:pt>
    <dgm:pt modelId="{F647BE7C-3073-4655-A1F4-FB79F9FBA061}" type="pres">
      <dgm:prSet presAssocID="{F4E31660-2F3C-472E-847A-2A2B7910FD85}" presName="FirstChild" presStyleLbl="revTx" presStyleIdx="2" presStyleCnt="6">
        <dgm:presLayoutVars>
          <dgm:chMax val="0"/>
          <dgm:chPref val="0"/>
          <dgm:bulletEnabled val="1"/>
        </dgm:presLayoutVars>
      </dgm:prSet>
      <dgm:spPr/>
      <dgm:t>
        <a:bodyPr/>
        <a:lstStyle/>
        <a:p>
          <a:endParaRPr lang="zh-CN" altLang="en-US"/>
        </a:p>
      </dgm:t>
    </dgm:pt>
    <dgm:pt modelId="{81C34AED-5CA6-47FF-A059-DEEFDF231BC6}" type="pres">
      <dgm:prSet presAssocID="{F4E31660-2F3C-472E-847A-2A2B7910FD85}" presName="Parent" presStyleLbl="alignNode1" presStyleIdx="1" presStyleCnt="3">
        <dgm:presLayoutVars>
          <dgm:chMax val="3"/>
          <dgm:chPref val="3"/>
          <dgm:bulletEnabled val="1"/>
        </dgm:presLayoutVars>
      </dgm:prSet>
      <dgm:spPr/>
      <dgm:t>
        <a:bodyPr/>
        <a:lstStyle/>
        <a:p>
          <a:endParaRPr lang="zh-CN" altLang="en-US"/>
        </a:p>
      </dgm:t>
    </dgm:pt>
    <dgm:pt modelId="{113F54EF-8B78-43E4-8A8F-691FAD1DAF59}" type="pres">
      <dgm:prSet presAssocID="{F4E31660-2F3C-472E-847A-2A2B7910FD85}" presName="Accent" presStyleLbl="parChTrans1D1" presStyleIdx="1" presStyleCnt="3"/>
      <dgm:spPr/>
    </dgm:pt>
    <dgm:pt modelId="{6391A932-E108-4463-A23E-C524C5E1864A}" type="pres">
      <dgm:prSet presAssocID="{F4E31660-2F3C-472E-847A-2A2B7910FD85}" presName="Child" presStyleLbl="revTx" presStyleIdx="3" presStyleCnt="6">
        <dgm:presLayoutVars>
          <dgm:chMax val="0"/>
          <dgm:chPref val="0"/>
          <dgm:bulletEnabled val="1"/>
        </dgm:presLayoutVars>
      </dgm:prSet>
      <dgm:spPr/>
      <dgm:t>
        <a:bodyPr/>
        <a:lstStyle/>
        <a:p>
          <a:endParaRPr lang="zh-CN" altLang="en-US"/>
        </a:p>
      </dgm:t>
    </dgm:pt>
    <dgm:pt modelId="{83D4C5B0-25CF-4591-B78C-7F5830983ACC}" type="pres">
      <dgm:prSet presAssocID="{650B289E-F547-492F-99DD-81261550029B}" presName="sibTrans" presStyleCnt="0"/>
      <dgm:spPr/>
    </dgm:pt>
    <dgm:pt modelId="{7D2F9055-D8E2-4B96-B08E-AAF902BD8C08}" type="pres">
      <dgm:prSet presAssocID="{AEE3F1C6-D6D9-4969-A9FD-5B50A112241C}" presName="composite" presStyleCnt="0"/>
      <dgm:spPr/>
    </dgm:pt>
    <dgm:pt modelId="{D8026307-CB43-4962-8175-168C1874ACC3}" type="pres">
      <dgm:prSet presAssocID="{AEE3F1C6-D6D9-4969-A9FD-5B50A112241C}" presName="FirstChild" presStyleLbl="revTx" presStyleIdx="4" presStyleCnt="6">
        <dgm:presLayoutVars>
          <dgm:chMax val="0"/>
          <dgm:chPref val="0"/>
          <dgm:bulletEnabled val="1"/>
        </dgm:presLayoutVars>
      </dgm:prSet>
      <dgm:spPr/>
      <dgm:t>
        <a:bodyPr/>
        <a:lstStyle/>
        <a:p>
          <a:endParaRPr lang="zh-CN" altLang="en-US"/>
        </a:p>
      </dgm:t>
    </dgm:pt>
    <dgm:pt modelId="{2FA22589-0F4F-43DA-9962-31EB7A32BDDB}" type="pres">
      <dgm:prSet presAssocID="{AEE3F1C6-D6D9-4969-A9FD-5B50A112241C}" presName="Parent" presStyleLbl="alignNode1" presStyleIdx="2" presStyleCnt="3">
        <dgm:presLayoutVars>
          <dgm:chMax val="3"/>
          <dgm:chPref val="3"/>
          <dgm:bulletEnabled val="1"/>
        </dgm:presLayoutVars>
      </dgm:prSet>
      <dgm:spPr/>
      <dgm:t>
        <a:bodyPr/>
        <a:lstStyle/>
        <a:p>
          <a:endParaRPr lang="zh-CN" altLang="en-US"/>
        </a:p>
      </dgm:t>
    </dgm:pt>
    <dgm:pt modelId="{47779BCF-0846-4BFA-8310-9F331C289DCF}" type="pres">
      <dgm:prSet presAssocID="{AEE3F1C6-D6D9-4969-A9FD-5B50A112241C}" presName="Accent" presStyleLbl="parChTrans1D1" presStyleIdx="2" presStyleCnt="3"/>
      <dgm:spPr/>
    </dgm:pt>
    <dgm:pt modelId="{32A31988-BEC0-4B31-8A40-80702A5D2FF0}" type="pres">
      <dgm:prSet presAssocID="{AEE3F1C6-D6D9-4969-A9FD-5B50A112241C}" presName="Child" presStyleLbl="revTx" presStyleIdx="5" presStyleCnt="6">
        <dgm:presLayoutVars>
          <dgm:chMax val="0"/>
          <dgm:chPref val="0"/>
          <dgm:bulletEnabled val="1"/>
        </dgm:presLayoutVars>
      </dgm:prSet>
      <dgm:spPr/>
      <dgm:t>
        <a:bodyPr/>
        <a:lstStyle/>
        <a:p>
          <a:endParaRPr lang="zh-CN" altLang="en-US"/>
        </a:p>
      </dgm:t>
    </dgm:pt>
  </dgm:ptLst>
  <dgm:cxnLst>
    <dgm:cxn modelId="{C6DEB3CE-24B5-4431-86A6-9F71FF0169D7}" type="presOf" srcId="{00B8D322-6097-4C22-A9DA-2E8FF2FB2F48}" destId="{F647BE7C-3073-4655-A1F4-FB79F9FBA061}" srcOrd="0" destOrd="0" presId="urn:microsoft.com/office/officeart/2011/layout/TabList"/>
    <dgm:cxn modelId="{7D8E16A3-EA43-4414-A0F6-188EF9A96E1B}" type="presOf" srcId="{634E31D5-CD95-41D8-8397-9A19D304BA0F}" destId="{32A31988-BEC0-4B31-8A40-80702A5D2FF0}" srcOrd="0" destOrd="0" presId="urn:microsoft.com/office/officeart/2011/layout/TabList"/>
    <dgm:cxn modelId="{25CD8596-4B73-49C9-87DE-03711C347A8E}" srcId="{F4E31660-2F3C-472E-847A-2A2B7910FD85}" destId="{00B8D322-6097-4C22-A9DA-2E8FF2FB2F48}" srcOrd="0" destOrd="0" parTransId="{F629FB70-9376-4A22-909C-B9FA4162C0CA}" sibTransId="{9B8C0D08-41B0-4388-9CC6-0EEA82193505}"/>
    <dgm:cxn modelId="{B133C558-263C-453F-B6D1-850AA7920B74}" srcId="{AEE3F1C6-D6D9-4969-A9FD-5B50A112241C}" destId="{634E31D5-CD95-41D8-8397-9A19D304BA0F}" srcOrd="1" destOrd="0" parTransId="{8D63FBB3-2D40-4EEE-8571-5AA08EE2799A}" sibTransId="{58D8ADC6-86BA-4287-90FA-24BA9186CE12}"/>
    <dgm:cxn modelId="{826C81E0-E6BD-4177-A997-B0829BD8B4D7}" type="presOf" srcId="{62745922-6A84-4D80-B078-914D682C3AAF}" destId="{5D831E46-7010-45F1-973D-B1507D21E16F}" srcOrd="0" destOrd="0" presId="urn:microsoft.com/office/officeart/2011/layout/TabList"/>
    <dgm:cxn modelId="{3461F4D5-4679-41DF-849D-FA27F5AC88CE}" srcId="{62745922-6A84-4D80-B078-914D682C3AAF}" destId="{F4E31660-2F3C-472E-847A-2A2B7910FD85}" srcOrd="1" destOrd="0" parTransId="{6A4F4C03-DC75-4C58-8B0C-56103BC67EAF}" sibTransId="{650B289E-F547-492F-99DD-81261550029B}"/>
    <dgm:cxn modelId="{4F8E0B03-1A4B-4A43-B107-8A53A6957E50}" type="presOf" srcId="{662F6819-BAF7-4D81-8634-BA998963D774}" destId="{D8026307-CB43-4962-8175-168C1874ACC3}" srcOrd="0" destOrd="0" presId="urn:microsoft.com/office/officeart/2011/layout/TabList"/>
    <dgm:cxn modelId="{8568A7DB-E615-4174-9C3B-98E071240741}" srcId="{0A093325-48A4-44A4-B8E8-6832147108C7}" destId="{8C6B118F-9858-497C-83D8-02D8A4C1DFD1}" srcOrd="1" destOrd="0" parTransId="{112192CE-8365-4791-AD4E-0997DA78E39F}" sibTransId="{F30692AB-DAB7-4324-95EA-795B26DD2858}"/>
    <dgm:cxn modelId="{EC556675-8D82-464E-A159-B7257A539969}" srcId="{62745922-6A84-4D80-B078-914D682C3AAF}" destId="{0A093325-48A4-44A4-B8E8-6832147108C7}" srcOrd="0" destOrd="0" parTransId="{E701AE90-F42E-46C9-B95D-318EC9E1B507}" sibTransId="{780EC757-5708-4DFA-922C-3431281E54A9}"/>
    <dgm:cxn modelId="{77FB9193-A48D-44FE-90C1-D50CEA238DB8}" srcId="{AEE3F1C6-D6D9-4969-A9FD-5B50A112241C}" destId="{662F6819-BAF7-4D81-8634-BA998963D774}" srcOrd="0" destOrd="0" parTransId="{2082BC61-8A78-4105-917F-DEEB6FB064AF}" sibTransId="{EF229821-DBF1-4171-AC87-475FDE1E773C}"/>
    <dgm:cxn modelId="{BF7DDA45-3054-4C52-A8A6-9C295728B1EF}" type="presOf" srcId="{0A093325-48A4-44A4-B8E8-6832147108C7}" destId="{3B26B594-E23B-4534-88AA-0FF6B9FF66DA}" srcOrd="0" destOrd="0" presId="urn:microsoft.com/office/officeart/2011/layout/TabList"/>
    <dgm:cxn modelId="{878E3285-0F8D-4225-8A22-6FC8434B2050}" type="presOf" srcId="{8C6B118F-9858-497C-83D8-02D8A4C1DFD1}" destId="{774911AA-7C4E-45A8-9A52-CC48B316BCE2}" srcOrd="0" destOrd="0" presId="urn:microsoft.com/office/officeart/2011/layout/TabList"/>
    <dgm:cxn modelId="{4DE29D93-699F-4E26-A0C2-BE52F38C0430}" type="presOf" srcId="{AEE3F1C6-D6D9-4969-A9FD-5B50A112241C}" destId="{2FA22589-0F4F-43DA-9962-31EB7A32BDDB}" srcOrd="0" destOrd="0" presId="urn:microsoft.com/office/officeart/2011/layout/TabList"/>
    <dgm:cxn modelId="{F45715BC-0A11-462E-A984-081A49E3CF4B}" type="presOf" srcId="{3C170CD5-7D68-4199-B60E-1FCCDB3D25A5}" destId="{6391A932-E108-4463-A23E-C524C5E1864A}" srcOrd="0" destOrd="0" presId="urn:microsoft.com/office/officeart/2011/layout/TabList"/>
    <dgm:cxn modelId="{B81A8219-3FBD-42D7-9738-9671EFCA15A5}" srcId="{F4E31660-2F3C-472E-847A-2A2B7910FD85}" destId="{3C170CD5-7D68-4199-B60E-1FCCDB3D25A5}" srcOrd="1" destOrd="0" parTransId="{6D01CA06-2F8E-4DB4-A763-A88FB3CD9A01}" sibTransId="{077A8165-02EB-4D6D-B1C0-874E129746D4}"/>
    <dgm:cxn modelId="{3BBBCAFE-4C04-4013-BCE2-3C733B7B8B69}" srcId="{0A093325-48A4-44A4-B8E8-6832147108C7}" destId="{5258FE28-B98C-466A-897A-134150F13828}" srcOrd="0" destOrd="0" parTransId="{6BD3531C-C582-4179-B2C5-F36BC9050ED9}" sibTransId="{B8A0C1D1-8038-48B5-90BE-023FBD41D693}"/>
    <dgm:cxn modelId="{5AA5BE0D-DE31-46CD-8EA7-F90F0B9BE9B2}" srcId="{62745922-6A84-4D80-B078-914D682C3AAF}" destId="{AEE3F1C6-D6D9-4969-A9FD-5B50A112241C}" srcOrd="2" destOrd="0" parTransId="{275E8D58-FA8E-46EC-97F1-946A44A8CC82}" sibTransId="{40C8EB81-D9C1-4D25-9253-A2CD152FB750}"/>
    <dgm:cxn modelId="{8408C8D3-C9F9-4C35-B11F-95EBFD1E7644}" type="presOf" srcId="{F4E31660-2F3C-472E-847A-2A2B7910FD85}" destId="{81C34AED-5CA6-47FF-A059-DEEFDF231BC6}" srcOrd="0" destOrd="0" presId="urn:microsoft.com/office/officeart/2011/layout/TabList"/>
    <dgm:cxn modelId="{53F95E63-C66D-46DF-867D-5E7A66E79C0F}" type="presOf" srcId="{5258FE28-B98C-466A-897A-134150F13828}" destId="{98A8C322-C2D5-41DF-A545-97A921700456}" srcOrd="0" destOrd="0" presId="urn:microsoft.com/office/officeart/2011/layout/TabList"/>
    <dgm:cxn modelId="{C8823EBE-864A-4D93-810D-5FF1B55DBA91}" type="presParOf" srcId="{5D831E46-7010-45F1-973D-B1507D21E16F}" destId="{7F7F0074-8CC1-49E7-9216-392AEFF09928}" srcOrd="0" destOrd="0" presId="urn:microsoft.com/office/officeart/2011/layout/TabList"/>
    <dgm:cxn modelId="{2B9C4B44-C6B0-4B62-8695-609FAB8741DE}" type="presParOf" srcId="{7F7F0074-8CC1-49E7-9216-392AEFF09928}" destId="{98A8C322-C2D5-41DF-A545-97A921700456}" srcOrd="0" destOrd="0" presId="urn:microsoft.com/office/officeart/2011/layout/TabList"/>
    <dgm:cxn modelId="{89FF1E04-F02C-4E93-8168-2B32438D2CB3}" type="presParOf" srcId="{7F7F0074-8CC1-49E7-9216-392AEFF09928}" destId="{3B26B594-E23B-4534-88AA-0FF6B9FF66DA}" srcOrd="1" destOrd="0" presId="urn:microsoft.com/office/officeart/2011/layout/TabList"/>
    <dgm:cxn modelId="{BFBFAEC7-EFCB-4311-8859-A6C06B9BE524}" type="presParOf" srcId="{7F7F0074-8CC1-49E7-9216-392AEFF09928}" destId="{F4001081-323E-4D01-870B-08ADB9DFC2B2}" srcOrd="2" destOrd="0" presId="urn:microsoft.com/office/officeart/2011/layout/TabList"/>
    <dgm:cxn modelId="{3A53AE60-B6AA-4130-B9EC-45B248EB3974}" type="presParOf" srcId="{5D831E46-7010-45F1-973D-B1507D21E16F}" destId="{774911AA-7C4E-45A8-9A52-CC48B316BCE2}" srcOrd="1" destOrd="0" presId="urn:microsoft.com/office/officeart/2011/layout/TabList"/>
    <dgm:cxn modelId="{B6E611C2-8DBE-4A20-AB7F-CAEDEB8DC647}" type="presParOf" srcId="{5D831E46-7010-45F1-973D-B1507D21E16F}" destId="{CAAD2208-556B-418E-99FA-BAFE62E10EF4}" srcOrd="2" destOrd="0" presId="urn:microsoft.com/office/officeart/2011/layout/TabList"/>
    <dgm:cxn modelId="{C7509A55-B30C-4ED7-BC2A-F4A0591FB977}" type="presParOf" srcId="{5D831E46-7010-45F1-973D-B1507D21E16F}" destId="{FE3A5FA5-AAE0-456C-A5C1-3513E89F4E25}" srcOrd="3" destOrd="0" presId="urn:microsoft.com/office/officeart/2011/layout/TabList"/>
    <dgm:cxn modelId="{A806D9CA-7BD0-4E18-BCAC-31EF6B808056}" type="presParOf" srcId="{FE3A5FA5-AAE0-456C-A5C1-3513E89F4E25}" destId="{F647BE7C-3073-4655-A1F4-FB79F9FBA061}" srcOrd="0" destOrd="0" presId="urn:microsoft.com/office/officeart/2011/layout/TabList"/>
    <dgm:cxn modelId="{64394ED0-C959-4152-9457-394A162B9E4A}" type="presParOf" srcId="{FE3A5FA5-AAE0-456C-A5C1-3513E89F4E25}" destId="{81C34AED-5CA6-47FF-A059-DEEFDF231BC6}" srcOrd="1" destOrd="0" presId="urn:microsoft.com/office/officeart/2011/layout/TabList"/>
    <dgm:cxn modelId="{753682D4-6C21-4DCC-B4E4-D352682520B6}" type="presParOf" srcId="{FE3A5FA5-AAE0-456C-A5C1-3513E89F4E25}" destId="{113F54EF-8B78-43E4-8A8F-691FAD1DAF59}" srcOrd="2" destOrd="0" presId="urn:microsoft.com/office/officeart/2011/layout/TabList"/>
    <dgm:cxn modelId="{AC517F0F-F228-43EF-A747-AA892B6935B4}" type="presParOf" srcId="{5D831E46-7010-45F1-973D-B1507D21E16F}" destId="{6391A932-E108-4463-A23E-C524C5E1864A}" srcOrd="4" destOrd="0" presId="urn:microsoft.com/office/officeart/2011/layout/TabList"/>
    <dgm:cxn modelId="{D31B597B-DD0E-49A3-A7DF-BFDE98A899A8}" type="presParOf" srcId="{5D831E46-7010-45F1-973D-B1507D21E16F}" destId="{83D4C5B0-25CF-4591-B78C-7F5830983ACC}" srcOrd="5" destOrd="0" presId="urn:microsoft.com/office/officeart/2011/layout/TabList"/>
    <dgm:cxn modelId="{4E54A704-C5AE-435A-8E5B-BC281F13054F}" type="presParOf" srcId="{5D831E46-7010-45F1-973D-B1507D21E16F}" destId="{7D2F9055-D8E2-4B96-B08E-AAF902BD8C08}" srcOrd="6" destOrd="0" presId="urn:microsoft.com/office/officeart/2011/layout/TabList"/>
    <dgm:cxn modelId="{C83686E2-95F1-49BA-8358-02A88C9F69A6}" type="presParOf" srcId="{7D2F9055-D8E2-4B96-B08E-AAF902BD8C08}" destId="{D8026307-CB43-4962-8175-168C1874ACC3}" srcOrd="0" destOrd="0" presId="urn:microsoft.com/office/officeart/2011/layout/TabList"/>
    <dgm:cxn modelId="{DA012587-8AF4-47B7-BDF7-7C283A3F5A8F}" type="presParOf" srcId="{7D2F9055-D8E2-4B96-B08E-AAF902BD8C08}" destId="{2FA22589-0F4F-43DA-9962-31EB7A32BDDB}" srcOrd="1" destOrd="0" presId="urn:microsoft.com/office/officeart/2011/layout/TabList"/>
    <dgm:cxn modelId="{8B0CB0C3-9016-40CE-B0AB-8ECA46903FC5}" type="presParOf" srcId="{7D2F9055-D8E2-4B96-B08E-AAF902BD8C08}" destId="{47779BCF-0846-4BFA-8310-9F331C289DCF}" srcOrd="2" destOrd="0" presId="urn:microsoft.com/office/officeart/2011/layout/TabList"/>
    <dgm:cxn modelId="{075B684F-8F1C-4742-AAD3-ABDA7615DF5D}" type="presParOf" srcId="{5D831E46-7010-45F1-973D-B1507D21E16F}" destId="{32A31988-BEC0-4B31-8A40-80702A5D2FF0}" srcOrd="7"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79BCF-0846-4BFA-8310-9F331C289DCF}">
      <dsp:nvSpPr>
        <dsp:cNvPr id="0" name=""/>
        <dsp:cNvSpPr/>
      </dsp:nvSpPr>
      <dsp:spPr>
        <a:xfrm>
          <a:off x="0" y="3932390"/>
          <a:ext cx="8641068" cy="0"/>
        </a:xfrm>
        <a:prstGeom prst="line">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3F54EF-8B78-43E4-8A8F-691FAD1DAF59}">
      <dsp:nvSpPr>
        <dsp:cNvPr id="0" name=""/>
        <dsp:cNvSpPr/>
      </dsp:nvSpPr>
      <dsp:spPr>
        <a:xfrm>
          <a:off x="0" y="2243366"/>
          <a:ext cx="8641068" cy="0"/>
        </a:xfrm>
        <a:prstGeom prst="line">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001081-323E-4D01-870B-08ADB9DFC2B2}">
      <dsp:nvSpPr>
        <dsp:cNvPr id="0" name=""/>
        <dsp:cNvSpPr/>
      </dsp:nvSpPr>
      <dsp:spPr>
        <a:xfrm>
          <a:off x="0" y="554342"/>
          <a:ext cx="8641068" cy="0"/>
        </a:xfrm>
        <a:prstGeom prst="line">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A8C322-C2D5-41DF-A545-97A921700456}">
      <dsp:nvSpPr>
        <dsp:cNvPr id="0" name=""/>
        <dsp:cNvSpPr/>
      </dsp:nvSpPr>
      <dsp:spPr>
        <a:xfrm>
          <a:off x="2246677" y="618"/>
          <a:ext cx="6394390" cy="5537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en-US" altLang="zh-CN" sz="2000" kern="1200" dirty="0">
              <a:latin typeface="Arial" panose="020B0604020202020204" pitchFamily="34" charset="0"/>
              <a:ea typeface="微软雅黑" panose="020B0503020204020204" pitchFamily="34" charset="-122"/>
              <a:sym typeface="Arial" panose="020B0604020202020204" pitchFamily="34" charset="0"/>
            </a:rPr>
            <a:t>1982</a:t>
          </a:r>
          <a:r>
            <a:rPr lang="zh-CN" altLang="en-US" sz="2000" kern="1200" dirty="0">
              <a:latin typeface="Arial" panose="020B0604020202020204" pitchFamily="34" charset="0"/>
              <a:ea typeface="微软雅黑" panose="020B0503020204020204" pitchFamily="34" charset="-122"/>
              <a:sym typeface="Arial" panose="020B0604020202020204" pitchFamily="34" charset="0"/>
            </a:rPr>
            <a:t>年</a:t>
          </a:r>
          <a:r>
            <a:rPr lang="en-US" altLang="zh-CN" sz="2000" kern="1200" dirty="0">
              <a:latin typeface="Arial" panose="020B0604020202020204" pitchFamily="34" charset="0"/>
              <a:ea typeface="微软雅黑" panose="020B0503020204020204" pitchFamily="34" charset="-122"/>
              <a:sym typeface="Arial" panose="020B0604020202020204" pitchFamily="34" charset="0"/>
            </a:rPr>
            <a:t>2</a:t>
          </a:r>
          <a:r>
            <a:rPr lang="zh-CN" altLang="en-US" sz="2000" kern="1200" dirty="0">
              <a:latin typeface="Arial" panose="020B0604020202020204" pitchFamily="34" charset="0"/>
              <a:ea typeface="微软雅黑" panose="020B0503020204020204" pitchFamily="34" charset="-122"/>
              <a:sym typeface="Arial" panose="020B0604020202020204" pitchFamily="34" charset="0"/>
            </a:rPr>
            <a:t>月，在北京召开的“十一大”</a:t>
          </a:r>
        </a:p>
      </dsp:txBody>
      <dsp:txXfrm>
        <a:off x="2246677" y="618"/>
        <a:ext cx="6394390" cy="553724"/>
      </dsp:txXfrm>
    </dsp:sp>
    <dsp:sp modelId="{3B26B594-E23B-4534-88AA-0FF6B9FF66DA}">
      <dsp:nvSpPr>
        <dsp:cNvPr id="0" name=""/>
        <dsp:cNvSpPr/>
      </dsp:nvSpPr>
      <dsp:spPr>
        <a:xfrm>
          <a:off x="0" y="618"/>
          <a:ext cx="2246677" cy="553724"/>
        </a:xfrm>
        <a:prstGeom prst="round2SameRect">
          <a:avLst>
            <a:gd name="adj1" fmla="val 16670"/>
            <a:gd name="adj2" fmla="val 0"/>
          </a:avLst>
        </a:prstGeom>
        <a:solidFill>
          <a:srgbClr val="C00000"/>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kern="1200" dirty="0">
              <a:latin typeface="Arial" panose="020B0604020202020204" pitchFamily="34" charset="0"/>
              <a:ea typeface="微软雅黑" panose="020B0503020204020204" pitchFamily="34" charset="-122"/>
              <a:sym typeface="Arial" panose="020B0604020202020204" pitchFamily="34" charset="0"/>
            </a:rPr>
            <a:t>团十一大</a:t>
          </a:r>
        </a:p>
      </dsp:txBody>
      <dsp:txXfrm>
        <a:off x="27035" y="27653"/>
        <a:ext cx="2192607" cy="526689"/>
      </dsp:txXfrm>
    </dsp:sp>
    <dsp:sp modelId="{774911AA-7C4E-45A8-9A52-CC48B316BCE2}">
      <dsp:nvSpPr>
        <dsp:cNvPr id="0" name=""/>
        <dsp:cNvSpPr/>
      </dsp:nvSpPr>
      <dsp:spPr>
        <a:xfrm>
          <a:off x="0" y="554342"/>
          <a:ext cx="8641068" cy="11076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latin typeface="Arial" panose="020B0604020202020204" pitchFamily="34" charset="0"/>
              <a:ea typeface="微软雅黑" panose="020B0503020204020204" pitchFamily="34" charset="-122"/>
              <a:sym typeface="Arial" panose="020B0604020202020204" pitchFamily="34" charset="0"/>
            </a:rPr>
            <a:t>明确了以“四化”建设为中心全面活跃团的工作的指导思想</a:t>
          </a:r>
        </a:p>
      </dsp:txBody>
      <dsp:txXfrm>
        <a:off x="0" y="554342"/>
        <a:ext cx="8641068" cy="1107614"/>
      </dsp:txXfrm>
    </dsp:sp>
    <dsp:sp modelId="{F647BE7C-3073-4655-A1F4-FB79F9FBA061}">
      <dsp:nvSpPr>
        <dsp:cNvPr id="0" name=""/>
        <dsp:cNvSpPr/>
      </dsp:nvSpPr>
      <dsp:spPr>
        <a:xfrm>
          <a:off x="2246677" y="1689642"/>
          <a:ext cx="6394390" cy="5537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en-US" altLang="zh-CN" sz="2000" kern="1200" dirty="0">
              <a:latin typeface="Arial" panose="020B0604020202020204" pitchFamily="34" charset="0"/>
              <a:ea typeface="微软雅黑" panose="020B0503020204020204" pitchFamily="34" charset="-122"/>
              <a:sym typeface="Arial" panose="020B0604020202020204" pitchFamily="34" charset="0"/>
            </a:rPr>
            <a:t>1988</a:t>
          </a:r>
          <a:r>
            <a:rPr lang="zh-CN" altLang="en-US" sz="2000" kern="1200" dirty="0">
              <a:latin typeface="Arial" panose="020B0604020202020204" pitchFamily="34" charset="0"/>
              <a:ea typeface="微软雅黑" panose="020B0503020204020204" pitchFamily="34" charset="-122"/>
              <a:sym typeface="Arial" panose="020B0604020202020204" pitchFamily="34" charset="0"/>
            </a:rPr>
            <a:t>年</a:t>
          </a:r>
          <a:r>
            <a:rPr lang="en-US" altLang="zh-CN" sz="2000" kern="1200" dirty="0">
              <a:latin typeface="Arial" panose="020B0604020202020204" pitchFamily="34" charset="0"/>
              <a:ea typeface="微软雅黑" panose="020B0503020204020204" pitchFamily="34" charset="-122"/>
              <a:sym typeface="Arial" panose="020B0604020202020204" pitchFamily="34" charset="0"/>
            </a:rPr>
            <a:t>5</a:t>
          </a:r>
          <a:r>
            <a:rPr lang="zh-CN" altLang="en-US" sz="2000" kern="1200" dirty="0">
              <a:latin typeface="Arial" panose="020B0604020202020204" pitchFamily="34" charset="0"/>
              <a:ea typeface="微软雅黑" panose="020B0503020204020204" pitchFamily="34" charset="-122"/>
              <a:sym typeface="Arial" panose="020B0604020202020204" pitchFamily="34" charset="0"/>
            </a:rPr>
            <a:t>月</a:t>
          </a:r>
          <a:r>
            <a:rPr lang="en-US" altLang="zh-CN" sz="2000" kern="1200" dirty="0">
              <a:latin typeface="Arial" panose="020B0604020202020204" pitchFamily="34" charset="0"/>
              <a:ea typeface="微软雅黑" panose="020B0503020204020204" pitchFamily="34" charset="-122"/>
              <a:sym typeface="Arial" panose="020B0604020202020204" pitchFamily="34" charset="0"/>
            </a:rPr>
            <a:t>4</a:t>
          </a:r>
          <a:r>
            <a:rPr lang="zh-CN" altLang="en-US" sz="2000" kern="1200" dirty="0">
              <a:latin typeface="Arial" panose="020B0604020202020204" pitchFamily="34" charset="0"/>
              <a:ea typeface="微软雅黑" panose="020B0503020204020204" pitchFamily="34" charset="-122"/>
              <a:sym typeface="Arial" panose="020B0604020202020204" pitchFamily="34" charset="0"/>
            </a:rPr>
            <a:t>日，在北京召开了团的“十二大”</a:t>
          </a:r>
        </a:p>
      </dsp:txBody>
      <dsp:txXfrm>
        <a:off x="2246677" y="1689642"/>
        <a:ext cx="6394390" cy="553724"/>
      </dsp:txXfrm>
    </dsp:sp>
    <dsp:sp modelId="{81C34AED-5CA6-47FF-A059-DEEFDF231BC6}">
      <dsp:nvSpPr>
        <dsp:cNvPr id="0" name=""/>
        <dsp:cNvSpPr/>
      </dsp:nvSpPr>
      <dsp:spPr>
        <a:xfrm>
          <a:off x="0" y="1689642"/>
          <a:ext cx="2246677" cy="553724"/>
        </a:xfrm>
        <a:prstGeom prst="round2SameRect">
          <a:avLst>
            <a:gd name="adj1" fmla="val 16670"/>
            <a:gd name="adj2" fmla="val 0"/>
          </a:avLst>
        </a:prstGeom>
        <a:solidFill>
          <a:srgbClr val="C00000"/>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kern="1200" dirty="0">
              <a:latin typeface="Arial" panose="020B0604020202020204" pitchFamily="34" charset="0"/>
              <a:ea typeface="微软雅黑" panose="020B0503020204020204" pitchFamily="34" charset="-122"/>
              <a:sym typeface="Arial" panose="020B0604020202020204" pitchFamily="34" charset="0"/>
            </a:rPr>
            <a:t>团十二大</a:t>
          </a:r>
        </a:p>
      </dsp:txBody>
      <dsp:txXfrm>
        <a:off x="27035" y="1716677"/>
        <a:ext cx="2192607" cy="526689"/>
      </dsp:txXfrm>
    </dsp:sp>
    <dsp:sp modelId="{6391A932-E108-4463-A23E-C524C5E1864A}">
      <dsp:nvSpPr>
        <dsp:cNvPr id="0" name=""/>
        <dsp:cNvSpPr/>
      </dsp:nvSpPr>
      <dsp:spPr>
        <a:xfrm>
          <a:off x="0" y="2243366"/>
          <a:ext cx="8641068" cy="11076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latin typeface="Arial" panose="020B0604020202020204" pitchFamily="34" charset="0"/>
              <a:ea typeface="微软雅黑" panose="020B0503020204020204" pitchFamily="34" charset="-122"/>
              <a:sym typeface="Arial" panose="020B0604020202020204" pitchFamily="34" charset="0"/>
            </a:rPr>
            <a:t>通过了</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中国共产主义青年团第十二次全国代表大会关于第十一届中央委员会工作报告的决议</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中国共产主义青年团章程部分条文修正案</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和</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关于实行团员证的决议</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，确定歌曲</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光荣啊，中国共青团</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为中国共青团代团歌，选举产生了中国共青团第十二届中央委员会。</a:t>
          </a:r>
        </a:p>
      </dsp:txBody>
      <dsp:txXfrm>
        <a:off x="0" y="2243366"/>
        <a:ext cx="8641068" cy="1107614"/>
      </dsp:txXfrm>
    </dsp:sp>
    <dsp:sp modelId="{D8026307-CB43-4962-8175-168C1874ACC3}">
      <dsp:nvSpPr>
        <dsp:cNvPr id="0" name=""/>
        <dsp:cNvSpPr/>
      </dsp:nvSpPr>
      <dsp:spPr>
        <a:xfrm>
          <a:off x="2246677" y="3378666"/>
          <a:ext cx="6394390" cy="5537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en-US" altLang="zh-CN" sz="2000" kern="1200" dirty="0">
              <a:latin typeface="Arial" panose="020B0604020202020204" pitchFamily="34" charset="0"/>
              <a:ea typeface="微软雅黑" panose="020B0503020204020204" pitchFamily="34" charset="-122"/>
              <a:sym typeface="Arial" panose="020B0604020202020204" pitchFamily="34" charset="0"/>
            </a:rPr>
            <a:t>1993</a:t>
          </a:r>
          <a:r>
            <a:rPr lang="zh-CN" altLang="en-US" sz="2000" kern="1200" dirty="0">
              <a:latin typeface="Arial" panose="020B0604020202020204" pitchFamily="34" charset="0"/>
              <a:ea typeface="微软雅黑" panose="020B0503020204020204" pitchFamily="34" charset="-122"/>
              <a:sym typeface="Arial" panose="020B0604020202020204" pitchFamily="34" charset="0"/>
            </a:rPr>
            <a:t>年</a:t>
          </a:r>
          <a:r>
            <a:rPr lang="en-US" altLang="zh-CN" sz="2000" kern="1200" dirty="0">
              <a:latin typeface="Arial" panose="020B0604020202020204" pitchFamily="34" charset="0"/>
              <a:ea typeface="微软雅黑" panose="020B0503020204020204" pitchFamily="34" charset="-122"/>
              <a:sym typeface="Arial" panose="020B0604020202020204" pitchFamily="34" charset="0"/>
            </a:rPr>
            <a:t>5</a:t>
          </a:r>
          <a:r>
            <a:rPr lang="zh-CN" altLang="en-US" sz="2000" kern="1200" dirty="0">
              <a:latin typeface="Arial" panose="020B0604020202020204" pitchFamily="34" charset="0"/>
              <a:ea typeface="微软雅黑" panose="020B0503020204020204" pitchFamily="34" charset="-122"/>
              <a:sym typeface="Arial" panose="020B0604020202020204" pitchFamily="34" charset="0"/>
            </a:rPr>
            <a:t>月，在北京召开了团的“十三大”</a:t>
          </a:r>
        </a:p>
      </dsp:txBody>
      <dsp:txXfrm>
        <a:off x="2246677" y="3378666"/>
        <a:ext cx="6394390" cy="553724"/>
      </dsp:txXfrm>
    </dsp:sp>
    <dsp:sp modelId="{2FA22589-0F4F-43DA-9962-31EB7A32BDDB}">
      <dsp:nvSpPr>
        <dsp:cNvPr id="0" name=""/>
        <dsp:cNvSpPr/>
      </dsp:nvSpPr>
      <dsp:spPr>
        <a:xfrm>
          <a:off x="0" y="3378666"/>
          <a:ext cx="2246677" cy="553724"/>
        </a:xfrm>
        <a:prstGeom prst="round2SameRect">
          <a:avLst>
            <a:gd name="adj1" fmla="val 16670"/>
            <a:gd name="adj2" fmla="val 0"/>
          </a:avLst>
        </a:prstGeom>
        <a:solidFill>
          <a:srgbClr val="C00000"/>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zh-CN" altLang="en-US" sz="2400" kern="1200" dirty="0">
              <a:latin typeface="Arial" panose="020B0604020202020204" pitchFamily="34" charset="0"/>
              <a:ea typeface="微软雅黑" panose="020B0503020204020204" pitchFamily="34" charset="-122"/>
              <a:sym typeface="Arial" panose="020B0604020202020204" pitchFamily="34" charset="0"/>
            </a:rPr>
            <a:t>团十三大</a:t>
          </a:r>
        </a:p>
      </dsp:txBody>
      <dsp:txXfrm>
        <a:off x="27035" y="3405701"/>
        <a:ext cx="2192607" cy="526689"/>
      </dsp:txXfrm>
    </dsp:sp>
    <dsp:sp modelId="{32A31988-BEC0-4B31-8A40-80702A5D2FF0}">
      <dsp:nvSpPr>
        <dsp:cNvPr id="0" name=""/>
        <dsp:cNvSpPr/>
      </dsp:nvSpPr>
      <dsp:spPr>
        <a:xfrm>
          <a:off x="0" y="3932390"/>
          <a:ext cx="8641068" cy="11076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latin typeface="Arial" panose="020B0604020202020204" pitchFamily="34" charset="0"/>
              <a:ea typeface="微软雅黑" panose="020B0503020204020204" pitchFamily="34" charset="-122"/>
              <a:sym typeface="Arial" panose="020B0604020202020204" pitchFamily="34" charset="0"/>
            </a:rPr>
            <a:t>在开幕式上</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江泽民、乔石、李瑞环、朱笓基、刘华清、胡锦涛等到会祝贺。中共中央政治局常委、书记处书记胡锦涛代表中共中央向大会表示热烈的祝贺</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并作了题为</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肩负起历史的重任</a:t>
          </a:r>
          <a:r>
            <a:rPr lang="en-US" altLang="zh-CN" sz="1400" kern="1200" dirty="0">
              <a:latin typeface="Arial" panose="020B0604020202020204" pitchFamily="34" charset="0"/>
              <a:ea typeface="微软雅黑" panose="020B0503020204020204" pitchFamily="34" charset="-122"/>
              <a:sym typeface="Arial" panose="020B0604020202020204" pitchFamily="34" charset="0"/>
            </a:rPr>
            <a:t>》</a:t>
          </a:r>
          <a:r>
            <a:rPr lang="zh-CN" altLang="en-US" sz="1400" kern="1200" dirty="0">
              <a:latin typeface="Arial" panose="020B0604020202020204" pitchFamily="34" charset="0"/>
              <a:ea typeface="微软雅黑" panose="020B0503020204020204" pitchFamily="34" charset="-122"/>
              <a:sym typeface="Arial" panose="020B0604020202020204" pitchFamily="34" charset="0"/>
            </a:rPr>
            <a:t>的祝词。</a:t>
          </a:r>
        </a:p>
      </dsp:txBody>
      <dsp:txXfrm>
        <a:off x="0" y="3932390"/>
        <a:ext cx="8641068" cy="1107614"/>
      </dsp:txXfrm>
    </dsp:sp>
  </dsp:spTree>
</dsp:drawing>
</file>

<file path=ppt/diagrams/layout1.xml><?xml version="1.0" encoding="utf-8"?>
<dgm:layoutDef xmlns:dgm="http://schemas.openxmlformats.org/drawingml/2006/diagram" xmlns:a="http://schemas.openxmlformats.org/drawingml/2006/main" uniqueId="urn:microsoft.com/office/officeart/2011/layout/TabList">
  <dgm:title val="选项卡列表"/>
  <dgm:desc val="用于显示非有序信息块或者分组信息块。非常适合于包含少量级别 1 文本的列表。第一个级别 2 显示在级别 1 文本旁边，其余级别 2 文本显示在级别 1 文本下方。"/>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parTxRTLAlign" val="l"/>
                <dgm:param type="txAnchorVertCh" val="b"/>
                <dgm:param type="txAnchorVert" val="b"/>
              </dgm:alg>
            </dgm:if>
            <dgm:else name="Name6">
              <dgm:alg type="tx">
                <dgm:param type="parTxLTRAlign" val="r"/>
                <dgm:param type="parTxRTLAlign" val="r"/>
                <dgm:param type="shpTxLTRAlignCh" val="r"/>
                <dgm:param type="txAnchorVertCh" val="b"/>
                <dgm:param type="txAnchorVert" val="b"/>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parTxLTRAlign" val="l"/>
                  <dgm:param type="parTxRTLAlign" val="l"/>
                  <dgm:param type="stBulletLvl" val="1"/>
                  <dgm:param type="txAnchorVert" val="t"/>
                </dgm:alg>
              </dgm:if>
              <dgm:else name="Name14">
                <dgm:alg type="tx">
                  <dgm:param type="parTxLTRAlign" val="r"/>
                  <dgm:param type="parTxRTLAlign" val="r"/>
                  <dgm:param type="shpTxLTRAlignCh" val="r"/>
                  <dgm:param type="stBulletLvl" val="1"/>
                  <dgm:param type="txAnchorVert" val="t"/>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0" y="779"/>
            <a:ext cx="12192000" cy="68564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文本框 11"/>
          <p:cNvSpPr txBox="1"/>
          <p:nvPr userDrawn="1"/>
        </p:nvSpPr>
        <p:spPr>
          <a:xfrm>
            <a:off x="3878580" y="2419350"/>
            <a:ext cx="4730115" cy="1476375"/>
          </a:xfrm>
          <a:prstGeom prst="rect">
            <a:avLst/>
          </a:prstGeom>
          <a:noFill/>
        </p:spPr>
        <p:txBody>
          <a:bodyPr wrap="square" rtlCol="0" anchor="t">
            <a:spAutoFit/>
          </a:bodyPr>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感谢您下载包图网平台上提供的</a:t>
            </a:r>
            <a:r>
              <a:rPr lang="en-US" altLang="zh-CN" dirty="0">
                <a:solidFill>
                  <a:schemeClr val="tx1">
                    <a:lumMod val="75000"/>
                    <a:lumOff val="25000"/>
                    <a:alpha val="0"/>
                  </a:schemeClr>
                </a:solidFill>
                <a:latin typeface="宋体" panose="02010600030101010101" pitchFamily="2" charset="-122"/>
                <a:ea typeface="宋体" panose="02010600030101010101" pitchFamily="2" charset="-122"/>
                <a:sym typeface="+mn-ea"/>
              </a:rPr>
              <a:t>PPT</a:t>
            </a:r>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作品，</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为了您和包图网以及原创作者的利益，请</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勿复制、传播、销售，否则将承担法律责</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任！包图网将对作品进行维权，按照传播</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下载次数进行十倍的索取赔偿！</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7.png"/><Relationship Id="rId7" Type="http://schemas.openxmlformats.org/officeDocument/2006/relationships/image" Target="../media/image6.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0" Type="http://schemas.openxmlformats.org/officeDocument/2006/relationships/notesSlide" Target="../notesSlides/notesSlide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3.jpe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6.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8.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20.jpe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21.jpe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22.jpe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8.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23.png"/><Relationship Id="rId2" Type="http://schemas.openxmlformats.org/officeDocument/2006/relationships/image" Target="../media/image8.pn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24.jpeg"/><Relationship Id="rId2" Type="http://schemas.openxmlformats.org/officeDocument/2006/relationships/image" Target="../media/image8.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8.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8.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1.xml"/><Relationship Id="rId5" Type="http://schemas.openxmlformats.org/officeDocument/2006/relationships/image" Target="../media/image7.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9.jpeg"/><Relationship Id="rId4" Type="http://schemas.openxmlformats.org/officeDocument/2006/relationships/hyperlink" Target="http://211.67.106.60/tw/Article_Print.asp?ArticleID=28" TargetMode="Externa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0.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1.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2.jpe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8.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320040" y="-30480"/>
            <a:ext cx="5440045" cy="5708015"/>
          </a:xfrm>
          <a:prstGeom prst="rect">
            <a:avLst/>
          </a:prstGeom>
        </p:spPr>
      </p:pic>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9300" y="5677535"/>
            <a:ext cx="11371580" cy="1240790"/>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5130165"/>
            <a:ext cx="4817110" cy="178816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38674" y="1047115"/>
            <a:ext cx="2467747" cy="6858000"/>
          </a:xfrm>
          <a:prstGeom prst="rect">
            <a:avLst/>
          </a:prstGeom>
        </p:spPr>
      </p:pic>
      <p:sp>
        <p:nvSpPr>
          <p:cNvPr id="4" name="文本框 3"/>
          <p:cNvSpPr txBox="1"/>
          <p:nvPr/>
        </p:nvSpPr>
        <p:spPr>
          <a:xfrm>
            <a:off x="3324860" y="949960"/>
            <a:ext cx="6172200" cy="3630930"/>
          </a:xfrm>
          <a:prstGeom prst="rect">
            <a:avLst/>
          </a:prstGeom>
          <a:noFill/>
        </p:spPr>
        <p:txBody>
          <a:bodyPr wrap="square" rtlCol="0">
            <a:spAutoFit/>
          </a:bodyPr>
          <a:p>
            <a:pPr algn="dist"/>
            <a:r>
              <a:rPr lang="zh-CN" altLang="en-US" sz="11500" spc="-300" dirty="0">
                <a:solidFill>
                  <a:srgbClr val="C00000"/>
                </a:solidFill>
                <a:latin typeface="华文行楷" panose="02010800040101010101" charset="-122"/>
                <a:ea typeface="华文行楷" panose="02010800040101010101" charset="-122"/>
                <a:sym typeface="+mn-ea"/>
              </a:rPr>
              <a:t>共青团</a:t>
            </a:r>
            <a:endParaRPr lang="zh-CN" altLang="en-US" sz="11500" spc="-300" dirty="0">
              <a:solidFill>
                <a:srgbClr val="C00000"/>
              </a:solidFill>
              <a:latin typeface="华文行楷" panose="02010800040101010101" charset="-122"/>
              <a:ea typeface="华文行楷" panose="02010800040101010101" charset="-122"/>
              <a:sym typeface="+mn-ea"/>
            </a:endParaRPr>
          </a:p>
          <a:p>
            <a:pPr algn="dist"/>
            <a:r>
              <a:rPr lang="zh-CN" altLang="en-US" sz="11500" spc="-300" dirty="0">
                <a:solidFill>
                  <a:srgbClr val="C00000"/>
                </a:solidFill>
                <a:latin typeface="华文行楷" panose="02010800040101010101" charset="-122"/>
                <a:ea typeface="华文行楷" panose="02010800040101010101" charset="-122"/>
                <a:sym typeface="+mn-ea"/>
              </a:rPr>
              <a:t>光辉历史</a:t>
            </a:r>
            <a:endParaRPr lang="zh-CN" altLang="en-US" sz="11500" spc="-300" dirty="0">
              <a:solidFill>
                <a:srgbClr val="C00000"/>
              </a:solidFill>
              <a:latin typeface="华文行楷" panose="02010800040101010101" charset="-122"/>
              <a:ea typeface="华文行楷" panose="02010800040101010101" charset="-122"/>
              <a:sym typeface="+mn-ea"/>
            </a:endParaRPr>
          </a:p>
        </p:txBody>
      </p:sp>
      <p:sp>
        <p:nvSpPr>
          <p:cNvPr id="6" name="Freeform 29"/>
          <p:cNvSpPr/>
          <p:nvPr/>
        </p:nvSpPr>
        <p:spPr bwMode="auto">
          <a:xfrm rot="300000" flipH="1">
            <a:off x="2313305" y="4062095"/>
            <a:ext cx="1337310" cy="372745"/>
          </a:xfrm>
          <a:custGeom>
            <a:avLst/>
            <a:gdLst>
              <a:gd name="T0" fmla="*/ 72 w 72"/>
              <a:gd name="T1" fmla="*/ 8 h 15"/>
              <a:gd name="T2" fmla="*/ 65 w 72"/>
              <a:gd name="T3" fmla="*/ 11 h 15"/>
              <a:gd name="T4" fmla="*/ 61 w 72"/>
              <a:gd name="T5" fmla="*/ 11 h 15"/>
              <a:gd name="T6" fmla="*/ 57 w 72"/>
              <a:gd name="T7" fmla="*/ 13 h 15"/>
              <a:gd name="T8" fmla="*/ 57 w 72"/>
              <a:gd name="T9" fmla="*/ 14 h 15"/>
              <a:gd name="T10" fmla="*/ 55 w 72"/>
              <a:gd name="T11" fmla="*/ 15 h 15"/>
              <a:gd name="T12" fmla="*/ 54 w 72"/>
              <a:gd name="T13" fmla="*/ 13 h 15"/>
              <a:gd name="T14" fmla="*/ 51 w 72"/>
              <a:gd name="T15" fmla="*/ 13 h 15"/>
              <a:gd name="T16" fmla="*/ 50 w 72"/>
              <a:gd name="T17" fmla="*/ 14 h 15"/>
              <a:gd name="T18" fmla="*/ 45 w 72"/>
              <a:gd name="T19" fmla="*/ 14 h 15"/>
              <a:gd name="T20" fmla="*/ 40 w 72"/>
              <a:gd name="T21" fmla="*/ 12 h 15"/>
              <a:gd name="T22" fmla="*/ 33 w 72"/>
              <a:gd name="T23" fmla="*/ 13 h 15"/>
              <a:gd name="T24" fmla="*/ 31 w 72"/>
              <a:gd name="T25" fmla="*/ 12 h 15"/>
              <a:gd name="T26" fmla="*/ 28 w 72"/>
              <a:gd name="T27" fmla="*/ 10 h 15"/>
              <a:gd name="T28" fmla="*/ 20 w 72"/>
              <a:gd name="T29" fmla="*/ 11 h 15"/>
              <a:gd name="T30" fmla="*/ 12 w 72"/>
              <a:gd name="T31" fmla="*/ 8 h 15"/>
              <a:gd name="T32" fmla="*/ 6 w 72"/>
              <a:gd name="T33" fmla="*/ 7 h 15"/>
              <a:gd name="T34" fmla="*/ 3 w 72"/>
              <a:gd name="T35" fmla="*/ 6 h 15"/>
              <a:gd name="T36" fmla="*/ 0 w 72"/>
              <a:gd name="T37" fmla="*/ 2 h 15"/>
              <a:gd name="T38" fmla="*/ 0 w 72"/>
              <a:gd name="T39" fmla="*/ 2 h 15"/>
              <a:gd name="T40" fmla="*/ 6 w 72"/>
              <a:gd name="T41" fmla="*/ 4 h 15"/>
              <a:gd name="T42" fmla="*/ 10 w 72"/>
              <a:gd name="T43" fmla="*/ 4 h 15"/>
              <a:gd name="T44" fmla="*/ 17 w 72"/>
              <a:gd name="T45" fmla="*/ 3 h 15"/>
              <a:gd name="T46" fmla="*/ 22 w 72"/>
              <a:gd name="T47" fmla="*/ 6 h 15"/>
              <a:gd name="T48" fmla="*/ 29 w 72"/>
              <a:gd name="T49" fmla="*/ 4 h 15"/>
              <a:gd name="T50" fmla="*/ 34 w 72"/>
              <a:gd name="T51" fmla="*/ 3 h 15"/>
              <a:gd name="T52" fmla="*/ 38 w 72"/>
              <a:gd name="T53" fmla="*/ 6 h 15"/>
              <a:gd name="T54" fmla="*/ 40 w 72"/>
              <a:gd name="T55" fmla="*/ 10 h 15"/>
              <a:gd name="T56" fmla="*/ 46 w 72"/>
              <a:gd name="T57" fmla="*/ 11 h 15"/>
              <a:gd name="T58" fmla="*/ 48 w 72"/>
              <a:gd name="T59" fmla="*/ 10 h 15"/>
              <a:gd name="T60" fmla="*/ 48 w 72"/>
              <a:gd name="T61" fmla="*/ 4 h 15"/>
              <a:gd name="T62" fmla="*/ 46 w 72"/>
              <a:gd name="T63" fmla="*/ 5 h 15"/>
              <a:gd name="T64" fmla="*/ 47 w 72"/>
              <a:gd name="T65" fmla="*/ 5 h 15"/>
              <a:gd name="T66" fmla="*/ 49 w 72"/>
              <a:gd name="T67" fmla="*/ 6 h 15"/>
              <a:gd name="T68" fmla="*/ 46 w 72"/>
              <a:gd name="T69" fmla="*/ 10 h 15"/>
              <a:gd name="T70" fmla="*/ 41 w 72"/>
              <a:gd name="T71" fmla="*/ 8 h 15"/>
              <a:gd name="T72" fmla="*/ 40 w 72"/>
              <a:gd name="T73" fmla="*/ 6 h 15"/>
              <a:gd name="T74" fmla="*/ 41 w 72"/>
              <a:gd name="T75" fmla="*/ 1 h 15"/>
              <a:gd name="T76" fmla="*/ 47 w 72"/>
              <a:gd name="T77" fmla="*/ 0 h 15"/>
              <a:gd name="T78" fmla="*/ 52 w 72"/>
              <a:gd name="T79" fmla="*/ 3 h 15"/>
              <a:gd name="T80" fmla="*/ 56 w 72"/>
              <a:gd name="T81" fmla="*/ 6 h 15"/>
              <a:gd name="T82" fmla="*/ 62 w 72"/>
              <a:gd name="T83" fmla="*/ 4 h 15"/>
              <a:gd name="T84" fmla="*/ 66 w 72"/>
              <a:gd name="T85" fmla="*/ 3 h 15"/>
              <a:gd name="T86" fmla="*/ 72 w 72"/>
              <a:gd name="T8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 h="15">
                <a:moveTo>
                  <a:pt x="72" y="6"/>
                </a:moveTo>
                <a:cubicBezTo>
                  <a:pt x="72" y="7"/>
                  <a:pt x="72" y="7"/>
                  <a:pt x="72" y="8"/>
                </a:cubicBezTo>
                <a:cubicBezTo>
                  <a:pt x="72" y="9"/>
                  <a:pt x="70" y="10"/>
                  <a:pt x="70" y="10"/>
                </a:cubicBezTo>
                <a:cubicBezTo>
                  <a:pt x="68" y="11"/>
                  <a:pt x="67" y="11"/>
                  <a:pt x="65" y="11"/>
                </a:cubicBezTo>
                <a:cubicBezTo>
                  <a:pt x="65" y="11"/>
                  <a:pt x="64" y="11"/>
                  <a:pt x="63" y="11"/>
                </a:cubicBezTo>
                <a:cubicBezTo>
                  <a:pt x="62" y="11"/>
                  <a:pt x="62" y="11"/>
                  <a:pt x="61" y="11"/>
                </a:cubicBezTo>
                <a:cubicBezTo>
                  <a:pt x="60" y="11"/>
                  <a:pt x="59" y="11"/>
                  <a:pt x="59" y="11"/>
                </a:cubicBezTo>
                <a:cubicBezTo>
                  <a:pt x="58" y="12"/>
                  <a:pt x="58" y="12"/>
                  <a:pt x="57" y="13"/>
                </a:cubicBezTo>
                <a:cubicBezTo>
                  <a:pt x="57" y="13"/>
                  <a:pt x="57" y="13"/>
                  <a:pt x="57" y="13"/>
                </a:cubicBezTo>
                <a:cubicBezTo>
                  <a:pt x="57" y="14"/>
                  <a:pt x="57" y="14"/>
                  <a:pt x="57" y="14"/>
                </a:cubicBezTo>
                <a:cubicBezTo>
                  <a:pt x="57" y="15"/>
                  <a:pt x="57" y="15"/>
                  <a:pt x="57" y="15"/>
                </a:cubicBezTo>
                <a:cubicBezTo>
                  <a:pt x="56" y="15"/>
                  <a:pt x="56" y="15"/>
                  <a:pt x="55" y="15"/>
                </a:cubicBezTo>
                <a:cubicBezTo>
                  <a:pt x="55" y="14"/>
                  <a:pt x="55" y="14"/>
                  <a:pt x="55" y="14"/>
                </a:cubicBezTo>
                <a:cubicBezTo>
                  <a:pt x="54" y="14"/>
                  <a:pt x="54" y="14"/>
                  <a:pt x="54" y="13"/>
                </a:cubicBezTo>
                <a:cubicBezTo>
                  <a:pt x="53" y="13"/>
                  <a:pt x="52" y="13"/>
                  <a:pt x="52" y="13"/>
                </a:cubicBezTo>
                <a:cubicBezTo>
                  <a:pt x="51" y="13"/>
                  <a:pt x="51" y="13"/>
                  <a:pt x="51" y="13"/>
                </a:cubicBezTo>
                <a:cubicBezTo>
                  <a:pt x="51" y="14"/>
                  <a:pt x="51" y="14"/>
                  <a:pt x="51" y="14"/>
                </a:cubicBezTo>
                <a:cubicBezTo>
                  <a:pt x="50" y="14"/>
                  <a:pt x="50" y="14"/>
                  <a:pt x="50" y="14"/>
                </a:cubicBezTo>
                <a:cubicBezTo>
                  <a:pt x="50" y="15"/>
                  <a:pt x="49" y="15"/>
                  <a:pt x="48" y="15"/>
                </a:cubicBezTo>
                <a:cubicBezTo>
                  <a:pt x="47" y="15"/>
                  <a:pt x="46" y="15"/>
                  <a:pt x="45" y="14"/>
                </a:cubicBezTo>
                <a:cubicBezTo>
                  <a:pt x="44" y="14"/>
                  <a:pt x="43" y="13"/>
                  <a:pt x="42" y="13"/>
                </a:cubicBezTo>
                <a:cubicBezTo>
                  <a:pt x="42" y="12"/>
                  <a:pt x="41" y="12"/>
                  <a:pt x="40" y="12"/>
                </a:cubicBezTo>
                <a:cubicBezTo>
                  <a:pt x="38" y="13"/>
                  <a:pt x="37" y="13"/>
                  <a:pt x="36" y="13"/>
                </a:cubicBezTo>
                <a:cubicBezTo>
                  <a:pt x="35" y="13"/>
                  <a:pt x="34" y="13"/>
                  <a:pt x="33" y="13"/>
                </a:cubicBezTo>
                <a:cubicBezTo>
                  <a:pt x="32" y="13"/>
                  <a:pt x="32" y="13"/>
                  <a:pt x="32" y="13"/>
                </a:cubicBezTo>
                <a:cubicBezTo>
                  <a:pt x="31" y="12"/>
                  <a:pt x="31" y="12"/>
                  <a:pt x="31" y="12"/>
                </a:cubicBezTo>
                <a:cubicBezTo>
                  <a:pt x="31" y="11"/>
                  <a:pt x="31" y="11"/>
                  <a:pt x="31" y="11"/>
                </a:cubicBezTo>
                <a:cubicBezTo>
                  <a:pt x="30" y="11"/>
                  <a:pt x="29" y="10"/>
                  <a:pt x="28" y="10"/>
                </a:cubicBezTo>
                <a:cubicBezTo>
                  <a:pt x="28" y="10"/>
                  <a:pt x="27" y="9"/>
                  <a:pt x="26" y="9"/>
                </a:cubicBezTo>
                <a:cubicBezTo>
                  <a:pt x="24" y="9"/>
                  <a:pt x="22" y="10"/>
                  <a:pt x="20" y="11"/>
                </a:cubicBezTo>
                <a:cubicBezTo>
                  <a:pt x="18" y="12"/>
                  <a:pt x="16" y="11"/>
                  <a:pt x="14" y="10"/>
                </a:cubicBezTo>
                <a:cubicBezTo>
                  <a:pt x="13" y="9"/>
                  <a:pt x="13" y="8"/>
                  <a:pt x="12" y="8"/>
                </a:cubicBezTo>
                <a:cubicBezTo>
                  <a:pt x="11" y="7"/>
                  <a:pt x="10" y="7"/>
                  <a:pt x="9" y="7"/>
                </a:cubicBezTo>
                <a:cubicBezTo>
                  <a:pt x="8" y="7"/>
                  <a:pt x="7" y="7"/>
                  <a:pt x="6" y="7"/>
                </a:cubicBezTo>
                <a:cubicBezTo>
                  <a:pt x="6" y="7"/>
                  <a:pt x="5" y="8"/>
                  <a:pt x="4" y="7"/>
                </a:cubicBezTo>
                <a:cubicBezTo>
                  <a:pt x="3" y="7"/>
                  <a:pt x="3" y="7"/>
                  <a:pt x="3" y="6"/>
                </a:cubicBezTo>
                <a:cubicBezTo>
                  <a:pt x="2" y="5"/>
                  <a:pt x="2" y="4"/>
                  <a:pt x="2" y="3"/>
                </a:cubicBezTo>
                <a:cubicBezTo>
                  <a:pt x="1" y="3"/>
                  <a:pt x="0" y="2"/>
                  <a:pt x="0" y="2"/>
                </a:cubicBezTo>
                <a:cubicBezTo>
                  <a:pt x="0" y="1"/>
                  <a:pt x="0" y="1"/>
                  <a:pt x="0" y="1"/>
                </a:cubicBezTo>
                <a:cubicBezTo>
                  <a:pt x="0" y="2"/>
                  <a:pt x="0" y="2"/>
                  <a:pt x="0" y="2"/>
                </a:cubicBezTo>
                <a:cubicBezTo>
                  <a:pt x="1" y="2"/>
                  <a:pt x="2" y="3"/>
                  <a:pt x="3" y="3"/>
                </a:cubicBezTo>
                <a:cubicBezTo>
                  <a:pt x="4" y="3"/>
                  <a:pt x="5" y="4"/>
                  <a:pt x="6" y="4"/>
                </a:cubicBezTo>
                <a:cubicBezTo>
                  <a:pt x="7" y="4"/>
                  <a:pt x="8" y="4"/>
                  <a:pt x="8" y="4"/>
                </a:cubicBezTo>
                <a:cubicBezTo>
                  <a:pt x="9" y="4"/>
                  <a:pt x="9" y="4"/>
                  <a:pt x="10" y="4"/>
                </a:cubicBezTo>
                <a:cubicBezTo>
                  <a:pt x="10" y="4"/>
                  <a:pt x="11" y="3"/>
                  <a:pt x="11" y="3"/>
                </a:cubicBezTo>
                <a:cubicBezTo>
                  <a:pt x="13" y="2"/>
                  <a:pt x="15" y="2"/>
                  <a:pt x="17" y="3"/>
                </a:cubicBezTo>
                <a:cubicBezTo>
                  <a:pt x="18" y="4"/>
                  <a:pt x="19" y="4"/>
                  <a:pt x="19" y="5"/>
                </a:cubicBezTo>
                <a:cubicBezTo>
                  <a:pt x="20" y="5"/>
                  <a:pt x="21" y="6"/>
                  <a:pt x="22" y="6"/>
                </a:cubicBezTo>
                <a:cubicBezTo>
                  <a:pt x="23" y="7"/>
                  <a:pt x="25" y="6"/>
                  <a:pt x="27" y="5"/>
                </a:cubicBezTo>
                <a:cubicBezTo>
                  <a:pt x="28" y="5"/>
                  <a:pt x="29" y="4"/>
                  <a:pt x="29" y="4"/>
                </a:cubicBezTo>
                <a:cubicBezTo>
                  <a:pt x="30" y="3"/>
                  <a:pt x="31" y="3"/>
                  <a:pt x="32" y="3"/>
                </a:cubicBezTo>
                <a:cubicBezTo>
                  <a:pt x="33" y="3"/>
                  <a:pt x="33" y="3"/>
                  <a:pt x="34" y="3"/>
                </a:cubicBezTo>
                <a:cubicBezTo>
                  <a:pt x="34" y="3"/>
                  <a:pt x="35" y="4"/>
                  <a:pt x="36" y="4"/>
                </a:cubicBezTo>
                <a:cubicBezTo>
                  <a:pt x="36" y="5"/>
                  <a:pt x="37" y="5"/>
                  <a:pt x="38" y="6"/>
                </a:cubicBezTo>
                <a:cubicBezTo>
                  <a:pt x="38" y="7"/>
                  <a:pt x="38" y="8"/>
                  <a:pt x="38" y="8"/>
                </a:cubicBezTo>
                <a:cubicBezTo>
                  <a:pt x="39" y="9"/>
                  <a:pt x="39" y="9"/>
                  <a:pt x="40" y="10"/>
                </a:cubicBezTo>
                <a:cubicBezTo>
                  <a:pt x="41" y="11"/>
                  <a:pt x="41" y="11"/>
                  <a:pt x="42" y="11"/>
                </a:cubicBezTo>
                <a:cubicBezTo>
                  <a:pt x="43" y="11"/>
                  <a:pt x="45" y="11"/>
                  <a:pt x="46" y="11"/>
                </a:cubicBezTo>
                <a:cubicBezTo>
                  <a:pt x="46" y="11"/>
                  <a:pt x="46" y="11"/>
                  <a:pt x="46" y="11"/>
                </a:cubicBezTo>
                <a:cubicBezTo>
                  <a:pt x="46" y="10"/>
                  <a:pt x="47" y="10"/>
                  <a:pt x="48" y="10"/>
                </a:cubicBezTo>
                <a:cubicBezTo>
                  <a:pt x="49" y="9"/>
                  <a:pt x="49" y="8"/>
                  <a:pt x="50" y="8"/>
                </a:cubicBezTo>
                <a:cubicBezTo>
                  <a:pt x="51" y="6"/>
                  <a:pt x="49" y="4"/>
                  <a:pt x="48" y="4"/>
                </a:cubicBezTo>
                <a:cubicBezTo>
                  <a:pt x="47" y="3"/>
                  <a:pt x="45" y="4"/>
                  <a:pt x="45" y="5"/>
                </a:cubicBezTo>
                <a:cubicBezTo>
                  <a:pt x="45" y="6"/>
                  <a:pt x="46" y="6"/>
                  <a:pt x="46" y="5"/>
                </a:cubicBezTo>
                <a:cubicBezTo>
                  <a:pt x="46" y="5"/>
                  <a:pt x="46" y="5"/>
                  <a:pt x="46" y="5"/>
                </a:cubicBezTo>
                <a:cubicBezTo>
                  <a:pt x="47" y="5"/>
                  <a:pt x="47" y="5"/>
                  <a:pt x="47" y="5"/>
                </a:cubicBezTo>
                <a:cubicBezTo>
                  <a:pt x="48" y="5"/>
                  <a:pt x="48" y="5"/>
                  <a:pt x="48" y="5"/>
                </a:cubicBezTo>
                <a:cubicBezTo>
                  <a:pt x="48" y="6"/>
                  <a:pt x="49" y="6"/>
                  <a:pt x="49" y="6"/>
                </a:cubicBezTo>
                <a:cubicBezTo>
                  <a:pt x="49" y="7"/>
                  <a:pt x="49" y="7"/>
                  <a:pt x="49" y="8"/>
                </a:cubicBezTo>
                <a:cubicBezTo>
                  <a:pt x="48" y="9"/>
                  <a:pt x="47" y="10"/>
                  <a:pt x="46" y="10"/>
                </a:cubicBezTo>
                <a:cubicBezTo>
                  <a:pt x="45" y="10"/>
                  <a:pt x="44" y="10"/>
                  <a:pt x="43" y="10"/>
                </a:cubicBezTo>
                <a:cubicBezTo>
                  <a:pt x="42" y="9"/>
                  <a:pt x="41" y="9"/>
                  <a:pt x="41" y="8"/>
                </a:cubicBezTo>
                <a:cubicBezTo>
                  <a:pt x="40" y="7"/>
                  <a:pt x="40" y="7"/>
                  <a:pt x="40" y="7"/>
                </a:cubicBezTo>
                <a:cubicBezTo>
                  <a:pt x="40" y="7"/>
                  <a:pt x="40" y="7"/>
                  <a:pt x="40" y="6"/>
                </a:cubicBezTo>
                <a:cubicBezTo>
                  <a:pt x="39" y="5"/>
                  <a:pt x="39" y="4"/>
                  <a:pt x="39" y="3"/>
                </a:cubicBezTo>
                <a:cubicBezTo>
                  <a:pt x="40" y="2"/>
                  <a:pt x="40" y="2"/>
                  <a:pt x="41" y="1"/>
                </a:cubicBezTo>
                <a:cubicBezTo>
                  <a:pt x="42" y="0"/>
                  <a:pt x="43" y="0"/>
                  <a:pt x="44" y="0"/>
                </a:cubicBezTo>
                <a:cubicBezTo>
                  <a:pt x="45" y="0"/>
                  <a:pt x="46" y="0"/>
                  <a:pt x="47" y="0"/>
                </a:cubicBezTo>
                <a:cubicBezTo>
                  <a:pt x="48" y="0"/>
                  <a:pt x="49" y="0"/>
                  <a:pt x="50" y="1"/>
                </a:cubicBezTo>
                <a:cubicBezTo>
                  <a:pt x="51" y="1"/>
                  <a:pt x="51" y="3"/>
                  <a:pt x="52" y="3"/>
                </a:cubicBezTo>
                <a:cubicBezTo>
                  <a:pt x="52" y="4"/>
                  <a:pt x="52" y="5"/>
                  <a:pt x="53" y="5"/>
                </a:cubicBezTo>
                <a:cubicBezTo>
                  <a:pt x="54" y="6"/>
                  <a:pt x="55" y="6"/>
                  <a:pt x="56" y="6"/>
                </a:cubicBezTo>
                <a:cubicBezTo>
                  <a:pt x="57" y="6"/>
                  <a:pt x="58" y="6"/>
                  <a:pt x="59" y="5"/>
                </a:cubicBezTo>
                <a:cubicBezTo>
                  <a:pt x="60" y="5"/>
                  <a:pt x="60" y="4"/>
                  <a:pt x="62" y="4"/>
                </a:cubicBezTo>
                <a:cubicBezTo>
                  <a:pt x="62" y="3"/>
                  <a:pt x="63" y="3"/>
                  <a:pt x="64" y="3"/>
                </a:cubicBezTo>
                <a:cubicBezTo>
                  <a:pt x="65" y="3"/>
                  <a:pt x="66" y="3"/>
                  <a:pt x="66" y="3"/>
                </a:cubicBezTo>
                <a:cubicBezTo>
                  <a:pt x="68" y="3"/>
                  <a:pt x="70" y="4"/>
                  <a:pt x="71" y="5"/>
                </a:cubicBezTo>
                <a:cubicBezTo>
                  <a:pt x="71" y="5"/>
                  <a:pt x="72" y="6"/>
                  <a:pt x="72" y="6"/>
                </a:cubicBezTo>
                <a:close/>
              </a:path>
            </a:pathLst>
          </a:custGeom>
          <a:solidFill>
            <a:srgbClr val="C00000"/>
          </a:solidFill>
          <a:ln>
            <a:noFill/>
          </a:ln>
          <a:effec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Freeform 29"/>
          <p:cNvSpPr/>
          <p:nvPr/>
        </p:nvSpPr>
        <p:spPr bwMode="auto">
          <a:xfrm flipH="1">
            <a:off x="9229725" y="1047115"/>
            <a:ext cx="1337310" cy="372745"/>
          </a:xfrm>
          <a:custGeom>
            <a:avLst/>
            <a:gdLst>
              <a:gd name="T0" fmla="*/ 72 w 72"/>
              <a:gd name="T1" fmla="*/ 8 h 15"/>
              <a:gd name="T2" fmla="*/ 65 w 72"/>
              <a:gd name="T3" fmla="*/ 11 h 15"/>
              <a:gd name="T4" fmla="*/ 61 w 72"/>
              <a:gd name="T5" fmla="*/ 11 h 15"/>
              <a:gd name="T6" fmla="*/ 57 w 72"/>
              <a:gd name="T7" fmla="*/ 13 h 15"/>
              <a:gd name="T8" fmla="*/ 57 w 72"/>
              <a:gd name="T9" fmla="*/ 14 h 15"/>
              <a:gd name="T10" fmla="*/ 55 w 72"/>
              <a:gd name="T11" fmla="*/ 15 h 15"/>
              <a:gd name="T12" fmla="*/ 54 w 72"/>
              <a:gd name="T13" fmla="*/ 13 h 15"/>
              <a:gd name="T14" fmla="*/ 51 w 72"/>
              <a:gd name="T15" fmla="*/ 13 h 15"/>
              <a:gd name="T16" fmla="*/ 50 w 72"/>
              <a:gd name="T17" fmla="*/ 14 h 15"/>
              <a:gd name="T18" fmla="*/ 45 w 72"/>
              <a:gd name="T19" fmla="*/ 14 h 15"/>
              <a:gd name="T20" fmla="*/ 40 w 72"/>
              <a:gd name="T21" fmla="*/ 12 h 15"/>
              <a:gd name="T22" fmla="*/ 33 w 72"/>
              <a:gd name="T23" fmla="*/ 13 h 15"/>
              <a:gd name="T24" fmla="*/ 31 w 72"/>
              <a:gd name="T25" fmla="*/ 12 h 15"/>
              <a:gd name="T26" fmla="*/ 28 w 72"/>
              <a:gd name="T27" fmla="*/ 10 h 15"/>
              <a:gd name="T28" fmla="*/ 20 w 72"/>
              <a:gd name="T29" fmla="*/ 11 h 15"/>
              <a:gd name="T30" fmla="*/ 12 w 72"/>
              <a:gd name="T31" fmla="*/ 8 h 15"/>
              <a:gd name="T32" fmla="*/ 6 w 72"/>
              <a:gd name="T33" fmla="*/ 7 h 15"/>
              <a:gd name="T34" fmla="*/ 3 w 72"/>
              <a:gd name="T35" fmla="*/ 6 h 15"/>
              <a:gd name="T36" fmla="*/ 0 w 72"/>
              <a:gd name="T37" fmla="*/ 2 h 15"/>
              <a:gd name="T38" fmla="*/ 0 w 72"/>
              <a:gd name="T39" fmla="*/ 2 h 15"/>
              <a:gd name="T40" fmla="*/ 6 w 72"/>
              <a:gd name="T41" fmla="*/ 4 h 15"/>
              <a:gd name="T42" fmla="*/ 10 w 72"/>
              <a:gd name="T43" fmla="*/ 4 h 15"/>
              <a:gd name="T44" fmla="*/ 17 w 72"/>
              <a:gd name="T45" fmla="*/ 3 h 15"/>
              <a:gd name="T46" fmla="*/ 22 w 72"/>
              <a:gd name="T47" fmla="*/ 6 h 15"/>
              <a:gd name="T48" fmla="*/ 29 w 72"/>
              <a:gd name="T49" fmla="*/ 4 h 15"/>
              <a:gd name="T50" fmla="*/ 34 w 72"/>
              <a:gd name="T51" fmla="*/ 3 h 15"/>
              <a:gd name="T52" fmla="*/ 38 w 72"/>
              <a:gd name="T53" fmla="*/ 6 h 15"/>
              <a:gd name="T54" fmla="*/ 40 w 72"/>
              <a:gd name="T55" fmla="*/ 10 h 15"/>
              <a:gd name="T56" fmla="*/ 46 w 72"/>
              <a:gd name="T57" fmla="*/ 11 h 15"/>
              <a:gd name="T58" fmla="*/ 48 w 72"/>
              <a:gd name="T59" fmla="*/ 10 h 15"/>
              <a:gd name="T60" fmla="*/ 48 w 72"/>
              <a:gd name="T61" fmla="*/ 4 h 15"/>
              <a:gd name="T62" fmla="*/ 46 w 72"/>
              <a:gd name="T63" fmla="*/ 5 h 15"/>
              <a:gd name="T64" fmla="*/ 47 w 72"/>
              <a:gd name="T65" fmla="*/ 5 h 15"/>
              <a:gd name="T66" fmla="*/ 49 w 72"/>
              <a:gd name="T67" fmla="*/ 6 h 15"/>
              <a:gd name="T68" fmla="*/ 46 w 72"/>
              <a:gd name="T69" fmla="*/ 10 h 15"/>
              <a:gd name="T70" fmla="*/ 41 w 72"/>
              <a:gd name="T71" fmla="*/ 8 h 15"/>
              <a:gd name="T72" fmla="*/ 40 w 72"/>
              <a:gd name="T73" fmla="*/ 6 h 15"/>
              <a:gd name="T74" fmla="*/ 41 w 72"/>
              <a:gd name="T75" fmla="*/ 1 h 15"/>
              <a:gd name="T76" fmla="*/ 47 w 72"/>
              <a:gd name="T77" fmla="*/ 0 h 15"/>
              <a:gd name="T78" fmla="*/ 52 w 72"/>
              <a:gd name="T79" fmla="*/ 3 h 15"/>
              <a:gd name="T80" fmla="*/ 56 w 72"/>
              <a:gd name="T81" fmla="*/ 6 h 15"/>
              <a:gd name="T82" fmla="*/ 62 w 72"/>
              <a:gd name="T83" fmla="*/ 4 h 15"/>
              <a:gd name="T84" fmla="*/ 66 w 72"/>
              <a:gd name="T85" fmla="*/ 3 h 15"/>
              <a:gd name="T86" fmla="*/ 72 w 72"/>
              <a:gd name="T8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 h="15">
                <a:moveTo>
                  <a:pt x="72" y="6"/>
                </a:moveTo>
                <a:cubicBezTo>
                  <a:pt x="72" y="7"/>
                  <a:pt x="72" y="7"/>
                  <a:pt x="72" y="8"/>
                </a:cubicBezTo>
                <a:cubicBezTo>
                  <a:pt x="72" y="9"/>
                  <a:pt x="70" y="10"/>
                  <a:pt x="70" y="10"/>
                </a:cubicBezTo>
                <a:cubicBezTo>
                  <a:pt x="68" y="11"/>
                  <a:pt x="67" y="11"/>
                  <a:pt x="65" y="11"/>
                </a:cubicBezTo>
                <a:cubicBezTo>
                  <a:pt x="65" y="11"/>
                  <a:pt x="64" y="11"/>
                  <a:pt x="63" y="11"/>
                </a:cubicBezTo>
                <a:cubicBezTo>
                  <a:pt x="62" y="11"/>
                  <a:pt x="62" y="11"/>
                  <a:pt x="61" y="11"/>
                </a:cubicBezTo>
                <a:cubicBezTo>
                  <a:pt x="60" y="11"/>
                  <a:pt x="59" y="11"/>
                  <a:pt x="59" y="11"/>
                </a:cubicBezTo>
                <a:cubicBezTo>
                  <a:pt x="58" y="12"/>
                  <a:pt x="58" y="12"/>
                  <a:pt x="57" y="13"/>
                </a:cubicBezTo>
                <a:cubicBezTo>
                  <a:pt x="57" y="13"/>
                  <a:pt x="57" y="13"/>
                  <a:pt x="57" y="13"/>
                </a:cubicBezTo>
                <a:cubicBezTo>
                  <a:pt x="57" y="14"/>
                  <a:pt x="57" y="14"/>
                  <a:pt x="57" y="14"/>
                </a:cubicBezTo>
                <a:cubicBezTo>
                  <a:pt x="57" y="15"/>
                  <a:pt x="57" y="15"/>
                  <a:pt x="57" y="15"/>
                </a:cubicBezTo>
                <a:cubicBezTo>
                  <a:pt x="56" y="15"/>
                  <a:pt x="56" y="15"/>
                  <a:pt x="55" y="15"/>
                </a:cubicBezTo>
                <a:cubicBezTo>
                  <a:pt x="55" y="14"/>
                  <a:pt x="55" y="14"/>
                  <a:pt x="55" y="14"/>
                </a:cubicBezTo>
                <a:cubicBezTo>
                  <a:pt x="54" y="14"/>
                  <a:pt x="54" y="14"/>
                  <a:pt x="54" y="13"/>
                </a:cubicBezTo>
                <a:cubicBezTo>
                  <a:pt x="53" y="13"/>
                  <a:pt x="52" y="13"/>
                  <a:pt x="52" y="13"/>
                </a:cubicBezTo>
                <a:cubicBezTo>
                  <a:pt x="51" y="13"/>
                  <a:pt x="51" y="13"/>
                  <a:pt x="51" y="13"/>
                </a:cubicBezTo>
                <a:cubicBezTo>
                  <a:pt x="51" y="14"/>
                  <a:pt x="51" y="14"/>
                  <a:pt x="51" y="14"/>
                </a:cubicBezTo>
                <a:cubicBezTo>
                  <a:pt x="50" y="14"/>
                  <a:pt x="50" y="14"/>
                  <a:pt x="50" y="14"/>
                </a:cubicBezTo>
                <a:cubicBezTo>
                  <a:pt x="50" y="15"/>
                  <a:pt x="49" y="15"/>
                  <a:pt x="48" y="15"/>
                </a:cubicBezTo>
                <a:cubicBezTo>
                  <a:pt x="47" y="15"/>
                  <a:pt x="46" y="15"/>
                  <a:pt x="45" y="14"/>
                </a:cubicBezTo>
                <a:cubicBezTo>
                  <a:pt x="44" y="14"/>
                  <a:pt x="43" y="13"/>
                  <a:pt x="42" y="13"/>
                </a:cubicBezTo>
                <a:cubicBezTo>
                  <a:pt x="42" y="12"/>
                  <a:pt x="41" y="12"/>
                  <a:pt x="40" y="12"/>
                </a:cubicBezTo>
                <a:cubicBezTo>
                  <a:pt x="38" y="13"/>
                  <a:pt x="37" y="13"/>
                  <a:pt x="36" y="13"/>
                </a:cubicBezTo>
                <a:cubicBezTo>
                  <a:pt x="35" y="13"/>
                  <a:pt x="34" y="13"/>
                  <a:pt x="33" y="13"/>
                </a:cubicBezTo>
                <a:cubicBezTo>
                  <a:pt x="32" y="13"/>
                  <a:pt x="32" y="13"/>
                  <a:pt x="32" y="13"/>
                </a:cubicBezTo>
                <a:cubicBezTo>
                  <a:pt x="31" y="12"/>
                  <a:pt x="31" y="12"/>
                  <a:pt x="31" y="12"/>
                </a:cubicBezTo>
                <a:cubicBezTo>
                  <a:pt x="31" y="11"/>
                  <a:pt x="31" y="11"/>
                  <a:pt x="31" y="11"/>
                </a:cubicBezTo>
                <a:cubicBezTo>
                  <a:pt x="30" y="11"/>
                  <a:pt x="29" y="10"/>
                  <a:pt x="28" y="10"/>
                </a:cubicBezTo>
                <a:cubicBezTo>
                  <a:pt x="28" y="10"/>
                  <a:pt x="27" y="9"/>
                  <a:pt x="26" y="9"/>
                </a:cubicBezTo>
                <a:cubicBezTo>
                  <a:pt x="24" y="9"/>
                  <a:pt x="22" y="10"/>
                  <a:pt x="20" y="11"/>
                </a:cubicBezTo>
                <a:cubicBezTo>
                  <a:pt x="18" y="12"/>
                  <a:pt x="16" y="11"/>
                  <a:pt x="14" y="10"/>
                </a:cubicBezTo>
                <a:cubicBezTo>
                  <a:pt x="13" y="9"/>
                  <a:pt x="13" y="8"/>
                  <a:pt x="12" y="8"/>
                </a:cubicBezTo>
                <a:cubicBezTo>
                  <a:pt x="11" y="7"/>
                  <a:pt x="10" y="7"/>
                  <a:pt x="9" y="7"/>
                </a:cubicBezTo>
                <a:cubicBezTo>
                  <a:pt x="8" y="7"/>
                  <a:pt x="7" y="7"/>
                  <a:pt x="6" y="7"/>
                </a:cubicBezTo>
                <a:cubicBezTo>
                  <a:pt x="6" y="7"/>
                  <a:pt x="5" y="8"/>
                  <a:pt x="4" y="7"/>
                </a:cubicBezTo>
                <a:cubicBezTo>
                  <a:pt x="3" y="7"/>
                  <a:pt x="3" y="7"/>
                  <a:pt x="3" y="6"/>
                </a:cubicBezTo>
                <a:cubicBezTo>
                  <a:pt x="2" y="5"/>
                  <a:pt x="2" y="4"/>
                  <a:pt x="2" y="3"/>
                </a:cubicBezTo>
                <a:cubicBezTo>
                  <a:pt x="1" y="3"/>
                  <a:pt x="0" y="2"/>
                  <a:pt x="0" y="2"/>
                </a:cubicBezTo>
                <a:cubicBezTo>
                  <a:pt x="0" y="1"/>
                  <a:pt x="0" y="1"/>
                  <a:pt x="0" y="1"/>
                </a:cubicBezTo>
                <a:cubicBezTo>
                  <a:pt x="0" y="2"/>
                  <a:pt x="0" y="2"/>
                  <a:pt x="0" y="2"/>
                </a:cubicBezTo>
                <a:cubicBezTo>
                  <a:pt x="1" y="2"/>
                  <a:pt x="2" y="3"/>
                  <a:pt x="3" y="3"/>
                </a:cubicBezTo>
                <a:cubicBezTo>
                  <a:pt x="4" y="3"/>
                  <a:pt x="5" y="4"/>
                  <a:pt x="6" y="4"/>
                </a:cubicBezTo>
                <a:cubicBezTo>
                  <a:pt x="7" y="4"/>
                  <a:pt x="8" y="4"/>
                  <a:pt x="8" y="4"/>
                </a:cubicBezTo>
                <a:cubicBezTo>
                  <a:pt x="9" y="4"/>
                  <a:pt x="9" y="4"/>
                  <a:pt x="10" y="4"/>
                </a:cubicBezTo>
                <a:cubicBezTo>
                  <a:pt x="10" y="4"/>
                  <a:pt x="11" y="3"/>
                  <a:pt x="11" y="3"/>
                </a:cubicBezTo>
                <a:cubicBezTo>
                  <a:pt x="13" y="2"/>
                  <a:pt x="15" y="2"/>
                  <a:pt x="17" y="3"/>
                </a:cubicBezTo>
                <a:cubicBezTo>
                  <a:pt x="18" y="4"/>
                  <a:pt x="19" y="4"/>
                  <a:pt x="19" y="5"/>
                </a:cubicBezTo>
                <a:cubicBezTo>
                  <a:pt x="20" y="5"/>
                  <a:pt x="21" y="6"/>
                  <a:pt x="22" y="6"/>
                </a:cubicBezTo>
                <a:cubicBezTo>
                  <a:pt x="23" y="7"/>
                  <a:pt x="25" y="6"/>
                  <a:pt x="27" y="5"/>
                </a:cubicBezTo>
                <a:cubicBezTo>
                  <a:pt x="28" y="5"/>
                  <a:pt x="29" y="4"/>
                  <a:pt x="29" y="4"/>
                </a:cubicBezTo>
                <a:cubicBezTo>
                  <a:pt x="30" y="3"/>
                  <a:pt x="31" y="3"/>
                  <a:pt x="32" y="3"/>
                </a:cubicBezTo>
                <a:cubicBezTo>
                  <a:pt x="33" y="3"/>
                  <a:pt x="33" y="3"/>
                  <a:pt x="34" y="3"/>
                </a:cubicBezTo>
                <a:cubicBezTo>
                  <a:pt x="34" y="3"/>
                  <a:pt x="35" y="4"/>
                  <a:pt x="36" y="4"/>
                </a:cubicBezTo>
                <a:cubicBezTo>
                  <a:pt x="36" y="5"/>
                  <a:pt x="37" y="5"/>
                  <a:pt x="38" y="6"/>
                </a:cubicBezTo>
                <a:cubicBezTo>
                  <a:pt x="38" y="7"/>
                  <a:pt x="38" y="8"/>
                  <a:pt x="38" y="8"/>
                </a:cubicBezTo>
                <a:cubicBezTo>
                  <a:pt x="39" y="9"/>
                  <a:pt x="39" y="9"/>
                  <a:pt x="40" y="10"/>
                </a:cubicBezTo>
                <a:cubicBezTo>
                  <a:pt x="41" y="11"/>
                  <a:pt x="41" y="11"/>
                  <a:pt x="42" y="11"/>
                </a:cubicBezTo>
                <a:cubicBezTo>
                  <a:pt x="43" y="11"/>
                  <a:pt x="45" y="11"/>
                  <a:pt x="46" y="11"/>
                </a:cubicBezTo>
                <a:cubicBezTo>
                  <a:pt x="46" y="11"/>
                  <a:pt x="46" y="11"/>
                  <a:pt x="46" y="11"/>
                </a:cubicBezTo>
                <a:cubicBezTo>
                  <a:pt x="46" y="10"/>
                  <a:pt x="47" y="10"/>
                  <a:pt x="48" y="10"/>
                </a:cubicBezTo>
                <a:cubicBezTo>
                  <a:pt x="49" y="9"/>
                  <a:pt x="49" y="8"/>
                  <a:pt x="50" y="8"/>
                </a:cubicBezTo>
                <a:cubicBezTo>
                  <a:pt x="51" y="6"/>
                  <a:pt x="49" y="4"/>
                  <a:pt x="48" y="4"/>
                </a:cubicBezTo>
                <a:cubicBezTo>
                  <a:pt x="47" y="3"/>
                  <a:pt x="45" y="4"/>
                  <a:pt x="45" y="5"/>
                </a:cubicBezTo>
                <a:cubicBezTo>
                  <a:pt x="45" y="6"/>
                  <a:pt x="46" y="6"/>
                  <a:pt x="46" y="5"/>
                </a:cubicBezTo>
                <a:cubicBezTo>
                  <a:pt x="46" y="5"/>
                  <a:pt x="46" y="5"/>
                  <a:pt x="46" y="5"/>
                </a:cubicBezTo>
                <a:cubicBezTo>
                  <a:pt x="47" y="5"/>
                  <a:pt x="47" y="5"/>
                  <a:pt x="47" y="5"/>
                </a:cubicBezTo>
                <a:cubicBezTo>
                  <a:pt x="48" y="5"/>
                  <a:pt x="48" y="5"/>
                  <a:pt x="48" y="5"/>
                </a:cubicBezTo>
                <a:cubicBezTo>
                  <a:pt x="48" y="6"/>
                  <a:pt x="49" y="6"/>
                  <a:pt x="49" y="6"/>
                </a:cubicBezTo>
                <a:cubicBezTo>
                  <a:pt x="49" y="7"/>
                  <a:pt x="49" y="7"/>
                  <a:pt x="49" y="8"/>
                </a:cubicBezTo>
                <a:cubicBezTo>
                  <a:pt x="48" y="9"/>
                  <a:pt x="47" y="10"/>
                  <a:pt x="46" y="10"/>
                </a:cubicBezTo>
                <a:cubicBezTo>
                  <a:pt x="45" y="10"/>
                  <a:pt x="44" y="10"/>
                  <a:pt x="43" y="10"/>
                </a:cubicBezTo>
                <a:cubicBezTo>
                  <a:pt x="42" y="9"/>
                  <a:pt x="41" y="9"/>
                  <a:pt x="41" y="8"/>
                </a:cubicBezTo>
                <a:cubicBezTo>
                  <a:pt x="40" y="7"/>
                  <a:pt x="40" y="7"/>
                  <a:pt x="40" y="7"/>
                </a:cubicBezTo>
                <a:cubicBezTo>
                  <a:pt x="40" y="7"/>
                  <a:pt x="40" y="7"/>
                  <a:pt x="40" y="6"/>
                </a:cubicBezTo>
                <a:cubicBezTo>
                  <a:pt x="39" y="5"/>
                  <a:pt x="39" y="4"/>
                  <a:pt x="39" y="3"/>
                </a:cubicBezTo>
                <a:cubicBezTo>
                  <a:pt x="40" y="2"/>
                  <a:pt x="40" y="2"/>
                  <a:pt x="41" y="1"/>
                </a:cubicBezTo>
                <a:cubicBezTo>
                  <a:pt x="42" y="0"/>
                  <a:pt x="43" y="0"/>
                  <a:pt x="44" y="0"/>
                </a:cubicBezTo>
                <a:cubicBezTo>
                  <a:pt x="45" y="0"/>
                  <a:pt x="46" y="0"/>
                  <a:pt x="47" y="0"/>
                </a:cubicBezTo>
                <a:cubicBezTo>
                  <a:pt x="48" y="0"/>
                  <a:pt x="49" y="0"/>
                  <a:pt x="50" y="1"/>
                </a:cubicBezTo>
                <a:cubicBezTo>
                  <a:pt x="51" y="1"/>
                  <a:pt x="51" y="3"/>
                  <a:pt x="52" y="3"/>
                </a:cubicBezTo>
                <a:cubicBezTo>
                  <a:pt x="52" y="4"/>
                  <a:pt x="52" y="5"/>
                  <a:pt x="53" y="5"/>
                </a:cubicBezTo>
                <a:cubicBezTo>
                  <a:pt x="54" y="6"/>
                  <a:pt x="55" y="6"/>
                  <a:pt x="56" y="6"/>
                </a:cubicBezTo>
                <a:cubicBezTo>
                  <a:pt x="57" y="6"/>
                  <a:pt x="58" y="6"/>
                  <a:pt x="59" y="5"/>
                </a:cubicBezTo>
                <a:cubicBezTo>
                  <a:pt x="60" y="5"/>
                  <a:pt x="60" y="4"/>
                  <a:pt x="62" y="4"/>
                </a:cubicBezTo>
                <a:cubicBezTo>
                  <a:pt x="62" y="3"/>
                  <a:pt x="63" y="3"/>
                  <a:pt x="64" y="3"/>
                </a:cubicBezTo>
                <a:cubicBezTo>
                  <a:pt x="65" y="3"/>
                  <a:pt x="66" y="3"/>
                  <a:pt x="66" y="3"/>
                </a:cubicBezTo>
                <a:cubicBezTo>
                  <a:pt x="68" y="3"/>
                  <a:pt x="70" y="4"/>
                  <a:pt x="71" y="5"/>
                </a:cubicBezTo>
                <a:cubicBezTo>
                  <a:pt x="71" y="5"/>
                  <a:pt x="72" y="6"/>
                  <a:pt x="72" y="6"/>
                </a:cubicBezTo>
                <a:close/>
              </a:path>
            </a:pathLst>
          </a:custGeom>
          <a:solidFill>
            <a:srgbClr val="C00000"/>
          </a:solidFill>
          <a:ln>
            <a:noFill/>
          </a:ln>
          <a:effec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4" name="文本框 13"/>
          <p:cNvSpPr txBox="1"/>
          <p:nvPr/>
        </p:nvSpPr>
        <p:spPr>
          <a:xfrm>
            <a:off x="4114800" y="4491990"/>
            <a:ext cx="4918710" cy="521970"/>
          </a:xfrm>
          <a:prstGeom prst="rect">
            <a:avLst/>
          </a:prstGeom>
          <a:noFill/>
        </p:spPr>
        <p:txBody>
          <a:bodyPr wrap="square" rtlCol="0">
            <a:spAutoFit/>
          </a:bodyPr>
          <a:p>
            <a:r>
              <a:rPr lang="zh-CN" altLang="en-US" sz="2800" b="1" dirty="0" smtClean="0">
                <a:solidFill>
                  <a:srgbClr val="C00000"/>
                </a:solidFill>
                <a:latin typeface="微软雅黑" panose="020B0503020204020204" charset="-122"/>
                <a:ea typeface="微软雅黑" panose="020B0503020204020204" charset="-122"/>
                <a:sym typeface="+mn-ea"/>
              </a:rPr>
              <a:t>政府党建共青团团课</a:t>
            </a:r>
            <a:r>
              <a:rPr lang="en-US" altLang="zh-CN" sz="2800" b="1" dirty="0" smtClean="0">
                <a:solidFill>
                  <a:srgbClr val="C00000"/>
                </a:solidFill>
                <a:latin typeface="微软雅黑" panose="020B0503020204020204" charset="-122"/>
                <a:ea typeface="微软雅黑" panose="020B0503020204020204" charset="-122"/>
                <a:sym typeface="+mn-ea"/>
              </a:rPr>
              <a:t>PPT</a:t>
            </a:r>
            <a:r>
              <a:rPr lang="zh-CN" altLang="en-US" sz="2800" b="1" dirty="0" smtClean="0">
                <a:solidFill>
                  <a:srgbClr val="C00000"/>
                </a:solidFill>
                <a:latin typeface="微软雅黑" panose="020B0503020204020204" charset="-122"/>
                <a:ea typeface="微软雅黑" panose="020B0503020204020204" charset="-122"/>
                <a:sym typeface="+mn-ea"/>
              </a:rPr>
              <a:t>模板</a:t>
            </a:r>
            <a:endParaRPr lang="zh-CN" altLang="en-US" sz="2800" b="1" dirty="0" smtClean="0">
              <a:solidFill>
                <a:srgbClr val="C00000"/>
              </a:solidFill>
              <a:latin typeface="微软雅黑" panose="020B0503020204020204" charset="-122"/>
              <a:ea typeface="微软雅黑" panose="020B0503020204020204" charset="-122"/>
              <a:sym typeface="+mn-ea"/>
            </a:endParaRPr>
          </a:p>
        </p:txBody>
      </p:sp>
      <p:sp>
        <p:nvSpPr>
          <p:cNvPr id="15" name="圆角矩形 14"/>
          <p:cNvSpPr/>
          <p:nvPr/>
        </p:nvSpPr>
        <p:spPr>
          <a:xfrm>
            <a:off x="4517390" y="5118100"/>
            <a:ext cx="4112895" cy="744855"/>
          </a:xfrm>
          <a:prstGeom prst="roundRect">
            <a:avLst/>
          </a:prstGeom>
          <a:solidFill>
            <a:srgbClr val="C0000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907915" y="5217795"/>
            <a:ext cx="3478530" cy="645160"/>
          </a:xfrm>
          <a:prstGeom prst="rect">
            <a:avLst/>
          </a:prstGeom>
          <a:noFill/>
        </p:spPr>
        <p:txBody>
          <a:bodyPr wrap="square" rtlCol="0">
            <a:spAutoFit/>
          </a:bodyPr>
          <a:p>
            <a:r>
              <a:rPr lang="zh-CN" altLang="en-US" sz="3600" b="1">
                <a:solidFill>
                  <a:schemeClr val="bg1"/>
                </a:solidFill>
                <a:latin typeface="华文行楷" panose="02010800040101010101" charset="-122"/>
                <a:ea typeface="华文行楷" panose="02010800040101010101" charset="-122"/>
              </a:rPr>
              <a:t>汇报人：小包包</a:t>
            </a:r>
            <a:endParaRPr lang="zh-CN" altLang="en-US" sz="3600" b="1">
              <a:solidFill>
                <a:schemeClr val="bg1"/>
              </a:solidFill>
              <a:latin typeface="华文行楷" panose="02010800040101010101" charset="-122"/>
              <a:ea typeface="华文行楷" panose="02010800040101010101" charset="-122"/>
            </a:endParaRPr>
          </a:p>
        </p:txBody>
      </p:sp>
      <p:pic>
        <p:nvPicPr>
          <p:cNvPr id="74" name="中国人民解放军军乐团+-+歌唱祖国">
            <a:hlinkClick r:id="" action="ppaction://media"/>
          </p:cNvPr>
          <p:cNvPicPr>
            <a:picLocks noChangeAspect="1"/>
          </p:cNvPicPr>
          <p:nvPr>
            <a:audioFile r:link="rId5"/>
            <p:extLst>
              <p:ext uri="{DAA4B4D4-6D71-4841-9C94-3DE7FCFB9230}">
                <p14:media xmlns:p14="http://schemas.microsoft.com/office/powerpoint/2010/main" r:embed="rId6">
                  <p14:fade in="5000.000000" out="5000.000000"/>
                </p14:media>
              </p:ext>
            </p:extLst>
          </p:nvPr>
        </p:nvPicPr>
        <p:blipFill>
          <a:blip r:embed="rId7"/>
          <a:stretch>
            <a:fillRect/>
          </a:stretch>
        </p:blipFill>
        <p:spPr>
          <a:xfrm>
            <a:off x="9496902" y="-640372"/>
            <a:ext cx="609600" cy="609600"/>
          </a:xfrm>
          <a:prstGeom prst="rect">
            <a:avLst/>
          </a:prstGeom>
        </p:spPr>
      </p:pic>
      <p:pic>
        <p:nvPicPr>
          <p:cNvPr id="8205" name="图片 14" descr="16.png"/>
          <p:cNvPicPr>
            <a:picLocks noChangeAspect="1"/>
          </p:cNvPicPr>
          <p:nvPr/>
        </p:nvPicPr>
        <p:blipFill>
          <a:blip r:embed="rId8"/>
          <a:srcRect l="14825" t="42068" r="31551" b="28964"/>
          <a:stretch>
            <a:fillRect/>
          </a:stretch>
        </p:blipFill>
        <p:spPr>
          <a:xfrm>
            <a:off x="3005455" y="2125028"/>
            <a:ext cx="4903788" cy="19875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74"/>
                                        </p:tgtEl>
                                      </p:cBhvr>
                                    </p:cmd>
                                  </p:childTnLst>
                                </p:cTn>
                              </p:par>
                              <p:par>
                                <p:cTn id="7" presetID="42"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anim calcmode="lin" valueType="num">
                                      <p:cBhvr>
                                        <p:cTn id="10" dur="1000" fill="hold"/>
                                        <p:tgtEl>
                                          <p:spTgt spid="7"/>
                                        </p:tgtEl>
                                        <p:attrNameLst>
                                          <p:attrName>ppt_x</p:attrName>
                                        </p:attrNameLst>
                                      </p:cBhvr>
                                      <p:tavLst>
                                        <p:tav tm="0">
                                          <p:val>
                                            <p:strVal val="#ppt_x"/>
                                          </p:val>
                                        </p:tav>
                                        <p:tav tm="100000">
                                          <p:val>
                                            <p:strVal val="#ppt_x"/>
                                          </p:val>
                                        </p:tav>
                                      </p:tavLst>
                                    </p:anim>
                                    <p:anim calcmode="lin" valueType="num">
                                      <p:cBhvr>
                                        <p:cTn id="11" dur="1000" fill="hold"/>
                                        <p:tgtEl>
                                          <p:spTgt spid="7"/>
                                        </p:tgtEl>
                                        <p:attrNameLst>
                                          <p:attrName>ppt_y</p:attrName>
                                        </p:attrNameLst>
                                      </p:cBhvr>
                                      <p:tavLst>
                                        <p:tav tm="0">
                                          <p:val>
                                            <p:strVal val="#ppt_y+.1"/>
                                          </p:val>
                                        </p:tav>
                                        <p:tav tm="100000">
                                          <p:val>
                                            <p:strVal val="#ppt_y"/>
                                          </p:val>
                                        </p:tav>
                                      </p:tavLst>
                                    </p:anim>
                                  </p:childTnLst>
                                </p:cTn>
                              </p:par>
                              <p:par>
                                <p:cTn id="12" presetID="22" presetClass="entr" presetSubtype="1" fill="hold"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par>
                          <p:cTn id="15" fill="hold">
                            <p:stCondLst>
                              <p:cond delay="0"/>
                            </p:stCondLst>
                            <p:childTnLst>
                              <p:par>
                                <p:cTn id="16" presetID="5"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heckerboard(across)">
                                      <p:cBhvr>
                                        <p:cTn id="18" dur="1000"/>
                                        <p:tgtEl>
                                          <p:spTgt spid="4"/>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1000"/>
                                        <p:tgtEl>
                                          <p:spTgt spid="8"/>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heckerboard(across)">
                                      <p:cBhvr>
                                        <p:cTn id="24" dur="1000"/>
                                        <p:tgtEl>
                                          <p:spTgt spid="6"/>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55"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1000" fill="hold"/>
                                        <p:tgtEl>
                                          <p:spTgt spid="15"/>
                                        </p:tgtEl>
                                        <p:attrNameLst>
                                          <p:attrName>ppt_w</p:attrName>
                                        </p:attrNameLst>
                                      </p:cBhvr>
                                      <p:tavLst>
                                        <p:tav tm="0">
                                          <p:val>
                                            <p:strVal val="#ppt_w*0.70"/>
                                          </p:val>
                                        </p:tav>
                                        <p:tav tm="100000">
                                          <p:val>
                                            <p:strVal val="#ppt_w"/>
                                          </p:val>
                                        </p:tav>
                                      </p:tavLst>
                                    </p:anim>
                                    <p:anim calcmode="lin" valueType="num">
                                      <p:cBhvr>
                                        <p:cTn id="35" dur="1000" fill="hold"/>
                                        <p:tgtEl>
                                          <p:spTgt spid="15"/>
                                        </p:tgtEl>
                                        <p:attrNameLst>
                                          <p:attrName>ppt_h</p:attrName>
                                        </p:attrNameLst>
                                      </p:cBhvr>
                                      <p:tavLst>
                                        <p:tav tm="0">
                                          <p:val>
                                            <p:strVal val="#ppt_h"/>
                                          </p:val>
                                        </p:tav>
                                        <p:tav tm="100000">
                                          <p:val>
                                            <p:strVal val="#ppt_h"/>
                                          </p:val>
                                        </p:tav>
                                      </p:tavLst>
                                    </p:anim>
                                    <p:animEffect transition="in" filter="fade">
                                      <p:cBhvr>
                                        <p:cTn id="36" dur="1000"/>
                                        <p:tgtEl>
                                          <p:spTgt spid="15"/>
                                        </p:tgtEl>
                                      </p:cBhvr>
                                    </p:animEffect>
                                  </p:childTnLst>
                                </p:cTn>
                              </p:par>
                              <p:par>
                                <p:cTn id="37" presetID="10" presetClass="entr" presetSubtype="0" fill="hold" nodeType="withEffect">
                                  <p:stCondLst>
                                    <p:cond delay="2500"/>
                                  </p:stCondLst>
                                  <p:childTnLst>
                                    <p:set>
                                      <p:cBhvr>
                                        <p:cTn id="38" dur="1" fill="hold">
                                          <p:stCondLst>
                                            <p:cond delay="0"/>
                                          </p:stCondLst>
                                        </p:cTn>
                                        <p:tgtEl>
                                          <p:spTgt spid="8205"/>
                                        </p:tgtEl>
                                        <p:attrNameLst>
                                          <p:attrName>style.visibility</p:attrName>
                                        </p:attrNameLst>
                                      </p:cBhvr>
                                      <p:to>
                                        <p:strVal val="visible"/>
                                      </p:to>
                                    </p:set>
                                    <p:animEffect transition="in" filter="fade">
                                      <p:cBhvr>
                                        <p:cTn id="39" dur="500"/>
                                        <p:tgtEl>
                                          <p:spTgt spid="8205"/>
                                        </p:tgtEl>
                                      </p:cBhvr>
                                    </p:animEffect>
                                  </p:childTnLst>
                                </p:cTn>
                              </p:par>
                              <p:par>
                                <p:cTn id="40" presetID="26" presetClass="emph" presetSubtype="0" repeatCount="3000" fill="hold" nodeType="withEffect">
                                  <p:stCondLst>
                                    <p:cond delay="3000"/>
                                  </p:stCondLst>
                                  <p:childTnLst>
                                    <p:animEffect transition="out" filter="fade">
                                      <p:cBhvr>
                                        <p:cTn id="41" dur="200" tmFilter="0, 0; .2, .5; .8, .5; 1, 0"/>
                                        <p:tgtEl>
                                          <p:spTgt spid="8205"/>
                                        </p:tgtEl>
                                      </p:cBhvr>
                                    </p:animEffect>
                                    <p:animScale>
                                      <p:cBhvr>
                                        <p:cTn id="42" dur="100" autoRev="1" fill="hold"/>
                                        <p:tgtEl>
                                          <p:spTgt spid="8205"/>
                                        </p:tgtEl>
                                      </p:cBhvr>
                                      <p:by x="105000" y="105000"/>
                                    </p:animScale>
                                  </p:childTnLst>
                                </p:cTn>
                              </p:par>
                              <p:par>
                                <p:cTn id="43" presetID="55"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1000" fill="hold"/>
                                        <p:tgtEl>
                                          <p:spTgt spid="17"/>
                                        </p:tgtEl>
                                        <p:attrNameLst>
                                          <p:attrName>ppt_w</p:attrName>
                                        </p:attrNameLst>
                                      </p:cBhvr>
                                      <p:tavLst>
                                        <p:tav tm="0">
                                          <p:val>
                                            <p:strVal val="#ppt_w*0.70"/>
                                          </p:val>
                                        </p:tav>
                                        <p:tav tm="100000">
                                          <p:val>
                                            <p:strVal val="#ppt_w"/>
                                          </p:val>
                                        </p:tav>
                                      </p:tavLst>
                                    </p:anim>
                                    <p:anim calcmode="lin" valueType="num">
                                      <p:cBhvr>
                                        <p:cTn id="46" dur="1000" fill="hold"/>
                                        <p:tgtEl>
                                          <p:spTgt spid="17"/>
                                        </p:tgtEl>
                                        <p:attrNameLst>
                                          <p:attrName>ppt_h</p:attrName>
                                        </p:attrNameLst>
                                      </p:cBhvr>
                                      <p:tavLst>
                                        <p:tav tm="0">
                                          <p:val>
                                            <p:strVal val="#ppt_h"/>
                                          </p:val>
                                        </p:tav>
                                        <p:tav tm="100000">
                                          <p:val>
                                            <p:strVal val="#ppt_h"/>
                                          </p:val>
                                        </p:tav>
                                      </p:tavLst>
                                    </p:anim>
                                    <p:animEffect transition="in" filter="fade">
                                      <p:cBhvr>
                                        <p:cTn id="4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hold" display="0">
                  <p:stCondLst>
                    <p:cond delay="indefinite"/>
                  </p:stCondLst>
                  <p:endCondLst>
                    <p:cond evt="onStopAudio" delay="0">
                      <p:tgtEl>
                        <p:sldTgt/>
                      </p:tgtEl>
                    </p:cond>
                  </p:endCondLst>
                </p:cTn>
                <p:tgtEl>
                  <p:spTgt spid="74"/>
                </p:tgtEl>
              </p:cMediaNode>
            </p:audio>
          </p:childTnLst>
        </p:cTn>
      </p:par>
    </p:tnLst>
    <p:bldLst>
      <p:bldP spid="15" grpId="0" bldLvl="0" animBg="1"/>
      <p:bldP spid="4" grpId="0"/>
      <p:bldP spid="8" grpId="0" bldLvl="0" animBg="1"/>
      <p:bldP spid="6" grpId="0" bldLvl="0" animBg="1"/>
      <p:bldP spid="14"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805305" y="285115"/>
            <a:ext cx="6141720" cy="583565"/>
          </a:xfrm>
          <a:prstGeom prst="rect">
            <a:avLst/>
          </a:prstGeom>
          <a:noFill/>
        </p:spPr>
        <p:txBody>
          <a:bodyPr wrap="square" rtlCol="0">
            <a:spAutoFit/>
          </a:bodyPr>
          <a:p>
            <a:pPr algn="l">
              <a:spcBef>
                <a:spcPct val="50000"/>
              </a:spcBef>
            </a:pPr>
            <a:r>
              <a:rPr lang="zh-CN" altLang="en-US" sz="3200" b="1" dirty="0">
                <a:solidFill>
                  <a:srgbClr val="C00000"/>
                </a:solidFill>
                <a:latin typeface="微软雅黑" panose="020B0503020204020204" charset="-122"/>
                <a:ea typeface="微软雅黑" panose="020B0503020204020204" charset="-122"/>
                <a:sym typeface="+mn-ea"/>
              </a:rPr>
              <a:t>在战斗的历程中成长</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17" name="矩形 16"/>
          <p:cNvSpPr/>
          <p:nvPr/>
        </p:nvSpPr>
        <p:spPr>
          <a:xfrm>
            <a:off x="473709" y="1670685"/>
            <a:ext cx="3632202" cy="692497"/>
          </a:xfrm>
          <a:prstGeom prst="rect">
            <a:avLst/>
          </a:prstGeom>
          <a:solidFill>
            <a:srgbClr val="C00000"/>
          </a:solidFill>
          <a:effectLst>
            <a:outerShdw blurRad="50800" dist="38100" dir="2700000" algn="tl" rotWithShape="0">
              <a:prstClr val="black">
                <a:alpha val="40000"/>
              </a:prstClr>
            </a:outerShdw>
          </a:effectLst>
        </p:spPr>
        <p:txBody>
          <a:bodyPr wrap="square">
            <a:spAutoFit/>
          </a:bodyPr>
          <a:p>
            <a:pPr algn="dist">
              <a:lnSpc>
                <a:spcPct val="130000"/>
              </a:lnSpc>
            </a:pPr>
            <a:r>
              <a:rPr lang="zh-CN" altLang="en-US" sz="3000" dirty="0">
                <a:solidFill>
                  <a:schemeClr val="bg1"/>
                </a:solidFill>
                <a:latin typeface="微软雅黑" panose="020B0503020204020204" charset="-122"/>
                <a:ea typeface="微软雅黑" panose="020B0503020204020204" charset="-122"/>
              </a:rPr>
              <a:t>“五四”运动的故事</a:t>
            </a:r>
            <a:endParaRPr lang="zh-CN" altLang="en-US" sz="3000" dirty="0">
              <a:solidFill>
                <a:schemeClr val="bg1"/>
              </a:solidFill>
              <a:latin typeface="微软雅黑" panose="020B0503020204020204" charset="-122"/>
              <a:ea typeface="微软雅黑" panose="020B0503020204020204" charset="-122"/>
            </a:endParaRPr>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4780" y="2619375"/>
            <a:ext cx="4824730" cy="3046730"/>
          </a:xfrm>
          <a:prstGeom prst="rect">
            <a:avLst/>
          </a:prstGeom>
          <a:effectLst>
            <a:outerShdw blurRad="50800" dist="38100" dir="2700000" algn="tl" rotWithShape="0">
              <a:prstClr val="black">
                <a:alpha val="40000"/>
              </a:prstClr>
            </a:outerShdw>
          </a:effectLst>
        </p:spPr>
      </p:pic>
      <p:sp>
        <p:nvSpPr>
          <p:cNvPr id="19" name="文本框 18"/>
          <p:cNvSpPr txBox="1"/>
          <p:nvPr/>
        </p:nvSpPr>
        <p:spPr>
          <a:xfrm>
            <a:off x="6233160" y="2620010"/>
            <a:ext cx="5246370" cy="3046095"/>
          </a:xfrm>
          <a:prstGeom prst="rect">
            <a:avLst/>
          </a:prstGeom>
          <a:solidFill>
            <a:srgbClr val="C00000"/>
          </a:solidFill>
        </p:spPr>
        <p:txBody>
          <a:bodyPr wrap="square" rtlCol="0">
            <a:spAutoFit/>
          </a:bodyPr>
          <a:p>
            <a:pPr algn="just"/>
            <a:r>
              <a:rPr lang="zh-CN" altLang="en-US" sz="2400" dirty="0">
                <a:solidFill>
                  <a:schemeClr val="bg1"/>
                </a:solidFill>
                <a:latin typeface="微软雅黑" panose="020B0503020204020204" charset="-122"/>
                <a:ea typeface="微软雅黑" panose="020B0503020204020204" charset="-122"/>
              </a:rPr>
              <a:t>       </a:t>
            </a:r>
            <a:r>
              <a:rPr lang="zh-CN" altLang="en-US" sz="2400" b="1" dirty="0">
                <a:solidFill>
                  <a:schemeClr val="bg1"/>
                </a:solidFill>
                <a:latin typeface="微软雅黑" panose="020B0503020204020204" charset="-122"/>
                <a:ea typeface="微软雅黑" panose="020B0503020204020204" charset="-122"/>
              </a:rPr>
              <a:t>五四运动</a:t>
            </a:r>
            <a:r>
              <a:rPr lang="zh-CN" altLang="en-US" sz="2400" dirty="0">
                <a:solidFill>
                  <a:schemeClr val="bg1"/>
                </a:solidFill>
                <a:latin typeface="微软雅黑" panose="020B0503020204020204" charset="-122"/>
                <a:ea typeface="微软雅黑" panose="020B0503020204020204" charset="-122"/>
              </a:rPr>
              <a:t>是</a:t>
            </a:r>
            <a:r>
              <a:rPr lang="en-US" altLang="zh-CN" sz="2400" dirty="0">
                <a:solidFill>
                  <a:schemeClr val="bg1"/>
                </a:solidFill>
                <a:latin typeface="微软雅黑" panose="020B0503020204020204" charset="-122"/>
                <a:ea typeface="微软雅黑" panose="020B0503020204020204" charset="-122"/>
              </a:rPr>
              <a:t>1919</a:t>
            </a:r>
            <a:r>
              <a:rPr lang="zh-CN" altLang="en-US" sz="2400" dirty="0">
                <a:solidFill>
                  <a:schemeClr val="bg1"/>
                </a:solidFill>
                <a:latin typeface="微软雅黑" panose="020B0503020204020204" charset="-122"/>
                <a:ea typeface="微软雅黑" panose="020B0503020204020204" charset="-122"/>
              </a:rPr>
              <a:t>年</a:t>
            </a:r>
            <a:r>
              <a:rPr lang="en-US" altLang="zh-CN" sz="2400" dirty="0">
                <a:solidFill>
                  <a:schemeClr val="bg1"/>
                </a:solidFill>
                <a:latin typeface="微软雅黑" panose="020B0503020204020204" charset="-122"/>
                <a:ea typeface="微软雅黑" panose="020B0503020204020204" charset="-122"/>
              </a:rPr>
              <a:t>5</a:t>
            </a:r>
            <a:r>
              <a:rPr lang="zh-CN" altLang="en-US" sz="2400" dirty="0">
                <a:solidFill>
                  <a:schemeClr val="bg1"/>
                </a:solidFill>
                <a:latin typeface="微软雅黑" panose="020B0503020204020204" charset="-122"/>
                <a:ea typeface="微软雅黑" panose="020B0503020204020204" charset="-122"/>
              </a:rPr>
              <a:t>月</a:t>
            </a:r>
            <a:r>
              <a:rPr lang="en-US" altLang="zh-CN" sz="2400" dirty="0">
                <a:solidFill>
                  <a:schemeClr val="bg1"/>
                </a:solidFill>
                <a:latin typeface="微软雅黑" panose="020B0503020204020204" charset="-122"/>
                <a:ea typeface="微软雅黑" panose="020B0503020204020204" charset="-122"/>
              </a:rPr>
              <a:t>4</a:t>
            </a:r>
            <a:r>
              <a:rPr lang="zh-CN" altLang="en-US" sz="2400" dirty="0">
                <a:solidFill>
                  <a:schemeClr val="bg1"/>
                </a:solidFill>
                <a:latin typeface="微软雅黑" panose="020B0503020204020204" charset="-122"/>
                <a:ea typeface="微软雅黑" panose="020B0503020204020204" charset="-122"/>
              </a:rPr>
              <a:t>日发生在北京的一场以青年学生为主，广大群众、市民、工商人士等中下阶层共同参与的，通过示威游行、请愿、罢工、暴力对抗政府等多种形式进行的爱国运动，是中国人民彻底的反对帝国主义、封建主义的爱国运动，又称“</a:t>
            </a:r>
            <a:r>
              <a:rPr lang="zh-CN" altLang="en-US" sz="2400" b="1" dirty="0">
                <a:solidFill>
                  <a:schemeClr val="bg1"/>
                </a:solidFill>
                <a:latin typeface="微软雅黑" panose="020B0503020204020204" charset="-122"/>
                <a:ea typeface="微软雅黑" panose="020B0503020204020204" charset="-122"/>
              </a:rPr>
              <a:t>五四风雷”。</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ppt_x</p:attrName>
                                        </p:attrNameLst>
                                      </p:cBhvr>
                                      <p:tavLst>
                                        <p:tav tm="0">
                                          <p:val>
                                            <p:strVal val="#ppt_x+#ppt_w*1.125000"/>
                                          </p:val>
                                        </p:tav>
                                        <p:tav tm="100000">
                                          <p:val>
                                            <p:strVal val="#ppt_x"/>
                                          </p:val>
                                        </p:tav>
                                      </p:tavLst>
                                    </p:anim>
                                    <p:animEffect transition="in" filter="wipe(left)">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805305" y="285115"/>
            <a:ext cx="6141720" cy="583565"/>
          </a:xfrm>
          <a:prstGeom prst="rect">
            <a:avLst/>
          </a:prstGeom>
          <a:noFill/>
        </p:spPr>
        <p:txBody>
          <a:bodyPr wrap="square" rtlCol="0">
            <a:spAutoFit/>
          </a:bodyPr>
          <a:p>
            <a:pPr algn="l">
              <a:spcBef>
                <a:spcPct val="50000"/>
              </a:spcBef>
            </a:pPr>
            <a:r>
              <a:rPr lang="zh-CN" altLang="en-US" sz="3200" b="1" dirty="0">
                <a:solidFill>
                  <a:srgbClr val="C00000"/>
                </a:solidFill>
                <a:latin typeface="微软雅黑" panose="020B0503020204020204" charset="-122"/>
                <a:ea typeface="微软雅黑" panose="020B0503020204020204" charset="-122"/>
                <a:sym typeface="+mn-ea"/>
              </a:rPr>
              <a:t>在战斗的历程中成长</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4" name="矩形 3"/>
          <p:cNvSpPr/>
          <p:nvPr/>
        </p:nvSpPr>
        <p:spPr>
          <a:xfrm>
            <a:off x="193673" y="1600835"/>
            <a:ext cx="4368801" cy="584775"/>
          </a:xfrm>
          <a:prstGeom prst="rect">
            <a:avLst/>
          </a:prstGeom>
          <a:solidFill>
            <a:srgbClr val="C00000"/>
          </a:solidFill>
          <a:effectLst>
            <a:outerShdw blurRad="50800" dist="38100" dir="2700000" algn="tl" rotWithShape="0">
              <a:prstClr val="black">
                <a:alpha val="40000"/>
              </a:prstClr>
            </a:outerShdw>
          </a:effectLst>
        </p:spPr>
        <p:txBody>
          <a:bodyPr wrap="square">
            <a:spAutoFit/>
          </a:bodyPr>
          <a:p>
            <a:pPr algn="dist"/>
            <a:r>
              <a:rPr lang="zh-CN" altLang="en-US" sz="3200" dirty="0">
                <a:solidFill>
                  <a:schemeClr val="bg1"/>
                </a:solidFill>
                <a:latin typeface="微软雅黑" panose="020B0503020204020204" charset="-122"/>
                <a:ea typeface="微软雅黑" panose="020B0503020204020204" charset="-122"/>
              </a:rPr>
              <a:t>“一二</a:t>
            </a:r>
            <a:r>
              <a:rPr lang="en-US" altLang="zh-CN" sz="3200" dirty="0">
                <a:solidFill>
                  <a:schemeClr val="bg1"/>
                </a:solidFill>
                <a:latin typeface="微软雅黑" panose="020B0503020204020204" charset="-122"/>
                <a:ea typeface="微软雅黑" panose="020B0503020204020204" charset="-122"/>
              </a:rPr>
              <a:t>·</a:t>
            </a:r>
            <a:r>
              <a:rPr lang="zh-CN" altLang="en-US" sz="3200" dirty="0">
                <a:solidFill>
                  <a:schemeClr val="bg1"/>
                </a:solidFill>
                <a:latin typeface="微软雅黑" panose="020B0503020204020204" charset="-122"/>
                <a:ea typeface="微软雅黑" panose="020B0503020204020204" charset="-122"/>
              </a:rPr>
              <a:t>九”运动的故事</a:t>
            </a:r>
            <a:endParaRPr lang="zh-CN" altLang="en-US" sz="3200" dirty="0">
              <a:solidFill>
                <a:schemeClr val="bg1"/>
              </a:solidFill>
              <a:latin typeface="微软雅黑" panose="020B0503020204020204" charset="-122"/>
              <a:ea typeface="微软雅黑" panose="020B0503020204020204" charset="-122"/>
            </a:endParaRPr>
          </a:p>
        </p:txBody>
      </p:sp>
      <p:sp>
        <p:nvSpPr>
          <p:cNvPr id="5" name="矩形 4"/>
          <p:cNvSpPr/>
          <p:nvPr/>
        </p:nvSpPr>
        <p:spPr>
          <a:xfrm>
            <a:off x="4134530" y="2545084"/>
            <a:ext cx="6872743" cy="1809254"/>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en-US" altLang="zh-CN" dirty="0">
                <a:solidFill>
                  <a:schemeClr val="bg1"/>
                </a:solidFill>
                <a:latin typeface="微软雅黑" panose="020B0503020204020204" charset="-122"/>
                <a:ea typeface="微软雅黑" panose="020B0503020204020204" charset="-122"/>
              </a:rPr>
              <a:t> 1939</a:t>
            </a:r>
            <a:r>
              <a:rPr lang="zh-CN" altLang="en-US" dirty="0">
                <a:solidFill>
                  <a:schemeClr val="bg1"/>
                </a:solidFill>
                <a:latin typeface="微软雅黑" panose="020B0503020204020204" charset="-122"/>
                <a:ea typeface="微软雅黑" panose="020B0503020204020204" charset="-122"/>
              </a:rPr>
              <a:t>年</a:t>
            </a:r>
            <a:r>
              <a:rPr lang="en-US" altLang="zh-CN" dirty="0">
                <a:solidFill>
                  <a:schemeClr val="bg1"/>
                </a:solidFill>
                <a:latin typeface="微软雅黑" panose="020B0503020204020204" charset="-122"/>
                <a:ea typeface="微软雅黑" panose="020B0503020204020204" charset="-122"/>
              </a:rPr>
              <a:t>5</a:t>
            </a:r>
            <a:r>
              <a:rPr lang="zh-CN" altLang="en-US" dirty="0">
                <a:solidFill>
                  <a:schemeClr val="bg1"/>
                </a:solidFill>
                <a:latin typeface="微软雅黑" panose="020B0503020204020204" charset="-122"/>
                <a:ea typeface="微软雅黑" panose="020B0503020204020204" charset="-122"/>
              </a:rPr>
              <a:t>月</a:t>
            </a:r>
            <a:r>
              <a:rPr lang="en-US" altLang="zh-CN" dirty="0">
                <a:solidFill>
                  <a:schemeClr val="bg1"/>
                </a:solidFill>
                <a:latin typeface="微软雅黑" panose="020B0503020204020204" charset="-122"/>
                <a:ea typeface="微软雅黑" panose="020B0503020204020204" charset="-122"/>
              </a:rPr>
              <a:t>4</a:t>
            </a:r>
            <a:r>
              <a:rPr lang="zh-CN" altLang="en-US" dirty="0">
                <a:solidFill>
                  <a:schemeClr val="bg1"/>
                </a:solidFill>
                <a:latin typeface="微软雅黑" panose="020B0503020204020204" charset="-122"/>
                <a:ea typeface="微软雅黑" panose="020B0503020204020204" charset="-122"/>
              </a:rPr>
              <a:t>日，毛泽东主席在延安各界青年纪念五四运动</a:t>
            </a:r>
            <a:r>
              <a:rPr lang="en-US" altLang="zh-CN" dirty="0">
                <a:solidFill>
                  <a:schemeClr val="bg1"/>
                </a:solidFill>
                <a:latin typeface="微软雅黑" panose="020B0503020204020204" charset="-122"/>
                <a:ea typeface="微软雅黑" panose="020B0503020204020204" charset="-122"/>
              </a:rPr>
              <a:t>20</a:t>
            </a:r>
            <a:r>
              <a:rPr lang="zh-CN" altLang="en-US" dirty="0">
                <a:solidFill>
                  <a:schemeClr val="bg1"/>
                </a:solidFill>
                <a:latin typeface="微软雅黑" panose="020B0503020204020204" charset="-122"/>
                <a:ea typeface="微软雅黑" panose="020B0503020204020204" charset="-122"/>
              </a:rPr>
              <a:t>周年大会上作了题为</a:t>
            </a:r>
            <a:r>
              <a:rPr lang="en-US" altLang="zh-CN" dirty="0">
                <a:solidFill>
                  <a:schemeClr val="bg1"/>
                </a:solidFill>
                <a:latin typeface="微软雅黑" panose="020B0503020204020204" charset="-122"/>
                <a:ea typeface="微软雅黑" panose="020B0503020204020204" charset="-122"/>
              </a:rPr>
              <a:t>《</a:t>
            </a:r>
            <a:r>
              <a:rPr lang="zh-CN" altLang="en-US" b="1" dirty="0">
                <a:solidFill>
                  <a:schemeClr val="bg1"/>
                </a:solidFill>
                <a:latin typeface="微软雅黑" panose="020B0503020204020204" charset="-122"/>
                <a:ea typeface="微软雅黑" panose="020B0503020204020204" charset="-122"/>
              </a:rPr>
              <a:t>青年运动的方向</a:t>
            </a:r>
            <a:r>
              <a:rPr lang="en-US" altLang="zh-CN" dirty="0">
                <a:solidFill>
                  <a:schemeClr val="bg1"/>
                </a:solidFill>
                <a:latin typeface="微软雅黑" panose="020B0503020204020204" charset="-122"/>
                <a:ea typeface="微软雅黑" panose="020B0503020204020204" charset="-122"/>
              </a:rPr>
              <a:t>》</a:t>
            </a:r>
            <a:r>
              <a:rPr lang="zh-CN" altLang="en-US" dirty="0">
                <a:solidFill>
                  <a:schemeClr val="bg1"/>
                </a:solidFill>
                <a:latin typeface="微软雅黑" panose="020B0503020204020204" charset="-122"/>
                <a:ea typeface="微软雅黑" panose="020B0503020204020204" charset="-122"/>
              </a:rPr>
              <a:t>的讲演，总结了青年运动的历史经验，指出青年运动必须同工农群众运动相结合，广大青年要投身革命，就必须走同工农相结合的道路。</a:t>
            </a:r>
            <a:endParaRPr lang="zh-CN" altLang="en-US" dirty="0"/>
          </a:p>
        </p:txBody>
      </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9507" y="2545084"/>
            <a:ext cx="2419697" cy="1809254"/>
          </a:xfrm>
          <a:prstGeom prst="rect">
            <a:avLst/>
          </a:prstGeom>
          <a:effectLst>
            <a:outerShdw blurRad="50800" dist="38100" dir="2700000" algn="tl" rotWithShape="0">
              <a:prstClr val="black">
                <a:alpha val="40000"/>
              </a:prstClr>
            </a:outerShdw>
          </a:effectLst>
        </p:spPr>
      </p:pic>
      <p:pic>
        <p:nvPicPr>
          <p:cNvPr id="24" name="图片 23"/>
          <p:cNvPicPr>
            <a:picLocks noChangeAspect="1"/>
          </p:cNvPicPr>
          <p:nvPr/>
        </p:nvPicPr>
        <p:blipFill rotWithShape="1">
          <a:blip r:embed="rId5">
            <a:extLst>
              <a:ext uri="{28A0092B-C50C-407E-A947-70E740481C1C}">
                <a14:useLocalDpi xmlns:a14="http://schemas.microsoft.com/office/drawing/2010/main" val="0"/>
              </a:ext>
            </a:extLst>
          </a:blip>
          <a:srcRect b="7425"/>
          <a:stretch>
            <a:fillRect/>
          </a:stretch>
        </p:blipFill>
        <p:spPr>
          <a:xfrm>
            <a:off x="9106786" y="4589969"/>
            <a:ext cx="1900487" cy="1407498"/>
          </a:xfrm>
          <a:prstGeom prst="rect">
            <a:avLst/>
          </a:prstGeom>
          <a:effectLst>
            <a:outerShdw blurRad="50800" dist="38100" dir="2700000" algn="tl" rotWithShape="0">
              <a:prstClr val="black">
                <a:alpha val="40000"/>
              </a:prstClr>
            </a:outerShdw>
          </a:effectLst>
        </p:spPr>
      </p:pic>
      <p:sp>
        <p:nvSpPr>
          <p:cNvPr id="25" name="矩形 24"/>
          <p:cNvSpPr/>
          <p:nvPr/>
        </p:nvSpPr>
        <p:spPr>
          <a:xfrm>
            <a:off x="1400101" y="4630051"/>
            <a:ext cx="7486724" cy="1388397"/>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zh-CN" altLang="en-US" sz="1600" dirty="0">
                <a:latin typeface="微软雅黑" panose="020B0503020204020204" charset="-122"/>
                <a:ea typeface="微软雅黑" panose="020B0503020204020204" charset="-122"/>
              </a:rPr>
              <a:t> 随着解放战争胜利的发展，试建青年团的成功，在全国解放的前夕，</a:t>
            </a:r>
            <a:r>
              <a:rPr lang="en-US" altLang="zh-CN" sz="1600" dirty="0">
                <a:latin typeface="微软雅黑" panose="020B0503020204020204" charset="-122"/>
                <a:ea typeface="微软雅黑" panose="020B0503020204020204" charset="-122"/>
              </a:rPr>
              <a:t>1949</a:t>
            </a:r>
            <a:r>
              <a:rPr lang="zh-CN" altLang="en-US" sz="1600" dirty="0">
                <a:latin typeface="微软雅黑" panose="020B0503020204020204" charset="-122"/>
                <a:ea typeface="微软雅黑" panose="020B0503020204020204" charset="-122"/>
              </a:rPr>
              <a:t>年</a:t>
            </a:r>
            <a:r>
              <a:rPr lang="en-US" altLang="zh-CN" sz="1600" dirty="0">
                <a:latin typeface="微软雅黑" panose="020B0503020204020204" charset="-122"/>
                <a:ea typeface="微软雅黑" panose="020B0503020204020204" charset="-122"/>
              </a:rPr>
              <a:t>1</a:t>
            </a:r>
            <a:r>
              <a:rPr lang="zh-CN" altLang="en-US" sz="1600" dirty="0">
                <a:latin typeface="微软雅黑" panose="020B0503020204020204" charset="-122"/>
                <a:ea typeface="微软雅黑" panose="020B0503020204020204" charset="-122"/>
              </a:rPr>
              <a:t>月，中共中央正式颁布了</a:t>
            </a:r>
            <a:r>
              <a:rPr lang="en-US" altLang="zh-CN" sz="1600" dirty="0">
                <a:latin typeface="微软雅黑" panose="020B0503020204020204" charset="-122"/>
                <a:ea typeface="微软雅黑" panose="020B0503020204020204" charset="-122"/>
              </a:rPr>
              <a:t>《</a:t>
            </a:r>
            <a:r>
              <a:rPr lang="zh-CN" altLang="en-US" sz="1600" b="1" dirty="0">
                <a:latin typeface="微软雅黑" panose="020B0503020204020204" charset="-122"/>
                <a:ea typeface="微软雅黑" panose="020B0503020204020204" charset="-122"/>
              </a:rPr>
              <a:t>关于建立中国新民主主义青年团决议</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，在全国开始了普遍重建青年团的工作。</a:t>
            </a:r>
            <a:r>
              <a:rPr lang="zh-CN" altLang="en-US" sz="1600" dirty="0">
                <a:solidFill>
                  <a:schemeClr val="bg1"/>
                </a:solidFill>
                <a:latin typeface="微软雅黑" panose="020B0503020204020204" charset="-122"/>
                <a:ea typeface="微软雅黑" panose="020B0503020204020204" charset="-122"/>
              </a:rPr>
              <a:t>。</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805305" y="285115"/>
            <a:ext cx="6141720" cy="583565"/>
          </a:xfrm>
          <a:prstGeom prst="rect">
            <a:avLst/>
          </a:prstGeom>
          <a:noFill/>
        </p:spPr>
        <p:txBody>
          <a:bodyPr wrap="square" rtlCol="0">
            <a:spAutoFit/>
          </a:bodyPr>
          <a:p>
            <a:pPr algn="l">
              <a:spcBef>
                <a:spcPct val="50000"/>
              </a:spcBef>
            </a:pPr>
            <a:r>
              <a:rPr lang="zh-CN" altLang="en-US" sz="3200" b="1" dirty="0">
                <a:solidFill>
                  <a:srgbClr val="C00000"/>
                </a:solidFill>
                <a:latin typeface="微软雅黑" panose="020B0503020204020204" charset="-122"/>
                <a:ea typeface="微软雅黑" panose="020B0503020204020204" charset="-122"/>
                <a:sym typeface="+mn-ea"/>
              </a:rPr>
              <a:t>在战斗的历程中成长</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grpSp>
        <p:nvGrpSpPr>
          <p:cNvPr id="44" name="组合 17"/>
          <p:cNvGrpSpPr/>
          <p:nvPr/>
        </p:nvGrpSpPr>
        <p:grpSpPr bwMode="auto">
          <a:xfrm>
            <a:off x="719604" y="2127379"/>
            <a:ext cx="5369262" cy="645160"/>
            <a:chOff x="3344608" y="2075380"/>
            <a:chExt cx="5369262" cy="645160"/>
          </a:xfrm>
        </p:grpSpPr>
        <p:sp>
          <p:nvSpPr>
            <p:cNvPr id="49" name="TextBox 48"/>
            <p:cNvSpPr txBox="1"/>
            <p:nvPr/>
          </p:nvSpPr>
          <p:spPr bwMode="auto">
            <a:xfrm>
              <a:off x="3344608" y="2075380"/>
              <a:ext cx="1416304" cy="645160"/>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2000" b="1" dirty="0">
                  <a:solidFill>
                    <a:srgbClr val="C00000"/>
                  </a:solidFill>
                  <a:latin typeface="Arial" panose="020B0604020202020204" pitchFamily="34" charset="0"/>
                  <a:ea typeface="微软雅黑" panose="020B0503020204020204" charset="-122"/>
                  <a:sym typeface="Arial" panose="020B0604020202020204" pitchFamily="34" charset="0"/>
                </a:rPr>
                <a:t>诞生</a:t>
              </a:r>
              <a:endParaRPr lang="en-US" altLang="zh-CN" b="1" dirty="0">
                <a:solidFill>
                  <a:srgbClr val="C00000"/>
                </a:solidFill>
                <a:latin typeface="Arial" panose="020B0604020202020204" pitchFamily="34" charset="0"/>
                <a:ea typeface="微软雅黑" panose="020B0503020204020204" charset="-122"/>
                <a:sym typeface="Arial" panose="020B0604020202020204" pitchFamily="34" charset="0"/>
              </a:endParaRPr>
            </a:p>
            <a:p>
              <a:pPr algn="ctr" fontAlgn="ctr">
                <a:spcBef>
                  <a:spcPts val="0"/>
                </a:spcBef>
                <a:spcAft>
                  <a:spcPts val="0"/>
                </a:spcAft>
                <a:buClr>
                  <a:srgbClr val="FF0000"/>
                </a:buClr>
                <a:buSzPct val="70000"/>
                <a:defRPr/>
              </a:pPr>
              <a:r>
                <a:rPr lang="en-US" altLang="zh-CN" sz="1600" b="1" dirty="0">
                  <a:solidFill>
                    <a:srgbClr val="C00000"/>
                  </a:solidFill>
                  <a:latin typeface="Arial" panose="020B0604020202020204" pitchFamily="34" charset="0"/>
                  <a:ea typeface="微软雅黑" panose="020B0503020204020204" charset="-122"/>
                  <a:sym typeface="Arial" panose="020B0604020202020204" pitchFamily="34" charset="0"/>
                </a:rPr>
                <a:t>1919-1949</a:t>
              </a:r>
              <a:endParaRPr lang="zh-CN" altLang="en-US" sz="1600" b="1" dirty="0">
                <a:solidFill>
                  <a:srgbClr val="C00000"/>
                </a:solidFill>
                <a:latin typeface="Arial" panose="020B0604020202020204" pitchFamily="34" charset="0"/>
                <a:ea typeface="微软雅黑" panose="020B0503020204020204" charset="-122"/>
                <a:sym typeface="Arial" panose="020B0604020202020204" pitchFamily="34" charset="0"/>
              </a:endParaRPr>
            </a:p>
          </p:txBody>
        </p:sp>
        <p:sp>
          <p:nvSpPr>
            <p:cNvPr id="47" name="TextBox 43"/>
            <p:cNvSpPr txBox="1">
              <a:spLocks noChangeArrowheads="1"/>
            </p:cNvSpPr>
            <p:nvPr/>
          </p:nvSpPr>
          <p:spPr bwMode="auto">
            <a:xfrm>
              <a:off x="4778457" y="2242360"/>
              <a:ext cx="3935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latin typeface="Arial" panose="020B0604020202020204" pitchFamily="34" charset="0"/>
                  <a:ea typeface="微软雅黑" panose="020B0503020204020204" charset="-122"/>
                  <a:sym typeface="Arial" panose="020B0604020202020204" pitchFamily="34" charset="0"/>
                </a:rPr>
                <a:t>在党领导的新民主主义革命阶段</a:t>
              </a:r>
              <a:endParaRPr lang="zh-CN" altLang="en-US" b="1" dirty="0">
                <a:latin typeface="Arial" panose="020B0604020202020204" pitchFamily="34" charset="0"/>
                <a:ea typeface="微软雅黑" panose="020B0503020204020204" charset="-122"/>
                <a:sym typeface="Arial" panose="020B0604020202020204" pitchFamily="34" charset="0"/>
              </a:endParaRPr>
            </a:p>
          </p:txBody>
        </p:sp>
      </p:grpSp>
      <p:grpSp>
        <p:nvGrpSpPr>
          <p:cNvPr id="62" name="组合 17"/>
          <p:cNvGrpSpPr/>
          <p:nvPr/>
        </p:nvGrpSpPr>
        <p:grpSpPr bwMode="auto">
          <a:xfrm>
            <a:off x="682533" y="3136506"/>
            <a:ext cx="5406846" cy="682027"/>
            <a:chOff x="2502675" y="1339891"/>
            <a:chExt cx="5406846" cy="682027"/>
          </a:xfrm>
        </p:grpSpPr>
        <p:sp>
          <p:nvSpPr>
            <p:cNvPr id="67" name="TextBox 66"/>
            <p:cNvSpPr txBox="1"/>
            <p:nvPr/>
          </p:nvSpPr>
          <p:spPr bwMode="auto">
            <a:xfrm>
              <a:off x="2502675" y="1339891"/>
              <a:ext cx="1416304" cy="645160"/>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2000" b="1" dirty="0">
                  <a:solidFill>
                    <a:srgbClr val="C00000"/>
                  </a:solidFill>
                  <a:latin typeface="Arial" panose="020B0604020202020204" pitchFamily="34" charset="0"/>
                  <a:ea typeface="微软雅黑" panose="020B0503020204020204" charset="-122"/>
                  <a:sym typeface="Arial" panose="020B0604020202020204" pitchFamily="34" charset="0"/>
                </a:rPr>
                <a:t>发展</a:t>
              </a:r>
              <a:endParaRPr lang="en-US" altLang="zh-CN" sz="2000" b="1" dirty="0">
                <a:solidFill>
                  <a:srgbClr val="C00000"/>
                </a:solidFill>
                <a:latin typeface="Arial" panose="020B0604020202020204" pitchFamily="34" charset="0"/>
                <a:ea typeface="微软雅黑" panose="020B0503020204020204" charset="-122"/>
                <a:sym typeface="Arial" panose="020B0604020202020204" pitchFamily="34" charset="0"/>
              </a:endParaRPr>
            </a:p>
            <a:p>
              <a:pPr algn="ctr" fontAlgn="ctr">
                <a:spcBef>
                  <a:spcPts val="0"/>
                </a:spcBef>
                <a:spcAft>
                  <a:spcPts val="0"/>
                </a:spcAft>
                <a:buClr>
                  <a:srgbClr val="FF0000"/>
                </a:buClr>
                <a:buSzPct val="70000"/>
                <a:defRPr/>
              </a:pPr>
              <a:r>
                <a:rPr lang="en-US" altLang="zh-CN" sz="1600" b="1" dirty="0">
                  <a:solidFill>
                    <a:srgbClr val="C00000"/>
                  </a:solidFill>
                  <a:latin typeface="Arial" panose="020B0604020202020204" pitchFamily="34" charset="0"/>
                  <a:ea typeface="微软雅黑" panose="020B0503020204020204" charset="-122"/>
                  <a:sym typeface="Arial" panose="020B0604020202020204" pitchFamily="34" charset="0"/>
                </a:rPr>
                <a:t>1949-1978</a:t>
              </a:r>
              <a:endParaRPr lang="zh-CN" altLang="en-US" sz="1600" b="1" dirty="0">
                <a:solidFill>
                  <a:srgbClr val="C00000"/>
                </a:solidFill>
                <a:latin typeface="Arial" panose="020B0604020202020204" pitchFamily="34" charset="0"/>
                <a:ea typeface="微软雅黑" panose="020B0503020204020204" charset="-122"/>
                <a:sym typeface="Arial" panose="020B0604020202020204" pitchFamily="34" charset="0"/>
              </a:endParaRPr>
            </a:p>
          </p:txBody>
        </p:sp>
        <p:sp>
          <p:nvSpPr>
            <p:cNvPr id="65" name="TextBox 43"/>
            <p:cNvSpPr txBox="1">
              <a:spLocks noChangeArrowheads="1"/>
            </p:cNvSpPr>
            <p:nvPr/>
          </p:nvSpPr>
          <p:spPr bwMode="auto">
            <a:xfrm>
              <a:off x="3974108" y="1376758"/>
              <a:ext cx="393541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latin typeface="Arial" panose="020B0604020202020204" pitchFamily="34" charset="0"/>
                  <a:ea typeface="微软雅黑" panose="020B0503020204020204" charset="-122"/>
                  <a:sym typeface="Arial" panose="020B0604020202020204" pitchFamily="34" charset="0"/>
                </a:rPr>
                <a:t>在党领导的从新民主主义转变为社会主义和社会主义建设阶段</a:t>
              </a:r>
              <a:endParaRPr lang="zh-CN" altLang="en-US" b="1" dirty="0">
                <a:latin typeface="Arial" panose="020B0604020202020204" pitchFamily="34" charset="0"/>
                <a:ea typeface="微软雅黑" panose="020B0503020204020204" charset="-122"/>
                <a:sym typeface="Arial" panose="020B0604020202020204" pitchFamily="34" charset="0"/>
              </a:endParaRPr>
            </a:p>
          </p:txBody>
        </p:sp>
      </p:grpSp>
      <p:grpSp>
        <p:nvGrpSpPr>
          <p:cNvPr id="68" name="组合 17"/>
          <p:cNvGrpSpPr/>
          <p:nvPr/>
        </p:nvGrpSpPr>
        <p:grpSpPr bwMode="auto">
          <a:xfrm>
            <a:off x="719494" y="4382575"/>
            <a:ext cx="5481645" cy="645161"/>
            <a:chOff x="1601347" y="499078"/>
            <a:chExt cx="5481645" cy="645161"/>
          </a:xfrm>
        </p:grpSpPr>
        <p:sp>
          <p:nvSpPr>
            <p:cNvPr id="73" name="TextBox 72"/>
            <p:cNvSpPr txBox="1"/>
            <p:nvPr/>
          </p:nvSpPr>
          <p:spPr bwMode="auto">
            <a:xfrm>
              <a:off x="1601347" y="499078"/>
              <a:ext cx="1416304" cy="645160"/>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2000" b="1" dirty="0">
                  <a:solidFill>
                    <a:srgbClr val="C00000"/>
                  </a:solidFill>
                  <a:latin typeface="Arial" panose="020B0604020202020204" pitchFamily="34" charset="0"/>
                  <a:ea typeface="微软雅黑" panose="020B0503020204020204" charset="-122"/>
                  <a:sym typeface="Arial" panose="020B0604020202020204" pitchFamily="34" charset="0"/>
                </a:rPr>
                <a:t>辉煌</a:t>
              </a:r>
              <a:endParaRPr lang="en-US" altLang="zh-CN" sz="2000" b="1" dirty="0">
                <a:solidFill>
                  <a:srgbClr val="C00000"/>
                </a:solidFill>
                <a:latin typeface="Arial" panose="020B0604020202020204" pitchFamily="34" charset="0"/>
                <a:ea typeface="微软雅黑" panose="020B0503020204020204" charset="-122"/>
                <a:sym typeface="Arial" panose="020B0604020202020204" pitchFamily="34" charset="0"/>
              </a:endParaRPr>
            </a:p>
            <a:p>
              <a:pPr algn="ctr" fontAlgn="ctr">
                <a:spcBef>
                  <a:spcPts val="0"/>
                </a:spcBef>
                <a:spcAft>
                  <a:spcPts val="0"/>
                </a:spcAft>
                <a:buClr>
                  <a:srgbClr val="FF0000"/>
                </a:buClr>
                <a:buSzPct val="70000"/>
                <a:defRPr/>
              </a:pPr>
              <a:r>
                <a:rPr lang="en-US" altLang="zh-CN" sz="1600" b="1" dirty="0">
                  <a:solidFill>
                    <a:srgbClr val="C00000"/>
                  </a:solidFill>
                  <a:latin typeface="Arial" panose="020B0604020202020204" pitchFamily="34" charset="0"/>
                  <a:ea typeface="微软雅黑" panose="020B0503020204020204" charset="-122"/>
                  <a:sym typeface="Arial" panose="020B0604020202020204" pitchFamily="34" charset="0"/>
                </a:rPr>
                <a:t>1978-</a:t>
              </a:r>
              <a:r>
                <a:rPr lang="zh-CN" altLang="en-US" sz="1600" b="1" dirty="0">
                  <a:solidFill>
                    <a:srgbClr val="C00000"/>
                  </a:solidFill>
                  <a:latin typeface="Arial" panose="020B0604020202020204" pitchFamily="34" charset="0"/>
                  <a:ea typeface="微软雅黑" panose="020B0503020204020204" charset="-122"/>
                  <a:sym typeface="Arial" panose="020B0604020202020204" pitchFamily="34" charset="0"/>
                </a:rPr>
                <a:t>至今</a:t>
              </a:r>
              <a:endParaRPr lang="zh-CN" altLang="en-US" sz="1600" b="1" dirty="0">
                <a:solidFill>
                  <a:srgbClr val="C00000"/>
                </a:solidFill>
                <a:latin typeface="Arial" panose="020B0604020202020204" pitchFamily="34" charset="0"/>
                <a:ea typeface="微软雅黑" panose="020B0503020204020204" charset="-122"/>
                <a:sym typeface="Arial" panose="020B0604020202020204" pitchFamily="34" charset="0"/>
              </a:endParaRPr>
            </a:p>
          </p:txBody>
        </p:sp>
        <p:sp>
          <p:nvSpPr>
            <p:cNvPr id="71" name="TextBox 43"/>
            <p:cNvSpPr txBox="1">
              <a:spLocks noChangeArrowheads="1"/>
            </p:cNvSpPr>
            <p:nvPr/>
          </p:nvSpPr>
          <p:spPr bwMode="auto">
            <a:xfrm>
              <a:off x="3147579" y="499079"/>
              <a:ext cx="393541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latin typeface="Arial" panose="020B0604020202020204" pitchFamily="34" charset="0"/>
                  <a:ea typeface="微软雅黑" panose="020B0503020204020204" charset="-122"/>
                  <a:sym typeface="Arial" panose="020B0604020202020204" pitchFamily="34" charset="0"/>
                </a:rPr>
                <a:t>在党领导的改革开放和社会主义现代化建设新时期</a:t>
              </a:r>
              <a:endParaRPr lang="zh-CN" altLang="en-US" b="1" dirty="0">
                <a:latin typeface="Arial" panose="020B0604020202020204" pitchFamily="34" charset="0"/>
                <a:ea typeface="微软雅黑" panose="020B0503020204020204" charset="-122"/>
                <a:sym typeface="Arial" panose="020B0604020202020204" pitchFamily="34" charset="0"/>
              </a:endParaRPr>
            </a:p>
          </p:txBody>
        </p:sp>
      </p:grpSp>
      <p:pic>
        <p:nvPicPr>
          <p:cNvPr id="7" name="图片 6"/>
          <p:cNvPicPr>
            <a:picLocks noChangeAspect="1"/>
          </p:cNvPicPr>
          <p:nvPr/>
        </p:nvPicPr>
        <p:blipFill>
          <a:blip r:embed="rId4"/>
          <a:stretch>
            <a:fillRect/>
          </a:stretch>
        </p:blipFill>
        <p:spPr>
          <a:xfrm>
            <a:off x="6370955" y="1555750"/>
            <a:ext cx="4528185" cy="4383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1000"/>
                                        <p:tgtEl>
                                          <p:spTgt spid="44"/>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1000"/>
                                        <p:tgtEl>
                                          <p:spTgt spid="62"/>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down)">
                                      <p:cBhvr>
                                        <p:cTn id="15" dur="1000"/>
                                        <p:tgtEl>
                                          <p:spTgt spid="68"/>
                                        </p:tgtEl>
                                      </p:cBhvr>
                                    </p:animEffect>
                                  </p:childTnLst>
                                </p:cTn>
                              </p:par>
                            </p:childTnLst>
                          </p:cTn>
                        </p:par>
                        <p:par>
                          <p:cTn id="16" fill="hold">
                            <p:stCondLst>
                              <p:cond delay="3000"/>
                            </p:stCondLst>
                            <p:childTnLst>
                              <p:par>
                                <p:cTn id="17" presetID="8"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08150" y="224155"/>
            <a:ext cx="6141720" cy="583565"/>
          </a:xfrm>
          <a:prstGeom prst="rect">
            <a:avLst/>
          </a:prstGeom>
          <a:noFill/>
        </p:spPr>
        <p:txBody>
          <a:bodyPr wrap="square" rtlCol="0">
            <a:spAutoFit/>
          </a:bodyPr>
          <a:p>
            <a:pPr algn="l">
              <a:spcBef>
                <a:spcPct val="50000"/>
              </a:spcBef>
            </a:pPr>
            <a:r>
              <a:rPr lang="zh-CN" altLang="en-US" sz="3200" b="1" dirty="0">
                <a:solidFill>
                  <a:srgbClr val="C00000"/>
                </a:solidFill>
                <a:latin typeface="微软雅黑" panose="020B0503020204020204" charset="-122"/>
                <a:ea typeface="微软雅黑" panose="020B0503020204020204" charset="-122"/>
                <a:sym typeface="+mn-ea"/>
              </a:rPr>
              <a:t>在战斗的历程中成长</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grpSp>
        <p:nvGrpSpPr>
          <p:cNvPr id="4" name="组合 3"/>
          <p:cNvGrpSpPr/>
          <p:nvPr/>
        </p:nvGrpSpPr>
        <p:grpSpPr>
          <a:xfrm>
            <a:off x="1107648" y="1283970"/>
            <a:ext cx="10149426" cy="4976454"/>
            <a:chOff x="1303" y="2890"/>
            <a:chExt cx="11860" cy="6915"/>
          </a:xfrm>
        </p:grpSpPr>
        <p:pic>
          <p:nvPicPr>
            <p:cNvPr id="14339" name="Picture 5" descr="xinsrc_290401270912155203484"/>
            <p:cNvPicPr>
              <a:picLocks noChangeAspect="1"/>
            </p:cNvPicPr>
            <p:nvPr/>
          </p:nvPicPr>
          <p:blipFill>
            <a:blip r:embed="rId4"/>
            <a:stretch>
              <a:fillRect/>
            </a:stretch>
          </p:blipFill>
          <p:spPr>
            <a:xfrm>
              <a:off x="1303" y="2890"/>
              <a:ext cx="3917" cy="5050"/>
            </a:xfrm>
            <a:prstGeom prst="rect">
              <a:avLst/>
            </a:prstGeom>
            <a:noFill/>
            <a:ln w="9525">
              <a:noFill/>
            </a:ln>
          </p:spPr>
        </p:pic>
        <p:pic>
          <p:nvPicPr>
            <p:cNvPr id="14340" name="Picture 7" descr="xinsrc_5304012709369311412315"/>
            <p:cNvPicPr>
              <a:picLocks noChangeAspect="1"/>
            </p:cNvPicPr>
            <p:nvPr/>
          </p:nvPicPr>
          <p:blipFill>
            <a:blip r:embed="rId5"/>
            <a:stretch>
              <a:fillRect/>
            </a:stretch>
          </p:blipFill>
          <p:spPr>
            <a:xfrm>
              <a:off x="5220" y="2890"/>
              <a:ext cx="4248" cy="5050"/>
            </a:xfrm>
            <a:prstGeom prst="rect">
              <a:avLst/>
            </a:prstGeom>
            <a:noFill/>
            <a:ln w="9525">
              <a:noFill/>
            </a:ln>
          </p:spPr>
        </p:pic>
        <p:pic>
          <p:nvPicPr>
            <p:cNvPr id="14341" name="Picture 9" descr="xinsrc_170401270916714300766"/>
            <p:cNvPicPr>
              <a:picLocks noChangeAspect="1"/>
            </p:cNvPicPr>
            <p:nvPr/>
          </p:nvPicPr>
          <p:blipFill>
            <a:blip r:embed="rId6"/>
            <a:stretch>
              <a:fillRect/>
            </a:stretch>
          </p:blipFill>
          <p:spPr>
            <a:xfrm>
              <a:off x="9468" y="2890"/>
              <a:ext cx="3695" cy="5050"/>
            </a:xfrm>
            <a:prstGeom prst="rect">
              <a:avLst/>
            </a:prstGeom>
            <a:noFill/>
            <a:ln w="9525">
              <a:noFill/>
            </a:ln>
          </p:spPr>
        </p:pic>
        <p:sp>
          <p:nvSpPr>
            <p:cNvPr id="74762" name="Rectangle 10"/>
            <p:cNvSpPr>
              <a:spLocks noChangeArrowheads="1"/>
            </p:cNvSpPr>
            <p:nvPr/>
          </p:nvSpPr>
          <p:spPr bwMode="auto">
            <a:xfrm>
              <a:off x="1960" y="8011"/>
              <a:ext cx="2703" cy="1153"/>
            </a:xfrm>
            <a:prstGeom prst="rect">
              <a:avLst/>
            </a:prstGeom>
            <a:noFill/>
            <a:ln w="9525">
              <a:noFill/>
              <a:miter lim="800000"/>
            </a:ln>
            <a:effectLst/>
          </p:spPr>
          <p:txBody>
            <a:bodyPr wrap="square" anchor="ctr">
              <a:spAutoFit/>
            </a:bodyP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rPr>
                <a:t>时任外交次</a:t>
              </a:r>
              <a:endPar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rPr>
                <a:t>长的曹汝霖</a:t>
              </a:r>
              <a:endPar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endParaRPr>
            </a:p>
          </p:txBody>
        </p:sp>
        <p:sp>
          <p:nvSpPr>
            <p:cNvPr id="74763" name="Rectangle 11"/>
            <p:cNvSpPr>
              <a:spLocks noChangeArrowheads="1"/>
            </p:cNvSpPr>
            <p:nvPr/>
          </p:nvSpPr>
          <p:spPr bwMode="auto">
            <a:xfrm>
              <a:off x="6173" y="8011"/>
              <a:ext cx="2703" cy="1153"/>
            </a:xfrm>
            <a:prstGeom prst="rect">
              <a:avLst/>
            </a:prstGeom>
            <a:noFill/>
            <a:ln w="9525">
              <a:noFill/>
              <a:miter lim="800000"/>
            </a:ln>
            <a:effectLst/>
          </p:spPr>
          <p:txBody>
            <a:bodyPr wrap="square" anchor="ctr">
              <a:spAutoFit/>
            </a:bodyP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rPr>
                <a:t>时任驻日公</a:t>
              </a:r>
              <a:endPar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rPr>
                <a:t>使的章宗祥</a:t>
              </a:r>
              <a:endPar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endParaRPr>
            </a:p>
          </p:txBody>
        </p:sp>
        <p:sp>
          <p:nvSpPr>
            <p:cNvPr id="74764" name="Rectangle 12"/>
            <p:cNvSpPr>
              <a:spLocks noChangeArrowheads="1"/>
            </p:cNvSpPr>
            <p:nvPr/>
          </p:nvSpPr>
          <p:spPr bwMode="auto">
            <a:xfrm>
              <a:off x="10063" y="8011"/>
              <a:ext cx="2703" cy="1153"/>
            </a:xfrm>
            <a:prstGeom prst="rect">
              <a:avLst/>
            </a:prstGeom>
            <a:noFill/>
            <a:ln w="9525">
              <a:noFill/>
              <a:miter lim="800000"/>
            </a:ln>
            <a:effectLst/>
          </p:spPr>
          <p:txBody>
            <a:bodyPr wrap="square" anchor="ctr">
              <a:spAutoFit/>
            </a:bodyP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rPr>
                <a:t>时任外交总</a:t>
              </a:r>
              <a:endPar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rPr>
                <a:t>长的陆征祥</a:t>
              </a:r>
              <a:endParaRPr kumimoji="0" lang="zh-CN" altLang="en-US" sz="24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charset="-122"/>
                <a:cs typeface="+mn-cs"/>
              </a:endParaRPr>
            </a:p>
          </p:txBody>
        </p:sp>
        <p:sp>
          <p:nvSpPr>
            <p:cNvPr id="14346" name="Rectangle 10"/>
            <p:cNvSpPr/>
            <p:nvPr/>
          </p:nvSpPr>
          <p:spPr>
            <a:xfrm>
              <a:off x="2355" y="9165"/>
              <a:ext cx="9775" cy="640"/>
            </a:xfrm>
            <a:prstGeom prst="rect">
              <a:avLst/>
            </a:prstGeom>
            <a:noFill/>
            <a:ln w="9525">
              <a:noFill/>
            </a:ln>
            <a:effectLst/>
          </p:spPr>
          <p:txBody>
            <a:bodyPr anchor="ctr">
              <a:spAutoFit/>
            </a:bodyPr>
            <a:p>
              <a:pPr algn="ctr" eaLnBrk="0" hangingPunct="0"/>
              <a:r>
                <a:rPr lang="zh-CN" altLang="en-US" sz="2400" dirty="0">
                  <a:solidFill>
                    <a:srgbClr val="C00000"/>
                  </a:solidFill>
                  <a:latin typeface="微软雅黑" panose="020B0503020204020204" charset="-122"/>
                  <a:ea typeface="微软雅黑" panose="020B0503020204020204" charset="-122"/>
                </a:rPr>
                <a:t>青年学生提出“外争主权，内除国贼”口号。</a:t>
              </a:r>
              <a:r>
                <a:rPr lang="zh-CN" altLang="en-US" dirty="0">
                  <a:latin typeface="Arial" panose="020B0604020202020204" pitchFamily="34" charset="0"/>
                </a:rPr>
                <a:t> </a:t>
              </a:r>
              <a:endParaRPr lang="zh-CN" altLang="en-US" dirty="0">
                <a:latin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26670" y="-31750"/>
            <a:ext cx="3561080" cy="3736975"/>
          </a:xfrm>
          <a:prstGeom prst="rect">
            <a:avLst/>
          </a:prstGeom>
        </p:spPr>
      </p:pic>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790" y="5830570"/>
            <a:ext cx="12190095" cy="1240790"/>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90" y="4719320"/>
            <a:ext cx="6334760" cy="2352040"/>
          </a:xfrm>
          <a:prstGeom prst="rect">
            <a:avLst/>
          </a:prstGeom>
        </p:spPr>
      </p:pic>
      <p:grpSp>
        <p:nvGrpSpPr>
          <p:cNvPr id="9" name="组合 8"/>
          <p:cNvGrpSpPr/>
          <p:nvPr/>
        </p:nvGrpSpPr>
        <p:grpSpPr>
          <a:xfrm>
            <a:off x="2763520" y="2598420"/>
            <a:ext cx="6835775" cy="972150"/>
            <a:chOff x="3978495" y="1208322"/>
            <a:chExt cx="6473605" cy="702415"/>
          </a:xfrm>
        </p:grpSpPr>
        <p:sp>
          <p:nvSpPr>
            <p:cNvPr id="10" name="圆角矩形 9"/>
            <p:cNvSpPr/>
            <p:nvPr/>
          </p:nvSpPr>
          <p:spPr>
            <a:xfrm>
              <a:off x="3978495" y="1208322"/>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4185603" y="1335660"/>
              <a:ext cx="755335" cy="466152"/>
            </a:xfrm>
            <a:prstGeom prst="rect">
              <a:avLst/>
            </a:prstGeom>
          </p:spPr>
          <p:txBody>
            <a:bodyPr wrap="squar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03</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5019675" y="1226737"/>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05"/>
            <p:cNvSpPr txBox="1">
              <a:spLocks noChangeArrowheads="1"/>
            </p:cNvSpPr>
            <p:nvPr/>
          </p:nvSpPr>
          <p:spPr bwMode="auto">
            <a:xfrm>
              <a:off x="5175708" y="1230046"/>
              <a:ext cx="5212080" cy="677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4400" b="1" dirty="0">
                  <a:solidFill>
                    <a:schemeClr val="bg1"/>
                  </a:solidFill>
                  <a:latin typeface="微软雅黑" panose="020B0503020204020204" charset="-122"/>
                  <a:ea typeface="微软雅黑" panose="020B0503020204020204" charset="-122"/>
                  <a:sym typeface="+mn-ea"/>
                </a:rPr>
                <a:t>共青团光辉会议</a:t>
              </a:r>
              <a:endParaRPr lang="zh-CN" altLang="en-US" sz="4400" b="1" dirty="0" smtClean="0">
                <a:solidFill>
                  <a:schemeClr val="bg1"/>
                </a:solidFill>
                <a:latin typeface="微软雅黑" panose="020B0503020204020204" charset="-122"/>
                <a:ea typeface="微软雅黑" panose="020B0503020204020204" charset="-122"/>
                <a:cs typeface="+mn-ea"/>
                <a:sym typeface="+mn-ea"/>
              </a:endParaRPr>
            </a:p>
          </p:txBody>
        </p:sp>
      </p:grpSp>
      <p:pic>
        <p:nvPicPr>
          <p:cNvPr id="8202" name="图片 6" descr="9.png"/>
          <p:cNvPicPr>
            <a:picLocks noChangeAspect="1"/>
          </p:cNvPicPr>
          <p:nvPr/>
        </p:nvPicPr>
        <p:blipFill>
          <a:blip r:embed="rId4"/>
          <a:srcRect l="28654" t="14525" r="30148" b="35521"/>
          <a:stretch>
            <a:fillRect/>
          </a:stretch>
        </p:blipFill>
        <p:spPr>
          <a:xfrm>
            <a:off x="5172075" y="560705"/>
            <a:ext cx="2018665" cy="18376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86255" y="28575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50178" name="Text Box 2"/>
          <p:cNvSpPr txBox="1"/>
          <p:nvPr/>
        </p:nvSpPr>
        <p:spPr>
          <a:xfrm>
            <a:off x="1181100" y="1515428"/>
            <a:ext cx="8153400" cy="583565"/>
          </a:xfrm>
          <a:prstGeom prst="rect">
            <a:avLst/>
          </a:prstGeom>
          <a:noFill/>
          <a:ln w="9525">
            <a:noFill/>
          </a:ln>
        </p:spPr>
        <p:txBody>
          <a:bodyPr>
            <a:spAutoFit/>
          </a:bodyPr>
          <a:p>
            <a:pPr>
              <a:spcBef>
                <a:spcPct val="50000"/>
              </a:spcBef>
            </a:pPr>
            <a:r>
              <a:rPr lang="en-US" altLang="zh-CN" sz="3200" b="1">
                <a:solidFill>
                  <a:srgbClr val="C00000"/>
                </a:solidFill>
                <a:latin typeface="微软雅黑" panose="020B0503020204020204" charset="-122"/>
                <a:ea typeface="微软雅黑" panose="020B0503020204020204" charset="-122"/>
              </a:rPr>
              <a:t>1</a:t>
            </a:r>
            <a:r>
              <a:rPr lang="zh-CN" altLang="en-US" sz="3200" b="1" dirty="0">
                <a:solidFill>
                  <a:srgbClr val="C00000"/>
                </a:solidFill>
                <a:latin typeface="微软雅黑" panose="020B0503020204020204" charset="-122"/>
                <a:ea typeface="微软雅黑" panose="020B0503020204020204" charset="-122"/>
              </a:rPr>
              <a:t>、社会主义青年团“一大</a:t>
            </a:r>
            <a:r>
              <a:rPr lang="zh-CN" altLang="en-US" sz="3200" b="1" dirty="0">
                <a:solidFill>
                  <a:schemeClr val="accent2"/>
                </a:solidFill>
                <a:latin typeface="微软雅黑" panose="020B0503020204020204" charset="-122"/>
                <a:ea typeface="微软雅黑" panose="020B0503020204020204" charset="-122"/>
              </a:rPr>
              <a:t>”</a:t>
            </a:r>
            <a:endParaRPr lang="zh-CN" altLang="en-US" sz="3200" b="1" dirty="0">
              <a:solidFill>
                <a:schemeClr val="accent2"/>
              </a:solidFill>
              <a:latin typeface="微软雅黑" panose="020B0503020204020204" charset="-122"/>
              <a:ea typeface="微软雅黑" panose="020B0503020204020204" charset="-122"/>
            </a:endParaRPr>
          </a:p>
        </p:txBody>
      </p:sp>
      <p:sp>
        <p:nvSpPr>
          <p:cNvPr id="50180" name="Text Box 4"/>
          <p:cNvSpPr txBox="1"/>
          <p:nvPr/>
        </p:nvSpPr>
        <p:spPr>
          <a:xfrm>
            <a:off x="1485900" y="3674745"/>
            <a:ext cx="8077200" cy="519113"/>
          </a:xfrm>
          <a:prstGeom prst="rect">
            <a:avLst/>
          </a:prstGeom>
          <a:noFill/>
          <a:ln w="9525">
            <a:noFill/>
          </a:ln>
        </p:spPr>
        <p:txBody>
          <a:bodyPr>
            <a:spAutoFit/>
          </a:bodyPr>
          <a:p>
            <a:pPr>
              <a:spcBef>
                <a:spcPct val="50000"/>
              </a:spcBef>
            </a:pPr>
            <a:endParaRPr lang="zh-CN" altLang="en-US" sz="2800" dirty="0">
              <a:solidFill>
                <a:schemeClr val="accent2"/>
              </a:solidFill>
              <a:latin typeface="微软雅黑" panose="020B0503020204020204" charset="-122"/>
              <a:ea typeface="微软雅黑" panose="020B0503020204020204" charset="-122"/>
            </a:endParaRPr>
          </a:p>
        </p:txBody>
      </p:sp>
      <p:sp>
        <p:nvSpPr>
          <p:cNvPr id="50181" name="Text Box 5"/>
          <p:cNvSpPr txBox="1"/>
          <p:nvPr/>
        </p:nvSpPr>
        <p:spPr>
          <a:xfrm>
            <a:off x="1181100" y="4208145"/>
            <a:ext cx="8382000" cy="457200"/>
          </a:xfrm>
          <a:prstGeom prst="rect">
            <a:avLst/>
          </a:prstGeom>
          <a:noFill/>
          <a:ln w="9525">
            <a:noFill/>
          </a:ln>
        </p:spPr>
        <p:txBody>
          <a:bodyPr>
            <a:spAutoFit/>
          </a:bodyPr>
          <a:p>
            <a:pPr>
              <a:spcBef>
                <a:spcPct val="50000"/>
              </a:spcBef>
            </a:pPr>
            <a:r>
              <a:rPr lang="zh-CN" altLang="en-US" sz="2400" b="1" dirty="0">
                <a:solidFill>
                  <a:srgbClr val="FF0000"/>
                </a:solidFill>
                <a:latin typeface="微软雅黑" panose="020B0503020204020204" charset="-122"/>
                <a:ea typeface="微软雅黑" panose="020B0503020204020204" charset="-122"/>
              </a:rPr>
              <a:t>   </a:t>
            </a:r>
            <a:endParaRPr lang="zh-CN" altLang="en-US" sz="2400" b="1" dirty="0">
              <a:solidFill>
                <a:srgbClr val="FF0000"/>
              </a:solidFill>
              <a:latin typeface="微软雅黑" panose="020B0503020204020204" charset="-122"/>
              <a:ea typeface="微软雅黑" panose="020B0503020204020204" charset="-122"/>
            </a:endParaRPr>
          </a:p>
        </p:txBody>
      </p:sp>
      <p:sp>
        <p:nvSpPr>
          <p:cNvPr id="50182" name="Text Box 6"/>
          <p:cNvSpPr txBox="1"/>
          <p:nvPr/>
        </p:nvSpPr>
        <p:spPr>
          <a:xfrm>
            <a:off x="1806575" y="2540953"/>
            <a:ext cx="8382000" cy="3709670"/>
          </a:xfrm>
          <a:prstGeom prst="rect">
            <a:avLst/>
          </a:prstGeom>
          <a:noFill/>
          <a:ln w="9525">
            <a:noFill/>
          </a:ln>
        </p:spPr>
        <p:txBody>
          <a:bodyPr>
            <a:spAutoFit/>
          </a:bodyPr>
          <a:p>
            <a:pPr>
              <a:lnSpc>
                <a:spcPct val="120000"/>
              </a:lnSpc>
              <a:spcBef>
                <a:spcPct val="20000"/>
              </a:spcBef>
              <a:buClr>
                <a:srgbClr val="996633"/>
              </a:buClr>
              <a:buSzPct val="70000"/>
              <a:buFont typeface="Wingdings" panose="05000000000000000000" pitchFamily="2" charset="2"/>
              <a:buNone/>
            </a:pPr>
            <a:r>
              <a:rPr lang="zh-CN" altLang="en-US" sz="2400" b="1" dirty="0">
                <a:solidFill>
                  <a:srgbClr val="FF0000"/>
                </a:solidFill>
                <a:latin typeface="微软雅黑" panose="020B0503020204020204" charset="-122"/>
                <a:ea typeface="微软雅黑" panose="020B0503020204020204" charset="-122"/>
              </a:rPr>
              <a:t>    </a:t>
            </a:r>
            <a:r>
              <a:rPr lang="en-US" altLang="zh-CN" sz="2400" b="1">
                <a:solidFill>
                  <a:srgbClr val="C00000"/>
                </a:solidFill>
                <a:latin typeface="微软雅黑" panose="020B0503020204020204" charset="-122"/>
                <a:ea typeface="微软雅黑" panose="020B0503020204020204" charset="-122"/>
              </a:rPr>
              <a:t>1922</a:t>
            </a:r>
            <a:r>
              <a:rPr lang="zh-CN" altLang="en-US" sz="2400" b="1" dirty="0">
                <a:solidFill>
                  <a:srgbClr val="C00000"/>
                </a:solidFill>
                <a:latin typeface="微软雅黑" panose="020B0503020204020204" charset="-122"/>
                <a:ea typeface="微软雅黑" panose="020B0503020204020204" charset="-122"/>
              </a:rPr>
              <a:t>年</a:t>
            </a:r>
            <a:r>
              <a:rPr lang="en-US" altLang="zh-CN" sz="2400" b="1">
                <a:solidFill>
                  <a:srgbClr val="C00000"/>
                </a:solidFill>
                <a:latin typeface="微软雅黑" panose="020B0503020204020204" charset="-122"/>
                <a:ea typeface="微软雅黑" panose="020B0503020204020204" charset="-122"/>
              </a:rPr>
              <a:t>5</a:t>
            </a:r>
            <a:r>
              <a:rPr lang="zh-CN" altLang="en-US" sz="2400" b="1" dirty="0">
                <a:solidFill>
                  <a:srgbClr val="C00000"/>
                </a:solidFill>
                <a:latin typeface="微软雅黑" panose="020B0503020204020204" charset="-122"/>
                <a:ea typeface="微软雅黑" panose="020B0503020204020204" charset="-122"/>
              </a:rPr>
              <a:t>月</a:t>
            </a:r>
            <a:r>
              <a:rPr lang="en-US" altLang="zh-CN" sz="2400" b="1">
                <a:solidFill>
                  <a:srgbClr val="C00000"/>
                </a:solidFill>
                <a:latin typeface="微软雅黑" panose="020B0503020204020204" charset="-122"/>
                <a:ea typeface="微软雅黑" panose="020B0503020204020204" charset="-122"/>
              </a:rPr>
              <a:t>5</a:t>
            </a:r>
            <a:r>
              <a:rPr lang="zh-CN" altLang="en-US" sz="2400" b="1" dirty="0">
                <a:solidFill>
                  <a:srgbClr val="C00000"/>
                </a:solidFill>
                <a:latin typeface="微软雅黑" panose="020B0503020204020204" charset="-122"/>
                <a:ea typeface="微软雅黑" panose="020B0503020204020204" charset="-122"/>
              </a:rPr>
              <a:t>日，中国共产主义青年团第一次全国代表大会在广州隆重开幕。</a:t>
            </a:r>
            <a:r>
              <a:rPr lang="zh-CN" altLang="en-US" sz="2400" b="1" dirty="0">
                <a:latin typeface="微软雅黑" panose="020B0503020204020204" charset="-122"/>
                <a:ea typeface="微软雅黑" panose="020B0503020204020204" charset="-122"/>
              </a:rPr>
              <a:t>这次大会通过了中国社会主义青年团纲领、章程和其他一些决议案。大会通过的团的纲领上，确定了中国社会主义青年团为中国青年无产阶级的组织，是为解放无产阶级而奋斗的组织。从此，团在党的领导下，积极团结教育青年投入到反帝反封建的斗争中。</a:t>
            </a:r>
            <a:endParaRPr lang="zh-CN" altLang="en-US" sz="2400" b="1" dirty="0">
              <a:latin typeface="微软雅黑" panose="020B0503020204020204" charset="-122"/>
              <a:ea typeface="微软雅黑" panose="020B0503020204020204" charset="-122"/>
            </a:endParaRPr>
          </a:p>
          <a:p>
            <a:pPr>
              <a:lnSpc>
                <a:spcPct val="120000"/>
              </a:lnSpc>
              <a:spcBef>
                <a:spcPct val="20000"/>
              </a:spcBef>
              <a:buClr>
                <a:srgbClr val="996633"/>
              </a:buClr>
              <a:buSzPct val="70000"/>
              <a:buFont typeface="Wingdings" panose="05000000000000000000" pitchFamily="2" charset="2"/>
              <a:buNone/>
            </a:pPr>
            <a:r>
              <a:rPr lang="zh-CN" altLang="en-US" sz="2400" dirty="0">
                <a:latin typeface="微软雅黑" panose="020B0503020204020204" charset="-122"/>
                <a:ea typeface="微软雅黑" panose="020B0503020204020204" charset="-122"/>
              </a:rPr>
              <a:t>    第一届中央执行委员会委员为：施存统、张太雷、高君宇、蔡和森、俞秀松。</a:t>
            </a:r>
            <a:endParaRPr lang="zh-CN" altLang="en-US" sz="24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0-#ppt_w/2"/>
                                          </p:val>
                                        </p:tav>
                                        <p:tav tm="100000">
                                          <p:val>
                                            <p:strVal val="#ppt_x"/>
                                          </p:val>
                                        </p:tav>
                                      </p:tavLst>
                                    </p:anim>
                                    <p:anim calcmode="lin" valueType="num">
                                      <p:cBhvr additive="base">
                                        <p:cTn id="8" dur="500" fill="hold"/>
                                        <p:tgtEl>
                                          <p:spTgt spid="501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182"/>
                                        </p:tgtEl>
                                        <p:attrNameLst>
                                          <p:attrName>style.visibility</p:attrName>
                                        </p:attrNameLst>
                                      </p:cBhvr>
                                      <p:to>
                                        <p:strVal val="visible"/>
                                      </p:to>
                                    </p:set>
                                    <p:anim calcmode="lin" valueType="num">
                                      <p:cBhvr additive="base">
                                        <p:cTn id="12" dur="500" fill="hold"/>
                                        <p:tgtEl>
                                          <p:spTgt spid="50182"/>
                                        </p:tgtEl>
                                        <p:attrNameLst>
                                          <p:attrName>ppt_x</p:attrName>
                                        </p:attrNameLst>
                                      </p:cBhvr>
                                      <p:tavLst>
                                        <p:tav tm="0">
                                          <p:val>
                                            <p:strVal val="0-#ppt_w/2"/>
                                          </p:val>
                                        </p:tav>
                                        <p:tav tm="100000">
                                          <p:val>
                                            <p:strVal val="#ppt_x"/>
                                          </p:val>
                                        </p:tav>
                                      </p:tavLst>
                                    </p:anim>
                                    <p:anim calcmode="lin" valueType="num">
                                      <p:cBhvr additive="base">
                                        <p:cTn id="13" dur="500" fill="hold"/>
                                        <p:tgtEl>
                                          <p:spTgt spid="5018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nodePh="1">
                                  <p:stCondLst>
                                    <p:cond delay="0"/>
                                  </p:stCondLst>
                                  <p:endCondLst>
                                    <p:cond evt="begin" delay="0">
                                      <p:tn val="15"/>
                                    </p:cond>
                                  </p:endCondLst>
                                  <p:childTnLst>
                                    <p:set>
                                      <p:cBhvr>
                                        <p:cTn id="16" dur="1" fill="hold">
                                          <p:stCondLst>
                                            <p:cond delay="0"/>
                                          </p:stCondLst>
                                        </p:cTn>
                                        <p:tgtEl>
                                          <p:spTgt spid="50180"/>
                                        </p:tgtEl>
                                        <p:attrNameLst>
                                          <p:attrName>style.visibility</p:attrName>
                                        </p:attrNameLst>
                                      </p:cBhvr>
                                      <p:to>
                                        <p:strVal val="visible"/>
                                      </p:to>
                                    </p:set>
                                    <p:anim calcmode="lin" valueType="num">
                                      <p:cBhvr additive="base">
                                        <p:cTn id="17" dur="500" fill="hold"/>
                                        <p:tgtEl>
                                          <p:spTgt spid="50180"/>
                                        </p:tgtEl>
                                        <p:attrNameLst>
                                          <p:attrName>ppt_x</p:attrName>
                                        </p:attrNameLst>
                                      </p:cBhvr>
                                      <p:tavLst>
                                        <p:tav tm="0">
                                          <p:val>
                                            <p:strVal val="0-#ppt_w/2"/>
                                          </p:val>
                                        </p:tav>
                                        <p:tav tm="100000">
                                          <p:val>
                                            <p:strVal val="#ppt_x"/>
                                          </p:val>
                                        </p:tav>
                                      </p:tavLst>
                                    </p:anim>
                                    <p:anim calcmode="lin" valueType="num">
                                      <p:cBhvr additive="base">
                                        <p:cTn id="18" dur="500" fill="hold"/>
                                        <p:tgtEl>
                                          <p:spTgt spid="5018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0181"/>
                                        </p:tgtEl>
                                        <p:attrNameLst>
                                          <p:attrName>style.visibility</p:attrName>
                                        </p:attrNameLst>
                                      </p:cBhvr>
                                      <p:to>
                                        <p:strVal val="visible"/>
                                      </p:to>
                                    </p:set>
                                    <p:anim calcmode="lin" valueType="num">
                                      <p:cBhvr additive="base">
                                        <p:cTn id="22" dur="500" fill="hold"/>
                                        <p:tgtEl>
                                          <p:spTgt spid="50181"/>
                                        </p:tgtEl>
                                        <p:attrNameLst>
                                          <p:attrName>ppt_x</p:attrName>
                                        </p:attrNameLst>
                                      </p:cBhvr>
                                      <p:tavLst>
                                        <p:tav tm="0">
                                          <p:val>
                                            <p:strVal val="0-#ppt_w/2"/>
                                          </p:val>
                                        </p:tav>
                                        <p:tav tm="100000">
                                          <p:val>
                                            <p:strVal val="#ppt_x"/>
                                          </p:val>
                                        </p:tav>
                                      </p:tavLst>
                                    </p:anim>
                                    <p:anim calcmode="lin" valueType="num">
                                      <p:cBhvr additive="base">
                                        <p:cTn id="23" dur="500" fill="hold"/>
                                        <p:tgtEl>
                                          <p:spTgt spid="50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80" grpId="0"/>
      <p:bldP spid="50181" grpId="0"/>
      <p:bldP spid="5018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86255" y="28575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80898" name="Rectangle 2"/>
          <p:cNvSpPr>
            <a:spLocks noChangeArrowheads="1"/>
          </p:cNvSpPr>
          <p:nvPr/>
        </p:nvSpPr>
        <p:spPr bwMode="auto">
          <a:xfrm>
            <a:off x="971550" y="1268413"/>
            <a:ext cx="6481763" cy="583565"/>
          </a:xfrm>
          <a:prstGeom prst="rect">
            <a:avLst/>
          </a:prstGeom>
          <a:noFill/>
          <a:ln w="9525">
            <a:noFill/>
            <a:miter lim="800000"/>
          </a:ln>
          <a:effectLst/>
        </p:spPr>
        <p:txBody>
          <a:bodyPr>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rPr>
              <a:t>2</a:t>
            </a:r>
            <a:r>
              <a:rPr kumimoji="1" lang="zh-CN" altLang="en-US" sz="3200" b="1"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rPr>
              <a:t>、社会主义青年团“二大”</a:t>
            </a:r>
            <a:endParaRPr kumimoji="1" lang="zh-CN" altLang="en-US" sz="3200" b="1"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80899" name="Text Box 3"/>
          <p:cNvSpPr txBox="1">
            <a:spLocks noChangeArrowheads="1"/>
          </p:cNvSpPr>
          <p:nvPr/>
        </p:nvSpPr>
        <p:spPr bwMode="auto">
          <a:xfrm>
            <a:off x="1786255" y="1931035"/>
            <a:ext cx="8776335" cy="3893820"/>
          </a:xfrm>
          <a:prstGeom prst="rect">
            <a:avLst/>
          </a:prstGeom>
          <a:noFill/>
          <a:ln w="9525">
            <a:noFill/>
            <a:miter lim="800000"/>
          </a:ln>
          <a:effectLst/>
        </p:spPr>
        <p:txBody>
          <a:bodyPr wrap="square">
            <a:spAutoFit/>
          </a:bodyPr>
          <a:p>
            <a:pPr>
              <a:lnSpc>
                <a:spcPct val="140000"/>
              </a:lnSpc>
              <a:spcBef>
                <a:spcPct val="50000"/>
              </a:spcBef>
            </a:pPr>
            <a:r>
              <a:rPr lang="en-US" altLang="zh-CN">
                <a:solidFill>
                  <a:srgbClr val="C00000"/>
                </a:solidFill>
                <a:latin typeface="微软雅黑" panose="020B0503020204020204" charset="-122"/>
                <a:ea typeface="微软雅黑" panose="020B0503020204020204" charset="-122"/>
              </a:rPr>
              <a:t>        </a:t>
            </a:r>
            <a:r>
              <a:rPr lang="en-US" altLang="zh-CN" sz="2400" b="1">
                <a:solidFill>
                  <a:srgbClr val="C00000"/>
                </a:solidFill>
                <a:latin typeface="微软雅黑" panose="020B0503020204020204" charset="-122"/>
                <a:ea typeface="微软雅黑" panose="020B0503020204020204" charset="-122"/>
              </a:rPr>
              <a:t>1923</a:t>
            </a:r>
            <a:r>
              <a:rPr lang="zh-CN" altLang="en-US" sz="2400" b="1" dirty="0">
                <a:solidFill>
                  <a:srgbClr val="C00000"/>
                </a:solidFill>
                <a:latin typeface="微软雅黑" panose="020B0503020204020204" charset="-122"/>
                <a:ea typeface="微软雅黑" panose="020B0503020204020204" charset="-122"/>
              </a:rPr>
              <a:t>年</a:t>
            </a:r>
            <a:r>
              <a:rPr lang="en-US" altLang="zh-CN" sz="2400" b="1">
                <a:solidFill>
                  <a:srgbClr val="C00000"/>
                </a:solidFill>
                <a:latin typeface="微软雅黑" panose="020B0503020204020204" charset="-122"/>
                <a:ea typeface="微软雅黑" panose="020B0503020204020204" charset="-122"/>
              </a:rPr>
              <a:t>8</a:t>
            </a:r>
            <a:r>
              <a:rPr lang="zh-CN" altLang="en-US" sz="2400" b="1" dirty="0">
                <a:solidFill>
                  <a:srgbClr val="C00000"/>
                </a:solidFill>
                <a:latin typeface="微软雅黑" panose="020B0503020204020204" charset="-122"/>
                <a:ea typeface="微软雅黑" panose="020B0503020204020204" charset="-122"/>
              </a:rPr>
              <a:t>月</a:t>
            </a:r>
            <a:r>
              <a:rPr lang="en-US" altLang="zh-CN" sz="2400" b="1">
                <a:solidFill>
                  <a:srgbClr val="C00000"/>
                </a:solidFill>
                <a:latin typeface="微软雅黑" panose="020B0503020204020204" charset="-122"/>
                <a:ea typeface="微软雅黑" panose="020B0503020204020204" charset="-122"/>
              </a:rPr>
              <a:t>20</a:t>
            </a:r>
            <a:r>
              <a:rPr lang="zh-CN" altLang="en-US" sz="2400" b="1" dirty="0">
                <a:solidFill>
                  <a:srgbClr val="C00000"/>
                </a:solidFill>
                <a:latin typeface="微软雅黑" panose="020B0503020204020204" charset="-122"/>
                <a:ea typeface="微软雅黑" panose="020B0503020204020204" charset="-122"/>
              </a:rPr>
              <a:t>日至</a:t>
            </a:r>
            <a:r>
              <a:rPr lang="en-US" altLang="zh-CN" sz="2400" b="1">
                <a:solidFill>
                  <a:srgbClr val="C00000"/>
                </a:solidFill>
                <a:latin typeface="微软雅黑" panose="020B0503020204020204" charset="-122"/>
                <a:ea typeface="微软雅黑" panose="020B0503020204020204" charset="-122"/>
              </a:rPr>
              <a:t>25</a:t>
            </a:r>
            <a:r>
              <a:rPr lang="zh-CN" altLang="en-US" sz="2400" b="1" dirty="0">
                <a:solidFill>
                  <a:srgbClr val="C00000"/>
                </a:solidFill>
                <a:latin typeface="微软雅黑" panose="020B0503020204020204" charset="-122"/>
                <a:ea typeface="微软雅黑" panose="020B0503020204020204" charset="-122"/>
              </a:rPr>
              <a:t>日在南京召开中国社会主义青年团第二次全国代表大会。</a:t>
            </a:r>
            <a:r>
              <a:rPr lang="zh-CN" altLang="en-US" sz="2400" b="1" dirty="0">
                <a:latin typeface="微软雅黑" panose="020B0503020204020204" charset="-122"/>
                <a:ea typeface="微软雅黑" panose="020B0503020204020204" charset="-122"/>
              </a:rPr>
              <a:t>出席大会的代表有</a:t>
            </a:r>
            <a:r>
              <a:rPr lang="en-US" altLang="zh-CN" sz="2400" b="1">
                <a:latin typeface="微软雅黑" panose="020B0503020204020204" charset="-122"/>
                <a:ea typeface="微软雅黑" panose="020B0503020204020204" charset="-122"/>
              </a:rPr>
              <a:t>30</a:t>
            </a:r>
            <a:r>
              <a:rPr lang="zh-CN" altLang="en-US" sz="2400" b="1" dirty="0">
                <a:latin typeface="微软雅黑" panose="020B0503020204020204" charset="-122"/>
                <a:ea typeface="微软雅黑" panose="020B0503020204020204" charset="-122"/>
              </a:rPr>
              <a:t>余人，代表全国</a:t>
            </a:r>
            <a:r>
              <a:rPr lang="en-US" altLang="zh-CN" sz="2400" b="1">
                <a:latin typeface="微软雅黑" panose="020B0503020204020204" charset="-122"/>
                <a:ea typeface="微软雅黑" panose="020B0503020204020204" charset="-122"/>
              </a:rPr>
              <a:t>16</a:t>
            </a:r>
            <a:r>
              <a:rPr lang="zh-CN" altLang="en-US" sz="2400" b="1" dirty="0">
                <a:latin typeface="微软雅黑" panose="020B0503020204020204" charset="-122"/>
                <a:ea typeface="微软雅黑" panose="020B0503020204020204" charset="-122"/>
              </a:rPr>
              <a:t>个省</a:t>
            </a:r>
            <a:r>
              <a:rPr lang="en-US" altLang="zh-CN" sz="2400" b="1">
                <a:latin typeface="微软雅黑" panose="020B0503020204020204" charset="-122"/>
                <a:ea typeface="微软雅黑" panose="020B0503020204020204" charset="-122"/>
              </a:rPr>
              <a:t>30</a:t>
            </a:r>
            <a:r>
              <a:rPr lang="zh-CN" altLang="en-US" sz="2400" b="1" dirty="0">
                <a:latin typeface="微软雅黑" panose="020B0503020204020204" charset="-122"/>
                <a:ea typeface="微软雅黑" panose="020B0503020204020204" charset="-122"/>
              </a:rPr>
              <a:t>多个地方团组织的</a:t>
            </a:r>
            <a:r>
              <a:rPr lang="en-US" altLang="zh-CN" sz="2400" b="1">
                <a:latin typeface="微软雅黑" panose="020B0503020204020204" charset="-122"/>
                <a:ea typeface="微软雅黑" panose="020B0503020204020204" charset="-122"/>
              </a:rPr>
              <a:t>6000</a:t>
            </a:r>
            <a:r>
              <a:rPr lang="zh-CN" altLang="en-US" sz="2400" b="1" dirty="0">
                <a:latin typeface="微软雅黑" panose="020B0503020204020204" charset="-122"/>
                <a:ea typeface="微软雅黑" panose="020B0503020204020204" charset="-122"/>
              </a:rPr>
              <a:t>多名团员。</a:t>
            </a:r>
            <a:r>
              <a:rPr lang="zh-CN" altLang="en-US" sz="2400" b="1" dirty="0">
                <a:solidFill>
                  <a:srgbClr val="C00000"/>
                </a:solidFill>
                <a:latin typeface="微软雅黑" panose="020B0503020204020204" charset="-122"/>
                <a:ea typeface="微软雅黑" panose="020B0503020204020204" charset="-122"/>
              </a:rPr>
              <a:t>大会明确宣布，坚决拥护中共三大所确定的建立统一战线的方针，青年团要努力协助中国共产党做好推进国民革命运动的工作。</a:t>
            </a:r>
            <a:r>
              <a:rPr lang="en-US" altLang="zh-CN" sz="2400" b="1">
                <a:solidFill>
                  <a:srgbClr val="C00000"/>
                </a:solidFill>
                <a:latin typeface="微软雅黑" panose="020B0503020204020204" charset="-122"/>
                <a:ea typeface="微软雅黑" panose="020B0503020204020204" charset="-122"/>
              </a:rPr>
              <a:t>(</a:t>
            </a:r>
            <a:r>
              <a:rPr lang="zh-CN" altLang="en-US" sz="2400" b="1" dirty="0">
                <a:solidFill>
                  <a:srgbClr val="C00000"/>
                </a:solidFill>
                <a:latin typeface="微软雅黑" panose="020B0503020204020204" charset="-122"/>
                <a:ea typeface="微软雅黑" panose="020B0503020204020204" charset="-122"/>
              </a:rPr>
              <a:t>背景：国共合作</a:t>
            </a:r>
            <a:r>
              <a:rPr lang="en-US" altLang="zh-CN" sz="2400" b="1">
                <a:solidFill>
                  <a:srgbClr val="C00000"/>
                </a:solidFill>
                <a:latin typeface="微软雅黑" panose="020B0503020204020204" charset="-122"/>
                <a:ea typeface="微软雅黑" panose="020B0503020204020204" charset="-122"/>
              </a:rPr>
              <a:t>)</a:t>
            </a:r>
            <a:endParaRPr lang="en-US" altLang="zh-CN" sz="2400" b="1">
              <a:solidFill>
                <a:srgbClr val="C00000"/>
              </a:solidFill>
              <a:latin typeface="微软雅黑" panose="020B0503020204020204" charset="-122"/>
              <a:ea typeface="微软雅黑" panose="020B0503020204020204" charset="-122"/>
            </a:endParaRPr>
          </a:p>
          <a:p>
            <a:pPr>
              <a:lnSpc>
                <a:spcPct val="140000"/>
              </a:lnSpc>
              <a:spcBef>
                <a:spcPct val="50000"/>
              </a:spcBef>
            </a:pPr>
            <a:r>
              <a:rPr lang="zh-CN" altLang="en-US" sz="2400" b="1" dirty="0">
                <a:latin typeface="微软雅黑" panose="020B0503020204020204" charset="-122"/>
                <a:ea typeface="微软雅黑" panose="020B0503020204020204" charset="-122"/>
              </a:rPr>
              <a:t>    会议选举邓中夏、施存统、刘仁静、夏曦、卜士畸、林育南、李少白组成新的团中央执行委员会，推举刘仁静任委员长。</a:t>
            </a:r>
            <a:endParaRPr lang="zh-CN" altLang="en-US" sz="24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86255" y="28575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79874" name="Rectangle 2"/>
          <p:cNvSpPr>
            <a:spLocks noChangeArrowheads="1"/>
          </p:cNvSpPr>
          <p:nvPr/>
        </p:nvSpPr>
        <p:spPr bwMode="auto">
          <a:xfrm>
            <a:off x="971550" y="1384300"/>
            <a:ext cx="11120755" cy="583565"/>
          </a:xfrm>
          <a:prstGeom prst="rect">
            <a:avLst/>
          </a:prstGeom>
          <a:noFill/>
          <a:ln w="9525">
            <a:noFill/>
            <a:miter lim="800000"/>
          </a:ln>
          <a:effectLst/>
        </p:spPr>
        <p:txBody>
          <a:bodyPr wrap="square">
            <a:spAutoFit/>
          </a:bodyPr>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32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rPr>
              <a:t>3</a:t>
            </a:r>
            <a:r>
              <a:rPr kumimoji="1" lang="zh-CN" altLang="en-US" sz="32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rPr>
              <a:t>、社会主义青年团“三大”：中国共产主义青年团诞生</a:t>
            </a:r>
            <a:endParaRPr kumimoji="1" lang="zh-CN" altLang="en-US" sz="32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79875" name="Rectangle 3"/>
          <p:cNvSpPr>
            <a:spLocks noChangeArrowheads="1"/>
          </p:cNvSpPr>
          <p:nvPr/>
        </p:nvSpPr>
        <p:spPr bwMode="auto">
          <a:xfrm>
            <a:off x="1203960" y="2185670"/>
            <a:ext cx="6226175" cy="3633470"/>
          </a:xfrm>
          <a:prstGeom prst="rect">
            <a:avLst/>
          </a:prstGeom>
          <a:noFill/>
          <a:ln w="9525">
            <a:noFill/>
            <a:miter lim="800000"/>
          </a:ln>
          <a:effectLst/>
        </p:spPr>
        <p:txBody>
          <a:bodyPr wrap="square">
            <a:spAutoFit/>
          </a:bodyPr>
          <a:p>
            <a:pPr>
              <a:lnSpc>
                <a:spcPct val="130000"/>
              </a:lnSpc>
              <a:spcBef>
                <a:spcPct val="50000"/>
              </a:spcBef>
            </a:pPr>
            <a:r>
              <a:rPr lang="en-US" altLang="zh-CN" sz="2000" b="1">
                <a:solidFill>
                  <a:srgbClr val="FF0000"/>
                </a:solidFill>
                <a:latin typeface="微软雅黑" panose="020B0503020204020204" charset="-122"/>
                <a:ea typeface="微软雅黑" panose="020B0503020204020204" charset="-122"/>
              </a:rPr>
              <a:t>        </a:t>
            </a:r>
            <a:r>
              <a:rPr lang="en-US" altLang="zh-CN" sz="2400" b="1">
                <a:solidFill>
                  <a:srgbClr val="C00000"/>
                </a:solidFill>
                <a:latin typeface="微软雅黑" panose="020B0503020204020204" charset="-122"/>
                <a:ea typeface="微软雅黑" panose="020B0503020204020204" charset="-122"/>
              </a:rPr>
              <a:t>1925</a:t>
            </a:r>
            <a:r>
              <a:rPr lang="zh-CN" altLang="en-US" sz="2400" b="1" dirty="0">
                <a:solidFill>
                  <a:srgbClr val="C00000"/>
                </a:solidFill>
                <a:latin typeface="微软雅黑" panose="020B0503020204020204" charset="-122"/>
                <a:ea typeface="微软雅黑" panose="020B0503020204020204" charset="-122"/>
              </a:rPr>
              <a:t>年</a:t>
            </a:r>
            <a:r>
              <a:rPr lang="en-US" altLang="zh-CN" sz="2400" b="1">
                <a:solidFill>
                  <a:srgbClr val="C00000"/>
                </a:solidFill>
                <a:latin typeface="微软雅黑" panose="020B0503020204020204" charset="-122"/>
                <a:ea typeface="微软雅黑" panose="020B0503020204020204" charset="-122"/>
              </a:rPr>
              <a:t>1</a:t>
            </a:r>
            <a:r>
              <a:rPr lang="zh-CN" altLang="en-US" sz="2400" b="1" dirty="0">
                <a:solidFill>
                  <a:srgbClr val="C00000"/>
                </a:solidFill>
                <a:latin typeface="微软雅黑" panose="020B0503020204020204" charset="-122"/>
                <a:ea typeface="微软雅黑" panose="020B0503020204020204" charset="-122"/>
              </a:rPr>
              <a:t>月中国社会主义青年团第三次全国代表大会在上海召开</a:t>
            </a:r>
            <a:r>
              <a:rPr lang="zh-CN" altLang="en-US" sz="2400" b="1" dirty="0">
                <a:solidFill>
                  <a:srgbClr val="FF0000"/>
                </a:solidFill>
                <a:latin typeface="微软雅黑" panose="020B0503020204020204" charset="-122"/>
                <a:ea typeface="微软雅黑" panose="020B0503020204020204" charset="-122"/>
              </a:rPr>
              <a:t>，</a:t>
            </a:r>
            <a:r>
              <a:rPr lang="zh-CN" altLang="en-US" sz="2400" b="1" dirty="0">
                <a:latin typeface="微软雅黑" panose="020B0503020204020204" charset="-122"/>
                <a:ea typeface="微软雅黑" panose="020B0503020204020204" charset="-122"/>
              </a:rPr>
              <a:t>为了迎接大革命高潮的到来，为了明确表明我们党的政治主张</a:t>
            </a:r>
            <a:r>
              <a:rPr lang="en-US" altLang="zh-CN" sz="2400" b="1">
                <a:latin typeface="微软雅黑" panose="020B0503020204020204" charset="-122"/>
                <a:ea typeface="微软雅黑" panose="020B0503020204020204" charset="-122"/>
              </a:rPr>
              <a:t>——</a:t>
            </a:r>
            <a:r>
              <a:rPr lang="zh-CN" altLang="en-US" sz="2400" b="1" dirty="0">
                <a:latin typeface="微软雅黑" panose="020B0503020204020204" charset="-122"/>
                <a:ea typeface="微软雅黑" panose="020B0503020204020204" charset="-122"/>
              </a:rPr>
              <a:t>在中国实现共产主义，表示我们团组织是为无产阶级利益而奋斗的革命青年组织，</a:t>
            </a:r>
            <a:r>
              <a:rPr lang="zh-CN" altLang="en-US" sz="2400" b="1" dirty="0">
                <a:solidFill>
                  <a:srgbClr val="C00000"/>
                </a:solidFill>
                <a:latin typeface="微软雅黑" panose="020B0503020204020204" charset="-122"/>
                <a:ea typeface="微软雅黑" panose="020B0503020204020204" charset="-122"/>
              </a:rPr>
              <a:t>大会决定改名为中国共产主义青年团</a:t>
            </a:r>
            <a:r>
              <a:rPr lang="zh-CN" altLang="en-US" sz="2400" b="1" dirty="0">
                <a:latin typeface="微软雅黑" panose="020B0503020204020204" charset="-122"/>
                <a:ea typeface="微软雅黑" panose="020B0503020204020204" charset="-122"/>
              </a:rPr>
              <a:t>。</a:t>
            </a:r>
            <a:endParaRPr lang="zh-CN" altLang="en-US" sz="2400" b="1" dirty="0">
              <a:latin typeface="微软雅黑" panose="020B0503020204020204" charset="-122"/>
              <a:ea typeface="微软雅黑" panose="020B0503020204020204" charset="-122"/>
            </a:endParaRPr>
          </a:p>
          <a:p>
            <a:pPr>
              <a:lnSpc>
                <a:spcPct val="130000"/>
              </a:lnSpc>
              <a:spcBef>
                <a:spcPct val="50000"/>
              </a:spcBef>
            </a:pPr>
            <a:r>
              <a:rPr lang="zh-CN" altLang="en-US" sz="2400" b="1" dirty="0">
                <a:latin typeface="微软雅黑" panose="020B0503020204020204" charset="-122"/>
                <a:ea typeface="微软雅黑" panose="020B0503020204020204" charset="-122"/>
              </a:rPr>
              <a:t> </a:t>
            </a:r>
            <a:r>
              <a:rPr lang="zh-CN" altLang="en-US" sz="2400" b="1" dirty="0">
                <a:solidFill>
                  <a:srgbClr val="C00000"/>
                </a:solidFill>
                <a:latin typeface="微软雅黑" panose="020B0503020204020204" charset="-122"/>
                <a:ea typeface="微软雅黑" panose="020B0503020204020204" charset="-122"/>
              </a:rPr>
              <a:t>  </a:t>
            </a:r>
            <a:r>
              <a:rPr lang="en-US" altLang="zh-CN" sz="2400" b="1">
                <a:solidFill>
                  <a:srgbClr val="C00000"/>
                </a:solidFill>
                <a:latin typeface="微软雅黑" panose="020B0503020204020204" charset="-122"/>
                <a:ea typeface="微软雅黑" panose="020B0503020204020204" charset="-122"/>
              </a:rPr>
              <a:t>1925</a:t>
            </a:r>
            <a:r>
              <a:rPr lang="zh-CN" altLang="en-US" sz="2400" b="1" dirty="0">
                <a:solidFill>
                  <a:srgbClr val="C00000"/>
                </a:solidFill>
                <a:latin typeface="微软雅黑" panose="020B0503020204020204" charset="-122"/>
                <a:ea typeface="微软雅黑" panose="020B0503020204020204" charset="-122"/>
              </a:rPr>
              <a:t>年</a:t>
            </a:r>
            <a:r>
              <a:rPr lang="en-US" altLang="zh-CN" sz="2400" b="1">
                <a:solidFill>
                  <a:srgbClr val="C00000"/>
                </a:solidFill>
                <a:latin typeface="微软雅黑" panose="020B0503020204020204" charset="-122"/>
                <a:ea typeface="微软雅黑" panose="020B0503020204020204" charset="-122"/>
              </a:rPr>
              <a:t>5</a:t>
            </a:r>
            <a:r>
              <a:rPr lang="zh-CN" altLang="en-US" sz="2400" b="1" dirty="0">
                <a:solidFill>
                  <a:srgbClr val="C00000"/>
                </a:solidFill>
                <a:latin typeface="微软雅黑" panose="020B0503020204020204" charset="-122"/>
                <a:ea typeface="微软雅黑" panose="020B0503020204020204" charset="-122"/>
              </a:rPr>
              <a:t>月</a:t>
            </a:r>
            <a:r>
              <a:rPr lang="en-US" altLang="zh-CN" sz="2400" b="1">
                <a:solidFill>
                  <a:srgbClr val="C00000"/>
                </a:solidFill>
                <a:latin typeface="微软雅黑" panose="020B0503020204020204" charset="-122"/>
                <a:ea typeface="微软雅黑" panose="020B0503020204020204" charset="-122"/>
              </a:rPr>
              <a:t>30</a:t>
            </a:r>
            <a:r>
              <a:rPr lang="zh-CN" altLang="en-US" sz="2400" b="1" dirty="0">
                <a:solidFill>
                  <a:srgbClr val="C00000"/>
                </a:solidFill>
                <a:latin typeface="微软雅黑" panose="020B0503020204020204" charset="-122"/>
                <a:ea typeface="微软雅黑" panose="020B0503020204020204" charset="-122"/>
              </a:rPr>
              <a:t>日，五卅惨案爆发。</a:t>
            </a:r>
            <a:endParaRPr lang="zh-CN" altLang="en-US" sz="2400" b="1" dirty="0">
              <a:solidFill>
                <a:srgbClr val="C00000"/>
              </a:solidFill>
              <a:latin typeface="微软雅黑" panose="020B0503020204020204" charset="-122"/>
              <a:ea typeface="微软雅黑" panose="020B0503020204020204" charset="-122"/>
            </a:endParaRPr>
          </a:p>
        </p:txBody>
      </p:sp>
      <p:pic>
        <p:nvPicPr>
          <p:cNvPr id="200709" name="图片 200708" descr="b64543a98226cffcb1d9db34b9014a90f703ea41"/>
          <p:cNvPicPr>
            <a:picLocks noChangeAspect="1"/>
          </p:cNvPicPr>
          <p:nvPr/>
        </p:nvPicPr>
        <p:blipFill>
          <a:blip r:embed="rId4"/>
          <a:srcRect b="9589"/>
          <a:stretch>
            <a:fillRect/>
          </a:stretch>
        </p:blipFill>
        <p:spPr>
          <a:xfrm>
            <a:off x="8260080" y="2266315"/>
            <a:ext cx="3032125" cy="40309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fade">
                                      <p:cBhvr>
                                        <p:cTn id="7" dur="1000"/>
                                        <p:tgtEl>
                                          <p:spTgt spid="79874"/>
                                        </p:tgtEl>
                                      </p:cBhvr>
                                    </p:animEffect>
                                    <p:anim calcmode="lin" valueType="num">
                                      <p:cBhvr>
                                        <p:cTn id="8" dur="1000" fill="hold"/>
                                        <p:tgtEl>
                                          <p:spTgt spid="79874"/>
                                        </p:tgtEl>
                                        <p:attrNameLst>
                                          <p:attrName>ppt_x</p:attrName>
                                        </p:attrNameLst>
                                      </p:cBhvr>
                                      <p:tavLst>
                                        <p:tav tm="0">
                                          <p:val>
                                            <p:strVal val="#ppt_x"/>
                                          </p:val>
                                        </p:tav>
                                        <p:tav tm="100000">
                                          <p:val>
                                            <p:strVal val="#ppt_x"/>
                                          </p:val>
                                        </p:tav>
                                      </p:tavLst>
                                    </p:anim>
                                    <p:anim calcmode="lin" valueType="num">
                                      <p:cBhvr>
                                        <p:cTn id="9" dur="1000" fill="hold"/>
                                        <p:tgtEl>
                                          <p:spTgt spid="798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9875"/>
                                        </p:tgtEl>
                                        <p:attrNameLst>
                                          <p:attrName>style.visibility</p:attrName>
                                        </p:attrNameLst>
                                      </p:cBhvr>
                                      <p:to>
                                        <p:strVal val="visible"/>
                                      </p:to>
                                    </p:set>
                                    <p:animEffect transition="in" filter="fade">
                                      <p:cBhvr>
                                        <p:cTn id="12" dur="1000"/>
                                        <p:tgtEl>
                                          <p:spTgt spid="79875"/>
                                        </p:tgtEl>
                                      </p:cBhvr>
                                    </p:animEffect>
                                    <p:anim calcmode="lin" valueType="num">
                                      <p:cBhvr>
                                        <p:cTn id="13" dur="1000" fill="hold"/>
                                        <p:tgtEl>
                                          <p:spTgt spid="79875"/>
                                        </p:tgtEl>
                                        <p:attrNameLst>
                                          <p:attrName>ppt_x</p:attrName>
                                        </p:attrNameLst>
                                      </p:cBhvr>
                                      <p:tavLst>
                                        <p:tav tm="0">
                                          <p:val>
                                            <p:strVal val="#ppt_x"/>
                                          </p:val>
                                        </p:tav>
                                        <p:tav tm="100000">
                                          <p:val>
                                            <p:strVal val="#ppt_x"/>
                                          </p:val>
                                        </p:tav>
                                      </p:tavLst>
                                    </p:anim>
                                    <p:anim calcmode="lin" valueType="num">
                                      <p:cBhvr>
                                        <p:cTn id="14" dur="1000" fill="hold"/>
                                        <p:tgtEl>
                                          <p:spTgt spid="7987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00709"/>
                                        </p:tgtEl>
                                        <p:attrNameLst>
                                          <p:attrName>style.visibility</p:attrName>
                                        </p:attrNameLst>
                                      </p:cBhvr>
                                      <p:to>
                                        <p:strVal val="visible"/>
                                      </p:to>
                                    </p:set>
                                    <p:animEffect transition="in" filter="fade">
                                      <p:cBhvr>
                                        <p:cTn id="18" dur="1000"/>
                                        <p:tgtEl>
                                          <p:spTgt spid="200709"/>
                                        </p:tgtEl>
                                      </p:cBhvr>
                                    </p:animEffect>
                                    <p:anim calcmode="lin" valueType="num">
                                      <p:cBhvr>
                                        <p:cTn id="19" dur="1000" fill="hold"/>
                                        <p:tgtEl>
                                          <p:spTgt spid="200709"/>
                                        </p:tgtEl>
                                        <p:attrNameLst>
                                          <p:attrName>ppt_x</p:attrName>
                                        </p:attrNameLst>
                                      </p:cBhvr>
                                      <p:tavLst>
                                        <p:tav tm="0">
                                          <p:val>
                                            <p:strVal val="#ppt_x"/>
                                          </p:val>
                                        </p:tav>
                                        <p:tav tm="100000">
                                          <p:val>
                                            <p:strVal val="#ppt_x"/>
                                          </p:val>
                                        </p:tav>
                                      </p:tavLst>
                                    </p:anim>
                                    <p:anim calcmode="lin" valueType="num">
                                      <p:cBhvr>
                                        <p:cTn id="20" dur="1000" fill="hold"/>
                                        <p:tgtEl>
                                          <p:spTgt spid="2007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animBg="1"/>
      <p:bldP spid="7987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86255" y="28575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78855" name="Rectangle 7"/>
          <p:cNvSpPr>
            <a:spLocks noChangeArrowheads="1"/>
          </p:cNvSpPr>
          <p:nvPr/>
        </p:nvSpPr>
        <p:spPr bwMode="auto">
          <a:xfrm>
            <a:off x="971550" y="1095375"/>
            <a:ext cx="6123305" cy="583565"/>
          </a:xfrm>
          <a:prstGeom prst="rect">
            <a:avLst/>
          </a:prstGeom>
          <a:noFill/>
          <a:ln w="9525">
            <a:noFill/>
            <a:miter lim="800000"/>
          </a:ln>
          <a:effectLst/>
        </p:spPr>
        <p:txBody>
          <a:bodyPr wrap="none">
            <a:spAutoFit/>
          </a:bodyPr>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3200" b="1"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rPr>
              <a:t>4</a:t>
            </a:r>
            <a:r>
              <a:rPr kumimoji="1" lang="zh-CN" altLang="en-US" sz="3200" b="1"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rPr>
              <a:t>、中国共产主义青年团“四大</a:t>
            </a:r>
            <a:r>
              <a:rPr kumimoji="1" lang="zh-CN" altLang="en-US" sz="32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rPr>
              <a:t>”</a:t>
            </a:r>
            <a:endParaRPr kumimoji="1" lang="zh-CN" altLang="en-US" sz="32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78856" name="Text Box 8"/>
          <p:cNvSpPr txBox="1">
            <a:spLocks noChangeArrowheads="1"/>
          </p:cNvSpPr>
          <p:nvPr/>
        </p:nvSpPr>
        <p:spPr bwMode="auto">
          <a:xfrm>
            <a:off x="971550" y="1762760"/>
            <a:ext cx="10193655" cy="4592320"/>
          </a:xfrm>
          <a:prstGeom prst="rect">
            <a:avLst/>
          </a:prstGeom>
          <a:noFill/>
          <a:ln w="9525">
            <a:noFill/>
            <a:miter lim="800000"/>
          </a:ln>
          <a:effectLst/>
        </p:spPr>
        <p:txBody>
          <a:bodyPr wrap="square">
            <a:spAutoFit/>
          </a:bodyPr>
          <a:p>
            <a:pPr>
              <a:lnSpc>
                <a:spcPct val="130000"/>
              </a:lnSpc>
              <a:spcBef>
                <a:spcPct val="50000"/>
              </a:spcBef>
            </a:pPr>
            <a:r>
              <a:rPr lang="zh-CN" altLang="en-US" sz="2400" dirty="0">
                <a:latin typeface="微软雅黑" panose="020B0503020204020204" charset="-122"/>
                <a:ea typeface="微软雅黑" panose="020B0503020204020204" charset="-122"/>
              </a:rPr>
              <a:t>    </a:t>
            </a:r>
            <a:r>
              <a:rPr lang="zh-CN" altLang="en-US" sz="2400" b="1" dirty="0">
                <a:latin typeface="微软雅黑" panose="020B0503020204020204" charset="-122"/>
                <a:ea typeface="微软雅黑" panose="020B0503020204020204" charset="-122"/>
              </a:rPr>
              <a:t>中国共青团第四次全国代表大会于</a:t>
            </a:r>
            <a:r>
              <a:rPr lang="en-US" altLang="zh-CN" sz="2400" b="1">
                <a:latin typeface="微软雅黑" panose="020B0503020204020204" charset="-122"/>
                <a:ea typeface="微软雅黑" panose="020B0503020204020204" charset="-122"/>
              </a:rPr>
              <a:t>1927</a:t>
            </a:r>
            <a:r>
              <a:rPr lang="zh-CN" altLang="en-US" sz="2400" b="1" dirty="0">
                <a:latin typeface="微软雅黑" panose="020B0503020204020204" charset="-122"/>
                <a:ea typeface="微软雅黑" panose="020B0503020204020204" charset="-122"/>
              </a:rPr>
              <a:t>年</a:t>
            </a:r>
            <a:r>
              <a:rPr lang="en-US" altLang="zh-CN" sz="2400" b="1">
                <a:latin typeface="微软雅黑" panose="020B0503020204020204" charset="-122"/>
                <a:ea typeface="微软雅黑" panose="020B0503020204020204" charset="-122"/>
              </a:rPr>
              <a:t>10</a:t>
            </a:r>
            <a:r>
              <a:rPr lang="zh-CN" altLang="en-US" sz="2400" b="1" dirty="0">
                <a:latin typeface="微软雅黑" panose="020B0503020204020204" charset="-122"/>
                <a:ea typeface="微软雅黑" panose="020B0503020204020204" charset="-122"/>
              </a:rPr>
              <a:t>日至</a:t>
            </a:r>
            <a:r>
              <a:rPr lang="en-US" altLang="zh-CN" sz="2400" b="1">
                <a:latin typeface="微软雅黑" panose="020B0503020204020204" charset="-122"/>
                <a:ea typeface="微软雅黑" panose="020B0503020204020204" charset="-122"/>
              </a:rPr>
              <a:t>16</a:t>
            </a:r>
            <a:r>
              <a:rPr lang="zh-CN" altLang="en-US" sz="2400" b="1" dirty="0">
                <a:latin typeface="微软雅黑" panose="020B0503020204020204" charset="-122"/>
                <a:ea typeface="微软雅黑" panose="020B0503020204020204" charset="-122"/>
              </a:rPr>
              <a:t>日在</a:t>
            </a:r>
            <a:r>
              <a:rPr lang="zh-CN" altLang="en-US" sz="2400" b="1" dirty="0">
                <a:solidFill>
                  <a:schemeClr val="hlink"/>
                </a:solidFill>
                <a:latin typeface="微软雅黑" panose="020B0503020204020204" charset="-122"/>
                <a:ea typeface="微软雅黑" panose="020B0503020204020204" charset="-122"/>
              </a:rPr>
              <a:t>武汉</a:t>
            </a:r>
            <a:r>
              <a:rPr lang="zh-CN" altLang="en-US" sz="2400" b="1" dirty="0">
                <a:latin typeface="微软雅黑" panose="020B0503020204020204" charset="-122"/>
                <a:ea typeface="微软雅黑" panose="020B0503020204020204" charset="-122"/>
              </a:rPr>
              <a:t>举行。出席大会代表</a:t>
            </a:r>
            <a:r>
              <a:rPr lang="en-US" altLang="zh-CN" sz="2400" b="1">
                <a:latin typeface="微软雅黑" panose="020B0503020204020204" charset="-122"/>
                <a:ea typeface="微软雅黑" panose="020B0503020204020204" charset="-122"/>
              </a:rPr>
              <a:t>39</a:t>
            </a:r>
            <a:r>
              <a:rPr lang="zh-CN" altLang="en-US" sz="2400" b="1" dirty="0">
                <a:latin typeface="微软雅黑" panose="020B0503020204020204" charset="-122"/>
                <a:ea typeface="微软雅黑" panose="020B0503020204020204" charset="-122"/>
              </a:rPr>
              <a:t>人，代表全国</a:t>
            </a:r>
            <a:r>
              <a:rPr lang="en-US" altLang="zh-CN" sz="2400" b="1">
                <a:latin typeface="微软雅黑" panose="020B0503020204020204" charset="-122"/>
                <a:ea typeface="微软雅黑" panose="020B0503020204020204" charset="-122"/>
              </a:rPr>
              <a:t>3.8</a:t>
            </a:r>
            <a:r>
              <a:rPr lang="zh-CN" altLang="en-US" sz="2400" b="1" dirty="0">
                <a:latin typeface="微软雅黑" panose="020B0503020204020204" charset="-122"/>
                <a:ea typeface="微软雅黑" panose="020B0503020204020204" charset="-122"/>
              </a:rPr>
              <a:t>万名团员。</a:t>
            </a:r>
            <a:r>
              <a:rPr lang="zh-CN" altLang="en-US" sz="2400" b="1" dirty="0">
                <a:solidFill>
                  <a:srgbClr val="C00000"/>
                </a:solidFill>
                <a:latin typeface="微软雅黑" panose="020B0503020204020204" charset="-122"/>
                <a:ea typeface="微软雅黑" panose="020B0503020204020204" charset="-122"/>
              </a:rPr>
              <a:t>大会规定了共青团和青年运动今后的方针和任务是：领导工农青年参加争取革命领导权的斗争，反对背叛民族利益的大资产阶级，努力促成工农及小资产阶级的亲密结合，实现民主政权；发展农村土地革命，扩大无产阶级在军队中的影响，夺取军阀武装，建立工农自卫武装；领导青年进行改良生活待遇以及反抗压迫的经济和政治斗争。</a:t>
            </a:r>
            <a:endParaRPr lang="zh-CN" altLang="en-US" sz="2400" b="1" dirty="0">
              <a:solidFill>
                <a:srgbClr val="C00000"/>
              </a:solidFill>
              <a:latin typeface="微软雅黑" panose="020B0503020204020204" charset="-122"/>
              <a:ea typeface="微软雅黑" panose="020B0503020204020204" charset="-122"/>
            </a:endParaRPr>
          </a:p>
          <a:p>
            <a:pPr>
              <a:lnSpc>
                <a:spcPct val="130000"/>
              </a:lnSpc>
              <a:spcBef>
                <a:spcPct val="50000"/>
              </a:spcBef>
            </a:pPr>
            <a:r>
              <a:rPr lang="zh-CN" altLang="en-US" sz="2400" b="1" dirty="0">
                <a:latin typeface="微软雅黑" panose="020B0503020204020204" charset="-122"/>
                <a:ea typeface="微软雅黑" panose="020B0503020204020204" charset="-122"/>
              </a:rPr>
              <a:t>    会议选举任弼时、李秋实、杨善南等组成新的团中央委员会，任弼时担任团中央书记。</a:t>
            </a:r>
            <a:endParaRPr lang="zh-CN" altLang="en-US" sz="24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86255" y="28575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81924" name="Rectangle 4"/>
          <p:cNvSpPr>
            <a:spLocks noChangeArrowheads="1"/>
          </p:cNvSpPr>
          <p:nvPr/>
        </p:nvSpPr>
        <p:spPr bwMode="auto">
          <a:xfrm>
            <a:off x="971550" y="1095375"/>
            <a:ext cx="6123305" cy="583565"/>
          </a:xfrm>
          <a:prstGeom prst="rect">
            <a:avLst/>
          </a:prstGeom>
          <a:noFill/>
          <a:ln w="9525">
            <a:noFill/>
            <a:miter lim="800000"/>
          </a:ln>
          <a:effectLst/>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rPr>
              <a:t>5</a:t>
            </a:r>
            <a:r>
              <a:rPr kumimoji="1" lang="zh-CN" altLang="en-US" sz="3200" b="1"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rPr>
              <a:t>、中国共产主义青年团“五大</a:t>
            </a:r>
            <a:r>
              <a:rPr kumimoji="1" lang="zh-CN" altLang="en-US" sz="3200" b="0"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rPr>
              <a:t>”</a:t>
            </a:r>
            <a:endParaRPr kumimoji="1" lang="zh-CN" altLang="en-US" sz="3200" b="0"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endParaRPr>
          </a:p>
        </p:txBody>
      </p:sp>
      <p:sp>
        <p:nvSpPr>
          <p:cNvPr id="81925" name="Text Box 5"/>
          <p:cNvSpPr txBox="1">
            <a:spLocks noChangeArrowheads="1"/>
          </p:cNvSpPr>
          <p:nvPr/>
        </p:nvSpPr>
        <p:spPr bwMode="auto">
          <a:xfrm>
            <a:off x="727075" y="1978978"/>
            <a:ext cx="7200900" cy="3893820"/>
          </a:xfrm>
          <a:prstGeom prst="rect">
            <a:avLst/>
          </a:prstGeom>
          <a:noFill/>
          <a:ln w="9525">
            <a:noFill/>
            <a:miter lim="800000"/>
          </a:ln>
          <a:effectLst/>
        </p:spPr>
        <p:txBody>
          <a:bodyPr>
            <a:spAutoFit/>
          </a:bodyPr>
          <a:p>
            <a:pPr>
              <a:lnSpc>
                <a:spcPct val="140000"/>
              </a:lnSpc>
              <a:spcBef>
                <a:spcPct val="50000"/>
              </a:spcBef>
            </a:pPr>
            <a:r>
              <a:rPr lang="zh-CN" altLang="en-US" sz="2400" b="1" dirty="0">
                <a:solidFill>
                  <a:srgbClr val="C00000"/>
                </a:solidFill>
                <a:latin typeface="微软雅黑" panose="020B0503020204020204" charset="-122"/>
                <a:ea typeface="微软雅黑" panose="020B0503020204020204" charset="-122"/>
              </a:rPr>
              <a:t>    中国共青团于</a:t>
            </a:r>
            <a:r>
              <a:rPr lang="en-US" altLang="zh-CN" sz="2400" b="1">
                <a:solidFill>
                  <a:srgbClr val="C00000"/>
                </a:solidFill>
                <a:latin typeface="微软雅黑" panose="020B0503020204020204" charset="-122"/>
                <a:ea typeface="微软雅黑" panose="020B0503020204020204" charset="-122"/>
              </a:rPr>
              <a:t>1928</a:t>
            </a:r>
            <a:r>
              <a:rPr lang="zh-CN" altLang="en-US" sz="2400" b="1" dirty="0">
                <a:solidFill>
                  <a:srgbClr val="C00000"/>
                </a:solidFill>
                <a:latin typeface="微软雅黑" panose="020B0503020204020204" charset="-122"/>
                <a:ea typeface="微软雅黑" panose="020B0503020204020204" charset="-122"/>
              </a:rPr>
              <a:t>年</a:t>
            </a:r>
            <a:r>
              <a:rPr lang="en-US" altLang="zh-CN" sz="2400" b="1">
                <a:solidFill>
                  <a:srgbClr val="C00000"/>
                </a:solidFill>
                <a:latin typeface="微软雅黑" panose="020B0503020204020204" charset="-122"/>
                <a:ea typeface="微软雅黑" panose="020B0503020204020204" charset="-122"/>
              </a:rPr>
              <a:t>7</a:t>
            </a:r>
            <a:r>
              <a:rPr lang="zh-CN" altLang="en-US" sz="2400" b="1" dirty="0">
                <a:solidFill>
                  <a:srgbClr val="C00000"/>
                </a:solidFill>
                <a:latin typeface="微软雅黑" panose="020B0503020204020204" charset="-122"/>
                <a:ea typeface="微软雅黑" panose="020B0503020204020204" charset="-122"/>
              </a:rPr>
              <a:t>月</a:t>
            </a:r>
            <a:r>
              <a:rPr lang="en-US" altLang="zh-CN" sz="2400" b="1">
                <a:solidFill>
                  <a:srgbClr val="C00000"/>
                </a:solidFill>
                <a:latin typeface="微软雅黑" panose="020B0503020204020204" charset="-122"/>
                <a:ea typeface="微软雅黑" panose="020B0503020204020204" charset="-122"/>
              </a:rPr>
              <a:t>12</a:t>
            </a:r>
            <a:r>
              <a:rPr lang="zh-CN" altLang="en-US" sz="2400" b="1" dirty="0">
                <a:solidFill>
                  <a:srgbClr val="C00000"/>
                </a:solidFill>
                <a:latin typeface="微软雅黑" panose="020B0503020204020204" charset="-122"/>
                <a:ea typeface="微软雅黑" panose="020B0503020204020204" charset="-122"/>
              </a:rPr>
              <a:t>日至</a:t>
            </a:r>
            <a:r>
              <a:rPr lang="en-US" altLang="zh-CN" sz="2400" b="1">
                <a:solidFill>
                  <a:srgbClr val="C00000"/>
                </a:solidFill>
                <a:latin typeface="微软雅黑" panose="020B0503020204020204" charset="-122"/>
                <a:ea typeface="微软雅黑" panose="020B0503020204020204" charset="-122"/>
              </a:rPr>
              <a:t>16</a:t>
            </a:r>
            <a:r>
              <a:rPr lang="zh-CN" altLang="en-US" sz="2400" b="1" dirty="0">
                <a:solidFill>
                  <a:srgbClr val="C00000"/>
                </a:solidFill>
                <a:latin typeface="微软雅黑" panose="020B0503020204020204" charset="-122"/>
                <a:ea typeface="微软雅黑" panose="020B0503020204020204" charset="-122"/>
              </a:rPr>
              <a:t>日在莫斯科召开了第五次全国大表大会。</a:t>
            </a:r>
            <a:r>
              <a:rPr lang="zh-CN" altLang="en-US" sz="2400" b="1" dirty="0">
                <a:latin typeface="微软雅黑" panose="020B0503020204020204" charset="-122"/>
                <a:ea typeface="微软雅黑" panose="020B0503020204020204" charset="-122"/>
              </a:rPr>
              <a:t>到会代表</a:t>
            </a:r>
            <a:r>
              <a:rPr lang="en-US" altLang="zh-CN" sz="2400" b="1">
                <a:latin typeface="微软雅黑" panose="020B0503020204020204" charset="-122"/>
                <a:ea typeface="微软雅黑" panose="020B0503020204020204" charset="-122"/>
              </a:rPr>
              <a:t>46</a:t>
            </a:r>
            <a:r>
              <a:rPr lang="zh-CN" altLang="en-US" sz="2400" b="1" dirty="0">
                <a:latin typeface="微软雅黑" panose="020B0503020204020204" charset="-122"/>
                <a:ea typeface="微软雅黑" panose="020B0503020204020204" charset="-122"/>
              </a:rPr>
              <a:t>人，全国团员为</a:t>
            </a:r>
            <a:r>
              <a:rPr lang="en-US" altLang="zh-CN" sz="2400" b="1">
                <a:latin typeface="微软雅黑" panose="020B0503020204020204" charset="-122"/>
                <a:ea typeface="微软雅黑" panose="020B0503020204020204" charset="-122"/>
              </a:rPr>
              <a:t>7.5</a:t>
            </a:r>
            <a:r>
              <a:rPr lang="zh-CN" altLang="en-US" sz="2400" b="1" dirty="0">
                <a:latin typeface="微软雅黑" panose="020B0503020204020204" charset="-122"/>
                <a:ea typeface="微软雅黑" panose="020B0503020204020204" charset="-122"/>
              </a:rPr>
              <a:t>万人。共青团的基本任务是：争取团结更广大的劳动青年在中共周围，为进一步发动青年参加工农革命斗争、帮助政府、建立工农民主政权而斗争。</a:t>
            </a:r>
            <a:endParaRPr lang="zh-CN" altLang="en-US" sz="2400" b="1" dirty="0">
              <a:latin typeface="微软雅黑" panose="020B0503020204020204" charset="-122"/>
              <a:ea typeface="微软雅黑" panose="020B0503020204020204" charset="-122"/>
            </a:endParaRPr>
          </a:p>
          <a:p>
            <a:pPr>
              <a:lnSpc>
                <a:spcPct val="140000"/>
              </a:lnSpc>
              <a:spcBef>
                <a:spcPct val="50000"/>
              </a:spcBef>
            </a:pPr>
            <a:r>
              <a:rPr lang="zh-CN" altLang="en-US" sz="2400" b="1" dirty="0">
                <a:latin typeface="微软雅黑" panose="020B0503020204020204" charset="-122"/>
                <a:ea typeface="微软雅黑" panose="020B0503020204020204" charset="-122"/>
              </a:rPr>
              <a:t>    大会选举陆定一、李子芬、华少峰、李秋实、顾作霖等组成新的团中央委员会，关向应任团中央书记。</a:t>
            </a:r>
            <a:endParaRPr lang="zh-CN" altLang="en-US" sz="2400" b="1" dirty="0">
              <a:latin typeface="微软雅黑" panose="020B0503020204020204" charset="-122"/>
              <a:ea typeface="微软雅黑" panose="020B0503020204020204" charset="-122"/>
            </a:endParaRPr>
          </a:p>
        </p:txBody>
      </p:sp>
      <p:pic>
        <p:nvPicPr>
          <p:cNvPr id="29698" name="Picture 3" descr="1_1-1-21-665_20030717151556"/>
          <p:cNvPicPr>
            <a:picLocks noChangeAspect="1"/>
          </p:cNvPicPr>
          <p:nvPr/>
        </p:nvPicPr>
        <p:blipFill>
          <a:blip r:embed="rId4"/>
          <a:srcRect l="65354"/>
          <a:stretch>
            <a:fillRect/>
          </a:stretch>
        </p:blipFill>
        <p:spPr>
          <a:xfrm>
            <a:off x="8368665" y="1898015"/>
            <a:ext cx="2607310" cy="38207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1924"/>
                                        </p:tgtEl>
                                        <p:attrNameLst>
                                          <p:attrName>style.visibility</p:attrName>
                                        </p:attrNameLst>
                                      </p:cBhvr>
                                      <p:to>
                                        <p:strVal val="visible"/>
                                      </p:to>
                                    </p:set>
                                    <p:animEffect transition="in" filter="fade">
                                      <p:cBhvr>
                                        <p:cTn id="7" dur="1000"/>
                                        <p:tgtEl>
                                          <p:spTgt spid="81924"/>
                                        </p:tgtEl>
                                      </p:cBhvr>
                                    </p:animEffect>
                                    <p:anim calcmode="lin" valueType="num">
                                      <p:cBhvr>
                                        <p:cTn id="8" dur="1000" fill="hold"/>
                                        <p:tgtEl>
                                          <p:spTgt spid="81924"/>
                                        </p:tgtEl>
                                        <p:attrNameLst>
                                          <p:attrName>ppt_x</p:attrName>
                                        </p:attrNameLst>
                                      </p:cBhvr>
                                      <p:tavLst>
                                        <p:tav tm="0">
                                          <p:val>
                                            <p:strVal val="#ppt_x"/>
                                          </p:val>
                                        </p:tav>
                                        <p:tav tm="100000">
                                          <p:val>
                                            <p:strVal val="#ppt_x"/>
                                          </p:val>
                                        </p:tav>
                                      </p:tavLst>
                                    </p:anim>
                                    <p:anim calcmode="lin" valueType="num">
                                      <p:cBhvr>
                                        <p:cTn id="9" dur="1000" fill="hold"/>
                                        <p:tgtEl>
                                          <p:spTgt spid="819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1925"/>
                                        </p:tgtEl>
                                        <p:attrNameLst>
                                          <p:attrName>style.visibility</p:attrName>
                                        </p:attrNameLst>
                                      </p:cBhvr>
                                      <p:to>
                                        <p:strVal val="visible"/>
                                      </p:to>
                                    </p:set>
                                    <p:animEffect transition="in" filter="fade">
                                      <p:cBhvr>
                                        <p:cTn id="12" dur="1000"/>
                                        <p:tgtEl>
                                          <p:spTgt spid="81925"/>
                                        </p:tgtEl>
                                      </p:cBhvr>
                                    </p:animEffect>
                                    <p:anim calcmode="lin" valueType="num">
                                      <p:cBhvr>
                                        <p:cTn id="13" dur="1000" fill="hold"/>
                                        <p:tgtEl>
                                          <p:spTgt spid="81925"/>
                                        </p:tgtEl>
                                        <p:attrNameLst>
                                          <p:attrName>ppt_x</p:attrName>
                                        </p:attrNameLst>
                                      </p:cBhvr>
                                      <p:tavLst>
                                        <p:tav tm="0">
                                          <p:val>
                                            <p:strVal val="#ppt_x"/>
                                          </p:val>
                                        </p:tav>
                                        <p:tav tm="100000">
                                          <p:val>
                                            <p:strVal val="#ppt_x"/>
                                          </p:val>
                                        </p:tav>
                                      </p:tavLst>
                                    </p:anim>
                                    <p:anim calcmode="lin" valueType="num">
                                      <p:cBhvr>
                                        <p:cTn id="14" dur="1000" fill="hold"/>
                                        <p:tgtEl>
                                          <p:spTgt spid="819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5" presetClass="entr" presetSubtype="0" fill="hold" nodeType="afterEffect">
                                  <p:stCondLst>
                                    <p:cond delay="0"/>
                                  </p:stCondLst>
                                  <p:childTnLst>
                                    <p:set>
                                      <p:cBhvr>
                                        <p:cTn id="17" dur="1" fill="hold">
                                          <p:stCondLst>
                                            <p:cond delay="0"/>
                                          </p:stCondLst>
                                        </p:cTn>
                                        <p:tgtEl>
                                          <p:spTgt spid="29698"/>
                                        </p:tgtEl>
                                        <p:attrNameLst>
                                          <p:attrName>style.visibility</p:attrName>
                                        </p:attrNameLst>
                                      </p:cBhvr>
                                      <p:to>
                                        <p:strVal val="visible"/>
                                      </p:to>
                                    </p:set>
                                    <p:anim calcmode="lin" valueType="num">
                                      <p:cBhvr>
                                        <p:cTn id="18" dur="1000" fill="hold"/>
                                        <p:tgtEl>
                                          <p:spTgt spid="29698"/>
                                        </p:tgtEl>
                                        <p:attrNameLst>
                                          <p:attrName>ppt_w</p:attrName>
                                        </p:attrNameLst>
                                      </p:cBhvr>
                                      <p:tavLst>
                                        <p:tav tm="0">
                                          <p:val>
                                            <p:strVal val="#ppt_w*0.70"/>
                                          </p:val>
                                        </p:tav>
                                        <p:tav tm="100000">
                                          <p:val>
                                            <p:strVal val="#ppt_w"/>
                                          </p:val>
                                        </p:tav>
                                      </p:tavLst>
                                    </p:anim>
                                    <p:anim calcmode="lin" valueType="num">
                                      <p:cBhvr>
                                        <p:cTn id="19" dur="1000" fill="hold"/>
                                        <p:tgtEl>
                                          <p:spTgt spid="29698"/>
                                        </p:tgtEl>
                                        <p:attrNameLst>
                                          <p:attrName>ppt_h</p:attrName>
                                        </p:attrNameLst>
                                      </p:cBhvr>
                                      <p:tavLst>
                                        <p:tav tm="0">
                                          <p:val>
                                            <p:strVal val="#ppt_h"/>
                                          </p:val>
                                        </p:tav>
                                        <p:tav tm="100000">
                                          <p:val>
                                            <p:strVal val="#ppt_h"/>
                                          </p:val>
                                        </p:tav>
                                      </p:tavLst>
                                    </p:anim>
                                    <p:animEffect transition="in" filter="fade">
                                      <p:cBhvr>
                                        <p:cTn id="20" dur="1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animBg="1"/>
      <p:bldP spid="819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26670" y="-31750"/>
            <a:ext cx="3561080" cy="3736975"/>
          </a:xfrm>
          <a:prstGeom prst="rect">
            <a:avLst/>
          </a:prstGeom>
        </p:spPr>
      </p:pic>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 y="5719445"/>
            <a:ext cx="12190095" cy="1240790"/>
          </a:xfrm>
          <a:prstGeom prst="rect">
            <a:avLst/>
          </a:prstGeom>
        </p:spPr>
      </p:pic>
      <p:grpSp>
        <p:nvGrpSpPr>
          <p:cNvPr id="5" name="组合 4"/>
          <p:cNvGrpSpPr/>
          <p:nvPr/>
        </p:nvGrpSpPr>
        <p:grpSpPr>
          <a:xfrm>
            <a:off x="1761096" y="2111421"/>
            <a:ext cx="2095992" cy="2095990"/>
            <a:chOff x="1522971" y="1654221"/>
            <a:chExt cx="2095992" cy="2095990"/>
          </a:xfrm>
        </p:grpSpPr>
        <p:sp>
          <p:nvSpPr>
            <p:cNvPr id="6" name="椭圆 5"/>
            <p:cNvSpPr/>
            <p:nvPr/>
          </p:nvSpPr>
          <p:spPr>
            <a:xfrm>
              <a:off x="1522971" y="1654221"/>
              <a:ext cx="2095992" cy="2095990"/>
            </a:xfrm>
            <a:prstGeom prst="ellipse">
              <a:avLst/>
            </a:prstGeom>
            <a:gradFill>
              <a:gsLst>
                <a:gs pos="0">
                  <a:srgbClr val="BC0000"/>
                </a:gs>
                <a:gs pos="100000">
                  <a:srgbClr val="BC0000">
                    <a:lumMod val="97000"/>
                    <a:lumOff val="3000"/>
                  </a:srgbClr>
                </a:gs>
              </a:gsLst>
              <a:lin ang="16200000" scaled="1"/>
            </a:gradFill>
            <a:ln w="1270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buFont typeface="Arial" panose="020B0604020202020204" pitchFamily="34" charset="0"/>
                <a:buNone/>
              </a:pPr>
              <a:endParaRPr lang="zh-CN" altLang="en-US" sz="4800" b="1" dirty="0">
                <a:solidFill>
                  <a:schemeClr val="bg1"/>
                </a:solidFill>
                <a:latin typeface="Arial" panose="020B0604020202020204" pitchFamily="34" charset="0"/>
                <a:ea typeface="微软雅黑" panose="020B0503020204020204" charset="-122"/>
                <a:cs typeface="Times New Roman" panose="02020603050405020304" pitchFamily="18" charset="0"/>
              </a:endParaRPr>
            </a:p>
          </p:txBody>
        </p:sp>
        <p:sp>
          <p:nvSpPr>
            <p:cNvPr id="7" name="矩形 6"/>
            <p:cNvSpPr/>
            <p:nvPr/>
          </p:nvSpPr>
          <p:spPr>
            <a:xfrm>
              <a:off x="1709193" y="1982204"/>
              <a:ext cx="1723550" cy="1015663"/>
            </a:xfrm>
            <a:prstGeom prst="rect">
              <a:avLst/>
            </a:prstGeom>
          </p:spPr>
          <p:txBody>
            <a:bodyPr wrap="none">
              <a:spAutoFit/>
            </a:bodyPr>
            <a:lstStyle/>
            <a:p>
              <a:pPr algn="ctr" fontAlgn="base">
                <a:spcBef>
                  <a:spcPct val="0"/>
                </a:spcBef>
                <a:spcAft>
                  <a:spcPct val="0"/>
                </a:spcAft>
                <a:buFont typeface="Arial" panose="020B0604020202020204" pitchFamily="34" charset="0"/>
                <a:buNone/>
              </a:pPr>
              <a:r>
                <a:rPr lang="zh-CN" altLang="en-US" sz="6000" b="1" dirty="0" smtClean="0">
                  <a:solidFill>
                    <a:schemeClr val="bg1"/>
                  </a:solidFill>
                  <a:latin typeface="Arial" panose="020B0604020202020204" pitchFamily="34" charset="0"/>
                  <a:ea typeface="微软雅黑" panose="020B0503020204020204" charset="-122"/>
                  <a:cs typeface="Times New Roman" panose="02020603050405020304" pitchFamily="18" charset="0"/>
                </a:rPr>
                <a:t>目录</a:t>
              </a:r>
              <a:endParaRPr lang="zh-CN" altLang="en-US" sz="6000" b="1" dirty="0" smtClean="0">
                <a:solidFill>
                  <a:schemeClr val="bg1"/>
                </a:solidFill>
                <a:latin typeface="Arial" panose="020B0604020202020204" pitchFamily="34" charset="0"/>
                <a:ea typeface="微软雅黑" panose="020B0503020204020204" charset="-122"/>
                <a:cs typeface="Times New Roman" panose="02020603050405020304" pitchFamily="18" charset="0"/>
              </a:endParaRPr>
            </a:p>
          </p:txBody>
        </p:sp>
        <p:sp>
          <p:nvSpPr>
            <p:cNvPr id="8" name="矩形 7"/>
            <p:cNvSpPr/>
            <p:nvPr/>
          </p:nvSpPr>
          <p:spPr>
            <a:xfrm>
              <a:off x="1771710" y="2918469"/>
              <a:ext cx="1598515" cy="400110"/>
            </a:xfrm>
            <a:prstGeom prst="rect">
              <a:avLst/>
            </a:prstGeom>
          </p:spPr>
          <p:txBody>
            <a:bodyPr wrap="none">
              <a:spAutoFit/>
            </a:bodyPr>
            <a:lstStyle/>
            <a:p>
              <a:pPr algn="ctr" fontAlgn="base">
                <a:spcBef>
                  <a:spcPct val="0"/>
                </a:spcBef>
                <a:spcAft>
                  <a:spcPct val="0"/>
                </a:spcAft>
                <a:buFont typeface="Arial" panose="020B0604020202020204" pitchFamily="34" charset="0"/>
                <a:buNone/>
              </a:pPr>
              <a:r>
                <a:rPr lang="en-US" altLang="zh-CN" sz="2000" b="1" dirty="0" smtClean="0">
                  <a:solidFill>
                    <a:schemeClr val="bg1"/>
                  </a:solidFill>
                  <a:latin typeface="Arial" panose="020B0604020202020204" pitchFamily="34" charset="0"/>
                  <a:ea typeface="微软雅黑" panose="020B0503020204020204" charset="-122"/>
                  <a:cs typeface="Times New Roman" panose="02020603050405020304" pitchFamily="18" charset="0"/>
                </a:rPr>
                <a:t>CONTENTS</a:t>
              </a:r>
              <a:endParaRPr lang="en-US" altLang="zh-CN" sz="2000" b="1" dirty="0" smtClean="0">
                <a:solidFill>
                  <a:schemeClr val="bg1"/>
                </a:solidFill>
                <a:latin typeface="Arial" panose="020B0604020202020204" pitchFamily="34" charset="0"/>
                <a:ea typeface="微软雅黑" panose="020B0503020204020204" charset="-122"/>
                <a:cs typeface="Times New Roman" panose="02020603050405020304" pitchFamily="18" charset="0"/>
              </a:endParaRPr>
            </a:p>
          </p:txBody>
        </p:sp>
      </p:grpSp>
      <p:grpSp>
        <p:nvGrpSpPr>
          <p:cNvPr id="9" name="组合 8"/>
          <p:cNvGrpSpPr/>
          <p:nvPr/>
        </p:nvGrpSpPr>
        <p:grpSpPr>
          <a:xfrm>
            <a:off x="4188045" y="2073192"/>
            <a:ext cx="6473605" cy="684000"/>
            <a:chOff x="3978495" y="1226737"/>
            <a:chExt cx="6473605" cy="684000"/>
          </a:xfrm>
        </p:grpSpPr>
        <p:sp>
          <p:nvSpPr>
            <p:cNvPr id="10" name="圆角矩形 9"/>
            <p:cNvSpPr/>
            <p:nvPr/>
          </p:nvSpPr>
          <p:spPr>
            <a:xfrm>
              <a:off x="3978495" y="1226737"/>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4185603" y="1245571"/>
              <a:ext cx="755335" cy="646331"/>
            </a:xfrm>
            <a:prstGeom prst="rect">
              <a:avLst/>
            </a:prstGeom>
          </p:spPr>
          <p:txBody>
            <a:bodyPr wrap="non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01</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5019675" y="1226737"/>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05"/>
            <p:cNvSpPr txBox="1">
              <a:spLocks noChangeArrowheads="1"/>
            </p:cNvSpPr>
            <p:nvPr/>
          </p:nvSpPr>
          <p:spPr bwMode="auto">
            <a:xfrm>
              <a:off x="5148046" y="130712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smtClean="0">
                  <a:solidFill>
                    <a:schemeClr val="bg1"/>
                  </a:solidFill>
                  <a:latin typeface="微软雅黑" panose="020B0503020204020204" charset="-122"/>
                  <a:ea typeface="微软雅黑" panose="020B0503020204020204" charset="-122"/>
                  <a:sym typeface="+mn-ea"/>
                </a:rPr>
                <a:t>共青团内基础知识</a:t>
              </a:r>
              <a:endParaRPr lang="zh-CN" altLang="en-US" sz="2800" b="1" dirty="0" smtClean="0">
                <a:solidFill>
                  <a:schemeClr val="bg1"/>
                </a:solidFill>
                <a:latin typeface="微软雅黑" panose="020B0503020204020204" charset="-122"/>
                <a:ea typeface="微软雅黑" panose="020B0503020204020204" charset="-122"/>
                <a:cs typeface="+mn-ea"/>
                <a:sym typeface="+mn-ea"/>
              </a:endParaRPr>
            </a:p>
          </p:txBody>
        </p:sp>
      </p:grpSp>
      <p:grpSp>
        <p:nvGrpSpPr>
          <p:cNvPr id="14" name="组合 13"/>
          <p:cNvGrpSpPr/>
          <p:nvPr/>
        </p:nvGrpSpPr>
        <p:grpSpPr>
          <a:xfrm>
            <a:off x="4188045" y="2953811"/>
            <a:ext cx="6473605" cy="684000"/>
            <a:chOff x="3978495" y="2107356"/>
            <a:chExt cx="6473605" cy="684000"/>
          </a:xfrm>
        </p:grpSpPr>
        <p:sp>
          <p:nvSpPr>
            <p:cNvPr id="15" name="圆角矩形 14"/>
            <p:cNvSpPr/>
            <p:nvPr/>
          </p:nvSpPr>
          <p:spPr>
            <a:xfrm>
              <a:off x="3978495" y="2107356"/>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a:off x="4185603" y="2126190"/>
              <a:ext cx="755335" cy="646331"/>
            </a:xfrm>
            <a:prstGeom prst="rect">
              <a:avLst/>
            </a:prstGeom>
          </p:spPr>
          <p:txBody>
            <a:bodyPr wrap="non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02</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7" name="矩形 16"/>
            <p:cNvSpPr/>
            <p:nvPr/>
          </p:nvSpPr>
          <p:spPr>
            <a:xfrm>
              <a:off x="5019675" y="2107356"/>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TextBox 105"/>
            <p:cNvSpPr txBox="1">
              <a:spLocks noChangeArrowheads="1"/>
            </p:cNvSpPr>
            <p:nvPr/>
          </p:nvSpPr>
          <p:spPr bwMode="auto">
            <a:xfrm>
              <a:off x="5148046" y="2187745"/>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fontAlgn="base">
                <a:spcBef>
                  <a:spcPct val="0"/>
                </a:spcBef>
                <a:spcAft>
                  <a:spcPct val="0"/>
                </a:spcAft>
                <a:buFont typeface="Arial" panose="020B0604020202020204" pitchFamily="34" charset="0"/>
                <a:defRPr sz="2800" b="1">
                  <a:gradFill>
                    <a:gsLst>
                      <a:gs pos="0">
                        <a:srgbClr val="FFEFA9">
                          <a:lumMod val="96000"/>
                          <a:lumOff val="4000"/>
                        </a:srgbClr>
                      </a:gs>
                      <a:gs pos="100000">
                        <a:srgbClr val="775539">
                          <a:lumMod val="98000"/>
                        </a:srgbClr>
                      </a:gs>
                      <a:gs pos="83000">
                        <a:srgbClr val="FFCB4B"/>
                      </a:gs>
                    </a:gsLst>
                    <a:lin ang="5400000" scaled="0"/>
                  </a:gradFill>
                  <a:latin typeface="Arial" panose="020B0604020202020204" pitchFamily="34" charset="0"/>
                  <a:ea typeface="微软雅黑" panose="020B0503020204020204" charset="-122"/>
                  <a:cs typeface="Times New Roman" panose="02020603050405020304" pitchFamily="18" charset="0"/>
                </a:defRPr>
              </a:lvl1pPr>
              <a:lvl2pPr marL="742950" indent="-285750" eaLnBrk="0" hangingPunct="0">
                <a:buFont typeface="Arial" panose="020B0604020202020204" pitchFamily="34" charset="0"/>
                <a:defRPr>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gn="l">
                <a:spcBef>
                  <a:spcPct val="50000"/>
                </a:spcBef>
              </a:pPr>
              <a:r>
                <a:rPr lang="zh-CN" altLang="en-US" dirty="0">
                  <a:solidFill>
                    <a:schemeClr val="bg1"/>
                  </a:solidFill>
                  <a:latin typeface="微软雅黑" panose="020B0503020204020204" charset="-122"/>
                  <a:sym typeface="+mn-ea"/>
                </a:rPr>
                <a:t>在战斗的历程中成长</a:t>
              </a:r>
              <a:endParaRPr lang="zh-CN" altLang="en-US" dirty="0" smtClean="0">
                <a:solidFill>
                  <a:schemeClr val="bg1"/>
                </a:solidFill>
                <a:latin typeface="微软雅黑" panose="020B0503020204020204" charset="-122"/>
                <a:cs typeface="+mn-ea"/>
                <a:sym typeface="+mn-ea"/>
              </a:endParaRPr>
            </a:p>
          </p:txBody>
        </p:sp>
      </p:grpSp>
      <p:grpSp>
        <p:nvGrpSpPr>
          <p:cNvPr id="4" name="组合 3"/>
          <p:cNvGrpSpPr/>
          <p:nvPr/>
        </p:nvGrpSpPr>
        <p:grpSpPr>
          <a:xfrm>
            <a:off x="4188045" y="3834430"/>
            <a:ext cx="6473605" cy="710309"/>
            <a:chOff x="3978495" y="2987975"/>
            <a:chExt cx="6473605" cy="710309"/>
          </a:xfrm>
        </p:grpSpPr>
        <p:sp>
          <p:nvSpPr>
            <p:cNvPr id="21" name="圆角矩形 20"/>
            <p:cNvSpPr/>
            <p:nvPr/>
          </p:nvSpPr>
          <p:spPr>
            <a:xfrm>
              <a:off x="3978495" y="2987975"/>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p:cNvSpPr/>
            <p:nvPr/>
          </p:nvSpPr>
          <p:spPr>
            <a:xfrm>
              <a:off x="4185603" y="3006809"/>
              <a:ext cx="755335" cy="646331"/>
            </a:xfrm>
            <a:prstGeom prst="rect">
              <a:avLst/>
            </a:prstGeom>
          </p:spPr>
          <p:txBody>
            <a:bodyPr wrap="non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03</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38" name="矩形 37"/>
            <p:cNvSpPr/>
            <p:nvPr/>
          </p:nvSpPr>
          <p:spPr>
            <a:xfrm>
              <a:off x="5019675" y="2987975"/>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TextBox 105"/>
            <p:cNvSpPr txBox="1">
              <a:spLocks noChangeArrowheads="1"/>
            </p:cNvSpPr>
            <p:nvPr/>
          </p:nvSpPr>
          <p:spPr bwMode="auto">
            <a:xfrm>
              <a:off x="5148046" y="3068364"/>
              <a:ext cx="2672080" cy="62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fontAlgn="base">
                <a:spcBef>
                  <a:spcPct val="0"/>
                </a:spcBef>
                <a:spcAft>
                  <a:spcPct val="0"/>
                </a:spcAft>
                <a:buFont typeface="Arial" panose="020B0604020202020204" pitchFamily="34" charset="0"/>
                <a:defRPr sz="2800" b="1">
                  <a:gradFill>
                    <a:gsLst>
                      <a:gs pos="0">
                        <a:srgbClr val="FFEFA9">
                          <a:lumMod val="96000"/>
                          <a:lumOff val="4000"/>
                        </a:srgbClr>
                      </a:gs>
                      <a:gs pos="100000">
                        <a:srgbClr val="775539">
                          <a:lumMod val="98000"/>
                        </a:srgbClr>
                      </a:gs>
                      <a:gs pos="83000">
                        <a:srgbClr val="FFCB4B"/>
                      </a:gs>
                    </a:gsLst>
                    <a:lin ang="5400000" scaled="0"/>
                  </a:gradFill>
                  <a:latin typeface="Arial" panose="020B0604020202020204" pitchFamily="34" charset="0"/>
                  <a:ea typeface="微软雅黑" panose="020B0503020204020204" charset="-122"/>
                  <a:cs typeface="Times New Roman" panose="02020603050405020304" pitchFamily="18" charset="0"/>
                </a:defRPr>
              </a:lvl1pPr>
              <a:lvl2pPr marL="742950" indent="-285750" eaLnBrk="0" hangingPunct="0">
                <a:buFont typeface="Arial" panose="020B0604020202020204" pitchFamily="34" charset="0"/>
                <a:defRPr>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gn="l">
                <a:lnSpc>
                  <a:spcPct val="125000"/>
                </a:lnSpc>
                <a:defRPr/>
              </a:pPr>
              <a:r>
                <a:rPr lang="zh-CN" altLang="en-US" dirty="0">
                  <a:solidFill>
                    <a:schemeClr val="bg1"/>
                  </a:solidFill>
                </a:rPr>
                <a:t>共青团光辉会议</a:t>
              </a:r>
              <a:endParaRPr lang="zh-CN" altLang="en-US"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86255" y="28575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83970" name="Rectangle 2"/>
          <p:cNvSpPr>
            <a:spLocks noChangeArrowheads="1"/>
          </p:cNvSpPr>
          <p:nvPr/>
        </p:nvSpPr>
        <p:spPr bwMode="auto">
          <a:xfrm>
            <a:off x="965200" y="1289050"/>
            <a:ext cx="7869555" cy="521970"/>
          </a:xfrm>
          <a:prstGeom prst="rect">
            <a:avLst/>
          </a:prstGeom>
          <a:noFill/>
          <a:ln w="9525">
            <a:noFill/>
            <a:miter lim="800000"/>
          </a:ln>
          <a:effectLst/>
        </p:spPr>
        <p:txBody>
          <a:bodyPr wrap="none">
            <a:spAutoFit/>
          </a:bodyPr>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rPr>
              <a:t>8</a:t>
            </a:r>
            <a:r>
              <a:rPr kumimoji="1" lang="zh-CN" altLang="en-US" sz="2800" b="1"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rPr>
              <a:t>、团的“六大”：中国新民主主义青年团的诞生</a:t>
            </a:r>
            <a:endParaRPr kumimoji="1" lang="zh-CN" altLang="en-US" sz="2800" b="1"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endParaRPr>
          </a:p>
        </p:txBody>
      </p:sp>
      <p:sp>
        <p:nvSpPr>
          <p:cNvPr id="83971" name="Text Box 3"/>
          <p:cNvSpPr txBox="1">
            <a:spLocks noChangeArrowheads="1"/>
          </p:cNvSpPr>
          <p:nvPr/>
        </p:nvSpPr>
        <p:spPr bwMode="auto">
          <a:xfrm>
            <a:off x="1659255" y="2185670"/>
            <a:ext cx="8873490" cy="3599815"/>
          </a:xfrm>
          <a:prstGeom prst="rect">
            <a:avLst/>
          </a:prstGeom>
          <a:noFill/>
          <a:ln w="9525">
            <a:noFill/>
            <a:miter lim="800000"/>
          </a:ln>
          <a:effectLst/>
        </p:spPr>
        <p:txBody>
          <a:bodyPr wrap="square">
            <a:spAutoFit/>
          </a:bodyPr>
          <a:p>
            <a:pPr marR="0" defTabSz="914400">
              <a:lnSpc>
                <a:spcPct val="150000"/>
              </a:lnSpc>
              <a:spcBef>
                <a:spcPct val="50000"/>
              </a:spcBef>
              <a:buClrTx/>
              <a:buSzTx/>
              <a:buFontTx/>
              <a:buNone/>
              <a:defRPr/>
            </a:pP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    1949</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年</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4</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月</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11</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日至</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18</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日，中国新民主主义青年团第一次全国代表大会在北平举行。</a:t>
            </a:r>
            <a:r>
              <a:rPr kumimoji="0" lang="zh-CN" altLang="en-US" sz="2400" b="1" kern="1200" cap="none" spc="0" normalizeH="0" baseline="0" noProof="0">
                <a:latin typeface="微软雅黑" panose="020B0503020204020204" charset="-122"/>
                <a:ea typeface="微软雅黑" panose="020B0503020204020204" charset="-122"/>
                <a:cs typeface="+mn-cs"/>
              </a:rPr>
              <a:t>大会通过了团的工作纲领和团章。选举产生了新一届团中央委员会，任弼时为团中央民誉主席，冯文彬任团中央书记，廖承志、蒋南翔为副书记。</a:t>
            </a:r>
            <a:endParaRPr kumimoji="0" lang="zh-CN" altLang="en-US" sz="2400" b="1" kern="1200" cap="none" spc="0" normalizeH="0" baseline="0" noProof="0">
              <a:latin typeface="微软雅黑" panose="020B0503020204020204" charset="-122"/>
              <a:ea typeface="微软雅黑" panose="020B0503020204020204" charset="-122"/>
              <a:cs typeface="+mn-cs"/>
            </a:endParaRPr>
          </a:p>
          <a:p>
            <a:pPr marR="0" defTabSz="914400">
              <a:lnSpc>
                <a:spcPct val="150000"/>
              </a:lnSpc>
              <a:spcBef>
                <a:spcPct val="50000"/>
              </a:spcBef>
              <a:buClrTx/>
              <a:buSzTx/>
              <a:buFontTx/>
              <a:buNone/>
              <a:defRPr/>
            </a:pPr>
            <a:r>
              <a:rPr kumimoji="0" lang="zh-CN" altLang="en-US" sz="2400" b="1" kern="1200" cap="none" spc="0" normalizeH="0" baseline="0" noProof="0">
                <a:latin typeface="微软雅黑" panose="020B0503020204020204" charset="-122"/>
                <a:ea typeface="微软雅黑" panose="020B0503020204020204" charset="-122"/>
                <a:cs typeface="+mn-cs"/>
              </a:rPr>
              <a:t>    这次大会的召开标志着中国新民主主义青年团的正式建立，从此，中国青年运动又有了自己的核心组织，进入了一个新的阶段。</a:t>
            </a:r>
            <a:endParaRPr kumimoji="0" lang="zh-CN" altLang="en-US" sz="2400" b="1" kern="1200" cap="none" spc="0" normalizeH="0" baseline="0" noProof="0">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1000" fill="hold"/>
                                        <p:tgtEl>
                                          <p:spTgt spid="83970"/>
                                        </p:tgtEl>
                                        <p:attrNameLst>
                                          <p:attrName>ppt_w</p:attrName>
                                        </p:attrNameLst>
                                      </p:cBhvr>
                                      <p:tavLst>
                                        <p:tav tm="0">
                                          <p:val>
                                            <p:strVal val="#ppt_w*0.70"/>
                                          </p:val>
                                        </p:tav>
                                        <p:tav tm="100000">
                                          <p:val>
                                            <p:strVal val="#ppt_w"/>
                                          </p:val>
                                        </p:tav>
                                      </p:tavLst>
                                    </p:anim>
                                    <p:anim calcmode="lin" valueType="num">
                                      <p:cBhvr>
                                        <p:cTn id="8" dur="1000" fill="hold"/>
                                        <p:tgtEl>
                                          <p:spTgt spid="83970"/>
                                        </p:tgtEl>
                                        <p:attrNameLst>
                                          <p:attrName>ppt_h</p:attrName>
                                        </p:attrNameLst>
                                      </p:cBhvr>
                                      <p:tavLst>
                                        <p:tav tm="0">
                                          <p:val>
                                            <p:strVal val="#ppt_h"/>
                                          </p:val>
                                        </p:tav>
                                        <p:tav tm="100000">
                                          <p:val>
                                            <p:strVal val="#ppt_h"/>
                                          </p:val>
                                        </p:tav>
                                      </p:tavLst>
                                    </p:anim>
                                    <p:animEffect transition="in" filter="fade">
                                      <p:cBhvr>
                                        <p:cTn id="9" dur="1000"/>
                                        <p:tgtEl>
                                          <p:spTgt spid="83970"/>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83971"/>
                                        </p:tgtEl>
                                        <p:attrNameLst>
                                          <p:attrName>style.visibility</p:attrName>
                                        </p:attrNameLst>
                                      </p:cBhvr>
                                      <p:to>
                                        <p:strVal val="visible"/>
                                      </p:to>
                                    </p:set>
                                    <p:anim calcmode="lin" valueType="num">
                                      <p:cBhvr>
                                        <p:cTn id="12" dur="1000" fill="hold"/>
                                        <p:tgtEl>
                                          <p:spTgt spid="83971"/>
                                        </p:tgtEl>
                                        <p:attrNameLst>
                                          <p:attrName>ppt_w</p:attrName>
                                        </p:attrNameLst>
                                      </p:cBhvr>
                                      <p:tavLst>
                                        <p:tav tm="0">
                                          <p:val>
                                            <p:strVal val="#ppt_w*0.70"/>
                                          </p:val>
                                        </p:tav>
                                        <p:tav tm="100000">
                                          <p:val>
                                            <p:strVal val="#ppt_w"/>
                                          </p:val>
                                        </p:tav>
                                      </p:tavLst>
                                    </p:anim>
                                    <p:anim calcmode="lin" valueType="num">
                                      <p:cBhvr>
                                        <p:cTn id="13" dur="1000" fill="hold"/>
                                        <p:tgtEl>
                                          <p:spTgt spid="83971"/>
                                        </p:tgtEl>
                                        <p:attrNameLst>
                                          <p:attrName>ppt_h</p:attrName>
                                        </p:attrNameLst>
                                      </p:cBhvr>
                                      <p:tavLst>
                                        <p:tav tm="0">
                                          <p:val>
                                            <p:strVal val="#ppt_h"/>
                                          </p:val>
                                        </p:tav>
                                        <p:tav tm="100000">
                                          <p:val>
                                            <p:strVal val="#ppt_h"/>
                                          </p:val>
                                        </p:tav>
                                      </p:tavLst>
                                    </p:anim>
                                    <p:animEffect transition="in" filter="fade">
                                      <p:cBhvr>
                                        <p:cTn id="14" dur="1000"/>
                                        <p:tgtEl>
                                          <p:spTgt spid="83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animBg="1"/>
      <p:bldP spid="8397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86255" y="28575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90115" name="Rectangle 3"/>
          <p:cNvSpPr>
            <a:spLocks noChangeArrowheads="1"/>
          </p:cNvSpPr>
          <p:nvPr/>
        </p:nvSpPr>
        <p:spPr bwMode="auto">
          <a:xfrm>
            <a:off x="572770" y="1315085"/>
            <a:ext cx="8161655" cy="521970"/>
          </a:xfrm>
          <a:prstGeom prst="rect">
            <a:avLst/>
          </a:prstGeom>
          <a:noFill/>
          <a:ln w="9525">
            <a:noFill/>
            <a:miter lim="800000"/>
          </a:ln>
          <a:effectLst/>
        </p:spPr>
        <p:txBody>
          <a:bodyPr wrap="square">
            <a:spAutoFit/>
          </a:bodyPr>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rPr>
              <a:t>团的“七大”：新民主主义青年团二大</a:t>
            </a:r>
            <a:endParaRPr kumimoji="1" lang="zh-CN" altLang="en-US" sz="2800" b="1"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endParaRPr>
          </a:p>
        </p:txBody>
      </p:sp>
      <p:sp>
        <p:nvSpPr>
          <p:cNvPr id="90116" name="Text Box 4"/>
          <p:cNvSpPr txBox="1">
            <a:spLocks noChangeArrowheads="1"/>
          </p:cNvSpPr>
          <p:nvPr/>
        </p:nvSpPr>
        <p:spPr bwMode="auto">
          <a:xfrm>
            <a:off x="1200785" y="1944370"/>
            <a:ext cx="9592945" cy="4410710"/>
          </a:xfrm>
          <a:prstGeom prst="rect">
            <a:avLst/>
          </a:prstGeom>
          <a:noFill/>
          <a:ln w="9525">
            <a:noFill/>
            <a:miter lim="800000"/>
          </a:ln>
          <a:effectLst/>
        </p:spPr>
        <p:txBody>
          <a:bodyPr wrap="square">
            <a:spAutoFit/>
          </a:bodyPr>
          <a:p>
            <a:pPr marR="0" defTabSz="914400">
              <a:lnSpc>
                <a:spcPct val="140000"/>
              </a:lnSpc>
              <a:spcBef>
                <a:spcPct val="50000"/>
              </a:spcBef>
              <a:buClrTx/>
              <a:buSzTx/>
              <a:buFontTx/>
              <a:buNone/>
              <a:defRPr/>
            </a:pPr>
            <a:r>
              <a:rPr kumimoji="0" lang="zh-CN" altLang="en-US" sz="2400" b="1" kern="1200" cap="none" spc="0" normalizeH="0" baseline="0" noProof="0">
                <a:latin typeface="微软雅黑" panose="020B0503020204020204" charset="-122"/>
                <a:ea typeface="微软雅黑" panose="020B0503020204020204" charset="-122"/>
                <a:cs typeface="+mn-cs"/>
              </a:rPr>
              <a:t>   </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 中国新民主主义青年团于</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1953</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年</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6</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月</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23</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日至</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7</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月</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2</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日在北京召开了第二次全国代表大会。</a:t>
            </a:r>
            <a:r>
              <a:rPr kumimoji="0" lang="zh-CN" altLang="en-US" sz="2400" b="1" kern="1200" cap="none" spc="0" normalizeH="0" baseline="0" noProof="0">
                <a:latin typeface="微软雅黑" panose="020B0503020204020204" charset="-122"/>
                <a:ea typeface="微软雅黑" panose="020B0503020204020204" charset="-122"/>
                <a:cs typeface="+mn-cs"/>
              </a:rPr>
              <a:t>出席大会代表</a:t>
            </a:r>
            <a:r>
              <a:rPr kumimoji="0" lang="en-US" altLang="zh-CN" sz="2400" b="1" kern="1200" cap="none" spc="0" normalizeH="0" baseline="0" noProof="0">
                <a:latin typeface="微软雅黑" panose="020B0503020204020204" charset="-122"/>
                <a:ea typeface="微软雅黑" panose="020B0503020204020204" charset="-122"/>
                <a:cs typeface="+mn-cs"/>
              </a:rPr>
              <a:t>495</a:t>
            </a:r>
            <a:r>
              <a:rPr kumimoji="0" lang="zh-CN" altLang="en-US" sz="2400" b="1" kern="1200" cap="none" spc="0" normalizeH="0" baseline="0" noProof="0">
                <a:latin typeface="微软雅黑" panose="020B0503020204020204" charset="-122"/>
                <a:ea typeface="微软雅黑" panose="020B0503020204020204" charset="-122"/>
                <a:cs typeface="+mn-cs"/>
              </a:rPr>
              <a:t>人，代表</a:t>
            </a:r>
            <a:r>
              <a:rPr kumimoji="0" lang="en-US" altLang="zh-CN" sz="2400" b="1" kern="1200" cap="none" spc="0" normalizeH="0" baseline="0" noProof="0">
                <a:latin typeface="微软雅黑" panose="020B0503020204020204" charset="-122"/>
                <a:ea typeface="微软雅黑" panose="020B0503020204020204" charset="-122"/>
                <a:cs typeface="+mn-cs"/>
              </a:rPr>
              <a:t>38</a:t>
            </a:r>
            <a:r>
              <a:rPr kumimoji="0" lang="zh-CN" altLang="en-US" sz="2400" b="1" kern="1200" cap="none" spc="0" normalizeH="0" baseline="0" noProof="0">
                <a:latin typeface="微软雅黑" panose="020B0503020204020204" charset="-122"/>
                <a:ea typeface="微软雅黑" panose="020B0503020204020204" charset="-122"/>
                <a:cs typeface="+mn-cs"/>
              </a:rPr>
              <a:t>万个基层组织和</a:t>
            </a:r>
            <a:r>
              <a:rPr kumimoji="0" lang="en-US" altLang="zh-CN" sz="2400" b="1" kern="1200" cap="none" spc="0" normalizeH="0" baseline="0" noProof="0">
                <a:latin typeface="微软雅黑" panose="020B0503020204020204" charset="-122"/>
                <a:ea typeface="微软雅黑" panose="020B0503020204020204" charset="-122"/>
                <a:cs typeface="+mn-cs"/>
              </a:rPr>
              <a:t>900</a:t>
            </a:r>
            <a:r>
              <a:rPr kumimoji="0" lang="zh-CN" altLang="en-US" sz="2400" b="1" kern="1200" cap="none" spc="0" normalizeH="0" baseline="0" noProof="0">
                <a:latin typeface="微软雅黑" panose="020B0503020204020204" charset="-122"/>
                <a:ea typeface="微软雅黑" panose="020B0503020204020204" charset="-122"/>
                <a:cs typeface="+mn-cs"/>
              </a:rPr>
              <a:t>万团员。大会的任务是：动员全体团员和广大青年为逐步实现国家工业化和逐步地过渡到社会主义社会而奋斗。大会讨论并且通过了胡耀邦作的题为</a:t>
            </a:r>
            <a:r>
              <a:rPr kumimoji="0" lang="en-US" altLang="zh-CN" sz="2400" b="1" kern="1200" cap="none" spc="0" normalizeH="0" baseline="0" noProof="0">
                <a:latin typeface="微软雅黑" panose="020B0503020204020204" charset="-122"/>
                <a:ea typeface="微软雅黑" panose="020B0503020204020204" charset="-122"/>
                <a:cs typeface="+mn-cs"/>
              </a:rPr>
              <a:t>《</a:t>
            </a:r>
            <a:r>
              <a:rPr kumimoji="0" lang="zh-CN" altLang="en-US" sz="2400" b="1" kern="1200" cap="none" spc="0" normalizeH="0" baseline="0" noProof="0">
                <a:latin typeface="微软雅黑" panose="020B0503020204020204" charset="-122"/>
                <a:ea typeface="微软雅黑" panose="020B0503020204020204" charset="-122"/>
                <a:cs typeface="+mn-cs"/>
              </a:rPr>
              <a:t>团结全国青年在建设伟大祖国的行列中奋勇前进</a:t>
            </a:r>
            <a:r>
              <a:rPr kumimoji="0" lang="en-US" altLang="zh-CN" sz="2400" b="1" kern="1200" cap="none" spc="0" normalizeH="0" baseline="0" noProof="0">
                <a:latin typeface="微软雅黑" panose="020B0503020204020204" charset="-122"/>
                <a:ea typeface="微软雅黑" panose="020B0503020204020204" charset="-122"/>
                <a:cs typeface="+mn-cs"/>
              </a:rPr>
              <a:t>》</a:t>
            </a:r>
            <a:r>
              <a:rPr kumimoji="0" lang="zh-CN" altLang="en-US" sz="2400" b="1" kern="1200" cap="none" spc="0" normalizeH="0" baseline="0" noProof="0">
                <a:latin typeface="微软雅黑" panose="020B0503020204020204" charset="-122"/>
                <a:ea typeface="微软雅黑" panose="020B0503020204020204" charset="-122"/>
                <a:cs typeface="+mn-cs"/>
              </a:rPr>
              <a:t>的工作报告。</a:t>
            </a:r>
            <a:endParaRPr kumimoji="0" lang="zh-CN" altLang="en-US" sz="2400" b="1" kern="1200" cap="none" spc="0" normalizeH="0" baseline="0" noProof="0">
              <a:latin typeface="微软雅黑" panose="020B0503020204020204" charset="-122"/>
              <a:ea typeface="微软雅黑" panose="020B0503020204020204" charset="-122"/>
              <a:cs typeface="+mn-cs"/>
            </a:endParaRPr>
          </a:p>
          <a:p>
            <a:pPr marR="0" defTabSz="914400">
              <a:lnSpc>
                <a:spcPct val="140000"/>
              </a:lnSpc>
              <a:spcBef>
                <a:spcPct val="50000"/>
              </a:spcBef>
              <a:buClrTx/>
              <a:buSzTx/>
              <a:buFontTx/>
              <a:buNone/>
              <a:defRPr/>
            </a:pPr>
            <a:r>
              <a:rPr kumimoji="0" lang="zh-CN" altLang="en-US" sz="2400" b="1" kern="1200" cap="none" spc="0" normalizeH="0" baseline="0" noProof="0">
                <a:latin typeface="微软雅黑" panose="020B0503020204020204" charset="-122"/>
                <a:ea typeface="微软雅黑" panose="020B0503020204020204" charset="-122"/>
                <a:cs typeface="+mn-cs"/>
              </a:rPr>
              <a:t>    会议选举胡耀邦为团中央第一书记，廖承志、刘导生、罗毅、王宗槐、荣高棠、区棠亮、章泽、胡克实为书记处书记。</a:t>
            </a:r>
            <a:endParaRPr kumimoji="0" lang="zh-CN" altLang="en-US" sz="2400" b="1" kern="1200" cap="none" spc="0" normalizeH="0" baseline="0" noProof="0">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0115"/>
                                        </p:tgtEl>
                                        <p:attrNameLst>
                                          <p:attrName>style.visibility</p:attrName>
                                        </p:attrNameLst>
                                      </p:cBhvr>
                                      <p:to>
                                        <p:strVal val="visible"/>
                                      </p:to>
                                    </p:set>
                                    <p:animEffect transition="in" filter="fade">
                                      <p:cBhvr>
                                        <p:cTn id="7" dur="1000"/>
                                        <p:tgtEl>
                                          <p:spTgt spid="90115"/>
                                        </p:tgtEl>
                                      </p:cBhvr>
                                    </p:animEffect>
                                    <p:anim calcmode="lin" valueType="num">
                                      <p:cBhvr>
                                        <p:cTn id="8" dur="1000" fill="hold"/>
                                        <p:tgtEl>
                                          <p:spTgt spid="90115"/>
                                        </p:tgtEl>
                                        <p:attrNameLst>
                                          <p:attrName>ppt_x</p:attrName>
                                        </p:attrNameLst>
                                      </p:cBhvr>
                                      <p:tavLst>
                                        <p:tav tm="0">
                                          <p:val>
                                            <p:strVal val="#ppt_x"/>
                                          </p:val>
                                        </p:tav>
                                        <p:tav tm="100000">
                                          <p:val>
                                            <p:strVal val="#ppt_x"/>
                                          </p:val>
                                        </p:tav>
                                      </p:tavLst>
                                    </p:anim>
                                    <p:anim calcmode="lin" valueType="num">
                                      <p:cBhvr>
                                        <p:cTn id="9" dur="1000" fill="hold"/>
                                        <p:tgtEl>
                                          <p:spTgt spid="901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0116"/>
                                        </p:tgtEl>
                                        <p:attrNameLst>
                                          <p:attrName>style.visibility</p:attrName>
                                        </p:attrNameLst>
                                      </p:cBhvr>
                                      <p:to>
                                        <p:strVal val="visible"/>
                                      </p:to>
                                    </p:set>
                                    <p:animEffect transition="in" filter="fade">
                                      <p:cBhvr>
                                        <p:cTn id="12" dur="1000"/>
                                        <p:tgtEl>
                                          <p:spTgt spid="90116"/>
                                        </p:tgtEl>
                                      </p:cBhvr>
                                    </p:animEffect>
                                    <p:anim calcmode="lin" valueType="num">
                                      <p:cBhvr>
                                        <p:cTn id="13" dur="1000" fill="hold"/>
                                        <p:tgtEl>
                                          <p:spTgt spid="90116"/>
                                        </p:tgtEl>
                                        <p:attrNameLst>
                                          <p:attrName>ppt_x</p:attrName>
                                        </p:attrNameLst>
                                      </p:cBhvr>
                                      <p:tavLst>
                                        <p:tav tm="0">
                                          <p:val>
                                            <p:strVal val="#ppt_x"/>
                                          </p:val>
                                        </p:tav>
                                        <p:tav tm="100000">
                                          <p:val>
                                            <p:strVal val="#ppt_x"/>
                                          </p:val>
                                        </p:tav>
                                      </p:tavLst>
                                    </p:anim>
                                    <p:anim calcmode="lin" valueType="num">
                                      <p:cBhvr>
                                        <p:cTn id="14" dur="1000" fill="hold"/>
                                        <p:tgtEl>
                                          <p:spTgt spid="90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animBg="1"/>
      <p:bldP spid="9011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86255" y="28575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53252" name="Text Box 4"/>
          <p:cNvSpPr txBox="1"/>
          <p:nvPr/>
        </p:nvSpPr>
        <p:spPr>
          <a:xfrm>
            <a:off x="2209800" y="4038600"/>
            <a:ext cx="2895600" cy="460375"/>
          </a:xfrm>
          <a:prstGeom prst="rect">
            <a:avLst/>
          </a:prstGeom>
          <a:noFill/>
          <a:ln w="9525">
            <a:noFill/>
          </a:ln>
        </p:spPr>
        <p:txBody>
          <a:bodyPr>
            <a:spAutoFit/>
          </a:bodyPr>
          <a:p>
            <a:pPr>
              <a:spcBef>
                <a:spcPct val="50000"/>
              </a:spcBef>
            </a:pPr>
            <a:endParaRPr lang="zh-CN" altLang="en-US" sz="2400" dirty="0">
              <a:latin typeface="微软雅黑" panose="020B0503020204020204" charset="-122"/>
              <a:ea typeface="微软雅黑" panose="020B0503020204020204" charset="-122"/>
            </a:endParaRPr>
          </a:p>
        </p:txBody>
      </p:sp>
      <p:sp>
        <p:nvSpPr>
          <p:cNvPr id="53253" name="Text Box 5"/>
          <p:cNvSpPr txBox="1"/>
          <p:nvPr/>
        </p:nvSpPr>
        <p:spPr>
          <a:xfrm>
            <a:off x="1411605" y="2076450"/>
            <a:ext cx="9368790" cy="3931285"/>
          </a:xfrm>
          <a:prstGeom prst="rect">
            <a:avLst/>
          </a:prstGeom>
          <a:noFill/>
          <a:ln w="9525">
            <a:noFill/>
          </a:ln>
        </p:spPr>
        <p:txBody>
          <a:bodyPr wrap="square">
            <a:spAutoFit/>
          </a:bodyPr>
          <a:p>
            <a:pPr>
              <a:lnSpc>
                <a:spcPct val="130000"/>
              </a:lnSpc>
              <a:spcBef>
                <a:spcPct val="50000"/>
              </a:spcBef>
            </a:pPr>
            <a:r>
              <a:rPr lang="en-US" altLang="zh-CN" sz="2600">
                <a:solidFill>
                  <a:srgbClr val="C00000"/>
                </a:solidFill>
                <a:latin typeface="微软雅黑" panose="020B0503020204020204" charset="-122"/>
                <a:ea typeface="微软雅黑" panose="020B0503020204020204" charset="-122"/>
              </a:rPr>
              <a:t>    </a:t>
            </a:r>
            <a:r>
              <a:rPr lang="en-US" altLang="zh-CN" sz="2600" b="1">
                <a:solidFill>
                  <a:srgbClr val="C00000"/>
                </a:solidFill>
                <a:latin typeface="微软雅黑" panose="020B0503020204020204" charset="-122"/>
                <a:ea typeface="微软雅黑" panose="020B0503020204020204" charset="-122"/>
              </a:rPr>
              <a:t>1957</a:t>
            </a:r>
            <a:r>
              <a:rPr lang="zh-CN" altLang="en-US" sz="2600" b="1" dirty="0">
                <a:solidFill>
                  <a:srgbClr val="C00000"/>
                </a:solidFill>
                <a:latin typeface="微软雅黑" panose="020B0503020204020204" charset="-122"/>
                <a:ea typeface="微软雅黑" panose="020B0503020204020204" charset="-122"/>
              </a:rPr>
              <a:t>年</a:t>
            </a:r>
            <a:r>
              <a:rPr lang="en-US" altLang="zh-CN" sz="2600" b="1">
                <a:solidFill>
                  <a:srgbClr val="C00000"/>
                </a:solidFill>
                <a:latin typeface="微软雅黑" panose="020B0503020204020204" charset="-122"/>
                <a:ea typeface="微软雅黑" panose="020B0503020204020204" charset="-122"/>
              </a:rPr>
              <a:t>5</a:t>
            </a:r>
            <a:r>
              <a:rPr lang="zh-CN" altLang="en-US" sz="2600" b="1" dirty="0">
                <a:solidFill>
                  <a:srgbClr val="C00000"/>
                </a:solidFill>
                <a:latin typeface="微软雅黑" panose="020B0503020204020204" charset="-122"/>
                <a:ea typeface="微软雅黑" panose="020B0503020204020204" charset="-122"/>
              </a:rPr>
              <a:t>月</a:t>
            </a:r>
            <a:r>
              <a:rPr lang="en-US" altLang="zh-CN" sz="2600" b="1">
                <a:solidFill>
                  <a:srgbClr val="C00000"/>
                </a:solidFill>
                <a:latin typeface="微软雅黑" panose="020B0503020204020204" charset="-122"/>
                <a:ea typeface="微软雅黑" panose="020B0503020204020204" charset="-122"/>
              </a:rPr>
              <a:t>5</a:t>
            </a:r>
            <a:r>
              <a:rPr lang="zh-CN" altLang="en-US" sz="2600" b="1" dirty="0">
                <a:solidFill>
                  <a:srgbClr val="C00000"/>
                </a:solidFill>
                <a:latin typeface="微软雅黑" panose="020B0503020204020204" charset="-122"/>
                <a:ea typeface="微软雅黑" panose="020B0503020204020204" charset="-122"/>
              </a:rPr>
              <a:t>日至</a:t>
            </a:r>
            <a:r>
              <a:rPr lang="en-US" altLang="zh-CN" sz="2600" b="1">
                <a:solidFill>
                  <a:srgbClr val="C00000"/>
                </a:solidFill>
                <a:latin typeface="微软雅黑" panose="020B0503020204020204" charset="-122"/>
                <a:ea typeface="微软雅黑" panose="020B0503020204020204" charset="-122"/>
              </a:rPr>
              <a:t>25</a:t>
            </a:r>
            <a:r>
              <a:rPr lang="zh-CN" altLang="en-US" sz="2600" b="1" dirty="0">
                <a:solidFill>
                  <a:srgbClr val="C00000"/>
                </a:solidFill>
                <a:latin typeface="微软雅黑" panose="020B0503020204020204" charset="-122"/>
                <a:ea typeface="微软雅黑" panose="020B0503020204020204" charset="-122"/>
              </a:rPr>
              <a:t>日，中国新民主主义青年团第三次全国代表大会在北京召开</a:t>
            </a:r>
            <a:r>
              <a:rPr lang="zh-CN" altLang="en-US" sz="2600" dirty="0">
                <a:solidFill>
                  <a:srgbClr val="C00000"/>
                </a:solidFill>
                <a:latin typeface="微软雅黑" panose="020B0503020204020204" charset="-122"/>
                <a:ea typeface="微软雅黑" panose="020B0503020204020204" charset="-122"/>
              </a:rPr>
              <a:t>。</a:t>
            </a:r>
            <a:r>
              <a:rPr lang="zh-CN" altLang="en-US" sz="2600" dirty="0">
                <a:latin typeface="微软雅黑" panose="020B0503020204020204" charset="-122"/>
                <a:ea typeface="微软雅黑" panose="020B0503020204020204" charset="-122"/>
              </a:rPr>
              <a:t>大会听取、讨论和通过了由胡耀邦作的题为</a:t>
            </a:r>
            <a:r>
              <a:rPr lang="en-US" altLang="zh-CN" sz="2600">
                <a:latin typeface="微软雅黑" panose="020B0503020204020204" charset="-122"/>
                <a:ea typeface="微软雅黑" panose="020B0503020204020204" charset="-122"/>
              </a:rPr>
              <a:t>《</a:t>
            </a:r>
            <a:r>
              <a:rPr lang="zh-CN" altLang="en-US" sz="2600" b="1" dirty="0">
                <a:solidFill>
                  <a:srgbClr val="C00000"/>
                </a:solidFill>
                <a:latin typeface="微软雅黑" panose="020B0503020204020204" charset="-122"/>
                <a:ea typeface="微软雅黑" panose="020B0503020204020204" charset="-122"/>
              </a:rPr>
              <a:t>团结全国青年建设社会主义新中国</a:t>
            </a:r>
            <a:r>
              <a:rPr lang="en-US" altLang="zh-CN" sz="2600" b="1">
                <a:solidFill>
                  <a:srgbClr val="C00000"/>
                </a:solidFill>
                <a:latin typeface="微软雅黑" panose="020B0503020204020204" charset="-122"/>
                <a:ea typeface="微软雅黑" panose="020B0503020204020204" charset="-122"/>
              </a:rPr>
              <a:t>》</a:t>
            </a:r>
            <a:r>
              <a:rPr lang="zh-CN" altLang="en-US" sz="2600" dirty="0">
                <a:latin typeface="微软雅黑" panose="020B0503020204020204" charset="-122"/>
                <a:ea typeface="微软雅黑" panose="020B0503020204020204" charset="-122"/>
              </a:rPr>
              <a:t>的工作报告，修改了团的章程，决定将新民主主义青年团改名为</a:t>
            </a:r>
            <a:r>
              <a:rPr lang="zh-CN" altLang="en-US" sz="2600" b="1" dirty="0">
                <a:solidFill>
                  <a:srgbClr val="C00000"/>
                </a:solidFill>
                <a:latin typeface="微软雅黑" panose="020B0503020204020204" charset="-122"/>
                <a:ea typeface="微软雅黑" panose="020B0503020204020204" charset="-122"/>
              </a:rPr>
              <a:t>中国共产主义青年团。</a:t>
            </a:r>
            <a:r>
              <a:rPr lang="zh-CN" altLang="en-US" sz="2600" dirty="0">
                <a:latin typeface="微软雅黑" panose="020B0503020204020204" charset="-122"/>
                <a:ea typeface="微软雅黑" panose="020B0503020204020204" charset="-122"/>
              </a:rPr>
              <a:t>会议选举</a:t>
            </a:r>
            <a:r>
              <a:rPr lang="zh-CN" altLang="en-US" sz="2600" b="1" dirty="0">
                <a:solidFill>
                  <a:srgbClr val="C00000"/>
                </a:solidFill>
                <a:latin typeface="微软雅黑" panose="020B0503020204020204" charset="-122"/>
                <a:ea typeface="微软雅黑" panose="020B0503020204020204" charset="-122"/>
              </a:rPr>
              <a:t>胡耀邦</a:t>
            </a:r>
            <a:r>
              <a:rPr lang="zh-CN" altLang="en-US" sz="2600" dirty="0">
                <a:latin typeface="微软雅黑" panose="020B0503020204020204" charset="-122"/>
                <a:ea typeface="微软雅黑" panose="020B0503020204020204" charset="-122"/>
              </a:rPr>
              <a:t>担任团中央书记处第一书记。</a:t>
            </a:r>
            <a:endParaRPr lang="zh-CN" altLang="en-US" sz="2600" dirty="0">
              <a:latin typeface="微软雅黑" panose="020B0503020204020204" charset="-122"/>
              <a:ea typeface="微软雅黑" panose="020B0503020204020204" charset="-122"/>
            </a:endParaRPr>
          </a:p>
          <a:p>
            <a:pPr>
              <a:lnSpc>
                <a:spcPct val="130000"/>
              </a:lnSpc>
              <a:spcBef>
                <a:spcPct val="50000"/>
              </a:spcBef>
            </a:pPr>
            <a:r>
              <a:rPr lang="zh-CN" altLang="en-US" sz="2600" dirty="0">
                <a:latin typeface="微软雅黑" panose="020B0503020204020204" charset="-122"/>
                <a:ea typeface="微软雅黑" panose="020B0503020204020204" charset="-122"/>
              </a:rPr>
              <a:t>    </a:t>
            </a:r>
            <a:r>
              <a:rPr lang="en-US" altLang="zh-CN" sz="2600">
                <a:latin typeface="微软雅黑" panose="020B0503020204020204" charset="-122"/>
                <a:ea typeface="微软雅黑" panose="020B0503020204020204" charset="-122"/>
              </a:rPr>
              <a:t>1963</a:t>
            </a:r>
            <a:r>
              <a:rPr lang="zh-CN" altLang="en-US" sz="2600" dirty="0">
                <a:latin typeface="微软雅黑" panose="020B0503020204020204" charset="-122"/>
                <a:ea typeface="微软雅黑" panose="020B0503020204020204" charset="-122"/>
              </a:rPr>
              <a:t>年</a:t>
            </a:r>
            <a:r>
              <a:rPr lang="en-US" altLang="zh-CN" sz="2600">
                <a:latin typeface="微软雅黑" panose="020B0503020204020204" charset="-122"/>
                <a:ea typeface="微软雅黑" panose="020B0503020204020204" charset="-122"/>
              </a:rPr>
              <a:t>2</a:t>
            </a:r>
            <a:r>
              <a:rPr lang="zh-CN" altLang="en-US" sz="2600" dirty="0">
                <a:latin typeface="微软雅黑" panose="020B0503020204020204" charset="-122"/>
                <a:ea typeface="微软雅黑" panose="020B0503020204020204" charset="-122"/>
              </a:rPr>
              <a:t>月开始的</a:t>
            </a:r>
            <a:r>
              <a:rPr lang="zh-CN" altLang="en-US" sz="2600" b="1" dirty="0">
                <a:solidFill>
                  <a:srgbClr val="C00000"/>
                </a:solidFill>
                <a:latin typeface="微软雅黑" panose="020B0503020204020204" charset="-122"/>
                <a:ea typeface="微软雅黑" panose="020B0503020204020204" charset="-122"/>
              </a:rPr>
              <a:t>学习雷锋活动</a:t>
            </a:r>
            <a:r>
              <a:rPr lang="zh-CN" altLang="en-US" sz="2600" dirty="0">
                <a:latin typeface="微软雅黑" panose="020B0503020204020204" charset="-122"/>
                <a:ea typeface="微软雅黑" panose="020B0503020204020204" charset="-122"/>
              </a:rPr>
              <a:t>，共青团历史上历史最久、影响最深远的活动。</a:t>
            </a:r>
            <a:endParaRPr lang="zh-CN" altLang="en-US" sz="2600" dirty="0">
              <a:latin typeface="微软雅黑" panose="020B0503020204020204" charset="-122"/>
              <a:ea typeface="微软雅黑" panose="020B0503020204020204" charset="-122"/>
            </a:endParaRPr>
          </a:p>
        </p:txBody>
      </p:sp>
      <p:sp>
        <p:nvSpPr>
          <p:cNvPr id="53254" name="Text Box 6"/>
          <p:cNvSpPr txBox="1"/>
          <p:nvPr/>
        </p:nvSpPr>
        <p:spPr>
          <a:xfrm>
            <a:off x="971550" y="1268413"/>
            <a:ext cx="7200900" cy="521970"/>
          </a:xfrm>
          <a:prstGeom prst="rect">
            <a:avLst/>
          </a:prstGeom>
          <a:noFill/>
          <a:ln w="9525">
            <a:noFill/>
          </a:ln>
        </p:spPr>
        <p:txBody>
          <a:bodyPr>
            <a:spAutoFit/>
          </a:bodyPr>
          <a:p>
            <a:pPr>
              <a:spcBef>
                <a:spcPct val="50000"/>
              </a:spcBef>
            </a:pPr>
            <a:r>
              <a:rPr lang="zh-CN" altLang="en-US" sz="2800" b="1" dirty="0">
                <a:solidFill>
                  <a:schemeClr val="accent2"/>
                </a:solidFill>
                <a:latin typeface="微软雅黑" panose="020B0503020204020204" charset="-122"/>
                <a:ea typeface="微软雅黑" panose="020B0503020204020204" charset="-122"/>
              </a:rPr>
              <a:t>团的“八大”：新民主主义青年团三大</a:t>
            </a:r>
            <a:endParaRPr lang="zh-CN" altLang="en-US" sz="2800" b="1" dirty="0">
              <a:solidFill>
                <a:schemeClr val="accent2"/>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254"/>
                                        </p:tgtEl>
                                        <p:attrNameLst>
                                          <p:attrName>style.visibility</p:attrName>
                                        </p:attrNameLst>
                                      </p:cBhvr>
                                      <p:to>
                                        <p:strVal val="visible"/>
                                      </p:to>
                                    </p:set>
                                    <p:anim calcmode="lin" valueType="num">
                                      <p:cBhvr additive="base">
                                        <p:cTn id="7" dur="500" fill="hold"/>
                                        <p:tgtEl>
                                          <p:spTgt spid="53254"/>
                                        </p:tgtEl>
                                        <p:attrNameLst>
                                          <p:attrName>ppt_x</p:attrName>
                                        </p:attrNameLst>
                                      </p:cBhvr>
                                      <p:tavLst>
                                        <p:tav tm="0">
                                          <p:val>
                                            <p:strVal val="0-#ppt_w/2"/>
                                          </p:val>
                                        </p:tav>
                                        <p:tav tm="100000">
                                          <p:val>
                                            <p:strVal val="#ppt_x"/>
                                          </p:val>
                                        </p:tav>
                                      </p:tavLst>
                                    </p:anim>
                                    <p:anim calcmode="lin" valueType="num">
                                      <p:cBhvr additive="base">
                                        <p:cTn id="8" dur="500" fill="hold"/>
                                        <p:tgtEl>
                                          <p:spTgt spid="532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nodePh="1">
                                  <p:stCondLst>
                                    <p:cond delay="0"/>
                                  </p:stCondLst>
                                  <p:endCondLst>
                                    <p:cond evt="begin" delay="0">
                                      <p:tn val="11"/>
                                    </p:cond>
                                  </p:endCondLst>
                                  <p:childTnLst>
                                    <p:set>
                                      <p:cBhvr>
                                        <p:cTn id="12" dur="1" fill="hold">
                                          <p:stCondLst>
                                            <p:cond delay="0"/>
                                          </p:stCondLst>
                                        </p:cTn>
                                        <p:tgtEl>
                                          <p:spTgt spid="53252"/>
                                        </p:tgtEl>
                                        <p:attrNameLst>
                                          <p:attrName>style.visibility</p:attrName>
                                        </p:attrNameLst>
                                      </p:cBhvr>
                                      <p:to>
                                        <p:strVal val="visible"/>
                                      </p:to>
                                    </p:set>
                                    <p:anim calcmode="lin" valueType="num">
                                      <p:cBhvr>
                                        <p:cTn id="13" dur="1000" fill="hold"/>
                                        <p:tgtEl>
                                          <p:spTgt spid="53252"/>
                                        </p:tgtEl>
                                        <p:attrNameLst>
                                          <p:attrName>ppt_w</p:attrName>
                                        </p:attrNameLst>
                                      </p:cBhvr>
                                      <p:tavLst>
                                        <p:tav tm="0">
                                          <p:val>
                                            <p:fltVal val="0.000000"/>
                                          </p:val>
                                        </p:tav>
                                        <p:tav tm="100000">
                                          <p:val>
                                            <p:strVal val="#ppt_w"/>
                                          </p:val>
                                        </p:tav>
                                      </p:tavLst>
                                    </p:anim>
                                    <p:anim calcmode="lin" valueType="num">
                                      <p:cBhvr>
                                        <p:cTn id="14" dur="1000" fill="hold"/>
                                        <p:tgtEl>
                                          <p:spTgt spid="53252"/>
                                        </p:tgtEl>
                                        <p:attrNameLst>
                                          <p:attrName>ppt_h</p:attrName>
                                        </p:attrNameLst>
                                      </p:cBhvr>
                                      <p:tavLst>
                                        <p:tav tm="0">
                                          <p:val>
                                            <p:fltVal val="0.000000"/>
                                          </p:val>
                                        </p:tav>
                                        <p:tav tm="100000">
                                          <p:val>
                                            <p:strVal val="#ppt_h"/>
                                          </p:val>
                                        </p:tav>
                                      </p:tavLst>
                                    </p:anim>
                                    <p:anim calcmode="lin" valueType="num">
                                      <p:cBhvr>
                                        <p:cTn id="15" dur="1000" fill="hold"/>
                                        <p:tgtEl>
                                          <p:spTgt spid="53252"/>
                                        </p:tgtEl>
                                        <p:attrNameLst>
                                          <p:attrName>ppt_x</p:attrName>
                                        </p:attrNameLst>
                                      </p:cBhvr>
                                      <p:tavLst>
                                        <p:tav tm="0" fmla="#ppt_x+(cos(-2*pi*(1-$))*-#ppt_x-sin(-2*pi*(1-$))*(1-#ppt_y))*(1-$)">
                                          <p:val>
                                            <p:fltVal val="0.000000"/>
                                          </p:val>
                                        </p:tav>
                                        <p:tav tm="100000">
                                          <p:val>
                                            <p:fltVal val="1.000000"/>
                                          </p:val>
                                        </p:tav>
                                      </p:tavLst>
                                    </p:anim>
                                    <p:anim calcmode="lin" valueType="num">
                                      <p:cBhvr>
                                        <p:cTn id="16" dur="1000" fill="hold"/>
                                        <p:tgtEl>
                                          <p:spTgt spid="5325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53253"/>
                                        </p:tgtEl>
                                        <p:attrNameLst>
                                          <p:attrName>style.visibility</p:attrName>
                                        </p:attrNameLst>
                                      </p:cBhvr>
                                      <p:to>
                                        <p:strVal val="visible"/>
                                      </p:to>
                                    </p:set>
                                    <p:anim calcmode="lin" valueType="num">
                                      <p:cBhvr>
                                        <p:cTn id="21" dur="1000" fill="hold"/>
                                        <p:tgtEl>
                                          <p:spTgt spid="53253"/>
                                        </p:tgtEl>
                                        <p:attrNameLst>
                                          <p:attrName>ppt_w</p:attrName>
                                        </p:attrNameLst>
                                      </p:cBhvr>
                                      <p:tavLst>
                                        <p:tav tm="0">
                                          <p:val>
                                            <p:fltVal val="0.000000"/>
                                          </p:val>
                                        </p:tav>
                                        <p:tav tm="100000">
                                          <p:val>
                                            <p:strVal val="#ppt_w"/>
                                          </p:val>
                                        </p:tav>
                                      </p:tavLst>
                                    </p:anim>
                                    <p:anim calcmode="lin" valueType="num">
                                      <p:cBhvr>
                                        <p:cTn id="22" dur="1000" fill="hold"/>
                                        <p:tgtEl>
                                          <p:spTgt spid="53253"/>
                                        </p:tgtEl>
                                        <p:attrNameLst>
                                          <p:attrName>ppt_h</p:attrName>
                                        </p:attrNameLst>
                                      </p:cBhvr>
                                      <p:tavLst>
                                        <p:tav tm="0">
                                          <p:val>
                                            <p:fltVal val="0.000000"/>
                                          </p:val>
                                        </p:tav>
                                        <p:tav tm="100000">
                                          <p:val>
                                            <p:strVal val="#ppt_h"/>
                                          </p:val>
                                        </p:tav>
                                      </p:tavLst>
                                    </p:anim>
                                    <p:anim calcmode="lin" valueType="num">
                                      <p:cBhvr>
                                        <p:cTn id="23" dur="1000" fill="hold"/>
                                        <p:tgtEl>
                                          <p:spTgt spid="53253"/>
                                        </p:tgtEl>
                                        <p:attrNameLst>
                                          <p:attrName>ppt_x</p:attrName>
                                        </p:attrNameLst>
                                      </p:cBhvr>
                                      <p:tavLst>
                                        <p:tav tm="0" fmla="#ppt_x+(cos(-2*pi*(1-$))*-#ppt_x-sin(-2*pi*(1-$))*(1-#ppt_y))*(1-$)">
                                          <p:val>
                                            <p:fltVal val="0.000000"/>
                                          </p:val>
                                        </p:tav>
                                        <p:tav tm="100000">
                                          <p:val>
                                            <p:fltVal val="1.000000"/>
                                          </p:val>
                                        </p:tav>
                                      </p:tavLst>
                                    </p:anim>
                                    <p:anim calcmode="lin" valueType="num">
                                      <p:cBhvr>
                                        <p:cTn id="24" dur="1000" fill="hold"/>
                                        <p:tgtEl>
                                          <p:spTgt spid="5325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P spid="53253" grpId="0"/>
      <p:bldP spid="532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86255" y="28575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95234" name="Rectangle 2"/>
          <p:cNvSpPr>
            <a:spLocks noChangeArrowheads="1"/>
          </p:cNvSpPr>
          <p:nvPr/>
        </p:nvSpPr>
        <p:spPr bwMode="auto">
          <a:xfrm>
            <a:off x="971550" y="1268413"/>
            <a:ext cx="2882900" cy="521970"/>
          </a:xfrm>
          <a:prstGeom prst="rect">
            <a:avLst/>
          </a:prstGeom>
          <a:noFill/>
          <a:ln w="9525">
            <a:noFill/>
            <a:miter lim="800000"/>
          </a:ln>
          <a:effectLst/>
        </p:spPr>
        <p:txBody>
          <a:bodyPr wrap="none">
            <a:spAutoFit/>
          </a:bodyPr>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rPr>
              <a:t>共青团“九大”</a:t>
            </a:r>
            <a:r>
              <a:rPr kumimoji="1" lang="zh-CN" altLang="en-US" sz="1400" b="1"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rPr>
              <a:t>    </a:t>
            </a:r>
            <a:endParaRPr kumimoji="1" lang="zh-CN" altLang="en-US" sz="1400" b="1" i="0" u="none" strike="noStrike" kern="1200" cap="none" spc="0" normalizeH="0" baseline="0" noProof="0">
              <a:ln>
                <a:noFill/>
              </a:ln>
              <a:solidFill>
                <a:schemeClr val="accent2"/>
              </a:solidFill>
              <a:effectLst/>
              <a:uLnTx/>
              <a:uFillTx/>
              <a:latin typeface="微软雅黑" panose="020B0503020204020204" charset="-122"/>
              <a:ea typeface="微软雅黑" panose="020B0503020204020204" charset="-122"/>
              <a:cs typeface="+mn-cs"/>
            </a:endParaRPr>
          </a:p>
        </p:txBody>
      </p:sp>
      <p:sp>
        <p:nvSpPr>
          <p:cNvPr id="95235" name="Text Box 3"/>
          <p:cNvSpPr txBox="1">
            <a:spLocks noChangeArrowheads="1"/>
          </p:cNvSpPr>
          <p:nvPr/>
        </p:nvSpPr>
        <p:spPr bwMode="auto">
          <a:xfrm>
            <a:off x="1219835" y="1790700"/>
            <a:ext cx="9752330" cy="4410710"/>
          </a:xfrm>
          <a:prstGeom prst="rect">
            <a:avLst/>
          </a:prstGeom>
          <a:noFill/>
          <a:ln w="9525">
            <a:noFill/>
            <a:miter lim="800000"/>
          </a:ln>
          <a:effectLst/>
        </p:spPr>
        <p:txBody>
          <a:bodyPr wrap="square">
            <a:spAutoFit/>
          </a:bodyPr>
          <a:p>
            <a:pPr marR="0" defTabSz="914400">
              <a:lnSpc>
                <a:spcPct val="140000"/>
              </a:lnSpc>
              <a:spcBef>
                <a:spcPct val="50000"/>
              </a:spcBef>
              <a:buClrTx/>
              <a:buSzTx/>
              <a:buFontTx/>
              <a:buNone/>
              <a:defRPr/>
            </a:pP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    1964</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年</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6</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月</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11</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日至</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29</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日，中国共产主义青年团第九次全国代表大会在北京举行</a:t>
            </a:r>
            <a:r>
              <a:rPr kumimoji="0" lang="zh-CN" altLang="en-US" sz="2400" b="1" kern="1200" cap="none" spc="0" normalizeH="0" baseline="0" noProof="0">
                <a:solidFill>
                  <a:srgbClr val="FF0000"/>
                </a:solidFill>
                <a:latin typeface="微软雅黑" panose="020B0503020204020204" charset="-122"/>
                <a:ea typeface="微软雅黑" panose="020B0503020204020204" charset="-122"/>
                <a:cs typeface="+mn-cs"/>
              </a:rPr>
              <a:t>。</a:t>
            </a:r>
            <a:r>
              <a:rPr kumimoji="0" lang="zh-CN" altLang="en-US" sz="2400" b="1" kern="1200" cap="none" spc="0" normalizeH="0" baseline="0" noProof="0">
                <a:latin typeface="微软雅黑" panose="020B0503020204020204" charset="-122"/>
                <a:ea typeface="微软雅黑" panose="020B0503020204020204" charset="-122"/>
                <a:cs typeface="+mn-cs"/>
              </a:rPr>
              <a:t>出席大会的正式代表</a:t>
            </a:r>
            <a:r>
              <a:rPr kumimoji="0" lang="en-US" altLang="zh-CN" sz="2400" b="1" kern="1200" cap="none" spc="0" normalizeH="0" baseline="0" noProof="0">
                <a:latin typeface="微软雅黑" panose="020B0503020204020204" charset="-122"/>
                <a:ea typeface="微软雅黑" panose="020B0503020204020204" charset="-122"/>
                <a:cs typeface="+mn-cs"/>
              </a:rPr>
              <a:t>2396</a:t>
            </a:r>
            <a:r>
              <a:rPr kumimoji="0" lang="zh-CN" altLang="en-US" sz="2400" b="1" kern="1200" cap="none" spc="0" normalizeH="0" baseline="0" noProof="0">
                <a:latin typeface="微软雅黑" panose="020B0503020204020204" charset="-122"/>
                <a:ea typeface="微软雅黑" panose="020B0503020204020204" charset="-122"/>
                <a:cs typeface="+mn-cs"/>
              </a:rPr>
              <a:t>名，代表全国</a:t>
            </a:r>
            <a:r>
              <a:rPr kumimoji="0" lang="en-US" altLang="zh-CN" sz="2400" b="1" kern="1200" cap="none" spc="0" normalizeH="0" baseline="0" noProof="0">
                <a:latin typeface="微软雅黑" panose="020B0503020204020204" charset="-122"/>
                <a:ea typeface="微软雅黑" panose="020B0503020204020204" charset="-122"/>
                <a:cs typeface="+mn-cs"/>
              </a:rPr>
              <a:t>2300</a:t>
            </a:r>
            <a:r>
              <a:rPr kumimoji="0" lang="zh-CN" altLang="en-US" sz="2400" b="1" kern="1200" cap="none" spc="0" normalizeH="0" baseline="0" noProof="0">
                <a:latin typeface="微软雅黑" panose="020B0503020204020204" charset="-122"/>
                <a:ea typeface="微软雅黑" panose="020B0503020204020204" charset="-122"/>
                <a:cs typeface="+mn-cs"/>
              </a:rPr>
              <a:t>万团员。胡耀邦作了题为</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为我国青年革命化而斗争</a:t>
            </a:r>
            <a:r>
              <a:rPr kumimoji="0" lang="en-US" altLang="zh-CN" sz="2400" b="1" kern="1200" cap="none" spc="0" normalizeH="0" baseline="0" noProof="0">
                <a:solidFill>
                  <a:srgbClr val="C00000"/>
                </a:solidFill>
                <a:latin typeface="微软雅黑" panose="020B0503020204020204" charset="-122"/>
                <a:ea typeface="微软雅黑" panose="020B0503020204020204" charset="-122"/>
                <a:cs typeface="+mn-cs"/>
              </a:rPr>
              <a:t>》</a:t>
            </a:r>
            <a:r>
              <a:rPr kumimoji="0" lang="zh-CN" altLang="en-US" sz="2400" b="1" kern="1200" cap="none" spc="0" normalizeH="0" baseline="0" noProof="0">
                <a:latin typeface="微软雅黑" panose="020B0503020204020204" charset="-122"/>
                <a:ea typeface="微软雅黑" panose="020B0503020204020204" charset="-122"/>
                <a:cs typeface="+mn-cs"/>
              </a:rPr>
              <a:t>的工作报告，大会提出了共青团的任务是要把我国建设成为具有现代农业、现代工业、现代国防和现代科学技术的社会主义强国，大会提出团干部应具有“朝气蓬勃、实事求是”的作风。</a:t>
            </a:r>
            <a:endParaRPr kumimoji="0" lang="zh-CN" altLang="en-US" sz="2400" b="1" kern="1200" cap="none" spc="0" normalizeH="0" baseline="0" noProof="0">
              <a:latin typeface="微软雅黑" panose="020B0503020204020204" charset="-122"/>
              <a:ea typeface="微软雅黑" panose="020B0503020204020204" charset="-122"/>
              <a:cs typeface="+mn-cs"/>
            </a:endParaRPr>
          </a:p>
          <a:p>
            <a:pPr marR="0" defTabSz="914400">
              <a:lnSpc>
                <a:spcPct val="140000"/>
              </a:lnSpc>
              <a:spcBef>
                <a:spcPct val="50000"/>
              </a:spcBef>
              <a:buClrTx/>
              <a:buSzTx/>
              <a:buFontTx/>
              <a:buNone/>
              <a:defRPr/>
            </a:pPr>
            <a:r>
              <a:rPr kumimoji="0" lang="zh-CN" altLang="en-US" sz="2400" b="1" kern="1200" cap="none" spc="0" normalizeH="0" baseline="0" noProof="0">
                <a:latin typeface="微软雅黑" panose="020B0503020204020204" charset="-122"/>
                <a:ea typeface="微软雅黑" panose="020B0503020204020204" charset="-122"/>
                <a:cs typeface="+mn-cs"/>
              </a:rPr>
              <a:t>    会议选举</a:t>
            </a:r>
            <a:r>
              <a:rPr kumimoji="0" lang="zh-CN" altLang="en-US" sz="2400" b="1" kern="1200" cap="none" spc="0" normalizeH="0" baseline="0" noProof="0">
                <a:solidFill>
                  <a:srgbClr val="C00000"/>
                </a:solidFill>
                <a:latin typeface="微软雅黑" panose="020B0503020204020204" charset="-122"/>
                <a:ea typeface="微软雅黑" panose="020B0503020204020204" charset="-122"/>
                <a:cs typeface="+mn-cs"/>
              </a:rPr>
              <a:t>胡耀邦</a:t>
            </a:r>
            <a:r>
              <a:rPr kumimoji="0" lang="zh-CN" altLang="en-US" sz="2400" b="1" kern="1200" cap="none" spc="0" normalizeH="0" baseline="0" noProof="0">
                <a:latin typeface="微软雅黑" panose="020B0503020204020204" charset="-122"/>
                <a:ea typeface="微软雅黑" panose="020B0503020204020204" charset="-122"/>
                <a:cs typeface="+mn-cs"/>
              </a:rPr>
              <a:t>为团中央书记处第一书记，胡克实、王伟、杨海波、张超、王照华、路金栋、王道义、惠庶昌为书记处书记。</a:t>
            </a:r>
            <a:endParaRPr kumimoji="0" lang="zh-CN" altLang="en-US" sz="2400" b="1" kern="1200" cap="none" spc="0" normalizeH="0" baseline="0" noProof="0">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fade">
                                      <p:cBhvr>
                                        <p:cTn id="7" dur="1000"/>
                                        <p:tgtEl>
                                          <p:spTgt spid="95235"/>
                                        </p:tgtEl>
                                      </p:cBhvr>
                                    </p:animEffect>
                                    <p:anim calcmode="lin" valueType="num">
                                      <p:cBhvr>
                                        <p:cTn id="8" dur="1000" fill="hold"/>
                                        <p:tgtEl>
                                          <p:spTgt spid="95235"/>
                                        </p:tgtEl>
                                        <p:attrNameLst>
                                          <p:attrName>ppt_x</p:attrName>
                                        </p:attrNameLst>
                                      </p:cBhvr>
                                      <p:tavLst>
                                        <p:tav tm="0">
                                          <p:val>
                                            <p:strVal val="#ppt_x"/>
                                          </p:val>
                                        </p:tav>
                                        <p:tav tm="100000">
                                          <p:val>
                                            <p:strVal val="#ppt_x"/>
                                          </p:val>
                                        </p:tav>
                                      </p:tavLst>
                                    </p:anim>
                                    <p:anim calcmode="lin" valueType="num">
                                      <p:cBhvr>
                                        <p:cTn id="9" dur="1000" fill="hold"/>
                                        <p:tgtEl>
                                          <p:spTgt spid="952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5234"/>
                                        </p:tgtEl>
                                        <p:attrNameLst>
                                          <p:attrName>style.visibility</p:attrName>
                                        </p:attrNameLst>
                                      </p:cBhvr>
                                      <p:to>
                                        <p:strVal val="visible"/>
                                      </p:to>
                                    </p:set>
                                    <p:animEffect transition="in" filter="fade">
                                      <p:cBhvr>
                                        <p:cTn id="12" dur="1000"/>
                                        <p:tgtEl>
                                          <p:spTgt spid="95234"/>
                                        </p:tgtEl>
                                      </p:cBhvr>
                                    </p:animEffect>
                                    <p:anim calcmode="lin" valueType="num">
                                      <p:cBhvr>
                                        <p:cTn id="13" dur="1000" fill="hold"/>
                                        <p:tgtEl>
                                          <p:spTgt spid="95234"/>
                                        </p:tgtEl>
                                        <p:attrNameLst>
                                          <p:attrName>ppt_x</p:attrName>
                                        </p:attrNameLst>
                                      </p:cBhvr>
                                      <p:tavLst>
                                        <p:tav tm="0">
                                          <p:val>
                                            <p:strVal val="#ppt_x"/>
                                          </p:val>
                                        </p:tav>
                                        <p:tav tm="100000">
                                          <p:val>
                                            <p:strVal val="#ppt_x"/>
                                          </p:val>
                                        </p:tav>
                                      </p:tavLst>
                                    </p:anim>
                                    <p:anim calcmode="lin" valueType="num">
                                      <p:cBhvr>
                                        <p:cTn id="14" dur="1000" fill="hold"/>
                                        <p:tgtEl>
                                          <p:spTgt spid="952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animBg="1"/>
      <p:bldP spid="952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786255" y="28575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56322" name="Text Box 2"/>
          <p:cNvSpPr txBox="1"/>
          <p:nvPr/>
        </p:nvSpPr>
        <p:spPr>
          <a:xfrm>
            <a:off x="1143000" y="1066800"/>
            <a:ext cx="6813550" cy="645160"/>
          </a:xfrm>
          <a:prstGeom prst="rect">
            <a:avLst/>
          </a:prstGeom>
          <a:noFill/>
          <a:ln w="9525">
            <a:noFill/>
          </a:ln>
        </p:spPr>
        <p:txBody>
          <a:bodyPr>
            <a:spAutoFit/>
          </a:bodyPr>
          <a:p>
            <a:pPr>
              <a:spcBef>
                <a:spcPct val="50000"/>
              </a:spcBef>
            </a:pPr>
            <a:r>
              <a:rPr lang="zh-CN" altLang="en-US" sz="3600" b="1" dirty="0">
                <a:solidFill>
                  <a:schemeClr val="accent2"/>
                </a:solidFill>
                <a:latin typeface="微软雅黑" panose="020B0503020204020204" charset="-122"/>
                <a:ea typeface="微软雅黑" panose="020B0503020204020204" charset="-122"/>
              </a:rPr>
              <a:t>共青团“十大”</a:t>
            </a:r>
            <a:r>
              <a:rPr lang="zh-CN" altLang="en-US" sz="2800" b="1" dirty="0">
                <a:solidFill>
                  <a:schemeClr val="accent2"/>
                </a:solidFill>
                <a:latin typeface="微软雅黑" panose="020B0503020204020204" charset="-122"/>
                <a:ea typeface="微软雅黑" panose="020B0503020204020204" charset="-122"/>
              </a:rPr>
              <a:t>    </a:t>
            </a:r>
            <a:endParaRPr lang="zh-CN" altLang="en-US" sz="2400" dirty="0">
              <a:solidFill>
                <a:schemeClr val="accent2"/>
              </a:solidFill>
              <a:latin typeface="微软雅黑" panose="020B0503020204020204" charset="-122"/>
              <a:ea typeface="微软雅黑" panose="020B0503020204020204" charset="-122"/>
            </a:endParaRPr>
          </a:p>
        </p:txBody>
      </p:sp>
      <p:sp>
        <p:nvSpPr>
          <p:cNvPr id="56323" name="Text Box 3"/>
          <p:cNvSpPr txBox="1"/>
          <p:nvPr/>
        </p:nvSpPr>
        <p:spPr>
          <a:xfrm>
            <a:off x="560070" y="1884680"/>
            <a:ext cx="7183120" cy="4371340"/>
          </a:xfrm>
          <a:prstGeom prst="rect">
            <a:avLst/>
          </a:prstGeom>
          <a:noFill/>
          <a:ln w="9525">
            <a:noFill/>
          </a:ln>
        </p:spPr>
        <p:txBody>
          <a:bodyPr wrap="square">
            <a:spAutoFit/>
          </a:bodyPr>
          <a:p>
            <a:pPr>
              <a:lnSpc>
                <a:spcPct val="130000"/>
              </a:lnSpc>
              <a:spcBef>
                <a:spcPct val="50000"/>
              </a:spcBef>
            </a:pPr>
            <a:r>
              <a:rPr lang="zh-CN" altLang="en-US" sz="2800" b="1" dirty="0">
                <a:solidFill>
                  <a:schemeClr val="tx1">
                    <a:lumMod val="75000"/>
                    <a:lumOff val="25000"/>
                  </a:schemeClr>
                </a:solidFill>
                <a:latin typeface="微软雅黑" panose="020B0503020204020204" charset="-122"/>
                <a:ea typeface="微软雅黑" panose="020B0503020204020204" charset="-122"/>
              </a:rPr>
              <a:t>    </a:t>
            </a:r>
            <a:r>
              <a:rPr lang="en-US" altLang="zh-CN" sz="2600" b="1">
                <a:solidFill>
                  <a:schemeClr val="tx1">
                    <a:lumMod val="75000"/>
                    <a:lumOff val="25000"/>
                  </a:schemeClr>
                </a:solidFill>
                <a:latin typeface="微软雅黑" panose="020B0503020204020204" charset="-122"/>
                <a:ea typeface="微软雅黑" panose="020B0503020204020204" charset="-122"/>
              </a:rPr>
              <a:t>1978</a:t>
            </a:r>
            <a:r>
              <a:rPr lang="zh-CN" altLang="en-US" sz="2600" b="1" dirty="0">
                <a:solidFill>
                  <a:schemeClr val="tx1">
                    <a:lumMod val="75000"/>
                    <a:lumOff val="25000"/>
                  </a:schemeClr>
                </a:solidFill>
                <a:latin typeface="微软雅黑" panose="020B0503020204020204" charset="-122"/>
                <a:ea typeface="微软雅黑" panose="020B0503020204020204" charset="-122"/>
              </a:rPr>
              <a:t>年</a:t>
            </a:r>
            <a:r>
              <a:rPr lang="en-US" altLang="zh-CN" sz="2600" b="1">
                <a:solidFill>
                  <a:schemeClr val="tx1">
                    <a:lumMod val="75000"/>
                    <a:lumOff val="25000"/>
                  </a:schemeClr>
                </a:solidFill>
                <a:latin typeface="微软雅黑" panose="020B0503020204020204" charset="-122"/>
                <a:ea typeface="微软雅黑" panose="020B0503020204020204" charset="-122"/>
              </a:rPr>
              <a:t>10</a:t>
            </a:r>
            <a:r>
              <a:rPr lang="zh-CN" altLang="en-US" sz="2600" b="1" dirty="0">
                <a:solidFill>
                  <a:schemeClr val="tx1">
                    <a:lumMod val="75000"/>
                    <a:lumOff val="25000"/>
                  </a:schemeClr>
                </a:solidFill>
                <a:latin typeface="微软雅黑" panose="020B0503020204020204" charset="-122"/>
                <a:ea typeface="微软雅黑" panose="020B0503020204020204" charset="-122"/>
              </a:rPr>
              <a:t>月</a:t>
            </a:r>
            <a:r>
              <a:rPr lang="en-US" altLang="zh-CN" sz="2600" b="1">
                <a:solidFill>
                  <a:schemeClr val="tx1">
                    <a:lumMod val="75000"/>
                    <a:lumOff val="25000"/>
                  </a:schemeClr>
                </a:solidFill>
                <a:latin typeface="微软雅黑" panose="020B0503020204020204" charset="-122"/>
                <a:ea typeface="微软雅黑" panose="020B0503020204020204" charset="-122"/>
              </a:rPr>
              <a:t>16</a:t>
            </a:r>
            <a:r>
              <a:rPr lang="zh-CN" altLang="en-US" sz="2600" b="1" dirty="0">
                <a:solidFill>
                  <a:schemeClr val="tx1">
                    <a:lumMod val="75000"/>
                    <a:lumOff val="25000"/>
                  </a:schemeClr>
                </a:solidFill>
                <a:latin typeface="微软雅黑" panose="020B0503020204020204" charset="-122"/>
                <a:ea typeface="微软雅黑" panose="020B0503020204020204" charset="-122"/>
              </a:rPr>
              <a:t>日至</a:t>
            </a:r>
            <a:r>
              <a:rPr lang="en-US" altLang="zh-CN" sz="2600" b="1">
                <a:solidFill>
                  <a:schemeClr val="tx1">
                    <a:lumMod val="75000"/>
                    <a:lumOff val="25000"/>
                  </a:schemeClr>
                </a:solidFill>
                <a:latin typeface="微软雅黑" panose="020B0503020204020204" charset="-122"/>
                <a:ea typeface="微软雅黑" panose="020B0503020204020204" charset="-122"/>
              </a:rPr>
              <a:t>26</a:t>
            </a:r>
            <a:r>
              <a:rPr lang="zh-CN" altLang="en-US" sz="2600" b="1" dirty="0">
                <a:solidFill>
                  <a:schemeClr val="tx1">
                    <a:lumMod val="75000"/>
                    <a:lumOff val="25000"/>
                  </a:schemeClr>
                </a:solidFill>
                <a:latin typeface="微软雅黑" panose="020B0503020204020204" charset="-122"/>
                <a:ea typeface="微软雅黑" panose="020B0503020204020204" charset="-122"/>
              </a:rPr>
              <a:t>日，中国共产主义青年团第十次全国代表大会在北京举行。中共中央主席华国锋、副主席叶剑英、邓小平、李先念、汪东兴到会祝贺，李先念在会上讲话。韩英作了题为</a:t>
            </a:r>
            <a:r>
              <a:rPr lang="en-US" altLang="zh-CN" sz="2600" b="1">
                <a:solidFill>
                  <a:srgbClr val="C00000"/>
                </a:solidFill>
                <a:latin typeface="微软雅黑" panose="020B0503020204020204" charset="-122"/>
                <a:ea typeface="微软雅黑" panose="020B0503020204020204" charset="-122"/>
              </a:rPr>
              <a:t>《</a:t>
            </a:r>
            <a:r>
              <a:rPr lang="zh-CN" altLang="en-US" sz="2600" b="1" dirty="0">
                <a:solidFill>
                  <a:srgbClr val="C00000"/>
                </a:solidFill>
                <a:latin typeface="微软雅黑" panose="020B0503020204020204" charset="-122"/>
                <a:ea typeface="微软雅黑" panose="020B0503020204020204" charset="-122"/>
              </a:rPr>
              <a:t>为伟大的新长征贡献青春</a:t>
            </a:r>
            <a:r>
              <a:rPr lang="en-US" altLang="zh-CN" sz="2600" b="1">
                <a:solidFill>
                  <a:srgbClr val="C00000"/>
                </a:solidFill>
                <a:latin typeface="微软雅黑" panose="020B0503020204020204" charset="-122"/>
                <a:ea typeface="微软雅黑" panose="020B0503020204020204" charset="-122"/>
              </a:rPr>
              <a:t>》</a:t>
            </a:r>
            <a:r>
              <a:rPr lang="zh-CN" altLang="en-US" sz="2600" b="1" dirty="0">
                <a:solidFill>
                  <a:schemeClr val="tx1">
                    <a:lumMod val="75000"/>
                    <a:lumOff val="25000"/>
                  </a:schemeClr>
                </a:solidFill>
                <a:latin typeface="微软雅黑" panose="020B0503020204020204" charset="-122"/>
                <a:ea typeface="微软雅黑" panose="020B0503020204020204" charset="-122"/>
              </a:rPr>
              <a:t>的报告。大会通过了韩英作的工作报告和</a:t>
            </a:r>
            <a:r>
              <a:rPr lang="en-US" altLang="zh-CN" sz="2600" b="1">
                <a:solidFill>
                  <a:srgbClr val="C00000"/>
                </a:solidFill>
                <a:latin typeface="微软雅黑" panose="020B0503020204020204" charset="-122"/>
                <a:ea typeface="微软雅黑" panose="020B0503020204020204" charset="-122"/>
              </a:rPr>
              <a:t>《</a:t>
            </a:r>
            <a:r>
              <a:rPr lang="zh-CN" altLang="en-US" sz="2600" b="1" dirty="0">
                <a:solidFill>
                  <a:srgbClr val="C00000"/>
                </a:solidFill>
                <a:latin typeface="微软雅黑" panose="020B0503020204020204" charset="-122"/>
                <a:ea typeface="微软雅黑" panose="020B0503020204020204" charset="-122"/>
              </a:rPr>
              <a:t>中国共产主义青年团章程</a:t>
            </a:r>
            <a:r>
              <a:rPr lang="en-US" altLang="zh-CN" sz="2600" b="1">
                <a:solidFill>
                  <a:srgbClr val="C00000"/>
                </a:solidFill>
                <a:latin typeface="微软雅黑" panose="020B0503020204020204" charset="-122"/>
                <a:ea typeface="微软雅黑" panose="020B0503020204020204" charset="-122"/>
              </a:rPr>
              <a:t>》</a:t>
            </a:r>
            <a:r>
              <a:rPr lang="zh-CN" altLang="en-US" sz="2600" b="1" dirty="0">
                <a:solidFill>
                  <a:schemeClr val="tx1">
                    <a:lumMod val="75000"/>
                    <a:lumOff val="25000"/>
                  </a:schemeClr>
                </a:solidFill>
                <a:latin typeface="微软雅黑" panose="020B0503020204020204" charset="-122"/>
                <a:ea typeface="微软雅黑" panose="020B0503020204020204" charset="-122"/>
              </a:rPr>
              <a:t>。韩英同志当选为团中央第一书记。</a:t>
            </a:r>
            <a:endParaRPr lang="zh-CN" altLang="en-US" sz="2600" b="1" dirty="0">
              <a:solidFill>
                <a:schemeClr val="tx1">
                  <a:lumMod val="75000"/>
                  <a:lumOff val="25000"/>
                </a:schemeClr>
              </a:solidFill>
              <a:latin typeface="微软雅黑" panose="020B0503020204020204" charset="-122"/>
              <a:ea typeface="微软雅黑" panose="020B0503020204020204" charset="-122"/>
            </a:endParaRPr>
          </a:p>
          <a:p>
            <a:pPr>
              <a:spcBef>
                <a:spcPct val="50000"/>
              </a:spcBef>
            </a:pPr>
            <a:endParaRPr lang="zh-CN" altLang="en-US" sz="2600" b="1" dirty="0">
              <a:solidFill>
                <a:schemeClr val="tx1">
                  <a:lumMod val="75000"/>
                  <a:lumOff val="25000"/>
                </a:schemeClr>
              </a:solidFill>
              <a:latin typeface="微软雅黑" panose="020B0503020204020204" charset="-122"/>
              <a:ea typeface="微软雅黑" panose="020B0503020204020204" charset="-122"/>
            </a:endParaRPr>
          </a:p>
        </p:txBody>
      </p:sp>
      <p:pic>
        <p:nvPicPr>
          <p:cNvPr id="45058" name="Picture 2" descr="03.jpg"/>
          <p:cNvPicPr>
            <a:picLocks noChangeAspect="1"/>
          </p:cNvPicPr>
          <p:nvPr/>
        </p:nvPicPr>
        <p:blipFill>
          <a:blip r:embed="rId4"/>
          <a:stretch>
            <a:fillRect/>
          </a:stretch>
        </p:blipFill>
        <p:spPr>
          <a:xfrm>
            <a:off x="8045450" y="2473960"/>
            <a:ext cx="4046855" cy="30010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0-#ppt_w/2"/>
                                          </p:val>
                                        </p:tav>
                                        <p:tav tm="100000">
                                          <p:val>
                                            <p:strVal val="#ppt_x"/>
                                          </p:val>
                                        </p:tav>
                                      </p:tavLst>
                                    </p:anim>
                                    <p:anim calcmode="lin" valueType="num">
                                      <p:cBhvr additive="base">
                                        <p:cTn id="8" dur="500" fill="hold"/>
                                        <p:tgtEl>
                                          <p:spTgt spid="563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6323"/>
                                        </p:tgtEl>
                                        <p:attrNameLst>
                                          <p:attrName>style.visibility</p:attrName>
                                        </p:attrNameLst>
                                      </p:cBhvr>
                                      <p:to>
                                        <p:strVal val="visible"/>
                                      </p:to>
                                    </p:set>
                                    <p:anim calcmode="lin" valueType="num">
                                      <p:cBhvr additive="base">
                                        <p:cTn id="12" dur="500" fill="hold"/>
                                        <p:tgtEl>
                                          <p:spTgt spid="56323"/>
                                        </p:tgtEl>
                                        <p:attrNameLst>
                                          <p:attrName>ppt_x</p:attrName>
                                        </p:attrNameLst>
                                      </p:cBhvr>
                                      <p:tavLst>
                                        <p:tav tm="0">
                                          <p:val>
                                            <p:strVal val="0-#ppt_w/2"/>
                                          </p:val>
                                        </p:tav>
                                        <p:tav tm="100000">
                                          <p:val>
                                            <p:strVal val="#ppt_x"/>
                                          </p:val>
                                        </p:tav>
                                      </p:tavLst>
                                    </p:anim>
                                    <p:anim calcmode="lin" valueType="num">
                                      <p:cBhvr additive="base">
                                        <p:cTn id="13" dur="500" fill="hold"/>
                                        <p:tgtEl>
                                          <p:spTgt spid="5632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5058"/>
                                        </p:tgtEl>
                                        <p:attrNameLst>
                                          <p:attrName>style.visibility</p:attrName>
                                        </p:attrNameLst>
                                      </p:cBhvr>
                                      <p:to>
                                        <p:strVal val="visible"/>
                                      </p:to>
                                    </p:set>
                                    <p:animEffect transition="in" filter="fade">
                                      <p:cBhvr>
                                        <p:cTn id="17" dur="1000"/>
                                        <p:tgtEl>
                                          <p:spTgt spid="45058"/>
                                        </p:tgtEl>
                                      </p:cBhvr>
                                    </p:animEffect>
                                    <p:anim calcmode="lin" valueType="num">
                                      <p:cBhvr>
                                        <p:cTn id="18" dur="1000" fill="hold"/>
                                        <p:tgtEl>
                                          <p:spTgt spid="45058"/>
                                        </p:tgtEl>
                                        <p:attrNameLst>
                                          <p:attrName>ppt_x</p:attrName>
                                        </p:attrNameLst>
                                      </p:cBhvr>
                                      <p:tavLst>
                                        <p:tav tm="0">
                                          <p:val>
                                            <p:strVal val="#ppt_x"/>
                                          </p:val>
                                        </p:tav>
                                        <p:tav tm="100000">
                                          <p:val>
                                            <p:strVal val="#ppt_x"/>
                                          </p:val>
                                        </p:tav>
                                      </p:tavLst>
                                    </p:anim>
                                    <p:anim calcmode="lin" valueType="num">
                                      <p:cBhvr>
                                        <p:cTn id="19" dur="1000" fill="hold"/>
                                        <p:tgtEl>
                                          <p:spTgt spid="450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5780" y="28321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36195" y="-34290"/>
            <a:ext cx="2113280" cy="2217420"/>
          </a:xfrm>
          <a:prstGeom prst="rect">
            <a:avLst/>
          </a:prstGeom>
        </p:spPr>
      </p:pic>
      <p:pic>
        <p:nvPicPr>
          <p:cNvPr id="8202" name="图片 6" descr="9.png"/>
          <p:cNvPicPr>
            <a:picLocks noChangeAspect="1"/>
          </p:cNvPicPr>
          <p:nvPr/>
        </p:nvPicPr>
        <p:blipFill>
          <a:blip r:embed="rId2"/>
          <a:srcRect l="28654" t="14525" r="30148" b="35521"/>
          <a:stretch>
            <a:fillRect/>
          </a:stretch>
        </p:blipFill>
        <p:spPr>
          <a:xfrm>
            <a:off x="10975975" y="183515"/>
            <a:ext cx="885825" cy="806450"/>
          </a:xfrm>
          <a:prstGeom prst="rect">
            <a:avLst/>
          </a:prstGeom>
          <a:noFill/>
          <a:ln w="9525">
            <a:noFill/>
          </a:ln>
        </p:spPr>
      </p:pic>
      <p:sp>
        <p:nvSpPr>
          <p:cNvPr id="4" name="TextBox 1"/>
          <p:cNvSpPr txBox="1">
            <a:spLocks noChangeArrowheads="1"/>
          </p:cNvSpPr>
          <p:nvPr/>
        </p:nvSpPr>
        <p:spPr bwMode="auto">
          <a:xfrm>
            <a:off x="629310" y="1052810"/>
            <a:ext cx="59089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宋体" panose="02010600030101010101" pitchFamily="2" charset="-122"/>
                <a:ea typeface="Calibri" panose="020F0502020204030204" charset="0"/>
                <a:cs typeface="Calibri" panose="020F0502020204030204" charset="0"/>
              </a:defRPr>
            </a:lvl1pPr>
            <a:lvl2pPr marL="742950" indent="-285750" eaLnBrk="0" hangingPunct="0">
              <a:spcBef>
                <a:spcPct val="20000"/>
              </a:spcBef>
              <a:buFont typeface="Arial" panose="020B0604020202020204" pitchFamily="34" charset="0"/>
              <a:buChar char="–"/>
              <a:defRPr sz="2800">
                <a:solidFill>
                  <a:schemeClr val="tx1"/>
                </a:solidFill>
                <a:latin typeface="宋体" panose="02010600030101010101" pitchFamily="2" charset="-122"/>
                <a:ea typeface="Calibri" panose="020F0502020204030204" charset="0"/>
                <a:cs typeface="Calibri" panose="020F0502020204030204" charset="0"/>
              </a:defRPr>
            </a:lvl2pPr>
            <a:lvl3pPr marL="1143000" indent="-228600" eaLnBrk="0" hangingPunct="0">
              <a:spcBef>
                <a:spcPct val="20000"/>
              </a:spcBef>
              <a:buFont typeface="Arial" panose="020B0604020202020204" pitchFamily="34" charset="0"/>
              <a:buChar char="•"/>
              <a:defRPr sz="2400">
                <a:solidFill>
                  <a:schemeClr val="tx1"/>
                </a:solidFill>
                <a:latin typeface="宋体" panose="02010600030101010101" pitchFamily="2" charset="-122"/>
                <a:ea typeface="Calibri" panose="020F0502020204030204" charset="0"/>
                <a:cs typeface="Calibri" panose="020F0502020204030204" charset="0"/>
              </a:defRPr>
            </a:lvl3pPr>
            <a:lvl4pPr marL="16002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4pPr>
            <a:lvl5pPr marL="20574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9pPr>
          </a:lstStyle>
          <a:p>
            <a:pPr algn="r" eaLnBrk="1" hangingPunct="1">
              <a:spcBef>
                <a:spcPct val="0"/>
              </a:spcBef>
              <a:buFontTx/>
              <a:buNone/>
            </a:pPr>
            <a:r>
              <a:rPr lang="zh-CN" altLang="en-US" sz="2800" b="1" dirty="0">
                <a:solidFill>
                  <a:srgbClr val="C00000"/>
                </a:solidFill>
                <a:latin typeface="Arial" panose="020B0604020202020204" pitchFamily="34" charset="0"/>
                <a:ea typeface="微软雅黑" panose="020B0503020204020204" charset="-122"/>
                <a:sym typeface="Arial" panose="020B0604020202020204" pitchFamily="34" charset="0"/>
              </a:rPr>
              <a:t>团十一大、十二大、十三大召开</a:t>
            </a:r>
            <a:endParaRPr lang="zh-CN" altLang="en-US" sz="2800" b="1" dirty="0">
              <a:solidFill>
                <a:srgbClr val="C00000"/>
              </a:solidFill>
              <a:latin typeface="Arial" panose="020B0604020202020204" pitchFamily="34" charset="0"/>
              <a:ea typeface="微软雅黑" panose="020B0503020204020204" charset="-122"/>
              <a:sym typeface="Arial" panose="020B0604020202020204" pitchFamily="34" charset="0"/>
            </a:endParaRPr>
          </a:p>
        </p:txBody>
      </p:sp>
      <p:graphicFrame>
        <p:nvGraphicFramePr>
          <p:cNvPr id="6" name="图示 5"/>
          <p:cNvGraphicFramePr/>
          <p:nvPr/>
        </p:nvGraphicFramePr>
        <p:xfrm>
          <a:off x="1702441" y="1710058"/>
          <a:ext cx="8641068" cy="50406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mc:Choice xmlns:p14="http://schemas.microsoft.com/office/powerpoint/2010/main" Requires="p14">
      <p:transition spd="slow" p14:dur="1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graphicEl>
                                              <a:dgm id="{F4001081-323E-4D01-870B-08ADB9DFC2B2}"/>
                                            </p:graphicEl>
                                          </p:spTgt>
                                        </p:tgtEl>
                                        <p:attrNameLst>
                                          <p:attrName>style.visibility</p:attrName>
                                        </p:attrNameLst>
                                      </p:cBhvr>
                                      <p:to>
                                        <p:strVal val="visible"/>
                                      </p:to>
                                    </p:set>
                                    <p:animEffect transition="in" filter="wipe(left)">
                                      <p:cBhvr>
                                        <p:cTn id="11" dur="500"/>
                                        <p:tgtEl>
                                          <p:spTgt spid="6">
                                            <p:graphicEl>
                                              <a:dgm id="{F4001081-323E-4D01-870B-08ADB9DFC2B2}"/>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graphicEl>
                                              <a:dgm id="{3B26B594-E23B-4534-88AA-0FF6B9FF66DA}"/>
                                            </p:graphicEl>
                                          </p:spTgt>
                                        </p:tgtEl>
                                        <p:attrNameLst>
                                          <p:attrName>style.visibility</p:attrName>
                                        </p:attrNameLst>
                                      </p:cBhvr>
                                      <p:to>
                                        <p:strVal val="visible"/>
                                      </p:to>
                                    </p:set>
                                    <p:animEffect transition="in" filter="wipe(left)">
                                      <p:cBhvr>
                                        <p:cTn id="15" dur="500"/>
                                        <p:tgtEl>
                                          <p:spTgt spid="6">
                                            <p:graphicEl>
                                              <a:dgm id="{3B26B594-E23B-4534-88AA-0FF6B9FF66DA}"/>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graphicEl>
                                              <a:dgm id="{98A8C322-C2D5-41DF-A545-97A921700456}"/>
                                            </p:graphicEl>
                                          </p:spTgt>
                                        </p:tgtEl>
                                        <p:attrNameLst>
                                          <p:attrName>style.visibility</p:attrName>
                                        </p:attrNameLst>
                                      </p:cBhvr>
                                      <p:to>
                                        <p:strVal val="visible"/>
                                      </p:to>
                                    </p:set>
                                    <p:animEffect transition="in" filter="wipe(left)">
                                      <p:cBhvr>
                                        <p:cTn id="19" dur="500"/>
                                        <p:tgtEl>
                                          <p:spTgt spid="6">
                                            <p:graphicEl>
                                              <a:dgm id="{98A8C322-C2D5-41DF-A545-97A921700456}"/>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graphicEl>
                                              <a:dgm id="{774911AA-7C4E-45A8-9A52-CC48B316BCE2}"/>
                                            </p:graphicEl>
                                          </p:spTgt>
                                        </p:tgtEl>
                                        <p:attrNameLst>
                                          <p:attrName>style.visibility</p:attrName>
                                        </p:attrNameLst>
                                      </p:cBhvr>
                                      <p:to>
                                        <p:strVal val="visible"/>
                                      </p:to>
                                    </p:set>
                                    <p:animEffect transition="in" filter="wipe(left)">
                                      <p:cBhvr>
                                        <p:cTn id="23" dur="500"/>
                                        <p:tgtEl>
                                          <p:spTgt spid="6">
                                            <p:graphicEl>
                                              <a:dgm id="{774911AA-7C4E-45A8-9A52-CC48B316BCE2}"/>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graphicEl>
                                              <a:dgm id="{113F54EF-8B78-43E4-8A8F-691FAD1DAF59}"/>
                                            </p:graphicEl>
                                          </p:spTgt>
                                        </p:tgtEl>
                                        <p:attrNameLst>
                                          <p:attrName>style.visibility</p:attrName>
                                        </p:attrNameLst>
                                      </p:cBhvr>
                                      <p:to>
                                        <p:strVal val="visible"/>
                                      </p:to>
                                    </p:set>
                                    <p:animEffect transition="in" filter="wipe(left)">
                                      <p:cBhvr>
                                        <p:cTn id="27" dur="500"/>
                                        <p:tgtEl>
                                          <p:spTgt spid="6">
                                            <p:graphicEl>
                                              <a:dgm id="{113F54EF-8B78-43E4-8A8F-691FAD1DAF59}"/>
                                            </p:graphic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
                                            <p:graphicEl>
                                              <a:dgm id="{81C34AED-5CA6-47FF-A059-DEEFDF231BC6}"/>
                                            </p:graphicEl>
                                          </p:spTgt>
                                        </p:tgtEl>
                                        <p:attrNameLst>
                                          <p:attrName>style.visibility</p:attrName>
                                        </p:attrNameLst>
                                      </p:cBhvr>
                                      <p:to>
                                        <p:strVal val="visible"/>
                                      </p:to>
                                    </p:set>
                                    <p:animEffect transition="in" filter="wipe(left)">
                                      <p:cBhvr>
                                        <p:cTn id="31" dur="500"/>
                                        <p:tgtEl>
                                          <p:spTgt spid="6">
                                            <p:graphicEl>
                                              <a:dgm id="{81C34AED-5CA6-47FF-A059-DEEFDF231BC6}"/>
                                            </p:graphic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
                                            <p:graphicEl>
                                              <a:dgm id="{F647BE7C-3073-4655-A1F4-FB79F9FBA061}"/>
                                            </p:graphicEl>
                                          </p:spTgt>
                                        </p:tgtEl>
                                        <p:attrNameLst>
                                          <p:attrName>style.visibility</p:attrName>
                                        </p:attrNameLst>
                                      </p:cBhvr>
                                      <p:to>
                                        <p:strVal val="visible"/>
                                      </p:to>
                                    </p:set>
                                    <p:animEffect transition="in" filter="wipe(left)">
                                      <p:cBhvr>
                                        <p:cTn id="35" dur="500"/>
                                        <p:tgtEl>
                                          <p:spTgt spid="6">
                                            <p:graphicEl>
                                              <a:dgm id="{F647BE7C-3073-4655-A1F4-FB79F9FBA061}"/>
                                            </p:graphic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6">
                                            <p:graphicEl>
                                              <a:dgm id="{6391A932-E108-4463-A23E-C524C5E1864A}"/>
                                            </p:graphicEl>
                                          </p:spTgt>
                                        </p:tgtEl>
                                        <p:attrNameLst>
                                          <p:attrName>style.visibility</p:attrName>
                                        </p:attrNameLst>
                                      </p:cBhvr>
                                      <p:to>
                                        <p:strVal val="visible"/>
                                      </p:to>
                                    </p:set>
                                    <p:animEffect transition="in" filter="wipe(left)">
                                      <p:cBhvr>
                                        <p:cTn id="39" dur="500"/>
                                        <p:tgtEl>
                                          <p:spTgt spid="6">
                                            <p:graphicEl>
                                              <a:dgm id="{6391A932-E108-4463-A23E-C524C5E1864A}"/>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6">
                                            <p:graphicEl>
                                              <a:dgm id="{47779BCF-0846-4BFA-8310-9F331C289DCF}"/>
                                            </p:graphicEl>
                                          </p:spTgt>
                                        </p:tgtEl>
                                        <p:attrNameLst>
                                          <p:attrName>style.visibility</p:attrName>
                                        </p:attrNameLst>
                                      </p:cBhvr>
                                      <p:to>
                                        <p:strVal val="visible"/>
                                      </p:to>
                                    </p:set>
                                    <p:animEffect transition="in" filter="wipe(left)">
                                      <p:cBhvr>
                                        <p:cTn id="43" dur="500"/>
                                        <p:tgtEl>
                                          <p:spTgt spid="6">
                                            <p:graphicEl>
                                              <a:dgm id="{47779BCF-0846-4BFA-8310-9F331C289DCF}"/>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graphicEl>
                                              <a:dgm id="{2FA22589-0F4F-43DA-9962-31EB7A32BDDB}"/>
                                            </p:graphicEl>
                                          </p:spTgt>
                                        </p:tgtEl>
                                        <p:attrNameLst>
                                          <p:attrName>style.visibility</p:attrName>
                                        </p:attrNameLst>
                                      </p:cBhvr>
                                      <p:to>
                                        <p:strVal val="visible"/>
                                      </p:to>
                                    </p:set>
                                    <p:animEffect transition="in" filter="wipe(left)">
                                      <p:cBhvr>
                                        <p:cTn id="47" dur="500"/>
                                        <p:tgtEl>
                                          <p:spTgt spid="6">
                                            <p:graphicEl>
                                              <a:dgm id="{2FA22589-0F4F-43DA-9962-31EB7A32BDDB}"/>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6">
                                            <p:graphicEl>
                                              <a:dgm id="{D8026307-CB43-4962-8175-168C1874ACC3}"/>
                                            </p:graphicEl>
                                          </p:spTgt>
                                        </p:tgtEl>
                                        <p:attrNameLst>
                                          <p:attrName>style.visibility</p:attrName>
                                        </p:attrNameLst>
                                      </p:cBhvr>
                                      <p:to>
                                        <p:strVal val="visible"/>
                                      </p:to>
                                    </p:set>
                                    <p:animEffect transition="in" filter="wipe(left)">
                                      <p:cBhvr>
                                        <p:cTn id="51" dur="500"/>
                                        <p:tgtEl>
                                          <p:spTgt spid="6">
                                            <p:graphicEl>
                                              <a:dgm id="{D8026307-CB43-4962-8175-168C1874ACC3}"/>
                                            </p:graphic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6">
                                            <p:graphicEl>
                                              <a:dgm id="{32A31988-BEC0-4B31-8A40-80702A5D2FF0}"/>
                                            </p:graphicEl>
                                          </p:spTgt>
                                        </p:tgtEl>
                                        <p:attrNameLst>
                                          <p:attrName>style.visibility</p:attrName>
                                        </p:attrNameLst>
                                      </p:cBhvr>
                                      <p:to>
                                        <p:strVal val="visible"/>
                                      </p:to>
                                    </p:set>
                                    <p:animEffect transition="in" filter="wipe(left)">
                                      <p:cBhvr>
                                        <p:cTn id="55" dur="500"/>
                                        <p:tgtEl>
                                          <p:spTgt spid="6">
                                            <p:graphicEl>
                                              <a:dgm id="{32A31988-BEC0-4B31-8A40-80702A5D2FF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6"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5780" y="28321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36195" y="-34290"/>
            <a:ext cx="2113280" cy="2217420"/>
          </a:xfrm>
          <a:prstGeom prst="rect">
            <a:avLst/>
          </a:prstGeom>
        </p:spPr>
      </p:pic>
      <p:pic>
        <p:nvPicPr>
          <p:cNvPr id="8202" name="图片 6" descr="9.png"/>
          <p:cNvPicPr>
            <a:picLocks noChangeAspect="1"/>
          </p:cNvPicPr>
          <p:nvPr/>
        </p:nvPicPr>
        <p:blipFill>
          <a:blip r:embed="rId2"/>
          <a:srcRect l="28654" t="14525" r="30148" b="35521"/>
          <a:stretch>
            <a:fillRect/>
          </a:stretch>
        </p:blipFill>
        <p:spPr>
          <a:xfrm>
            <a:off x="10975975" y="183515"/>
            <a:ext cx="885825" cy="806450"/>
          </a:xfrm>
          <a:prstGeom prst="rect">
            <a:avLst/>
          </a:prstGeom>
          <a:noFill/>
          <a:ln w="9525">
            <a:noFill/>
          </a:ln>
        </p:spPr>
      </p:pic>
      <p:sp>
        <p:nvSpPr>
          <p:cNvPr id="4" name="TextBox 1"/>
          <p:cNvSpPr txBox="1">
            <a:spLocks noChangeArrowheads="1"/>
          </p:cNvSpPr>
          <p:nvPr/>
        </p:nvSpPr>
        <p:spPr bwMode="auto">
          <a:xfrm>
            <a:off x="1163460" y="1462395"/>
            <a:ext cx="30286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宋体" panose="02010600030101010101" pitchFamily="2" charset="-122"/>
                <a:ea typeface="Calibri" panose="020F0502020204030204" charset="0"/>
                <a:cs typeface="Calibri" panose="020F0502020204030204" charset="0"/>
              </a:defRPr>
            </a:lvl1pPr>
            <a:lvl2pPr marL="742950" indent="-285750" eaLnBrk="0" hangingPunct="0">
              <a:spcBef>
                <a:spcPct val="20000"/>
              </a:spcBef>
              <a:buFont typeface="Arial" panose="020B0604020202020204" pitchFamily="34" charset="0"/>
              <a:buChar char="–"/>
              <a:defRPr sz="2800">
                <a:solidFill>
                  <a:schemeClr val="tx1"/>
                </a:solidFill>
                <a:latin typeface="宋体" panose="02010600030101010101" pitchFamily="2" charset="-122"/>
                <a:ea typeface="Calibri" panose="020F0502020204030204" charset="0"/>
                <a:cs typeface="Calibri" panose="020F0502020204030204" charset="0"/>
              </a:defRPr>
            </a:lvl2pPr>
            <a:lvl3pPr marL="1143000" indent="-228600" eaLnBrk="0" hangingPunct="0">
              <a:spcBef>
                <a:spcPct val="20000"/>
              </a:spcBef>
              <a:buFont typeface="Arial" panose="020B0604020202020204" pitchFamily="34" charset="0"/>
              <a:buChar char="•"/>
              <a:defRPr sz="2400">
                <a:solidFill>
                  <a:schemeClr val="tx1"/>
                </a:solidFill>
                <a:latin typeface="宋体" panose="02010600030101010101" pitchFamily="2" charset="-122"/>
                <a:ea typeface="Calibri" panose="020F0502020204030204" charset="0"/>
                <a:cs typeface="Calibri" panose="020F0502020204030204" charset="0"/>
              </a:defRPr>
            </a:lvl3pPr>
            <a:lvl4pPr marL="16002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4pPr>
            <a:lvl5pPr marL="20574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9pPr>
          </a:lstStyle>
          <a:p>
            <a:pPr algn="r" eaLnBrk="1" hangingPunct="1">
              <a:spcBef>
                <a:spcPct val="0"/>
              </a:spcBef>
              <a:buFontTx/>
              <a:buNone/>
            </a:pPr>
            <a:r>
              <a:rPr lang="zh-CN" altLang="en-US" sz="2800" b="1" dirty="0">
                <a:solidFill>
                  <a:srgbClr val="C00000"/>
                </a:solidFill>
                <a:latin typeface="Arial" panose="020B0604020202020204" pitchFamily="34" charset="0"/>
                <a:ea typeface="微软雅黑" panose="020B0503020204020204" charset="-122"/>
                <a:sym typeface="Arial" panose="020B0604020202020204" pitchFamily="34" charset="0"/>
              </a:rPr>
              <a:t>团十四大召开</a:t>
            </a:r>
            <a:endParaRPr lang="zh-CN" altLang="en-US" sz="2800" b="1" dirty="0">
              <a:solidFill>
                <a:srgbClr val="C00000"/>
              </a:solidFill>
              <a:latin typeface="Arial" panose="020B0604020202020204" pitchFamily="34" charset="0"/>
              <a:ea typeface="微软雅黑" panose="020B0503020204020204" charset="-122"/>
              <a:sym typeface="Arial" panose="020B0604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8041" y="2258109"/>
            <a:ext cx="3829284" cy="2594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6528042" y="5034615"/>
            <a:ext cx="3829284" cy="584775"/>
          </a:xfrm>
          <a:prstGeom prst="rect">
            <a:avLst/>
          </a:prstGeom>
          <a:solidFill>
            <a:srgbClr val="A1191B"/>
          </a:solidFill>
        </p:spPr>
        <p:txBody>
          <a:bodyPr wrap="square">
            <a:spAutoFit/>
          </a:bodyPr>
          <a:lstStyle/>
          <a:p>
            <a:pPr indent="457200"/>
            <a:r>
              <a:rPr lang="en-US" altLang="zh-CN" sz="1600" dirty="0">
                <a:solidFill>
                  <a:schemeClr val="bg1"/>
                </a:solidFill>
                <a:latin typeface="Arial" panose="020B0604020202020204" pitchFamily="34" charset="0"/>
                <a:ea typeface="微软雅黑" panose="020B0503020204020204" charset="-122"/>
                <a:sym typeface="Arial" panose="020B0604020202020204" pitchFamily="34" charset="0"/>
              </a:rPr>
              <a:t>1998</a:t>
            </a:r>
            <a:r>
              <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rPr>
              <a:t>年</a:t>
            </a:r>
            <a:r>
              <a:rPr lang="en-US" altLang="zh-CN" sz="1600" dirty="0">
                <a:solidFill>
                  <a:schemeClr val="bg1"/>
                </a:solidFill>
                <a:latin typeface="Arial" panose="020B0604020202020204" pitchFamily="34" charset="0"/>
                <a:ea typeface="微软雅黑" panose="020B0503020204020204" charset="-122"/>
                <a:sym typeface="Arial" panose="020B0604020202020204" pitchFamily="34" charset="0"/>
              </a:rPr>
              <a:t>6</a:t>
            </a:r>
            <a:r>
              <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rPr>
              <a:t>月，江泽民总书记与参加团的十四大的少数民族代表在一起。</a:t>
            </a:r>
            <a:endPar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6" name="组合 5"/>
          <p:cNvGrpSpPr/>
          <p:nvPr/>
        </p:nvGrpSpPr>
        <p:grpSpPr>
          <a:xfrm>
            <a:off x="971713" y="2393695"/>
            <a:ext cx="4773930" cy="3154681"/>
            <a:chOff x="4267199" y="1554362"/>
            <a:chExt cx="4773930" cy="2880256"/>
          </a:xfrm>
        </p:grpSpPr>
        <p:sp>
          <p:nvSpPr>
            <p:cNvPr id="5" name="矩形 4"/>
            <p:cNvSpPr/>
            <p:nvPr/>
          </p:nvSpPr>
          <p:spPr>
            <a:xfrm>
              <a:off x="4267199" y="1554942"/>
              <a:ext cx="4773930" cy="2612406"/>
            </a:xfrm>
            <a:prstGeom prst="rect">
              <a:avLst/>
            </a:prstGeom>
            <a:ln>
              <a:noFill/>
            </a:ln>
          </p:spPr>
          <p:txBody>
            <a:bodyPr wrap="square">
              <a:spAutoFit/>
            </a:bodyPr>
            <a:lstStyle/>
            <a:p>
              <a:pPr indent="457200">
                <a:lnSpc>
                  <a:spcPct val="150000"/>
                </a:lnSpc>
              </a:pPr>
              <a:r>
                <a:rPr lang="en-US" altLang="zh-CN" sz="2000" dirty="0">
                  <a:latin typeface="Arial" panose="020B0604020202020204" pitchFamily="34" charset="0"/>
                  <a:ea typeface="微软雅黑" panose="020B0503020204020204" charset="-122"/>
                  <a:sym typeface="Arial" panose="020B0604020202020204" pitchFamily="34" charset="0"/>
                </a:rPr>
                <a:t> 1998</a:t>
              </a:r>
              <a:r>
                <a:rPr lang="zh-CN" altLang="en-US" sz="2000" dirty="0">
                  <a:latin typeface="Arial" panose="020B0604020202020204" pitchFamily="34" charset="0"/>
                  <a:ea typeface="微软雅黑" panose="020B0503020204020204" charset="-122"/>
                  <a:sym typeface="Arial" panose="020B0604020202020204" pitchFamily="34" charset="0"/>
                </a:rPr>
                <a:t>年</a:t>
              </a:r>
              <a:r>
                <a:rPr lang="en-US" altLang="zh-CN" sz="2000" dirty="0">
                  <a:latin typeface="Arial" panose="020B0604020202020204" pitchFamily="34" charset="0"/>
                  <a:ea typeface="微软雅黑" panose="020B0503020204020204" charset="-122"/>
                  <a:sym typeface="Arial" panose="020B0604020202020204" pitchFamily="34" charset="0"/>
                </a:rPr>
                <a:t>6</a:t>
              </a:r>
              <a:r>
                <a:rPr lang="zh-CN" altLang="en-US" sz="2000" dirty="0">
                  <a:latin typeface="Arial" panose="020B0604020202020204" pitchFamily="34" charset="0"/>
                  <a:ea typeface="微软雅黑" panose="020B0503020204020204" charset="-122"/>
                  <a:sym typeface="Arial" panose="020B0604020202020204" pitchFamily="34" charset="0"/>
                </a:rPr>
                <a:t>月，中国共产主义青年团第十四次全国代表大会在北京召开，这是本世纪中国共青团召开的最后一次盛会。大会提出了</a:t>
              </a:r>
              <a:r>
                <a:rPr lang="zh-CN" altLang="en-US" sz="2000" b="1" dirty="0">
                  <a:solidFill>
                    <a:srgbClr val="C00000"/>
                  </a:solidFill>
                  <a:latin typeface="Arial" panose="020B0604020202020204" pitchFamily="34" charset="0"/>
                  <a:ea typeface="微软雅黑" panose="020B0503020204020204" charset="-122"/>
                  <a:sym typeface="Arial" panose="020B0604020202020204" pitchFamily="34" charset="0"/>
                </a:rPr>
                <a:t>跨世纪新征途中共青团的光荣任务</a:t>
              </a:r>
              <a:r>
                <a:rPr lang="zh-CN" altLang="en-US" sz="2000" dirty="0">
                  <a:latin typeface="Arial" panose="020B0604020202020204" pitchFamily="34" charset="0"/>
                  <a:ea typeface="微软雅黑" panose="020B0503020204020204" charset="-122"/>
                  <a:sym typeface="Arial" panose="020B0604020202020204" pitchFamily="34" charset="0"/>
                </a:rPr>
                <a:t>， 共青团又制定了</a:t>
              </a:r>
              <a:r>
                <a:rPr lang="en-US" altLang="zh-CN" sz="2000" dirty="0">
                  <a:latin typeface="Arial" panose="020B0604020202020204" pitchFamily="34" charset="0"/>
                  <a:ea typeface="微软雅黑" panose="020B0503020204020204" charset="-122"/>
                  <a:sym typeface="Arial" panose="020B0604020202020204" pitchFamily="34" charset="0"/>
                </a:rPr>
                <a:t>《</a:t>
              </a:r>
              <a:r>
                <a:rPr lang="zh-CN" altLang="en-US" sz="2000" dirty="0">
                  <a:latin typeface="Arial" panose="020B0604020202020204" pitchFamily="34" charset="0"/>
                  <a:ea typeface="微软雅黑" panose="020B0503020204020204" charset="-122"/>
                  <a:sym typeface="Arial" panose="020B0604020202020204" pitchFamily="34" charset="0"/>
                </a:rPr>
                <a:t>共青团工作跨世纪发展纲要</a:t>
              </a:r>
              <a:r>
                <a:rPr lang="en-US" altLang="zh-CN" sz="2000" dirty="0">
                  <a:latin typeface="Arial" panose="020B0604020202020204" pitchFamily="34" charset="0"/>
                  <a:ea typeface="微软雅黑" panose="020B0503020204020204" charset="-122"/>
                  <a:sym typeface="Arial" panose="020B0604020202020204" pitchFamily="34" charset="0"/>
                </a:rPr>
                <a:t>》</a:t>
              </a:r>
              <a:r>
                <a:rPr lang="zh-CN" altLang="en-US" sz="2000" dirty="0">
                  <a:latin typeface="Arial" panose="020B0604020202020204" pitchFamily="34" charset="0"/>
                  <a:ea typeface="微软雅黑" panose="020B0503020204020204" charset="-122"/>
                  <a:sym typeface="Arial" panose="020B0604020202020204" pitchFamily="34" charset="0"/>
                </a:rPr>
                <a:t>。 </a:t>
              </a: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nvSpPr>
          <p:spPr>
            <a:xfrm>
              <a:off x="4267199" y="1554362"/>
              <a:ext cx="4773930" cy="2880256"/>
            </a:xfrm>
            <a:prstGeom prst="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wipe(up)">
                                      <p:cBhvr>
                                        <p:cTn id="15" dur="1000"/>
                                        <p:tgtEl>
                                          <p:spTgt spid="1026"/>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5780" y="28321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36195" y="-34290"/>
            <a:ext cx="2113280" cy="2217420"/>
          </a:xfrm>
          <a:prstGeom prst="rect">
            <a:avLst/>
          </a:prstGeom>
        </p:spPr>
      </p:pic>
      <p:pic>
        <p:nvPicPr>
          <p:cNvPr id="8202" name="图片 6" descr="9.png"/>
          <p:cNvPicPr>
            <a:picLocks noChangeAspect="1"/>
          </p:cNvPicPr>
          <p:nvPr/>
        </p:nvPicPr>
        <p:blipFill>
          <a:blip r:embed="rId2"/>
          <a:srcRect l="28654" t="14525" r="30148" b="35521"/>
          <a:stretch>
            <a:fillRect/>
          </a:stretch>
        </p:blipFill>
        <p:spPr>
          <a:xfrm>
            <a:off x="10975975" y="183515"/>
            <a:ext cx="885825" cy="806450"/>
          </a:xfrm>
          <a:prstGeom prst="rect">
            <a:avLst/>
          </a:prstGeom>
          <a:noFill/>
          <a:ln w="9525">
            <a:noFill/>
          </a:ln>
        </p:spPr>
      </p:pic>
      <p:sp>
        <p:nvSpPr>
          <p:cNvPr id="4" name="TextBox 1"/>
          <p:cNvSpPr txBox="1">
            <a:spLocks noChangeArrowheads="1"/>
          </p:cNvSpPr>
          <p:nvPr/>
        </p:nvSpPr>
        <p:spPr bwMode="auto">
          <a:xfrm>
            <a:off x="1359598" y="1277610"/>
            <a:ext cx="27730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宋体" panose="02010600030101010101" pitchFamily="2" charset="-122"/>
                <a:ea typeface="Calibri" panose="020F0502020204030204" charset="0"/>
                <a:cs typeface="Calibri" panose="020F0502020204030204" charset="0"/>
              </a:defRPr>
            </a:lvl1pPr>
            <a:lvl2pPr marL="742950" indent="-285750" eaLnBrk="0" hangingPunct="0">
              <a:spcBef>
                <a:spcPct val="20000"/>
              </a:spcBef>
              <a:buFont typeface="Arial" panose="020B0604020202020204" pitchFamily="34" charset="0"/>
              <a:buChar char="–"/>
              <a:defRPr sz="2800">
                <a:solidFill>
                  <a:schemeClr val="tx1"/>
                </a:solidFill>
                <a:latin typeface="宋体" panose="02010600030101010101" pitchFamily="2" charset="-122"/>
                <a:ea typeface="Calibri" panose="020F0502020204030204" charset="0"/>
                <a:cs typeface="Calibri" panose="020F0502020204030204" charset="0"/>
              </a:defRPr>
            </a:lvl2pPr>
            <a:lvl3pPr marL="1143000" indent="-228600" eaLnBrk="0" hangingPunct="0">
              <a:spcBef>
                <a:spcPct val="20000"/>
              </a:spcBef>
              <a:buFont typeface="Arial" panose="020B0604020202020204" pitchFamily="34" charset="0"/>
              <a:buChar char="•"/>
              <a:defRPr sz="2400">
                <a:solidFill>
                  <a:schemeClr val="tx1"/>
                </a:solidFill>
                <a:latin typeface="宋体" panose="02010600030101010101" pitchFamily="2" charset="-122"/>
                <a:ea typeface="Calibri" panose="020F0502020204030204" charset="0"/>
                <a:cs typeface="Calibri" panose="020F0502020204030204" charset="0"/>
              </a:defRPr>
            </a:lvl3pPr>
            <a:lvl4pPr marL="16002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4pPr>
            <a:lvl5pPr marL="20574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9pPr>
          </a:lstStyle>
          <a:p>
            <a:pPr algn="r" eaLnBrk="1" hangingPunct="1">
              <a:spcBef>
                <a:spcPct val="0"/>
              </a:spcBef>
              <a:buFontTx/>
              <a:buNone/>
            </a:pPr>
            <a:r>
              <a:rPr lang="zh-CN" altLang="en-US" sz="2800" b="1" dirty="0">
                <a:solidFill>
                  <a:srgbClr val="C00000"/>
                </a:solidFill>
                <a:latin typeface="Arial" panose="020B0604020202020204" pitchFamily="34" charset="0"/>
                <a:ea typeface="微软雅黑" panose="020B0503020204020204" charset="-122"/>
                <a:sym typeface="Arial" panose="020B0604020202020204" pitchFamily="34" charset="0"/>
              </a:rPr>
              <a:t>团十五大召开</a:t>
            </a:r>
            <a:endParaRPr lang="zh-CN" altLang="en-US" sz="2800" b="1" dirty="0">
              <a:solidFill>
                <a:srgbClr val="C00000"/>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nvSpPr>
        <p:spPr>
          <a:xfrm>
            <a:off x="1053465" y="1491615"/>
            <a:ext cx="5604510" cy="4246245"/>
          </a:xfrm>
          <a:prstGeom prst="rect">
            <a:avLst/>
          </a:prstGeom>
          <a:ln>
            <a:noFill/>
          </a:ln>
        </p:spPr>
        <p:txBody>
          <a:bodyPr wrap="square">
            <a:spAutoFit/>
          </a:bodyPr>
          <a:lstStyle/>
          <a:p>
            <a:pPr indent="457200">
              <a:lnSpc>
                <a:spcPct val="150000"/>
              </a:lnSpc>
            </a:pPr>
            <a:endParaRPr lang="en-US" altLang="zh-CN" sz="2000" dirty="0">
              <a:latin typeface="微软雅黑" panose="020B0503020204020204" charset="-122"/>
              <a:ea typeface="微软雅黑" panose="020B0503020204020204" charset="-122"/>
              <a:sym typeface="Arial" panose="020B0604020202020204" pitchFamily="34" charset="0"/>
            </a:endParaRPr>
          </a:p>
          <a:p>
            <a:pPr indent="457200">
              <a:lnSpc>
                <a:spcPct val="150000"/>
              </a:lnSpc>
            </a:pPr>
            <a:r>
              <a:rPr lang="zh-CN" altLang="en-US" sz="2000" dirty="0">
                <a:latin typeface="微软雅黑" panose="020B0503020204020204" charset="-122"/>
                <a:ea typeface="微软雅黑" panose="020B0503020204020204" charset="-122"/>
                <a:sym typeface="Arial" panose="020B0604020202020204" pitchFamily="34" charset="0"/>
              </a:rPr>
              <a:t>中国共产主义青年团第十五次全国代表大会于</a:t>
            </a:r>
            <a:r>
              <a:rPr lang="en-US" altLang="zh-CN" sz="2000" dirty="0">
                <a:latin typeface="微软雅黑" panose="020B0503020204020204" charset="-122"/>
                <a:ea typeface="微软雅黑" panose="020B0503020204020204" charset="-122"/>
                <a:sym typeface="Arial" panose="020B0604020202020204" pitchFamily="34" charset="0"/>
              </a:rPr>
              <a:t>2003</a:t>
            </a:r>
            <a:r>
              <a:rPr lang="zh-CN" altLang="en-US" sz="2000" dirty="0">
                <a:latin typeface="微软雅黑" panose="020B0503020204020204" charset="-122"/>
                <a:ea typeface="微软雅黑" panose="020B0503020204020204" charset="-122"/>
                <a:sym typeface="Arial" panose="020B0604020202020204" pitchFamily="34" charset="0"/>
              </a:rPr>
              <a:t>年</a:t>
            </a:r>
            <a:r>
              <a:rPr lang="en-US" altLang="zh-CN" sz="2000" dirty="0">
                <a:latin typeface="微软雅黑" panose="020B0503020204020204" charset="-122"/>
                <a:ea typeface="微软雅黑" panose="020B0503020204020204" charset="-122"/>
                <a:sym typeface="Arial" panose="020B0604020202020204" pitchFamily="34" charset="0"/>
              </a:rPr>
              <a:t>7</a:t>
            </a:r>
            <a:r>
              <a:rPr lang="zh-CN" altLang="en-US" sz="2000" dirty="0">
                <a:latin typeface="微软雅黑" panose="020B0503020204020204" charset="-122"/>
                <a:ea typeface="微软雅黑" panose="020B0503020204020204" charset="-122"/>
                <a:sym typeface="Arial" panose="020B0604020202020204" pitchFamily="34" charset="0"/>
              </a:rPr>
              <a:t>月</a:t>
            </a:r>
            <a:r>
              <a:rPr lang="en-US" altLang="zh-CN" sz="2000" dirty="0">
                <a:latin typeface="微软雅黑" panose="020B0503020204020204" charset="-122"/>
                <a:ea typeface="微软雅黑" panose="020B0503020204020204" charset="-122"/>
                <a:sym typeface="Arial" panose="020B0604020202020204" pitchFamily="34" charset="0"/>
              </a:rPr>
              <a:t>22</a:t>
            </a:r>
            <a:r>
              <a:rPr lang="zh-CN" altLang="en-US" sz="2000" dirty="0">
                <a:latin typeface="微软雅黑" panose="020B0503020204020204" charset="-122"/>
                <a:ea typeface="微软雅黑" panose="020B0503020204020204" charset="-122"/>
                <a:sym typeface="Arial" panose="020B0604020202020204" pitchFamily="34" charset="0"/>
              </a:rPr>
              <a:t>日至</a:t>
            </a:r>
            <a:r>
              <a:rPr lang="en-US" altLang="zh-CN" sz="2000" dirty="0">
                <a:latin typeface="微软雅黑" panose="020B0503020204020204" charset="-122"/>
                <a:ea typeface="微软雅黑" panose="020B0503020204020204" charset="-122"/>
                <a:sym typeface="Arial" panose="020B0604020202020204" pitchFamily="34" charset="0"/>
              </a:rPr>
              <a:t>26</a:t>
            </a:r>
            <a:r>
              <a:rPr lang="zh-CN" altLang="en-US" sz="2000" dirty="0">
                <a:latin typeface="微软雅黑" panose="020B0503020204020204" charset="-122"/>
                <a:ea typeface="微软雅黑" panose="020B0503020204020204" charset="-122"/>
                <a:sym typeface="Arial" panose="020B0604020202020204" pitchFamily="34" charset="0"/>
              </a:rPr>
              <a:t>日在北京召开。 </a:t>
            </a:r>
            <a:endParaRPr lang="zh-CN" altLang="en-US" sz="2000" dirty="0">
              <a:latin typeface="微软雅黑" panose="020B0503020204020204" charset="-122"/>
              <a:ea typeface="微软雅黑" panose="020B0503020204020204" charset="-122"/>
              <a:sym typeface="Arial" panose="020B0604020202020204" pitchFamily="34" charset="0"/>
            </a:endParaRPr>
          </a:p>
          <a:p>
            <a:pPr indent="457200">
              <a:lnSpc>
                <a:spcPct val="150000"/>
              </a:lnSpc>
            </a:pPr>
            <a:r>
              <a:rPr lang="zh-CN" altLang="en-US" sz="2000" dirty="0">
                <a:latin typeface="微软雅黑" panose="020B0503020204020204" charset="-122"/>
                <a:ea typeface="微软雅黑" panose="020B0503020204020204" charset="-122"/>
                <a:sym typeface="Arial" panose="020B0604020202020204" pitchFamily="34" charset="0"/>
              </a:rPr>
              <a:t>大会通过了中国共产主义青年团第十五次全国代表大会关于</a:t>
            </a:r>
            <a:r>
              <a:rPr lang="en-US" altLang="zh-CN" sz="2000" dirty="0">
                <a:latin typeface="微软雅黑" panose="020B0503020204020204" charset="-122"/>
                <a:ea typeface="微软雅黑" panose="020B0503020204020204" charset="-122"/>
                <a:sym typeface="Arial" panose="020B0604020202020204" pitchFamily="34" charset="0"/>
              </a:rPr>
              <a:t>《</a:t>
            </a:r>
            <a:r>
              <a:rPr lang="zh-CN" altLang="en-US" sz="2000" dirty="0">
                <a:latin typeface="微软雅黑" panose="020B0503020204020204" charset="-122"/>
                <a:ea typeface="微软雅黑" panose="020B0503020204020204" charset="-122"/>
                <a:sym typeface="Arial" panose="020B0604020202020204" pitchFamily="34" charset="0"/>
              </a:rPr>
              <a:t>中国共产主义青年团章程（修正案）</a:t>
            </a:r>
            <a:r>
              <a:rPr lang="en-US" altLang="zh-CN" sz="2000" dirty="0">
                <a:latin typeface="微软雅黑" panose="020B0503020204020204" charset="-122"/>
                <a:ea typeface="微软雅黑" panose="020B0503020204020204" charset="-122"/>
                <a:sym typeface="Arial" panose="020B0604020202020204" pitchFamily="34" charset="0"/>
              </a:rPr>
              <a:t>》</a:t>
            </a:r>
            <a:r>
              <a:rPr lang="zh-CN" altLang="en-US" sz="2000" dirty="0">
                <a:latin typeface="微软雅黑" panose="020B0503020204020204" charset="-122"/>
                <a:ea typeface="微软雅黑" panose="020B0503020204020204" charset="-122"/>
                <a:sym typeface="Arial" panose="020B0604020202020204" pitchFamily="34" charset="0"/>
              </a:rPr>
              <a:t>的决议，一致同意在团章中明确规定，中国共产主义青年团以</a:t>
            </a:r>
            <a:r>
              <a:rPr lang="zh-CN" altLang="en-US" sz="2000" b="1" dirty="0">
                <a:solidFill>
                  <a:srgbClr val="C00000"/>
                </a:solidFill>
                <a:latin typeface="微软雅黑" panose="020B0503020204020204" charset="-122"/>
                <a:ea typeface="微软雅黑" panose="020B0503020204020204" charset="-122"/>
                <a:sym typeface="Arial" panose="020B0604020202020204" pitchFamily="34" charset="0"/>
              </a:rPr>
              <a:t>马克思列宁主义、毛泽东思想、邓小平理论和“三个代表”重要思想</a:t>
            </a:r>
            <a:r>
              <a:rPr lang="zh-CN" altLang="en-US" sz="2000" dirty="0">
                <a:latin typeface="微软雅黑" panose="020B0503020204020204" charset="-122"/>
                <a:ea typeface="微软雅黑" panose="020B0503020204020204" charset="-122"/>
                <a:sym typeface="Arial" panose="020B0604020202020204" pitchFamily="34" charset="0"/>
              </a:rPr>
              <a:t>为行动指南</a:t>
            </a:r>
            <a:r>
              <a:rPr lang="zh-CN" altLang="en-US" sz="1600" dirty="0">
                <a:latin typeface="Arial" panose="020B0604020202020204" pitchFamily="34" charset="0"/>
                <a:ea typeface="微软雅黑" panose="020B0503020204020204" charset="-122"/>
                <a:sym typeface="Arial" panose="020B0604020202020204" pitchFamily="34" charset="0"/>
              </a:rPr>
              <a:t>。</a:t>
            </a:r>
            <a:endParaRPr lang="zh-CN" altLang="en-US" sz="1600" dirty="0">
              <a:latin typeface="Arial" panose="020B0604020202020204" pitchFamily="34" charset="0"/>
              <a:ea typeface="微软雅黑" panose="020B0503020204020204" charset="-122"/>
              <a:sym typeface="Arial" panose="020B0604020202020204" pitchFamily="34" charset="0"/>
            </a:endParaRPr>
          </a:p>
        </p:txBody>
      </p:sp>
      <p:pic>
        <p:nvPicPr>
          <p:cNvPr id="4098" name="Picture 2" descr="http://qnzz.youth.cn/zhuanti/zgmqch/qczms/201306/W02013060660611030246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9635" y="2501265"/>
            <a:ext cx="4145280" cy="267589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wipe(up)">
                                      <p:cBhvr>
                                        <p:cTn id="1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5780" y="28321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36195" y="-34290"/>
            <a:ext cx="2113280" cy="2217420"/>
          </a:xfrm>
          <a:prstGeom prst="rect">
            <a:avLst/>
          </a:prstGeom>
        </p:spPr>
      </p:pic>
      <p:pic>
        <p:nvPicPr>
          <p:cNvPr id="8202" name="图片 6" descr="9.png"/>
          <p:cNvPicPr>
            <a:picLocks noChangeAspect="1"/>
          </p:cNvPicPr>
          <p:nvPr/>
        </p:nvPicPr>
        <p:blipFill>
          <a:blip r:embed="rId2"/>
          <a:srcRect l="28654" t="14525" r="30148" b="35521"/>
          <a:stretch>
            <a:fillRect/>
          </a:stretch>
        </p:blipFill>
        <p:spPr>
          <a:xfrm>
            <a:off x="10975975" y="183515"/>
            <a:ext cx="885825" cy="806450"/>
          </a:xfrm>
          <a:prstGeom prst="rect">
            <a:avLst/>
          </a:prstGeom>
          <a:noFill/>
          <a:ln w="9525">
            <a:noFill/>
          </a:ln>
        </p:spPr>
      </p:pic>
      <p:sp>
        <p:nvSpPr>
          <p:cNvPr id="4" name="TextBox 1"/>
          <p:cNvSpPr txBox="1">
            <a:spLocks noChangeArrowheads="1"/>
          </p:cNvSpPr>
          <p:nvPr/>
        </p:nvSpPr>
        <p:spPr bwMode="auto">
          <a:xfrm>
            <a:off x="1508220" y="1101380"/>
            <a:ext cx="25799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宋体" panose="02010600030101010101" pitchFamily="2" charset="-122"/>
                <a:ea typeface="Calibri" panose="020F0502020204030204" charset="0"/>
                <a:cs typeface="Calibri" panose="020F0502020204030204" charset="0"/>
              </a:defRPr>
            </a:lvl1pPr>
            <a:lvl2pPr marL="742950" indent="-285750" eaLnBrk="0" hangingPunct="0">
              <a:spcBef>
                <a:spcPct val="20000"/>
              </a:spcBef>
              <a:buFont typeface="Arial" panose="020B0604020202020204" pitchFamily="34" charset="0"/>
              <a:buChar char="–"/>
              <a:defRPr sz="2800">
                <a:solidFill>
                  <a:schemeClr val="tx1"/>
                </a:solidFill>
                <a:latin typeface="宋体" panose="02010600030101010101" pitchFamily="2" charset="-122"/>
                <a:ea typeface="Calibri" panose="020F0502020204030204" charset="0"/>
                <a:cs typeface="Calibri" panose="020F0502020204030204" charset="0"/>
              </a:defRPr>
            </a:lvl2pPr>
            <a:lvl3pPr marL="1143000" indent="-228600" eaLnBrk="0" hangingPunct="0">
              <a:spcBef>
                <a:spcPct val="20000"/>
              </a:spcBef>
              <a:buFont typeface="Arial" panose="020B0604020202020204" pitchFamily="34" charset="0"/>
              <a:buChar char="•"/>
              <a:defRPr sz="2400">
                <a:solidFill>
                  <a:schemeClr val="tx1"/>
                </a:solidFill>
                <a:latin typeface="宋体" panose="02010600030101010101" pitchFamily="2" charset="-122"/>
                <a:ea typeface="Calibri" panose="020F0502020204030204" charset="0"/>
                <a:cs typeface="Calibri" panose="020F0502020204030204" charset="0"/>
              </a:defRPr>
            </a:lvl3pPr>
            <a:lvl4pPr marL="16002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4pPr>
            <a:lvl5pPr marL="20574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9pPr>
          </a:lstStyle>
          <a:p>
            <a:pPr algn="r" eaLnBrk="1" hangingPunct="1">
              <a:spcBef>
                <a:spcPct val="0"/>
              </a:spcBef>
              <a:buFontTx/>
              <a:buNone/>
            </a:pPr>
            <a:r>
              <a:rPr lang="zh-CN" altLang="en-US" sz="2800" b="1" dirty="0">
                <a:solidFill>
                  <a:srgbClr val="C00000"/>
                </a:solidFill>
                <a:latin typeface="Arial" panose="020B0604020202020204" pitchFamily="34" charset="0"/>
                <a:ea typeface="微软雅黑" panose="020B0503020204020204" charset="-122"/>
                <a:sym typeface="Arial" panose="020B0604020202020204" pitchFamily="34" charset="0"/>
              </a:rPr>
              <a:t>团十六大召开</a:t>
            </a:r>
            <a:endParaRPr lang="zh-CN" altLang="en-US" sz="2800" b="1" dirty="0">
              <a:solidFill>
                <a:srgbClr val="C00000"/>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nvSpPr>
        <p:spPr>
          <a:xfrm>
            <a:off x="1285875" y="1793875"/>
            <a:ext cx="5443855" cy="4246245"/>
          </a:xfrm>
          <a:prstGeom prst="rect">
            <a:avLst/>
          </a:prstGeom>
        </p:spPr>
        <p:txBody>
          <a:bodyPr wrap="square">
            <a:spAutoFit/>
          </a:bodyPr>
          <a:lstStyle/>
          <a:p>
            <a:pPr indent="457200">
              <a:lnSpc>
                <a:spcPct val="150000"/>
              </a:lnSpc>
            </a:pPr>
            <a:r>
              <a:rPr lang="zh-CN" altLang="en-US"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中国共产主义青年团第十六次全国代表大会于</a:t>
            </a:r>
            <a:r>
              <a:rPr lang="en-US" altLang="zh-CN"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2008</a:t>
            </a:r>
            <a:r>
              <a:rPr lang="zh-CN" altLang="en-US"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年</a:t>
            </a:r>
            <a:r>
              <a:rPr lang="en-US" altLang="zh-CN"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6</a:t>
            </a:r>
            <a:r>
              <a:rPr lang="zh-CN" altLang="en-US"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月</a:t>
            </a:r>
            <a:r>
              <a:rPr lang="en-US" altLang="zh-CN"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10</a:t>
            </a:r>
            <a:r>
              <a:rPr lang="zh-CN" altLang="en-US"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日至</a:t>
            </a:r>
            <a:r>
              <a:rPr lang="en-US" altLang="zh-CN"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13</a:t>
            </a:r>
            <a:r>
              <a:rPr lang="zh-CN" altLang="en-US"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日在北京召开。</a:t>
            </a:r>
            <a:endParaRPr lang="zh-CN" altLang="en-US"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a:p>
            <a:pPr indent="457200">
              <a:lnSpc>
                <a:spcPct val="150000"/>
              </a:lnSpc>
            </a:pPr>
            <a:r>
              <a:rPr lang="zh-CN" altLang="en-US" dirty="0">
                <a:latin typeface="微软雅黑" panose="020B0503020204020204" charset="-122"/>
                <a:ea typeface="微软雅黑" panose="020B0503020204020204" charset="-122"/>
                <a:sym typeface="Arial" panose="020B0604020202020204" pitchFamily="34" charset="0"/>
              </a:rPr>
              <a:t>大会通过关于</a:t>
            </a:r>
            <a:r>
              <a:rPr lang="en-US" altLang="zh-CN" dirty="0">
                <a:latin typeface="微软雅黑" panose="020B0503020204020204" charset="-122"/>
                <a:ea typeface="微软雅黑" panose="020B0503020204020204" charset="-122"/>
                <a:sym typeface="Arial" panose="020B0604020202020204" pitchFamily="34" charset="0"/>
              </a:rPr>
              <a:t>《</a:t>
            </a:r>
            <a:r>
              <a:rPr lang="zh-CN" altLang="en-US" dirty="0">
                <a:latin typeface="微软雅黑" panose="020B0503020204020204" charset="-122"/>
                <a:ea typeface="微软雅黑" panose="020B0503020204020204" charset="-122"/>
                <a:sym typeface="Arial" panose="020B0604020202020204" pitchFamily="34" charset="0"/>
              </a:rPr>
              <a:t>中国共产主义青年团章程（修正案）</a:t>
            </a:r>
            <a:r>
              <a:rPr lang="en-US" altLang="zh-CN" dirty="0">
                <a:latin typeface="微软雅黑" panose="020B0503020204020204" charset="-122"/>
                <a:ea typeface="微软雅黑" panose="020B0503020204020204" charset="-122"/>
                <a:sym typeface="Arial" panose="020B0604020202020204" pitchFamily="34" charset="0"/>
              </a:rPr>
              <a:t>》</a:t>
            </a:r>
            <a:r>
              <a:rPr lang="zh-CN" altLang="en-US" dirty="0">
                <a:latin typeface="微软雅黑" panose="020B0503020204020204" charset="-122"/>
                <a:ea typeface="微软雅黑" panose="020B0503020204020204" charset="-122"/>
                <a:sym typeface="Arial" panose="020B0604020202020204" pitchFamily="34" charset="0"/>
              </a:rPr>
              <a:t>的决议。大会一致同意把深入贯彻落实科学发展观写入团章。大会认为，作为党的助手和后备军，共青团必须深入贯彻落实科学发展观，自觉用科学发展观武装头脑、指导实践、推动工作。</a:t>
            </a:r>
            <a:r>
              <a:rPr lang="zh-CN" altLang="en-US" b="1" dirty="0">
                <a:solidFill>
                  <a:srgbClr val="C00000"/>
                </a:solidFill>
                <a:latin typeface="微软雅黑" panose="020B0503020204020204" charset="-122"/>
                <a:ea typeface="微软雅黑" panose="020B0503020204020204" charset="-122"/>
                <a:sym typeface="Arial" panose="020B0604020202020204" pitchFamily="34" charset="0"/>
              </a:rPr>
              <a:t>大会一致同意在团章中对共青团的奋斗目标</a:t>
            </a:r>
            <a:r>
              <a:rPr lang="zh-CN" altLang="en-US" dirty="0">
                <a:latin typeface="微软雅黑" panose="020B0503020204020204" charset="-122"/>
                <a:ea typeface="微软雅黑" panose="020B0503020204020204" charset="-122"/>
                <a:sym typeface="Arial" panose="020B0604020202020204" pitchFamily="34" charset="0"/>
              </a:rPr>
              <a:t>、现阶段的基本任务进行充实，一致同意在团章中强调团的建设必须坚持改革创新精神。 </a:t>
            </a:r>
            <a:endParaRPr lang="zh-CN" altLang="en-US" dirty="0">
              <a:latin typeface="微软雅黑" panose="020B0503020204020204" charset="-122"/>
              <a:ea typeface="微软雅黑" panose="020B0503020204020204" charset="-122"/>
              <a:sym typeface="Arial" panose="020B0604020202020204" pitchFamily="34"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1975" y="2784475"/>
            <a:ext cx="4820285" cy="2537460"/>
          </a:xfrm>
          <a:prstGeom prst="rect">
            <a:avLst/>
          </a:prstGeom>
          <a:ln>
            <a:noFill/>
          </a:ln>
          <a:effectLst>
            <a:outerShdw blurRad="50800" dist="63500" dir="27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randombar(horizontal)">
                                      <p:cBhvr>
                                        <p:cTn id="17" dur="75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5780" y="283210"/>
            <a:ext cx="6141720" cy="706755"/>
          </a:xfrm>
          <a:prstGeom prst="rect">
            <a:avLst/>
          </a:prstGeom>
          <a:noFill/>
        </p:spPr>
        <p:txBody>
          <a:bodyPr wrap="square" rtlCol="0">
            <a:spAutoFit/>
          </a:bodyPr>
          <a:p>
            <a:pPr algn="l">
              <a:lnSpc>
                <a:spcPct val="125000"/>
              </a:lnSpc>
              <a:defRPr/>
            </a:pPr>
            <a:r>
              <a:rPr lang="zh-CN" altLang="en-US" sz="3200" b="1" dirty="0">
                <a:solidFill>
                  <a:srgbClr val="C00000"/>
                </a:solidFill>
                <a:latin typeface="微软雅黑" panose="020B0503020204020204" charset="-122"/>
                <a:ea typeface="微软雅黑" panose="020B0503020204020204" charset="-122"/>
                <a:sym typeface="+mn-ea"/>
              </a:rPr>
              <a:t>共青团光辉会议</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36195" y="-34290"/>
            <a:ext cx="2113280" cy="2217420"/>
          </a:xfrm>
          <a:prstGeom prst="rect">
            <a:avLst/>
          </a:prstGeom>
        </p:spPr>
      </p:pic>
      <p:pic>
        <p:nvPicPr>
          <p:cNvPr id="8202" name="图片 6" descr="9.png"/>
          <p:cNvPicPr>
            <a:picLocks noChangeAspect="1"/>
          </p:cNvPicPr>
          <p:nvPr/>
        </p:nvPicPr>
        <p:blipFill>
          <a:blip r:embed="rId2"/>
          <a:srcRect l="28654" t="14525" r="30148" b="35521"/>
          <a:stretch>
            <a:fillRect/>
          </a:stretch>
        </p:blipFill>
        <p:spPr>
          <a:xfrm>
            <a:off x="10975975" y="183515"/>
            <a:ext cx="885825" cy="806450"/>
          </a:xfrm>
          <a:prstGeom prst="rect">
            <a:avLst/>
          </a:prstGeom>
          <a:noFill/>
          <a:ln w="9525">
            <a:noFill/>
          </a:ln>
        </p:spPr>
      </p:pic>
      <p:sp>
        <p:nvSpPr>
          <p:cNvPr id="4" name="TextBox 1"/>
          <p:cNvSpPr txBox="1">
            <a:spLocks noChangeArrowheads="1"/>
          </p:cNvSpPr>
          <p:nvPr/>
        </p:nvSpPr>
        <p:spPr bwMode="auto">
          <a:xfrm>
            <a:off x="469578" y="1105686"/>
            <a:ext cx="30286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宋体" panose="02010600030101010101" pitchFamily="2" charset="-122"/>
                <a:ea typeface="Calibri" panose="020F0502020204030204" charset="0"/>
                <a:cs typeface="Calibri" panose="020F0502020204030204" charset="0"/>
              </a:defRPr>
            </a:lvl1pPr>
            <a:lvl2pPr marL="742950" indent="-285750" eaLnBrk="0" hangingPunct="0">
              <a:spcBef>
                <a:spcPct val="20000"/>
              </a:spcBef>
              <a:buFont typeface="Arial" panose="020B0604020202020204" pitchFamily="34" charset="0"/>
              <a:buChar char="–"/>
              <a:defRPr sz="2800">
                <a:solidFill>
                  <a:schemeClr val="tx1"/>
                </a:solidFill>
                <a:latin typeface="宋体" panose="02010600030101010101" pitchFamily="2" charset="-122"/>
                <a:ea typeface="Calibri" panose="020F0502020204030204" charset="0"/>
                <a:cs typeface="Calibri" panose="020F0502020204030204" charset="0"/>
              </a:defRPr>
            </a:lvl2pPr>
            <a:lvl3pPr marL="1143000" indent="-228600" eaLnBrk="0" hangingPunct="0">
              <a:spcBef>
                <a:spcPct val="20000"/>
              </a:spcBef>
              <a:buFont typeface="Arial" panose="020B0604020202020204" pitchFamily="34" charset="0"/>
              <a:buChar char="•"/>
              <a:defRPr sz="2400">
                <a:solidFill>
                  <a:schemeClr val="tx1"/>
                </a:solidFill>
                <a:latin typeface="宋体" panose="02010600030101010101" pitchFamily="2" charset="-122"/>
                <a:ea typeface="Calibri" panose="020F0502020204030204" charset="0"/>
                <a:cs typeface="Calibri" panose="020F0502020204030204" charset="0"/>
              </a:defRPr>
            </a:lvl3pPr>
            <a:lvl4pPr marL="16002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4pPr>
            <a:lvl5pPr marL="20574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Calibri" panose="020F0502020204030204" charset="0"/>
                <a:cs typeface="Calibri" panose="020F0502020204030204" charset="0"/>
              </a:defRPr>
            </a:lvl9pPr>
          </a:lstStyle>
          <a:p>
            <a:pPr algn="r" eaLnBrk="1" hangingPunct="1">
              <a:spcBef>
                <a:spcPct val="0"/>
              </a:spcBef>
              <a:buFontTx/>
              <a:buNone/>
            </a:pPr>
            <a:r>
              <a:rPr lang="zh-CN" altLang="en-US" sz="2800" b="1" dirty="0">
                <a:solidFill>
                  <a:srgbClr val="C00000"/>
                </a:solidFill>
                <a:latin typeface="Arial" panose="020B0604020202020204" pitchFamily="34" charset="0"/>
                <a:ea typeface="微软雅黑" panose="020B0503020204020204" charset="-122"/>
                <a:sym typeface="Arial" panose="020B0604020202020204" pitchFamily="34" charset="0"/>
              </a:rPr>
              <a:t>团十七大召开</a:t>
            </a:r>
            <a:endParaRPr lang="zh-CN" altLang="en-US" sz="2800" b="1" dirty="0">
              <a:solidFill>
                <a:srgbClr val="C00000"/>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nvSpPr>
        <p:spPr>
          <a:xfrm>
            <a:off x="1684655" y="1165225"/>
            <a:ext cx="8992235" cy="5077460"/>
          </a:xfrm>
          <a:prstGeom prst="rect">
            <a:avLst/>
          </a:prstGeom>
        </p:spPr>
        <p:txBody>
          <a:bodyPr wrap="square">
            <a:spAutoFit/>
          </a:bodyPr>
          <a:lstStyle/>
          <a:p>
            <a:pPr indent="457200">
              <a:lnSpc>
                <a:spcPct val="150000"/>
              </a:lnSpc>
            </a:pPr>
            <a:endParaRPr lang="en-US" altLang="zh-CN" b="1" dirty="0">
              <a:solidFill>
                <a:srgbClr val="FF0000"/>
              </a:solidFill>
              <a:latin typeface="Arial" panose="020B0604020202020204" pitchFamily="34" charset="0"/>
              <a:ea typeface="微软雅黑" panose="020B0503020204020204" charset="-122"/>
              <a:sym typeface="Arial" panose="020B0604020202020204" pitchFamily="34" charset="0"/>
            </a:endParaRPr>
          </a:p>
          <a:p>
            <a:pPr indent="457200">
              <a:lnSpc>
                <a:spcPct val="150000"/>
              </a:lnSpc>
            </a:pPr>
            <a:r>
              <a:rPr lang="zh-CN" altLang="en-US" b="1" dirty="0">
                <a:solidFill>
                  <a:srgbClr val="A1191B"/>
                </a:solidFill>
                <a:latin typeface="Arial" panose="020B0604020202020204" pitchFamily="34" charset="0"/>
                <a:ea typeface="微软雅黑" panose="020B0503020204020204" charset="-122"/>
                <a:sym typeface="Arial" panose="020B0604020202020204" pitchFamily="34" charset="0"/>
              </a:rPr>
              <a:t>秦宜智当选共青团中央书记处第一书记</a:t>
            </a:r>
            <a:endParaRPr lang="zh-CN" altLang="en-US" b="1" dirty="0">
              <a:solidFill>
                <a:srgbClr val="A1191B"/>
              </a:solidFill>
              <a:latin typeface="Arial" panose="020B0604020202020204" pitchFamily="34" charset="0"/>
              <a:ea typeface="微软雅黑" panose="020B0503020204020204" charset="-122"/>
              <a:sym typeface="Arial" panose="020B0604020202020204" pitchFamily="34" charset="0"/>
            </a:endParaRPr>
          </a:p>
          <a:p>
            <a:pPr indent="457200">
              <a:lnSpc>
                <a:spcPct val="150000"/>
              </a:lnSpc>
            </a:pPr>
            <a:r>
              <a:rPr lang="en-US" altLang="zh-CN" dirty="0">
                <a:latin typeface="Arial" panose="020B0604020202020204" pitchFamily="34" charset="0"/>
                <a:ea typeface="微软雅黑" panose="020B0503020204020204" charset="-122"/>
                <a:sym typeface="Arial" panose="020B0604020202020204" pitchFamily="34" charset="0"/>
              </a:rPr>
              <a:t>2013</a:t>
            </a:r>
            <a:r>
              <a:rPr lang="zh-CN" altLang="en-US" dirty="0">
                <a:latin typeface="Arial" panose="020B0604020202020204" pitchFamily="34" charset="0"/>
                <a:ea typeface="微软雅黑" panose="020B0503020204020204" charset="-122"/>
                <a:sym typeface="Arial" panose="020B0604020202020204" pitchFamily="34" charset="0"/>
              </a:rPr>
              <a:t>年</a:t>
            </a:r>
            <a:r>
              <a:rPr lang="en-US" altLang="zh-CN" dirty="0">
                <a:latin typeface="Arial" panose="020B0604020202020204" pitchFamily="34" charset="0"/>
                <a:ea typeface="微软雅黑" panose="020B0503020204020204" charset="-122"/>
                <a:sym typeface="Arial" panose="020B0604020202020204" pitchFamily="34" charset="0"/>
              </a:rPr>
              <a:t>6</a:t>
            </a:r>
            <a:r>
              <a:rPr lang="zh-CN" altLang="en-US" dirty="0">
                <a:latin typeface="Arial" panose="020B0604020202020204" pitchFamily="34" charset="0"/>
                <a:ea typeface="微软雅黑" panose="020B0503020204020204" charset="-122"/>
                <a:sym typeface="Arial" panose="020B0604020202020204" pitchFamily="34" charset="0"/>
              </a:rPr>
              <a:t>月</a:t>
            </a:r>
            <a:r>
              <a:rPr lang="en-US" altLang="zh-CN" dirty="0">
                <a:latin typeface="Arial" panose="020B0604020202020204" pitchFamily="34" charset="0"/>
                <a:ea typeface="微软雅黑" panose="020B0503020204020204" charset="-122"/>
                <a:sym typeface="Arial" panose="020B0604020202020204" pitchFamily="34" charset="0"/>
              </a:rPr>
              <a:t>17</a:t>
            </a:r>
            <a:r>
              <a:rPr lang="zh-CN" altLang="en-US" dirty="0">
                <a:latin typeface="Arial" panose="020B0604020202020204" pitchFamily="34" charset="0"/>
                <a:ea typeface="微软雅黑" panose="020B0503020204020204" charset="-122"/>
                <a:sym typeface="Arial" panose="020B0604020202020204" pitchFamily="34" charset="0"/>
              </a:rPr>
              <a:t>日，中国共产主义青年团第十七次全国代表大会在北京人民大会堂开幕。大会通过了关于</a:t>
            </a:r>
            <a:r>
              <a:rPr lang="en-US" altLang="zh-CN" dirty="0">
                <a:latin typeface="Arial" panose="020B0604020202020204" pitchFamily="34" charset="0"/>
                <a:ea typeface="微软雅黑" panose="020B0503020204020204" charset="-122"/>
                <a:sym typeface="Arial" panose="020B0604020202020204" pitchFamily="34" charset="0"/>
              </a:rPr>
              <a:t>《</a:t>
            </a:r>
            <a:r>
              <a:rPr lang="zh-CN" altLang="en-US" dirty="0">
                <a:latin typeface="Arial" panose="020B0604020202020204" pitchFamily="34" charset="0"/>
                <a:ea typeface="微软雅黑" panose="020B0503020204020204" charset="-122"/>
                <a:sym typeface="Arial" panose="020B0604020202020204" pitchFamily="34" charset="0"/>
              </a:rPr>
              <a:t>中国共产主义青年团章程（修正案）</a:t>
            </a:r>
            <a:r>
              <a:rPr lang="en-US" altLang="zh-CN" dirty="0">
                <a:latin typeface="Arial" panose="020B0604020202020204" pitchFamily="34" charset="0"/>
                <a:ea typeface="微软雅黑" panose="020B0503020204020204" charset="-122"/>
                <a:sym typeface="Arial" panose="020B0604020202020204" pitchFamily="34" charset="0"/>
              </a:rPr>
              <a:t>》</a:t>
            </a:r>
            <a:r>
              <a:rPr lang="zh-CN" altLang="en-US" dirty="0">
                <a:latin typeface="Arial" panose="020B0604020202020204" pitchFamily="34" charset="0"/>
                <a:ea typeface="微软雅黑" panose="020B0503020204020204" charset="-122"/>
                <a:sym typeface="Arial" panose="020B0604020202020204" pitchFamily="34" charset="0"/>
              </a:rPr>
              <a:t>的决议。大会一致同意把科学发展观写入共青团的行动指南。大会认为，</a:t>
            </a:r>
            <a:r>
              <a:rPr lang="zh-CN" altLang="en-US" b="1" dirty="0">
                <a:solidFill>
                  <a:srgbClr val="C00000"/>
                </a:solidFill>
                <a:latin typeface="Arial" panose="020B0604020202020204" pitchFamily="34" charset="0"/>
                <a:ea typeface="微软雅黑" panose="020B0503020204020204" charset="-122"/>
                <a:sym typeface="Arial" panose="020B0604020202020204" pitchFamily="34" charset="0"/>
              </a:rPr>
              <a:t>科学发展观，是同马克思列宁主义、毛泽东思想、邓小平理论、“三个代表”重要思想既一脉相承又与时俱进的科学理论，是马克思主义关于发展的世界观和方法论的集中体现，是马克思主义中国化最新成果，是中国共产党集体智慧的结晶，是党必须长期坚持的指导思想。  </a:t>
            </a:r>
            <a:endParaRPr lang="zh-CN" altLang="en-US" b="1" dirty="0">
              <a:solidFill>
                <a:srgbClr val="C00000"/>
              </a:solidFill>
              <a:latin typeface="Arial" panose="020B0604020202020204" pitchFamily="34" charset="0"/>
              <a:ea typeface="微软雅黑" panose="020B0503020204020204" charset="-122"/>
              <a:sym typeface="Arial" panose="020B0604020202020204" pitchFamily="34" charset="0"/>
            </a:endParaRPr>
          </a:p>
          <a:p>
            <a:pPr indent="457200">
              <a:lnSpc>
                <a:spcPct val="150000"/>
              </a:lnSpc>
            </a:pPr>
            <a:r>
              <a:rPr lang="zh-CN" altLang="en-US" dirty="0">
                <a:latin typeface="Arial" panose="020B0604020202020204" pitchFamily="34" charset="0"/>
                <a:ea typeface="微软雅黑" panose="020B0503020204020204" charset="-122"/>
                <a:sym typeface="Arial" panose="020B0604020202020204" pitchFamily="34" charset="0"/>
              </a:rPr>
              <a:t>大会一致同意在团章中对共青团的奋斗目标进行调整和充实，对现阶段共青团基本任务、共青团思想政治工作内容、团的建设基本要求的内容进行充实。大会认为，与总纲部分的修改相衔接，根据新形势新任务对团的工作和建设提出的新要求，对团章部分条文作适当修改十分必要。</a:t>
            </a:r>
            <a:endParaRPr lang="zh-CN" altLang="en-US" dirty="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26670" y="-31750"/>
            <a:ext cx="3561080" cy="3736975"/>
          </a:xfrm>
          <a:prstGeom prst="rect">
            <a:avLst/>
          </a:prstGeom>
        </p:spPr>
      </p:pic>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790" y="5830570"/>
            <a:ext cx="12190095" cy="1240790"/>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90" y="4719320"/>
            <a:ext cx="6334760" cy="2352040"/>
          </a:xfrm>
          <a:prstGeom prst="rect">
            <a:avLst/>
          </a:prstGeom>
        </p:spPr>
      </p:pic>
      <p:grpSp>
        <p:nvGrpSpPr>
          <p:cNvPr id="9" name="组合 8"/>
          <p:cNvGrpSpPr/>
          <p:nvPr/>
        </p:nvGrpSpPr>
        <p:grpSpPr>
          <a:xfrm>
            <a:off x="2763520" y="2598420"/>
            <a:ext cx="6835775" cy="972150"/>
            <a:chOff x="3978495" y="1208322"/>
            <a:chExt cx="6473605" cy="702415"/>
          </a:xfrm>
        </p:grpSpPr>
        <p:sp>
          <p:nvSpPr>
            <p:cNvPr id="10" name="圆角矩形 9"/>
            <p:cNvSpPr/>
            <p:nvPr/>
          </p:nvSpPr>
          <p:spPr>
            <a:xfrm>
              <a:off x="3978495" y="1208322"/>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4185603" y="1335660"/>
              <a:ext cx="755335" cy="466153"/>
            </a:xfrm>
            <a:prstGeom prst="rect">
              <a:avLst/>
            </a:prstGeom>
          </p:spPr>
          <p:txBody>
            <a:bodyPr wrap="squar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01</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5019675" y="1226737"/>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05"/>
            <p:cNvSpPr txBox="1">
              <a:spLocks noChangeArrowheads="1"/>
            </p:cNvSpPr>
            <p:nvPr/>
          </p:nvSpPr>
          <p:spPr bwMode="auto">
            <a:xfrm>
              <a:off x="5148046" y="1307126"/>
              <a:ext cx="5212080" cy="55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4400" b="1" dirty="0" smtClean="0">
                  <a:solidFill>
                    <a:schemeClr val="bg1"/>
                  </a:solidFill>
                  <a:latin typeface="微软雅黑" panose="020B0503020204020204" charset="-122"/>
                  <a:ea typeface="微软雅黑" panose="020B0503020204020204" charset="-122"/>
                  <a:sym typeface="+mn-ea"/>
                </a:rPr>
                <a:t>共青团内基础知识</a:t>
              </a:r>
              <a:endParaRPr lang="zh-CN" altLang="en-US" sz="4400" b="1" dirty="0" smtClean="0">
                <a:solidFill>
                  <a:schemeClr val="bg1"/>
                </a:solidFill>
                <a:latin typeface="微软雅黑" panose="020B0503020204020204" charset="-122"/>
                <a:ea typeface="微软雅黑" panose="020B0503020204020204" charset="-122"/>
                <a:cs typeface="+mn-ea"/>
                <a:sym typeface="+mn-ea"/>
              </a:endParaRPr>
            </a:p>
          </p:txBody>
        </p:sp>
      </p:grpSp>
      <p:pic>
        <p:nvPicPr>
          <p:cNvPr id="8202" name="图片 6" descr="9.png"/>
          <p:cNvPicPr>
            <a:picLocks noChangeAspect="1"/>
          </p:cNvPicPr>
          <p:nvPr/>
        </p:nvPicPr>
        <p:blipFill>
          <a:blip r:embed="rId4"/>
          <a:srcRect l="28654" t="14525" r="30148" b="35521"/>
          <a:stretch>
            <a:fillRect/>
          </a:stretch>
        </p:blipFill>
        <p:spPr>
          <a:xfrm>
            <a:off x="5172075" y="560705"/>
            <a:ext cx="2018665" cy="18376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320040" y="-30480"/>
            <a:ext cx="5440045" cy="5708015"/>
          </a:xfrm>
          <a:prstGeom prst="rect">
            <a:avLst/>
          </a:prstGeom>
        </p:spPr>
      </p:pic>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9300" y="5677535"/>
            <a:ext cx="11371580" cy="1240790"/>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5130165"/>
            <a:ext cx="4817110" cy="178816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38674" y="1047115"/>
            <a:ext cx="2467747" cy="6858000"/>
          </a:xfrm>
          <a:prstGeom prst="rect">
            <a:avLst/>
          </a:prstGeom>
        </p:spPr>
      </p:pic>
      <p:sp>
        <p:nvSpPr>
          <p:cNvPr id="4" name="文本框 3"/>
          <p:cNvSpPr txBox="1"/>
          <p:nvPr/>
        </p:nvSpPr>
        <p:spPr>
          <a:xfrm>
            <a:off x="3348990" y="1981200"/>
            <a:ext cx="6172200" cy="1861185"/>
          </a:xfrm>
          <a:prstGeom prst="rect">
            <a:avLst/>
          </a:prstGeom>
          <a:noFill/>
        </p:spPr>
        <p:txBody>
          <a:bodyPr wrap="square" rtlCol="0">
            <a:spAutoFit/>
          </a:bodyPr>
          <a:p>
            <a:pPr algn="dist"/>
            <a:r>
              <a:rPr lang="zh-CN" altLang="zh-CN" sz="11500" spc="-300" dirty="0">
                <a:solidFill>
                  <a:srgbClr val="C00000"/>
                </a:solidFill>
                <a:latin typeface="华文行楷" panose="02010800040101010101" charset="-122"/>
                <a:ea typeface="华文行楷" panose="02010800040101010101" charset="-122"/>
                <a:sym typeface="+mn-ea"/>
              </a:rPr>
              <a:t>感谢聆听</a:t>
            </a:r>
            <a:endParaRPr lang="zh-CN" altLang="zh-CN" sz="11500" spc="-300" dirty="0">
              <a:solidFill>
                <a:srgbClr val="C00000"/>
              </a:solidFill>
              <a:latin typeface="华文行楷" panose="02010800040101010101" charset="-122"/>
              <a:ea typeface="华文行楷" panose="02010800040101010101" charset="-122"/>
              <a:sym typeface="+mn-ea"/>
            </a:endParaRPr>
          </a:p>
        </p:txBody>
      </p:sp>
      <p:sp>
        <p:nvSpPr>
          <p:cNvPr id="6" name="Freeform 29"/>
          <p:cNvSpPr/>
          <p:nvPr/>
        </p:nvSpPr>
        <p:spPr bwMode="auto">
          <a:xfrm rot="300000" flipH="1">
            <a:off x="2313305" y="4062095"/>
            <a:ext cx="1337310" cy="372745"/>
          </a:xfrm>
          <a:custGeom>
            <a:avLst/>
            <a:gdLst>
              <a:gd name="T0" fmla="*/ 72 w 72"/>
              <a:gd name="T1" fmla="*/ 8 h 15"/>
              <a:gd name="T2" fmla="*/ 65 w 72"/>
              <a:gd name="T3" fmla="*/ 11 h 15"/>
              <a:gd name="T4" fmla="*/ 61 w 72"/>
              <a:gd name="T5" fmla="*/ 11 h 15"/>
              <a:gd name="T6" fmla="*/ 57 w 72"/>
              <a:gd name="T7" fmla="*/ 13 h 15"/>
              <a:gd name="T8" fmla="*/ 57 w 72"/>
              <a:gd name="T9" fmla="*/ 14 h 15"/>
              <a:gd name="T10" fmla="*/ 55 w 72"/>
              <a:gd name="T11" fmla="*/ 15 h 15"/>
              <a:gd name="T12" fmla="*/ 54 w 72"/>
              <a:gd name="T13" fmla="*/ 13 h 15"/>
              <a:gd name="T14" fmla="*/ 51 w 72"/>
              <a:gd name="T15" fmla="*/ 13 h 15"/>
              <a:gd name="T16" fmla="*/ 50 w 72"/>
              <a:gd name="T17" fmla="*/ 14 h 15"/>
              <a:gd name="T18" fmla="*/ 45 w 72"/>
              <a:gd name="T19" fmla="*/ 14 h 15"/>
              <a:gd name="T20" fmla="*/ 40 w 72"/>
              <a:gd name="T21" fmla="*/ 12 h 15"/>
              <a:gd name="T22" fmla="*/ 33 w 72"/>
              <a:gd name="T23" fmla="*/ 13 h 15"/>
              <a:gd name="T24" fmla="*/ 31 w 72"/>
              <a:gd name="T25" fmla="*/ 12 h 15"/>
              <a:gd name="T26" fmla="*/ 28 w 72"/>
              <a:gd name="T27" fmla="*/ 10 h 15"/>
              <a:gd name="T28" fmla="*/ 20 w 72"/>
              <a:gd name="T29" fmla="*/ 11 h 15"/>
              <a:gd name="T30" fmla="*/ 12 w 72"/>
              <a:gd name="T31" fmla="*/ 8 h 15"/>
              <a:gd name="T32" fmla="*/ 6 w 72"/>
              <a:gd name="T33" fmla="*/ 7 h 15"/>
              <a:gd name="T34" fmla="*/ 3 w 72"/>
              <a:gd name="T35" fmla="*/ 6 h 15"/>
              <a:gd name="T36" fmla="*/ 0 w 72"/>
              <a:gd name="T37" fmla="*/ 2 h 15"/>
              <a:gd name="T38" fmla="*/ 0 w 72"/>
              <a:gd name="T39" fmla="*/ 2 h 15"/>
              <a:gd name="T40" fmla="*/ 6 w 72"/>
              <a:gd name="T41" fmla="*/ 4 h 15"/>
              <a:gd name="T42" fmla="*/ 10 w 72"/>
              <a:gd name="T43" fmla="*/ 4 h 15"/>
              <a:gd name="T44" fmla="*/ 17 w 72"/>
              <a:gd name="T45" fmla="*/ 3 h 15"/>
              <a:gd name="T46" fmla="*/ 22 w 72"/>
              <a:gd name="T47" fmla="*/ 6 h 15"/>
              <a:gd name="T48" fmla="*/ 29 w 72"/>
              <a:gd name="T49" fmla="*/ 4 h 15"/>
              <a:gd name="T50" fmla="*/ 34 w 72"/>
              <a:gd name="T51" fmla="*/ 3 h 15"/>
              <a:gd name="T52" fmla="*/ 38 w 72"/>
              <a:gd name="T53" fmla="*/ 6 h 15"/>
              <a:gd name="T54" fmla="*/ 40 w 72"/>
              <a:gd name="T55" fmla="*/ 10 h 15"/>
              <a:gd name="T56" fmla="*/ 46 w 72"/>
              <a:gd name="T57" fmla="*/ 11 h 15"/>
              <a:gd name="T58" fmla="*/ 48 w 72"/>
              <a:gd name="T59" fmla="*/ 10 h 15"/>
              <a:gd name="T60" fmla="*/ 48 w 72"/>
              <a:gd name="T61" fmla="*/ 4 h 15"/>
              <a:gd name="T62" fmla="*/ 46 w 72"/>
              <a:gd name="T63" fmla="*/ 5 h 15"/>
              <a:gd name="T64" fmla="*/ 47 w 72"/>
              <a:gd name="T65" fmla="*/ 5 h 15"/>
              <a:gd name="T66" fmla="*/ 49 w 72"/>
              <a:gd name="T67" fmla="*/ 6 h 15"/>
              <a:gd name="T68" fmla="*/ 46 w 72"/>
              <a:gd name="T69" fmla="*/ 10 h 15"/>
              <a:gd name="T70" fmla="*/ 41 w 72"/>
              <a:gd name="T71" fmla="*/ 8 h 15"/>
              <a:gd name="T72" fmla="*/ 40 w 72"/>
              <a:gd name="T73" fmla="*/ 6 h 15"/>
              <a:gd name="T74" fmla="*/ 41 w 72"/>
              <a:gd name="T75" fmla="*/ 1 h 15"/>
              <a:gd name="T76" fmla="*/ 47 w 72"/>
              <a:gd name="T77" fmla="*/ 0 h 15"/>
              <a:gd name="T78" fmla="*/ 52 w 72"/>
              <a:gd name="T79" fmla="*/ 3 h 15"/>
              <a:gd name="T80" fmla="*/ 56 w 72"/>
              <a:gd name="T81" fmla="*/ 6 h 15"/>
              <a:gd name="T82" fmla="*/ 62 w 72"/>
              <a:gd name="T83" fmla="*/ 4 h 15"/>
              <a:gd name="T84" fmla="*/ 66 w 72"/>
              <a:gd name="T85" fmla="*/ 3 h 15"/>
              <a:gd name="T86" fmla="*/ 72 w 72"/>
              <a:gd name="T8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 h="15">
                <a:moveTo>
                  <a:pt x="72" y="6"/>
                </a:moveTo>
                <a:cubicBezTo>
                  <a:pt x="72" y="7"/>
                  <a:pt x="72" y="7"/>
                  <a:pt x="72" y="8"/>
                </a:cubicBezTo>
                <a:cubicBezTo>
                  <a:pt x="72" y="9"/>
                  <a:pt x="70" y="10"/>
                  <a:pt x="70" y="10"/>
                </a:cubicBezTo>
                <a:cubicBezTo>
                  <a:pt x="68" y="11"/>
                  <a:pt x="67" y="11"/>
                  <a:pt x="65" y="11"/>
                </a:cubicBezTo>
                <a:cubicBezTo>
                  <a:pt x="65" y="11"/>
                  <a:pt x="64" y="11"/>
                  <a:pt x="63" y="11"/>
                </a:cubicBezTo>
                <a:cubicBezTo>
                  <a:pt x="62" y="11"/>
                  <a:pt x="62" y="11"/>
                  <a:pt x="61" y="11"/>
                </a:cubicBezTo>
                <a:cubicBezTo>
                  <a:pt x="60" y="11"/>
                  <a:pt x="59" y="11"/>
                  <a:pt x="59" y="11"/>
                </a:cubicBezTo>
                <a:cubicBezTo>
                  <a:pt x="58" y="12"/>
                  <a:pt x="58" y="12"/>
                  <a:pt x="57" y="13"/>
                </a:cubicBezTo>
                <a:cubicBezTo>
                  <a:pt x="57" y="13"/>
                  <a:pt x="57" y="13"/>
                  <a:pt x="57" y="13"/>
                </a:cubicBezTo>
                <a:cubicBezTo>
                  <a:pt x="57" y="14"/>
                  <a:pt x="57" y="14"/>
                  <a:pt x="57" y="14"/>
                </a:cubicBezTo>
                <a:cubicBezTo>
                  <a:pt x="57" y="15"/>
                  <a:pt x="57" y="15"/>
                  <a:pt x="57" y="15"/>
                </a:cubicBezTo>
                <a:cubicBezTo>
                  <a:pt x="56" y="15"/>
                  <a:pt x="56" y="15"/>
                  <a:pt x="55" y="15"/>
                </a:cubicBezTo>
                <a:cubicBezTo>
                  <a:pt x="55" y="14"/>
                  <a:pt x="55" y="14"/>
                  <a:pt x="55" y="14"/>
                </a:cubicBezTo>
                <a:cubicBezTo>
                  <a:pt x="54" y="14"/>
                  <a:pt x="54" y="14"/>
                  <a:pt x="54" y="13"/>
                </a:cubicBezTo>
                <a:cubicBezTo>
                  <a:pt x="53" y="13"/>
                  <a:pt x="52" y="13"/>
                  <a:pt x="52" y="13"/>
                </a:cubicBezTo>
                <a:cubicBezTo>
                  <a:pt x="51" y="13"/>
                  <a:pt x="51" y="13"/>
                  <a:pt x="51" y="13"/>
                </a:cubicBezTo>
                <a:cubicBezTo>
                  <a:pt x="51" y="14"/>
                  <a:pt x="51" y="14"/>
                  <a:pt x="51" y="14"/>
                </a:cubicBezTo>
                <a:cubicBezTo>
                  <a:pt x="50" y="14"/>
                  <a:pt x="50" y="14"/>
                  <a:pt x="50" y="14"/>
                </a:cubicBezTo>
                <a:cubicBezTo>
                  <a:pt x="50" y="15"/>
                  <a:pt x="49" y="15"/>
                  <a:pt x="48" y="15"/>
                </a:cubicBezTo>
                <a:cubicBezTo>
                  <a:pt x="47" y="15"/>
                  <a:pt x="46" y="15"/>
                  <a:pt x="45" y="14"/>
                </a:cubicBezTo>
                <a:cubicBezTo>
                  <a:pt x="44" y="14"/>
                  <a:pt x="43" y="13"/>
                  <a:pt x="42" y="13"/>
                </a:cubicBezTo>
                <a:cubicBezTo>
                  <a:pt x="42" y="12"/>
                  <a:pt x="41" y="12"/>
                  <a:pt x="40" y="12"/>
                </a:cubicBezTo>
                <a:cubicBezTo>
                  <a:pt x="38" y="13"/>
                  <a:pt x="37" y="13"/>
                  <a:pt x="36" y="13"/>
                </a:cubicBezTo>
                <a:cubicBezTo>
                  <a:pt x="35" y="13"/>
                  <a:pt x="34" y="13"/>
                  <a:pt x="33" y="13"/>
                </a:cubicBezTo>
                <a:cubicBezTo>
                  <a:pt x="32" y="13"/>
                  <a:pt x="32" y="13"/>
                  <a:pt x="32" y="13"/>
                </a:cubicBezTo>
                <a:cubicBezTo>
                  <a:pt x="31" y="12"/>
                  <a:pt x="31" y="12"/>
                  <a:pt x="31" y="12"/>
                </a:cubicBezTo>
                <a:cubicBezTo>
                  <a:pt x="31" y="11"/>
                  <a:pt x="31" y="11"/>
                  <a:pt x="31" y="11"/>
                </a:cubicBezTo>
                <a:cubicBezTo>
                  <a:pt x="30" y="11"/>
                  <a:pt x="29" y="10"/>
                  <a:pt x="28" y="10"/>
                </a:cubicBezTo>
                <a:cubicBezTo>
                  <a:pt x="28" y="10"/>
                  <a:pt x="27" y="9"/>
                  <a:pt x="26" y="9"/>
                </a:cubicBezTo>
                <a:cubicBezTo>
                  <a:pt x="24" y="9"/>
                  <a:pt x="22" y="10"/>
                  <a:pt x="20" y="11"/>
                </a:cubicBezTo>
                <a:cubicBezTo>
                  <a:pt x="18" y="12"/>
                  <a:pt x="16" y="11"/>
                  <a:pt x="14" y="10"/>
                </a:cubicBezTo>
                <a:cubicBezTo>
                  <a:pt x="13" y="9"/>
                  <a:pt x="13" y="8"/>
                  <a:pt x="12" y="8"/>
                </a:cubicBezTo>
                <a:cubicBezTo>
                  <a:pt x="11" y="7"/>
                  <a:pt x="10" y="7"/>
                  <a:pt x="9" y="7"/>
                </a:cubicBezTo>
                <a:cubicBezTo>
                  <a:pt x="8" y="7"/>
                  <a:pt x="7" y="7"/>
                  <a:pt x="6" y="7"/>
                </a:cubicBezTo>
                <a:cubicBezTo>
                  <a:pt x="6" y="7"/>
                  <a:pt x="5" y="8"/>
                  <a:pt x="4" y="7"/>
                </a:cubicBezTo>
                <a:cubicBezTo>
                  <a:pt x="3" y="7"/>
                  <a:pt x="3" y="7"/>
                  <a:pt x="3" y="6"/>
                </a:cubicBezTo>
                <a:cubicBezTo>
                  <a:pt x="2" y="5"/>
                  <a:pt x="2" y="4"/>
                  <a:pt x="2" y="3"/>
                </a:cubicBezTo>
                <a:cubicBezTo>
                  <a:pt x="1" y="3"/>
                  <a:pt x="0" y="2"/>
                  <a:pt x="0" y="2"/>
                </a:cubicBezTo>
                <a:cubicBezTo>
                  <a:pt x="0" y="1"/>
                  <a:pt x="0" y="1"/>
                  <a:pt x="0" y="1"/>
                </a:cubicBezTo>
                <a:cubicBezTo>
                  <a:pt x="0" y="2"/>
                  <a:pt x="0" y="2"/>
                  <a:pt x="0" y="2"/>
                </a:cubicBezTo>
                <a:cubicBezTo>
                  <a:pt x="1" y="2"/>
                  <a:pt x="2" y="3"/>
                  <a:pt x="3" y="3"/>
                </a:cubicBezTo>
                <a:cubicBezTo>
                  <a:pt x="4" y="3"/>
                  <a:pt x="5" y="4"/>
                  <a:pt x="6" y="4"/>
                </a:cubicBezTo>
                <a:cubicBezTo>
                  <a:pt x="7" y="4"/>
                  <a:pt x="8" y="4"/>
                  <a:pt x="8" y="4"/>
                </a:cubicBezTo>
                <a:cubicBezTo>
                  <a:pt x="9" y="4"/>
                  <a:pt x="9" y="4"/>
                  <a:pt x="10" y="4"/>
                </a:cubicBezTo>
                <a:cubicBezTo>
                  <a:pt x="10" y="4"/>
                  <a:pt x="11" y="3"/>
                  <a:pt x="11" y="3"/>
                </a:cubicBezTo>
                <a:cubicBezTo>
                  <a:pt x="13" y="2"/>
                  <a:pt x="15" y="2"/>
                  <a:pt x="17" y="3"/>
                </a:cubicBezTo>
                <a:cubicBezTo>
                  <a:pt x="18" y="4"/>
                  <a:pt x="19" y="4"/>
                  <a:pt x="19" y="5"/>
                </a:cubicBezTo>
                <a:cubicBezTo>
                  <a:pt x="20" y="5"/>
                  <a:pt x="21" y="6"/>
                  <a:pt x="22" y="6"/>
                </a:cubicBezTo>
                <a:cubicBezTo>
                  <a:pt x="23" y="7"/>
                  <a:pt x="25" y="6"/>
                  <a:pt x="27" y="5"/>
                </a:cubicBezTo>
                <a:cubicBezTo>
                  <a:pt x="28" y="5"/>
                  <a:pt x="29" y="4"/>
                  <a:pt x="29" y="4"/>
                </a:cubicBezTo>
                <a:cubicBezTo>
                  <a:pt x="30" y="3"/>
                  <a:pt x="31" y="3"/>
                  <a:pt x="32" y="3"/>
                </a:cubicBezTo>
                <a:cubicBezTo>
                  <a:pt x="33" y="3"/>
                  <a:pt x="33" y="3"/>
                  <a:pt x="34" y="3"/>
                </a:cubicBezTo>
                <a:cubicBezTo>
                  <a:pt x="34" y="3"/>
                  <a:pt x="35" y="4"/>
                  <a:pt x="36" y="4"/>
                </a:cubicBezTo>
                <a:cubicBezTo>
                  <a:pt x="36" y="5"/>
                  <a:pt x="37" y="5"/>
                  <a:pt x="38" y="6"/>
                </a:cubicBezTo>
                <a:cubicBezTo>
                  <a:pt x="38" y="7"/>
                  <a:pt x="38" y="8"/>
                  <a:pt x="38" y="8"/>
                </a:cubicBezTo>
                <a:cubicBezTo>
                  <a:pt x="39" y="9"/>
                  <a:pt x="39" y="9"/>
                  <a:pt x="40" y="10"/>
                </a:cubicBezTo>
                <a:cubicBezTo>
                  <a:pt x="41" y="11"/>
                  <a:pt x="41" y="11"/>
                  <a:pt x="42" y="11"/>
                </a:cubicBezTo>
                <a:cubicBezTo>
                  <a:pt x="43" y="11"/>
                  <a:pt x="45" y="11"/>
                  <a:pt x="46" y="11"/>
                </a:cubicBezTo>
                <a:cubicBezTo>
                  <a:pt x="46" y="11"/>
                  <a:pt x="46" y="11"/>
                  <a:pt x="46" y="11"/>
                </a:cubicBezTo>
                <a:cubicBezTo>
                  <a:pt x="46" y="10"/>
                  <a:pt x="47" y="10"/>
                  <a:pt x="48" y="10"/>
                </a:cubicBezTo>
                <a:cubicBezTo>
                  <a:pt x="49" y="9"/>
                  <a:pt x="49" y="8"/>
                  <a:pt x="50" y="8"/>
                </a:cubicBezTo>
                <a:cubicBezTo>
                  <a:pt x="51" y="6"/>
                  <a:pt x="49" y="4"/>
                  <a:pt x="48" y="4"/>
                </a:cubicBezTo>
                <a:cubicBezTo>
                  <a:pt x="47" y="3"/>
                  <a:pt x="45" y="4"/>
                  <a:pt x="45" y="5"/>
                </a:cubicBezTo>
                <a:cubicBezTo>
                  <a:pt x="45" y="6"/>
                  <a:pt x="46" y="6"/>
                  <a:pt x="46" y="5"/>
                </a:cubicBezTo>
                <a:cubicBezTo>
                  <a:pt x="46" y="5"/>
                  <a:pt x="46" y="5"/>
                  <a:pt x="46" y="5"/>
                </a:cubicBezTo>
                <a:cubicBezTo>
                  <a:pt x="47" y="5"/>
                  <a:pt x="47" y="5"/>
                  <a:pt x="47" y="5"/>
                </a:cubicBezTo>
                <a:cubicBezTo>
                  <a:pt x="48" y="5"/>
                  <a:pt x="48" y="5"/>
                  <a:pt x="48" y="5"/>
                </a:cubicBezTo>
                <a:cubicBezTo>
                  <a:pt x="48" y="6"/>
                  <a:pt x="49" y="6"/>
                  <a:pt x="49" y="6"/>
                </a:cubicBezTo>
                <a:cubicBezTo>
                  <a:pt x="49" y="7"/>
                  <a:pt x="49" y="7"/>
                  <a:pt x="49" y="8"/>
                </a:cubicBezTo>
                <a:cubicBezTo>
                  <a:pt x="48" y="9"/>
                  <a:pt x="47" y="10"/>
                  <a:pt x="46" y="10"/>
                </a:cubicBezTo>
                <a:cubicBezTo>
                  <a:pt x="45" y="10"/>
                  <a:pt x="44" y="10"/>
                  <a:pt x="43" y="10"/>
                </a:cubicBezTo>
                <a:cubicBezTo>
                  <a:pt x="42" y="9"/>
                  <a:pt x="41" y="9"/>
                  <a:pt x="41" y="8"/>
                </a:cubicBezTo>
                <a:cubicBezTo>
                  <a:pt x="40" y="7"/>
                  <a:pt x="40" y="7"/>
                  <a:pt x="40" y="7"/>
                </a:cubicBezTo>
                <a:cubicBezTo>
                  <a:pt x="40" y="7"/>
                  <a:pt x="40" y="7"/>
                  <a:pt x="40" y="6"/>
                </a:cubicBezTo>
                <a:cubicBezTo>
                  <a:pt x="39" y="5"/>
                  <a:pt x="39" y="4"/>
                  <a:pt x="39" y="3"/>
                </a:cubicBezTo>
                <a:cubicBezTo>
                  <a:pt x="40" y="2"/>
                  <a:pt x="40" y="2"/>
                  <a:pt x="41" y="1"/>
                </a:cubicBezTo>
                <a:cubicBezTo>
                  <a:pt x="42" y="0"/>
                  <a:pt x="43" y="0"/>
                  <a:pt x="44" y="0"/>
                </a:cubicBezTo>
                <a:cubicBezTo>
                  <a:pt x="45" y="0"/>
                  <a:pt x="46" y="0"/>
                  <a:pt x="47" y="0"/>
                </a:cubicBezTo>
                <a:cubicBezTo>
                  <a:pt x="48" y="0"/>
                  <a:pt x="49" y="0"/>
                  <a:pt x="50" y="1"/>
                </a:cubicBezTo>
                <a:cubicBezTo>
                  <a:pt x="51" y="1"/>
                  <a:pt x="51" y="3"/>
                  <a:pt x="52" y="3"/>
                </a:cubicBezTo>
                <a:cubicBezTo>
                  <a:pt x="52" y="4"/>
                  <a:pt x="52" y="5"/>
                  <a:pt x="53" y="5"/>
                </a:cubicBezTo>
                <a:cubicBezTo>
                  <a:pt x="54" y="6"/>
                  <a:pt x="55" y="6"/>
                  <a:pt x="56" y="6"/>
                </a:cubicBezTo>
                <a:cubicBezTo>
                  <a:pt x="57" y="6"/>
                  <a:pt x="58" y="6"/>
                  <a:pt x="59" y="5"/>
                </a:cubicBezTo>
                <a:cubicBezTo>
                  <a:pt x="60" y="5"/>
                  <a:pt x="60" y="4"/>
                  <a:pt x="62" y="4"/>
                </a:cubicBezTo>
                <a:cubicBezTo>
                  <a:pt x="62" y="3"/>
                  <a:pt x="63" y="3"/>
                  <a:pt x="64" y="3"/>
                </a:cubicBezTo>
                <a:cubicBezTo>
                  <a:pt x="65" y="3"/>
                  <a:pt x="66" y="3"/>
                  <a:pt x="66" y="3"/>
                </a:cubicBezTo>
                <a:cubicBezTo>
                  <a:pt x="68" y="3"/>
                  <a:pt x="70" y="4"/>
                  <a:pt x="71" y="5"/>
                </a:cubicBezTo>
                <a:cubicBezTo>
                  <a:pt x="71" y="5"/>
                  <a:pt x="72" y="6"/>
                  <a:pt x="72" y="6"/>
                </a:cubicBezTo>
                <a:close/>
              </a:path>
            </a:pathLst>
          </a:custGeom>
          <a:solidFill>
            <a:srgbClr val="C00000"/>
          </a:solidFill>
          <a:ln>
            <a:noFill/>
          </a:ln>
          <a:effec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Freeform 29"/>
          <p:cNvSpPr/>
          <p:nvPr/>
        </p:nvSpPr>
        <p:spPr bwMode="auto">
          <a:xfrm flipH="1">
            <a:off x="9229725" y="1047115"/>
            <a:ext cx="1337310" cy="372745"/>
          </a:xfrm>
          <a:custGeom>
            <a:avLst/>
            <a:gdLst>
              <a:gd name="T0" fmla="*/ 72 w 72"/>
              <a:gd name="T1" fmla="*/ 8 h 15"/>
              <a:gd name="T2" fmla="*/ 65 w 72"/>
              <a:gd name="T3" fmla="*/ 11 h 15"/>
              <a:gd name="T4" fmla="*/ 61 w 72"/>
              <a:gd name="T5" fmla="*/ 11 h 15"/>
              <a:gd name="T6" fmla="*/ 57 w 72"/>
              <a:gd name="T7" fmla="*/ 13 h 15"/>
              <a:gd name="T8" fmla="*/ 57 w 72"/>
              <a:gd name="T9" fmla="*/ 14 h 15"/>
              <a:gd name="T10" fmla="*/ 55 w 72"/>
              <a:gd name="T11" fmla="*/ 15 h 15"/>
              <a:gd name="T12" fmla="*/ 54 w 72"/>
              <a:gd name="T13" fmla="*/ 13 h 15"/>
              <a:gd name="T14" fmla="*/ 51 w 72"/>
              <a:gd name="T15" fmla="*/ 13 h 15"/>
              <a:gd name="T16" fmla="*/ 50 w 72"/>
              <a:gd name="T17" fmla="*/ 14 h 15"/>
              <a:gd name="T18" fmla="*/ 45 w 72"/>
              <a:gd name="T19" fmla="*/ 14 h 15"/>
              <a:gd name="T20" fmla="*/ 40 w 72"/>
              <a:gd name="T21" fmla="*/ 12 h 15"/>
              <a:gd name="T22" fmla="*/ 33 w 72"/>
              <a:gd name="T23" fmla="*/ 13 h 15"/>
              <a:gd name="T24" fmla="*/ 31 w 72"/>
              <a:gd name="T25" fmla="*/ 12 h 15"/>
              <a:gd name="T26" fmla="*/ 28 w 72"/>
              <a:gd name="T27" fmla="*/ 10 h 15"/>
              <a:gd name="T28" fmla="*/ 20 w 72"/>
              <a:gd name="T29" fmla="*/ 11 h 15"/>
              <a:gd name="T30" fmla="*/ 12 w 72"/>
              <a:gd name="T31" fmla="*/ 8 h 15"/>
              <a:gd name="T32" fmla="*/ 6 w 72"/>
              <a:gd name="T33" fmla="*/ 7 h 15"/>
              <a:gd name="T34" fmla="*/ 3 w 72"/>
              <a:gd name="T35" fmla="*/ 6 h 15"/>
              <a:gd name="T36" fmla="*/ 0 w 72"/>
              <a:gd name="T37" fmla="*/ 2 h 15"/>
              <a:gd name="T38" fmla="*/ 0 w 72"/>
              <a:gd name="T39" fmla="*/ 2 h 15"/>
              <a:gd name="T40" fmla="*/ 6 w 72"/>
              <a:gd name="T41" fmla="*/ 4 h 15"/>
              <a:gd name="T42" fmla="*/ 10 w 72"/>
              <a:gd name="T43" fmla="*/ 4 h 15"/>
              <a:gd name="T44" fmla="*/ 17 w 72"/>
              <a:gd name="T45" fmla="*/ 3 h 15"/>
              <a:gd name="T46" fmla="*/ 22 w 72"/>
              <a:gd name="T47" fmla="*/ 6 h 15"/>
              <a:gd name="T48" fmla="*/ 29 w 72"/>
              <a:gd name="T49" fmla="*/ 4 h 15"/>
              <a:gd name="T50" fmla="*/ 34 w 72"/>
              <a:gd name="T51" fmla="*/ 3 h 15"/>
              <a:gd name="T52" fmla="*/ 38 w 72"/>
              <a:gd name="T53" fmla="*/ 6 h 15"/>
              <a:gd name="T54" fmla="*/ 40 w 72"/>
              <a:gd name="T55" fmla="*/ 10 h 15"/>
              <a:gd name="T56" fmla="*/ 46 w 72"/>
              <a:gd name="T57" fmla="*/ 11 h 15"/>
              <a:gd name="T58" fmla="*/ 48 w 72"/>
              <a:gd name="T59" fmla="*/ 10 h 15"/>
              <a:gd name="T60" fmla="*/ 48 w 72"/>
              <a:gd name="T61" fmla="*/ 4 h 15"/>
              <a:gd name="T62" fmla="*/ 46 w 72"/>
              <a:gd name="T63" fmla="*/ 5 h 15"/>
              <a:gd name="T64" fmla="*/ 47 w 72"/>
              <a:gd name="T65" fmla="*/ 5 h 15"/>
              <a:gd name="T66" fmla="*/ 49 w 72"/>
              <a:gd name="T67" fmla="*/ 6 h 15"/>
              <a:gd name="T68" fmla="*/ 46 w 72"/>
              <a:gd name="T69" fmla="*/ 10 h 15"/>
              <a:gd name="T70" fmla="*/ 41 w 72"/>
              <a:gd name="T71" fmla="*/ 8 h 15"/>
              <a:gd name="T72" fmla="*/ 40 w 72"/>
              <a:gd name="T73" fmla="*/ 6 h 15"/>
              <a:gd name="T74" fmla="*/ 41 w 72"/>
              <a:gd name="T75" fmla="*/ 1 h 15"/>
              <a:gd name="T76" fmla="*/ 47 w 72"/>
              <a:gd name="T77" fmla="*/ 0 h 15"/>
              <a:gd name="T78" fmla="*/ 52 w 72"/>
              <a:gd name="T79" fmla="*/ 3 h 15"/>
              <a:gd name="T80" fmla="*/ 56 w 72"/>
              <a:gd name="T81" fmla="*/ 6 h 15"/>
              <a:gd name="T82" fmla="*/ 62 w 72"/>
              <a:gd name="T83" fmla="*/ 4 h 15"/>
              <a:gd name="T84" fmla="*/ 66 w 72"/>
              <a:gd name="T85" fmla="*/ 3 h 15"/>
              <a:gd name="T86" fmla="*/ 72 w 72"/>
              <a:gd name="T8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 h="15">
                <a:moveTo>
                  <a:pt x="72" y="6"/>
                </a:moveTo>
                <a:cubicBezTo>
                  <a:pt x="72" y="7"/>
                  <a:pt x="72" y="7"/>
                  <a:pt x="72" y="8"/>
                </a:cubicBezTo>
                <a:cubicBezTo>
                  <a:pt x="72" y="9"/>
                  <a:pt x="70" y="10"/>
                  <a:pt x="70" y="10"/>
                </a:cubicBezTo>
                <a:cubicBezTo>
                  <a:pt x="68" y="11"/>
                  <a:pt x="67" y="11"/>
                  <a:pt x="65" y="11"/>
                </a:cubicBezTo>
                <a:cubicBezTo>
                  <a:pt x="65" y="11"/>
                  <a:pt x="64" y="11"/>
                  <a:pt x="63" y="11"/>
                </a:cubicBezTo>
                <a:cubicBezTo>
                  <a:pt x="62" y="11"/>
                  <a:pt x="62" y="11"/>
                  <a:pt x="61" y="11"/>
                </a:cubicBezTo>
                <a:cubicBezTo>
                  <a:pt x="60" y="11"/>
                  <a:pt x="59" y="11"/>
                  <a:pt x="59" y="11"/>
                </a:cubicBezTo>
                <a:cubicBezTo>
                  <a:pt x="58" y="12"/>
                  <a:pt x="58" y="12"/>
                  <a:pt x="57" y="13"/>
                </a:cubicBezTo>
                <a:cubicBezTo>
                  <a:pt x="57" y="13"/>
                  <a:pt x="57" y="13"/>
                  <a:pt x="57" y="13"/>
                </a:cubicBezTo>
                <a:cubicBezTo>
                  <a:pt x="57" y="14"/>
                  <a:pt x="57" y="14"/>
                  <a:pt x="57" y="14"/>
                </a:cubicBezTo>
                <a:cubicBezTo>
                  <a:pt x="57" y="15"/>
                  <a:pt x="57" y="15"/>
                  <a:pt x="57" y="15"/>
                </a:cubicBezTo>
                <a:cubicBezTo>
                  <a:pt x="56" y="15"/>
                  <a:pt x="56" y="15"/>
                  <a:pt x="55" y="15"/>
                </a:cubicBezTo>
                <a:cubicBezTo>
                  <a:pt x="55" y="14"/>
                  <a:pt x="55" y="14"/>
                  <a:pt x="55" y="14"/>
                </a:cubicBezTo>
                <a:cubicBezTo>
                  <a:pt x="54" y="14"/>
                  <a:pt x="54" y="14"/>
                  <a:pt x="54" y="13"/>
                </a:cubicBezTo>
                <a:cubicBezTo>
                  <a:pt x="53" y="13"/>
                  <a:pt x="52" y="13"/>
                  <a:pt x="52" y="13"/>
                </a:cubicBezTo>
                <a:cubicBezTo>
                  <a:pt x="51" y="13"/>
                  <a:pt x="51" y="13"/>
                  <a:pt x="51" y="13"/>
                </a:cubicBezTo>
                <a:cubicBezTo>
                  <a:pt x="51" y="14"/>
                  <a:pt x="51" y="14"/>
                  <a:pt x="51" y="14"/>
                </a:cubicBezTo>
                <a:cubicBezTo>
                  <a:pt x="50" y="14"/>
                  <a:pt x="50" y="14"/>
                  <a:pt x="50" y="14"/>
                </a:cubicBezTo>
                <a:cubicBezTo>
                  <a:pt x="50" y="15"/>
                  <a:pt x="49" y="15"/>
                  <a:pt x="48" y="15"/>
                </a:cubicBezTo>
                <a:cubicBezTo>
                  <a:pt x="47" y="15"/>
                  <a:pt x="46" y="15"/>
                  <a:pt x="45" y="14"/>
                </a:cubicBezTo>
                <a:cubicBezTo>
                  <a:pt x="44" y="14"/>
                  <a:pt x="43" y="13"/>
                  <a:pt x="42" y="13"/>
                </a:cubicBezTo>
                <a:cubicBezTo>
                  <a:pt x="42" y="12"/>
                  <a:pt x="41" y="12"/>
                  <a:pt x="40" y="12"/>
                </a:cubicBezTo>
                <a:cubicBezTo>
                  <a:pt x="38" y="13"/>
                  <a:pt x="37" y="13"/>
                  <a:pt x="36" y="13"/>
                </a:cubicBezTo>
                <a:cubicBezTo>
                  <a:pt x="35" y="13"/>
                  <a:pt x="34" y="13"/>
                  <a:pt x="33" y="13"/>
                </a:cubicBezTo>
                <a:cubicBezTo>
                  <a:pt x="32" y="13"/>
                  <a:pt x="32" y="13"/>
                  <a:pt x="32" y="13"/>
                </a:cubicBezTo>
                <a:cubicBezTo>
                  <a:pt x="31" y="12"/>
                  <a:pt x="31" y="12"/>
                  <a:pt x="31" y="12"/>
                </a:cubicBezTo>
                <a:cubicBezTo>
                  <a:pt x="31" y="11"/>
                  <a:pt x="31" y="11"/>
                  <a:pt x="31" y="11"/>
                </a:cubicBezTo>
                <a:cubicBezTo>
                  <a:pt x="30" y="11"/>
                  <a:pt x="29" y="10"/>
                  <a:pt x="28" y="10"/>
                </a:cubicBezTo>
                <a:cubicBezTo>
                  <a:pt x="28" y="10"/>
                  <a:pt x="27" y="9"/>
                  <a:pt x="26" y="9"/>
                </a:cubicBezTo>
                <a:cubicBezTo>
                  <a:pt x="24" y="9"/>
                  <a:pt x="22" y="10"/>
                  <a:pt x="20" y="11"/>
                </a:cubicBezTo>
                <a:cubicBezTo>
                  <a:pt x="18" y="12"/>
                  <a:pt x="16" y="11"/>
                  <a:pt x="14" y="10"/>
                </a:cubicBezTo>
                <a:cubicBezTo>
                  <a:pt x="13" y="9"/>
                  <a:pt x="13" y="8"/>
                  <a:pt x="12" y="8"/>
                </a:cubicBezTo>
                <a:cubicBezTo>
                  <a:pt x="11" y="7"/>
                  <a:pt x="10" y="7"/>
                  <a:pt x="9" y="7"/>
                </a:cubicBezTo>
                <a:cubicBezTo>
                  <a:pt x="8" y="7"/>
                  <a:pt x="7" y="7"/>
                  <a:pt x="6" y="7"/>
                </a:cubicBezTo>
                <a:cubicBezTo>
                  <a:pt x="6" y="7"/>
                  <a:pt x="5" y="8"/>
                  <a:pt x="4" y="7"/>
                </a:cubicBezTo>
                <a:cubicBezTo>
                  <a:pt x="3" y="7"/>
                  <a:pt x="3" y="7"/>
                  <a:pt x="3" y="6"/>
                </a:cubicBezTo>
                <a:cubicBezTo>
                  <a:pt x="2" y="5"/>
                  <a:pt x="2" y="4"/>
                  <a:pt x="2" y="3"/>
                </a:cubicBezTo>
                <a:cubicBezTo>
                  <a:pt x="1" y="3"/>
                  <a:pt x="0" y="2"/>
                  <a:pt x="0" y="2"/>
                </a:cubicBezTo>
                <a:cubicBezTo>
                  <a:pt x="0" y="1"/>
                  <a:pt x="0" y="1"/>
                  <a:pt x="0" y="1"/>
                </a:cubicBezTo>
                <a:cubicBezTo>
                  <a:pt x="0" y="2"/>
                  <a:pt x="0" y="2"/>
                  <a:pt x="0" y="2"/>
                </a:cubicBezTo>
                <a:cubicBezTo>
                  <a:pt x="1" y="2"/>
                  <a:pt x="2" y="3"/>
                  <a:pt x="3" y="3"/>
                </a:cubicBezTo>
                <a:cubicBezTo>
                  <a:pt x="4" y="3"/>
                  <a:pt x="5" y="4"/>
                  <a:pt x="6" y="4"/>
                </a:cubicBezTo>
                <a:cubicBezTo>
                  <a:pt x="7" y="4"/>
                  <a:pt x="8" y="4"/>
                  <a:pt x="8" y="4"/>
                </a:cubicBezTo>
                <a:cubicBezTo>
                  <a:pt x="9" y="4"/>
                  <a:pt x="9" y="4"/>
                  <a:pt x="10" y="4"/>
                </a:cubicBezTo>
                <a:cubicBezTo>
                  <a:pt x="10" y="4"/>
                  <a:pt x="11" y="3"/>
                  <a:pt x="11" y="3"/>
                </a:cubicBezTo>
                <a:cubicBezTo>
                  <a:pt x="13" y="2"/>
                  <a:pt x="15" y="2"/>
                  <a:pt x="17" y="3"/>
                </a:cubicBezTo>
                <a:cubicBezTo>
                  <a:pt x="18" y="4"/>
                  <a:pt x="19" y="4"/>
                  <a:pt x="19" y="5"/>
                </a:cubicBezTo>
                <a:cubicBezTo>
                  <a:pt x="20" y="5"/>
                  <a:pt x="21" y="6"/>
                  <a:pt x="22" y="6"/>
                </a:cubicBezTo>
                <a:cubicBezTo>
                  <a:pt x="23" y="7"/>
                  <a:pt x="25" y="6"/>
                  <a:pt x="27" y="5"/>
                </a:cubicBezTo>
                <a:cubicBezTo>
                  <a:pt x="28" y="5"/>
                  <a:pt x="29" y="4"/>
                  <a:pt x="29" y="4"/>
                </a:cubicBezTo>
                <a:cubicBezTo>
                  <a:pt x="30" y="3"/>
                  <a:pt x="31" y="3"/>
                  <a:pt x="32" y="3"/>
                </a:cubicBezTo>
                <a:cubicBezTo>
                  <a:pt x="33" y="3"/>
                  <a:pt x="33" y="3"/>
                  <a:pt x="34" y="3"/>
                </a:cubicBezTo>
                <a:cubicBezTo>
                  <a:pt x="34" y="3"/>
                  <a:pt x="35" y="4"/>
                  <a:pt x="36" y="4"/>
                </a:cubicBezTo>
                <a:cubicBezTo>
                  <a:pt x="36" y="5"/>
                  <a:pt x="37" y="5"/>
                  <a:pt x="38" y="6"/>
                </a:cubicBezTo>
                <a:cubicBezTo>
                  <a:pt x="38" y="7"/>
                  <a:pt x="38" y="8"/>
                  <a:pt x="38" y="8"/>
                </a:cubicBezTo>
                <a:cubicBezTo>
                  <a:pt x="39" y="9"/>
                  <a:pt x="39" y="9"/>
                  <a:pt x="40" y="10"/>
                </a:cubicBezTo>
                <a:cubicBezTo>
                  <a:pt x="41" y="11"/>
                  <a:pt x="41" y="11"/>
                  <a:pt x="42" y="11"/>
                </a:cubicBezTo>
                <a:cubicBezTo>
                  <a:pt x="43" y="11"/>
                  <a:pt x="45" y="11"/>
                  <a:pt x="46" y="11"/>
                </a:cubicBezTo>
                <a:cubicBezTo>
                  <a:pt x="46" y="11"/>
                  <a:pt x="46" y="11"/>
                  <a:pt x="46" y="11"/>
                </a:cubicBezTo>
                <a:cubicBezTo>
                  <a:pt x="46" y="10"/>
                  <a:pt x="47" y="10"/>
                  <a:pt x="48" y="10"/>
                </a:cubicBezTo>
                <a:cubicBezTo>
                  <a:pt x="49" y="9"/>
                  <a:pt x="49" y="8"/>
                  <a:pt x="50" y="8"/>
                </a:cubicBezTo>
                <a:cubicBezTo>
                  <a:pt x="51" y="6"/>
                  <a:pt x="49" y="4"/>
                  <a:pt x="48" y="4"/>
                </a:cubicBezTo>
                <a:cubicBezTo>
                  <a:pt x="47" y="3"/>
                  <a:pt x="45" y="4"/>
                  <a:pt x="45" y="5"/>
                </a:cubicBezTo>
                <a:cubicBezTo>
                  <a:pt x="45" y="6"/>
                  <a:pt x="46" y="6"/>
                  <a:pt x="46" y="5"/>
                </a:cubicBezTo>
                <a:cubicBezTo>
                  <a:pt x="46" y="5"/>
                  <a:pt x="46" y="5"/>
                  <a:pt x="46" y="5"/>
                </a:cubicBezTo>
                <a:cubicBezTo>
                  <a:pt x="47" y="5"/>
                  <a:pt x="47" y="5"/>
                  <a:pt x="47" y="5"/>
                </a:cubicBezTo>
                <a:cubicBezTo>
                  <a:pt x="48" y="5"/>
                  <a:pt x="48" y="5"/>
                  <a:pt x="48" y="5"/>
                </a:cubicBezTo>
                <a:cubicBezTo>
                  <a:pt x="48" y="6"/>
                  <a:pt x="49" y="6"/>
                  <a:pt x="49" y="6"/>
                </a:cubicBezTo>
                <a:cubicBezTo>
                  <a:pt x="49" y="7"/>
                  <a:pt x="49" y="7"/>
                  <a:pt x="49" y="8"/>
                </a:cubicBezTo>
                <a:cubicBezTo>
                  <a:pt x="48" y="9"/>
                  <a:pt x="47" y="10"/>
                  <a:pt x="46" y="10"/>
                </a:cubicBezTo>
                <a:cubicBezTo>
                  <a:pt x="45" y="10"/>
                  <a:pt x="44" y="10"/>
                  <a:pt x="43" y="10"/>
                </a:cubicBezTo>
                <a:cubicBezTo>
                  <a:pt x="42" y="9"/>
                  <a:pt x="41" y="9"/>
                  <a:pt x="41" y="8"/>
                </a:cubicBezTo>
                <a:cubicBezTo>
                  <a:pt x="40" y="7"/>
                  <a:pt x="40" y="7"/>
                  <a:pt x="40" y="7"/>
                </a:cubicBezTo>
                <a:cubicBezTo>
                  <a:pt x="40" y="7"/>
                  <a:pt x="40" y="7"/>
                  <a:pt x="40" y="6"/>
                </a:cubicBezTo>
                <a:cubicBezTo>
                  <a:pt x="39" y="5"/>
                  <a:pt x="39" y="4"/>
                  <a:pt x="39" y="3"/>
                </a:cubicBezTo>
                <a:cubicBezTo>
                  <a:pt x="40" y="2"/>
                  <a:pt x="40" y="2"/>
                  <a:pt x="41" y="1"/>
                </a:cubicBezTo>
                <a:cubicBezTo>
                  <a:pt x="42" y="0"/>
                  <a:pt x="43" y="0"/>
                  <a:pt x="44" y="0"/>
                </a:cubicBezTo>
                <a:cubicBezTo>
                  <a:pt x="45" y="0"/>
                  <a:pt x="46" y="0"/>
                  <a:pt x="47" y="0"/>
                </a:cubicBezTo>
                <a:cubicBezTo>
                  <a:pt x="48" y="0"/>
                  <a:pt x="49" y="0"/>
                  <a:pt x="50" y="1"/>
                </a:cubicBezTo>
                <a:cubicBezTo>
                  <a:pt x="51" y="1"/>
                  <a:pt x="51" y="3"/>
                  <a:pt x="52" y="3"/>
                </a:cubicBezTo>
                <a:cubicBezTo>
                  <a:pt x="52" y="4"/>
                  <a:pt x="52" y="5"/>
                  <a:pt x="53" y="5"/>
                </a:cubicBezTo>
                <a:cubicBezTo>
                  <a:pt x="54" y="6"/>
                  <a:pt x="55" y="6"/>
                  <a:pt x="56" y="6"/>
                </a:cubicBezTo>
                <a:cubicBezTo>
                  <a:pt x="57" y="6"/>
                  <a:pt x="58" y="6"/>
                  <a:pt x="59" y="5"/>
                </a:cubicBezTo>
                <a:cubicBezTo>
                  <a:pt x="60" y="5"/>
                  <a:pt x="60" y="4"/>
                  <a:pt x="62" y="4"/>
                </a:cubicBezTo>
                <a:cubicBezTo>
                  <a:pt x="62" y="3"/>
                  <a:pt x="63" y="3"/>
                  <a:pt x="64" y="3"/>
                </a:cubicBezTo>
                <a:cubicBezTo>
                  <a:pt x="65" y="3"/>
                  <a:pt x="66" y="3"/>
                  <a:pt x="66" y="3"/>
                </a:cubicBezTo>
                <a:cubicBezTo>
                  <a:pt x="68" y="3"/>
                  <a:pt x="70" y="4"/>
                  <a:pt x="71" y="5"/>
                </a:cubicBezTo>
                <a:cubicBezTo>
                  <a:pt x="71" y="5"/>
                  <a:pt x="72" y="6"/>
                  <a:pt x="72" y="6"/>
                </a:cubicBezTo>
                <a:close/>
              </a:path>
            </a:pathLst>
          </a:custGeom>
          <a:solidFill>
            <a:srgbClr val="C00000"/>
          </a:solidFill>
          <a:ln>
            <a:noFill/>
          </a:ln>
          <a:effec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4" name="文本框 13"/>
          <p:cNvSpPr txBox="1"/>
          <p:nvPr/>
        </p:nvSpPr>
        <p:spPr>
          <a:xfrm>
            <a:off x="4114800" y="4491990"/>
            <a:ext cx="4918710" cy="521970"/>
          </a:xfrm>
          <a:prstGeom prst="rect">
            <a:avLst/>
          </a:prstGeom>
          <a:noFill/>
        </p:spPr>
        <p:txBody>
          <a:bodyPr wrap="square" rtlCol="0">
            <a:spAutoFit/>
          </a:bodyPr>
          <a:p>
            <a:r>
              <a:rPr lang="zh-CN" altLang="en-US" sz="2800" b="1" dirty="0" smtClean="0">
                <a:solidFill>
                  <a:srgbClr val="C00000"/>
                </a:solidFill>
                <a:latin typeface="微软雅黑" panose="020B0503020204020204" charset="-122"/>
                <a:ea typeface="微软雅黑" panose="020B0503020204020204" charset="-122"/>
                <a:sym typeface="+mn-ea"/>
              </a:rPr>
              <a:t>政府党建共青团团课</a:t>
            </a:r>
            <a:r>
              <a:rPr lang="en-US" altLang="zh-CN" sz="2800" b="1" dirty="0" smtClean="0">
                <a:solidFill>
                  <a:srgbClr val="C00000"/>
                </a:solidFill>
                <a:latin typeface="微软雅黑" panose="020B0503020204020204" charset="-122"/>
                <a:ea typeface="微软雅黑" panose="020B0503020204020204" charset="-122"/>
                <a:sym typeface="+mn-ea"/>
              </a:rPr>
              <a:t>PPT</a:t>
            </a:r>
            <a:r>
              <a:rPr lang="zh-CN" altLang="en-US" sz="2800" b="1" dirty="0" smtClean="0">
                <a:solidFill>
                  <a:srgbClr val="C00000"/>
                </a:solidFill>
                <a:latin typeface="微软雅黑" panose="020B0503020204020204" charset="-122"/>
                <a:ea typeface="微软雅黑" panose="020B0503020204020204" charset="-122"/>
                <a:sym typeface="+mn-ea"/>
              </a:rPr>
              <a:t>模板</a:t>
            </a:r>
            <a:endParaRPr lang="zh-CN" altLang="en-US" sz="2800" b="1" dirty="0" smtClean="0">
              <a:solidFill>
                <a:srgbClr val="C00000"/>
              </a:solidFill>
              <a:latin typeface="微软雅黑" panose="020B0503020204020204" charset="-122"/>
              <a:ea typeface="微软雅黑" panose="020B0503020204020204" charset="-122"/>
              <a:sym typeface="+mn-ea"/>
            </a:endParaRPr>
          </a:p>
        </p:txBody>
      </p:sp>
      <p:sp>
        <p:nvSpPr>
          <p:cNvPr id="15" name="圆角矩形 14"/>
          <p:cNvSpPr/>
          <p:nvPr/>
        </p:nvSpPr>
        <p:spPr>
          <a:xfrm>
            <a:off x="4517390" y="5118100"/>
            <a:ext cx="4112895" cy="744855"/>
          </a:xfrm>
          <a:prstGeom prst="roundRect">
            <a:avLst/>
          </a:prstGeom>
          <a:solidFill>
            <a:srgbClr val="C0000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907915" y="5217795"/>
            <a:ext cx="3478530" cy="645160"/>
          </a:xfrm>
          <a:prstGeom prst="rect">
            <a:avLst/>
          </a:prstGeom>
          <a:noFill/>
        </p:spPr>
        <p:txBody>
          <a:bodyPr wrap="square" rtlCol="0">
            <a:spAutoFit/>
          </a:bodyPr>
          <a:p>
            <a:r>
              <a:rPr lang="zh-CN" altLang="en-US" sz="3600" b="1">
                <a:solidFill>
                  <a:schemeClr val="bg1"/>
                </a:solidFill>
                <a:latin typeface="华文行楷" panose="02010800040101010101" charset="-122"/>
                <a:ea typeface="华文行楷" panose="02010800040101010101" charset="-122"/>
              </a:rPr>
              <a:t>汇报人：小包包</a:t>
            </a:r>
            <a:endParaRPr lang="zh-CN" altLang="en-US" sz="3600" b="1">
              <a:solidFill>
                <a:schemeClr val="bg1"/>
              </a:solidFill>
              <a:latin typeface="华文行楷" panose="02010800040101010101" charset="-122"/>
              <a:ea typeface="华文行楷" panose="02010800040101010101" charset="-122"/>
            </a:endParaRPr>
          </a:p>
        </p:txBody>
      </p:sp>
      <p:pic>
        <p:nvPicPr>
          <p:cNvPr id="8205" name="图片 14" descr="16.png"/>
          <p:cNvPicPr>
            <a:picLocks noChangeAspect="1"/>
          </p:cNvPicPr>
          <p:nvPr/>
        </p:nvPicPr>
        <p:blipFill>
          <a:blip r:embed="rId5"/>
          <a:srcRect l="14825" t="42068" r="31551" b="28964"/>
          <a:stretch>
            <a:fillRect/>
          </a:stretch>
        </p:blipFill>
        <p:spPr>
          <a:xfrm>
            <a:off x="3005455" y="2125028"/>
            <a:ext cx="4903788" cy="19875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1000"/>
                            </p:stCondLst>
                            <p:childTnLst>
                              <p:par>
                                <p:cTn id="14" presetID="5"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1000"/>
                                        <p:tgtEl>
                                          <p:spTgt spid="4"/>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1000"/>
                                        <p:tgtEl>
                                          <p:spTgt spid="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1000"/>
                                        <p:tgtEl>
                                          <p:spTgt spid="6"/>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55"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strVal val="#ppt_w*0.70"/>
                                          </p:val>
                                        </p:tav>
                                        <p:tav tm="100000">
                                          <p:val>
                                            <p:strVal val="#ppt_w"/>
                                          </p:val>
                                        </p:tav>
                                      </p:tavLst>
                                    </p:anim>
                                    <p:anim calcmode="lin" valueType="num">
                                      <p:cBhvr>
                                        <p:cTn id="33" dur="1000" fill="hold"/>
                                        <p:tgtEl>
                                          <p:spTgt spid="15"/>
                                        </p:tgtEl>
                                        <p:attrNameLst>
                                          <p:attrName>ppt_h</p:attrName>
                                        </p:attrNameLst>
                                      </p:cBhvr>
                                      <p:tavLst>
                                        <p:tav tm="0">
                                          <p:val>
                                            <p:strVal val="#ppt_h"/>
                                          </p:val>
                                        </p:tav>
                                        <p:tav tm="100000">
                                          <p:val>
                                            <p:strVal val="#ppt_h"/>
                                          </p:val>
                                        </p:tav>
                                      </p:tavLst>
                                    </p:anim>
                                    <p:animEffect transition="in" filter="fade">
                                      <p:cBhvr>
                                        <p:cTn id="34" dur="1000"/>
                                        <p:tgtEl>
                                          <p:spTgt spid="15"/>
                                        </p:tgtEl>
                                      </p:cBhvr>
                                    </p:animEffect>
                                  </p:childTnLst>
                                </p:cTn>
                              </p:par>
                              <p:par>
                                <p:cTn id="35" presetID="10" presetClass="entr" presetSubtype="0" fill="hold" nodeType="withEffect">
                                  <p:stCondLst>
                                    <p:cond delay="2500"/>
                                  </p:stCondLst>
                                  <p:childTnLst>
                                    <p:set>
                                      <p:cBhvr>
                                        <p:cTn id="36" dur="1" fill="hold">
                                          <p:stCondLst>
                                            <p:cond delay="0"/>
                                          </p:stCondLst>
                                        </p:cTn>
                                        <p:tgtEl>
                                          <p:spTgt spid="8205"/>
                                        </p:tgtEl>
                                        <p:attrNameLst>
                                          <p:attrName>style.visibility</p:attrName>
                                        </p:attrNameLst>
                                      </p:cBhvr>
                                      <p:to>
                                        <p:strVal val="visible"/>
                                      </p:to>
                                    </p:set>
                                    <p:animEffect transition="in" filter="fade">
                                      <p:cBhvr>
                                        <p:cTn id="37" dur="500"/>
                                        <p:tgtEl>
                                          <p:spTgt spid="8205"/>
                                        </p:tgtEl>
                                      </p:cBhvr>
                                    </p:animEffect>
                                  </p:childTnLst>
                                </p:cTn>
                              </p:par>
                              <p:par>
                                <p:cTn id="38" presetID="26" presetClass="emph" presetSubtype="0" repeatCount="3000" fill="hold" nodeType="withEffect">
                                  <p:stCondLst>
                                    <p:cond delay="3000"/>
                                  </p:stCondLst>
                                  <p:childTnLst>
                                    <p:animEffect transition="out" filter="fade">
                                      <p:cBhvr>
                                        <p:cTn id="39" dur="200" tmFilter="0, 0; .2, .5; .8, .5; 1, 0"/>
                                        <p:tgtEl>
                                          <p:spTgt spid="8205"/>
                                        </p:tgtEl>
                                      </p:cBhvr>
                                    </p:animEffect>
                                    <p:animScale>
                                      <p:cBhvr>
                                        <p:cTn id="40" dur="100" autoRev="1" fill="hold"/>
                                        <p:tgtEl>
                                          <p:spTgt spid="8205"/>
                                        </p:tgtEl>
                                      </p:cBhvr>
                                      <p:by x="105000" y="105000"/>
                                    </p:animScale>
                                  </p:childTnLst>
                                </p:cTn>
                              </p:par>
                              <p:par>
                                <p:cTn id="41" presetID="55"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strVal val="#ppt_w*0.70"/>
                                          </p:val>
                                        </p:tav>
                                        <p:tav tm="100000">
                                          <p:val>
                                            <p:strVal val="#ppt_w"/>
                                          </p:val>
                                        </p:tav>
                                      </p:tavLst>
                                    </p:anim>
                                    <p:anim calcmode="lin" valueType="num">
                                      <p:cBhvr>
                                        <p:cTn id="44" dur="1000" fill="hold"/>
                                        <p:tgtEl>
                                          <p:spTgt spid="17"/>
                                        </p:tgtEl>
                                        <p:attrNameLst>
                                          <p:attrName>ppt_h</p:attrName>
                                        </p:attrNameLst>
                                      </p:cBhvr>
                                      <p:tavLst>
                                        <p:tav tm="0">
                                          <p:val>
                                            <p:strVal val="#ppt_h"/>
                                          </p:val>
                                        </p:tav>
                                        <p:tav tm="100000">
                                          <p:val>
                                            <p:strVal val="#ppt_h"/>
                                          </p:val>
                                        </p:tav>
                                      </p:tavLst>
                                    </p:anim>
                                    <p:animEffect transition="in" filter="fade">
                                      <p:cBhvr>
                                        <p:cTn id="4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4" grpId="0"/>
      <p:bldP spid="8" grpId="0" bldLvl="0" animBg="1"/>
      <p:bldP spid="6" grpId="0" bldLvl="0" animBg="1"/>
      <p:bldP spid="14"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Placeholder 2"/>
          <p:cNvSpPr>
            <a:spLocks noGrp="1"/>
          </p:cNvSpPr>
          <p:nvPr/>
        </p:nvSpPr>
        <p:spPr>
          <a:xfrm>
            <a:off x="4503234" y="267883"/>
            <a:ext cx="3383973" cy="561292"/>
          </a:xfrm>
          <a:prstGeom prst="rect">
            <a:avLst/>
          </a:prstGeom>
        </p:spPr>
        <p:txBody>
          <a:bodyPr vert="horz" lIns="0" tIns="40504" rIns="0" bIns="40504" anchor="t"/>
          <a:lstStyle>
            <a:lvl1pPr marL="0" indent="0" algn="ctr" defTabSz="404495" rtl="0" eaLnBrk="1" latinLnBrk="0" hangingPunct="1">
              <a:lnSpc>
                <a:spcPct val="100000"/>
              </a:lnSpc>
              <a:spcBef>
                <a:spcPts val="0"/>
              </a:spcBef>
              <a:buFont typeface="Arial" panose="020B0604020202020204"/>
              <a:buNone/>
              <a:defRPr sz="3500" b="1" kern="1200">
                <a:solidFill>
                  <a:schemeClr val="bg1"/>
                </a:solidFill>
                <a:latin typeface="Lato Hairline"/>
                <a:ea typeface="+mn-ea"/>
                <a:cs typeface="Lato Hairline"/>
              </a:defRPr>
            </a:lvl1pPr>
            <a:lvl2pPr marL="658495" indent="-253365" algn="l" defTabSz="404495" rtl="0" eaLnBrk="1" latinLnBrk="0" hangingPunct="1">
              <a:spcBef>
                <a:spcPct val="20000"/>
              </a:spcBef>
              <a:buFont typeface="Arial" panose="020B0604020202020204"/>
              <a:buChar char="–"/>
              <a:defRPr sz="2500" kern="1200">
                <a:solidFill>
                  <a:schemeClr val="tx1"/>
                </a:solidFill>
                <a:latin typeface="+mn-lt"/>
                <a:ea typeface="+mn-ea"/>
                <a:cs typeface="+mn-cs"/>
              </a:defRPr>
            </a:lvl2pPr>
            <a:lvl3pPr marL="1012825" indent="-202565" algn="l" defTabSz="404495" rtl="0" eaLnBrk="1" latinLnBrk="0" hangingPunct="1">
              <a:spcBef>
                <a:spcPct val="20000"/>
              </a:spcBef>
              <a:buFont typeface="Arial" panose="020B0604020202020204"/>
              <a:buChar char="•"/>
              <a:defRPr sz="2100" kern="1200">
                <a:solidFill>
                  <a:schemeClr val="tx1"/>
                </a:solidFill>
                <a:latin typeface="+mn-lt"/>
                <a:ea typeface="+mn-ea"/>
                <a:cs typeface="+mn-cs"/>
              </a:defRPr>
            </a:lvl3pPr>
            <a:lvl4pPr marL="141732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4pPr>
            <a:lvl5pPr marL="182245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5pPr>
            <a:lvl6pPr marL="222758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6pPr>
            <a:lvl7pPr marL="263271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7pPr>
            <a:lvl8pPr marL="303784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8pPr>
            <a:lvl9pPr marL="344297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9pPr>
          </a:lstStyle>
          <a:p>
            <a:r>
              <a:rPr lang="en-US" b="0" dirty="0" smtClean="0">
                <a:solidFill>
                  <a:schemeClr val="tx1">
                    <a:lumMod val="65000"/>
                    <a:lumOff val="35000"/>
                  </a:schemeClr>
                </a:solidFill>
                <a:latin typeface="微软雅黑" panose="020B0503020204020204" charset="-122"/>
                <a:ea typeface="微软雅黑" panose="020B0503020204020204" charset="-122"/>
                <a:cs typeface="+mn-ea"/>
                <a:sym typeface="+mn-lt"/>
              </a:rPr>
              <a:t>版权声明</a:t>
            </a:r>
            <a:endParaRPr lang="en-US" b="0" dirty="0" smtClean="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6" name="Text Placeholder 3"/>
          <p:cNvSpPr>
            <a:spLocks noGrp="1"/>
          </p:cNvSpPr>
          <p:nvPr/>
        </p:nvSpPr>
        <p:spPr>
          <a:xfrm>
            <a:off x="3571203" y="1182895"/>
            <a:ext cx="4932874" cy="333192"/>
          </a:xfrm>
          <a:prstGeom prst="rect">
            <a:avLst/>
          </a:prstGeom>
        </p:spPr>
        <p:txBody>
          <a:bodyPr vert="horz" lIns="0" tIns="40504" rIns="0" bIns="40504" anchor="t"/>
          <a:lstStyle>
            <a:lvl1pPr marL="0" indent="0" algn="ctr" defTabSz="404495" rtl="0" eaLnBrk="1" latinLnBrk="0" hangingPunct="1">
              <a:lnSpc>
                <a:spcPct val="100000"/>
              </a:lnSpc>
              <a:spcBef>
                <a:spcPts val="0"/>
              </a:spcBef>
              <a:spcAft>
                <a:spcPts val="0"/>
              </a:spcAft>
              <a:buFont typeface="Arial" panose="020B0604020202020204"/>
              <a:buNone/>
              <a:defRPr sz="1500" b="0" kern="1200">
                <a:solidFill>
                  <a:schemeClr val="accent3"/>
                </a:solidFill>
                <a:latin typeface="Lato Light"/>
                <a:ea typeface="+mn-ea"/>
                <a:cs typeface="Lato Light"/>
              </a:defRPr>
            </a:lvl1pPr>
            <a:lvl2pPr marL="658495" indent="-253365" algn="l" defTabSz="404495" rtl="0" eaLnBrk="1" latinLnBrk="0" hangingPunct="1">
              <a:spcBef>
                <a:spcPct val="20000"/>
              </a:spcBef>
              <a:buFont typeface="Arial" panose="020B0604020202020204"/>
              <a:buChar char="–"/>
              <a:defRPr sz="2500" kern="1200">
                <a:solidFill>
                  <a:schemeClr val="tx1"/>
                </a:solidFill>
                <a:latin typeface="+mn-lt"/>
                <a:ea typeface="+mn-ea"/>
                <a:cs typeface="+mn-cs"/>
              </a:defRPr>
            </a:lvl2pPr>
            <a:lvl3pPr marL="1012825" indent="-202565" algn="l" defTabSz="404495" rtl="0" eaLnBrk="1" latinLnBrk="0" hangingPunct="1">
              <a:spcBef>
                <a:spcPct val="20000"/>
              </a:spcBef>
              <a:buFont typeface="Arial" panose="020B0604020202020204"/>
              <a:buChar char="•"/>
              <a:defRPr sz="2100" kern="1200">
                <a:solidFill>
                  <a:schemeClr val="tx1"/>
                </a:solidFill>
                <a:latin typeface="+mn-lt"/>
                <a:ea typeface="+mn-ea"/>
                <a:cs typeface="+mn-cs"/>
              </a:defRPr>
            </a:lvl3pPr>
            <a:lvl4pPr marL="141732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4pPr>
            <a:lvl5pPr marL="182245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5pPr>
            <a:lvl6pPr marL="222758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6pPr>
            <a:lvl7pPr marL="263271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7pPr>
            <a:lvl8pPr marL="303784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8pPr>
            <a:lvl9pPr marL="344297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9pPr>
          </a:lstStyle>
          <a:p>
            <a:r>
              <a:rPr lang="en-US" sz="1800" dirty="0" err="1" smtClean="0">
                <a:solidFill>
                  <a:srgbClr val="8E0000"/>
                </a:solidFill>
                <a:latin typeface="微软雅黑" panose="020B0503020204020204" charset="-122"/>
                <a:ea typeface="微软雅黑" panose="020B0503020204020204" charset="-122"/>
                <a:cs typeface="+mn-ea"/>
                <a:sym typeface="+mn-lt"/>
              </a:rPr>
              <a:t>感谢您支持原创设计事业，支持设计版权产品</a:t>
            </a:r>
            <a:r>
              <a:rPr lang="en-US" sz="1800" dirty="0" smtClean="0">
                <a:solidFill>
                  <a:srgbClr val="8E0000"/>
                </a:solidFill>
                <a:latin typeface="微软雅黑" panose="020B0503020204020204" charset="-122"/>
                <a:ea typeface="微软雅黑" panose="020B0503020204020204" charset="-122"/>
                <a:cs typeface="+mn-ea"/>
                <a:sym typeface="+mn-lt"/>
              </a:rPr>
              <a:t>！</a:t>
            </a:r>
            <a:endParaRPr lang="en-US" sz="1800" dirty="0" smtClean="0">
              <a:solidFill>
                <a:srgbClr val="8E0000"/>
              </a:solidFill>
              <a:latin typeface="微软雅黑" panose="020B0503020204020204" charset="-122"/>
              <a:ea typeface="微软雅黑" panose="020B0503020204020204" charset="-122"/>
              <a:cs typeface="+mn-ea"/>
              <a:sym typeface="+mn-lt"/>
            </a:endParaRPr>
          </a:p>
        </p:txBody>
      </p:sp>
      <p:sp>
        <p:nvSpPr>
          <p:cNvPr id="7" name="Text Placeholder 4"/>
          <p:cNvSpPr>
            <a:spLocks noGrp="1"/>
          </p:cNvSpPr>
          <p:nvPr/>
        </p:nvSpPr>
        <p:spPr>
          <a:xfrm>
            <a:off x="2348290" y="1617345"/>
            <a:ext cx="7378700" cy="3725545"/>
          </a:xfrm>
          <a:prstGeom prst="rect">
            <a:avLst/>
          </a:prstGeom>
        </p:spPr>
        <p:txBody>
          <a:bodyPr vert="horz" lIns="0" tIns="0" rIns="0" bIns="0" anchor="t"/>
          <a:lstStyle>
            <a:lvl1pPr marL="0" indent="0" algn="ctr" defTabSz="404495" rtl="0" eaLnBrk="1" latinLnBrk="0" hangingPunct="1">
              <a:lnSpc>
                <a:spcPct val="130000"/>
              </a:lnSpc>
              <a:spcBef>
                <a:spcPct val="20000"/>
              </a:spcBef>
              <a:buFont typeface="Arial" panose="020B0604020202020204"/>
              <a:buNone/>
              <a:defRPr sz="1200" kern="1200">
                <a:solidFill>
                  <a:schemeClr val="tx1">
                    <a:lumMod val="50000"/>
                    <a:lumOff val="50000"/>
                  </a:schemeClr>
                </a:solidFill>
                <a:latin typeface="Lato Regular"/>
                <a:ea typeface="+mn-ea"/>
                <a:cs typeface="Lato Regular"/>
              </a:defRPr>
            </a:lvl1pPr>
            <a:lvl2pPr marL="658495" indent="-253365" algn="l" defTabSz="404495" rtl="0" eaLnBrk="1" latinLnBrk="0" hangingPunct="1">
              <a:spcBef>
                <a:spcPct val="20000"/>
              </a:spcBef>
              <a:buFont typeface="Arial" panose="020B0604020202020204"/>
              <a:buChar char="–"/>
              <a:defRPr sz="2500" kern="1200">
                <a:solidFill>
                  <a:schemeClr val="tx1"/>
                </a:solidFill>
                <a:latin typeface="+mn-lt"/>
                <a:ea typeface="+mn-ea"/>
                <a:cs typeface="+mn-cs"/>
              </a:defRPr>
            </a:lvl2pPr>
            <a:lvl3pPr marL="1012825" indent="-202565" algn="l" defTabSz="404495" rtl="0" eaLnBrk="1" latinLnBrk="0" hangingPunct="1">
              <a:spcBef>
                <a:spcPct val="20000"/>
              </a:spcBef>
              <a:buFont typeface="Arial" panose="020B0604020202020204"/>
              <a:buChar char="•"/>
              <a:defRPr sz="2100" kern="1200">
                <a:solidFill>
                  <a:schemeClr val="tx1"/>
                </a:solidFill>
                <a:latin typeface="+mn-lt"/>
                <a:ea typeface="+mn-ea"/>
                <a:cs typeface="+mn-cs"/>
              </a:defRPr>
            </a:lvl3pPr>
            <a:lvl4pPr marL="141732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4pPr>
            <a:lvl5pPr marL="182245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5pPr>
            <a:lvl6pPr marL="222758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6pPr>
            <a:lvl7pPr marL="263271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7pPr>
            <a:lvl8pPr marL="303784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8pPr>
            <a:lvl9pPr marL="344297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9pPr>
          </a:lstStyle>
          <a:p>
            <a:pPr algn="l">
              <a:spcBef>
                <a:spcPts val="1200"/>
              </a:spcBef>
            </a:pPr>
            <a:r>
              <a:rPr lang="en-US" sz="1600" b="1" dirty="0" err="1" smtClean="0">
                <a:solidFill>
                  <a:schemeClr val="tx1">
                    <a:lumMod val="65000"/>
                    <a:lumOff val="35000"/>
                  </a:schemeClr>
                </a:solidFill>
                <a:latin typeface="微软雅黑" panose="020B0503020204020204" charset="-122"/>
                <a:ea typeface="微软雅黑" panose="020B0503020204020204" charset="-122"/>
                <a:cs typeface="+mn-ea"/>
                <a:sym typeface="+mn-lt"/>
              </a:rPr>
              <a:t>感谢您下载千图网</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原创</a:t>
            </a:r>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PPT</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模板</a:t>
            </a: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a:t>
            </a:r>
            <a:r>
              <a:rPr lang="en-US" sz="1600" b="1" dirty="0" err="1">
                <a:solidFill>
                  <a:schemeClr val="tx1">
                    <a:lumMod val="65000"/>
                    <a:lumOff val="35000"/>
                  </a:schemeClr>
                </a:solidFill>
                <a:latin typeface="微软雅黑" panose="020B0503020204020204" charset="-122"/>
                <a:ea typeface="微软雅黑" panose="020B0503020204020204" charset="-122"/>
                <a:cs typeface="+mn-ea"/>
                <a:sym typeface="+mn-lt"/>
              </a:rPr>
              <a:t>为了您和千图网以及原创作者的利益，请勿复制、传播、销售，否则将承担法律责任</a:t>
            </a: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a:t>
            </a:r>
            <a:endPar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endParaRPr>
          </a:p>
          <a:p>
            <a:pPr algn="l">
              <a:spcBef>
                <a:spcPts val="1200"/>
              </a:spcBef>
            </a:pPr>
            <a:r>
              <a:rPr lang="en-US" sz="1600" b="1" dirty="0" err="1" smtClean="0">
                <a:solidFill>
                  <a:schemeClr val="tx1">
                    <a:lumMod val="65000"/>
                    <a:lumOff val="35000"/>
                  </a:schemeClr>
                </a:solidFill>
                <a:latin typeface="微软雅黑" panose="020B0503020204020204" charset="-122"/>
                <a:ea typeface="微软雅黑" panose="020B0503020204020204" charset="-122"/>
                <a:cs typeface="+mn-ea"/>
                <a:sym typeface="+mn-lt"/>
              </a:rPr>
              <a:t>千图网将对作品进行维权</a:t>
            </a:r>
            <a:r>
              <a:rPr lang="en-US" sz="1600" b="1" dirty="0" err="1">
                <a:solidFill>
                  <a:schemeClr val="tx1">
                    <a:lumMod val="65000"/>
                    <a:lumOff val="35000"/>
                  </a:schemeClr>
                </a:solidFill>
                <a:latin typeface="微软雅黑" panose="020B0503020204020204" charset="-122"/>
                <a:ea typeface="微软雅黑" panose="020B0503020204020204" charset="-122"/>
                <a:cs typeface="+mn-ea"/>
                <a:sym typeface="+mn-lt"/>
              </a:rPr>
              <a:t>，</a:t>
            </a:r>
            <a:r>
              <a:rPr lang="en-US" sz="1600" b="1" dirty="0" err="1" smtClean="0">
                <a:solidFill>
                  <a:schemeClr val="tx1">
                    <a:lumMod val="65000"/>
                    <a:lumOff val="35000"/>
                  </a:schemeClr>
                </a:solidFill>
                <a:latin typeface="微软雅黑" panose="020B0503020204020204" charset="-122"/>
                <a:ea typeface="微软雅黑" panose="020B0503020204020204" charset="-122"/>
                <a:cs typeface="+mn-ea"/>
                <a:sym typeface="+mn-lt"/>
              </a:rPr>
              <a:t>按照传播下载次数的十倍进行索取赔偿</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金</a:t>
            </a: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a:t>
            </a:r>
            <a:endPar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endParaRPr>
          </a:p>
          <a:p>
            <a:pPr algn="l">
              <a:spcBef>
                <a:spcPts val="1200"/>
              </a:spcBef>
            </a:pP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1</a:t>
            </a:r>
            <a:r>
              <a:rPr lang="en-US" sz="1600" b="1" dirty="0">
                <a:solidFill>
                  <a:schemeClr val="tx1">
                    <a:lumMod val="65000"/>
                    <a:lumOff val="35000"/>
                  </a:schemeClr>
                </a:solidFill>
                <a:latin typeface="微软雅黑" panose="020B0503020204020204" charset="-122"/>
                <a:ea typeface="微软雅黑" panose="020B0503020204020204" charset="-122"/>
                <a:cs typeface="+mn-ea"/>
                <a:sym typeface="+mn-lt"/>
              </a:rPr>
              <a:t>、千图网网站出售的PPT模版是免版税类（RF：Royalty-free）正版受《中华人民共和国著作法》</a:t>
            </a: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和《</a:t>
            </a:r>
            <a:r>
              <a:rPr lang="en-US" sz="1600" b="1" dirty="0">
                <a:solidFill>
                  <a:schemeClr val="tx1">
                    <a:lumMod val="65000"/>
                    <a:lumOff val="35000"/>
                  </a:schemeClr>
                </a:solidFill>
                <a:latin typeface="微软雅黑" panose="020B0503020204020204" charset="-122"/>
                <a:ea typeface="微软雅黑" panose="020B0503020204020204" charset="-122"/>
                <a:cs typeface="+mn-ea"/>
                <a:sym typeface="+mn-lt"/>
              </a:rPr>
              <a:t>世界版权公约》的保护，作品的所有权、版权和著作权归千图网所有，您下载的是PPT模版素材使用权</a:t>
            </a: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a:t>
            </a:r>
            <a:endPar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endParaRPr>
          </a:p>
          <a:p>
            <a:pPr algn="l">
              <a:spcBef>
                <a:spcPts val="1200"/>
              </a:spcBef>
            </a:pP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2</a:t>
            </a:r>
            <a:r>
              <a:rPr lang="en-US" sz="1600" b="1" dirty="0">
                <a:solidFill>
                  <a:schemeClr val="tx1">
                    <a:lumMod val="65000"/>
                    <a:lumOff val="35000"/>
                  </a:schemeClr>
                </a:solidFill>
                <a:latin typeface="微软雅黑" panose="020B0503020204020204" charset="-122"/>
                <a:ea typeface="微软雅黑" panose="020B0503020204020204" charset="-122"/>
                <a:cs typeface="+mn-ea"/>
                <a:sym typeface="+mn-lt"/>
              </a:rPr>
              <a:t>、不得将千图网的PPT模版、PPT素材，本身用于再出售，或者出租、出借、转让、分销、</a:t>
            </a: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发布或者作为礼物供他人使用</a:t>
            </a:r>
            <a:r>
              <a:rPr lang="en-US" sz="1600" b="1" dirty="0">
                <a:solidFill>
                  <a:schemeClr val="tx1">
                    <a:lumMod val="65000"/>
                    <a:lumOff val="35000"/>
                  </a:schemeClr>
                </a:solidFill>
                <a:latin typeface="微软雅黑" panose="020B0503020204020204" charset="-122"/>
                <a:ea typeface="微软雅黑" panose="020B0503020204020204" charset="-122"/>
                <a:cs typeface="+mn-ea"/>
                <a:sym typeface="+mn-lt"/>
              </a:rPr>
              <a:t>，不得转授权、出卖、转让本协议或本协议中的权利</a:t>
            </a: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a:t>
            </a:r>
            <a:endPar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endParaRPr>
          </a:p>
          <a:p>
            <a:pPr algn="l">
              <a:spcBef>
                <a:spcPts val="1200"/>
              </a:spcBef>
            </a:pP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3</a:t>
            </a:r>
            <a:r>
              <a:rPr lang="en-US" sz="1600" b="1" dirty="0">
                <a:solidFill>
                  <a:schemeClr val="tx1">
                    <a:lumMod val="65000"/>
                    <a:lumOff val="35000"/>
                  </a:schemeClr>
                </a:solidFill>
                <a:latin typeface="微软雅黑" panose="020B0503020204020204" charset="-122"/>
                <a:ea typeface="微软雅黑" panose="020B0503020204020204" charset="-122"/>
                <a:cs typeface="+mn-ea"/>
                <a:sym typeface="+mn-lt"/>
              </a:rPr>
              <a:t>、禁止把作品纳入商标或服务标记</a:t>
            </a: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a:t>
            </a:r>
            <a:endPar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endParaRPr>
          </a:p>
          <a:p>
            <a:pPr algn="l">
              <a:spcBef>
                <a:spcPts val="1200"/>
              </a:spcBef>
            </a:pP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4</a:t>
            </a:r>
            <a:r>
              <a:rPr lang="en-US" sz="1600" b="1" dirty="0">
                <a:solidFill>
                  <a:schemeClr val="tx1">
                    <a:lumMod val="65000"/>
                    <a:lumOff val="35000"/>
                  </a:schemeClr>
                </a:solidFill>
                <a:latin typeface="微软雅黑" panose="020B0503020204020204" charset="-122"/>
                <a:ea typeface="微软雅黑" panose="020B0503020204020204" charset="-122"/>
                <a:cs typeface="+mn-ea"/>
                <a:sym typeface="+mn-lt"/>
              </a:rPr>
              <a:t>、禁止用户用下载格式在网上传播作品。或者作品可以让第三方单独付费或共享免费下载、</a:t>
            </a:r>
            <a:r>
              <a:rPr lang="en-US" sz="1600" b="1" dirty="0" smtClean="0">
                <a:solidFill>
                  <a:schemeClr val="tx1">
                    <a:lumMod val="65000"/>
                    <a:lumOff val="35000"/>
                  </a:schemeClr>
                </a:solidFill>
                <a:latin typeface="微软雅黑" panose="020B0503020204020204" charset="-122"/>
                <a:ea typeface="微软雅黑" panose="020B0503020204020204" charset="-122"/>
                <a:cs typeface="+mn-ea"/>
                <a:sym typeface="+mn-lt"/>
              </a:rPr>
              <a:t>或通过转移电话服务系统传播</a:t>
            </a:r>
            <a:r>
              <a:rPr lang="en-US" sz="1600" b="1" dirty="0">
                <a:solidFill>
                  <a:schemeClr val="tx1">
                    <a:lumMod val="65000"/>
                    <a:lumOff val="35000"/>
                  </a:schemeClr>
                </a:solidFill>
                <a:latin typeface="微软雅黑" panose="020B0503020204020204" charset="-122"/>
                <a:ea typeface="微软雅黑" panose="020B0503020204020204" charset="-122"/>
                <a:cs typeface="+mn-ea"/>
                <a:sym typeface="+mn-lt"/>
              </a:rPr>
              <a:t>。</a:t>
            </a:r>
            <a:endParaRPr lang="en-US" sz="1600" b="1"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805305" y="285115"/>
            <a:ext cx="6141720" cy="583565"/>
          </a:xfrm>
          <a:prstGeom prst="rect">
            <a:avLst/>
          </a:prstGeom>
          <a:noFill/>
        </p:spPr>
        <p:txBody>
          <a:bodyPr wrap="square" rtlCol="0">
            <a:spAutoFit/>
          </a:bodyPr>
          <a:p>
            <a:pPr algn="l" eaLnBrk="1" hangingPunct="1"/>
            <a:r>
              <a:rPr lang="zh-CN" altLang="en-US" sz="3200" b="1" dirty="0" smtClean="0">
                <a:solidFill>
                  <a:srgbClr val="C00000"/>
                </a:solidFill>
                <a:latin typeface="微软雅黑" panose="020B0503020204020204" charset="-122"/>
                <a:ea typeface="微软雅黑" panose="020B0503020204020204" charset="-122"/>
                <a:sym typeface="+mn-ea"/>
              </a:rPr>
              <a:t>共青团内基础知识</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pic>
        <p:nvPicPr>
          <p:cNvPr id="8" name="Picture 2" descr="2004112215473030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3764" y="2030626"/>
            <a:ext cx="4608512" cy="258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715010" y="1880870"/>
            <a:ext cx="6174740" cy="3322955"/>
          </a:xfrm>
          <a:prstGeom prst="rect">
            <a:avLst/>
          </a:prstGeom>
          <a:noFill/>
        </p:spPr>
        <p:txBody>
          <a:bodyPr wrap="square" rtlCol="0">
            <a:spAutoFit/>
          </a:bodyPr>
          <a:p>
            <a:pPr algn="l">
              <a:lnSpc>
                <a:spcPct val="150000"/>
              </a:lnSpc>
            </a:pPr>
            <a:r>
              <a:rPr lang="en-US" altLang="zh-CN" sz="2800" dirty="0">
                <a:solidFill>
                  <a:schemeClr val="tx1">
                    <a:lumMod val="75000"/>
                    <a:lumOff val="25000"/>
                  </a:schemeClr>
                </a:solidFill>
                <a:latin typeface="微软雅黑" panose="020B0503020204020204" charset="-122"/>
                <a:ea typeface="微软雅黑" panose="020B0503020204020204" charset="-122"/>
              </a:rPr>
              <a:t>     </a:t>
            </a:r>
            <a:r>
              <a:rPr lang="zh-CN" altLang="en-US" sz="2800" dirty="0">
                <a:solidFill>
                  <a:schemeClr val="tx1">
                    <a:lumMod val="75000"/>
                    <a:lumOff val="25000"/>
                  </a:schemeClr>
                </a:solidFill>
                <a:latin typeface="微软雅黑" panose="020B0503020204020204" charset="-122"/>
                <a:ea typeface="微软雅黑" panose="020B0503020204020204" charset="-122"/>
              </a:rPr>
              <a:t>中国共产主义青年团团旗帜的旗面为红色，象征革命胜利；左上角缀黄色五角星，周围环绕黄色圆圈，</a:t>
            </a:r>
            <a:r>
              <a:rPr lang="zh-CN" altLang="en-US" sz="2800" b="1" dirty="0">
                <a:solidFill>
                  <a:srgbClr val="C00000"/>
                </a:solidFill>
                <a:latin typeface="微软雅黑" panose="020B0503020204020204" charset="-122"/>
                <a:ea typeface="微软雅黑" panose="020B0503020204020204" charset="-122"/>
              </a:rPr>
              <a:t>象征中国青年一代紧密团结在中国共产党周围。 </a:t>
            </a:r>
            <a:endParaRPr lang="zh-CN" altLang="en-US" sz="2800" b="1" dirty="0">
              <a:solidFill>
                <a:srgbClr val="C0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805305" y="285115"/>
            <a:ext cx="6141720" cy="583565"/>
          </a:xfrm>
          <a:prstGeom prst="rect">
            <a:avLst/>
          </a:prstGeom>
          <a:noFill/>
        </p:spPr>
        <p:txBody>
          <a:bodyPr wrap="square" rtlCol="0">
            <a:spAutoFit/>
          </a:bodyPr>
          <a:p>
            <a:pPr algn="l" eaLnBrk="1" hangingPunct="1"/>
            <a:r>
              <a:rPr lang="zh-CN" altLang="en-US" sz="3200" b="1" dirty="0" smtClean="0">
                <a:solidFill>
                  <a:srgbClr val="C00000"/>
                </a:solidFill>
                <a:latin typeface="微软雅黑" panose="020B0503020204020204" charset="-122"/>
                <a:ea typeface="微软雅黑" panose="020B0503020204020204" charset="-122"/>
                <a:sym typeface="+mn-ea"/>
              </a:rPr>
              <a:t>共青团内基础知识</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4" name="文本框 3"/>
          <p:cNvSpPr txBox="1"/>
          <p:nvPr/>
        </p:nvSpPr>
        <p:spPr>
          <a:xfrm>
            <a:off x="788035" y="1837055"/>
            <a:ext cx="6347460" cy="3969385"/>
          </a:xfrm>
          <a:prstGeom prst="rect">
            <a:avLst/>
          </a:prstGeom>
          <a:noFill/>
        </p:spPr>
        <p:txBody>
          <a:bodyPr wrap="square" rtlCol="0">
            <a:spAutoFit/>
          </a:bodyPr>
          <a:p>
            <a:pPr algn="l">
              <a:lnSpc>
                <a:spcPct val="150000"/>
              </a:lnSpc>
            </a:pPr>
            <a:r>
              <a:rPr lang="en-US" altLang="zh-CN" sz="2800" dirty="0">
                <a:solidFill>
                  <a:schemeClr val="tx1">
                    <a:lumMod val="75000"/>
                    <a:lumOff val="25000"/>
                  </a:schemeClr>
                </a:solidFill>
                <a:latin typeface="微软雅黑" panose="020B0503020204020204" charset="-122"/>
                <a:ea typeface="微软雅黑" panose="020B0503020204020204" charset="-122"/>
              </a:rPr>
              <a:t>     </a:t>
            </a:r>
            <a:r>
              <a:rPr lang="zh-CN" altLang="en-US" sz="2800" dirty="0">
                <a:solidFill>
                  <a:schemeClr val="tx1">
                    <a:lumMod val="75000"/>
                    <a:lumOff val="25000"/>
                  </a:schemeClr>
                </a:solidFill>
                <a:latin typeface="微软雅黑" panose="020B0503020204020204" charset="-122"/>
                <a:ea typeface="微软雅黑" panose="020B0503020204020204" charset="-122"/>
              </a:rPr>
              <a:t>中国共产主义青年团团徽的内容为团旗，齿轮，麦穗，初升的太阳及其光芒，写有“</a:t>
            </a:r>
            <a:r>
              <a:rPr lang="zh-CN" altLang="en-US" sz="2800" b="1" dirty="0">
                <a:solidFill>
                  <a:srgbClr val="C00000"/>
                </a:solidFill>
                <a:latin typeface="微软雅黑" panose="020B0503020204020204" charset="-122"/>
                <a:ea typeface="微软雅黑" panose="020B0503020204020204" charset="-122"/>
              </a:rPr>
              <a:t>中国共青团</a:t>
            </a:r>
            <a:r>
              <a:rPr lang="zh-CN" altLang="en-US" sz="2800" dirty="0">
                <a:solidFill>
                  <a:schemeClr val="tx1">
                    <a:lumMod val="75000"/>
                    <a:lumOff val="25000"/>
                  </a:schemeClr>
                </a:solidFill>
                <a:latin typeface="微软雅黑" panose="020B0503020204020204" charset="-122"/>
                <a:ea typeface="微软雅黑" panose="020B0503020204020204" charset="-122"/>
              </a:rPr>
              <a:t>”</a:t>
            </a:r>
            <a:r>
              <a:rPr lang="en-US" altLang="zh-CN" sz="2800" dirty="0">
                <a:solidFill>
                  <a:schemeClr val="tx1">
                    <a:lumMod val="75000"/>
                    <a:lumOff val="25000"/>
                  </a:schemeClr>
                </a:solidFill>
                <a:latin typeface="微软雅黑" panose="020B0503020204020204" charset="-122"/>
                <a:ea typeface="微软雅黑" panose="020B0503020204020204" charset="-122"/>
              </a:rPr>
              <a:t>5</a:t>
            </a:r>
            <a:r>
              <a:rPr lang="zh-CN" altLang="en-US" sz="2800" dirty="0">
                <a:solidFill>
                  <a:schemeClr val="tx1">
                    <a:lumMod val="75000"/>
                    <a:lumOff val="25000"/>
                  </a:schemeClr>
                </a:solidFill>
                <a:latin typeface="微软雅黑" panose="020B0503020204020204" charset="-122"/>
                <a:ea typeface="微软雅黑" panose="020B0503020204020204" charset="-122"/>
              </a:rPr>
              <a:t>字的绶带。它象征着共青团在马克思列宁主义、毛泽东思想的光辉照耀下，团结各族青年，朝着党所指引的方向奋勇前进。 </a:t>
            </a:r>
            <a:endParaRPr lang="zh-CN" altLang="en-US" sz="2800" dirty="0">
              <a:solidFill>
                <a:schemeClr val="tx1">
                  <a:lumMod val="75000"/>
                  <a:lumOff val="25000"/>
                </a:schemeClr>
              </a:solidFill>
              <a:latin typeface="微软雅黑" panose="020B0503020204020204" charset="-122"/>
              <a:ea typeface="微软雅黑" panose="020B0503020204020204" charset="-122"/>
            </a:endParaRPr>
          </a:p>
        </p:txBody>
      </p:sp>
      <p:pic>
        <p:nvPicPr>
          <p:cNvPr id="7"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946893" y="2566652"/>
            <a:ext cx="2719333" cy="28617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805305" y="285115"/>
            <a:ext cx="6141720" cy="583565"/>
          </a:xfrm>
          <a:prstGeom prst="rect">
            <a:avLst/>
          </a:prstGeom>
          <a:noFill/>
        </p:spPr>
        <p:txBody>
          <a:bodyPr wrap="square" rtlCol="0">
            <a:spAutoFit/>
          </a:bodyPr>
          <a:p>
            <a:pPr algn="l" eaLnBrk="1" hangingPunct="1"/>
            <a:r>
              <a:rPr lang="zh-CN" altLang="en-US" sz="3200" b="1" dirty="0" smtClean="0">
                <a:solidFill>
                  <a:srgbClr val="C00000"/>
                </a:solidFill>
                <a:latin typeface="微软雅黑" panose="020B0503020204020204" charset="-122"/>
                <a:ea typeface="微软雅黑" panose="020B0503020204020204" charset="-122"/>
                <a:sym typeface="+mn-ea"/>
              </a:rPr>
              <a:t>共青团内基础知识</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grpSp>
        <p:nvGrpSpPr>
          <p:cNvPr id="9" name="Group 2"/>
          <p:cNvGrpSpPr/>
          <p:nvPr/>
        </p:nvGrpSpPr>
        <p:grpSpPr bwMode="auto">
          <a:xfrm>
            <a:off x="7723937" y="1416438"/>
            <a:ext cx="2842261" cy="4185875"/>
            <a:chOff x="0" y="0"/>
            <a:chExt cx="2640" cy="3888"/>
          </a:xfrm>
        </p:grpSpPr>
        <p:sp>
          <p:nvSpPr>
            <p:cNvPr id="11" name="Rectangle 3"/>
            <p:cNvSpPr>
              <a:spLocks noChangeArrowheads="1"/>
            </p:cNvSpPr>
            <p:nvPr/>
          </p:nvSpPr>
          <p:spPr bwMode="auto">
            <a:xfrm>
              <a:off x="0" y="0"/>
              <a:ext cx="2640" cy="3888"/>
            </a:xfrm>
            <a:prstGeom prst="rect">
              <a:avLst/>
            </a:prstGeom>
            <a:solidFill>
              <a:srgbClr val="003E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sy="50000" kx="2453608" rotWithShape="0">
                      <a:schemeClr val="bg2"/>
                    </a:outerShdw>
                  </a:effectLst>
                </a14:hiddenEffects>
              </a:ext>
            </a:extLst>
          </p:spPr>
          <p:txBody>
            <a:bodyPr wrap="none" anchor="ctr"/>
            <a:p>
              <a:endParaRPr lang="zh-CN" altLang="en-US" sz="1100"/>
            </a:p>
          </p:txBody>
        </p:sp>
        <p:pic>
          <p:nvPicPr>
            <p:cNvPr id="13"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12" y="759"/>
              <a:ext cx="864"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5"/>
            <p:cNvSpPr txBox="1">
              <a:spLocks noChangeArrowheads="1"/>
            </p:cNvSpPr>
            <p:nvPr/>
          </p:nvSpPr>
          <p:spPr bwMode="auto">
            <a:xfrm>
              <a:off x="576" y="2696"/>
              <a:ext cx="1728" cy="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eaLnBrk="1" hangingPunct="1">
                <a:spcBef>
                  <a:spcPct val="50000"/>
                </a:spcBef>
              </a:pPr>
              <a:r>
                <a:rPr lang="zh-CN" sz="4000" b="1" dirty="0">
                  <a:solidFill>
                    <a:srgbClr val="FFFF09"/>
                  </a:solidFill>
                  <a:latin typeface="Times New Roman" panose="02020603050405020304" pitchFamily="18" charset="0"/>
                  <a:ea typeface="隶书" panose="02010509060101010101" pitchFamily="49" charset="-122"/>
                </a:rPr>
                <a:t>团员证</a:t>
              </a:r>
              <a:endParaRPr lang="zh-CN" sz="4000" b="1" dirty="0">
                <a:solidFill>
                  <a:srgbClr val="FFFF09"/>
                </a:solidFill>
                <a:latin typeface="Times New Roman" panose="02020603050405020304" pitchFamily="18" charset="0"/>
                <a:ea typeface="隶书" panose="02010509060101010101" pitchFamily="49" charset="-122"/>
              </a:endParaRPr>
            </a:p>
          </p:txBody>
        </p:sp>
      </p:grpSp>
      <p:sp>
        <p:nvSpPr>
          <p:cNvPr id="4" name="文本框 3"/>
          <p:cNvSpPr txBox="1"/>
          <p:nvPr/>
        </p:nvSpPr>
        <p:spPr>
          <a:xfrm>
            <a:off x="1483995" y="1913890"/>
            <a:ext cx="5159375" cy="3322955"/>
          </a:xfrm>
          <a:prstGeom prst="rect">
            <a:avLst/>
          </a:prstGeom>
          <a:noFill/>
        </p:spPr>
        <p:txBody>
          <a:bodyPr wrap="square" rtlCol="0">
            <a:spAutoFit/>
          </a:bodyPr>
          <a:p>
            <a:pPr algn="l">
              <a:lnSpc>
                <a:spcPct val="150000"/>
              </a:lnSpc>
            </a:pPr>
            <a:r>
              <a:rPr lang="en-US" altLang="zh-CN" sz="2800" dirty="0">
                <a:solidFill>
                  <a:schemeClr val="tx1">
                    <a:lumMod val="75000"/>
                    <a:lumOff val="25000"/>
                  </a:schemeClr>
                </a:solidFill>
                <a:latin typeface="微软雅黑" panose="020B0503020204020204" charset="-122"/>
                <a:ea typeface="微软雅黑" panose="020B0503020204020204" charset="-122"/>
              </a:rPr>
              <a:t>      </a:t>
            </a:r>
            <a:r>
              <a:rPr lang="zh-CN" altLang="en-US" sz="2800" dirty="0">
                <a:solidFill>
                  <a:schemeClr val="tx1">
                    <a:lumMod val="75000"/>
                    <a:lumOff val="25000"/>
                  </a:schemeClr>
                </a:solidFill>
                <a:latin typeface="微软雅黑" panose="020B0503020204020204" charset="-122"/>
                <a:ea typeface="微软雅黑" panose="020B0503020204020204" charset="-122"/>
              </a:rPr>
              <a:t>团员证封面为墨绿色，象征着青春和朝气蓬勃的青年运动；封面上方印有红色烫金团徽，象征着</a:t>
            </a:r>
            <a:r>
              <a:rPr lang="zh-CN" altLang="en-US" sz="2800" b="1" dirty="0">
                <a:solidFill>
                  <a:srgbClr val="C00000"/>
                </a:solidFill>
                <a:latin typeface="微软雅黑" panose="020B0503020204020204" charset="-122"/>
                <a:ea typeface="微软雅黑" panose="020B0503020204020204" charset="-122"/>
              </a:rPr>
              <a:t>共青团是团结教育青年的核心。</a:t>
            </a:r>
            <a:r>
              <a:rPr lang="zh-CN" altLang="en-US" sz="2800" dirty="0">
                <a:solidFill>
                  <a:schemeClr val="tx1">
                    <a:lumMod val="75000"/>
                    <a:lumOff val="25000"/>
                  </a:schemeClr>
                </a:solidFill>
                <a:latin typeface="微软雅黑" panose="020B0503020204020204" charset="-122"/>
                <a:ea typeface="微软雅黑" panose="020B0503020204020204" charset="-122"/>
              </a:rPr>
              <a:t> </a:t>
            </a:r>
            <a:endParaRPr lang="zh-CN" altLang="en-US" sz="28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strVal val="#ppt_w*0.70"/>
                                          </p:val>
                                        </p:tav>
                                        <p:tav tm="100000">
                                          <p:val>
                                            <p:strVal val="#ppt_w"/>
                                          </p:val>
                                        </p:tav>
                                      </p:tavLst>
                                    </p:anim>
                                    <p:anim calcmode="lin" valueType="num">
                                      <p:cBhvr>
                                        <p:cTn id="14" dur="1000" fill="hold"/>
                                        <p:tgtEl>
                                          <p:spTgt spid="9"/>
                                        </p:tgtEl>
                                        <p:attrNameLst>
                                          <p:attrName>ppt_h</p:attrName>
                                        </p:attrNameLst>
                                      </p:cBhvr>
                                      <p:tavLst>
                                        <p:tav tm="0">
                                          <p:val>
                                            <p:strVal val="#ppt_h"/>
                                          </p:val>
                                        </p:tav>
                                        <p:tav tm="100000">
                                          <p:val>
                                            <p:strVal val="#ppt_h"/>
                                          </p:val>
                                        </p:tav>
                                      </p:tavLst>
                                    </p:anim>
                                    <p:animEffect transition="in" filter="fade">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790" y="6355080"/>
            <a:ext cx="12190095" cy="716280"/>
          </a:xfrm>
          <a:prstGeom prst="rect">
            <a:avLst/>
          </a:prstGeom>
        </p:spPr>
      </p:pic>
      <p:sp>
        <p:nvSpPr>
          <p:cNvPr id="2" name="文本框 1"/>
          <p:cNvSpPr txBox="1"/>
          <p:nvPr/>
        </p:nvSpPr>
        <p:spPr>
          <a:xfrm>
            <a:off x="1805305" y="285115"/>
            <a:ext cx="6141720" cy="583565"/>
          </a:xfrm>
          <a:prstGeom prst="rect">
            <a:avLst/>
          </a:prstGeom>
          <a:noFill/>
        </p:spPr>
        <p:txBody>
          <a:bodyPr wrap="square" rtlCol="0">
            <a:spAutoFit/>
          </a:bodyPr>
          <a:p>
            <a:pPr algn="l" eaLnBrk="1" hangingPunct="1"/>
            <a:r>
              <a:rPr lang="zh-CN" altLang="en-US" sz="3200" b="1" dirty="0" smtClean="0">
                <a:solidFill>
                  <a:srgbClr val="C00000"/>
                </a:solidFill>
                <a:latin typeface="微软雅黑" panose="020B0503020204020204" charset="-122"/>
                <a:ea typeface="微软雅黑" panose="020B0503020204020204" charset="-122"/>
                <a:sym typeface="+mn-ea"/>
              </a:rPr>
              <a:t>共青团内基础知识</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3"/>
          <a:srcRect l="28654" t="14525" r="30148" b="35521"/>
          <a:stretch>
            <a:fillRect/>
          </a:stretch>
        </p:blipFill>
        <p:spPr>
          <a:xfrm>
            <a:off x="10975975" y="173990"/>
            <a:ext cx="885825" cy="806450"/>
          </a:xfrm>
          <a:prstGeom prst="rect">
            <a:avLst/>
          </a:prstGeom>
          <a:noFill/>
          <a:ln w="9525">
            <a:noFill/>
          </a:ln>
        </p:spPr>
      </p:pic>
      <p:sp>
        <p:nvSpPr>
          <p:cNvPr id="5" name="文本框 4"/>
          <p:cNvSpPr txBox="1"/>
          <p:nvPr/>
        </p:nvSpPr>
        <p:spPr>
          <a:xfrm>
            <a:off x="1376045" y="1829435"/>
            <a:ext cx="6104890" cy="3322955"/>
          </a:xfrm>
          <a:prstGeom prst="rect">
            <a:avLst/>
          </a:prstGeom>
          <a:noFill/>
        </p:spPr>
        <p:txBody>
          <a:bodyPr wrap="square" rtlCol="0">
            <a:spAutoFit/>
          </a:bodyPr>
          <a:p>
            <a:pPr algn="l">
              <a:lnSpc>
                <a:spcPct val="150000"/>
              </a:lnSpc>
            </a:pPr>
            <a:r>
              <a:rPr lang="en-US" altLang="zh-CN" sz="2800" dirty="0">
                <a:solidFill>
                  <a:schemeClr val="tx1">
                    <a:lumMod val="75000"/>
                    <a:lumOff val="25000"/>
                  </a:schemeClr>
                </a:solidFill>
                <a:latin typeface="微软雅黑" panose="020B0503020204020204" charset="-122"/>
                <a:ea typeface="微软雅黑" panose="020B0503020204020204" charset="-122"/>
              </a:rPr>
              <a:t>     1988</a:t>
            </a:r>
            <a:r>
              <a:rPr lang="zh-CN" altLang="en-US" sz="2800" dirty="0">
                <a:solidFill>
                  <a:schemeClr val="tx1">
                    <a:lumMod val="75000"/>
                    <a:lumOff val="25000"/>
                  </a:schemeClr>
                </a:solidFill>
                <a:latin typeface="微软雅黑" panose="020B0503020204020204" charset="-122"/>
                <a:ea typeface="微软雅黑" panose="020B0503020204020204" charset="-122"/>
              </a:rPr>
              <a:t>年</a:t>
            </a:r>
            <a:r>
              <a:rPr lang="en-US" altLang="zh-CN" sz="2800" dirty="0">
                <a:solidFill>
                  <a:schemeClr val="tx1">
                    <a:lumMod val="75000"/>
                    <a:lumOff val="25000"/>
                  </a:schemeClr>
                </a:solidFill>
                <a:latin typeface="微软雅黑" panose="020B0503020204020204" charset="-122"/>
                <a:ea typeface="微软雅黑" panose="020B0503020204020204" charset="-122"/>
              </a:rPr>
              <a:t>5</a:t>
            </a:r>
            <a:r>
              <a:rPr lang="zh-CN" altLang="en-US" sz="2800" dirty="0">
                <a:solidFill>
                  <a:schemeClr val="tx1">
                    <a:lumMod val="75000"/>
                    <a:lumOff val="25000"/>
                  </a:schemeClr>
                </a:solidFill>
                <a:latin typeface="微软雅黑" panose="020B0503020204020204" charset="-122"/>
                <a:ea typeface="微软雅黑" panose="020B0503020204020204" charset="-122"/>
              </a:rPr>
              <a:t>月</a:t>
            </a:r>
            <a:r>
              <a:rPr lang="en-US" altLang="zh-CN" sz="2800" dirty="0">
                <a:solidFill>
                  <a:schemeClr val="tx1">
                    <a:lumMod val="75000"/>
                    <a:lumOff val="25000"/>
                  </a:schemeClr>
                </a:solidFill>
                <a:latin typeface="微软雅黑" panose="020B0503020204020204" charset="-122"/>
                <a:ea typeface="微软雅黑" panose="020B0503020204020204" charset="-122"/>
              </a:rPr>
              <a:t>8</a:t>
            </a:r>
            <a:r>
              <a:rPr lang="zh-CN" altLang="en-US" sz="2800" dirty="0">
                <a:solidFill>
                  <a:schemeClr val="tx1">
                    <a:lumMod val="75000"/>
                    <a:lumOff val="25000"/>
                  </a:schemeClr>
                </a:solidFill>
                <a:latin typeface="微软雅黑" panose="020B0503020204020204" charset="-122"/>
                <a:ea typeface="微软雅黑" panose="020B0503020204020204" charset="-122"/>
              </a:rPr>
              <a:t>日，共青团第十二次全国代表大会通过了</a:t>
            </a:r>
            <a:r>
              <a:rPr lang="en-US" altLang="zh-CN" sz="2800" dirty="0">
                <a:solidFill>
                  <a:schemeClr val="tx1">
                    <a:lumMod val="75000"/>
                    <a:lumOff val="25000"/>
                  </a:schemeClr>
                </a:solidFill>
                <a:latin typeface="微软雅黑" panose="020B0503020204020204" charset="-122"/>
                <a:ea typeface="微软雅黑" panose="020B0503020204020204" charset="-122"/>
              </a:rPr>
              <a:t>《</a:t>
            </a:r>
            <a:r>
              <a:rPr lang="zh-CN" altLang="en-US" sz="2800" dirty="0">
                <a:solidFill>
                  <a:schemeClr val="tx1">
                    <a:lumMod val="75000"/>
                    <a:lumOff val="25000"/>
                  </a:schemeClr>
                </a:solidFill>
                <a:latin typeface="微软雅黑" panose="020B0503020204020204" charset="-122"/>
                <a:ea typeface="微软雅黑" panose="020B0503020204020204" charset="-122"/>
              </a:rPr>
              <a:t>关于确定代团歌的决议</a:t>
            </a:r>
            <a:r>
              <a:rPr lang="en-US" altLang="zh-CN" sz="2800" dirty="0">
                <a:solidFill>
                  <a:schemeClr val="tx1">
                    <a:lumMod val="75000"/>
                    <a:lumOff val="25000"/>
                  </a:schemeClr>
                </a:solidFill>
                <a:latin typeface="微软雅黑" panose="020B0503020204020204" charset="-122"/>
                <a:ea typeface="微软雅黑" panose="020B0503020204020204" charset="-122"/>
              </a:rPr>
              <a:t>》</a:t>
            </a:r>
            <a:r>
              <a:rPr lang="zh-CN" altLang="en-US" sz="2800" dirty="0">
                <a:solidFill>
                  <a:schemeClr val="tx1">
                    <a:lumMod val="75000"/>
                    <a:lumOff val="25000"/>
                  </a:schemeClr>
                </a:solidFill>
                <a:latin typeface="微软雅黑" panose="020B0503020204020204" charset="-122"/>
                <a:ea typeface="微软雅黑" panose="020B0503020204020204" charset="-122"/>
              </a:rPr>
              <a:t>，决定</a:t>
            </a:r>
            <a:r>
              <a:rPr lang="en-US" altLang="zh-CN" sz="2800" dirty="0">
                <a:solidFill>
                  <a:schemeClr val="tx1">
                    <a:lumMod val="75000"/>
                    <a:lumOff val="25000"/>
                  </a:schemeClr>
                </a:solidFill>
                <a:latin typeface="微软雅黑" panose="020B0503020204020204" charset="-122"/>
                <a:ea typeface="微软雅黑" panose="020B0503020204020204" charset="-122"/>
              </a:rPr>
              <a:t>《</a:t>
            </a:r>
            <a:r>
              <a:rPr lang="zh-CN" altLang="en-US" sz="2800" b="1" dirty="0">
                <a:solidFill>
                  <a:srgbClr val="C00000"/>
                </a:solidFill>
                <a:latin typeface="微软雅黑" panose="020B0503020204020204" charset="-122"/>
                <a:ea typeface="微软雅黑" panose="020B0503020204020204" charset="-122"/>
              </a:rPr>
              <a:t>光荣啊，中国共青团</a:t>
            </a:r>
            <a:r>
              <a:rPr lang="en-US" altLang="zh-CN" sz="2800" b="1" dirty="0">
                <a:solidFill>
                  <a:srgbClr val="C00000"/>
                </a:solidFill>
                <a:latin typeface="微软雅黑" panose="020B0503020204020204" charset="-122"/>
                <a:ea typeface="微软雅黑" panose="020B0503020204020204" charset="-122"/>
              </a:rPr>
              <a:t>》</a:t>
            </a:r>
            <a:r>
              <a:rPr lang="zh-CN" altLang="en-US" sz="2800" dirty="0">
                <a:solidFill>
                  <a:schemeClr val="tx1">
                    <a:lumMod val="75000"/>
                    <a:lumOff val="25000"/>
                  </a:schemeClr>
                </a:solidFill>
                <a:latin typeface="微软雅黑" panose="020B0503020204020204" charset="-122"/>
                <a:ea typeface="微软雅黑" panose="020B0503020204020204" charset="-122"/>
              </a:rPr>
              <a:t>（胡宏伟词、雷雨声曲）为中国共产主义青年团代团歌。</a:t>
            </a:r>
            <a:endParaRPr lang="zh-CN" altLang="en-US" sz="2800" dirty="0">
              <a:solidFill>
                <a:schemeClr val="tx1">
                  <a:lumMod val="75000"/>
                  <a:lumOff val="25000"/>
                </a:schemeClr>
              </a:solidFill>
              <a:latin typeface="微软雅黑" panose="020B0503020204020204" charset="-122"/>
              <a:ea typeface="微软雅黑" panose="020B0503020204020204" charset="-122"/>
            </a:endParaRPr>
          </a:p>
        </p:txBody>
      </p:sp>
      <p:pic>
        <p:nvPicPr>
          <p:cNvPr id="8" name="Picture 2" descr="tuange_p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6822" y="1610748"/>
            <a:ext cx="2836086" cy="4002032"/>
          </a:xfrm>
          <a:prstGeom prst="rect">
            <a:avLst/>
          </a:prstGeom>
          <a:noFill/>
          <a:ln w="9525" cmpd="sng">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nvSpPr>
        <p:spPr>
          <a:xfrm>
            <a:off x="961388" y="1600835"/>
            <a:ext cx="3643088" cy="584775"/>
          </a:xfrm>
          <a:prstGeom prst="rect">
            <a:avLst/>
          </a:prstGeom>
          <a:solidFill>
            <a:srgbClr val="C00000"/>
          </a:solidFill>
          <a:effectLst>
            <a:outerShdw blurRad="50800" dist="38100" dir="2700000" algn="tl" rotWithShape="0">
              <a:prstClr val="black">
                <a:alpha val="40000"/>
              </a:prstClr>
            </a:outerShdw>
          </a:effectLst>
        </p:spPr>
        <p:txBody>
          <a:bodyPr wrap="square">
            <a:spAutoFit/>
          </a:bodyPr>
          <a:p>
            <a:pPr algn="dist"/>
            <a:r>
              <a:rPr lang="zh-CN" altLang="en-US" sz="3200" dirty="0">
                <a:solidFill>
                  <a:schemeClr val="bg1"/>
                </a:solidFill>
                <a:latin typeface="微软雅黑" panose="020B0503020204020204" charset="-122"/>
                <a:ea typeface="微软雅黑" panose="020B0503020204020204" charset="-122"/>
              </a:rPr>
              <a:t>共青团的光荣传统</a:t>
            </a:r>
            <a:endParaRPr lang="zh-CN" altLang="en-US" sz="3200" dirty="0">
              <a:solidFill>
                <a:schemeClr val="bg1"/>
              </a:solidFill>
              <a:latin typeface="微软雅黑" panose="020B0503020204020204" charset="-122"/>
              <a:ea typeface="微软雅黑" panose="020B0503020204020204" charset="-122"/>
            </a:endParaRPr>
          </a:p>
        </p:txBody>
      </p:sp>
      <p:grpSp>
        <p:nvGrpSpPr>
          <p:cNvPr id="14" name="组合 13"/>
          <p:cNvGrpSpPr/>
          <p:nvPr/>
        </p:nvGrpSpPr>
        <p:grpSpPr>
          <a:xfrm>
            <a:off x="936295" y="2730561"/>
            <a:ext cx="4529779" cy="594377"/>
            <a:chOff x="1586838" y="2471711"/>
            <a:chExt cx="4529779" cy="594377"/>
          </a:xfrm>
          <a:effectLst/>
        </p:grpSpPr>
        <p:sp>
          <p:nvSpPr>
            <p:cNvPr id="22" name="矩形 21"/>
            <p:cNvSpPr/>
            <p:nvPr/>
          </p:nvSpPr>
          <p:spPr>
            <a:xfrm>
              <a:off x="2235199" y="2481314"/>
              <a:ext cx="3881418" cy="583565"/>
            </a:xfrm>
            <a:prstGeom prst="rect">
              <a:avLst/>
            </a:prstGeom>
            <a:noFill/>
            <a:ln>
              <a:solidFill>
                <a:srgbClr val="A71F24"/>
              </a:solidFill>
            </a:ln>
            <a:effectLst/>
          </p:spPr>
          <p:txBody>
            <a:bodyPr wrap="square">
              <a:spAutoFit/>
            </a:bodyPr>
            <a:p>
              <a:r>
                <a:rPr lang="zh-CN" altLang="en-US" sz="1600" b="1" dirty="0">
                  <a:solidFill>
                    <a:srgbClr val="C00000"/>
                  </a:solidFill>
                  <a:latin typeface="微软雅黑" panose="020B0503020204020204" charset="-122"/>
                  <a:ea typeface="微软雅黑" panose="020B0503020204020204" charset="-122"/>
                </a:rPr>
                <a:t>始终坚持以马克思主义理论为指导，具有坚定正确的政治方向。</a:t>
              </a:r>
              <a:endParaRPr lang="zh-CN" altLang="en-US" sz="1600" b="1" dirty="0">
                <a:solidFill>
                  <a:srgbClr val="C00000"/>
                </a:solidFill>
                <a:latin typeface="微软雅黑" panose="020B0503020204020204" charset="-122"/>
                <a:ea typeface="微软雅黑" panose="020B0503020204020204" charset="-122"/>
              </a:endParaRPr>
            </a:p>
          </p:txBody>
        </p:sp>
        <p:grpSp>
          <p:nvGrpSpPr>
            <p:cNvPr id="23" name="组合 22"/>
            <p:cNvGrpSpPr/>
            <p:nvPr/>
          </p:nvGrpSpPr>
          <p:grpSpPr>
            <a:xfrm>
              <a:off x="1586838" y="2471711"/>
              <a:ext cx="699161" cy="594377"/>
              <a:chOff x="1873496" y="4351162"/>
              <a:chExt cx="699161" cy="644974"/>
            </a:xfrm>
          </p:grpSpPr>
          <p:sp>
            <p:nvSpPr>
              <p:cNvPr id="24" name="矩形 23"/>
              <p:cNvSpPr/>
              <p:nvPr/>
            </p:nvSpPr>
            <p:spPr>
              <a:xfrm>
                <a:off x="1898897" y="4362180"/>
                <a:ext cx="622962" cy="633956"/>
              </a:xfrm>
              <a:prstGeom prst="rect">
                <a:avLst/>
              </a:prstGeom>
              <a:solidFill>
                <a:srgbClr val="A71F24"/>
              </a:solidFill>
              <a:effectLst>
                <a:outerShdw blurRad="50800" dist="38100" dir="2700000" algn="tl" rotWithShape="0">
                  <a:prstClr val="black">
                    <a:alpha val="40000"/>
                  </a:prstClr>
                </a:outerShdw>
              </a:effectLst>
            </p:spPr>
            <p:txBody>
              <a:bodyPr wrap="square">
                <a:spAutoFit/>
              </a:bodyPr>
              <a:p>
                <a:pPr algn="dist">
                  <a:lnSpc>
                    <a:spcPct val="130000"/>
                  </a:lnSpc>
                </a:pPr>
                <a:endParaRPr lang="zh-CN" altLang="en-US" sz="3000" b="1" dirty="0">
                  <a:solidFill>
                    <a:schemeClr val="bg1"/>
                  </a:solidFill>
                  <a:latin typeface="微软雅黑" panose="020B0503020204020204" charset="-122"/>
                  <a:ea typeface="微软雅黑" panose="020B0503020204020204" charset="-122"/>
                </a:endParaRPr>
              </a:p>
            </p:txBody>
          </p:sp>
          <p:sp>
            <p:nvSpPr>
              <p:cNvPr id="25" name="矩形 24"/>
              <p:cNvSpPr/>
              <p:nvPr/>
            </p:nvSpPr>
            <p:spPr>
              <a:xfrm>
                <a:off x="1873496" y="4351162"/>
                <a:ext cx="699161" cy="630942"/>
              </a:xfrm>
              <a:prstGeom prst="rect">
                <a:avLst/>
              </a:prstGeom>
              <a:solidFill>
                <a:srgbClr val="C00000"/>
              </a:solidFill>
            </p:spPr>
            <p:txBody>
              <a:bodyPr wrap="square">
                <a:spAutoFit/>
              </a:bodyPr>
              <a:p>
                <a:pPr algn="dist"/>
                <a:r>
                  <a:rPr lang="en-US" altLang="zh-CN" sz="3500" b="1" spc="50" dirty="0">
                    <a:ln w="0"/>
                    <a:solidFill>
                      <a:schemeClr val="bg2"/>
                    </a:solidFill>
                    <a:effectLst/>
                    <a:latin typeface="微软雅黑" panose="020B0503020204020204" charset="-122"/>
                    <a:ea typeface="微软雅黑" panose="020B0503020204020204" charset="-122"/>
                  </a:rPr>
                  <a:t>1</a:t>
                </a:r>
                <a:endParaRPr lang="en-US" altLang="zh-CN" sz="3500" b="1" spc="50" dirty="0">
                  <a:ln w="0"/>
                  <a:solidFill>
                    <a:schemeClr val="bg2"/>
                  </a:solidFill>
                  <a:effectLst/>
                  <a:latin typeface="微软雅黑" panose="020B0503020204020204" charset="-122"/>
                  <a:ea typeface="微软雅黑" panose="020B0503020204020204" charset="-122"/>
                </a:endParaRPr>
              </a:p>
            </p:txBody>
          </p:sp>
        </p:grpSp>
      </p:grpSp>
      <p:grpSp>
        <p:nvGrpSpPr>
          <p:cNvPr id="26" name="组合 25"/>
          <p:cNvGrpSpPr/>
          <p:nvPr/>
        </p:nvGrpSpPr>
        <p:grpSpPr>
          <a:xfrm>
            <a:off x="936295" y="3863558"/>
            <a:ext cx="4529779" cy="630942"/>
            <a:chOff x="1586838" y="2471709"/>
            <a:chExt cx="4529779" cy="630942"/>
          </a:xfrm>
          <a:effectLst/>
        </p:grpSpPr>
        <p:sp>
          <p:nvSpPr>
            <p:cNvPr id="27" name="矩形 26"/>
            <p:cNvSpPr/>
            <p:nvPr/>
          </p:nvSpPr>
          <p:spPr>
            <a:xfrm>
              <a:off x="2235199" y="2481314"/>
              <a:ext cx="3881418" cy="583565"/>
            </a:xfrm>
            <a:prstGeom prst="rect">
              <a:avLst/>
            </a:prstGeom>
            <a:noFill/>
            <a:ln>
              <a:solidFill>
                <a:srgbClr val="A71F24"/>
              </a:solidFill>
            </a:ln>
            <a:effectLst/>
          </p:spPr>
          <p:txBody>
            <a:bodyPr wrap="square">
              <a:spAutoFit/>
            </a:bodyPr>
            <a:p>
              <a:r>
                <a:rPr lang="zh-CN" altLang="en-US" sz="1600" b="1" dirty="0">
                  <a:solidFill>
                    <a:srgbClr val="C00000"/>
                  </a:solidFill>
                  <a:latin typeface="微软雅黑" panose="020B0503020204020204" charset="-122"/>
                  <a:ea typeface="微软雅黑" panose="020B0503020204020204" charset="-122"/>
                </a:rPr>
                <a:t>始终站在社会变革的前列，发挥突击队和主力军的作用。</a:t>
              </a:r>
              <a:endParaRPr lang="zh-CN" altLang="en-US" sz="1600" b="1" dirty="0">
                <a:solidFill>
                  <a:srgbClr val="C00000"/>
                </a:solidFill>
                <a:latin typeface="微软雅黑" panose="020B0503020204020204" charset="-122"/>
                <a:ea typeface="微软雅黑" panose="020B0503020204020204" charset="-122"/>
              </a:endParaRPr>
            </a:p>
          </p:txBody>
        </p:sp>
        <p:grpSp>
          <p:nvGrpSpPr>
            <p:cNvPr id="28" name="组合 27"/>
            <p:cNvGrpSpPr/>
            <p:nvPr/>
          </p:nvGrpSpPr>
          <p:grpSpPr>
            <a:xfrm>
              <a:off x="1586838" y="2471709"/>
              <a:ext cx="699161" cy="630942"/>
              <a:chOff x="1873496" y="4351162"/>
              <a:chExt cx="699161" cy="684652"/>
            </a:xfrm>
          </p:grpSpPr>
          <p:sp>
            <p:nvSpPr>
              <p:cNvPr id="29" name="矩形 28"/>
              <p:cNvSpPr/>
              <p:nvPr/>
            </p:nvSpPr>
            <p:spPr>
              <a:xfrm>
                <a:off x="1898897" y="4362180"/>
                <a:ext cx="622962" cy="633956"/>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p>
                <a:pPr algn="dist">
                  <a:lnSpc>
                    <a:spcPct val="130000"/>
                  </a:lnSpc>
                </a:pPr>
                <a:endParaRPr lang="zh-CN" altLang="en-US" sz="3000" b="1" dirty="0">
                  <a:solidFill>
                    <a:schemeClr val="bg1"/>
                  </a:solidFill>
                  <a:latin typeface="微软雅黑" panose="020B0503020204020204" charset="-122"/>
                  <a:ea typeface="微软雅黑" panose="020B0503020204020204" charset="-122"/>
                </a:endParaRPr>
              </a:p>
            </p:txBody>
          </p:sp>
          <p:sp>
            <p:nvSpPr>
              <p:cNvPr id="30" name="矩形 29"/>
              <p:cNvSpPr/>
              <p:nvPr/>
            </p:nvSpPr>
            <p:spPr>
              <a:xfrm>
                <a:off x="1873496" y="4351162"/>
                <a:ext cx="699161" cy="684652"/>
              </a:xfrm>
              <a:prstGeom prst="rect">
                <a:avLst/>
              </a:prstGeom>
            </p:spPr>
            <p:txBody>
              <a:bodyPr wrap="square">
                <a:spAutoFit/>
              </a:bodyPr>
              <a:p>
                <a:pPr algn="dist"/>
                <a:r>
                  <a:rPr lang="en-US" altLang="zh-CN" sz="3500" b="1" spc="50" dirty="0">
                    <a:ln w="0"/>
                    <a:solidFill>
                      <a:schemeClr val="bg2"/>
                    </a:solidFill>
                    <a:effectLst/>
                    <a:latin typeface="微软雅黑" panose="020B0503020204020204" charset="-122"/>
                    <a:ea typeface="微软雅黑" panose="020B0503020204020204" charset="-122"/>
                  </a:rPr>
                  <a:t>2</a:t>
                </a:r>
                <a:endParaRPr lang="en-US" altLang="zh-CN" sz="3500" b="1" spc="50" dirty="0">
                  <a:ln w="0"/>
                  <a:solidFill>
                    <a:schemeClr val="bg2"/>
                  </a:solidFill>
                  <a:effectLst/>
                  <a:latin typeface="微软雅黑" panose="020B0503020204020204" charset="-122"/>
                  <a:ea typeface="微软雅黑" panose="020B0503020204020204" charset="-122"/>
                </a:endParaRPr>
              </a:p>
            </p:txBody>
          </p:sp>
        </p:grpSp>
      </p:grpSp>
      <p:grpSp>
        <p:nvGrpSpPr>
          <p:cNvPr id="31" name="组合 30"/>
          <p:cNvGrpSpPr/>
          <p:nvPr/>
        </p:nvGrpSpPr>
        <p:grpSpPr>
          <a:xfrm>
            <a:off x="936295" y="5033119"/>
            <a:ext cx="4529779" cy="630942"/>
            <a:chOff x="1586838" y="2471709"/>
            <a:chExt cx="4529779" cy="630942"/>
          </a:xfrm>
          <a:effectLst/>
        </p:grpSpPr>
        <p:sp>
          <p:nvSpPr>
            <p:cNvPr id="32" name="矩形 31"/>
            <p:cNvSpPr/>
            <p:nvPr/>
          </p:nvSpPr>
          <p:spPr>
            <a:xfrm>
              <a:off x="2235199" y="2481314"/>
              <a:ext cx="3881418" cy="583565"/>
            </a:xfrm>
            <a:prstGeom prst="rect">
              <a:avLst/>
            </a:prstGeom>
            <a:noFill/>
            <a:ln>
              <a:solidFill>
                <a:srgbClr val="A71F24"/>
              </a:solidFill>
            </a:ln>
            <a:effectLst/>
          </p:spPr>
          <p:txBody>
            <a:bodyPr wrap="square">
              <a:spAutoFit/>
            </a:bodyPr>
            <a:p>
              <a:r>
                <a:rPr lang="zh-CN" altLang="en-US" sz="1600" b="1" dirty="0">
                  <a:solidFill>
                    <a:srgbClr val="C00000"/>
                  </a:solidFill>
                  <a:latin typeface="微软雅黑" panose="020B0503020204020204" charset="-122"/>
                  <a:ea typeface="微软雅黑" panose="020B0503020204020204" charset="-122"/>
                </a:rPr>
                <a:t>始终代表和维护青年利益，适应青年特点开展工作。</a:t>
              </a:r>
              <a:endParaRPr lang="zh-CN" altLang="en-US" sz="1600" b="1" dirty="0">
                <a:solidFill>
                  <a:srgbClr val="C00000"/>
                </a:solidFill>
                <a:latin typeface="微软雅黑" panose="020B0503020204020204" charset="-122"/>
                <a:ea typeface="微软雅黑" panose="020B0503020204020204" charset="-122"/>
              </a:endParaRPr>
            </a:p>
          </p:txBody>
        </p:sp>
        <p:grpSp>
          <p:nvGrpSpPr>
            <p:cNvPr id="33" name="组合 32"/>
            <p:cNvGrpSpPr/>
            <p:nvPr/>
          </p:nvGrpSpPr>
          <p:grpSpPr>
            <a:xfrm>
              <a:off x="1586838" y="2471709"/>
              <a:ext cx="699161" cy="630942"/>
              <a:chOff x="1873496" y="4351162"/>
              <a:chExt cx="699161" cy="684652"/>
            </a:xfrm>
          </p:grpSpPr>
          <p:sp>
            <p:nvSpPr>
              <p:cNvPr id="34" name="矩形 33"/>
              <p:cNvSpPr/>
              <p:nvPr/>
            </p:nvSpPr>
            <p:spPr>
              <a:xfrm>
                <a:off x="1898897" y="4362180"/>
                <a:ext cx="622962" cy="633956"/>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p>
                <a:pPr algn="dist">
                  <a:lnSpc>
                    <a:spcPct val="130000"/>
                  </a:lnSpc>
                </a:pPr>
                <a:endParaRPr lang="zh-CN" altLang="en-US" sz="3000" b="1" dirty="0">
                  <a:solidFill>
                    <a:schemeClr val="bg1"/>
                  </a:solidFill>
                  <a:latin typeface="微软雅黑" panose="020B0503020204020204" charset="-122"/>
                  <a:ea typeface="微软雅黑" panose="020B0503020204020204" charset="-122"/>
                </a:endParaRPr>
              </a:p>
            </p:txBody>
          </p:sp>
          <p:sp>
            <p:nvSpPr>
              <p:cNvPr id="35" name="矩形 34"/>
              <p:cNvSpPr/>
              <p:nvPr/>
            </p:nvSpPr>
            <p:spPr>
              <a:xfrm>
                <a:off x="1873496" y="4351162"/>
                <a:ext cx="699161" cy="684652"/>
              </a:xfrm>
              <a:prstGeom prst="rect">
                <a:avLst/>
              </a:prstGeom>
            </p:spPr>
            <p:txBody>
              <a:bodyPr wrap="square">
                <a:spAutoFit/>
              </a:bodyPr>
              <a:p>
                <a:pPr algn="dist"/>
                <a:r>
                  <a:rPr lang="en-US" altLang="zh-CN" sz="3500" b="1" spc="50" dirty="0">
                    <a:ln w="0"/>
                    <a:solidFill>
                      <a:schemeClr val="bg2"/>
                    </a:solidFill>
                    <a:effectLst/>
                    <a:latin typeface="微软雅黑" panose="020B0503020204020204" charset="-122"/>
                    <a:ea typeface="微软雅黑" panose="020B0503020204020204" charset="-122"/>
                  </a:rPr>
                  <a:t>3</a:t>
                </a:r>
                <a:endParaRPr lang="en-US" altLang="zh-CN" sz="3500" b="1" spc="50" dirty="0">
                  <a:ln w="0"/>
                  <a:solidFill>
                    <a:schemeClr val="bg2"/>
                  </a:solidFill>
                  <a:effectLst/>
                  <a:latin typeface="微软雅黑" panose="020B0503020204020204" charset="-122"/>
                  <a:ea typeface="微软雅黑" panose="020B0503020204020204" charset="-122"/>
                </a:endParaRPr>
              </a:p>
            </p:txBody>
          </p:sp>
        </p:grpSp>
      </p:grpSp>
      <p:grpSp>
        <p:nvGrpSpPr>
          <p:cNvPr id="36" name="组合 35"/>
          <p:cNvGrpSpPr/>
          <p:nvPr/>
        </p:nvGrpSpPr>
        <p:grpSpPr>
          <a:xfrm>
            <a:off x="6308395" y="3847371"/>
            <a:ext cx="4928259" cy="630942"/>
            <a:chOff x="1586838" y="2471709"/>
            <a:chExt cx="4928259" cy="630942"/>
          </a:xfrm>
          <a:effectLst/>
        </p:grpSpPr>
        <p:sp>
          <p:nvSpPr>
            <p:cNvPr id="37" name="矩形 36"/>
            <p:cNvSpPr/>
            <p:nvPr/>
          </p:nvSpPr>
          <p:spPr>
            <a:xfrm>
              <a:off x="2235198" y="2481314"/>
              <a:ext cx="4279899" cy="583565"/>
            </a:xfrm>
            <a:prstGeom prst="rect">
              <a:avLst/>
            </a:prstGeom>
            <a:noFill/>
            <a:ln>
              <a:solidFill>
                <a:srgbClr val="A71F24"/>
              </a:solidFill>
            </a:ln>
            <a:effectLst/>
          </p:spPr>
          <p:txBody>
            <a:bodyPr wrap="square">
              <a:spAutoFit/>
            </a:bodyPr>
            <a:p>
              <a:r>
                <a:rPr lang="zh-CN" altLang="en-US" sz="1600" b="1" dirty="0">
                  <a:solidFill>
                    <a:srgbClr val="C00000"/>
                  </a:solidFill>
                  <a:latin typeface="微软雅黑" panose="020B0503020204020204" charset="-122"/>
                  <a:ea typeface="微软雅黑" panose="020B0503020204020204" charset="-122"/>
                </a:rPr>
                <a:t>弘扬和培养以爱国主义为核心的团结统一、爱好和平、勤劳勇敢、自强不息的民族精神。</a:t>
              </a:r>
              <a:endParaRPr lang="zh-CN" altLang="en-US" sz="1600" b="1" dirty="0">
                <a:solidFill>
                  <a:srgbClr val="C00000"/>
                </a:solidFill>
                <a:latin typeface="微软雅黑" panose="020B0503020204020204" charset="-122"/>
                <a:ea typeface="微软雅黑" panose="020B0503020204020204" charset="-122"/>
              </a:endParaRPr>
            </a:p>
          </p:txBody>
        </p:sp>
        <p:grpSp>
          <p:nvGrpSpPr>
            <p:cNvPr id="38" name="组合 37"/>
            <p:cNvGrpSpPr/>
            <p:nvPr/>
          </p:nvGrpSpPr>
          <p:grpSpPr>
            <a:xfrm>
              <a:off x="1586838" y="2471709"/>
              <a:ext cx="699161" cy="630942"/>
              <a:chOff x="1873496" y="4351162"/>
              <a:chExt cx="699161" cy="684652"/>
            </a:xfrm>
          </p:grpSpPr>
          <p:sp>
            <p:nvSpPr>
              <p:cNvPr id="39" name="矩形 38"/>
              <p:cNvSpPr/>
              <p:nvPr/>
            </p:nvSpPr>
            <p:spPr>
              <a:xfrm>
                <a:off x="1898897" y="4362180"/>
                <a:ext cx="622962" cy="633956"/>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p>
                <a:pPr algn="dist">
                  <a:lnSpc>
                    <a:spcPct val="130000"/>
                  </a:lnSpc>
                </a:pPr>
                <a:endParaRPr lang="zh-CN" altLang="en-US" sz="3000" b="1" dirty="0">
                  <a:solidFill>
                    <a:schemeClr val="bg1"/>
                  </a:solidFill>
                  <a:latin typeface="微软雅黑" panose="020B0503020204020204" charset="-122"/>
                  <a:ea typeface="微软雅黑" panose="020B0503020204020204" charset="-122"/>
                </a:endParaRPr>
              </a:p>
            </p:txBody>
          </p:sp>
          <p:sp>
            <p:nvSpPr>
              <p:cNvPr id="40" name="矩形 39"/>
              <p:cNvSpPr/>
              <p:nvPr/>
            </p:nvSpPr>
            <p:spPr>
              <a:xfrm>
                <a:off x="1873496" y="4351162"/>
                <a:ext cx="699161" cy="684652"/>
              </a:xfrm>
              <a:prstGeom prst="rect">
                <a:avLst/>
              </a:prstGeom>
            </p:spPr>
            <p:txBody>
              <a:bodyPr wrap="square">
                <a:spAutoFit/>
              </a:bodyPr>
              <a:p>
                <a:pPr algn="dist"/>
                <a:r>
                  <a:rPr lang="en-US" altLang="zh-CN" sz="3500" b="1" spc="50" dirty="0">
                    <a:ln w="0"/>
                    <a:solidFill>
                      <a:schemeClr val="bg2"/>
                    </a:solidFill>
                    <a:effectLst/>
                    <a:latin typeface="微软雅黑" panose="020B0503020204020204" charset="-122"/>
                    <a:ea typeface="微软雅黑" panose="020B0503020204020204" charset="-122"/>
                  </a:rPr>
                  <a:t>5</a:t>
                </a:r>
                <a:endParaRPr lang="en-US" altLang="zh-CN" sz="3500" b="1" spc="50" dirty="0">
                  <a:ln w="0"/>
                  <a:solidFill>
                    <a:schemeClr val="bg2"/>
                  </a:solidFill>
                  <a:effectLst/>
                  <a:latin typeface="微软雅黑" panose="020B0503020204020204" charset="-122"/>
                  <a:ea typeface="微软雅黑" panose="020B0503020204020204" charset="-122"/>
                </a:endParaRPr>
              </a:p>
            </p:txBody>
          </p:sp>
        </p:grpSp>
      </p:grpSp>
      <p:grpSp>
        <p:nvGrpSpPr>
          <p:cNvPr id="41" name="组合 40"/>
          <p:cNvGrpSpPr/>
          <p:nvPr/>
        </p:nvGrpSpPr>
        <p:grpSpPr>
          <a:xfrm>
            <a:off x="6333796" y="5006756"/>
            <a:ext cx="4928260" cy="630942"/>
            <a:chOff x="1586838" y="2471709"/>
            <a:chExt cx="4928260" cy="630942"/>
          </a:xfrm>
          <a:effectLst/>
        </p:grpSpPr>
        <p:sp>
          <p:nvSpPr>
            <p:cNvPr id="42" name="矩形 41"/>
            <p:cNvSpPr/>
            <p:nvPr/>
          </p:nvSpPr>
          <p:spPr>
            <a:xfrm>
              <a:off x="2235198" y="2481314"/>
              <a:ext cx="4279900" cy="583565"/>
            </a:xfrm>
            <a:prstGeom prst="rect">
              <a:avLst/>
            </a:prstGeom>
            <a:noFill/>
            <a:ln>
              <a:solidFill>
                <a:srgbClr val="A71F24"/>
              </a:solidFill>
            </a:ln>
            <a:effectLst/>
          </p:spPr>
          <p:txBody>
            <a:bodyPr wrap="square">
              <a:spAutoFit/>
            </a:bodyPr>
            <a:p>
              <a:r>
                <a:rPr lang="zh-CN" altLang="en-US" sz="1600" b="1" dirty="0">
                  <a:solidFill>
                    <a:srgbClr val="C00000"/>
                  </a:solidFill>
                  <a:latin typeface="微软雅黑" panose="020B0503020204020204" charset="-122"/>
                  <a:ea typeface="微软雅黑" panose="020B0503020204020204" charset="-122"/>
                </a:rPr>
                <a:t>继承和发扬艰苦奋斗，努力拼搏，勇于创造的优良传统和作风</a:t>
              </a:r>
              <a:endParaRPr lang="zh-CN" altLang="en-US" sz="1600" b="1" dirty="0">
                <a:solidFill>
                  <a:srgbClr val="C00000"/>
                </a:solidFill>
                <a:latin typeface="微软雅黑" panose="020B0503020204020204" charset="-122"/>
                <a:ea typeface="微软雅黑" panose="020B0503020204020204" charset="-122"/>
              </a:endParaRPr>
            </a:p>
          </p:txBody>
        </p:sp>
        <p:grpSp>
          <p:nvGrpSpPr>
            <p:cNvPr id="43" name="组合 42"/>
            <p:cNvGrpSpPr/>
            <p:nvPr/>
          </p:nvGrpSpPr>
          <p:grpSpPr>
            <a:xfrm>
              <a:off x="1586838" y="2471709"/>
              <a:ext cx="699161" cy="630942"/>
              <a:chOff x="1873496" y="4351162"/>
              <a:chExt cx="699161" cy="684652"/>
            </a:xfrm>
          </p:grpSpPr>
          <p:sp>
            <p:nvSpPr>
              <p:cNvPr id="44" name="矩形 43"/>
              <p:cNvSpPr/>
              <p:nvPr/>
            </p:nvSpPr>
            <p:spPr>
              <a:xfrm>
                <a:off x="1898897" y="4362180"/>
                <a:ext cx="622962" cy="633956"/>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p>
                <a:pPr algn="dist">
                  <a:lnSpc>
                    <a:spcPct val="130000"/>
                  </a:lnSpc>
                </a:pPr>
                <a:endParaRPr lang="zh-CN" altLang="en-US" sz="3000" b="1" dirty="0">
                  <a:solidFill>
                    <a:schemeClr val="bg1"/>
                  </a:solidFill>
                  <a:latin typeface="微软雅黑" panose="020B0503020204020204" charset="-122"/>
                  <a:ea typeface="微软雅黑" panose="020B0503020204020204" charset="-122"/>
                </a:endParaRPr>
              </a:p>
            </p:txBody>
          </p:sp>
          <p:sp>
            <p:nvSpPr>
              <p:cNvPr id="45" name="矩形 44"/>
              <p:cNvSpPr/>
              <p:nvPr/>
            </p:nvSpPr>
            <p:spPr>
              <a:xfrm>
                <a:off x="1873496" y="4351162"/>
                <a:ext cx="699161" cy="684652"/>
              </a:xfrm>
              <a:prstGeom prst="rect">
                <a:avLst/>
              </a:prstGeom>
            </p:spPr>
            <p:txBody>
              <a:bodyPr wrap="square">
                <a:spAutoFit/>
              </a:bodyPr>
              <a:p>
                <a:pPr algn="dist"/>
                <a:r>
                  <a:rPr lang="en-US" altLang="zh-CN" sz="3500" b="1" spc="50" dirty="0">
                    <a:ln w="0"/>
                    <a:solidFill>
                      <a:schemeClr val="bg2"/>
                    </a:solidFill>
                    <a:effectLst/>
                    <a:latin typeface="微软雅黑" panose="020B0503020204020204" charset="-122"/>
                    <a:ea typeface="微软雅黑" panose="020B0503020204020204" charset="-122"/>
                  </a:rPr>
                  <a:t>6</a:t>
                </a:r>
                <a:endParaRPr lang="en-US" altLang="zh-CN" sz="3500" b="1" spc="50" dirty="0">
                  <a:ln w="0"/>
                  <a:solidFill>
                    <a:schemeClr val="bg2"/>
                  </a:solidFill>
                  <a:effectLst/>
                  <a:latin typeface="微软雅黑" panose="020B0503020204020204" charset="-122"/>
                  <a:ea typeface="微软雅黑" panose="020B0503020204020204" charset="-122"/>
                </a:endParaRPr>
              </a:p>
            </p:txBody>
          </p:sp>
        </p:grpSp>
      </p:grpSp>
      <p:grpSp>
        <p:nvGrpSpPr>
          <p:cNvPr id="46" name="组合 45"/>
          <p:cNvGrpSpPr/>
          <p:nvPr/>
        </p:nvGrpSpPr>
        <p:grpSpPr>
          <a:xfrm>
            <a:off x="6308395" y="2740501"/>
            <a:ext cx="4953661" cy="630942"/>
            <a:chOff x="1586838" y="2471709"/>
            <a:chExt cx="4953661" cy="630942"/>
          </a:xfrm>
          <a:effectLst/>
        </p:grpSpPr>
        <p:sp>
          <p:nvSpPr>
            <p:cNvPr id="47" name="矩形 46"/>
            <p:cNvSpPr/>
            <p:nvPr/>
          </p:nvSpPr>
          <p:spPr>
            <a:xfrm>
              <a:off x="2235198" y="2481314"/>
              <a:ext cx="4305301" cy="583565"/>
            </a:xfrm>
            <a:prstGeom prst="rect">
              <a:avLst/>
            </a:prstGeom>
            <a:noFill/>
            <a:ln>
              <a:solidFill>
                <a:srgbClr val="A71F24"/>
              </a:solidFill>
            </a:ln>
            <a:effectLst/>
          </p:spPr>
          <p:txBody>
            <a:bodyPr wrap="square">
              <a:spAutoFit/>
            </a:bodyPr>
            <a:p>
              <a:r>
                <a:rPr lang="zh-CN" altLang="en-US" sz="1600" b="1" dirty="0">
                  <a:solidFill>
                    <a:srgbClr val="C00000"/>
                  </a:solidFill>
                  <a:latin typeface="微软雅黑" panose="020B0503020204020204" charset="-122"/>
                  <a:ea typeface="微软雅黑" panose="020B0503020204020204" charset="-122"/>
                </a:rPr>
                <a:t>自觉接受党的领导，积极引导青年围绕党的中心任务建功立业，做党的忠实助手和后备军。</a:t>
              </a:r>
              <a:endParaRPr lang="zh-CN" altLang="en-US" sz="1600" b="1" dirty="0">
                <a:solidFill>
                  <a:srgbClr val="C00000"/>
                </a:solidFill>
                <a:latin typeface="微软雅黑" panose="020B0503020204020204" charset="-122"/>
                <a:ea typeface="微软雅黑" panose="020B0503020204020204" charset="-122"/>
              </a:endParaRPr>
            </a:p>
          </p:txBody>
        </p:sp>
        <p:grpSp>
          <p:nvGrpSpPr>
            <p:cNvPr id="48" name="组合 47"/>
            <p:cNvGrpSpPr/>
            <p:nvPr/>
          </p:nvGrpSpPr>
          <p:grpSpPr>
            <a:xfrm>
              <a:off x="1586838" y="2471709"/>
              <a:ext cx="699161" cy="630942"/>
              <a:chOff x="1873496" y="4351162"/>
              <a:chExt cx="699161" cy="684652"/>
            </a:xfrm>
          </p:grpSpPr>
          <p:sp>
            <p:nvSpPr>
              <p:cNvPr id="49" name="矩形 48"/>
              <p:cNvSpPr/>
              <p:nvPr/>
            </p:nvSpPr>
            <p:spPr>
              <a:xfrm>
                <a:off x="1898897" y="4362180"/>
                <a:ext cx="622962" cy="633956"/>
              </a:xfrm>
              <a:prstGeom prst="rect">
                <a:avLst/>
              </a:prstGeom>
              <a:solidFill>
                <a:srgbClr val="A71F24"/>
              </a:solidFill>
              <a:ln>
                <a:noFill/>
              </a:ln>
              <a:effectLst>
                <a:outerShdw blurRad="50800" dist="38100" dir="2700000" algn="tl" rotWithShape="0">
                  <a:prstClr val="black">
                    <a:alpha val="40000"/>
                  </a:prstClr>
                </a:outerShdw>
              </a:effectLst>
            </p:spPr>
            <p:txBody>
              <a:bodyPr wrap="square">
                <a:spAutoFit/>
              </a:bodyPr>
              <a:p>
                <a:pPr algn="dist">
                  <a:lnSpc>
                    <a:spcPct val="130000"/>
                  </a:lnSpc>
                </a:pPr>
                <a:endParaRPr lang="zh-CN" altLang="en-US" sz="3000" b="1" dirty="0">
                  <a:solidFill>
                    <a:schemeClr val="bg1"/>
                  </a:solidFill>
                  <a:latin typeface="微软雅黑" panose="020B0503020204020204" charset="-122"/>
                  <a:ea typeface="微软雅黑" panose="020B0503020204020204" charset="-122"/>
                </a:endParaRPr>
              </a:p>
            </p:txBody>
          </p:sp>
          <p:sp>
            <p:nvSpPr>
              <p:cNvPr id="50" name="矩形 49"/>
              <p:cNvSpPr/>
              <p:nvPr/>
            </p:nvSpPr>
            <p:spPr>
              <a:xfrm>
                <a:off x="1873496" y="4351162"/>
                <a:ext cx="699161" cy="684652"/>
              </a:xfrm>
              <a:prstGeom prst="rect">
                <a:avLst/>
              </a:prstGeom>
              <a:solidFill>
                <a:srgbClr val="C00000"/>
              </a:solidFill>
            </p:spPr>
            <p:txBody>
              <a:bodyPr wrap="square">
                <a:spAutoFit/>
              </a:bodyPr>
              <a:p>
                <a:pPr algn="dist"/>
                <a:r>
                  <a:rPr lang="en-US" altLang="zh-CN" sz="3500" b="1" spc="50" dirty="0">
                    <a:ln w="0"/>
                    <a:solidFill>
                      <a:schemeClr val="bg2"/>
                    </a:solidFill>
                    <a:effectLst/>
                    <a:latin typeface="微软雅黑" panose="020B0503020204020204" charset="-122"/>
                    <a:ea typeface="微软雅黑" panose="020B0503020204020204" charset="-122"/>
                  </a:rPr>
                  <a:t>4</a:t>
                </a:r>
                <a:endParaRPr lang="en-US" altLang="zh-CN" sz="3500" b="1" spc="50" dirty="0">
                  <a:ln w="0"/>
                  <a:solidFill>
                    <a:schemeClr val="bg2"/>
                  </a:solidFill>
                  <a:effectLst/>
                  <a:latin typeface="微软雅黑" panose="020B0503020204020204" charset="-122"/>
                  <a:ea typeface="微软雅黑" panose="020B0503020204020204" charset="-122"/>
                </a:endParaRPr>
              </a:p>
            </p:txBody>
          </p:sp>
        </p:grpSp>
      </p:grpSp>
      <p:sp>
        <p:nvSpPr>
          <p:cNvPr id="2" name="文本框 1"/>
          <p:cNvSpPr txBox="1"/>
          <p:nvPr/>
        </p:nvSpPr>
        <p:spPr>
          <a:xfrm>
            <a:off x="1805305" y="285115"/>
            <a:ext cx="6141720" cy="583565"/>
          </a:xfrm>
          <a:prstGeom prst="rect">
            <a:avLst/>
          </a:prstGeom>
          <a:noFill/>
        </p:spPr>
        <p:txBody>
          <a:bodyPr wrap="square" rtlCol="0">
            <a:spAutoFit/>
          </a:bodyPr>
          <a:p>
            <a:pPr algn="l" eaLnBrk="1" hangingPunct="1"/>
            <a:r>
              <a:rPr lang="zh-CN" altLang="en-US" sz="3200" b="1" dirty="0" smtClean="0">
                <a:solidFill>
                  <a:srgbClr val="C00000"/>
                </a:solidFill>
                <a:latin typeface="微软雅黑" panose="020B0503020204020204" charset="-122"/>
                <a:ea typeface="微软雅黑" panose="020B0503020204020204" charset="-122"/>
                <a:sym typeface="+mn-ea"/>
              </a:rPr>
              <a:t>共青团内基础知识</a:t>
            </a:r>
            <a:endParaRPr lang="zh-CN" altLang="en-US" sz="3200" b="1" dirty="0" smtClean="0">
              <a:solidFill>
                <a:srgbClr val="C00000"/>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26670" y="-31750"/>
            <a:ext cx="2113280" cy="2217420"/>
          </a:xfrm>
          <a:prstGeom prst="rect">
            <a:avLst/>
          </a:prstGeom>
        </p:spPr>
      </p:pic>
      <p:pic>
        <p:nvPicPr>
          <p:cNvPr id="8202" name="图片 6" descr="9.png"/>
          <p:cNvPicPr>
            <a:picLocks noChangeAspect="1"/>
          </p:cNvPicPr>
          <p:nvPr/>
        </p:nvPicPr>
        <p:blipFill>
          <a:blip r:embed="rId2"/>
          <a:srcRect l="28654" t="14525" r="30148" b="35521"/>
          <a:stretch>
            <a:fillRect/>
          </a:stretch>
        </p:blipFill>
        <p:spPr>
          <a:xfrm>
            <a:off x="10975975" y="173990"/>
            <a:ext cx="885825" cy="806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nodeType="withEffect">
                                  <p:stCondLst>
                                    <p:cond delay="20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40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par>
                                <p:cTn id="18" presetID="22" presetClass="entr" presetSubtype="8" fill="hold" nodeType="withEffect">
                                  <p:stCondLst>
                                    <p:cond delay="80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par>
                                <p:cTn id="21" presetID="22" presetClass="entr" presetSubtype="8" fill="hold" nodeType="withEffect">
                                  <p:stCondLst>
                                    <p:cond delay="100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par>
                                <p:cTn id="24" presetID="22" presetClass="entr" presetSubtype="8" fill="hold" nodeType="withEffect">
                                  <p:stCondLst>
                                    <p:cond delay="120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56403" b="3042"/>
          <a:stretch>
            <a:fillRect/>
          </a:stretch>
        </p:blipFill>
        <p:spPr>
          <a:xfrm>
            <a:off x="26670" y="-31750"/>
            <a:ext cx="3561080" cy="3736975"/>
          </a:xfrm>
          <a:prstGeom prst="rect">
            <a:avLst/>
          </a:prstGeom>
        </p:spPr>
      </p:pic>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790" y="5830570"/>
            <a:ext cx="12190095" cy="1240790"/>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90" y="4719320"/>
            <a:ext cx="6334760" cy="2352040"/>
          </a:xfrm>
          <a:prstGeom prst="rect">
            <a:avLst/>
          </a:prstGeom>
        </p:spPr>
      </p:pic>
      <p:grpSp>
        <p:nvGrpSpPr>
          <p:cNvPr id="9" name="组合 8"/>
          <p:cNvGrpSpPr/>
          <p:nvPr/>
        </p:nvGrpSpPr>
        <p:grpSpPr>
          <a:xfrm>
            <a:off x="2763520" y="2598420"/>
            <a:ext cx="6835775" cy="972150"/>
            <a:chOff x="3978495" y="1208322"/>
            <a:chExt cx="6473605" cy="702415"/>
          </a:xfrm>
        </p:grpSpPr>
        <p:sp>
          <p:nvSpPr>
            <p:cNvPr id="10" name="圆角矩形 9"/>
            <p:cNvSpPr/>
            <p:nvPr/>
          </p:nvSpPr>
          <p:spPr>
            <a:xfrm>
              <a:off x="3978495" y="1208322"/>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4185603" y="1335660"/>
              <a:ext cx="755335" cy="466152"/>
            </a:xfrm>
            <a:prstGeom prst="rect">
              <a:avLst/>
            </a:prstGeom>
          </p:spPr>
          <p:txBody>
            <a:bodyPr wrap="squar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02</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5019675" y="1226737"/>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05"/>
            <p:cNvSpPr txBox="1">
              <a:spLocks noChangeArrowheads="1"/>
            </p:cNvSpPr>
            <p:nvPr/>
          </p:nvSpPr>
          <p:spPr bwMode="auto">
            <a:xfrm>
              <a:off x="5148046" y="1307126"/>
              <a:ext cx="5212080" cy="55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spcBef>
                  <a:spcPct val="50000"/>
                </a:spcBef>
              </a:pPr>
              <a:r>
                <a:rPr lang="zh-CN" altLang="en-US" sz="4400" b="1" dirty="0">
                  <a:solidFill>
                    <a:schemeClr val="bg1"/>
                  </a:solidFill>
                  <a:latin typeface="微软雅黑" panose="020B0503020204020204" charset="-122"/>
                  <a:ea typeface="微软雅黑" panose="020B0503020204020204" charset="-122"/>
                  <a:sym typeface="+mn-ea"/>
                </a:rPr>
                <a:t>在战斗的历程中成长</a:t>
              </a:r>
              <a:endParaRPr lang="zh-CN" altLang="en-US" sz="4400" b="1" dirty="0" smtClean="0">
                <a:solidFill>
                  <a:schemeClr val="bg1"/>
                </a:solidFill>
                <a:latin typeface="微软雅黑" panose="020B0503020204020204" charset="-122"/>
                <a:ea typeface="微软雅黑" panose="020B0503020204020204" charset="-122"/>
                <a:cs typeface="+mn-ea"/>
                <a:sym typeface="+mn-ea"/>
              </a:endParaRPr>
            </a:p>
          </p:txBody>
        </p:sp>
      </p:grpSp>
      <p:pic>
        <p:nvPicPr>
          <p:cNvPr id="8202" name="图片 6" descr="9.png"/>
          <p:cNvPicPr>
            <a:picLocks noChangeAspect="1"/>
          </p:cNvPicPr>
          <p:nvPr/>
        </p:nvPicPr>
        <p:blipFill>
          <a:blip r:embed="rId4"/>
          <a:srcRect l="28654" t="14525" r="30148" b="35521"/>
          <a:stretch>
            <a:fillRect/>
          </a:stretch>
        </p:blipFill>
        <p:spPr>
          <a:xfrm>
            <a:off x="5172075" y="560705"/>
            <a:ext cx="2018665" cy="18376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75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4632</Words>
  <Application>WPS 演示</Application>
  <PresentationFormat>宽屏</PresentationFormat>
  <Paragraphs>248</Paragraphs>
  <Slides>31</Slides>
  <Notes>0</Notes>
  <HiddenSlides>0</HiddenSlides>
  <MMClips>0</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31</vt:i4>
      </vt:variant>
    </vt:vector>
  </HeadingPairs>
  <TitlesOfParts>
    <vt:vector size="61" baseType="lpstr">
      <vt:lpstr>Arial</vt:lpstr>
      <vt:lpstr>宋体</vt:lpstr>
      <vt:lpstr>Wingdings</vt:lpstr>
      <vt:lpstr>华文新魏</vt:lpstr>
      <vt:lpstr>微软雅黑</vt:lpstr>
      <vt:lpstr>Open Sans</vt:lpstr>
      <vt:lpstr>Lantinghei SC Demibold</vt:lpstr>
      <vt:lpstr>时尚中黑简体</vt:lpstr>
      <vt:lpstr>Open Sans Light</vt:lpstr>
      <vt:lpstr>Calibri</vt:lpstr>
      <vt:lpstr>Arial Unicode MS</vt:lpstr>
      <vt:lpstr>Calibri Light</vt:lpstr>
      <vt:lpstr>黑体</vt:lpstr>
      <vt:lpstr>Calibri</vt:lpstr>
      <vt:lpstr>Kontrapunkt Bob Bold</vt:lpstr>
      <vt:lpstr>Lato Light</vt:lpstr>
      <vt:lpstr>华文细黑</vt:lpstr>
      <vt:lpstr>Arial</vt:lpstr>
      <vt:lpstr>Lato Hairline</vt:lpstr>
      <vt:lpstr>Lato Regular</vt:lpstr>
      <vt:lpstr>Segoe Print</vt:lpstr>
      <vt:lpstr>【绿浅】加粗新蒂下午茶 美化时可否给我一份谢谢</vt:lpstr>
      <vt:lpstr>华文行楷</vt:lpstr>
      <vt:lpstr>Times New Roman</vt:lpstr>
      <vt:lpstr>字酷堂清楷体</vt:lpstr>
      <vt:lpstr>华文中宋</vt:lpstr>
      <vt:lpstr>隶书</vt:lpstr>
      <vt:lpstr>造字工房尚雅（非商用）常规体</vt:lpstr>
      <vt:lpstr>字体管家哆啦A梦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emrick</cp:lastModifiedBy>
  <cp:revision>2</cp:revision>
  <dcterms:created xsi:type="dcterms:W3CDTF">2017-09-23T09:53:00Z</dcterms:created>
  <dcterms:modified xsi:type="dcterms:W3CDTF">2018-04-19T13:05:25Z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