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7"/>
  </p:notesMasterIdLst>
  <p:sldIdLst>
    <p:sldId id="256" r:id="rId2"/>
    <p:sldId id="257" r:id="rId3"/>
    <p:sldId id="258" r:id="rId4"/>
    <p:sldId id="261" r:id="rId5"/>
    <p:sldId id="260" r:id="rId6"/>
    <p:sldId id="264" r:id="rId7"/>
    <p:sldId id="263" r:id="rId8"/>
    <p:sldId id="265" r:id="rId9"/>
    <p:sldId id="266" r:id="rId10"/>
    <p:sldId id="267" r:id="rId11"/>
    <p:sldId id="271" r:id="rId12"/>
    <p:sldId id="268" r:id="rId13"/>
    <p:sldId id="270" r:id="rId14"/>
    <p:sldId id="262" r:id="rId15"/>
    <p:sldId id="273" r:id="rId16"/>
    <p:sldId id="274" r:id="rId17"/>
    <p:sldId id="275" r:id="rId18"/>
    <p:sldId id="272" r:id="rId19"/>
    <p:sldId id="259" r:id="rId20"/>
    <p:sldId id="277" r:id="rId21"/>
    <p:sldId id="279" r:id="rId22"/>
    <p:sldId id="278" r:id="rId23"/>
    <p:sldId id="276" r:id="rId24"/>
    <p:sldId id="281"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AA7"/>
    <a:srgbClr val="FFE4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showGuides="1">
      <p:cViewPr varScale="1">
        <p:scale>
          <a:sx n="62" d="100"/>
          <a:sy n="62" d="100"/>
        </p:scale>
        <p:origin x="894" y="6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9BB2B1-4610-42E4-B8C6-D2F6492EE9C4}" type="datetimeFigureOut">
              <a:rPr lang="en-US" smtClean="0"/>
              <a:t>6/25/2017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C1161C-6ADE-486F-B61B-45F06B5856BE}" type="slidenum">
              <a:rPr lang="en-US" smtClean="0"/>
              <a:t>‹#›</a:t>
            </a:fld>
            <a:endParaRPr lang="en-US"/>
          </a:p>
        </p:txBody>
      </p:sp>
    </p:spTree>
    <p:extLst>
      <p:ext uri="{BB962C8B-B14F-4D97-AF65-F5344CB8AC3E}">
        <p14:creationId xmlns:p14="http://schemas.microsoft.com/office/powerpoint/2010/main" val="96863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a:t>
            </a:fld>
            <a:endParaRPr lang="en-US"/>
          </a:p>
        </p:txBody>
      </p:sp>
    </p:spTree>
    <p:extLst>
      <p:ext uri="{BB962C8B-B14F-4D97-AF65-F5344CB8AC3E}">
        <p14:creationId xmlns:p14="http://schemas.microsoft.com/office/powerpoint/2010/main" val="39086950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10</a:t>
            </a:fld>
            <a:endParaRPr lang="en-US"/>
          </a:p>
        </p:txBody>
      </p:sp>
    </p:spTree>
    <p:extLst>
      <p:ext uri="{BB962C8B-B14F-4D97-AF65-F5344CB8AC3E}">
        <p14:creationId xmlns:p14="http://schemas.microsoft.com/office/powerpoint/2010/main" val="2302680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11</a:t>
            </a:fld>
            <a:endParaRPr lang="en-US"/>
          </a:p>
        </p:txBody>
      </p:sp>
    </p:spTree>
    <p:extLst>
      <p:ext uri="{BB962C8B-B14F-4D97-AF65-F5344CB8AC3E}">
        <p14:creationId xmlns:p14="http://schemas.microsoft.com/office/powerpoint/2010/main" val="2146847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12</a:t>
            </a:fld>
            <a:endParaRPr lang="en-US"/>
          </a:p>
        </p:txBody>
      </p:sp>
    </p:spTree>
    <p:extLst>
      <p:ext uri="{BB962C8B-B14F-4D97-AF65-F5344CB8AC3E}">
        <p14:creationId xmlns:p14="http://schemas.microsoft.com/office/powerpoint/2010/main" val="4043001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13</a:t>
            </a:fld>
            <a:endParaRPr lang="en-US"/>
          </a:p>
        </p:txBody>
      </p:sp>
    </p:spTree>
    <p:extLst>
      <p:ext uri="{BB962C8B-B14F-4D97-AF65-F5344CB8AC3E}">
        <p14:creationId xmlns:p14="http://schemas.microsoft.com/office/powerpoint/2010/main" val="2598819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14</a:t>
            </a:fld>
            <a:endParaRPr lang="en-US"/>
          </a:p>
        </p:txBody>
      </p:sp>
    </p:spTree>
    <p:extLst>
      <p:ext uri="{BB962C8B-B14F-4D97-AF65-F5344CB8AC3E}">
        <p14:creationId xmlns:p14="http://schemas.microsoft.com/office/powerpoint/2010/main" val="2537112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15</a:t>
            </a:fld>
            <a:endParaRPr lang="en-US"/>
          </a:p>
        </p:txBody>
      </p:sp>
    </p:spTree>
    <p:extLst>
      <p:ext uri="{BB962C8B-B14F-4D97-AF65-F5344CB8AC3E}">
        <p14:creationId xmlns:p14="http://schemas.microsoft.com/office/powerpoint/2010/main" val="3415857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16</a:t>
            </a:fld>
            <a:endParaRPr lang="en-US"/>
          </a:p>
        </p:txBody>
      </p:sp>
    </p:spTree>
    <p:extLst>
      <p:ext uri="{BB962C8B-B14F-4D97-AF65-F5344CB8AC3E}">
        <p14:creationId xmlns:p14="http://schemas.microsoft.com/office/powerpoint/2010/main" val="694885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17</a:t>
            </a:fld>
            <a:endParaRPr lang="en-US"/>
          </a:p>
        </p:txBody>
      </p:sp>
    </p:spTree>
    <p:extLst>
      <p:ext uri="{BB962C8B-B14F-4D97-AF65-F5344CB8AC3E}">
        <p14:creationId xmlns:p14="http://schemas.microsoft.com/office/powerpoint/2010/main" val="3494891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18</a:t>
            </a:fld>
            <a:endParaRPr lang="en-US"/>
          </a:p>
        </p:txBody>
      </p:sp>
    </p:spTree>
    <p:extLst>
      <p:ext uri="{BB962C8B-B14F-4D97-AF65-F5344CB8AC3E}">
        <p14:creationId xmlns:p14="http://schemas.microsoft.com/office/powerpoint/2010/main" val="37743045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19</a:t>
            </a:fld>
            <a:endParaRPr lang="en-US"/>
          </a:p>
        </p:txBody>
      </p:sp>
    </p:spTree>
    <p:extLst>
      <p:ext uri="{BB962C8B-B14F-4D97-AF65-F5344CB8AC3E}">
        <p14:creationId xmlns:p14="http://schemas.microsoft.com/office/powerpoint/2010/main" val="288600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2</a:t>
            </a:fld>
            <a:endParaRPr lang="en-US"/>
          </a:p>
        </p:txBody>
      </p:sp>
    </p:spTree>
    <p:extLst>
      <p:ext uri="{BB962C8B-B14F-4D97-AF65-F5344CB8AC3E}">
        <p14:creationId xmlns:p14="http://schemas.microsoft.com/office/powerpoint/2010/main" val="29347592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20</a:t>
            </a:fld>
            <a:endParaRPr lang="en-US"/>
          </a:p>
        </p:txBody>
      </p:sp>
    </p:spTree>
    <p:extLst>
      <p:ext uri="{BB962C8B-B14F-4D97-AF65-F5344CB8AC3E}">
        <p14:creationId xmlns:p14="http://schemas.microsoft.com/office/powerpoint/2010/main" val="442040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21</a:t>
            </a:fld>
            <a:endParaRPr lang="en-US"/>
          </a:p>
        </p:txBody>
      </p:sp>
    </p:spTree>
    <p:extLst>
      <p:ext uri="{BB962C8B-B14F-4D97-AF65-F5344CB8AC3E}">
        <p14:creationId xmlns:p14="http://schemas.microsoft.com/office/powerpoint/2010/main" val="4050215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22</a:t>
            </a:fld>
            <a:endParaRPr lang="en-US"/>
          </a:p>
        </p:txBody>
      </p:sp>
    </p:spTree>
    <p:extLst>
      <p:ext uri="{BB962C8B-B14F-4D97-AF65-F5344CB8AC3E}">
        <p14:creationId xmlns:p14="http://schemas.microsoft.com/office/powerpoint/2010/main" val="2882970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23</a:t>
            </a:fld>
            <a:endParaRPr lang="en-US"/>
          </a:p>
        </p:txBody>
      </p:sp>
    </p:spTree>
    <p:extLst>
      <p:ext uri="{BB962C8B-B14F-4D97-AF65-F5344CB8AC3E}">
        <p14:creationId xmlns:p14="http://schemas.microsoft.com/office/powerpoint/2010/main" val="34165678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24</a:t>
            </a:fld>
            <a:endParaRPr lang="en-US"/>
          </a:p>
        </p:txBody>
      </p:sp>
    </p:spTree>
    <p:extLst>
      <p:ext uri="{BB962C8B-B14F-4D97-AF65-F5344CB8AC3E}">
        <p14:creationId xmlns:p14="http://schemas.microsoft.com/office/powerpoint/2010/main" val="2279701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25</a:t>
            </a:fld>
            <a:endParaRPr lang="en-US"/>
          </a:p>
        </p:txBody>
      </p:sp>
    </p:spTree>
    <p:extLst>
      <p:ext uri="{BB962C8B-B14F-4D97-AF65-F5344CB8AC3E}">
        <p14:creationId xmlns:p14="http://schemas.microsoft.com/office/powerpoint/2010/main" val="1225384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3</a:t>
            </a:fld>
            <a:endParaRPr lang="en-US"/>
          </a:p>
        </p:txBody>
      </p:sp>
    </p:spTree>
    <p:extLst>
      <p:ext uri="{BB962C8B-B14F-4D97-AF65-F5344CB8AC3E}">
        <p14:creationId xmlns:p14="http://schemas.microsoft.com/office/powerpoint/2010/main" val="577140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4</a:t>
            </a:fld>
            <a:endParaRPr lang="en-US"/>
          </a:p>
        </p:txBody>
      </p:sp>
    </p:spTree>
    <p:extLst>
      <p:ext uri="{BB962C8B-B14F-4D97-AF65-F5344CB8AC3E}">
        <p14:creationId xmlns:p14="http://schemas.microsoft.com/office/powerpoint/2010/main" val="1925688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5</a:t>
            </a:fld>
            <a:endParaRPr lang="en-US"/>
          </a:p>
        </p:txBody>
      </p:sp>
    </p:spTree>
    <p:extLst>
      <p:ext uri="{BB962C8B-B14F-4D97-AF65-F5344CB8AC3E}">
        <p14:creationId xmlns:p14="http://schemas.microsoft.com/office/powerpoint/2010/main" val="1186115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6</a:t>
            </a:fld>
            <a:endParaRPr lang="en-US"/>
          </a:p>
        </p:txBody>
      </p:sp>
    </p:spTree>
    <p:extLst>
      <p:ext uri="{BB962C8B-B14F-4D97-AF65-F5344CB8AC3E}">
        <p14:creationId xmlns:p14="http://schemas.microsoft.com/office/powerpoint/2010/main" val="746904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7</a:t>
            </a:fld>
            <a:endParaRPr lang="en-US"/>
          </a:p>
        </p:txBody>
      </p:sp>
    </p:spTree>
    <p:extLst>
      <p:ext uri="{BB962C8B-B14F-4D97-AF65-F5344CB8AC3E}">
        <p14:creationId xmlns:p14="http://schemas.microsoft.com/office/powerpoint/2010/main" val="4050765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8</a:t>
            </a:fld>
            <a:endParaRPr lang="en-US"/>
          </a:p>
        </p:txBody>
      </p:sp>
    </p:spTree>
    <p:extLst>
      <p:ext uri="{BB962C8B-B14F-4D97-AF65-F5344CB8AC3E}">
        <p14:creationId xmlns:p14="http://schemas.microsoft.com/office/powerpoint/2010/main" val="3032140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C1161C-6ADE-486F-B61B-45F06B5856BE}" type="slidenum">
              <a:rPr lang="en-US" smtClean="0"/>
              <a:t>9</a:t>
            </a:fld>
            <a:endParaRPr lang="en-US"/>
          </a:p>
        </p:txBody>
      </p:sp>
    </p:spTree>
    <p:extLst>
      <p:ext uri="{BB962C8B-B14F-4D97-AF65-F5344CB8AC3E}">
        <p14:creationId xmlns:p14="http://schemas.microsoft.com/office/powerpoint/2010/main" val="3107401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8195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7" name="图片 1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5" name="图片 14"/>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1"/>
            <a:ext cx="12192001" cy="1222612"/>
          </a:xfrm>
          <a:prstGeom prst="rect">
            <a:avLst/>
          </a:prstGeom>
        </p:spPr>
      </p:pic>
      <p:sp>
        <p:nvSpPr>
          <p:cNvPr id="9" name="文本框 8"/>
          <p:cNvSpPr txBox="1"/>
          <p:nvPr userDrawn="1"/>
        </p:nvSpPr>
        <p:spPr>
          <a:xfrm>
            <a:off x="6434437" y="434521"/>
            <a:ext cx="5416868"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dirty="0">
                <a:solidFill>
                  <a:srgbClr val="FFFF00"/>
                </a:solidFill>
                <a:effectLst>
                  <a:glow rad="101600">
                    <a:srgbClr val="FF0000">
                      <a:alpha val="60000"/>
                    </a:srgbClr>
                  </a:glow>
                </a:effectLst>
                <a:latin typeface="微软雅黑" panose="020B0503020204020204" pitchFamily="34" charset="-122"/>
                <a:ea typeface="微软雅黑" panose="020B0503020204020204" pitchFamily="34" charset="-122"/>
              </a:rPr>
              <a:t>牢固树立</a:t>
            </a:r>
            <a:r>
              <a:rPr lang="zh-CN" altLang="en-US" sz="3200" dirty="0">
                <a:solidFill>
                  <a:srgbClr val="FFFF00"/>
                </a:solidFill>
                <a:effectLst>
                  <a:glow rad="101600">
                    <a:srgbClr val="FF0000">
                      <a:alpha val="60000"/>
                    </a:srgbClr>
                  </a:glow>
                </a:effectLst>
                <a:latin typeface="微软雅黑" panose="020B0503020204020204" pitchFamily="34" charset="-122"/>
                <a:ea typeface="微软雅黑" panose="020B0503020204020204" pitchFamily="34" charset="-122"/>
              </a:rPr>
              <a:t>“四个意识”</a:t>
            </a:r>
            <a:r>
              <a:rPr lang="zh-CN" altLang="en-US" sz="1800" dirty="0">
                <a:solidFill>
                  <a:srgbClr val="FFFF00"/>
                </a:solidFill>
                <a:effectLst>
                  <a:glow rad="101600">
                    <a:srgbClr val="FF0000">
                      <a:alpha val="60000"/>
                    </a:srgbClr>
                  </a:glow>
                </a:effectLst>
                <a:latin typeface="微软雅黑" panose="020B0503020204020204" pitchFamily="34" charset="-122"/>
                <a:ea typeface="微软雅黑" panose="020B0503020204020204" pitchFamily="34" charset="-122"/>
              </a:rPr>
              <a:t>坚决维护中央权威</a:t>
            </a:r>
          </a:p>
        </p:txBody>
      </p:sp>
      <p:grpSp>
        <p:nvGrpSpPr>
          <p:cNvPr id="12" name="组合 11"/>
          <p:cNvGrpSpPr/>
          <p:nvPr userDrawn="1"/>
        </p:nvGrpSpPr>
        <p:grpSpPr>
          <a:xfrm>
            <a:off x="5138849" y="326454"/>
            <a:ext cx="1180278" cy="800908"/>
            <a:chOff x="3678176" y="1017928"/>
            <a:chExt cx="2402123" cy="1630022"/>
          </a:xfrm>
        </p:grpSpPr>
        <p:pic>
          <p:nvPicPr>
            <p:cNvPr id="13" name="Picture 2" descr="C:\Users\xb\Desktop\素材--党建\PNG--党（国）徽旗\党旗红旗\16sucai_20150709173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678176" y="1017928"/>
              <a:ext cx="2375583" cy="124613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xb\Desktop\53bf653e36a0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1314" y="1434159"/>
              <a:ext cx="1368985" cy="1213791"/>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椭圆 17"/>
          <p:cNvSpPr/>
          <p:nvPr userDrawn="1"/>
        </p:nvSpPr>
        <p:spPr>
          <a:xfrm>
            <a:off x="2576503" y="1809504"/>
            <a:ext cx="7038994" cy="3238991"/>
          </a:xfrm>
          <a:prstGeom prst="ellipse">
            <a:avLst/>
          </a:prstGeom>
          <a:solidFill>
            <a:schemeClr val="bg1"/>
          </a:solidFill>
          <a:ln>
            <a:noFill/>
          </a:ln>
          <a:effectLst>
            <a:glow rad="16129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7455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椭圆 6"/>
          <p:cNvSpPr/>
          <p:nvPr userDrawn="1"/>
        </p:nvSpPr>
        <p:spPr>
          <a:xfrm>
            <a:off x="3178627" y="1973944"/>
            <a:ext cx="6110515" cy="3352800"/>
          </a:xfrm>
          <a:prstGeom prst="ellipse">
            <a:avLst/>
          </a:prstGeom>
          <a:solidFill>
            <a:schemeClr val="bg1"/>
          </a:solidFill>
          <a:ln>
            <a:noFill/>
          </a:ln>
          <a:effectLst>
            <a:glow rad="19050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45059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829773"/>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椭圆 4"/>
          <p:cNvSpPr/>
          <p:nvPr/>
        </p:nvSpPr>
        <p:spPr>
          <a:xfrm>
            <a:off x="4065813" y="1442389"/>
            <a:ext cx="7038994" cy="3238991"/>
          </a:xfrm>
          <a:prstGeom prst="ellipse">
            <a:avLst/>
          </a:prstGeom>
          <a:solidFill>
            <a:schemeClr val="bg1"/>
          </a:solidFill>
          <a:ln>
            <a:noFill/>
          </a:ln>
          <a:effectLst>
            <a:glow rad="16129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503661" y="1928095"/>
            <a:ext cx="10033516" cy="1446550"/>
          </a:xfrm>
          <a:prstGeom prst="rect">
            <a:avLst/>
          </a:prstGeom>
          <a:noFill/>
        </p:spPr>
        <p:txBody>
          <a:bodyPr wrap="none" rtlCol="0">
            <a:spAutoFit/>
          </a:bodyPr>
          <a:lstStyle/>
          <a:p>
            <a:r>
              <a:rPr lang="zh-CN" altLang="en-US" sz="6000" dirty="0">
                <a:solidFill>
                  <a:srgbClr val="C00000"/>
                </a:solidFill>
                <a:effectLst/>
                <a:cs typeface="+mn-ea"/>
                <a:sym typeface="+mn-lt"/>
              </a:rPr>
              <a:t>牢固树立</a:t>
            </a:r>
            <a:r>
              <a:rPr lang="zh-CN" altLang="en-US" sz="8800" dirty="0">
                <a:solidFill>
                  <a:srgbClr val="C00000"/>
                </a:solidFill>
                <a:effectLst/>
                <a:cs typeface="+mn-ea"/>
                <a:sym typeface="+mn-lt"/>
              </a:rPr>
              <a:t>“四个意识”</a:t>
            </a:r>
            <a:endParaRPr lang="zh-CN" altLang="en-US" sz="6000" dirty="0">
              <a:solidFill>
                <a:srgbClr val="C00000"/>
              </a:solidFill>
              <a:effectLst/>
              <a:cs typeface="+mn-ea"/>
              <a:sym typeface="+mn-lt"/>
            </a:endParaRPr>
          </a:p>
        </p:txBody>
      </p:sp>
      <p:sp>
        <p:nvSpPr>
          <p:cNvPr id="9" name="文本框 8"/>
          <p:cNvSpPr txBox="1"/>
          <p:nvPr/>
        </p:nvSpPr>
        <p:spPr>
          <a:xfrm>
            <a:off x="4299098" y="3212304"/>
            <a:ext cx="6340197" cy="1015663"/>
          </a:xfrm>
          <a:prstGeom prst="rect">
            <a:avLst/>
          </a:prstGeom>
          <a:noFill/>
        </p:spPr>
        <p:txBody>
          <a:bodyPr wrap="none" rtlCol="0">
            <a:spAutoFit/>
          </a:bodyPr>
          <a:lstStyle>
            <a:defPPr>
              <a:defRPr lang="zh-CN"/>
            </a:defPPr>
            <a:lvl1pPr>
              <a:defRPr sz="4400">
                <a:latin typeface="禹卫书法行书简体&#10;" panose="02000603000000000000" pitchFamily="2" charset="-122"/>
                <a:ea typeface="禹卫书法行书简体&#10;" panose="02000603000000000000" pitchFamily="2" charset="-122"/>
              </a:defRPr>
            </a:lvl1pPr>
          </a:lstStyle>
          <a:p>
            <a:r>
              <a:rPr lang="zh-CN" altLang="en-US" sz="6000" dirty="0">
                <a:solidFill>
                  <a:srgbClr val="C00000"/>
                </a:solidFill>
                <a:effectLst/>
                <a:latin typeface="+mn-lt"/>
                <a:ea typeface="+mn-ea"/>
                <a:cs typeface="+mn-ea"/>
                <a:sym typeface="+mn-lt"/>
              </a:rPr>
              <a:t>坚决维护中央权威</a:t>
            </a:r>
          </a:p>
        </p:txBody>
      </p:sp>
      <p:sp>
        <p:nvSpPr>
          <p:cNvPr id="10" name="文本框 9"/>
          <p:cNvSpPr txBox="1"/>
          <p:nvPr/>
        </p:nvSpPr>
        <p:spPr>
          <a:xfrm>
            <a:off x="5734050" y="4322084"/>
            <a:ext cx="3185487" cy="369332"/>
          </a:xfrm>
          <a:prstGeom prst="rect">
            <a:avLst/>
          </a:prstGeom>
          <a:noFill/>
        </p:spPr>
        <p:txBody>
          <a:bodyPr wrap="none" rtlCol="0">
            <a:spAutoFit/>
          </a:bodyPr>
          <a:lstStyle>
            <a:defPPr>
              <a:defRPr lang="zh-CN"/>
            </a:defPPr>
            <a:lvl1pPr>
              <a:defRPr sz="4400">
                <a:latin typeface="禹卫书法行书简体&#10;" panose="02000603000000000000" pitchFamily="2" charset="-122"/>
                <a:ea typeface="禹卫书法行书简体&#10;" panose="02000603000000000000" pitchFamily="2" charset="-122"/>
              </a:defRPr>
            </a:lvl1pPr>
          </a:lstStyle>
          <a:p>
            <a:r>
              <a:rPr lang="zh-CN" altLang="en-US" sz="1800" dirty="0">
                <a:solidFill>
                  <a:sysClr val="windowText" lastClr="000000"/>
                </a:solidFill>
                <a:latin typeface="+mn-lt"/>
                <a:ea typeface="+mn-ea"/>
                <a:cs typeface="+mn-ea"/>
                <a:sym typeface="+mn-lt"/>
              </a:rPr>
              <a:t>党的十八届六中全会精神解读</a:t>
            </a:r>
          </a:p>
        </p:txBody>
      </p:sp>
      <p:pic>
        <p:nvPicPr>
          <p:cNvPr id="13" name="非常大气开场音乐 主持人讲话背景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314950" y="-1676400"/>
            <a:ext cx="609600" cy="609600"/>
          </a:xfrm>
          <a:prstGeom prst="rect">
            <a:avLst/>
          </a:prstGeom>
        </p:spPr>
      </p:pic>
    </p:spTree>
    <p:extLst>
      <p:ext uri="{BB962C8B-B14F-4D97-AF65-F5344CB8AC3E}">
        <p14:creationId xmlns:p14="http://schemas.microsoft.com/office/powerpoint/2010/main" val="313034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53" presetClass="entr" presetSubtype="16"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 calcmode="lin" valueType="num">
                                      <p:cBhvr>
                                        <p:cTn id="9" dur="500" fill="hold"/>
                                        <p:tgtEl>
                                          <p:spTgt spid="8"/>
                                        </p:tgtEl>
                                        <p:attrNameLst>
                                          <p:attrName>ppt_w</p:attrName>
                                        </p:attrNameLst>
                                      </p:cBhvr>
                                      <p:tavLst>
                                        <p:tav tm="0">
                                          <p:val>
                                            <p:fltVal val="0"/>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animEffect transition="in" filter="fade">
                                      <p:cBhvr>
                                        <p:cTn id="11" dur="500"/>
                                        <p:tgtEl>
                                          <p:spTgt spid="8"/>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13"/>
                </p:tgtEl>
              </p:cMediaNode>
            </p:audio>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709360" y="2742608"/>
            <a:ext cx="738664" cy="2618809"/>
            <a:chOff x="1709360" y="2699066"/>
            <a:chExt cx="738664" cy="2618809"/>
          </a:xfrm>
        </p:grpSpPr>
        <p:sp>
          <p:nvSpPr>
            <p:cNvPr id="21" name="椭圆 20"/>
            <p:cNvSpPr/>
            <p:nvPr/>
          </p:nvSpPr>
          <p:spPr>
            <a:xfrm>
              <a:off x="1709360" y="2699066"/>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1709360" y="3325781"/>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709360" y="3952496"/>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1709360" y="4579211"/>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“四个意识”的具体内容</a:t>
            </a:r>
            <a:endParaRPr lang="zh-CN" altLang="en-US" sz="3200" b="1" dirty="0">
              <a:solidFill>
                <a:schemeClr val="tx1">
                  <a:lumMod val="85000"/>
                  <a:lumOff val="15000"/>
                </a:schemeClr>
              </a:solidFill>
              <a:latin typeface="+mn-lt"/>
              <a:ea typeface="+mn-ea"/>
              <a:cs typeface="+mn-ea"/>
              <a:sym typeface="+mn-lt"/>
            </a:endParaRPr>
          </a:p>
        </p:txBody>
      </p:sp>
      <p:sp>
        <p:nvSpPr>
          <p:cNvPr id="15" name="矩形 14"/>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17" name="文本框 16"/>
          <p:cNvSpPr txBox="1"/>
          <p:nvPr/>
        </p:nvSpPr>
        <p:spPr>
          <a:xfrm>
            <a:off x="3106058" y="2615671"/>
            <a:ext cx="7914368" cy="1805623"/>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dirty="0">
                <a:solidFill>
                  <a:schemeClr val="tx1">
                    <a:lumMod val="85000"/>
                    <a:lumOff val="15000"/>
                  </a:schemeClr>
                </a:solidFill>
                <a:latin typeface="+mn-lt"/>
                <a:ea typeface="+mn-ea"/>
                <a:cs typeface="+mn-ea"/>
                <a:sym typeface="+mn-lt"/>
              </a:rPr>
              <a:t>看齐意识，就是要经常主动全面地向党中央看齐、向习近平总书记看齐，向党的理论和路线方针政策看齐，向党的十八大和十八届三中、四中、五中全会精神看齐，向党中央改革发展稳定、内政外交国防、治党治国治军各项决策部署看齐，确保党和国家的事业沿着正确方向前进。</a:t>
            </a:r>
          </a:p>
          <a:p>
            <a:endParaRPr lang="zh-CN" altLang="en-US" dirty="0">
              <a:latin typeface="+mn-lt"/>
              <a:ea typeface="+mn-ea"/>
              <a:cs typeface="+mn-ea"/>
              <a:sym typeface="+mn-lt"/>
            </a:endParaRPr>
          </a:p>
        </p:txBody>
      </p:sp>
      <p:sp>
        <p:nvSpPr>
          <p:cNvPr id="19" name="文本框 18"/>
          <p:cNvSpPr txBox="1"/>
          <p:nvPr/>
        </p:nvSpPr>
        <p:spPr>
          <a:xfrm>
            <a:off x="3106058" y="4268933"/>
            <a:ext cx="8069942" cy="1169551"/>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lnSpc>
                <a:spcPts val="2800"/>
              </a:lnSpc>
            </a:pPr>
            <a:r>
              <a:rPr lang="zh-CN" altLang="en-US" sz="1800" dirty="0">
                <a:solidFill>
                  <a:schemeClr val="tx1">
                    <a:lumMod val="85000"/>
                    <a:lumOff val="15000"/>
                  </a:schemeClr>
                </a:solidFill>
                <a:latin typeface="+mn-lt"/>
                <a:ea typeface="+mn-ea"/>
                <a:cs typeface="+mn-ea"/>
                <a:sym typeface="+mn-lt"/>
              </a:rPr>
              <a:t>党的干部都是人民公仆，自当在其位谋其政。做人一世，为官一任，要有担当精神。是否具有担当精神，是否能够忠诚履责、尽心尽责、勇于担责，是检验每一个党员干部身上是否真正体现了共产党人先进性和纯洁性的重要方面。</a:t>
            </a:r>
          </a:p>
        </p:txBody>
      </p:sp>
      <p:sp>
        <p:nvSpPr>
          <p:cNvPr id="20" name="文本框 19"/>
          <p:cNvSpPr txBox="1"/>
          <p:nvPr/>
        </p:nvSpPr>
        <p:spPr>
          <a:xfrm>
            <a:off x="1731629" y="2817419"/>
            <a:ext cx="615553" cy="2571153"/>
          </a:xfrm>
          <a:prstGeom prst="rect">
            <a:avLst/>
          </a:prstGeom>
          <a:noFill/>
        </p:spPr>
        <p:txBody>
          <a:bodyPr vert="eaVert"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zh-CN" altLang="en-US" sz="3200" b="1" dirty="0">
                <a:solidFill>
                  <a:schemeClr val="bg1"/>
                </a:solidFill>
                <a:latin typeface="+mn-lt"/>
                <a:ea typeface="+mn-ea"/>
                <a:cs typeface="+mn-ea"/>
                <a:sym typeface="+mn-lt"/>
              </a:rPr>
              <a:t>看  齐  意  识</a:t>
            </a:r>
          </a:p>
        </p:txBody>
      </p:sp>
      <p:sp>
        <p:nvSpPr>
          <p:cNvPr id="12" name="文本框 11"/>
          <p:cNvSpPr txBox="1"/>
          <p:nvPr/>
        </p:nvSpPr>
        <p:spPr>
          <a:xfrm>
            <a:off x="9564914" y="5616442"/>
            <a:ext cx="1582057" cy="36933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r>
              <a:rPr lang="en-US" altLang="zh-CN" sz="1800" dirty="0">
                <a:solidFill>
                  <a:schemeClr val="tx1">
                    <a:lumMod val="85000"/>
                    <a:lumOff val="15000"/>
                  </a:schemeClr>
                </a:solidFill>
                <a:latin typeface="+mn-lt"/>
                <a:ea typeface="+mn-ea"/>
                <a:cs typeface="+mn-ea"/>
                <a:sym typeface="+mn-lt"/>
              </a:rPr>
              <a:t>——</a:t>
            </a:r>
            <a:r>
              <a:rPr lang="zh-CN" altLang="en-US" sz="1800" dirty="0">
                <a:solidFill>
                  <a:schemeClr val="tx1">
                    <a:lumMod val="85000"/>
                    <a:lumOff val="15000"/>
                  </a:schemeClr>
                </a:solidFill>
                <a:latin typeface="+mn-lt"/>
                <a:ea typeface="+mn-ea"/>
                <a:cs typeface="+mn-ea"/>
                <a:sym typeface="+mn-lt"/>
              </a:rPr>
              <a:t>总书记</a:t>
            </a:r>
          </a:p>
        </p:txBody>
      </p:sp>
      <p:cxnSp>
        <p:nvCxnSpPr>
          <p:cNvPr id="13" name="直接连接符 12"/>
          <p:cNvCxnSpPr/>
          <p:nvPr/>
        </p:nvCxnSpPr>
        <p:spPr>
          <a:xfrm>
            <a:off x="3106058" y="4151087"/>
            <a:ext cx="7914368" cy="0"/>
          </a:xfrm>
          <a:prstGeom prst="line">
            <a:avLst/>
          </a:prstGeom>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49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9" grpId="0"/>
      <p:bldP spid="2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“四个意识”的重要意义</a:t>
            </a:r>
            <a:endParaRPr lang="zh-CN" altLang="en-US" sz="3200" b="1" dirty="0">
              <a:solidFill>
                <a:schemeClr val="tx1">
                  <a:lumMod val="85000"/>
                  <a:lumOff val="15000"/>
                </a:schemeClr>
              </a:solidFill>
              <a:latin typeface="+mn-lt"/>
              <a:ea typeface="+mn-ea"/>
              <a:cs typeface="+mn-ea"/>
              <a:sym typeface="+mn-lt"/>
            </a:endParaRPr>
          </a:p>
        </p:txBody>
      </p:sp>
      <p:sp>
        <p:nvSpPr>
          <p:cNvPr id="15" name="矩形 14"/>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17" name="文本框 16"/>
          <p:cNvSpPr txBox="1"/>
          <p:nvPr/>
        </p:nvSpPr>
        <p:spPr>
          <a:xfrm>
            <a:off x="2806700" y="2400240"/>
            <a:ext cx="6800850" cy="451406"/>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zh-CN" sz="2400" b="0" dirty="0">
                <a:solidFill>
                  <a:schemeClr val="tx1">
                    <a:lumMod val="85000"/>
                    <a:lumOff val="15000"/>
                  </a:schemeClr>
                </a:solidFill>
                <a:latin typeface="+mn-lt"/>
                <a:ea typeface="+mn-ea"/>
                <a:cs typeface="+mn-ea"/>
                <a:sym typeface="+mn-lt"/>
              </a:rPr>
              <a:t>“四个意识”是凝聚发展动力的</a:t>
            </a:r>
            <a:r>
              <a:rPr lang="zh-CN" altLang="zh-CN" sz="2400" dirty="0">
                <a:solidFill>
                  <a:schemeClr val="tx1">
                    <a:lumMod val="85000"/>
                    <a:lumOff val="15000"/>
                  </a:schemeClr>
                </a:solidFill>
                <a:latin typeface="+mn-lt"/>
                <a:ea typeface="+mn-ea"/>
                <a:cs typeface="+mn-ea"/>
                <a:sym typeface="+mn-lt"/>
              </a:rPr>
              <a:t>重要思想保证</a:t>
            </a:r>
            <a:endParaRPr lang="zh-CN" altLang="en-US" sz="2400" dirty="0">
              <a:solidFill>
                <a:schemeClr val="tx1">
                  <a:lumMod val="85000"/>
                  <a:lumOff val="15000"/>
                </a:schemeClr>
              </a:solidFill>
              <a:latin typeface="+mn-lt"/>
              <a:ea typeface="+mn-ea"/>
              <a:cs typeface="+mn-ea"/>
              <a:sym typeface="+mn-lt"/>
            </a:endParaRPr>
          </a:p>
        </p:txBody>
      </p:sp>
      <p:sp>
        <p:nvSpPr>
          <p:cNvPr id="14" name="文本框 13"/>
          <p:cNvSpPr txBox="1"/>
          <p:nvPr/>
        </p:nvSpPr>
        <p:spPr>
          <a:xfrm>
            <a:off x="1971440" y="3086299"/>
            <a:ext cx="8182210" cy="224676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zh-CN" b="0" dirty="0">
                <a:solidFill>
                  <a:srgbClr val="444444"/>
                </a:solidFill>
                <a:latin typeface="+mn-lt"/>
                <a:ea typeface="+mn-ea"/>
                <a:cs typeface="+mn-ea"/>
                <a:sym typeface="+mn-lt"/>
              </a:rPr>
              <a:t>“四个意识”是</a:t>
            </a:r>
            <a:r>
              <a:rPr lang="zh-CN" altLang="en-US" b="0" dirty="0">
                <a:solidFill>
                  <a:srgbClr val="444444"/>
                </a:solidFill>
                <a:latin typeface="+mn-lt"/>
                <a:ea typeface="+mn-ea"/>
                <a:cs typeface="+mn-ea"/>
                <a:sym typeface="+mn-lt"/>
              </a:rPr>
              <a:t>一个有机的整体；</a:t>
            </a:r>
            <a:endParaRPr lang="en-US" altLang="zh-CN" b="0" dirty="0">
              <a:solidFill>
                <a:srgbClr val="444444"/>
              </a:solidFill>
              <a:latin typeface="+mn-lt"/>
              <a:ea typeface="+mn-ea"/>
              <a:cs typeface="+mn-ea"/>
              <a:sym typeface="+mn-lt"/>
            </a:endParaRPr>
          </a:p>
          <a:p>
            <a:pPr>
              <a:lnSpc>
                <a:spcPts val="2800"/>
              </a:lnSpc>
            </a:pPr>
            <a:r>
              <a:rPr lang="zh-CN" altLang="en-US" dirty="0">
                <a:latin typeface="+mn-lt"/>
                <a:ea typeface="+mn-ea"/>
                <a:cs typeface="+mn-ea"/>
                <a:sym typeface="+mn-lt"/>
              </a:rPr>
              <a:t>要求我们</a:t>
            </a:r>
            <a:r>
              <a:rPr lang="zh-CN" altLang="en-US" b="0" dirty="0">
                <a:solidFill>
                  <a:srgbClr val="444444"/>
                </a:solidFill>
                <a:latin typeface="+mn-lt"/>
                <a:ea typeface="+mn-ea"/>
                <a:cs typeface="+mn-ea"/>
                <a:sym typeface="+mn-lt"/>
              </a:rPr>
              <a:t>坚定理想信念，坚定对马克思主义的信仰，始终坚持正确的政治方向，在思想上、政治上、行动上同党中央保持高度一致；要求我们正确处理全局与局部的关系，时刻不要忘记整体利益；</a:t>
            </a:r>
            <a:endParaRPr lang="en-US" altLang="zh-CN" b="0" dirty="0">
              <a:solidFill>
                <a:srgbClr val="444444"/>
              </a:solidFill>
              <a:latin typeface="+mn-lt"/>
              <a:ea typeface="+mn-ea"/>
              <a:cs typeface="+mn-ea"/>
              <a:sym typeface="+mn-lt"/>
            </a:endParaRPr>
          </a:p>
          <a:p>
            <a:pPr>
              <a:lnSpc>
                <a:spcPts val="2800"/>
              </a:lnSpc>
            </a:pPr>
            <a:r>
              <a:rPr lang="zh-CN" altLang="en-US" dirty="0">
                <a:latin typeface="+mn-lt"/>
                <a:ea typeface="+mn-ea"/>
                <a:cs typeface="+mn-ea"/>
                <a:sym typeface="+mn-lt"/>
              </a:rPr>
              <a:t>要求我们</a:t>
            </a:r>
            <a:r>
              <a:rPr lang="zh-CN" altLang="en-US" b="0" dirty="0">
                <a:solidFill>
                  <a:srgbClr val="444444"/>
                </a:solidFill>
                <a:latin typeface="+mn-lt"/>
                <a:ea typeface="+mn-ea"/>
                <a:cs typeface="+mn-ea"/>
                <a:sym typeface="+mn-lt"/>
              </a:rPr>
              <a:t>在工作中要抓住重点问题，时刻不要忘记党和人民的需求；</a:t>
            </a:r>
            <a:endParaRPr lang="en-US" altLang="zh-CN" b="0" dirty="0">
              <a:solidFill>
                <a:srgbClr val="444444"/>
              </a:solidFill>
              <a:latin typeface="+mn-lt"/>
              <a:ea typeface="+mn-ea"/>
              <a:cs typeface="+mn-ea"/>
              <a:sym typeface="+mn-lt"/>
            </a:endParaRPr>
          </a:p>
          <a:p>
            <a:pPr>
              <a:lnSpc>
                <a:spcPts val="2800"/>
              </a:lnSpc>
            </a:pPr>
            <a:r>
              <a:rPr lang="zh-CN" altLang="en-US" dirty="0">
                <a:latin typeface="+mn-lt"/>
                <a:ea typeface="+mn-ea"/>
                <a:cs typeface="+mn-ea"/>
                <a:sym typeface="+mn-lt"/>
              </a:rPr>
              <a:t>要求我们</a:t>
            </a:r>
            <a:r>
              <a:rPr lang="zh-CN" altLang="en-US" b="0" dirty="0">
                <a:solidFill>
                  <a:srgbClr val="444444"/>
                </a:solidFill>
                <a:latin typeface="+mn-lt"/>
                <a:ea typeface="+mn-ea"/>
                <a:cs typeface="+mn-ea"/>
                <a:sym typeface="+mn-lt"/>
              </a:rPr>
              <a:t>在实践中要与党中央保持高度一致，任何时候都不能偏离正确方向。</a:t>
            </a:r>
            <a:endParaRPr lang="zh-CN" altLang="en-US" dirty="0">
              <a:latin typeface="+mn-lt"/>
              <a:ea typeface="+mn-ea"/>
              <a:cs typeface="+mn-ea"/>
              <a:sym typeface="+mn-lt"/>
            </a:endParaRPr>
          </a:p>
        </p:txBody>
      </p:sp>
    </p:spTree>
    <p:extLst>
      <p:ext uri="{BB962C8B-B14F-4D97-AF65-F5344CB8AC3E}">
        <p14:creationId xmlns:p14="http://schemas.microsoft.com/office/powerpoint/2010/main" val="292276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“四个意识”的重要意义</a:t>
            </a:r>
            <a:endParaRPr lang="zh-CN" altLang="en-US" sz="3200" b="1" dirty="0">
              <a:solidFill>
                <a:schemeClr val="tx1">
                  <a:lumMod val="85000"/>
                  <a:lumOff val="15000"/>
                </a:schemeClr>
              </a:solidFill>
              <a:latin typeface="+mn-lt"/>
              <a:ea typeface="+mn-ea"/>
              <a:cs typeface="+mn-ea"/>
              <a:sym typeface="+mn-lt"/>
            </a:endParaRPr>
          </a:p>
        </p:txBody>
      </p:sp>
      <p:sp>
        <p:nvSpPr>
          <p:cNvPr id="15" name="矩形 14"/>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17" name="文本框 16"/>
          <p:cNvSpPr txBox="1"/>
          <p:nvPr/>
        </p:nvSpPr>
        <p:spPr>
          <a:xfrm>
            <a:off x="2047875" y="2490944"/>
            <a:ext cx="8378825" cy="810478"/>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zh-CN" sz="2400" b="0" dirty="0">
                <a:solidFill>
                  <a:schemeClr val="tx1">
                    <a:lumMod val="85000"/>
                    <a:lumOff val="15000"/>
                  </a:schemeClr>
                </a:solidFill>
                <a:latin typeface="+mn-lt"/>
                <a:ea typeface="+mn-ea"/>
                <a:cs typeface="+mn-ea"/>
                <a:sym typeface="+mn-lt"/>
              </a:rPr>
              <a:t>“四个意识”为党员干部修身做人、谋事创业提供了重要遵循</a:t>
            </a:r>
            <a:endParaRPr lang="zh-CN" altLang="en-US" sz="2400" dirty="0">
              <a:solidFill>
                <a:schemeClr val="tx1">
                  <a:lumMod val="85000"/>
                  <a:lumOff val="15000"/>
                </a:schemeClr>
              </a:solidFill>
              <a:latin typeface="+mn-lt"/>
              <a:ea typeface="+mn-ea"/>
              <a:cs typeface="+mn-ea"/>
              <a:sym typeface="+mn-lt"/>
            </a:endParaRPr>
          </a:p>
        </p:txBody>
      </p:sp>
      <p:sp>
        <p:nvSpPr>
          <p:cNvPr id="14" name="文本框 13"/>
          <p:cNvSpPr txBox="1"/>
          <p:nvPr/>
        </p:nvSpPr>
        <p:spPr>
          <a:xfrm>
            <a:off x="1958740" y="3446235"/>
            <a:ext cx="8467960" cy="1528624"/>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只有增强政治意识、大局意识、核心意识、看齐意识，自觉在思想上、政治上、行动上与党中央保持高度一致，才能使我们党更加团结统一、坚强有力，始终成为中国特色社会主义事业的坚强领导核心；这一深刻论述，不仅为各级党组织全面从严治党指明的方向，而且为党员干部修身做人、谋事创业提供了重要遵循。</a:t>
            </a:r>
          </a:p>
        </p:txBody>
      </p:sp>
    </p:spTree>
    <p:extLst>
      <p:ext uri="{BB962C8B-B14F-4D97-AF65-F5344CB8AC3E}">
        <p14:creationId xmlns:p14="http://schemas.microsoft.com/office/powerpoint/2010/main" val="220559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“四个意识”的重要意义</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3000375" y="2400240"/>
            <a:ext cx="6800850" cy="451406"/>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zh-CN" sz="2400" b="0" dirty="0">
                <a:solidFill>
                  <a:schemeClr val="tx1">
                    <a:lumMod val="85000"/>
                    <a:lumOff val="15000"/>
                  </a:schemeClr>
                </a:solidFill>
                <a:latin typeface="+mn-lt"/>
                <a:ea typeface="+mn-ea"/>
                <a:cs typeface="+mn-ea"/>
                <a:sym typeface="+mn-lt"/>
              </a:rPr>
              <a:t>“四个意识”是宝贵的治党管党经验</a:t>
            </a:r>
            <a:endParaRPr lang="zh-CN" altLang="en-US" sz="2400" dirty="0">
              <a:solidFill>
                <a:schemeClr val="tx1">
                  <a:lumMod val="85000"/>
                  <a:lumOff val="15000"/>
                </a:schemeClr>
              </a:solidFill>
              <a:latin typeface="+mn-lt"/>
              <a:ea typeface="+mn-ea"/>
              <a:cs typeface="+mn-ea"/>
              <a:sym typeface="+mn-lt"/>
            </a:endParaRPr>
          </a:p>
        </p:txBody>
      </p:sp>
      <p:sp>
        <p:nvSpPr>
          <p:cNvPr id="6" name="文本框 5"/>
          <p:cNvSpPr txBox="1"/>
          <p:nvPr/>
        </p:nvSpPr>
        <p:spPr>
          <a:xfrm>
            <a:off x="1869840" y="3179535"/>
            <a:ext cx="8467960" cy="260584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党的十八大以来，全党在以总书记的党中央领导下，从作风建设破题，开始全面从严治党，以党的建设新的伟大工程推动中国特色社会主义伟大事业，取得了全党全国高度认可的成绩。在这个过程中，形成并积累了一些宝贵的治党管党经验，其中，强化政治意识、大局意义、核心意识、看齐意识属于加强党的集中统一领导方面的经验。对这“四个意识”，我们既需要在知的角度加强学习，认识其自身具有的真理性，还需要在行的角度发挥其价值性，落实在具体的工作行为中，让“四个意识”在思想和行为两个层面都落地生根。</a:t>
            </a:r>
          </a:p>
        </p:txBody>
      </p:sp>
    </p:spTree>
    <p:extLst>
      <p:ext uri="{BB962C8B-B14F-4D97-AF65-F5344CB8AC3E}">
        <p14:creationId xmlns:p14="http://schemas.microsoft.com/office/powerpoint/2010/main" val="3746464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086176" y="3466714"/>
            <a:ext cx="5865221" cy="830997"/>
          </a:xfrm>
          <a:prstGeom prst="rect">
            <a:avLst/>
          </a:prstGeom>
          <a:noFill/>
        </p:spPr>
        <p:txBody>
          <a:bodyPr wrap="square" rtlCol="0">
            <a:spAutoFit/>
          </a:bodyPr>
          <a:lstStyle/>
          <a:p>
            <a:r>
              <a:rPr lang="zh-CN" altLang="en-US" sz="4800" b="1" dirty="0">
                <a:solidFill>
                  <a:srgbClr val="C00000"/>
                </a:solidFill>
                <a:cs typeface="+mn-ea"/>
                <a:sym typeface="+mn-lt"/>
              </a:rPr>
              <a:t>“四个意识”的体现</a:t>
            </a:r>
          </a:p>
        </p:txBody>
      </p:sp>
      <p:grpSp>
        <p:nvGrpSpPr>
          <p:cNvPr id="16" name="组合 15"/>
          <p:cNvGrpSpPr/>
          <p:nvPr/>
        </p:nvGrpSpPr>
        <p:grpSpPr>
          <a:xfrm>
            <a:off x="1375202" y="2374391"/>
            <a:ext cx="9633741" cy="2155567"/>
            <a:chOff x="1375202" y="2374391"/>
            <a:chExt cx="9633741" cy="2155567"/>
          </a:xfrm>
          <a:solidFill>
            <a:srgbClr val="C00000"/>
          </a:solidFill>
        </p:grpSpPr>
        <p:grpSp>
          <p:nvGrpSpPr>
            <p:cNvPr id="17" name="组合 16"/>
            <p:cNvGrpSpPr/>
            <p:nvPr/>
          </p:nvGrpSpPr>
          <p:grpSpPr>
            <a:xfrm>
              <a:off x="1375202" y="2374391"/>
              <a:ext cx="2739286" cy="2155567"/>
              <a:chOff x="1744178" y="995631"/>
              <a:chExt cx="4496914" cy="3538657"/>
            </a:xfrm>
            <a:grpFill/>
          </p:grpSpPr>
          <p:sp>
            <p:nvSpPr>
              <p:cNvPr id="23" name="星形: 五角 22"/>
              <p:cNvSpPr/>
              <p:nvPr/>
            </p:nvSpPr>
            <p:spPr>
              <a:xfrm>
                <a:off x="1744178" y="2714883"/>
                <a:ext cx="1819409" cy="1819405"/>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24" name="星形: 五角 23"/>
              <p:cNvSpPr/>
              <p:nvPr/>
            </p:nvSpPr>
            <p:spPr>
              <a:xfrm>
                <a:off x="3507448" y="1481404"/>
                <a:ext cx="1466851" cy="146684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25" name="星形: 五角 24"/>
              <p:cNvSpPr/>
              <p:nvPr/>
            </p:nvSpPr>
            <p:spPr>
              <a:xfrm>
                <a:off x="5269543" y="995631"/>
                <a:ext cx="971549" cy="97154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grpSp>
        <p:grpSp>
          <p:nvGrpSpPr>
            <p:cNvPr id="18" name="组合 17"/>
            <p:cNvGrpSpPr/>
            <p:nvPr/>
          </p:nvGrpSpPr>
          <p:grpSpPr>
            <a:xfrm flipH="1">
              <a:off x="8269657" y="2374391"/>
              <a:ext cx="2739286" cy="2155567"/>
              <a:chOff x="1744178" y="995631"/>
              <a:chExt cx="4496914" cy="3538657"/>
            </a:xfrm>
            <a:grpFill/>
          </p:grpSpPr>
          <p:sp>
            <p:nvSpPr>
              <p:cNvPr id="20" name="星形: 五角 19"/>
              <p:cNvSpPr/>
              <p:nvPr/>
            </p:nvSpPr>
            <p:spPr>
              <a:xfrm>
                <a:off x="1744178" y="2714883"/>
                <a:ext cx="1819409" cy="1819405"/>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21" name="星形: 五角 20"/>
              <p:cNvSpPr/>
              <p:nvPr/>
            </p:nvSpPr>
            <p:spPr>
              <a:xfrm>
                <a:off x="3507448" y="1481404"/>
                <a:ext cx="1466851" cy="146684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22" name="星形: 五角 21"/>
              <p:cNvSpPr/>
              <p:nvPr/>
            </p:nvSpPr>
            <p:spPr>
              <a:xfrm>
                <a:off x="5269543" y="995631"/>
                <a:ext cx="971549" cy="97154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grpSp>
      </p:grpSp>
    </p:spTree>
    <p:extLst>
      <p:ext uri="{BB962C8B-B14F-4D97-AF65-F5344CB8AC3E}">
        <p14:creationId xmlns:p14="http://schemas.microsoft.com/office/powerpoint/2010/main" val="2441615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“四个意识”的体现</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3000375" y="2400240"/>
            <a:ext cx="6321425" cy="451406"/>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sz="2400" b="0" dirty="0">
                <a:solidFill>
                  <a:schemeClr val="tx1">
                    <a:lumMod val="85000"/>
                    <a:lumOff val="15000"/>
                  </a:schemeClr>
                </a:solidFill>
                <a:latin typeface="+mn-lt"/>
                <a:ea typeface="+mn-ea"/>
                <a:cs typeface="+mn-ea"/>
                <a:sym typeface="+mn-lt"/>
              </a:rPr>
              <a:t>政治</a:t>
            </a:r>
            <a:r>
              <a:rPr lang="zh-CN" altLang="zh-CN" sz="2400" b="0" dirty="0">
                <a:solidFill>
                  <a:schemeClr val="tx1">
                    <a:lumMod val="85000"/>
                    <a:lumOff val="15000"/>
                  </a:schemeClr>
                </a:solidFill>
                <a:latin typeface="+mn-lt"/>
                <a:ea typeface="+mn-ea"/>
                <a:cs typeface="+mn-ea"/>
                <a:sym typeface="+mn-lt"/>
              </a:rPr>
              <a:t>意识</a:t>
            </a:r>
            <a:r>
              <a:rPr lang="zh-CN" altLang="en-US" sz="2400" b="0" dirty="0">
                <a:solidFill>
                  <a:schemeClr val="tx1">
                    <a:lumMod val="85000"/>
                    <a:lumOff val="15000"/>
                  </a:schemeClr>
                </a:solidFill>
                <a:latin typeface="+mn-lt"/>
                <a:ea typeface="+mn-ea"/>
                <a:cs typeface="+mn-ea"/>
                <a:sym typeface="+mn-lt"/>
              </a:rPr>
              <a:t>强调政治方向，要求坚定信仰不迷失</a:t>
            </a:r>
            <a:endParaRPr lang="zh-CN" altLang="en-US" sz="2400" dirty="0">
              <a:solidFill>
                <a:schemeClr val="tx1">
                  <a:lumMod val="85000"/>
                  <a:lumOff val="15000"/>
                </a:schemeClr>
              </a:solidFill>
              <a:latin typeface="+mn-lt"/>
              <a:ea typeface="+mn-ea"/>
              <a:cs typeface="+mn-ea"/>
              <a:sym typeface="+mn-lt"/>
            </a:endParaRPr>
          </a:p>
        </p:txBody>
      </p:sp>
      <p:sp>
        <p:nvSpPr>
          <p:cNvPr id="6" name="文本框 5"/>
          <p:cNvSpPr txBox="1"/>
          <p:nvPr/>
        </p:nvSpPr>
        <p:spPr>
          <a:xfrm>
            <a:off x="2414015" y="3068398"/>
            <a:ext cx="8203185"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政治意识强不强，体现在党内政治生活、组织生活和全部工作的点点滴滴中，反映在思想和作风的一言一行里。</a:t>
            </a:r>
          </a:p>
        </p:txBody>
      </p:sp>
      <p:sp>
        <p:nvSpPr>
          <p:cNvPr id="7" name="星形: 五角 6"/>
          <p:cNvSpPr/>
          <p:nvPr/>
        </p:nvSpPr>
        <p:spPr>
          <a:xfrm>
            <a:off x="1928921" y="3131898"/>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1928921" y="4191445"/>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星形: 五角 8"/>
          <p:cNvSpPr/>
          <p:nvPr/>
        </p:nvSpPr>
        <p:spPr>
          <a:xfrm>
            <a:off x="1928921" y="5250992"/>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2414015" y="4120341"/>
            <a:ext cx="8203185"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dirty="0">
                <a:latin typeface="+mn-lt"/>
                <a:ea typeface="+mn-ea"/>
                <a:cs typeface="+mn-ea"/>
                <a:sym typeface="+mn-lt"/>
              </a:rPr>
              <a:t>守纪律、讲规矩是政治意识的重要体现，</a:t>
            </a:r>
            <a:r>
              <a:rPr lang="zh-CN" altLang="en-US" b="0" dirty="0">
                <a:solidFill>
                  <a:schemeClr val="tx1">
                    <a:lumMod val="85000"/>
                    <a:lumOff val="15000"/>
                  </a:schemeClr>
                </a:solidFill>
                <a:latin typeface="+mn-lt"/>
                <a:ea typeface="+mn-ea"/>
                <a:cs typeface="+mn-ea"/>
                <a:sym typeface="+mn-lt"/>
              </a:rPr>
              <a:t>对领导干部来说就是，做事有原则，说话有分寸，行止有遵循。</a:t>
            </a:r>
          </a:p>
        </p:txBody>
      </p:sp>
      <p:sp>
        <p:nvSpPr>
          <p:cNvPr id="11" name="文本框 10"/>
          <p:cNvSpPr txBox="1"/>
          <p:nvPr/>
        </p:nvSpPr>
        <p:spPr>
          <a:xfrm>
            <a:off x="2414015" y="5180955"/>
            <a:ext cx="8203185"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总书记反复强调“</a:t>
            </a:r>
            <a:r>
              <a:rPr lang="zh-CN" altLang="en-US" dirty="0">
                <a:latin typeface="+mn-lt"/>
                <a:ea typeface="+mn-ea"/>
                <a:cs typeface="+mn-ea"/>
                <a:sym typeface="+mn-lt"/>
              </a:rPr>
              <a:t>严明政治纪律和政治规矩”，“把守纪律、讲规矩摆在更加重要的位置”</a:t>
            </a:r>
            <a:r>
              <a:rPr lang="zh-CN" altLang="en-US" b="0" dirty="0">
                <a:solidFill>
                  <a:schemeClr val="tx1">
                    <a:lumMod val="85000"/>
                    <a:lumOff val="15000"/>
                  </a:schemeClr>
                </a:solidFill>
                <a:latin typeface="+mn-lt"/>
                <a:ea typeface="+mn-ea"/>
                <a:cs typeface="+mn-ea"/>
                <a:sym typeface="+mn-lt"/>
              </a:rPr>
              <a:t>。这清楚表明，守纪律、讲规矩不是一般问题，而是重大政治问题。</a:t>
            </a:r>
          </a:p>
        </p:txBody>
      </p:sp>
    </p:spTree>
    <p:extLst>
      <p:ext uri="{BB962C8B-B14F-4D97-AF65-F5344CB8AC3E}">
        <p14:creationId xmlns:p14="http://schemas.microsoft.com/office/powerpoint/2010/main" val="2041835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“四个意识”的体现</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3000375" y="2400240"/>
            <a:ext cx="6321425" cy="451406"/>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sz="2400" b="0" dirty="0">
                <a:solidFill>
                  <a:srgbClr val="444444"/>
                </a:solidFill>
                <a:latin typeface="+mn-lt"/>
                <a:ea typeface="+mn-ea"/>
                <a:cs typeface="+mn-ea"/>
                <a:sym typeface="+mn-lt"/>
              </a:rPr>
              <a:t>大局</a:t>
            </a:r>
            <a:r>
              <a:rPr lang="zh-CN" altLang="zh-CN" sz="2400" b="0" dirty="0">
                <a:solidFill>
                  <a:srgbClr val="444444"/>
                </a:solidFill>
                <a:latin typeface="+mn-lt"/>
                <a:ea typeface="+mn-ea"/>
                <a:cs typeface="+mn-ea"/>
                <a:sym typeface="+mn-lt"/>
              </a:rPr>
              <a:t>意识</a:t>
            </a:r>
            <a:r>
              <a:rPr lang="zh-CN" altLang="en-US" sz="2400" b="0" dirty="0">
                <a:solidFill>
                  <a:srgbClr val="444444"/>
                </a:solidFill>
                <a:latin typeface="+mn-lt"/>
                <a:ea typeface="+mn-ea"/>
                <a:cs typeface="+mn-ea"/>
                <a:sym typeface="+mn-lt"/>
              </a:rPr>
              <a:t>强调认识高度，要求登高望远不短视</a:t>
            </a:r>
            <a:endParaRPr lang="zh-CN" altLang="en-US" sz="2400" dirty="0">
              <a:latin typeface="+mn-lt"/>
              <a:ea typeface="+mn-ea"/>
              <a:cs typeface="+mn-ea"/>
              <a:sym typeface="+mn-lt"/>
            </a:endParaRPr>
          </a:p>
        </p:txBody>
      </p:sp>
      <p:sp>
        <p:nvSpPr>
          <p:cNvPr id="6" name="文本框 5"/>
          <p:cNvSpPr txBox="1"/>
          <p:nvPr/>
        </p:nvSpPr>
        <p:spPr>
          <a:xfrm>
            <a:off x="2389128" y="3068398"/>
            <a:ext cx="8023343" cy="2964914"/>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dirty="0">
                <a:latin typeface="+mn-lt"/>
                <a:ea typeface="+mn-ea"/>
                <a:cs typeface="+mn-ea"/>
                <a:sym typeface="+mn-lt"/>
              </a:rPr>
              <a:t>体现的是高瞻眼光，</a:t>
            </a:r>
            <a:r>
              <a:rPr lang="zh-CN" altLang="en-US" b="0" dirty="0">
                <a:solidFill>
                  <a:schemeClr val="tx1">
                    <a:lumMod val="85000"/>
                    <a:lumOff val="15000"/>
                  </a:schemeClr>
                </a:solidFill>
                <a:latin typeface="+mn-lt"/>
                <a:ea typeface="+mn-ea"/>
                <a:cs typeface="+mn-ea"/>
                <a:sym typeface="+mn-lt"/>
              </a:rPr>
              <a:t>就是高度自觉地跳出一时一事，一地一已的局限，正确把握和处理局部与全局、个人与整体、当前与长运的关系，以宽广眼界审时度势，权衡利弊得失，把握现在、透视未来。</a:t>
            </a:r>
            <a:endParaRPr lang="en-US" altLang="zh-CN" b="0" dirty="0">
              <a:solidFill>
                <a:schemeClr val="tx1">
                  <a:lumMod val="85000"/>
                  <a:lumOff val="15000"/>
                </a:schemeClr>
              </a:solidFill>
              <a:latin typeface="+mn-lt"/>
              <a:ea typeface="+mn-ea"/>
              <a:cs typeface="+mn-ea"/>
              <a:sym typeface="+mn-lt"/>
            </a:endParaRPr>
          </a:p>
          <a:p>
            <a:pPr>
              <a:lnSpc>
                <a:spcPts val="2800"/>
              </a:lnSpc>
            </a:pPr>
            <a:r>
              <a:rPr lang="zh-CN" altLang="en-US" dirty="0">
                <a:latin typeface="+mn-lt"/>
                <a:ea typeface="+mn-ea"/>
                <a:cs typeface="+mn-ea"/>
                <a:sym typeface="+mn-lt"/>
              </a:rPr>
              <a:t>大局意识体现的是系统思维，</a:t>
            </a:r>
            <a:r>
              <a:rPr lang="zh-CN" altLang="en-US" b="0" dirty="0">
                <a:solidFill>
                  <a:schemeClr val="tx1">
                    <a:lumMod val="85000"/>
                    <a:lumOff val="15000"/>
                  </a:schemeClr>
                </a:solidFill>
                <a:latin typeface="+mn-lt"/>
                <a:ea typeface="+mn-ea"/>
                <a:cs typeface="+mn-ea"/>
                <a:sym typeface="+mn-lt"/>
              </a:rPr>
              <a:t>就是高度自觉地把握大系统与子系统之间的互动关系，善于因势利导，积极主动做好本单位工作，履行好所负职责，进而服务和推动全局发展。</a:t>
            </a:r>
            <a:endParaRPr lang="en-US" altLang="zh-CN" b="0" dirty="0">
              <a:solidFill>
                <a:schemeClr val="tx1">
                  <a:lumMod val="85000"/>
                  <a:lumOff val="15000"/>
                </a:schemeClr>
              </a:solidFill>
              <a:latin typeface="+mn-lt"/>
              <a:ea typeface="+mn-ea"/>
              <a:cs typeface="+mn-ea"/>
              <a:sym typeface="+mn-lt"/>
            </a:endParaRPr>
          </a:p>
          <a:p>
            <a:pPr>
              <a:lnSpc>
                <a:spcPts val="2800"/>
              </a:lnSpc>
            </a:pPr>
            <a:r>
              <a:rPr lang="zh-CN" altLang="en-US" dirty="0">
                <a:latin typeface="+mn-lt"/>
                <a:ea typeface="+mn-ea"/>
                <a:cs typeface="+mn-ea"/>
                <a:sym typeface="+mn-lt"/>
              </a:rPr>
              <a:t>大局意识更展示的是党性素养和思想境界，</a:t>
            </a:r>
            <a:r>
              <a:rPr lang="zh-CN" altLang="en-US" b="0" dirty="0">
                <a:solidFill>
                  <a:schemeClr val="tx1">
                    <a:lumMod val="85000"/>
                    <a:lumOff val="15000"/>
                  </a:schemeClr>
                </a:solidFill>
                <a:latin typeface="+mn-lt"/>
                <a:ea typeface="+mn-ea"/>
                <a:cs typeface="+mn-ea"/>
                <a:sym typeface="+mn-lt"/>
              </a:rPr>
              <a:t>就是在大局需要的时候，自觉做到局部和个人利益从整体利益，眼前利益服从长远利益。</a:t>
            </a:r>
          </a:p>
        </p:txBody>
      </p:sp>
      <p:sp>
        <p:nvSpPr>
          <p:cNvPr id="7" name="星形: 五角 6"/>
          <p:cNvSpPr/>
          <p:nvPr/>
        </p:nvSpPr>
        <p:spPr>
          <a:xfrm>
            <a:off x="1928921" y="3131898"/>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1928921" y="4191445"/>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星形: 五角 8"/>
          <p:cNvSpPr/>
          <p:nvPr/>
        </p:nvSpPr>
        <p:spPr>
          <a:xfrm>
            <a:off x="1928921" y="5250992"/>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202492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“四个意识”的体现</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3000375" y="2400240"/>
            <a:ext cx="6321425" cy="451406"/>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sz="2400" b="0" dirty="0">
                <a:solidFill>
                  <a:srgbClr val="444444"/>
                </a:solidFill>
                <a:latin typeface="+mn-lt"/>
                <a:ea typeface="+mn-ea"/>
                <a:cs typeface="+mn-ea"/>
                <a:sym typeface="+mn-lt"/>
              </a:rPr>
              <a:t>核心</a:t>
            </a:r>
            <a:r>
              <a:rPr lang="zh-CN" altLang="zh-CN" sz="2400" b="0" dirty="0">
                <a:solidFill>
                  <a:srgbClr val="444444"/>
                </a:solidFill>
                <a:latin typeface="+mn-lt"/>
                <a:ea typeface="+mn-ea"/>
                <a:cs typeface="+mn-ea"/>
                <a:sym typeface="+mn-lt"/>
              </a:rPr>
              <a:t>意识</a:t>
            </a:r>
            <a:r>
              <a:rPr lang="zh-CN" altLang="en-US" sz="2400" b="0" dirty="0">
                <a:solidFill>
                  <a:srgbClr val="444444"/>
                </a:solidFill>
                <a:latin typeface="+mn-lt"/>
                <a:ea typeface="+mn-ea"/>
                <a:cs typeface="+mn-ea"/>
                <a:sym typeface="+mn-lt"/>
              </a:rPr>
              <a:t>强调力量聚合，要求集中统一不离散</a:t>
            </a:r>
            <a:endParaRPr lang="zh-CN" altLang="en-US" sz="2400" dirty="0">
              <a:latin typeface="+mn-lt"/>
              <a:ea typeface="+mn-ea"/>
              <a:cs typeface="+mn-ea"/>
              <a:sym typeface="+mn-lt"/>
            </a:endParaRPr>
          </a:p>
        </p:txBody>
      </p:sp>
      <p:sp>
        <p:nvSpPr>
          <p:cNvPr id="6" name="文本框 5"/>
          <p:cNvSpPr txBox="1"/>
          <p:nvPr/>
        </p:nvSpPr>
        <p:spPr>
          <a:xfrm>
            <a:off x="1804928" y="3004898"/>
            <a:ext cx="8023343"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首先就要看是否紧密团结在党中央周围，团强在党的核心周围；</a:t>
            </a:r>
          </a:p>
        </p:txBody>
      </p:sp>
      <p:sp>
        <p:nvSpPr>
          <p:cNvPr id="7" name="星形: 五角 6"/>
          <p:cNvSpPr/>
          <p:nvPr/>
        </p:nvSpPr>
        <p:spPr>
          <a:xfrm>
            <a:off x="1344721" y="3068398"/>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1344721" y="3556445"/>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星形: 五角 8"/>
          <p:cNvSpPr/>
          <p:nvPr/>
        </p:nvSpPr>
        <p:spPr>
          <a:xfrm>
            <a:off x="1344721" y="4679492"/>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804928" y="3471831"/>
            <a:ext cx="9256772"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就是要更加紧密地团结在以总书记为核心的党中央周围，更加坚定地维护以总书记为核心的党中央权威，自学在思想上政治上行动上同以习近平同志为核心的党中央保持高度一致。</a:t>
            </a:r>
          </a:p>
        </p:txBody>
      </p:sp>
      <p:sp>
        <p:nvSpPr>
          <p:cNvPr id="12" name="文本框 11"/>
          <p:cNvSpPr txBox="1"/>
          <p:nvPr/>
        </p:nvSpPr>
        <p:spPr>
          <a:xfrm>
            <a:off x="1804928" y="4603292"/>
            <a:ext cx="9396472" cy="1528624"/>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就是要在思想上认同核心，在政治上围绕核心，在组织上服从核心，在行动上维护核心，坚持把在党言党，在党为党作为已任，把爱党、优党、兴党、护党的意志落实到实际工作的各个环节和方方面面，使之成为一种党性、一种习惯、一种自觉，用实际行动为党和人民的事业恪尽职守。</a:t>
            </a:r>
          </a:p>
        </p:txBody>
      </p:sp>
    </p:spTree>
    <p:extLst>
      <p:ext uri="{BB962C8B-B14F-4D97-AF65-F5344CB8AC3E}">
        <p14:creationId xmlns:p14="http://schemas.microsoft.com/office/powerpoint/2010/main" val="3186601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“四个意识”的体现</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352800" y="32847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3000375" y="2400240"/>
            <a:ext cx="6321425" cy="451406"/>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sz="2400" b="0" dirty="0">
                <a:solidFill>
                  <a:srgbClr val="444444"/>
                </a:solidFill>
                <a:latin typeface="+mn-lt"/>
                <a:ea typeface="+mn-ea"/>
                <a:cs typeface="+mn-ea"/>
                <a:sym typeface="+mn-lt"/>
              </a:rPr>
              <a:t>看齐</a:t>
            </a:r>
            <a:r>
              <a:rPr lang="zh-CN" altLang="zh-CN" sz="2400" b="0" dirty="0">
                <a:solidFill>
                  <a:srgbClr val="444444"/>
                </a:solidFill>
                <a:latin typeface="+mn-lt"/>
                <a:ea typeface="+mn-ea"/>
                <a:cs typeface="+mn-ea"/>
                <a:sym typeface="+mn-lt"/>
              </a:rPr>
              <a:t>意识</a:t>
            </a:r>
            <a:r>
              <a:rPr lang="zh-CN" altLang="en-US" sz="2400" b="0" dirty="0">
                <a:solidFill>
                  <a:srgbClr val="444444"/>
                </a:solidFill>
                <a:latin typeface="+mn-lt"/>
                <a:ea typeface="+mn-ea"/>
                <a:cs typeface="+mn-ea"/>
                <a:sym typeface="+mn-lt"/>
              </a:rPr>
              <a:t>强调步调一致，要求整齐划一不掉队</a:t>
            </a:r>
            <a:endParaRPr lang="zh-CN" altLang="en-US" sz="2400" dirty="0">
              <a:latin typeface="+mn-lt"/>
              <a:ea typeface="+mn-ea"/>
              <a:cs typeface="+mn-ea"/>
              <a:sym typeface="+mn-lt"/>
            </a:endParaRPr>
          </a:p>
        </p:txBody>
      </p:sp>
      <p:sp>
        <p:nvSpPr>
          <p:cNvPr id="6" name="文本框 5"/>
          <p:cNvSpPr txBox="1"/>
          <p:nvPr/>
        </p:nvSpPr>
        <p:spPr>
          <a:xfrm>
            <a:off x="1804928" y="3436698"/>
            <a:ext cx="8023343"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看齐意识强不强，主要体现在一言一行，一举一动中。</a:t>
            </a:r>
          </a:p>
        </p:txBody>
      </p:sp>
      <p:sp>
        <p:nvSpPr>
          <p:cNvPr id="7" name="星形: 五角 6"/>
          <p:cNvSpPr/>
          <p:nvPr/>
        </p:nvSpPr>
        <p:spPr>
          <a:xfrm>
            <a:off x="1344721" y="3500198"/>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1344721" y="4115245"/>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804928" y="4030631"/>
            <a:ext cx="9256772" cy="1169551"/>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一刻不停地增强看齐意识，经党提醒自己信念上防动摇、斗志上防衰退、作风上防涣散，就定能“团结一切可以团结的力量、调动一切可以调动的积极因素”，凝聚起爱党、护党、为党的磅礴力量。</a:t>
            </a:r>
          </a:p>
        </p:txBody>
      </p:sp>
    </p:spTree>
    <p:extLst>
      <p:ext uri="{BB962C8B-B14F-4D97-AF65-F5344CB8AC3E}">
        <p14:creationId xmlns:p14="http://schemas.microsoft.com/office/powerpoint/2010/main" val="287956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818579" y="3190984"/>
            <a:ext cx="5053996" cy="1569660"/>
          </a:xfrm>
          <a:prstGeom prst="rect">
            <a:avLst/>
          </a:prstGeom>
          <a:noFill/>
        </p:spPr>
        <p:txBody>
          <a:bodyPr wrap="square" rtlCol="0">
            <a:spAutoFit/>
          </a:bodyPr>
          <a:lstStyle>
            <a:defPPr>
              <a:defRPr lang="zh-CN"/>
            </a:defPPr>
            <a:lvl1pPr>
              <a:defRPr sz="48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rgbClr val="C00000"/>
                </a:solidFill>
                <a:latin typeface="+mn-lt"/>
                <a:ea typeface="+mn-ea"/>
                <a:cs typeface="+mn-ea"/>
                <a:sym typeface="+mn-lt"/>
              </a:rPr>
              <a:t>党员干部要自觉增强“四个意识”</a:t>
            </a:r>
          </a:p>
        </p:txBody>
      </p:sp>
      <p:grpSp>
        <p:nvGrpSpPr>
          <p:cNvPr id="14" name="组合 13"/>
          <p:cNvGrpSpPr/>
          <p:nvPr/>
        </p:nvGrpSpPr>
        <p:grpSpPr>
          <a:xfrm>
            <a:off x="1375202" y="2374391"/>
            <a:ext cx="9633741" cy="2155567"/>
            <a:chOff x="1375202" y="2374391"/>
            <a:chExt cx="9633741" cy="2155567"/>
          </a:xfrm>
          <a:solidFill>
            <a:srgbClr val="C00000"/>
          </a:solidFill>
        </p:grpSpPr>
        <p:grpSp>
          <p:nvGrpSpPr>
            <p:cNvPr id="17" name="组合 16"/>
            <p:cNvGrpSpPr/>
            <p:nvPr/>
          </p:nvGrpSpPr>
          <p:grpSpPr>
            <a:xfrm>
              <a:off x="1375202" y="2374391"/>
              <a:ext cx="2739286" cy="2155567"/>
              <a:chOff x="1744178" y="995631"/>
              <a:chExt cx="4496914" cy="3538657"/>
            </a:xfrm>
            <a:grpFill/>
          </p:grpSpPr>
          <p:sp>
            <p:nvSpPr>
              <p:cNvPr id="23" name="星形: 五角 22"/>
              <p:cNvSpPr/>
              <p:nvPr/>
            </p:nvSpPr>
            <p:spPr>
              <a:xfrm>
                <a:off x="1744178" y="2714883"/>
                <a:ext cx="1819409" cy="1819405"/>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24" name="星形: 五角 23"/>
              <p:cNvSpPr/>
              <p:nvPr/>
            </p:nvSpPr>
            <p:spPr>
              <a:xfrm>
                <a:off x="3507448" y="1481404"/>
                <a:ext cx="1466851" cy="146684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25" name="星形: 五角 24"/>
              <p:cNvSpPr/>
              <p:nvPr/>
            </p:nvSpPr>
            <p:spPr>
              <a:xfrm>
                <a:off x="5269543" y="995631"/>
                <a:ext cx="971549" cy="97154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grpSp>
        <p:grpSp>
          <p:nvGrpSpPr>
            <p:cNvPr id="18" name="组合 17"/>
            <p:cNvGrpSpPr/>
            <p:nvPr/>
          </p:nvGrpSpPr>
          <p:grpSpPr>
            <a:xfrm flipH="1">
              <a:off x="8269657" y="2374391"/>
              <a:ext cx="2739286" cy="2155567"/>
              <a:chOff x="1744178" y="995631"/>
              <a:chExt cx="4496914" cy="3538657"/>
            </a:xfrm>
            <a:grpFill/>
          </p:grpSpPr>
          <p:sp>
            <p:nvSpPr>
              <p:cNvPr id="20" name="星形: 五角 19"/>
              <p:cNvSpPr/>
              <p:nvPr/>
            </p:nvSpPr>
            <p:spPr>
              <a:xfrm>
                <a:off x="1744178" y="2714883"/>
                <a:ext cx="1819409" cy="1819405"/>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21" name="星形: 五角 20"/>
              <p:cNvSpPr/>
              <p:nvPr/>
            </p:nvSpPr>
            <p:spPr>
              <a:xfrm>
                <a:off x="3507448" y="1481404"/>
                <a:ext cx="1466851" cy="146684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22" name="星形: 五角 21"/>
              <p:cNvSpPr/>
              <p:nvPr/>
            </p:nvSpPr>
            <p:spPr>
              <a:xfrm>
                <a:off x="5269543" y="995631"/>
                <a:ext cx="971549" cy="97154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grpSp>
      </p:grpSp>
    </p:spTree>
    <p:extLst>
      <p:ext uri="{BB962C8B-B14F-4D97-AF65-F5344CB8AC3E}">
        <p14:creationId xmlns:p14="http://schemas.microsoft.com/office/powerpoint/2010/main" val="390496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619500" y="2194803"/>
            <a:ext cx="7483928" cy="2554545"/>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zh-CN" altLang="en-US" sz="2000" dirty="0">
                <a:solidFill>
                  <a:schemeClr val="tx1">
                    <a:lumMod val="85000"/>
                    <a:lumOff val="15000"/>
                  </a:schemeClr>
                </a:solidFill>
                <a:latin typeface="+mn-lt"/>
                <a:ea typeface="+mn-ea"/>
                <a:cs typeface="+mn-ea"/>
                <a:sym typeface="+mn-lt"/>
              </a:rPr>
              <a:t>党的</a:t>
            </a:r>
            <a:r>
              <a:rPr lang="zh-CN" altLang="en-US" sz="2000" b="1" dirty="0">
                <a:solidFill>
                  <a:srgbClr val="C00000"/>
                </a:solidFill>
                <a:latin typeface="+mn-lt"/>
                <a:ea typeface="+mn-ea"/>
                <a:cs typeface="+mn-ea"/>
                <a:sym typeface="+mn-lt"/>
              </a:rPr>
              <a:t>十八届六中全会</a:t>
            </a:r>
            <a:r>
              <a:rPr lang="zh-CN" altLang="en-US" sz="2000" dirty="0">
                <a:solidFill>
                  <a:schemeClr val="tx1">
                    <a:lumMod val="85000"/>
                    <a:lumOff val="15000"/>
                  </a:schemeClr>
                </a:solidFill>
                <a:latin typeface="+mn-lt"/>
                <a:ea typeface="+mn-ea"/>
                <a:cs typeface="+mn-ea"/>
                <a:sym typeface="+mn-lt"/>
              </a:rPr>
              <a:t>是我们党在推进党的建设新的伟大工程，推进中国特色社会主义伟大事业进程中召开的一次</a:t>
            </a:r>
            <a:r>
              <a:rPr lang="zh-CN" altLang="en-US" sz="2000" b="1" dirty="0">
                <a:solidFill>
                  <a:srgbClr val="C00000"/>
                </a:solidFill>
                <a:latin typeface="+mn-lt"/>
                <a:ea typeface="+mn-ea"/>
                <a:cs typeface="+mn-ea"/>
                <a:sym typeface="+mn-lt"/>
              </a:rPr>
              <a:t>十分重要的会议</a:t>
            </a:r>
            <a:r>
              <a:rPr lang="zh-CN" altLang="en-US" sz="2000" dirty="0">
                <a:solidFill>
                  <a:schemeClr val="tx1">
                    <a:lumMod val="85000"/>
                    <a:lumOff val="15000"/>
                  </a:schemeClr>
                </a:solidFill>
                <a:latin typeface="+mn-lt"/>
                <a:ea typeface="+mn-ea"/>
                <a:cs typeface="+mn-ea"/>
                <a:sym typeface="+mn-lt"/>
              </a:rPr>
              <a:t>。</a:t>
            </a:r>
            <a:endParaRPr lang="en-US" altLang="zh-CN" sz="2000" dirty="0">
              <a:solidFill>
                <a:schemeClr val="tx1">
                  <a:lumMod val="85000"/>
                  <a:lumOff val="15000"/>
                </a:schemeClr>
              </a:solidFill>
              <a:latin typeface="+mn-lt"/>
              <a:ea typeface="+mn-ea"/>
              <a:cs typeface="+mn-ea"/>
              <a:sym typeface="+mn-lt"/>
            </a:endParaRPr>
          </a:p>
          <a:p>
            <a:pPr>
              <a:lnSpc>
                <a:spcPts val="3200"/>
              </a:lnSpc>
            </a:pPr>
            <a:endParaRPr lang="en-US" altLang="zh-CN" sz="2000" dirty="0">
              <a:solidFill>
                <a:schemeClr val="tx1">
                  <a:lumMod val="85000"/>
                  <a:lumOff val="15000"/>
                </a:schemeClr>
              </a:solidFill>
              <a:latin typeface="+mn-lt"/>
              <a:ea typeface="+mn-ea"/>
              <a:cs typeface="+mn-ea"/>
              <a:sym typeface="+mn-lt"/>
            </a:endParaRPr>
          </a:p>
          <a:p>
            <a:pPr>
              <a:lnSpc>
                <a:spcPts val="3200"/>
              </a:lnSpc>
            </a:pPr>
            <a:r>
              <a:rPr lang="zh-CN" altLang="en-US" sz="2000" dirty="0">
                <a:solidFill>
                  <a:schemeClr val="tx1">
                    <a:lumMod val="85000"/>
                    <a:lumOff val="15000"/>
                  </a:schemeClr>
                </a:solidFill>
                <a:latin typeface="+mn-lt"/>
                <a:ea typeface="+mn-ea"/>
                <a:cs typeface="+mn-ea"/>
                <a:sym typeface="+mn-lt"/>
              </a:rPr>
              <a:t>全会要求全党进一步</a:t>
            </a:r>
            <a:r>
              <a:rPr lang="zh-CN" altLang="en-US" sz="2000" b="1" dirty="0">
                <a:solidFill>
                  <a:srgbClr val="C00000"/>
                </a:solidFill>
                <a:latin typeface="+mn-lt"/>
                <a:ea typeface="+mn-ea"/>
                <a:cs typeface="+mn-ea"/>
                <a:sym typeface="+mn-lt"/>
              </a:rPr>
              <a:t>增强“四个意识”</a:t>
            </a:r>
            <a:r>
              <a:rPr lang="zh-CN" altLang="en-US" sz="2000" dirty="0">
                <a:solidFill>
                  <a:schemeClr val="tx1">
                    <a:lumMod val="85000"/>
                    <a:lumOff val="15000"/>
                  </a:schemeClr>
                </a:solidFill>
                <a:latin typeface="+mn-lt"/>
                <a:ea typeface="+mn-ea"/>
                <a:cs typeface="+mn-ea"/>
                <a:sym typeface="+mn-lt"/>
              </a:rPr>
              <a:t>，正是要确保全党统一意志、统一行动，充满生机、充满朝气，确保我们党始终成为中国特色社会主义事业的</a:t>
            </a:r>
            <a:r>
              <a:rPr lang="zh-CN" altLang="en-US" sz="2000" b="1" dirty="0">
                <a:solidFill>
                  <a:srgbClr val="C00000"/>
                </a:solidFill>
                <a:latin typeface="+mn-lt"/>
                <a:ea typeface="+mn-ea"/>
                <a:cs typeface="+mn-ea"/>
                <a:sym typeface="+mn-lt"/>
              </a:rPr>
              <a:t>坚强领导力量</a:t>
            </a:r>
          </a:p>
        </p:txBody>
      </p:sp>
      <p:sp>
        <p:nvSpPr>
          <p:cNvPr id="7" name="文本框 6"/>
          <p:cNvSpPr txBox="1"/>
          <p:nvPr/>
        </p:nvSpPr>
        <p:spPr>
          <a:xfrm>
            <a:off x="1956386" y="2536243"/>
            <a:ext cx="923330" cy="1838004"/>
          </a:xfrm>
          <a:prstGeom prst="rect">
            <a:avLst/>
          </a:prstGeom>
          <a:noFill/>
        </p:spPr>
        <p:txBody>
          <a:bodyPr vert="eaVert" wrap="none" rtlCol="0">
            <a:spAutoFit/>
          </a:bodyPr>
          <a:lstStyle/>
          <a:p>
            <a:r>
              <a:rPr lang="zh-CN" altLang="en-US" sz="4800" b="1" dirty="0">
                <a:solidFill>
                  <a:srgbClr val="C00000"/>
                </a:solidFill>
                <a:cs typeface="+mn-ea"/>
                <a:sym typeface="+mn-lt"/>
              </a:rPr>
              <a:t>前</a:t>
            </a:r>
            <a:r>
              <a:rPr lang="en-US" altLang="zh-CN" sz="4800" b="1" dirty="0">
                <a:solidFill>
                  <a:srgbClr val="C00000"/>
                </a:solidFill>
                <a:cs typeface="+mn-ea"/>
                <a:sym typeface="+mn-lt"/>
              </a:rPr>
              <a:t>  </a:t>
            </a:r>
            <a:r>
              <a:rPr lang="zh-CN" altLang="en-US" sz="4800" b="1" dirty="0">
                <a:solidFill>
                  <a:srgbClr val="C00000"/>
                </a:solidFill>
                <a:cs typeface="+mn-ea"/>
                <a:sym typeface="+mn-lt"/>
              </a:rPr>
              <a:t>言 </a:t>
            </a:r>
          </a:p>
        </p:txBody>
      </p:sp>
      <p:grpSp>
        <p:nvGrpSpPr>
          <p:cNvPr id="12" name="组合 11"/>
          <p:cNvGrpSpPr/>
          <p:nvPr/>
        </p:nvGrpSpPr>
        <p:grpSpPr>
          <a:xfrm>
            <a:off x="2292669" y="4407909"/>
            <a:ext cx="250763" cy="867872"/>
            <a:chOff x="1490951" y="4894262"/>
            <a:chExt cx="406400" cy="1406520"/>
          </a:xfrm>
        </p:grpSpPr>
        <p:sp>
          <p:nvSpPr>
            <p:cNvPr id="9" name="星形: 五角 8"/>
            <p:cNvSpPr/>
            <p:nvPr/>
          </p:nvSpPr>
          <p:spPr>
            <a:xfrm>
              <a:off x="1490951" y="4894262"/>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星形: 五角 9"/>
            <p:cNvSpPr/>
            <p:nvPr/>
          </p:nvSpPr>
          <p:spPr>
            <a:xfrm>
              <a:off x="1490951" y="5394322"/>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星形: 五角 10"/>
            <p:cNvSpPr/>
            <p:nvPr/>
          </p:nvSpPr>
          <p:spPr>
            <a:xfrm>
              <a:off x="1490951" y="5894382"/>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p:cNvGrpSpPr/>
          <p:nvPr/>
        </p:nvGrpSpPr>
        <p:grpSpPr>
          <a:xfrm>
            <a:off x="2292669" y="1476023"/>
            <a:ext cx="250763" cy="867872"/>
            <a:chOff x="1490951" y="4894262"/>
            <a:chExt cx="406400" cy="1406520"/>
          </a:xfrm>
        </p:grpSpPr>
        <p:sp>
          <p:nvSpPr>
            <p:cNvPr id="14" name="星形: 五角 13"/>
            <p:cNvSpPr/>
            <p:nvPr/>
          </p:nvSpPr>
          <p:spPr>
            <a:xfrm>
              <a:off x="1490951" y="4894262"/>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星形: 五角 14"/>
            <p:cNvSpPr/>
            <p:nvPr/>
          </p:nvSpPr>
          <p:spPr>
            <a:xfrm>
              <a:off x="1490951" y="5394322"/>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星形: 五角 15"/>
            <p:cNvSpPr/>
            <p:nvPr/>
          </p:nvSpPr>
          <p:spPr>
            <a:xfrm>
              <a:off x="1490951" y="5894382"/>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52588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如何增强“政治意识”</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937000" y="33482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2104201" y="2398304"/>
            <a:ext cx="8658225" cy="810478"/>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sz="2000" b="0" dirty="0">
                <a:solidFill>
                  <a:schemeClr val="tx1">
                    <a:lumMod val="85000"/>
                    <a:lumOff val="15000"/>
                  </a:schemeClr>
                </a:solidFill>
                <a:latin typeface="+mn-lt"/>
                <a:ea typeface="+mn-ea"/>
                <a:cs typeface="+mn-ea"/>
                <a:sym typeface="+mn-lt"/>
              </a:rPr>
              <a:t>党员干部要自觉增强政治意识，始终做到政治方向不偏、政治信仰不变、政治立场不移，确保红色江山永不变色</a:t>
            </a:r>
          </a:p>
        </p:txBody>
      </p:sp>
      <p:sp>
        <p:nvSpPr>
          <p:cNvPr id="6" name="文本框 5"/>
          <p:cNvSpPr txBox="1"/>
          <p:nvPr/>
        </p:nvSpPr>
        <p:spPr>
          <a:xfrm>
            <a:off x="2389128" y="3500198"/>
            <a:ext cx="8023343"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一是坚定正确的政治方向，这是中国共产党在长期革命和建设中确立起来的政治箴言。</a:t>
            </a:r>
          </a:p>
        </p:txBody>
      </p:sp>
      <p:sp>
        <p:nvSpPr>
          <p:cNvPr id="7" name="星形: 五角 6"/>
          <p:cNvSpPr/>
          <p:nvPr/>
        </p:nvSpPr>
        <p:spPr>
          <a:xfrm>
            <a:off x="1928921" y="3563698"/>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1928921" y="4369245"/>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389128" y="4369245"/>
            <a:ext cx="7542272"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二是坚定共产党人的理想信念。思想是行动的先导，信念是成功的基石。</a:t>
            </a:r>
          </a:p>
        </p:txBody>
      </p:sp>
      <p:sp>
        <p:nvSpPr>
          <p:cNvPr id="10" name="文本框 9"/>
          <p:cNvSpPr txBox="1"/>
          <p:nvPr/>
        </p:nvSpPr>
        <p:spPr>
          <a:xfrm>
            <a:off x="2389128" y="4956824"/>
            <a:ext cx="8023343"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三是严格遵守政治纪律和政治规矩。现代政党都是有政治纪律要求的，没有政治上的规矩不能称其为政党。</a:t>
            </a:r>
          </a:p>
        </p:txBody>
      </p:sp>
      <p:sp>
        <p:nvSpPr>
          <p:cNvPr id="12" name="星形: 五角 11"/>
          <p:cNvSpPr/>
          <p:nvPr/>
        </p:nvSpPr>
        <p:spPr>
          <a:xfrm>
            <a:off x="1928921" y="5007191"/>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089088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1"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如何增强“大局意识”</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937000" y="33482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2104201" y="2398304"/>
            <a:ext cx="8658225" cy="810478"/>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sz="2000" b="0" dirty="0">
                <a:solidFill>
                  <a:schemeClr val="tx1">
                    <a:lumMod val="85000"/>
                    <a:lumOff val="15000"/>
                  </a:schemeClr>
                </a:solidFill>
                <a:latin typeface="+mn-lt"/>
                <a:ea typeface="+mn-ea"/>
                <a:cs typeface="+mn-ea"/>
                <a:sym typeface="+mn-lt"/>
              </a:rPr>
              <a:t>党员干部要自觉增强大局意识，始终做到正确认识大局、自觉服从大局、坚决维护大局，确保中央决策部署落地生根。</a:t>
            </a:r>
          </a:p>
        </p:txBody>
      </p:sp>
      <p:sp>
        <p:nvSpPr>
          <p:cNvPr id="6" name="文本框 5"/>
          <p:cNvSpPr txBox="1"/>
          <p:nvPr/>
        </p:nvSpPr>
        <p:spPr>
          <a:xfrm>
            <a:off x="2719328" y="3398370"/>
            <a:ext cx="7935972"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一是正确认识大局。全局不活，局部受损，最终只能导致满盘皆输，这是事物发展的铁律。</a:t>
            </a:r>
          </a:p>
        </p:txBody>
      </p:sp>
      <p:sp>
        <p:nvSpPr>
          <p:cNvPr id="7" name="星形: 五角 6"/>
          <p:cNvSpPr/>
          <p:nvPr/>
        </p:nvSpPr>
        <p:spPr>
          <a:xfrm>
            <a:off x="2259121" y="3461870"/>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2259121" y="4381717"/>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719328" y="4254717"/>
            <a:ext cx="7935972" cy="1169551"/>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二是自觉服从大局。大局意识体现的是高瞻远瞩的政治见识和开阔包容的胸襟情怀，能够把握现在、透视未来，跳出一时一事，一地一已的局限，正确处理局部与全局、个人与整体、当前与长远的利益关系。</a:t>
            </a:r>
          </a:p>
        </p:txBody>
      </p:sp>
      <p:sp>
        <p:nvSpPr>
          <p:cNvPr id="10" name="文本框 9"/>
          <p:cNvSpPr txBox="1"/>
          <p:nvPr/>
        </p:nvSpPr>
        <p:spPr>
          <a:xfrm>
            <a:off x="2719328" y="5498135"/>
            <a:ext cx="8024872"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三是坚决维护大局，仅仅认识大局、服从大局是不够的，还必须坚决维护大局。</a:t>
            </a:r>
          </a:p>
        </p:txBody>
      </p:sp>
      <p:sp>
        <p:nvSpPr>
          <p:cNvPr id="12" name="星形: 五角 11"/>
          <p:cNvSpPr/>
          <p:nvPr/>
        </p:nvSpPr>
        <p:spPr>
          <a:xfrm>
            <a:off x="2259121" y="5550783"/>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97882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1"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如何增强“核心意识”</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937000" y="33482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2104201" y="2398304"/>
            <a:ext cx="8658225" cy="810478"/>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sz="2000" b="0" dirty="0">
                <a:solidFill>
                  <a:schemeClr val="tx1">
                    <a:lumMod val="85000"/>
                    <a:lumOff val="15000"/>
                  </a:schemeClr>
                </a:solidFill>
                <a:latin typeface="+mn-lt"/>
                <a:ea typeface="+mn-ea"/>
                <a:cs typeface="+mn-ea"/>
                <a:sym typeface="+mn-lt"/>
              </a:rPr>
              <a:t>党员干部要自觉增强核心意识，始终做到坚决拥护核心、坚决听从核心、坚决维护核心，确保党的领导更加坚强有力</a:t>
            </a:r>
          </a:p>
        </p:txBody>
      </p:sp>
      <p:sp>
        <p:nvSpPr>
          <p:cNvPr id="6" name="文本框 5"/>
          <p:cNvSpPr txBox="1"/>
          <p:nvPr/>
        </p:nvSpPr>
        <p:spPr>
          <a:xfrm>
            <a:off x="3367028" y="3703170"/>
            <a:ext cx="6919971"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一是坚决维护中国共产党这个中国特色社会主义事业的领导核心。</a:t>
            </a:r>
          </a:p>
        </p:txBody>
      </p:sp>
      <p:sp>
        <p:nvSpPr>
          <p:cNvPr id="7" name="星形: 五角 6"/>
          <p:cNvSpPr/>
          <p:nvPr/>
        </p:nvSpPr>
        <p:spPr>
          <a:xfrm>
            <a:off x="2906821" y="3766670"/>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2906821" y="4280117"/>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3367028" y="4229317"/>
            <a:ext cx="3694172"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二是坚决听从党中央的决定和部署</a:t>
            </a:r>
          </a:p>
        </p:txBody>
      </p:sp>
      <p:sp>
        <p:nvSpPr>
          <p:cNvPr id="10" name="文本框 9"/>
          <p:cNvSpPr txBox="1"/>
          <p:nvPr/>
        </p:nvSpPr>
        <p:spPr>
          <a:xfrm>
            <a:off x="3367029" y="4766096"/>
            <a:ext cx="3236972"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三是坚决维护总书记这个核心</a:t>
            </a:r>
          </a:p>
        </p:txBody>
      </p:sp>
      <p:sp>
        <p:nvSpPr>
          <p:cNvPr id="12" name="星形: 五角 11"/>
          <p:cNvSpPr/>
          <p:nvPr/>
        </p:nvSpPr>
        <p:spPr>
          <a:xfrm>
            <a:off x="2906821" y="4816463"/>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66553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如何增强“看齐意识”</a:t>
            </a:r>
            <a:endParaRPr lang="zh-CN" altLang="en-US" sz="3200" b="1" dirty="0">
              <a:solidFill>
                <a:schemeClr val="tx1">
                  <a:lumMod val="85000"/>
                  <a:lumOff val="15000"/>
                </a:schemeClr>
              </a:solidFill>
              <a:latin typeface="+mn-lt"/>
              <a:ea typeface="+mn-ea"/>
              <a:cs typeface="+mn-ea"/>
              <a:sym typeface="+mn-lt"/>
            </a:endParaRPr>
          </a:p>
        </p:txBody>
      </p:sp>
      <p:sp>
        <p:nvSpPr>
          <p:cNvPr id="4" name="矩形 3"/>
          <p:cNvSpPr/>
          <p:nvPr/>
        </p:nvSpPr>
        <p:spPr>
          <a:xfrm>
            <a:off x="3937000" y="33482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5" name="文本框 4"/>
          <p:cNvSpPr txBox="1"/>
          <p:nvPr/>
        </p:nvSpPr>
        <p:spPr>
          <a:xfrm>
            <a:off x="2104201" y="2398304"/>
            <a:ext cx="8658225" cy="810478"/>
          </a:xfrm>
          <a:prstGeom prst="rect">
            <a:avLst/>
          </a:prstGeom>
          <a:noFill/>
          <a:ln>
            <a:solidFill>
              <a:srgbClr val="C00000"/>
            </a:solidFill>
          </a:ln>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sz="2000" b="0" dirty="0">
                <a:solidFill>
                  <a:schemeClr val="tx1">
                    <a:lumMod val="85000"/>
                    <a:lumOff val="15000"/>
                  </a:schemeClr>
                </a:solidFill>
                <a:latin typeface="+mn-lt"/>
                <a:ea typeface="+mn-ea"/>
                <a:cs typeface="+mn-ea"/>
                <a:sym typeface="+mn-lt"/>
              </a:rPr>
              <a:t>党员干部要自觉增强看齐意识，始终做到经常看齐、主动看齐、全面看齐，确保党和国家的事业沿着正确方向阔步前进</a:t>
            </a:r>
          </a:p>
        </p:txBody>
      </p:sp>
      <p:sp>
        <p:nvSpPr>
          <p:cNvPr id="6" name="文本框 5"/>
          <p:cNvSpPr txBox="1"/>
          <p:nvPr/>
        </p:nvSpPr>
        <p:spPr>
          <a:xfrm>
            <a:off x="3367029" y="3703170"/>
            <a:ext cx="3440172"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一是自觉向党中央和总书记看齐</a:t>
            </a:r>
          </a:p>
        </p:txBody>
      </p:sp>
      <p:sp>
        <p:nvSpPr>
          <p:cNvPr id="7" name="星形: 五角 6"/>
          <p:cNvSpPr/>
          <p:nvPr/>
        </p:nvSpPr>
        <p:spPr>
          <a:xfrm>
            <a:off x="2906821" y="3766670"/>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五角 7"/>
          <p:cNvSpPr/>
          <p:nvPr/>
        </p:nvSpPr>
        <p:spPr>
          <a:xfrm>
            <a:off x="2906821" y="4280117"/>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3367028" y="4229317"/>
            <a:ext cx="3694172"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二是具备敢于担当的鲜明品格</a:t>
            </a:r>
          </a:p>
        </p:txBody>
      </p:sp>
      <p:sp>
        <p:nvSpPr>
          <p:cNvPr id="10" name="文本框 9"/>
          <p:cNvSpPr txBox="1"/>
          <p:nvPr/>
        </p:nvSpPr>
        <p:spPr>
          <a:xfrm>
            <a:off x="3367029" y="4766096"/>
            <a:ext cx="3236972" cy="416589"/>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三是保持真抓实干的优良作风</a:t>
            </a:r>
          </a:p>
        </p:txBody>
      </p:sp>
      <p:sp>
        <p:nvSpPr>
          <p:cNvPr id="12" name="星形: 五角 11"/>
          <p:cNvSpPr/>
          <p:nvPr/>
        </p:nvSpPr>
        <p:spPr>
          <a:xfrm>
            <a:off x="2906821" y="4816463"/>
            <a:ext cx="335203" cy="33520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09586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1"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38249" y="1569649"/>
            <a:ext cx="2128779"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结束语</a:t>
            </a:r>
            <a:endParaRPr lang="zh-CN" altLang="en-US" sz="3200" b="1" dirty="0">
              <a:solidFill>
                <a:schemeClr val="tx1">
                  <a:lumMod val="85000"/>
                  <a:lumOff val="15000"/>
                </a:schemeClr>
              </a:solidFill>
              <a:latin typeface="+mn-lt"/>
              <a:ea typeface="+mn-ea"/>
              <a:cs typeface="+mn-ea"/>
              <a:sym typeface="+mn-lt"/>
            </a:endParaRPr>
          </a:p>
        </p:txBody>
      </p:sp>
      <p:sp>
        <p:nvSpPr>
          <p:cNvPr id="4" name="文本框 3"/>
          <p:cNvSpPr txBox="1"/>
          <p:nvPr/>
        </p:nvSpPr>
        <p:spPr>
          <a:xfrm>
            <a:off x="2302638" y="2849302"/>
            <a:ext cx="7948672" cy="2400657"/>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3600"/>
              </a:lnSpc>
            </a:pPr>
            <a:r>
              <a:rPr lang="zh-CN" altLang="en-US" b="0" dirty="0">
                <a:solidFill>
                  <a:schemeClr val="tx1">
                    <a:lumMod val="85000"/>
                    <a:lumOff val="15000"/>
                  </a:schemeClr>
                </a:solidFill>
                <a:latin typeface="+mn-lt"/>
                <a:ea typeface="+mn-ea"/>
                <a:cs typeface="+mn-ea"/>
                <a:sym typeface="+mn-lt"/>
              </a:rPr>
              <a:t>“六合同风，九州共贯”，在当代中国，党是我们各项事业的领导核心，全党同志进一步增强“四个意识”特别是核心意识、看齐意识，更加紧密地团结在以总书记为核心的党中央周围，更加坚定地维护党中央权威和党中央集中统一领导，更加扎实地把党中央各项决策部署落到实处，就一定能开创全面从严治党新境界，团结带领广大人民在新长征路上阔步前行。</a:t>
            </a:r>
          </a:p>
        </p:txBody>
      </p:sp>
    </p:spTree>
    <p:extLst>
      <p:ext uri="{BB962C8B-B14F-4D97-AF65-F5344CB8AC3E}">
        <p14:creationId xmlns:p14="http://schemas.microsoft.com/office/powerpoint/2010/main" val="258278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752098" y="2321004"/>
            <a:ext cx="7263527" cy="2215991"/>
          </a:xfrm>
          <a:prstGeom prst="rect">
            <a:avLst/>
          </a:prstGeom>
          <a:noFill/>
        </p:spPr>
        <p:txBody>
          <a:bodyPr wrap="none" rtlCol="0">
            <a:spAutoFit/>
          </a:bodyPr>
          <a:lstStyle/>
          <a:p>
            <a:r>
              <a:rPr lang="zh-CN" altLang="en-US" sz="13800" dirty="0">
                <a:solidFill>
                  <a:srgbClr val="C00000"/>
                </a:solidFill>
                <a:effectLst/>
                <a:cs typeface="+mn-ea"/>
                <a:sym typeface="+mn-lt"/>
              </a:rPr>
              <a:t>感谢聆听</a:t>
            </a:r>
          </a:p>
        </p:txBody>
      </p:sp>
    </p:spTree>
    <p:extLst>
      <p:ext uri="{BB962C8B-B14F-4D97-AF65-F5344CB8AC3E}">
        <p14:creationId xmlns:p14="http://schemas.microsoft.com/office/powerpoint/2010/main" val="448655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998" y="1369786"/>
            <a:ext cx="4300372" cy="5488214"/>
          </a:xfrm>
          <a:prstGeom prst="rect">
            <a:avLst/>
          </a:prstGeom>
        </p:spPr>
      </p:pic>
      <p:sp>
        <p:nvSpPr>
          <p:cNvPr id="3" name="文本框 2"/>
          <p:cNvSpPr txBox="1"/>
          <p:nvPr/>
        </p:nvSpPr>
        <p:spPr>
          <a:xfrm>
            <a:off x="6264446" y="1641528"/>
            <a:ext cx="3274793" cy="1015663"/>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r>
              <a:rPr lang="zh-CN" altLang="en-US" sz="6000" b="1" dirty="0">
                <a:solidFill>
                  <a:srgbClr val="C00000"/>
                </a:solidFill>
                <a:latin typeface="+mn-lt"/>
                <a:ea typeface="+mn-ea"/>
                <a:cs typeface="+mn-ea"/>
                <a:sym typeface="+mn-lt"/>
              </a:rPr>
              <a:t>目   录</a:t>
            </a:r>
          </a:p>
        </p:txBody>
      </p:sp>
      <p:grpSp>
        <p:nvGrpSpPr>
          <p:cNvPr id="4" name="组合 3"/>
          <p:cNvGrpSpPr/>
          <p:nvPr/>
        </p:nvGrpSpPr>
        <p:grpSpPr>
          <a:xfrm>
            <a:off x="5095741" y="3210281"/>
            <a:ext cx="460207" cy="2128946"/>
            <a:chOff x="1490951" y="4649966"/>
            <a:chExt cx="406400" cy="1880037"/>
          </a:xfrm>
        </p:grpSpPr>
        <p:sp>
          <p:nvSpPr>
            <p:cNvPr id="5" name="星形: 五角 4"/>
            <p:cNvSpPr/>
            <p:nvPr/>
          </p:nvSpPr>
          <p:spPr>
            <a:xfrm>
              <a:off x="1490951" y="4649966"/>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星形: 五角 5"/>
            <p:cNvSpPr/>
            <p:nvPr/>
          </p:nvSpPr>
          <p:spPr>
            <a:xfrm>
              <a:off x="1490951" y="5394322"/>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星形: 五角 6"/>
            <p:cNvSpPr/>
            <p:nvPr/>
          </p:nvSpPr>
          <p:spPr>
            <a:xfrm>
              <a:off x="1490951" y="6123603"/>
              <a:ext cx="406400" cy="40640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文本框 7"/>
          <p:cNvSpPr txBox="1"/>
          <p:nvPr/>
        </p:nvSpPr>
        <p:spPr>
          <a:xfrm>
            <a:off x="5555948" y="3196171"/>
            <a:ext cx="4111221" cy="473335"/>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zh-CN" altLang="en-US" sz="2400" b="1" dirty="0">
                <a:solidFill>
                  <a:srgbClr val="C00000"/>
                </a:solidFill>
                <a:latin typeface="+mn-lt"/>
                <a:ea typeface="+mn-ea"/>
                <a:cs typeface="+mn-ea"/>
                <a:sym typeface="+mn-lt"/>
              </a:rPr>
              <a:t>“四个意识”的提出和含议</a:t>
            </a:r>
          </a:p>
        </p:txBody>
      </p:sp>
      <p:sp>
        <p:nvSpPr>
          <p:cNvPr id="9" name="文本框 8"/>
          <p:cNvSpPr txBox="1"/>
          <p:nvPr/>
        </p:nvSpPr>
        <p:spPr>
          <a:xfrm>
            <a:off x="5846233" y="4053187"/>
            <a:ext cx="4111221" cy="473335"/>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zh-CN" altLang="en-US" sz="2400" b="1" dirty="0">
                <a:solidFill>
                  <a:srgbClr val="C00000"/>
                </a:solidFill>
                <a:latin typeface="+mn-lt"/>
                <a:ea typeface="+mn-ea"/>
                <a:cs typeface="+mn-ea"/>
                <a:sym typeface="+mn-lt"/>
              </a:rPr>
              <a:t>“四个意识”的体现</a:t>
            </a:r>
          </a:p>
        </p:txBody>
      </p:sp>
      <p:sp>
        <p:nvSpPr>
          <p:cNvPr id="10" name="文本框 9"/>
          <p:cNvSpPr txBox="1"/>
          <p:nvPr/>
        </p:nvSpPr>
        <p:spPr>
          <a:xfrm>
            <a:off x="5846233" y="4880597"/>
            <a:ext cx="5053996" cy="473335"/>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zh-CN" altLang="en-US" sz="2400" b="1" dirty="0">
                <a:solidFill>
                  <a:srgbClr val="C00000"/>
                </a:solidFill>
                <a:latin typeface="+mn-lt"/>
                <a:ea typeface="+mn-ea"/>
                <a:cs typeface="+mn-ea"/>
                <a:sym typeface="+mn-lt"/>
              </a:rPr>
              <a:t>党员干部要自觉增强“四个意识”</a:t>
            </a:r>
          </a:p>
        </p:txBody>
      </p:sp>
    </p:spTree>
    <p:extLst>
      <p:ext uri="{BB962C8B-B14F-4D97-AF65-F5344CB8AC3E}">
        <p14:creationId xmlns:p14="http://schemas.microsoft.com/office/powerpoint/2010/main" val="344464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180360" y="3117062"/>
            <a:ext cx="4089296" cy="1569660"/>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r>
              <a:rPr lang="zh-CN" altLang="en-US" sz="4800" b="1" dirty="0">
                <a:solidFill>
                  <a:srgbClr val="C00000"/>
                </a:solidFill>
                <a:latin typeface="+mn-lt"/>
                <a:ea typeface="+mn-ea"/>
                <a:cs typeface="+mn-ea"/>
                <a:sym typeface="+mn-lt"/>
              </a:rPr>
              <a:t>“四个意识”</a:t>
            </a:r>
            <a:endParaRPr lang="en-US" altLang="zh-CN" sz="4800" b="1" dirty="0">
              <a:solidFill>
                <a:srgbClr val="C00000"/>
              </a:solidFill>
              <a:latin typeface="+mn-lt"/>
              <a:ea typeface="+mn-ea"/>
              <a:cs typeface="+mn-ea"/>
              <a:sym typeface="+mn-lt"/>
            </a:endParaRPr>
          </a:p>
          <a:p>
            <a:r>
              <a:rPr lang="zh-CN" altLang="en-US" sz="4800" b="1" dirty="0">
                <a:solidFill>
                  <a:srgbClr val="C00000"/>
                </a:solidFill>
                <a:latin typeface="+mn-lt"/>
                <a:ea typeface="+mn-ea"/>
                <a:cs typeface="+mn-ea"/>
                <a:sym typeface="+mn-lt"/>
              </a:rPr>
              <a:t>的提出和含议</a:t>
            </a:r>
          </a:p>
        </p:txBody>
      </p:sp>
      <p:grpSp>
        <p:nvGrpSpPr>
          <p:cNvPr id="2" name="组合 1"/>
          <p:cNvGrpSpPr/>
          <p:nvPr/>
        </p:nvGrpSpPr>
        <p:grpSpPr>
          <a:xfrm>
            <a:off x="1375202" y="2374391"/>
            <a:ext cx="9633741" cy="2155567"/>
            <a:chOff x="1375202" y="2374391"/>
            <a:chExt cx="9633741" cy="2155567"/>
          </a:xfrm>
          <a:solidFill>
            <a:srgbClr val="C00000"/>
          </a:solidFill>
        </p:grpSpPr>
        <p:grpSp>
          <p:nvGrpSpPr>
            <p:cNvPr id="9" name="组合 8"/>
            <p:cNvGrpSpPr/>
            <p:nvPr/>
          </p:nvGrpSpPr>
          <p:grpSpPr>
            <a:xfrm>
              <a:off x="1375202" y="2374391"/>
              <a:ext cx="2739286" cy="2155567"/>
              <a:chOff x="1744178" y="995631"/>
              <a:chExt cx="4496914" cy="3538657"/>
            </a:xfrm>
            <a:grpFill/>
          </p:grpSpPr>
          <p:sp>
            <p:nvSpPr>
              <p:cNvPr id="3" name="星形: 五角 2"/>
              <p:cNvSpPr/>
              <p:nvPr/>
            </p:nvSpPr>
            <p:spPr>
              <a:xfrm>
                <a:off x="1744178" y="2714883"/>
                <a:ext cx="1819409" cy="1819405"/>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7" name="星形: 五角 6"/>
              <p:cNvSpPr/>
              <p:nvPr/>
            </p:nvSpPr>
            <p:spPr>
              <a:xfrm>
                <a:off x="3507448" y="1481404"/>
                <a:ext cx="1466851" cy="146684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8" name="星形: 五角 7"/>
              <p:cNvSpPr/>
              <p:nvPr/>
            </p:nvSpPr>
            <p:spPr>
              <a:xfrm>
                <a:off x="5269543" y="995631"/>
                <a:ext cx="971549" cy="97154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grpSp>
        <p:grpSp>
          <p:nvGrpSpPr>
            <p:cNvPr id="10" name="组合 9"/>
            <p:cNvGrpSpPr/>
            <p:nvPr/>
          </p:nvGrpSpPr>
          <p:grpSpPr>
            <a:xfrm flipH="1">
              <a:off x="8269657" y="2374391"/>
              <a:ext cx="2739286" cy="2155567"/>
              <a:chOff x="1744178" y="995631"/>
              <a:chExt cx="4496914" cy="3538657"/>
            </a:xfrm>
            <a:grpFill/>
          </p:grpSpPr>
          <p:sp>
            <p:nvSpPr>
              <p:cNvPr id="11" name="星形: 五角 10"/>
              <p:cNvSpPr/>
              <p:nvPr/>
            </p:nvSpPr>
            <p:spPr>
              <a:xfrm>
                <a:off x="1744178" y="2714883"/>
                <a:ext cx="1819409" cy="1819405"/>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12" name="星形: 五角 11"/>
              <p:cNvSpPr/>
              <p:nvPr/>
            </p:nvSpPr>
            <p:spPr>
              <a:xfrm>
                <a:off x="3507448" y="1481404"/>
                <a:ext cx="1466851" cy="146684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sp>
            <p:nvSpPr>
              <p:cNvPr id="13" name="星形: 五角 12"/>
              <p:cNvSpPr/>
              <p:nvPr/>
            </p:nvSpPr>
            <p:spPr>
              <a:xfrm>
                <a:off x="5269543" y="995631"/>
                <a:ext cx="971549" cy="97154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grpSp>
      </p:grpSp>
    </p:spTree>
    <p:extLst>
      <p:ext uri="{BB962C8B-B14F-4D97-AF65-F5344CB8AC3E}">
        <p14:creationId xmlns:p14="http://schemas.microsoft.com/office/powerpoint/2010/main" val="3072167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28800" y="2742276"/>
            <a:ext cx="8667750" cy="2554545"/>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lnSpc>
                <a:spcPts val="3200"/>
              </a:lnSpc>
            </a:pPr>
            <a:r>
              <a:rPr lang="en-US" altLang="zh-CN" sz="2400" b="1" dirty="0">
                <a:solidFill>
                  <a:srgbClr val="C00000"/>
                </a:solidFill>
                <a:latin typeface="+mn-lt"/>
                <a:ea typeface="+mn-ea"/>
                <a:cs typeface="+mn-ea"/>
                <a:sym typeface="+mn-lt"/>
              </a:rPr>
              <a:t>2016</a:t>
            </a:r>
            <a:r>
              <a:rPr lang="zh-CN" altLang="en-US" sz="2400" b="1" dirty="0">
                <a:solidFill>
                  <a:srgbClr val="C00000"/>
                </a:solidFill>
                <a:latin typeface="+mn-lt"/>
                <a:ea typeface="+mn-ea"/>
                <a:cs typeface="+mn-ea"/>
                <a:sym typeface="+mn-lt"/>
              </a:rPr>
              <a:t>年</a:t>
            </a:r>
            <a:r>
              <a:rPr lang="en-US" altLang="zh-CN" sz="2400" b="1" dirty="0">
                <a:solidFill>
                  <a:srgbClr val="C00000"/>
                </a:solidFill>
                <a:latin typeface="+mn-lt"/>
                <a:ea typeface="+mn-ea"/>
                <a:cs typeface="+mn-ea"/>
                <a:sym typeface="+mn-lt"/>
              </a:rPr>
              <a:t>1</a:t>
            </a:r>
            <a:r>
              <a:rPr lang="zh-CN" altLang="en-US" sz="2400" b="1" dirty="0">
                <a:solidFill>
                  <a:srgbClr val="C00000"/>
                </a:solidFill>
                <a:latin typeface="+mn-lt"/>
                <a:ea typeface="+mn-ea"/>
                <a:cs typeface="+mn-ea"/>
                <a:sym typeface="+mn-lt"/>
              </a:rPr>
              <a:t>月</a:t>
            </a:r>
            <a:r>
              <a:rPr lang="en-US" altLang="zh-CN" sz="2400" b="1" dirty="0">
                <a:solidFill>
                  <a:srgbClr val="C00000"/>
                </a:solidFill>
                <a:latin typeface="+mn-lt"/>
                <a:ea typeface="+mn-ea"/>
                <a:cs typeface="+mn-ea"/>
                <a:sym typeface="+mn-lt"/>
              </a:rPr>
              <a:t>29</a:t>
            </a:r>
            <a:r>
              <a:rPr lang="zh-CN" altLang="en-US" sz="2400" b="1" dirty="0">
                <a:solidFill>
                  <a:srgbClr val="C00000"/>
                </a:solidFill>
                <a:latin typeface="+mn-lt"/>
                <a:ea typeface="+mn-ea"/>
                <a:cs typeface="+mn-ea"/>
                <a:sym typeface="+mn-lt"/>
              </a:rPr>
              <a:t>日</a:t>
            </a:r>
            <a:r>
              <a:rPr lang="zh-CN" altLang="en-US" sz="2400" dirty="0">
                <a:solidFill>
                  <a:schemeClr val="tx1">
                    <a:lumMod val="85000"/>
                    <a:lumOff val="15000"/>
                  </a:schemeClr>
                </a:solidFill>
                <a:latin typeface="+mn-lt"/>
                <a:ea typeface="+mn-ea"/>
                <a:cs typeface="+mn-ea"/>
                <a:sym typeface="+mn-lt"/>
              </a:rPr>
              <a:t>召开的中共中央政治局会议，首次公开提出</a:t>
            </a:r>
            <a:r>
              <a:rPr lang="en-US" altLang="zh-CN" sz="2400" dirty="0">
                <a:solidFill>
                  <a:schemeClr val="tx1">
                    <a:lumMod val="85000"/>
                    <a:lumOff val="15000"/>
                  </a:schemeClr>
                </a:solidFill>
                <a:latin typeface="+mn-lt"/>
                <a:ea typeface="+mn-ea"/>
                <a:cs typeface="+mn-ea"/>
                <a:sym typeface="+mn-lt"/>
              </a:rPr>
              <a:t>"</a:t>
            </a:r>
            <a:r>
              <a:rPr lang="zh-CN" altLang="en-US" sz="2400" dirty="0">
                <a:solidFill>
                  <a:schemeClr val="tx1">
                    <a:lumMod val="85000"/>
                    <a:lumOff val="15000"/>
                  </a:schemeClr>
                </a:solidFill>
                <a:latin typeface="+mn-lt"/>
                <a:ea typeface="+mn-ea"/>
                <a:cs typeface="+mn-ea"/>
                <a:sym typeface="+mn-lt"/>
              </a:rPr>
              <a:t>增强政治意识、大局意识、核心意识、看齐意识</a:t>
            </a:r>
            <a:r>
              <a:rPr lang="en-US" altLang="zh-CN" sz="2400" dirty="0">
                <a:solidFill>
                  <a:schemeClr val="tx1">
                    <a:lumMod val="85000"/>
                    <a:lumOff val="15000"/>
                  </a:schemeClr>
                </a:solidFill>
                <a:latin typeface="+mn-lt"/>
                <a:ea typeface="+mn-ea"/>
                <a:cs typeface="+mn-ea"/>
                <a:sym typeface="+mn-lt"/>
              </a:rPr>
              <a:t>"</a:t>
            </a:r>
            <a:r>
              <a:rPr lang="zh-CN" altLang="en-US" sz="2400" dirty="0">
                <a:solidFill>
                  <a:schemeClr val="tx1">
                    <a:lumMod val="85000"/>
                    <a:lumOff val="15000"/>
                  </a:schemeClr>
                </a:solidFill>
                <a:latin typeface="+mn-lt"/>
                <a:ea typeface="+mn-ea"/>
                <a:cs typeface="+mn-ea"/>
                <a:sym typeface="+mn-lt"/>
              </a:rPr>
              <a:t>。</a:t>
            </a:r>
            <a:endParaRPr lang="en-US" altLang="zh-CN" sz="2400" dirty="0">
              <a:solidFill>
                <a:schemeClr val="tx1">
                  <a:lumMod val="85000"/>
                  <a:lumOff val="15000"/>
                </a:schemeClr>
              </a:solidFill>
              <a:latin typeface="+mn-lt"/>
              <a:ea typeface="+mn-ea"/>
              <a:cs typeface="+mn-ea"/>
              <a:sym typeface="+mn-lt"/>
            </a:endParaRPr>
          </a:p>
          <a:p>
            <a:pPr algn="just">
              <a:lnSpc>
                <a:spcPts val="3200"/>
              </a:lnSpc>
            </a:pPr>
            <a:endParaRPr lang="en-US" altLang="zh-CN" sz="2400" dirty="0">
              <a:solidFill>
                <a:schemeClr val="tx1">
                  <a:lumMod val="85000"/>
                  <a:lumOff val="15000"/>
                </a:schemeClr>
              </a:solidFill>
              <a:latin typeface="+mn-lt"/>
              <a:ea typeface="+mn-ea"/>
              <a:cs typeface="+mn-ea"/>
              <a:sym typeface="+mn-lt"/>
            </a:endParaRPr>
          </a:p>
          <a:p>
            <a:pPr algn="just">
              <a:lnSpc>
                <a:spcPts val="3200"/>
              </a:lnSpc>
            </a:pPr>
            <a:r>
              <a:rPr lang="zh-CN" altLang="en-US" sz="2400" b="1" dirty="0">
                <a:solidFill>
                  <a:srgbClr val="C00000"/>
                </a:solidFill>
                <a:latin typeface="+mn-lt"/>
                <a:ea typeface="+mn-ea"/>
                <a:cs typeface="+mn-ea"/>
                <a:sym typeface="+mn-lt"/>
              </a:rPr>
              <a:t>“四个意识”的提出，</a:t>
            </a:r>
            <a:r>
              <a:rPr lang="zh-CN" altLang="en-US" sz="2400" dirty="0">
                <a:solidFill>
                  <a:schemeClr val="tx1">
                    <a:lumMod val="85000"/>
                    <a:lumOff val="15000"/>
                  </a:schemeClr>
                </a:solidFill>
                <a:latin typeface="+mn-lt"/>
                <a:ea typeface="+mn-ea"/>
                <a:cs typeface="+mn-ea"/>
                <a:sym typeface="+mn-lt"/>
              </a:rPr>
              <a:t>标志着中国政治、中国治理进入一个新阶段，党中央以及总书记，将以更大的权威与担当，带给中国民众更多获得感</a:t>
            </a:r>
          </a:p>
        </p:txBody>
      </p:sp>
      <p:sp>
        <p:nvSpPr>
          <p:cNvPr id="5" name="文本框 4"/>
          <p:cNvSpPr txBox="1"/>
          <p:nvPr/>
        </p:nvSpPr>
        <p:spPr>
          <a:xfrm>
            <a:off x="1238250" y="1569649"/>
            <a:ext cx="4743450"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“四个意识”的提出</a:t>
            </a:r>
            <a:endParaRPr lang="zh-CN" altLang="en-US" sz="3200" b="1" dirty="0">
              <a:solidFill>
                <a:schemeClr val="tx1">
                  <a:lumMod val="85000"/>
                  <a:lumOff val="15000"/>
                </a:schemeClr>
              </a:solidFill>
              <a:latin typeface="+mn-lt"/>
              <a:ea typeface="+mn-ea"/>
              <a:cs typeface="+mn-ea"/>
              <a:sym typeface="+mn-lt"/>
            </a:endParaRPr>
          </a:p>
        </p:txBody>
      </p:sp>
    </p:spTree>
    <p:extLst>
      <p:ext uri="{BB962C8B-B14F-4D97-AF65-F5344CB8AC3E}">
        <p14:creationId xmlns:p14="http://schemas.microsoft.com/office/powerpoint/2010/main" val="1976979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77509" y="2438400"/>
            <a:ext cx="10475081" cy="2903037"/>
            <a:chOff x="609600" y="2452520"/>
            <a:chExt cx="11523947" cy="3193717"/>
          </a:xfrm>
          <a:solidFill>
            <a:srgbClr val="C00000"/>
          </a:solidFill>
        </p:grpSpPr>
        <p:sp>
          <p:nvSpPr>
            <p:cNvPr id="4" name="六边形 3"/>
            <p:cNvSpPr/>
            <p:nvPr/>
          </p:nvSpPr>
          <p:spPr>
            <a:xfrm>
              <a:off x="609600" y="3093537"/>
              <a:ext cx="2961132" cy="25527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六边形 5"/>
            <p:cNvSpPr/>
            <p:nvPr/>
          </p:nvSpPr>
          <p:spPr>
            <a:xfrm>
              <a:off x="3465797" y="2452520"/>
              <a:ext cx="2961132" cy="25527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六边形 6"/>
            <p:cNvSpPr/>
            <p:nvPr/>
          </p:nvSpPr>
          <p:spPr>
            <a:xfrm>
              <a:off x="6316218" y="3093537"/>
              <a:ext cx="2961132" cy="25527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六边形 7"/>
            <p:cNvSpPr/>
            <p:nvPr/>
          </p:nvSpPr>
          <p:spPr>
            <a:xfrm>
              <a:off x="9172415" y="2452520"/>
              <a:ext cx="2961132" cy="25527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文本框 2"/>
          <p:cNvSpPr txBox="1"/>
          <p:nvPr/>
        </p:nvSpPr>
        <p:spPr>
          <a:xfrm>
            <a:off x="1441985" y="3304092"/>
            <a:ext cx="1628775" cy="1754326"/>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r>
              <a:rPr lang="zh-CN" altLang="en-US" sz="5400" b="1" dirty="0">
                <a:latin typeface="+mn-lt"/>
                <a:ea typeface="+mn-ea"/>
                <a:cs typeface="+mn-ea"/>
                <a:sym typeface="+mn-lt"/>
              </a:rPr>
              <a:t>政治意识</a:t>
            </a:r>
            <a:endParaRPr lang="en-US" altLang="zh-CN" sz="5400" b="1" dirty="0">
              <a:latin typeface="+mn-lt"/>
              <a:ea typeface="+mn-ea"/>
              <a:cs typeface="+mn-ea"/>
              <a:sym typeface="+mn-lt"/>
            </a:endParaRPr>
          </a:p>
        </p:txBody>
      </p:sp>
      <p:sp>
        <p:nvSpPr>
          <p:cNvPr id="5" name="文本框 4"/>
          <p:cNvSpPr txBox="1"/>
          <p:nvPr/>
        </p:nvSpPr>
        <p:spPr>
          <a:xfrm>
            <a:off x="1238250" y="1569649"/>
            <a:ext cx="4743450"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“四个意识”的含义</a:t>
            </a:r>
            <a:endParaRPr lang="zh-CN" altLang="en-US" sz="3200" b="1" dirty="0">
              <a:solidFill>
                <a:schemeClr val="tx1">
                  <a:lumMod val="85000"/>
                  <a:lumOff val="15000"/>
                </a:schemeClr>
              </a:solidFill>
              <a:latin typeface="+mn-lt"/>
              <a:ea typeface="+mn-ea"/>
              <a:cs typeface="+mn-ea"/>
              <a:sym typeface="+mn-lt"/>
            </a:endParaRPr>
          </a:p>
        </p:txBody>
      </p:sp>
      <p:sp>
        <p:nvSpPr>
          <p:cNvPr id="10" name="文本框 9"/>
          <p:cNvSpPr txBox="1"/>
          <p:nvPr/>
        </p:nvSpPr>
        <p:spPr>
          <a:xfrm>
            <a:off x="4049763" y="2788302"/>
            <a:ext cx="1617234" cy="1754326"/>
          </a:xfrm>
          <a:prstGeom prst="rect">
            <a:avLst/>
          </a:prstGeom>
          <a:noFill/>
        </p:spPr>
        <p:txBody>
          <a:bodyPr wrap="square" rtlCol="0">
            <a:spAutoFit/>
          </a:bodyPr>
          <a:lstStyle>
            <a:defPPr>
              <a:defRPr lang="zh-CN"/>
            </a:defPPr>
            <a:lvl1pPr>
              <a:defRPr sz="5400" b="1">
                <a:solidFill>
                  <a:srgbClr val="FFFF00"/>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大局意识</a:t>
            </a:r>
            <a:endParaRPr lang="en-US" altLang="zh-CN" dirty="0">
              <a:latin typeface="+mn-lt"/>
              <a:ea typeface="+mn-ea"/>
              <a:cs typeface="+mn-ea"/>
              <a:sym typeface="+mn-lt"/>
            </a:endParaRPr>
          </a:p>
        </p:txBody>
      </p:sp>
      <p:sp>
        <p:nvSpPr>
          <p:cNvPr id="11" name="文本框 10"/>
          <p:cNvSpPr txBox="1"/>
          <p:nvPr/>
        </p:nvSpPr>
        <p:spPr>
          <a:xfrm>
            <a:off x="6657899" y="3304092"/>
            <a:ext cx="1611173" cy="1754326"/>
          </a:xfrm>
          <a:prstGeom prst="rect">
            <a:avLst/>
          </a:prstGeom>
          <a:noFill/>
        </p:spPr>
        <p:txBody>
          <a:bodyPr wrap="square" rtlCol="0">
            <a:spAutoFit/>
          </a:bodyPr>
          <a:lstStyle>
            <a:defPPr>
              <a:defRPr lang="zh-CN"/>
            </a:defPPr>
            <a:lvl1pPr>
              <a:defRPr sz="5400" b="1">
                <a:solidFill>
                  <a:srgbClr val="FFFF00"/>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核心意识</a:t>
            </a:r>
            <a:endParaRPr lang="en-US" altLang="zh-CN" dirty="0">
              <a:latin typeface="+mn-lt"/>
              <a:ea typeface="+mn-ea"/>
              <a:cs typeface="+mn-ea"/>
              <a:sym typeface="+mn-lt"/>
            </a:endParaRPr>
          </a:p>
        </p:txBody>
      </p:sp>
      <p:sp>
        <p:nvSpPr>
          <p:cNvPr id="12" name="文本框 11"/>
          <p:cNvSpPr txBox="1"/>
          <p:nvPr/>
        </p:nvSpPr>
        <p:spPr>
          <a:xfrm>
            <a:off x="9246223" y="2721418"/>
            <a:ext cx="1619344" cy="1754326"/>
          </a:xfrm>
          <a:prstGeom prst="rect">
            <a:avLst/>
          </a:prstGeom>
          <a:noFill/>
        </p:spPr>
        <p:txBody>
          <a:bodyPr wrap="square" rtlCol="0">
            <a:spAutoFit/>
          </a:bodyPr>
          <a:lstStyle>
            <a:defPPr>
              <a:defRPr lang="zh-CN"/>
            </a:defPPr>
            <a:lvl1pPr>
              <a:defRPr sz="5400" b="1">
                <a:solidFill>
                  <a:srgbClr val="FFFF00"/>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看齐意识</a:t>
            </a:r>
            <a:endParaRPr lang="en-US" altLang="zh-CN" dirty="0">
              <a:latin typeface="+mn-lt"/>
              <a:ea typeface="+mn-ea"/>
              <a:cs typeface="+mn-ea"/>
              <a:sym typeface="+mn-lt"/>
            </a:endParaRPr>
          </a:p>
        </p:txBody>
      </p:sp>
    </p:spTree>
    <p:extLst>
      <p:ext uri="{BB962C8B-B14F-4D97-AF65-F5344CB8AC3E}">
        <p14:creationId xmlns:p14="http://schemas.microsoft.com/office/powerpoint/2010/main" val="3407719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709360" y="2742608"/>
            <a:ext cx="738664" cy="2618809"/>
            <a:chOff x="1709360" y="2699066"/>
            <a:chExt cx="738664" cy="2618809"/>
          </a:xfrm>
        </p:grpSpPr>
        <p:sp>
          <p:nvSpPr>
            <p:cNvPr id="21" name="椭圆 20"/>
            <p:cNvSpPr/>
            <p:nvPr/>
          </p:nvSpPr>
          <p:spPr>
            <a:xfrm>
              <a:off x="1709360" y="2699066"/>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1709360" y="3325781"/>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709360" y="3952496"/>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1709360" y="4579211"/>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“四个意识”的具体内容</a:t>
            </a:r>
            <a:endParaRPr lang="zh-CN" altLang="en-US" sz="3200" b="1" dirty="0">
              <a:solidFill>
                <a:schemeClr val="tx1">
                  <a:lumMod val="85000"/>
                  <a:lumOff val="15000"/>
                </a:schemeClr>
              </a:solidFill>
              <a:latin typeface="+mn-lt"/>
              <a:ea typeface="+mn-ea"/>
              <a:cs typeface="+mn-ea"/>
              <a:sym typeface="+mn-lt"/>
            </a:endParaRPr>
          </a:p>
        </p:txBody>
      </p:sp>
      <p:sp>
        <p:nvSpPr>
          <p:cNvPr id="15" name="矩形 14"/>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17" name="文本框 16"/>
          <p:cNvSpPr txBox="1"/>
          <p:nvPr/>
        </p:nvSpPr>
        <p:spPr>
          <a:xfrm>
            <a:off x="3106058" y="2615671"/>
            <a:ext cx="7914368" cy="1477328"/>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r>
              <a:rPr lang="zh-CN" altLang="en-US" sz="1800" b="1" dirty="0">
                <a:solidFill>
                  <a:srgbClr val="C00000"/>
                </a:solidFill>
                <a:latin typeface="+mn-lt"/>
                <a:ea typeface="+mn-ea"/>
                <a:cs typeface="+mn-ea"/>
                <a:sym typeface="+mn-lt"/>
              </a:rPr>
              <a:t>政治意识</a:t>
            </a:r>
            <a:r>
              <a:rPr lang="zh-CN" altLang="en-US" sz="1800" dirty="0">
                <a:solidFill>
                  <a:srgbClr val="C00000"/>
                </a:solidFill>
                <a:latin typeface="+mn-lt"/>
                <a:ea typeface="+mn-ea"/>
                <a:cs typeface="+mn-ea"/>
                <a:sym typeface="+mn-lt"/>
              </a:rPr>
              <a:t>，主要是指政治思想、政治观点，以及对于政治现象的态度和评价</a:t>
            </a:r>
            <a:r>
              <a:rPr lang="zh-CN" altLang="en-US" sz="1800" dirty="0">
                <a:solidFill>
                  <a:schemeClr val="tx1">
                    <a:lumMod val="85000"/>
                    <a:lumOff val="15000"/>
                  </a:schemeClr>
                </a:solidFill>
                <a:latin typeface="+mn-lt"/>
                <a:ea typeface="+mn-ea"/>
                <a:cs typeface="+mn-ea"/>
                <a:sym typeface="+mn-lt"/>
              </a:rPr>
              <a:t>。当前和今后一个时期，决胜全面小康、进而实现中华民族伟大复兴的中国梦，迫切需要党员干部保持清醒的政治头脑，保持敏锐的政治观察力和鉴别力，坚定正确的政治立场，始终坚守对马克思主义的信仰、对中国特色社会主义和共产主义的信念、对党和人民的绝对忠诚。</a:t>
            </a:r>
          </a:p>
        </p:txBody>
      </p:sp>
      <p:sp>
        <p:nvSpPr>
          <p:cNvPr id="19" name="文本框 18"/>
          <p:cNvSpPr txBox="1"/>
          <p:nvPr/>
        </p:nvSpPr>
        <p:spPr>
          <a:xfrm>
            <a:off x="3106058" y="4439222"/>
            <a:ext cx="7914368" cy="1200329"/>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r>
              <a:rPr lang="zh-CN" altLang="en-US" sz="1800" dirty="0">
                <a:solidFill>
                  <a:schemeClr val="tx1">
                    <a:lumMod val="85000"/>
                    <a:lumOff val="15000"/>
                  </a:schemeClr>
                </a:solidFill>
                <a:latin typeface="+mn-lt"/>
                <a:ea typeface="+mn-ea"/>
                <a:cs typeface="+mn-ea"/>
                <a:sym typeface="+mn-lt"/>
              </a:rPr>
              <a:t>中国特色社会主义是中国共产党和中国人民团结的旗帜、奋进的旗帜、胜利的旗帜。我们要全面建成小康社会、加快推进社会主义现代化、实现中华民族伟大复兴，必须始终高举中国特色社会主义伟大旗帜，坚定不移坚持和发展中国特色社会主义。</a:t>
            </a:r>
          </a:p>
        </p:txBody>
      </p:sp>
      <p:sp>
        <p:nvSpPr>
          <p:cNvPr id="20" name="文本框 19"/>
          <p:cNvSpPr txBox="1"/>
          <p:nvPr/>
        </p:nvSpPr>
        <p:spPr>
          <a:xfrm>
            <a:off x="1731629" y="2817419"/>
            <a:ext cx="615553" cy="2571153"/>
          </a:xfrm>
          <a:prstGeom prst="rect">
            <a:avLst/>
          </a:prstGeom>
          <a:noFill/>
        </p:spPr>
        <p:txBody>
          <a:bodyPr vert="eaVert"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zh-CN" altLang="en-US" sz="3200" b="1" dirty="0">
                <a:solidFill>
                  <a:schemeClr val="bg1"/>
                </a:solidFill>
                <a:latin typeface="+mn-lt"/>
                <a:ea typeface="+mn-ea"/>
                <a:cs typeface="+mn-ea"/>
                <a:sym typeface="+mn-lt"/>
              </a:rPr>
              <a:t>政  治  意  识</a:t>
            </a:r>
          </a:p>
        </p:txBody>
      </p:sp>
      <p:sp>
        <p:nvSpPr>
          <p:cNvPr id="27" name="文本框 26"/>
          <p:cNvSpPr txBox="1"/>
          <p:nvPr/>
        </p:nvSpPr>
        <p:spPr>
          <a:xfrm>
            <a:off x="9564914" y="5616442"/>
            <a:ext cx="1582057" cy="36933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r>
              <a:rPr lang="en-US" altLang="zh-CN" sz="1800" dirty="0">
                <a:solidFill>
                  <a:schemeClr val="tx1">
                    <a:lumMod val="85000"/>
                    <a:lumOff val="15000"/>
                  </a:schemeClr>
                </a:solidFill>
                <a:latin typeface="+mn-lt"/>
                <a:ea typeface="+mn-ea"/>
                <a:cs typeface="+mn-ea"/>
                <a:sym typeface="+mn-lt"/>
              </a:rPr>
              <a:t>——</a:t>
            </a:r>
            <a:r>
              <a:rPr lang="zh-CN" altLang="en-US" sz="1800" dirty="0">
                <a:solidFill>
                  <a:schemeClr val="tx1">
                    <a:lumMod val="85000"/>
                    <a:lumOff val="15000"/>
                  </a:schemeClr>
                </a:solidFill>
                <a:latin typeface="+mn-lt"/>
                <a:ea typeface="+mn-ea"/>
                <a:cs typeface="+mn-ea"/>
                <a:sym typeface="+mn-lt"/>
              </a:rPr>
              <a:t>总书记</a:t>
            </a:r>
          </a:p>
        </p:txBody>
      </p:sp>
      <p:cxnSp>
        <p:nvCxnSpPr>
          <p:cNvPr id="29" name="直接连接符 28"/>
          <p:cNvCxnSpPr/>
          <p:nvPr/>
        </p:nvCxnSpPr>
        <p:spPr>
          <a:xfrm>
            <a:off x="3106058" y="4252686"/>
            <a:ext cx="7914368" cy="0"/>
          </a:xfrm>
          <a:prstGeom prst="line">
            <a:avLst/>
          </a:prstGeom>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292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22" presetClass="entr" presetSubtype="8"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anim calcmode="lin" valueType="num">
                                      <p:cBhvr>
                                        <p:cTn id="40" dur="1000" fill="hold"/>
                                        <p:tgtEl>
                                          <p:spTgt spid="27"/>
                                        </p:tgtEl>
                                        <p:attrNameLst>
                                          <p:attrName>ppt_x</p:attrName>
                                        </p:attrNameLst>
                                      </p:cBhvr>
                                      <p:tavLst>
                                        <p:tav tm="0">
                                          <p:val>
                                            <p:strVal val="#ppt_x"/>
                                          </p:val>
                                        </p:tav>
                                        <p:tav tm="100000">
                                          <p:val>
                                            <p:strVal val="#ppt_x"/>
                                          </p:val>
                                        </p:tav>
                                      </p:tavLst>
                                    </p:anim>
                                    <p:anim calcmode="lin" valueType="num">
                                      <p:cBhvr>
                                        <p:cTn id="4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9" grpId="0"/>
      <p:bldP spid="20"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709360" y="2742608"/>
            <a:ext cx="738664" cy="2618809"/>
            <a:chOff x="1709360" y="2699066"/>
            <a:chExt cx="738664" cy="2618809"/>
          </a:xfrm>
        </p:grpSpPr>
        <p:sp>
          <p:nvSpPr>
            <p:cNvPr id="21" name="椭圆 20"/>
            <p:cNvSpPr/>
            <p:nvPr/>
          </p:nvSpPr>
          <p:spPr>
            <a:xfrm>
              <a:off x="1709360" y="2699066"/>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1709360" y="3325781"/>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709360" y="3952496"/>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1709360" y="4579211"/>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“四个意识”的具体内容</a:t>
            </a:r>
            <a:endParaRPr lang="zh-CN" altLang="en-US" sz="3200" b="1" dirty="0">
              <a:solidFill>
                <a:schemeClr val="tx1">
                  <a:lumMod val="85000"/>
                  <a:lumOff val="15000"/>
                </a:schemeClr>
              </a:solidFill>
              <a:latin typeface="+mn-lt"/>
              <a:ea typeface="+mn-ea"/>
              <a:cs typeface="+mn-ea"/>
              <a:sym typeface="+mn-lt"/>
            </a:endParaRPr>
          </a:p>
        </p:txBody>
      </p:sp>
      <p:sp>
        <p:nvSpPr>
          <p:cNvPr id="17" name="文本框 16"/>
          <p:cNvSpPr txBox="1"/>
          <p:nvPr/>
        </p:nvSpPr>
        <p:spPr>
          <a:xfrm>
            <a:off x="3106058" y="3091758"/>
            <a:ext cx="7914368"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dirty="0">
                <a:solidFill>
                  <a:schemeClr val="tx1">
                    <a:lumMod val="85000"/>
                    <a:lumOff val="15000"/>
                  </a:schemeClr>
                </a:solidFill>
                <a:latin typeface="+mn-lt"/>
                <a:ea typeface="+mn-ea"/>
                <a:cs typeface="+mn-ea"/>
                <a:sym typeface="+mn-lt"/>
              </a:rPr>
              <a:t>大局意识，主要指自觉站在党和国家大局上想问题、看问题，坚决贯彻落实中央决策部署，确保中央政令畅通。</a:t>
            </a:r>
          </a:p>
        </p:txBody>
      </p:sp>
      <p:sp>
        <p:nvSpPr>
          <p:cNvPr id="19" name="文本框 18"/>
          <p:cNvSpPr txBox="1"/>
          <p:nvPr/>
        </p:nvSpPr>
        <p:spPr>
          <a:xfrm>
            <a:off x="3106058" y="4352138"/>
            <a:ext cx="7914368"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b="0" dirty="0">
                <a:solidFill>
                  <a:schemeClr val="tx1">
                    <a:lumMod val="85000"/>
                    <a:lumOff val="15000"/>
                  </a:schemeClr>
                </a:solidFill>
                <a:latin typeface="+mn-lt"/>
                <a:ea typeface="+mn-ea"/>
                <a:cs typeface="+mn-ea"/>
                <a:sym typeface="+mn-lt"/>
              </a:rPr>
              <a:t>全党同志要强化党的意识，牢记自己的第一身份是共产党员，第一职责是为党工作，做到忠诚于组织，任何时候都与党同心同德。</a:t>
            </a:r>
          </a:p>
        </p:txBody>
      </p:sp>
      <p:sp>
        <p:nvSpPr>
          <p:cNvPr id="20" name="文本框 19"/>
          <p:cNvSpPr txBox="1"/>
          <p:nvPr/>
        </p:nvSpPr>
        <p:spPr>
          <a:xfrm>
            <a:off x="1731629" y="2817419"/>
            <a:ext cx="615553" cy="2571153"/>
          </a:xfrm>
          <a:prstGeom prst="rect">
            <a:avLst/>
          </a:prstGeom>
          <a:noFill/>
        </p:spPr>
        <p:txBody>
          <a:bodyPr vert="eaVert"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zh-CN" altLang="en-US" sz="3200" b="1" dirty="0">
                <a:solidFill>
                  <a:schemeClr val="bg1"/>
                </a:solidFill>
                <a:latin typeface="+mn-lt"/>
                <a:ea typeface="+mn-ea"/>
                <a:cs typeface="+mn-ea"/>
                <a:sym typeface="+mn-lt"/>
              </a:rPr>
              <a:t>大  局  意  识</a:t>
            </a:r>
          </a:p>
        </p:txBody>
      </p:sp>
      <p:sp>
        <p:nvSpPr>
          <p:cNvPr id="12" name="文本框 11"/>
          <p:cNvSpPr txBox="1"/>
          <p:nvPr/>
        </p:nvSpPr>
        <p:spPr>
          <a:xfrm>
            <a:off x="9564914" y="5616442"/>
            <a:ext cx="1582057" cy="36933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r>
              <a:rPr lang="en-US" altLang="zh-CN" sz="1800" dirty="0">
                <a:solidFill>
                  <a:schemeClr val="tx1">
                    <a:lumMod val="85000"/>
                    <a:lumOff val="15000"/>
                  </a:schemeClr>
                </a:solidFill>
                <a:latin typeface="+mn-lt"/>
                <a:ea typeface="+mn-ea"/>
                <a:cs typeface="+mn-ea"/>
                <a:sym typeface="+mn-lt"/>
              </a:rPr>
              <a:t>——</a:t>
            </a:r>
            <a:r>
              <a:rPr lang="zh-CN" altLang="en-US" sz="1800" dirty="0">
                <a:solidFill>
                  <a:schemeClr val="tx1">
                    <a:lumMod val="85000"/>
                    <a:lumOff val="15000"/>
                  </a:schemeClr>
                </a:solidFill>
                <a:latin typeface="+mn-lt"/>
                <a:ea typeface="+mn-ea"/>
                <a:cs typeface="+mn-ea"/>
                <a:sym typeface="+mn-lt"/>
              </a:rPr>
              <a:t>总书记</a:t>
            </a:r>
          </a:p>
        </p:txBody>
      </p:sp>
      <p:cxnSp>
        <p:nvCxnSpPr>
          <p:cNvPr id="13" name="直接连接符 12"/>
          <p:cNvCxnSpPr/>
          <p:nvPr/>
        </p:nvCxnSpPr>
        <p:spPr>
          <a:xfrm>
            <a:off x="3106058" y="4252686"/>
            <a:ext cx="7914368" cy="0"/>
          </a:xfrm>
          <a:prstGeom prst="line">
            <a:avLst/>
          </a:prstGeom>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08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9" grpId="0"/>
      <p:bldP spid="2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709360" y="2742608"/>
            <a:ext cx="738664" cy="2618809"/>
            <a:chOff x="1709360" y="2699066"/>
            <a:chExt cx="738664" cy="2618809"/>
          </a:xfrm>
        </p:grpSpPr>
        <p:sp>
          <p:nvSpPr>
            <p:cNvPr id="21" name="椭圆 20"/>
            <p:cNvSpPr/>
            <p:nvPr/>
          </p:nvSpPr>
          <p:spPr>
            <a:xfrm>
              <a:off x="1709360" y="2699066"/>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1709360" y="3325781"/>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1709360" y="3952496"/>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1709360" y="4579211"/>
              <a:ext cx="738664" cy="738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1238249" y="1569649"/>
            <a:ext cx="5162551" cy="50270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en-US" altLang="zh-CN" sz="3200" b="1" dirty="0">
                <a:solidFill>
                  <a:srgbClr val="C00000"/>
                </a:solidFill>
                <a:latin typeface="+mn-lt"/>
                <a:ea typeface="+mn-ea"/>
                <a:cs typeface="+mn-ea"/>
                <a:sym typeface="+mn-lt"/>
              </a:rPr>
              <a:t>● </a:t>
            </a:r>
            <a:r>
              <a:rPr lang="zh-CN" altLang="en-US" sz="3200" b="1" dirty="0">
                <a:solidFill>
                  <a:srgbClr val="C00000"/>
                </a:solidFill>
                <a:latin typeface="+mn-lt"/>
                <a:ea typeface="+mn-ea"/>
                <a:cs typeface="+mn-ea"/>
                <a:sym typeface="+mn-lt"/>
              </a:rPr>
              <a:t>“四个意识”的具体内容</a:t>
            </a:r>
            <a:endParaRPr lang="zh-CN" altLang="en-US" sz="3200" b="1" dirty="0">
              <a:solidFill>
                <a:schemeClr val="tx1">
                  <a:lumMod val="85000"/>
                  <a:lumOff val="15000"/>
                </a:schemeClr>
              </a:solidFill>
              <a:latin typeface="+mn-lt"/>
              <a:ea typeface="+mn-ea"/>
              <a:cs typeface="+mn-ea"/>
              <a:sym typeface="+mn-lt"/>
            </a:endParaRPr>
          </a:p>
        </p:txBody>
      </p:sp>
      <p:sp>
        <p:nvSpPr>
          <p:cNvPr id="15" name="矩形 14"/>
          <p:cNvSpPr/>
          <p:nvPr/>
        </p:nvSpPr>
        <p:spPr>
          <a:xfrm>
            <a:off x="3352800" y="2852954"/>
            <a:ext cx="6096000" cy="215444"/>
          </a:xfrm>
          <a:prstGeom prst="rect">
            <a:avLst/>
          </a:prstGeom>
          <a:noFill/>
        </p:spPr>
        <p:txBody>
          <a:bodyPr wrap="square" rtlCol="0">
            <a:spAutoFit/>
          </a:bodyPr>
          <a:lstStyle/>
          <a:p>
            <a:endParaRPr lang="zh-CN" altLang="en-US" sz="800" b="1" dirty="0">
              <a:solidFill>
                <a:srgbClr val="C00000"/>
              </a:solidFill>
              <a:cs typeface="+mn-ea"/>
              <a:sym typeface="+mn-lt"/>
            </a:endParaRPr>
          </a:p>
        </p:txBody>
      </p:sp>
      <p:sp>
        <p:nvSpPr>
          <p:cNvPr id="17" name="文本框 16"/>
          <p:cNvSpPr txBox="1"/>
          <p:nvPr/>
        </p:nvSpPr>
        <p:spPr>
          <a:xfrm>
            <a:off x="3106058" y="2876929"/>
            <a:ext cx="7914368" cy="775662"/>
          </a:xfrm>
          <a:prstGeom prst="rect">
            <a:avLst/>
          </a:prstGeom>
          <a:noFill/>
        </p:spPr>
        <p:txBody>
          <a:bodyPr wrap="square" rtlCol="0">
            <a:spAutoFit/>
          </a:bodyPr>
          <a:lstStyle>
            <a:defPPr>
              <a:defRPr lang="zh-CN"/>
            </a:defPPr>
            <a:lvl1pPr algn="just">
              <a:defRPr b="1">
                <a:solidFill>
                  <a:srgbClr val="C00000"/>
                </a:solidFill>
                <a:latin typeface="微软雅黑" panose="020B0503020204020204" pitchFamily="34" charset="-122"/>
                <a:ea typeface="微软雅黑" panose="020B0503020204020204" pitchFamily="34" charset="-122"/>
              </a:defRPr>
            </a:lvl1pPr>
          </a:lstStyle>
          <a:p>
            <a:pPr>
              <a:lnSpc>
                <a:spcPts val="2800"/>
              </a:lnSpc>
            </a:pPr>
            <a:r>
              <a:rPr lang="zh-CN" altLang="en-US" dirty="0">
                <a:latin typeface="+mn-lt"/>
                <a:ea typeface="+mn-ea"/>
                <a:cs typeface="+mn-ea"/>
                <a:sym typeface="+mn-lt"/>
              </a:rPr>
              <a:t>核心意识，就是要坚持中国共产党的领导，坚决听从党中央的决策部署，坚决维护习近平总书记的威信。</a:t>
            </a:r>
          </a:p>
        </p:txBody>
      </p:sp>
      <p:sp>
        <p:nvSpPr>
          <p:cNvPr id="19" name="文本框 18"/>
          <p:cNvSpPr txBox="1"/>
          <p:nvPr/>
        </p:nvSpPr>
        <p:spPr>
          <a:xfrm>
            <a:off x="3106058" y="4149926"/>
            <a:ext cx="7914368" cy="1169551"/>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lnSpc>
                <a:spcPts val="2800"/>
              </a:lnSpc>
            </a:pPr>
            <a:r>
              <a:rPr lang="zh-CN" altLang="en-US" sz="1800" dirty="0">
                <a:solidFill>
                  <a:schemeClr val="tx1">
                    <a:lumMod val="85000"/>
                    <a:lumOff val="15000"/>
                  </a:schemeClr>
                </a:solidFill>
                <a:latin typeface="+mn-lt"/>
                <a:ea typeface="+mn-ea"/>
                <a:cs typeface="+mn-ea"/>
                <a:sym typeface="+mn-lt"/>
              </a:rPr>
              <a:t>党政军民学，东西南北中，党是领导一切的，中国共产党的领导是我们战胜各种风险挑战、实现“两个一百年”奋斗目标、实现中华民族伟大复兴中国梦的根本保证。</a:t>
            </a:r>
          </a:p>
        </p:txBody>
      </p:sp>
      <p:sp>
        <p:nvSpPr>
          <p:cNvPr id="20" name="文本框 19"/>
          <p:cNvSpPr txBox="1"/>
          <p:nvPr/>
        </p:nvSpPr>
        <p:spPr>
          <a:xfrm>
            <a:off x="1731629" y="2817419"/>
            <a:ext cx="615553" cy="2571153"/>
          </a:xfrm>
          <a:prstGeom prst="rect">
            <a:avLst/>
          </a:prstGeom>
          <a:noFill/>
        </p:spPr>
        <p:txBody>
          <a:bodyPr vert="eaVert"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ts val="3200"/>
              </a:lnSpc>
            </a:pPr>
            <a:r>
              <a:rPr lang="zh-CN" altLang="en-US" sz="3200" b="1" dirty="0">
                <a:solidFill>
                  <a:schemeClr val="bg1"/>
                </a:solidFill>
                <a:latin typeface="+mn-lt"/>
                <a:ea typeface="+mn-ea"/>
                <a:cs typeface="+mn-ea"/>
                <a:sym typeface="+mn-lt"/>
              </a:rPr>
              <a:t>核  心  意  识</a:t>
            </a:r>
          </a:p>
        </p:txBody>
      </p:sp>
      <p:sp>
        <p:nvSpPr>
          <p:cNvPr id="12" name="文本框 11"/>
          <p:cNvSpPr txBox="1"/>
          <p:nvPr/>
        </p:nvSpPr>
        <p:spPr>
          <a:xfrm>
            <a:off x="9564914" y="5616442"/>
            <a:ext cx="1582057" cy="369332"/>
          </a:xfrm>
          <a:prstGeom prst="rect">
            <a:avLst/>
          </a:prstGeom>
          <a:noFill/>
        </p:spPr>
        <p:txBody>
          <a:bodyPr wrap="square" rtlCol="0">
            <a:spAutoFit/>
          </a:bodyPr>
          <a:lstStyle>
            <a:defPPr>
              <a:defRPr lang="zh-CN"/>
            </a:defPPr>
            <a:lvl1pPr>
              <a:defRPr sz="2800">
                <a:solidFill>
                  <a:srgbClr val="FFFF00"/>
                </a:solidFill>
                <a:latin typeface="微软雅黑" panose="020B0503020204020204" pitchFamily="34" charset="-122"/>
                <a:ea typeface="微软雅黑" panose="020B0503020204020204" pitchFamily="34" charset="-122"/>
              </a:defRPr>
            </a:lvl1pPr>
            <a:lvl2pPr>
              <a:defRPr/>
            </a:lvl2pPr>
            <a:lvl3pPr>
              <a:defRPr/>
            </a:lvl3pPr>
            <a:lvl4pPr>
              <a:defRPr/>
            </a:lvl4pPr>
            <a:lvl5pPr>
              <a:defRPr/>
            </a:lvl5pPr>
            <a:lvl6pPr>
              <a:defRPr/>
            </a:lvl6pPr>
            <a:lvl7pPr>
              <a:defRPr/>
            </a:lvl7pPr>
            <a:lvl8pPr>
              <a:defRPr/>
            </a:lvl8pPr>
            <a:lvl9pPr>
              <a:defRPr/>
            </a:lvl9pPr>
          </a:lstStyle>
          <a:p>
            <a:pPr algn="just"/>
            <a:r>
              <a:rPr lang="en-US" altLang="zh-CN" sz="1800" dirty="0">
                <a:solidFill>
                  <a:schemeClr val="tx1">
                    <a:lumMod val="85000"/>
                    <a:lumOff val="15000"/>
                  </a:schemeClr>
                </a:solidFill>
                <a:latin typeface="+mn-lt"/>
                <a:ea typeface="+mn-ea"/>
                <a:cs typeface="+mn-ea"/>
                <a:sym typeface="+mn-lt"/>
              </a:rPr>
              <a:t>——</a:t>
            </a:r>
            <a:r>
              <a:rPr lang="zh-CN" altLang="en-US" sz="1800" dirty="0">
                <a:solidFill>
                  <a:schemeClr val="tx1">
                    <a:lumMod val="85000"/>
                    <a:lumOff val="15000"/>
                  </a:schemeClr>
                </a:solidFill>
                <a:latin typeface="+mn-lt"/>
                <a:ea typeface="+mn-ea"/>
                <a:cs typeface="+mn-ea"/>
                <a:sym typeface="+mn-lt"/>
              </a:rPr>
              <a:t>总书记</a:t>
            </a:r>
          </a:p>
        </p:txBody>
      </p:sp>
      <p:cxnSp>
        <p:nvCxnSpPr>
          <p:cNvPr id="13" name="直接连接符 12"/>
          <p:cNvCxnSpPr/>
          <p:nvPr/>
        </p:nvCxnSpPr>
        <p:spPr>
          <a:xfrm>
            <a:off x="3106058" y="3889829"/>
            <a:ext cx="7914368" cy="0"/>
          </a:xfrm>
          <a:prstGeom prst="line">
            <a:avLst/>
          </a:prstGeom>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973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9" grpId="0"/>
      <p:bldP spid="20"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党政机关十八届六中全会四个意识教育培训PPT模板.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2033</Words>
  <Application>Microsoft Office PowerPoint</Application>
  <PresentationFormat>宽屏</PresentationFormat>
  <Paragraphs>123</Paragraphs>
  <Slides>25</Slides>
  <Notes>25</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25</vt:i4>
      </vt:variant>
    </vt:vector>
  </HeadingPairs>
  <TitlesOfParts>
    <vt:vector size="29" baseType="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十八届六中全会ppt四个意识学习解读微型党课ppt</dc:title>
  <dc:creator/>
  <cp:lastModifiedBy/>
  <cp:revision>1</cp:revision>
  <dcterms:created xsi:type="dcterms:W3CDTF">2017-01-15T13:19:58Z</dcterms:created>
  <dcterms:modified xsi:type="dcterms:W3CDTF">2017-06-25T13:51:32Z</dcterms:modified>
</cp:coreProperties>
</file>