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5" r:id="rId2"/>
    <p:sldId id="257" r:id="rId3"/>
    <p:sldId id="258" r:id="rId4"/>
    <p:sldId id="279" r:id="rId5"/>
    <p:sldId id="264" r:id="rId6"/>
    <p:sldId id="265" r:id="rId7"/>
    <p:sldId id="266" r:id="rId8"/>
    <p:sldId id="267" r:id="rId9"/>
    <p:sldId id="268" r:id="rId10"/>
    <p:sldId id="261" r:id="rId11"/>
    <p:sldId id="269" r:id="rId12"/>
    <p:sldId id="270" r:id="rId13"/>
    <p:sldId id="271" r:id="rId14"/>
    <p:sldId id="272" r:id="rId15"/>
    <p:sldId id="280" r:id="rId16"/>
    <p:sldId id="282" r:id="rId17"/>
    <p:sldId id="276" r:id="rId18"/>
    <p:sldId id="283" r:id="rId19"/>
    <p:sldId id="284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48"/>
    <a:srgbClr val="DB0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 varScale="1">
        <p:scale>
          <a:sx n="88" d="100"/>
          <a:sy n="88" d="100"/>
        </p:scale>
        <p:origin x="1027" y="6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4A891-F9A3-44B5-B733-09602E748DCB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F1ADB-5708-424B-B98F-4FE8806552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469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3349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8810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6502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960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2316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6407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949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0834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0526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4964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376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081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931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6379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1137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274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999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552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927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010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17991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10915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73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/>
          <p:cNvSpPr>
            <a:spLocks noGrp="1"/>
          </p:cNvSpPr>
          <p:nvPr>
            <p:ph type="pic" sz="quarter" idx="27" hasCustomPrompt="1"/>
          </p:nvPr>
        </p:nvSpPr>
        <p:spPr>
          <a:xfrm>
            <a:off x="6188074" y="1967002"/>
            <a:ext cx="2087423" cy="2414840"/>
          </a:xfrm>
          <a:prstGeom prst="rect">
            <a:avLst/>
          </a:prstGeom>
        </p:spPr>
        <p:txBody>
          <a:bodyPr vert="horz" anchor="ctr"/>
          <a:lstStyle>
            <a:lvl1pPr algn="ctr">
              <a:defRPr sz="1333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26" hasCustomPrompt="1"/>
          </p:nvPr>
        </p:nvSpPr>
        <p:spPr>
          <a:xfrm>
            <a:off x="1007163" y="1946364"/>
            <a:ext cx="2087423" cy="2414840"/>
          </a:xfrm>
          <a:prstGeom prst="rect">
            <a:avLst/>
          </a:prstGeom>
        </p:spPr>
        <p:txBody>
          <a:bodyPr vert="horz" anchor="ctr"/>
          <a:lstStyle>
            <a:lvl1pPr algn="ctr">
              <a:defRPr sz="1333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156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4"/>
          <p:cNvSpPr>
            <a:spLocks noGrp="1"/>
          </p:cNvSpPr>
          <p:nvPr>
            <p:ph type="pic" sz="quarter" idx="26" hasCustomPrompt="1"/>
          </p:nvPr>
        </p:nvSpPr>
        <p:spPr>
          <a:xfrm>
            <a:off x="2705100" y="2191319"/>
            <a:ext cx="1897552" cy="1921353"/>
          </a:xfrm>
          <a:prstGeom prst="ellipse">
            <a:avLst/>
          </a:prstGeom>
        </p:spPr>
        <p:txBody>
          <a:bodyPr vert="horz" anchor="ctr"/>
          <a:lstStyle>
            <a:lvl1pPr algn="ctr">
              <a:defRPr sz="1333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27" hasCustomPrompt="1"/>
          </p:nvPr>
        </p:nvSpPr>
        <p:spPr>
          <a:xfrm>
            <a:off x="5052475" y="2183602"/>
            <a:ext cx="1897552" cy="1921353"/>
          </a:xfrm>
          <a:prstGeom prst="ellipse">
            <a:avLst/>
          </a:prstGeom>
        </p:spPr>
        <p:txBody>
          <a:bodyPr vert="horz" anchor="ctr"/>
          <a:lstStyle>
            <a:lvl1pPr algn="ctr">
              <a:defRPr sz="1333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28" hasCustomPrompt="1"/>
          </p:nvPr>
        </p:nvSpPr>
        <p:spPr>
          <a:xfrm>
            <a:off x="7394607" y="2191318"/>
            <a:ext cx="1897552" cy="1921353"/>
          </a:xfrm>
          <a:prstGeom prst="ellipse">
            <a:avLst/>
          </a:prstGeom>
        </p:spPr>
        <p:txBody>
          <a:bodyPr vert="horz" anchor="ctr"/>
          <a:lstStyle>
            <a:lvl1pPr algn="ctr">
              <a:defRPr sz="1333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476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27" hasCustomPrompt="1"/>
          </p:nvPr>
        </p:nvSpPr>
        <p:spPr>
          <a:xfrm>
            <a:off x="7319152" y="2929871"/>
            <a:ext cx="2422136" cy="1562100"/>
          </a:xfrm>
          <a:prstGeom prst="rect">
            <a:avLst/>
          </a:prstGeom>
        </p:spPr>
        <p:txBody>
          <a:bodyPr vert="horz" anchor="ctr"/>
          <a:lstStyle>
            <a:lvl1pPr algn="ctr">
              <a:defRPr sz="1333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26" hasCustomPrompt="1"/>
          </p:nvPr>
        </p:nvSpPr>
        <p:spPr>
          <a:xfrm>
            <a:off x="2178342" y="2929872"/>
            <a:ext cx="2422136" cy="1562100"/>
          </a:xfrm>
          <a:prstGeom prst="rect">
            <a:avLst/>
          </a:prstGeom>
        </p:spPr>
        <p:txBody>
          <a:bodyPr vert="horz" anchor="ctr"/>
          <a:lstStyle>
            <a:lvl1pPr algn="ctr">
              <a:defRPr sz="1333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28" hasCustomPrompt="1"/>
          </p:nvPr>
        </p:nvSpPr>
        <p:spPr>
          <a:xfrm>
            <a:off x="3668096" y="1938393"/>
            <a:ext cx="4599604" cy="2553578"/>
          </a:xfrm>
          <a:prstGeom prst="rect">
            <a:avLst/>
          </a:prstGeom>
        </p:spPr>
        <p:txBody>
          <a:bodyPr vert="horz" anchor="ctr"/>
          <a:lstStyle>
            <a:lvl1pPr algn="ctr">
              <a:defRPr sz="1333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91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95869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656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78286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75349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方正清刻本悦宋简体" panose="02000000000000000000" pitchFamily="2" charset="-122"/>
              </a:defRPr>
            </a:lvl1pPr>
          </a:lstStyle>
          <a:p>
            <a:fld id="{A7299A6B-0115-4F4D-82E6-9E49BB5B72E3}" type="datetimeFigureOut">
              <a:rPr lang="zh-CN" altLang="en-US" smtClean="0"/>
              <a:pPr/>
              <a:t>2017/5/17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方正清刻本悦宋简体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方正清刻本悦宋简体" panose="02000000000000000000" pitchFamily="2" charset="-122"/>
              </a:defRPr>
            </a:lvl1pPr>
          </a:lstStyle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34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方正清刻本悦宋简体" panose="020000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方正清刻本悦宋简体" panose="020000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方正清刻本悦宋简体" panose="020000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方正清刻本悦宋简体" panose="020000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方正清刻本悦宋简体" panose="020000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9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2.wdp"/><Relationship Id="rId5" Type="http://schemas.openxmlformats.org/officeDocument/2006/relationships/image" Target="../media/image15.png"/><Relationship Id="rId4" Type="http://schemas.microsoft.com/office/2007/relationships/hdphoto" Target="../media/hdphoto1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4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5.wdp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16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microsoft.com/office/2007/relationships/hdphoto" Target="../media/hdphoto5.wdp"/><Relationship Id="rId5" Type="http://schemas.openxmlformats.org/officeDocument/2006/relationships/image" Target="../media/image8.pn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microsoft.com/office/2007/relationships/hdphoto" Target="../media/hdphoto7.wdp"/><Relationship Id="rId5" Type="http://schemas.openxmlformats.org/officeDocument/2006/relationships/image" Target="../media/image10.png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547" y="497575"/>
            <a:ext cx="3884023" cy="33256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>
            <a:off x="121920" y="2740960"/>
            <a:ext cx="11948159" cy="2799148"/>
          </a:xfrm>
          <a:prstGeom prst="rect">
            <a:avLst/>
          </a:prstGeom>
          <a:noFill/>
        </p:spPr>
      </p:pic>
      <p:sp>
        <p:nvSpPr>
          <p:cNvPr id="13" name="文本框 12"/>
          <p:cNvSpPr txBox="1"/>
          <p:nvPr/>
        </p:nvSpPr>
        <p:spPr>
          <a:xfrm>
            <a:off x="2868371" y="1432524"/>
            <a:ext cx="4185761" cy="1200329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vert="horz" wrap="none" rtlCol="0">
            <a:spAutoFit/>
          </a:bodyPr>
          <a:lstStyle/>
          <a:p>
            <a:r>
              <a:rPr lang="zh-CN" altLang="en-US" sz="7200" spc="600" dirty="0" smtClean="0">
                <a:gradFill>
                  <a:gsLst>
                    <a:gs pos="0">
                      <a:schemeClr val="tx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latin typeface="方正字迹-曾正国楷体" panose="02010600010101010101" pitchFamily="2" charset="-122"/>
                <a:ea typeface="方正字迹-曾正国楷体" panose="02010600010101010101" pitchFamily="2" charset="-122"/>
                <a:cs typeface="Tahoma" panose="020B0604030504040204" pitchFamily="34" charset="0"/>
              </a:rPr>
              <a:t>清雅之风</a:t>
            </a:r>
            <a:endParaRPr lang="zh-CN" altLang="en-US" sz="7200" spc="600" dirty="0">
              <a:gradFill>
                <a:gsLst>
                  <a:gs pos="0">
                    <a:schemeClr val="tx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0"/>
              </a:gradFill>
              <a:latin typeface="方正字迹-曾正国楷体" panose="02010600010101010101" pitchFamily="2" charset="-122"/>
              <a:ea typeface="方正字迹-曾正国楷体" panose="02010600010101010101" pitchFamily="2" charset="-122"/>
              <a:cs typeface="Tahoma" panose="020B0604030504040204" pitchFamily="34" charset="0"/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2976093" y="3483980"/>
            <a:ext cx="5893921" cy="19480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秋风起兮白云飞，草木黄落兮雁南归。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兰有秀兮菊有芳，怀佳人兮不能忘。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泛楼船兮济汾河，横中流兮扬素波。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箫鼓鸣兮发棹歌，欢乐极兮哀情多。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少壮几时兮奈老何！</a:t>
            </a:r>
          </a:p>
        </p:txBody>
      </p:sp>
    </p:spTree>
    <p:extLst>
      <p:ext uri="{BB962C8B-B14F-4D97-AF65-F5344CB8AC3E}">
        <p14:creationId xmlns:p14="http://schemas.microsoft.com/office/powerpoint/2010/main" val="5396517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  <a14:imgEffect>
                      <a14:saturation sat="33000"/>
                    </a14:imgEffect>
                    <a14:imgEffect>
                      <a14:brightnessContrast bright="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48731" y="0"/>
            <a:ext cx="6548151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19840" y="2164895"/>
            <a:ext cx="461665" cy="78483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rgbClr val="445448"/>
                </a:solidFill>
                <a:ea typeface="方正清刻本悦宋简体" panose="02000000000000000000" pitchFamily="2" charset="-122"/>
              </a:rPr>
              <a:t>第二章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303415" y="2164895"/>
            <a:ext cx="1" cy="2511879"/>
          </a:xfrm>
          <a:prstGeom prst="line">
            <a:avLst/>
          </a:prstGeom>
          <a:ln>
            <a:solidFill>
              <a:srgbClr val="445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826092" y="3060640"/>
            <a:ext cx="1477328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题输入副标题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20740" y="3096617"/>
            <a:ext cx="1708160" cy="11860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ICIBA English for the majority of users to provide online translation, online dictionary, spoken English, English learning materials, Chinese dictionary, </a:t>
            </a:r>
            <a:r>
              <a:rPr lang="en-US" altLang="zh-CN" sz="600" dirty="0" err="1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Kingsoft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downloading services, is committed to provide you with quality authoritative online English service is 50 million English learners</a:t>
            </a:r>
          </a:p>
        </p:txBody>
      </p:sp>
    </p:spTree>
    <p:extLst>
      <p:ext uri="{BB962C8B-B14F-4D97-AF65-F5344CB8AC3E}">
        <p14:creationId xmlns:p14="http://schemas.microsoft.com/office/powerpoint/2010/main" val="2237806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50025" y="2038506"/>
            <a:ext cx="772546" cy="123225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45448"/>
                  </a:solidFill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rgbClr val="445448"/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rgbClr val="445448"/>
                </a:solidFill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826690" y="1943069"/>
            <a:ext cx="1846659" cy="31376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小荷才露尖尖角，泉眼无声惜细流，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979565" y="1822558"/>
            <a:ext cx="0" cy="3378655"/>
          </a:xfrm>
          <a:prstGeom prst="line">
            <a:avLst/>
          </a:prstGeom>
          <a:ln>
            <a:solidFill>
              <a:srgbClr val="445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075315" y="1822558"/>
            <a:ext cx="0" cy="3378655"/>
          </a:xfrm>
          <a:prstGeom prst="line">
            <a:avLst/>
          </a:prstGeom>
          <a:ln>
            <a:solidFill>
              <a:srgbClr val="445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787649" y="2038506"/>
            <a:ext cx="679451" cy="1232258"/>
          </a:xfrm>
          <a:prstGeom prst="rect">
            <a:avLst/>
          </a:prstGeom>
          <a:solidFill>
            <a:srgbClr val="445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81576" y="1943069"/>
            <a:ext cx="1846659" cy="31376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小荷才露尖尖角，泉眼无声惜细流，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560990" y="1943069"/>
            <a:ext cx="1846659" cy="31376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小荷才露尖尖角，泉眼无声惜细流，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521949" y="2038506"/>
            <a:ext cx="679451" cy="1232258"/>
          </a:xfrm>
          <a:prstGeom prst="rect">
            <a:avLst/>
          </a:prstGeom>
          <a:solidFill>
            <a:srgbClr val="445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826690" y="5201213"/>
            <a:ext cx="10374710" cy="0"/>
          </a:xfrm>
          <a:prstGeom prst="line">
            <a:avLst/>
          </a:prstGeom>
          <a:ln>
            <a:solidFill>
              <a:srgbClr val="445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2909660" y="5610255"/>
            <a:ext cx="6540528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ICIBA English for the majority of users to provide online translation, online dictionary, spoken English, English learning materials, Chinese dictionary, </a:t>
            </a:r>
            <a:r>
              <a:rPr lang="en-US" altLang="zh-CN" sz="800" dirty="0" err="1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Kingsoft</a:t>
            </a:r>
            <a:r>
              <a:rPr lang="en-US" altLang="zh-CN" sz="8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downloading services, is committed to provide you with quality authoritative online English service is 50 million English learners</a:t>
            </a:r>
          </a:p>
        </p:txBody>
      </p:sp>
    </p:spTree>
    <p:extLst>
      <p:ext uri="{BB962C8B-B14F-4D97-AF65-F5344CB8AC3E}">
        <p14:creationId xmlns:p14="http://schemas.microsoft.com/office/powerpoint/2010/main" val="24025529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7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2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5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 animBg="1"/>
      <p:bldP spid="18" grpId="0"/>
      <p:bldP spid="21" grpId="0"/>
      <p:bldP spid="22" grpId="0" animBg="1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45448"/>
                  </a:solidFill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rgbClr val="445448"/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rgbClr val="445448"/>
                </a:solidFill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341369" y="4893850"/>
            <a:ext cx="5353234" cy="184665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小池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小荷才露尖尖角，早有蜻蜓立上头。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sz="quarter" idx="26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t="13329" b="1332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3" name="图片占位符 12"/>
          <p:cNvPicPr>
            <a:picLocks noGrp="1" noChangeAspect="1"/>
          </p:cNvPicPr>
          <p:nvPr>
            <p:ph type="pic" sz="quarter" idx="27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halkSketch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t="17817" b="17817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1" name="图片占位符 10"/>
          <p:cNvPicPr>
            <a:picLocks noGrp="1" noChangeAspect="1"/>
          </p:cNvPicPr>
          <p:nvPr>
            <p:ph type="pic" sz="quarter" idx="28"/>
          </p:nvPr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halkSketch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833" b="48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5050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  <a14:imgEffect>
                      <a14:saturation sat="33000"/>
                    </a14:imgEffect>
                    <a14:imgEffect>
                      <a14:brightnessContrast bright="1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564503"/>
            <a:ext cx="12192000" cy="247233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45448"/>
                  </a:solidFill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rgbClr val="445448"/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rgbClr val="445448"/>
                </a:solidFill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945051" y="4535817"/>
            <a:ext cx="5786199" cy="15725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义公习禅处，结宇依空林。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户外一峰秀，阶前众壑深。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夕阳连雨足，空翠落庭阴。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看取莲花净，应知不染心。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题大禹寺义公禅房看取莲花净，应知不染心。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题大禹寺义公禅房</a:t>
            </a:r>
          </a:p>
          <a:p>
            <a:pPr>
              <a:lnSpc>
                <a:spcPct val="200000"/>
              </a:lnSpc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14" name="文本框 5"/>
          <p:cNvSpPr txBox="1"/>
          <p:nvPr/>
        </p:nvSpPr>
        <p:spPr>
          <a:xfrm>
            <a:off x="9075512" y="4579359"/>
            <a:ext cx="400110" cy="1169551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rgbClr val="445448"/>
                </a:solidFill>
                <a:ea typeface="方正清刻本悦宋简体" panose="02000000000000000000" pitchFamily="2" charset="-122"/>
              </a:rPr>
              <a:t>这里输入标题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401774" y="4579359"/>
            <a:ext cx="4720909" cy="1552017"/>
            <a:chOff x="3401774" y="4579359"/>
            <a:chExt cx="4720909" cy="1552017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697174" y="4579359"/>
              <a:ext cx="0" cy="15290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125363" y="4579359"/>
              <a:ext cx="0" cy="13215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553552" y="4579359"/>
              <a:ext cx="0" cy="13215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981741" y="4579359"/>
              <a:ext cx="0" cy="128975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409930" y="4579359"/>
              <a:ext cx="0" cy="128975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838119" y="4579359"/>
              <a:ext cx="0" cy="128975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66308" y="4579359"/>
              <a:ext cx="0" cy="128975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7694497" y="4579359"/>
              <a:ext cx="0" cy="15290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122683" y="4579359"/>
              <a:ext cx="0" cy="13215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278074" y="4602340"/>
              <a:ext cx="0" cy="129852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858974" y="4602340"/>
              <a:ext cx="0" cy="12667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401774" y="4602340"/>
              <a:ext cx="0" cy="15290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88593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45448"/>
                  </a:solidFill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rgbClr val="445448"/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rgbClr val="445448"/>
                </a:solidFill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01916" y="1868829"/>
            <a:ext cx="2308134" cy="2161478"/>
            <a:chOff x="2035266" y="1868829"/>
            <a:chExt cx="2308134" cy="2161478"/>
          </a:xfrm>
        </p:grpSpPr>
        <p:sp>
          <p:nvSpPr>
            <p:cNvPr id="43" name="矩形 42"/>
            <p:cNvSpPr/>
            <p:nvPr/>
          </p:nvSpPr>
          <p:spPr>
            <a:xfrm>
              <a:off x="2035266" y="2460647"/>
              <a:ext cx="230813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泉眼无声惜细流，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树阴照水爱晴柔。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小荷才露尖尖角，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早有蜻蜓立上头。</a:t>
              </a:r>
            </a:p>
          </p:txBody>
        </p:sp>
        <p:sp>
          <p:nvSpPr>
            <p:cNvPr id="44" name="文本框 4"/>
            <p:cNvSpPr txBox="1"/>
            <p:nvPr/>
          </p:nvSpPr>
          <p:spPr>
            <a:xfrm>
              <a:off x="2340066" y="1868829"/>
              <a:ext cx="800219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rPr>
                <a:t>小池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74237" y="1868829"/>
            <a:ext cx="2308134" cy="2161478"/>
            <a:chOff x="5084258" y="1884682"/>
            <a:chExt cx="2308134" cy="2161478"/>
          </a:xfrm>
        </p:grpSpPr>
        <p:sp>
          <p:nvSpPr>
            <p:cNvPr id="45" name="矩形 44"/>
            <p:cNvSpPr/>
            <p:nvPr/>
          </p:nvSpPr>
          <p:spPr>
            <a:xfrm>
              <a:off x="5084258" y="2476500"/>
              <a:ext cx="230813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泉眼无声惜细流，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树阴照水爱晴柔。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小荷才露尖尖角，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早有蜻蜓立上头。</a:t>
              </a:r>
            </a:p>
          </p:txBody>
        </p:sp>
        <p:sp>
          <p:nvSpPr>
            <p:cNvPr id="46" name="文本框 4"/>
            <p:cNvSpPr txBox="1"/>
            <p:nvPr/>
          </p:nvSpPr>
          <p:spPr>
            <a:xfrm>
              <a:off x="5389058" y="1884682"/>
              <a:ext cx="800219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rPr>
                <a:t>小池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46558" y="1868829"/>
            <a:ext cx="2308134" cy="2161478"/>
            <a:chOff x="8379908" y="1884682"/>
            <a:chExt cx="2308134" cy="2161478"/>
          </a:xfrm>
        </p:grpSpPr>
        <p:sp>
          <p:nvSpPr>
            <p:cNvPr id="47" name="矩形 46"/>
            <p:cNvSpPr/>
            <p:nvPr/>
          </p:nvSpPr>
          <p:spPr>
            <a:xfrm>
              <a:off x="8379908" y="2476500"/>
              <a:ext cx="230813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泉眼无声惜细流，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树阴照水爱晴柔。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小荷才露尖尖角，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早有蜻蜓立上头。</a:t>
              </a:r>
            </a:p>
          </p:txBody>
        </p:sp>
        <p:sp>
          <p:nvSpPr>
            <p:cNvPr id="48" name="文本框 4"/>
            <p:cNvSpPr txBox="1"/>
            <p:nvPr/>
          </p:nvSpPr>
          <p:spPr>
            <a:xfrm>
              <a:off x="8684708" y="1884682"/>
              <a:ext cx="800219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rPr>
                <a:t>小池</a:t>
              </a: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121920" y="5029200"/>
            <a:ext cx="11948159" cy="16386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753069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044340" y="2164896"/>
            <a:ext cx="461665" cy="78483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rgbClr val="445448"/>
                </a:solidFill>
                <a:ea typeface="方正清刻本悦宋简体" panose="02000000000000000000" pitchFamily="2" charset="-122"/>
              </a:rPr>
              <a:t>第一章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350592" y="3060641"/>
            <a:ext cx="1477328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题输入副标题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45240" y="3096618"/>
            <a:ext cx="1708160" cy="11860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ICIBA English for the majority of users to provide online translation, online dictionary, spoken English, English learning materials, Chinese dictionary, </a:t>
            </a:r>
            <a:r>
              <a:rPr lang="en-US" altLang="zh-CN" sz="600" dirty="0" err="1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Kingsoft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downloading services, is committed to provide you with quality authoritative online English service is 50 million English learners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030" y="2326512"/>
            <a:ext cx="5609095" cy="45430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245739" y="2603608"/>
            <a:ext cx="4582177" cy="2292897"/>
          </a:xfrm>
          <a:prstGeom prst="rect">
            <a:avLst/>
          </a:prstGeom>
          <a:noFill/>
          <a:ln w="6350">
            <a:solidFill>
              <a:srgbClr val="445448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79673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2" grpId="0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24473" flipH="1">
            <a:off x="3175338" y="2128945"/>
            <a:ext cx="5609095" cy="454306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45448"/>
                  </a:solidFill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rgbClr val="445448"/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rgbClr val="445448"/>
                </a:solidFill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8696905" y="2331719"/>
            <a:ext cx="2031325" cy="312420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小池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早有蜻蜓立上头。小荷才露尖尖角，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23156" y="2514600"/>
            <a:ext cx="2031325" cy="338507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小池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早有蜻蜓立上头。小荷才露尖尖角，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906493" y="2331719"/>
            <a:ext cx="2438400" cy="2438400"/>
          </a:xfrm>
          <a:prstGeom prst="ellipse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52231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45448"/>
                  </a:solidFill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rgbClr val="445448"/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rgbClr val="445448"/>
                </a:solidFill>
                <a:ea typeface="方正清刻本悦宋简体" panose="02000000000000000000" pitchFamily="2" charset="-122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 flipH="1">
            <a:off x="2427926" y="2494643"/>
            <a:ext cx="1504950" cy="1638300"/>
          </a:xfrm>
          <a:prstGeom prst="line">
            <a:avLst/>
          </a:prstGeom>
          <a:ln>
            <a:solidFill>
              <a:srgbClr val="445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180401" y="2797648"/>
            <a:ext cx="4794249" cy="15696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               小池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             泉眼无声惜细流，树阴照水爱晴柔。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       早有蜻蜓立上头。小荷才露尖尖角，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6064745" y="2494643"/>
            <a:ext cx="1504950" cy="1638300"/>
          </a:xfrm>
          <a:prstGeom prst="line">
            <a:avLst/>
          </a:prstGeom>
          <a:ln>
            <a:solidFill>
              <a:srgbClr val="445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6817220" y="2797648"/>
            <a:ext cx="4794249" cy="15696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               小池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             泉眼无声惜细流，树阴照水爱晴柔。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       早有蜻蜓立上头。小荷才露尖尖角，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6127" y="2480129"/>
            <a:ext cx="2645187" cy="1652814"/>
          </a:xfrm>
          <a:custGeom>
            <a:avLst/>
            <a:gdLst>
              <a:gd name="connsiteX0" fmla="*/ 0 w 2645187"/>
              <a:gd name="connsiteY0" fmla="*/ 0 h 1638300"/>
              <a:gd name="connsiteX1" fmla="*/ 2645187 w 2645187"/>
              <a:gd name="connsiteY1" fmla="*/ 0 h 1638300"/>
              <a:gd name="connsiteX2" fmla="*/ 2645187 w 2645187"/>
              <a:gd name="connsiteY2" fmla="*/ 1638300 h 1638300"/>
              <a:gd name="connsiteX3" fmla="*/ 0 w 2645187"/>
              <a:gd name="connsiteY3" fmla="*/ 1638300 h 1638300"/>
              <a:gd name="connsiteX4" fmla="*/ 0 w 2645187"/>
              <a:gd name="connsiteY4" fmla="*/ 0 h 1638300"/>
              <a:gd name="connsiteX0" fmla="*/ 0 w 2645187"/>
              <a:gd name="connsiteY0" fmla="*/ 0 h 1652814"/>
              <a:gd name="connsiteX1" fmla="*/ 2645187 w 2645187"/>
              <a:gd name="connsiteY1" fmla="*/ 0 h 1652814"/>
              <a:gd name="connsiteX2" fmla="*/ 1164730 w 2645187"/>
              <a:gd name="connsiteY2" fmla="*/ 1652814 h 1652814"/>
              <a:gd name="connsiteX3" fmla="*/ 0 w 2645187"/>
              <a:gd name="connsiteY3" fmla="*/ 1638300 h 1652814"/>
              <a:gd name="connsiteX4" fmla="*/ 0 w 2645187"/>
              <a:gd name="connsiteY4" fmla="*/ 0 h 165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5187" h="1652814">
                <a:moveTo>
                  <a:pt x="0" y="0"/>
                </a:moveTo>
                <a:lnTo>
                  <a:pt x="2645187" y="0"/>
                </a:lnTo>
                <a:lnTo>
                  <a:pt x="1164730" y="1652814"/>
                </a:lnTo>
                <a:lnTo>
                  <a:pt x="0" y="16383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599315" y="2480129"/>
            <a:ext cx="1257300" cy="1638300"/>
          </a:xfrm>
          <a:custGeom>
            <a:avLst/>
            <a:gdLst>
              <a:gd name="connsiteX0" fmla="*/ 0 w 1252248"/>
              <a:gd name="connsiteY0" fmla="*/ 0 h 1638300"/>
              <a:gd name="connsiteX1" fmla="*/ 1252248 w 1252248"/>
              <a:gd name="connsiteY1" fmla="*/ 0 h 1638300"/>
              <a:gd name="connsiteX2" fmla="*/ 1252248 w 1252248"/>
              <a:gd name="connsiteY2" fmla="*/ 1638300 h 1638300"/>
              <a:gd name="connsiteX3" fmla="*/ 0 w 1252248"/>
              <a:gd name="connsiteY3" fmla="*/ 1638300 h 1638300"/>
              <a:gd name="connsiteX4" fmla="*/ 0 w 1252248"/>
              <a:gd name="connsiteY4" fmla="*/ 0 h 1638300"/>
              <a:gd name="connsiteX0" fmla="*/ 1257300 w 1257300"/>
              <a:gd name="connsiteY0" fmla="*/ 19050 h 1638300"/>
              <a:gd name="connsiteX1" fmla="*/ 1252248 w 1257300"/>
              <a:gd name="connsiteY1" fmla="*/ 0 h 1638300"/>
              <a:gd name="connsiteX2" fmla="*/ 1252248 w 1257300"/>
              <a:gd name="connsiteY2" fmla="*/ 1638300 h 1638300"/>
              <a:gd name="connsiteX3" fmla="*/ 0 w 1257300"/>
              <a:gd name="connsiteY3" fmla="*/ 1638300 h 1638300"/>
              <a:gd name="connsiteX4" fmla="*/ 1257300 w 1257300"/>
              <a:gd name="connsiteY4" fmla="*/ 19050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7300" h="1638300">
                <a:moveTo>
                  <a:pt x="1257300" y="19050"/>
                </a:moveTo>
                <a:lnTo>
                  <a:pt x="1252248" y="0"/>
                </a:lnTo>
                <a:lnTo>
                  <a:pt x="1252248" y="1638300"/>
                </a:lnTo>
                <a:lnTo>
                  <a:pt x="0" y="1638300"/>
                </a:lnTo>
                <a:lnTo>
                  <a:pt x="1257300" y="1905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345556" y="5731198"/>
            <a:ext cx="5323086" cy="5078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ICIBA English for the majority of users to provide online translation, online dictionary, spoken English, English learning materials, Chinese dictionary, </a:t>
            </a:r>
            <a:r>
              <a:rPr lang="en-US" altLang="zh-CN" sz="600" dirty="0" err="1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Kingsoft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downloading services, is committed to provide you with quality authoritative online English service is 50 million English learners</a:t>
            </a:r>
          </a:p>
        </p:txBody>
      </p:sp>
      <p:pic>
        <p:nvPicPr>
          <p:cNvPr id="23" name="Picture 7" descr="C:\Users\Administrator\Desktop\时尚中国风素材\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75802"/>
          <a:stretch/>
        </p:blipFill>
        <p:spPr bwMode="auto">
          <a:xfrm>
            <a:off x="5390606" y="4732847"/>
            <a:ext cx="1453980" cy="763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9808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7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  <p:bldP spid="20" grpId="0" animBg="1"/>
      <p:bldP spid="21" grpId="0" animBg="1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  <a14:imgEffect>
                      <a14:saturation sat="8000"/>
                    </a14:imgEffect>
                    <a14:imgEffect>
                      <a14:brightnessContrast bright="4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239" y="2591461"/>
            <a:ext cx="3755496" cy="2503251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45448"/>
                  </a:solidFill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+mj-ea"/>
                    <a:ea typeface="+mj-ea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+mj-ea"/>
                  <a:ea typeface="+mj-ea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772969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rgbClr val="445448"/>
                  </a:solidFill>
                </a:rPr>
                <a:t>LOVE CHINA WIND</a:t>
              </a:r>
              <a:endParaRPr lang="zh-CN" altLang="en-US" sz="600" dirty="0">
                <a:solidFill>
                  <a:srgbClr val="445448"/>
                </a:solidFill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936259" y="2681530"/>
            <a:ext cx="2769989" cy="172664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小池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泉眼无声惜细流，树阴照水爱晴柔。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小荷才露尖尖角，早有蜻蜓立上头。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8906" y="2007870"/>
            <a:ext cx="8049671" cy="3086100"/>
          </a:xfrm>
          <a:prstGeom prst="rect">
            <a:avLst/>
          </a:prstGeom>
          <a:noFill/>
          <a:ln w="12700">
            <a:solidFill>
              <a:srgbClr val="445448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5"/>
          <p:cNvSpPr txBox="1"/>
          <p:nvPr/>
        </p:nvSpPr>
        <p:spPr>
          <a:xfrm>
            <a:off x="8869772" y="2798030"/>
            <a:ext cx="400110" cy="1169551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rgbClr val="445448"/>
                </a:solidFill>
              </a:rPr>
              <a:t>这里输入标题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3152518" y="5873236"/>
            <a:ext cx="5323086" cy="35503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</a:rPr>
              <a:t>ICIBA English for the majority of users to provide online translation, online dictionary, spoken English, English learning materials, Chinese dictionary, </a:t>
            </a:r>
            <a:r>
              <a:rPr lang="en-US" altLang="zh-CN" sz="600" dirty="0" err="1">
                <a:solidFill>
                  <a:schemeClr val="bg1">
                    <a:lumMod val="75000"/>
                  </a:schemeClr>
                </a:solidFill>
              </a:rPr>
              <a:t>Kingsoft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</a:rPr>
              <a:t> downloading services, is committed to provide you with quality authoritative online English service is 50 million English learners</a:t>
            </a:r>
          </a:p>
        </p:txBody>
      </p:sp>
    </p:spTree>
    <p:extLst>
      <p:ext uri="{BB962C8B-B14F-4D97-AF65-F5344CB8AC3E}">
        <p14:creationId xmlns:p14="http://schemas.microsoft.com/office/powerpoint/2010/main" val="24187237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 animBg="1"/>
      <p:bldP spid="13" grpId="0" animBg="1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805" y="1"/>
            <a:ext cx="7884853" cy="67513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56744" y="2276190"/>
            <a:ext cx="1877437" cy="193899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 spc="600" dirty="0" smtClean="0">
                <a:gradFill>
                  <a:gsLst>
                    <a:gs pos="0">
                      <a:schemeClr val="tx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ahoma" panose="020B0604030504040204" pitchFamily="34" charset="0"/>
              </a:rPr>
              <a:t>谢谢</a:t>
            </a:r>
            <a:endParaRPr lang="en-US" altLang="zh-CN" sz="6000" spc="600" dirty="0" smtClean="0">
              <a:gradFill>
                <a:gsLst>
                  <a:gs pos="0">
                    <a:schemeClr val="tx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0"/>
              </a:gra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ahoma" panose="020B0604030504040204" pitchFamily="34" charset="0"/>
            </a:endParaRPr>
          </a:p>
          <a:p>
            <a:r>
              <a:rPr lang="zh-CN" altLang="en-US" sz="6000" spc="600" dirty="0" smtClean="0">
                <a:gradFill>
                  <a:gsLst>
                    <a:gs pos="0">
                      <a:schemeClr val="tx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ahoma" panose="020B0604030504040204" pitchFamily="34" charset="0"/>
              </a:rPr>
              <a:t>观看</a:t>
            </a:r>
            <a:endParaRPr lang="zh-CN" altLang="en-US" sz="6000" spc="600" dirty="0">
              <a:gradFill>
                <a:gsLst>
                  <a:gs pos="0">
                    <a:schemeClr val="tx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0"/>
              </a:gra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ahoma" panose="020B060403050404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255677" y="1805900"/>
            <a:ext cx="2879573" cy="2879573"/>
          </a:xfrm>
          <a:prstGeom prst="ellipse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9587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395" y="3440675"/>
            <a:ext cx="4691605" cy="34173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337254" y="1015385"/>
            <a:ext cx="1292662" cy="2092881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7200" spc="600">
                <a:gradFill>
                  <a:gsLst>
                    <a:gs pos="0">
                      <a:schemeClr val="tx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latin typeface="方正字迹-曾正国楷体" panose="02010600010101010101" pitchFamily="2" charset="-122"/>
                <a:ea typeface="方正字迹-曾正国楷体" panose="02010600010101010101" pitchFamily="2" charset="-122"/>
                <a:cs typeface="Tahoma" panose="020B0604030504040204" pitchFamily="34" charset="0"/>
              </a:defRPr>
            </a:lvl1pPr>
          </a:lstStyle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7201425" y="2212521"/>
            <a:ext cx="461665" cy="78483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rgbClr val="445448"/>
                </a:solidFill>
                <a:ea typeface="方正清刻本悦宋简体" panose="02000000000000000000" pitchFamily="2" charset="-122"/>
              </a:rPr>
              <a:t>第一章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6985000" y="2212521"/>
            <a:ext cx="1" cy="2511879"/>
          </a:xfrm>
          <a:prstGeom prst="line">
            <a:avLst/>
          </a:prstGeom>
          <a:ln>
            <a:solidFill>
              <a:srgbClr val="445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507677" y="3108266"/>
            <a:ext cx="1477328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题输入副标题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67815" y="2212521"/>
            <a:ext cx="461665" cy="78483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rgbClr val="445448"/>
                </a:solidFill>
                <a:ea typeface="方正清刻本悦宋简体" panose="02000000000000000000" pitchFamily="2" charset="-122"/>
              </a:rPr>
              <a:t>第二章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851390" y="2212521"/>
            <a:ext cx="1" cy="2511879"/>
          </a:xfrm>
          <a:prstGeom prst="line">
            <a:avLst/>
          </a:prstGeom>
          <a:ln>
            <a:solidFill>
              <a:srgbClr val="445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374067" y="3108266"/>
            <a:ext cx="1477328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题输入副标题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12398" y="2212521"/>
            <a:ext cx="461665" cy="78483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rgbClr val="445448"/>
                </a:solidFill>
                <a:ea typeface="方正清刻本悦宋简体" panose="02000000000000000000" pitchFamily="2" charset="-122"/>
              </a:rPr>
              <a:t>第三章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2695973" y="2212521"/>
            <a:ext cx="1" cy="2511879"/>
          </a:xfrm>
          <a:prstGeom prst="line">
            <a:avLst/>
          </a:prstGeom>
          <a:ln>
            <a:solidFill>
              <a:srgbClr val="445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218650" y="3108266"/>
            <a:ext cx="1477328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题输入副标题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58281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1" grpId="0"/>
      <p:bldP spid="13" grpId="0" animBg="1"/>
      <p:bldP spid="15" grpId="0"/>
      <p:bldP spid="16" grpId="0" animBg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044340" y="2164896"/>
            <a:ext cx="461665" cy="78483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rgbClr val="445448"/>
                </a:solidFill>
                <a:ea typeface="方正清刻本悦宋简体" panose="02000000000000000000" pitchFamily="2" charset="-122"/>
              </a:rPr>
              <a:t>第一章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9827915" y="2164896"/>
            <a:ext cx="1" cy="2511879"/>
          </a:xfrm>
          <a:prstGeom prst="line">
            <a:avLst/>
          </a:prstGeom>
          <a:ln>
            <a:solidFill>
              <a:srgbClr val="445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350592" y="3060641"/>
            <a:ext cx="1477328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题输入副标题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45240" y="3096618"/>
            <a:ext cx="1708160" cy="11860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ICIBA English for the majority of users to provide online translation, online dictionary, spoken English, English learning materials, Chinese dictionary, </a:t>
            </a:r>
            <a:r>
              <a:rPr lang="en-US" altLang="zh-CN" sz="600" dirty="0" err="1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Kingsoft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downloading services, is committed to provide you with quality authoritative online English service is 50 million English learners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581" y="6866"/>
            <a:ext cx="4714075" cy="687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4048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187138" y="1748788"/>
            <a:ext cx="5893921" cy="15725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义公习禅处，结宇依空林。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户外一峰秀，阶前众壑深。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夕阳连雨足，空翠落庭阴。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看取莲花净，应知不染心。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题大禹寺义公禅房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121920" y="3624880"/>
            <a:ext cx="11948159" cy="27991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01448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0918" y="2910841"/>
            <a:ext cx="2215591" cy="3947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196" y="2255520"/>
            <a:ext cx="4476476" cy="460248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129859" y="2064891"/>
            <a:ext cx="2643860" cy="2643861"/>
          </a:xfrm>
          <a:prstGeom prst="ellipse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9477" y="2600532"/>
            <a:ext cx="4008790" cy="15725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义公习禅处，结宇依空林。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户外一峰秀，阶前众壑深。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夕阳连雨足，空翠落庭阴。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看取莲花净，应知不染心。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题大禹寺义公禅房</a:t>
            </a:r>
          </a:p>
        </p:txBody>
      </p:sp>
      <p:sp>
        <p:nvSpPr>
          <p:cNvPr id="17" name="文本框 5"/>
          <p:cNvSpPr txBox="1"/>
          <p:nvPr/>
        </p:nvSpPr>
        <p:spPr>
          <a:xfrm>
            <a:off x="8712529" y="2644074"/>
            <a:ext cx="400110" cy="1169551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rgbClr val="445448"/>
                </a:solidFill>
                <a:ea typeface="方正清刻本悦宋简体" panose="02000000000000000000" pitchFamily="2" charset="-122"/>
              </a:rPr>
              <a:t>这里输入标题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334191" y="2644074"/>
            <a:ext cx="0" cy="15290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762380" y="2644074"/>
            <a:ext cx="0" cy="132150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190569" y="2644074"/>
            <a:ext cx="0" cy="132150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618758" y="2644074"/>
            <a:ext cx="0" cy="12897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46947" y="2644074"/>
            <a:ext cx="0" cy="12897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475136" y="2644074"/>
            <a:ext cx="0" cy="12897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903325" y="2644074"/>
            <a:ext cx="0" cy="12897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331514" y="2644074"/>
            <a:ext cx="0" cy="15290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759700" y="2644074"/>
            <a:ext cx="0" cy="132150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81263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7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25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5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75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 rot="2700000">
            <a:off x="2076450" y="1943100"/>
            <a:ext cx="900000" cy="90000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 rot="2700000">
            <a:off x="4216688" y="1943100"/>
            <a:ext cx="900000" cy="90000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 rot="2700000">
            <a:off x="6356926" y="1943100"/>
            <a:ext cx="900000" cy="90000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 rot="2700000">
            <a:off x="8497165" y="1943100"/>
            <a:ext cx="900000" cy="90000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3682" y="3394230"/>
            <a:ext cx="2094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毕竟西湖六月中，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风光不与四时同。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接天莲叶无穷碧，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925923" y="3394230"/>
            <a:ext cx="2094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毕竟西湖六月中，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风光不与四时同。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映日荷花别样红。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020341" y="3394230"/>
            <a:ext cx="20944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毕竟西湖六月中，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风光不与四时同。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接天莲叶无穷碧，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映日荷花别样红。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190959" y="3394230"/>
            <a:ext cx="20944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毕竟西湖六月中，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风光不与四时同。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接天莲叶无穷碧，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映日荷花别样红。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44208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7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1" grpId="0" animBg="1"/>
      <p:bldP spid="32" grpId="0" animBg="1"/>
      <p:bldP spid="33" grpId="0" animBg="1"/>
      <p:bldP spid="8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730716" y="2808012"/>
            <a:ext cx="23081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树阴照水爱晴柔。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</a:p>
        </p:txBody>
      </p:sp>
      <p:sp>
        <p:nvSpPr>
          <p:cNvPr id="19" name="矩形 18"/>
          <p:cNvSpPr/>
          <p:nvPr/>
        </p:nvSpPr>
        <p:spPr>
          <a:xfrm>
            <a:off x="8550366" y="2808012"/>
            <a:ext cx="23081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树阴照水爱晴柔。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</a:p>
        </p:txBody>
      </p:sp>
      <p:sp>
        <p:nvSpPr>
          <p:cNvPr id="21" name="文本框 4"/>
          <p:cNvSpPr txBox="1"/>
          <p:nvPr/>
        </p:nvSpPr>
        <p:spPr>
          <a:xfrm>
            <a:off x="3743178" y="2193947"/>
            <a:ext cx="800219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400" dirty="0">
                <a:solidFill>
                  <a:srgbClr val="44544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ahoma" panose="020B0604030504040204" pitchFamily="34" charset="0"/>
              </a:rPr>
              <a:t>独爱</a:t>
            </a:r>
          </a:p>
        </p:txBody>
      </p:sp>
      <p:sp>
        <p:nvSpPr>
          <p:cNvPr id="22" name="文本框 4"/>
          <p:cNvSpPr txBox="1"/>
          <p:nvPr/>
        </p:nvSpPr>
        <p:spPr>
          <a:xfrm>
            <a:off x="8550366" y="2216194"/>
            <a:ext cx="1107996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400" dirty="0">
                <a:solidFill>
                  <a:srgbClr val="44544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ahoma" panose="020B0604030504040204" pitchFamily="34" charset="0"/>
              </a:rPr>
              <a:t>中国风</a:t>
            </a:r>
          </a:p>
        </p:txBody>
      </p:sp>
      <p:sp>
        <p:nvSpPr>
          <p:cNvPr id="23" name="矩形 22"/>
          <p:cNvSpPr/>
          <p:nvPr/>
        </p:nvSpPr>
        <p:spPr>
          <a:xfrm>
            <a:off x="3478907" y="5832642"/>
            <a:ext cx="5323086" cy="5078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ICIBA English for the majority of users to provide online translation, online dictionary, spoken English, English learning materials, Chinese dictionary, </a:t>
            </a:r>
            <a:r>
              <a:rPr lang="en-US" altLang="zh-CN" sz="600" dirty="0" err="1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Kingsoft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downloading services, is committed to provide you with quality authoritative online English service is 50 million English learners</a:t>
            </a: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26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  <a14:imgEffect>
                      <a14:saturation sat="1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rcRect t="5233" b="5233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2" name="图片占位符 11"/>
          <p:cNvPicPr>
            <a:picLocks noGrp="1" noChangeAspect="1"/>
          </p:cNvPicPr>
          <p:nvPr>
            <p:ph type="pic" sz="quarter" idx="27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utout/>
                    </a14:imgEffect>
                    <a14:imgEffect>
                      <a14:saturation sat="1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11228" b="11228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7059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45448"/>
                  </a:solidFill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rgbClr val="445448"/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rgbClr val="445448"/>
                </a:solidFill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2434676" y="1920222"/>
            <a:ext cx="2438400" cy="2438400"/>
          </a:xfrm>
          <a:prstGeom prst="ellipse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772079" y="1920222"/>
            <a:ext cx="2438400" cy="2438400"/>
          </a:xfrm>
          <a:prstGeom prst="ellipse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109481" y="1920222"/>
            <a:ext cx="2438400" cy="2438400"/>
          </a:xfrm>
          <a:prstGeom prst="ellipse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460722" y="5292332"/>
            <a:ext cx="5323086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ICIBA English for the majority of users to provide online translation, online dictionary, spoken English, English learning materials, Chinese dictionary, </a:t>
            </a:r>
            <a:r>
              <a:rPr lang="en-US" altLang="zh-CN" sz="800" dirty="0" err="1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Kingsoft</a:t>
            </a:r>
            <a:r>
              <a:rPr lang="en-US" altLang="zh-CN" sz="8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downloading services, is committed to provide you with quality authoritative online English service is 50 million English learners</a:t>
            </a:r>
          </a:p>
        </p:txBody>
      </p:sp>
      <p:sp>
        <p:nvSpPr>
          <p:cNvPr id="30" name="文本框 4"/>
          <p:cNvSpPr txBox="1"/>
          <p:nvPr/>
        </p:nvSpPr>
        <p:spPr>
          <a:xfrm>
            <a:off x="5207507" y="4789827"/>
            <a:ext cx="1518364" cy="338554"/>
          </a:xfrm>
          <a:prstGeom prst="rect">
            <a:avLst/>
          </a:prstGeom>
          <a:solidFill>
            <a:schemeClr val="bg1"/>
          </a:solidFill>
          <a:ln>
            <a:solidFill>
              <a:srgbClr val="445448"/>
            </a:solidFill>
          </a:ln>
        </p:spPr>
        <p:txBody>
          <a:bodyPr vert="horz" wrap="none" rtlCol="0">
            <a:spAutoFit/>
          </a:bodyPr>
          <a:lstStyle/>
          <a:p>
            <a:r>
              <a:rPr lang="zh-CN" altLang="en-US" sz="1600" dirty="0">
                <a:solidFill>
                  <a:srgbClr val="44544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ahoma" panose="020B0604030504040204" pitchFamily="34" charset="0"/>
              </a:rPr>
              <a:t>时尚 高端 简约</a:t>
            </a:r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26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1" r="1861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27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halkSketch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84" r="9184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28"/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halkSketch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31" r="87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479460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33450" y="1843043"/>
            <a:ext cx="5810250" cy="321945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45448"/>
                  </a:solidFill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rgbClr val="445448"/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rgbClr val="445448"/>
                </a:solidFill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530251" y="2595570"/>
            <a:ext cx="4616648" cy="229419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 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 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26" name="文本框 4"/>
          <p:cNvSpPr txBox="1"/>
          <p:nvPr/>
        </p:nvSpPr>
        <p:spPr>
          <a:xfrm>
            <a:off x="6945819" y="1814015"/>
            <a:ext cx="3139321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44544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ahoma" panose="020B0604030504040204" pitchFamily="34" charset="0"/>
              </a:rPr>
              <a:t>时尚，</a:t>
            </a:r>
            <a:endParaRPr lang="en-US" altLang="zh-CN" sz="2400" dirty="0">
              <a:solidFill>
                <a:srgbClr val="445448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ahoma" panose="020B060403050404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44544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ahoma" panose="020B0604030504040204" pitchFamily="34" charset="0"/>
              </a:rPr>
              <a:t>高端。</a:t>
            </a:r>
            <a:endParaRPr lang="en-US" altLang="zh-CN" sz="2400" dirty="0">
              <a:solidFill>
                <a:srgbClr val="445448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ahoma" panose="020B060403050404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44544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ahoma" panose="020B0604030504040204" pitchFamily="34" charset="0"/>
              </a:rPr>
              <a:t>简约，</a:t>
            </a:r>
            <a:endParaRPr lang="en-US" altLang="zh-CN" sz="2400" dirty="0">
              <a:solidFill>
                <a:srgbClr val="445448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ahoma" panose="020B060403050404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44544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ahoma" panose="020B0604030504040204" pitchFamily="34" charset="0"/>
              </a:rPr>
              <a:t>大气。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621" y="3118834"/>
            <a:ext cx="3636797" cy="373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3791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">
      <a:majorFont>
        <a:latin typeface="华文细黑"/>
        <a:ea typeface="方正清刻本悦宋简体"/>
        <a:cs typeface=""/>
      </a:majorFont>
      <a:minorFont>
        <a:latin typeface="华文细黑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</TotalTime>
  <Words>1176</Words>
  <Application>Microsoft Office PowerPoint</Application>
  <PresentationFormat>宽屏</PresentationFormat>
  <Paragraphs>183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方正清刻本悦宋简体</vt:lpstr>
      <vt:lpstr>方正字迹-曾正国楷体</vt:lpstr>
      <vt:lpstr>华文细黑</vt:lpstr>
      <vt:lpstr>宋体</vt:lpstr>
      <vt:lpstr>幼圆</vt:lpstr>
      <vt:lpstr>Arial</vt:lpstr>
      <vt:lpstr>Calibri</vt:lpstr>
      <vt:lpstr>Roboto Regular</vt:lpstr>
      <vt:lpstr>Tahoma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zzf</dc:creator>
  <cp:lastModifiedBy>Administrator</cp:lastModifiedBy>
  <cp:revision>88</cp:revision>
  <dcterms:created xsi:type="dcterms:W3CDTF">2016-05-09T13:01:27Z</dcterms:created>
  <dcterms:modified xsi:type="dcterms:W3CDTF">2017-05-17T08:26:12Z</dcterms:modified>
</cp:coreProperties>
</file>