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7" r:id="rId2"/>
    <p:sldId id="258" r:id="rId3"/>
    <p:sldId id="259" r:id="rId4"/>
    <p:sldId id="260" r:id="rId5"/>
    <p:sldId id="261" r:id="rId6"/>
    <p:sldId id="262" r:id="rId7"/>
    <p:sldId id="286" r:id="rId8"/>
    <p:sldId id="264" r:id="rId9"/>
    <p:sldId id="265" r:id="rId10"/>
    <p:sldId id="287" r:id="rId11"/>
    <p:sldId id="267" r:id="rId12"/>
    <p:sldId id="268" r:id="rId13"/>
    <p:sldId id="269" r:id="rId14"/>
    <p:sldId id="270" r:id="rId15"/>
    <p:sldId id="288" r:id="rId16"/>
    <p:sldId id="272" r:id="rId17"/>
    <p:sldId id="273" r:id="rId18"/>
    <p:sldId id="274" r:id="rId19"/>
    <p:sldId id="275" r:id="rId20"/>
    <p:sldId id="276" r:id="rId21"/>
    <p:sldId id="289" r:id="rId22"/>
    <p:sldId id="278" r:id="rId23"/>
    <p:sldId id="279" r:id="rId24"/>
    <p:sldId id="280" r:id="rId25"/>
    <p:sldId id="290" r:id="rId26"/>
    <p:sldId id="282" r:id="rId27"/>
    <p:sldId id="283" r:id="rId28"/>
    <p:sldId id="284" r:id="rId29"/>
    <p:sldId id="285"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0A1D"/>
    <a:srgbClr val="E80B1D"/>
    <a:srgbClr val="8A0209"/>
    <a:srgbClr val="89010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4" autoAdjust="0"/>
    <p:restoredTop sz="94660"/>
  </p:normalViewPr>
  <p:slideViewPr>
    <p:cSldViewPr snapToGrid="0">
      <p:cViewPr varScale="1">
        <p:scale>
          <a:sx n="70" d="100"/>
          <a:sy n="70" d="100"/>
        </p:scale>
        <p:origin x="-666"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81A52A-D9FC-4255-AF94-A70457157438}" type="datetimeFigureOut">
              <a:rPr lang="zh-CN" altLang="en-US" smtClean="0"/>
              <a:pPr/>
              <a:t>2018/3/30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9F4ECC-C602-4051-86BA-DE9278FD3499}" type="slidenum">
              <a:rPr lang="zh-CN" altLang="en-US" smtClean="0"/>
              <a:pPr/>
              <a:t>‹#›</a:t>
            </a:fld>
            <a:endParaRPr lang="zh-CN" altLang="en-US"/>
          </a:p>
        </p:txBody>
      </p:sp>
    </p:spTree>
    <p:extLst>
      <p:ext uri="{BB962C8B-B14F-4D97-AF65-F5344CB8AC3E}">
        <p14:creationId xmlns:p14="http://schemas.microsoft.com/office/powerpoint/2010/main" xmlns="" val="29513080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幻灯片图像占位符 1">
            <a:extLst>
              <a:ext uri="{FF2B5EF4-FFF2-40B4-BE49-F238E27FC236}">
                <a16:creationId xmlns:a16="http://schemas.microsoft.com/office/drawing/2014/main" xmlns="" id="{8B3039B5-6B53-428B-BC65-EF40A6207E85}"/>
              </a:ext>
            </a:extLst>
          </p:cNvPr>
          <p:cNvSpPr>
            <a:spLocks noGrp="1" noRot="1" noChangeAspect="1" noChangeArrowheads="1" noTextEdit="1"/>
          </p:cNvSpPr>
          <p:nvPr>
            <p:ph type="sldImg" idx="4294967295"/>
          </p:nvPr>
        </p:nvSpPr>
        <p:spPr>
          <a:xfrm>
            <a:off x="381000" y="685800"/>
            <a:ext cx="6096000" cy="3429000"/>
          </a:xfrm>
        </p:spPr>
      </p:sp>
      <p:sp>
        <p:nvSpPr>
          <p:cNvPr id="6146" name="备注占位符 2">
            <a:extLst>
              <a:ext uri="{FF2B5EF4-FFF2-40B4-BE49-F238E27FC236}">
                <a16:creationId xmlns:a16="http://schemas.microsoft.com/office/drawing/2014/main" xmlns="" id="{0933CDAB-F9CC-4B60-8A25-9E506C0469E4}"/>
              </a:ext>
            </a:extLst>
          </p:cNvPr>
          <p:cNvSpPr>
            <a:spLocks noGrp="1" noChangeArrowheads="1"/>
          </p:cNvSpPr>
          <p:nvPr>
            <p:ph type="body" idx="4294967295"/>
          </p:nvPr>
        </p:nvSpPr>
        <p:spPr/>
        <p:txBody>
          <a:bodyPr/>
          <a:lstStyle/>
          <a:p>
            <a:endParaRPr lang="zh-CN" altLang="en-US"/>
          </a:p>
        </p:txBody>
      </p:sp>
      <p:sp>
        <p:nvSpPr>
          <p:cNvPr id="15364" name="灯片编号占位符 3">
            <a:extLst>
              <a:ext uri="{FF2B5EF4-FFF2-40B4-BE49-F238E27FC236}">
                <a16:creationId xmlns:a16="http://schemas.microsoft.com/office/drawing/2014/main" xmlns="" id="{E510383A-4FE1-4FC3-96F3-4A507493EBFD}"/>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auto">
              <a:spcBef>
                <a:spcPts val="0"/>
              </a:spcBef>
              <a:spcAft>
                <a:spcPts val="0"/>
              </a:spcAft>
              <a:defRPr/>
            </a:pPr>
            <a:fld id="{E6D551CE-F9A7-4B48-BFEC-93B9F005CFD0}" type="slidenum">
              <a:rPr lang="zh-CN" altLang="en-US" kern="0" smtClean="0">
                <a:sym typeface="+mn-ea"/>
              </a:rPr>
              <a:pPr algn="r" fontAlgn="auto">
                <a:spcBef>
                  <a:spcPts val="0"/>
                </a:spcBef>
                <a:spcAft>
                  <a:spcPts val="0"/>
                </a:spcAft>
                <a:defRPr/>
              </a:pPr>
              <a:t>1</a:t>
            </a:fld>
            <a:endParaRPr lang="en-US" altLang="zh-CN" kern="0">
              <a:sym typeface="+mn-ea"/>
            </a:endParaRPr>
          </a:p>
        </p:txBody>
      </p:sp>
    </p:spTree>
    <p:extLst>
      <p:ext uri="{BB962C8B-B14F-4D97-AF65-F5344CB8AC3E}">
        <p14:creationId xmlns:p14="http://schemas.microsoft.com/office/powerpoint/2010/main" xmlns="" val="34684984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a:extLst>
              <a:ext uri="{FF2B5EF4-FFF2-40B4-BE49-F238E27FC236}">
                <a16:creationId xmlns:a16="http://schemas.microsoft.com/office/drawing/2014/main" xmlns="" id="{42C78575-291E-4B55-A175-0309817BBA1F}"/>
              </a:ext>
            </a:extLst>
          </p:cNvPr>
          <p:cNvSpPr>
            <a:spLocks noGrp="1" noRot="1" noChangeAspect="1" noChangeArrowheads="1" noTextEdit="1"/>
          </p:cNvSpPr>
          <p:nvPr>
            <p:ph type="sldImg" idx="4294967295"/>
          </p:nvPr>
        </p:nvSpPr>
        <p:spPr>
          <a:xfrm>
            <a:off x="381000" y="685800"/>
            <a:ext cx="6096000" cy="3429000"/>
          </a:xfrm>
        </p:spPr>
      </p:sp>
      <p:sp>
        <p:nvSpPr>
          <p:cNvPr id="26626" name="备注占位符 2">
            <a:extLst>
              <a:ext uri="{FF2B5EF4-FFF2-40B4-BE49-F238E27FC236}">
                <a16:creationId xmlns:a16="http://schemas.microsoft.com/office/drawing/2014/main" xmlns="" id="{9D61B65A-2DBD-41A7-992F-AB5A03D2B910}"/>
              </a:ext>
            </a:extLst>
          </p:cNvPr>
          <p:cNvSpPr>
            <a:spLocks noGrp="1" noChangeArrowheads="1"/>
          </p:cNvSpPr>
          <p:nvPr>
            <p:ph type="body" idx="4294967295"/>
          </p:nvPr>
        </p:nvSpPr>
        <p:spPr/>
        <p:txBody>
          <a:bodyPr/>
          <a:lstStyle/>
          <a:p>
            <a:endParaRPr lang="zh-CN" altLang="en-US"/>
          </a:p>
        </p:txBody>
      </p:sp>
      <p:sp>
        <p:nvSpPr>
          <p:cNvPr id="15364" name="灯片编号占位符 3">
            <a:extLst>
              <a:ext uri="{FF2B5EF4-FFF2-40B4-BE49-F238E27FC236}">
                <a16:creationId xmlns:a16="http://schemas.microsoft.com/office/drawing/2014/main" xmlns="" id="{413FDB7A-E852-4551-9864-C30C12EBC723}"/>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auto">
              <a:spcBef>
                <a:spcPts val="0"/>
              </a:spcBef>
              <a:spcAft>
                <a:spcPts val="0"/>
              </a:spcAft>
              <a:defRPr/>
            </a:pPr>
            <a:fld id="{07D07425-95F4-49C0-9C29-54057CE72117}" type="slidenum">
              <a:rPr lang="zh-CN" altLang="en-US" kern="0" smtClean="0">
                <a:sym typeface="+mn-ea"/>
              </a:rPr>
              <a:pPr algn="r" fontAlgn="auto">
                <a:spcBef>
                  <a:spcPts val="0"/>
                </a:spcBef>
                <a:spcAft>
                  <a:spcPts val="0"/>
                </a:spcAft>
                <a:defRPr/>
              </a:pPr>
              <a:t>11</a:t>
            </a:fld>
            <a:endParaRPr lang="en-US" altLang="zh-CN" kern="0">
              <a:sym typeface="+mn-ea"/>
            </a:endParaRPr>
          </a:p>
        </p:txBody>
      </p:sp>
    </p:spTree>
    <p:extLst>
      <p:ext uri="{BB962C8B-B14F-4D97-AF65-F5344CB8AC3E}">
        <p14:creationId xmlns:p14="http://schemas.microsoft.com/office/powerpoint/2010/main" xmlns="" val="21903049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a:extLst>
              <a:ext uri="{FF2B5EF4-FFF2-40B4-BE49-F238E27FC236}">
                <a16:creationId xmlns:a16="http://schemas.microsoft.com/office/drawing/2014/main" xmlns="" id="{F4AE480A-5C55-4507-A23C-53CAC586821B}"/>
              </a:ext>
            </a:extLst>
          </p:cNvPr>
          <p:cNvSpPr>
            <a:spLocks noGrp="1" noRot="1" noChangeAspect="1" noChangeArrowheads="1" noTextEdit="1"/>
          </p:cNvSpPr>
          <p:nvPr>
            <p:ph type="sldImg" idx="4294967295"/>
          </p:nvPr>
        </p:nvSpPr>
        <p:spPr>
          <a:xfrm>
            <a:off x="381000" y="685800"/>
            <a:ext cx="6096000" cy="3429000"/>
          </a:xfrm>
        </p:spPr>
      </p:sp>
      <p:sp>
        <p:nvSpPr>
          <p:cNvPr id="28674" name="备注占位符 2">
            <a:extLst>
              <a:ext uri="{FF2B5EF4-FFF2-40B4-BE49-F238E27FC236}">
                <a16:creationId xmlns:a16="http://schemas.microsoft.com/office/drawing/2014/main" xmlns="" id="{BAB471F0-188A-44E3-835A-571183263366}"/>
              </a:ext>
            </a:extLst>
          </p:cNvPr>
          <p:cNvSpPr>
            <a:spLocks noGrp="1" noChangeArrowheads="1"/>
          </p:cNvSpPr>
          <p:nvPr>
            <p:ph type="body" idx="4294967295"/>
          </p:nvPr>
        </p:nvSpPr>
        <p:spPr/>
        <p:txBody>
          <a:bodyPr/>
          <a:lstStyle/>
          <a:p>
            <a:endParaRPr lang="zh-CN" altLang="en-US"/>
          </a:p>
        </p:txBody>
      </p:sp>
      <p:sp>
        <p:nvSpPr>
          <p:cNvPr id="15364" name="灯片编号占位符 3">
            <a:extLst>
              <a:ext uri="{FF2B5EF4-FFF2-40B4-BE49-F238E27FC236}">
                <a16:creationId xmlns:a16="http://schemas.microsoft.com/office/drawing/2014/main" xmlns="" id="{800F2492-39AB-4909-9E93-BBEA9A53ED69}"/>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auto">
              <a:spcBef>
                <a:spcPts val="0"/>
              </a:spcBef>
              <a:spcAft>
                <a:spcPts val="0"/>
              </a:spcAft>
              <a:defRPr/>
            </a:pPr>
            <a:fld id="{8E6A5A2A-E055-455B-9C4A-C14F0604840F}" type="slidenum">
              <a:rPr lang="zh-CN" altLang="en-US" kern="0" smtClean="0">
                <a:sym typeface="+mn-ea"/>
              </a:rPr>
              <a:pPr algn="r" fontAlgn="auto">
                <a:spcBef>
                  <a:spcPts val="0"/>
                </a:spcBef>
                <a:spcAft>
                  <a:spcPts val="0"/>
                </a:spcAft>
                <a:defRPr/>
              </a:pPr>
              <a:t>12</a:t>
            </a:fld>
            <a:endParaRPr lang="en-US" altLang="zh-CN" kern="0">
              <a:sym typeface="+mn-ea"/>
            </a:endParaRPr>
          </a:p>
        </p:txBody>
      </p:sp>
    </p:spTree>
    <p:extLst>
      <p:ext uri="{BB962C8B-B14F-4D97-AF65-F5344CB8AC3E}">
        <p14:creationId xmlns:p14="http://schemas.microsoft.com/office/powerpoint/2010/main" xmlns="" val="17760103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a:extLst>
              <a:ext uri="{FF2B5EF4-FFF2-40B4-BE49-F238E27FC236}">
                <a16:creationId xmlns:a16="http://schemas.microsoft.com/office/drawing/2014/main" xmlns="" id="{BA289239-54AA-4889-826C-AAB004BA4190}"/>
              </a:ext>
            </a:extLst>
          </p:cNvPr>
          <p:cNvSpPr>
            <a:spLocks noGrp="1" noRot="1" noChangeAspect="1" noChangeArrowheads="1" noTextEdit="1"/>
          </p:cNvSpPr>
          <p:nvPr>
            <p:ph type="sldImg" idx="4294967295"/>
          </p:nvPr>
        </p:nvSpPr>
        <p:spPr>
          <a:xfrm>
            <a:off x="381000" y="685800"/>
            <a:ext cx="6096000" cy="3429000"/>
          </a:xfrm>
        </p:spPr>
      </p:sp>
      <p:sp>
        <p:nvSpPr>
          <p:cNvPr id="30722" name="备注占位符 2">
            <a:extLst>
              <a:ext uri="{FF2B5EF4-FFF2-40B4-BE49-F238E27FC236}">
                <a16:creationId xmlns:a16="http://schemas.microsoft.com/office/drawing/2014/main" xmlns="" id="{F594AAFC-8DF9-407E-A58C-95CC8CDD8C99}"/>
              </a:ext>
            </a:extLst>
          </p:cNvPr>
          <p:cNvSpPr>
            <a:spLocks noGrp="1" noChangeArrowheads="1"/>
          </p:cNvSpPr>
          <p:nvPr>
            <p:ph type="body" idx="4294967295"/>
          </p:nvPr>
        </p:nvSpPr>
        <p:spPr/>
        <p:txBody>
          <a:bodyPr/>
          <a:lstStyle/>
          <a:p>
            <a:endParaRPr lang="zh-CN" altLang="en-US"/>
          </a:p>
        </p:txBody>
      </p:sp>
      <p:sp>
        <p:nvSpPr>
          <p:cNvPr id="15364" name="灯片编号占位符 3">
            <a:extLst>
              <a:ext uri="{FF2B5EF4-FFF2-40B4-BE49-F238E27FC236}">
                <a16:creationId xmlns:a16="http://schemas.microsoft.com/office/drawing/2014/main" xmlns="" id="{83374AD9-AF61-48C3-948E-D94121986A7E}"/>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auto">
              <a:spcBef>
                <a:spcPts val="0"/>
              </a:spcBef>
              <a:spcAft>
                <a:spcPts val="0"/>
              </a:spcAft>
              <a:defRPr/>
            </a:pPr>
            <a:fld id="{E02142D9-FDC6-467A-9026-77A7EAEBD622}" type="slidenum">
              <a:rPr lang="zh-CN" altLang="en-US" kern="0" smtClean="0">
                <a:sym typeface="+mn-ea"/>
              </a:rPr>
              <a:pPr algn="r" fontAlgn="auto">
                <a:spcBef>
                  <a:spcPts val="0"/>
                </a:spcBef>
                <a:spcAft>
                  <a:spcPts val="0"/>
                </a:spcAft>
                <a:defRPr/>
              </a:pPr>
              <a:t>13</a:t>
            </a:fld>
            <a:endParaRPr lang="en-US" altLang="zh-CN" kern="0">
              <a:sym typeface="+mn-ea"/>
            </a:endParaRPr>
          </a:p>
        </p:txBody>
      </p:sp>
    </p:spTree>
    <p:extLst>
      <p:ext uri="{BB962C8B-B14F-4D97-AF65-F5344CB8AC3E}">
        <p14:creationId xmlns:p14="http://schemas.microsoft.com/office/powerpoint/2010/main" xmlns="" val="27186984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a:extLst>
              <a:ext uri="{FF2B5EF4-FFF2-40B4-BE49-F238E27FC236}">
                <a16:creationId xmlns:a16="http://schemas.microsoft.com/office/drawing/2014/main" xmlns="" id="{C485B58C-431A-486A-A939-1F11EF261642}"/>
              </a:ext>
            </a:extLst>
          </p:cNvPr>
          <p:cNvSpPr>
            <a:spLocks noGrp="1" noRot="1" noChangeAspect="1" noChangeArrowheads="1" noTextEdit="1"/>
          </p:cNvSpPr>
          <p:nvPr>
            <p:ph type="sldImg" idx="4294967295"/>
          </p:nvPr>
        </p:nvSpPr>
        <p:spPr>
          <a:xfrm>
            <a:off x="381000" y="685800"/>
            <a:ext cx="6096000" cy="3429000"/>
          </a:xfrm>
        </p:spPr>
      </p:sp>
      <p:sp>
        <p:nvSpPr>
          <p:cNvPr id="32770" name="备注占位符 2">
            <a:extLst>
              <a:ext uri="{FF2B5EF4-FFF2-40B4-BE49-F238E27FC236}">
                <a16:creationId xmlns:a16="http://schemas.microsoft.com/office/drawing/2014/main" xmlns="" id="{07EDDCF9-BF20-4DE9-BD81-C2F2611538FD}"/>
              </a:ext>
            </a:extLst>
          </p:cNvPr>
          <p:cNvSpPr>
            <a:spLocks noGrp="1" noChangeArrowheads="1"/>
          </p:cNvSpPr>
          <p:nvPr>
            <p:ph type="body" idx="4294967295"/>
          </p:nvPr>
        </p:nvSpPr>
        <p:spPr/>
        <p:txBody>
          <a:bodyPr/>
          <a:lstStyle/>
          <a:p>
            <a:endParaRPr lang="zh-CN" altLang="en-US"/>
          </a:p>
        </p:txBody>
      </p:sp>
      <p:sp>
        <p:nvSpPr>
          <p:cNvPr id="15364" name="灯片编号占位符 3">
            <a:extLst>
              <a:ext uri="{FF2B5EF4-FFF2-40B4-BE49-F238E27FC236}">
                <a16:creationId xmlns:a16="http://schemas.microsoft.com/office/drawing/2014/main" xmlns="" id="{09255988-4A8E-45F5-95C6-7A7BCDA90F20}"/>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auto">
              <a:spcBef>
                <a:spcPts val="0"/>
              </a:spcBef>
              <a:spcAft>
                <a:spcPts val="0"/>
              </a:spcAft>
              <a:defRPr/>
            </a:pPr>
            <a:fld id="{825C890F-0791-4E88-878A-EB2080A5FB9A}" type="slidenum">
              <a:rPr lang="zh-CN" altLang="en-US" kern="0" smtClean="0">
                <a:sym typeface="+mn-ea"/>
              </a:rPr>
              <a:pPr algn="r" fontAlgn="auto">
                <a:spcBef>
                  <a:spcPts val="0"/>
                </a:spcBef>
                <a:spcAft>
                  <a:spcPts val="0"/>
                </a:spcAft>
                <a:defRPr/>
              </a:pPr>
              <a:t>14</a:t>
            </a:fld>
            <a:endParaRPr lang="en-US" altLang="zh-CN" kern="0">
              <a:sym typeface="+mn-ea"/>
            </a:endParaRPr>
          </a:p>
        </p:txBody>
      </p:sp>
    </p:spTree>
    <p:extLst>
      <p:ext uri="{BB962C8B-B14F-4D97-AF65-F5344CB8AC3E}">
        <p14:creationId xmlns:p14="http://schemas.microsoft.com/office/powerpoint/2010/main" xmlns="" val="2008182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a:extLst>
              <a:ext uri="{FF2B5EF4-FFF2-40B4-BE49-F238E27FC236}">
                <a16:creationId xmlns:a16="http://schemas.microsoft.com/office/drawing/2014/main" xmlns="" id="{29C4D6BF-C248-4E25-B529-6CC8CE21A576}"/>
              </a:ext>
            </a:extLst>
          </p:cNvPr>
          <p:cNvSpPr>
            <a:spLocks noGrp="1" noRot="1" noChangeAspect="1" noChangeArrowheads="1" noTextEdit="1"/>
          </p:cNvSpPr>
          <p:nvPr>
            <p:ph type="sldImg" idx="4294967295"/>
          </p:nvPr>
        </p:nvSpPr>
        <p:spPr>
          <a:xfrm>
            <a:off x="381000" y="685800"/>
            <a:ext cx="6096000" cy="3429000"/>
          </a:xfrm>
        </p:spPr>
      </p:sp>
      <p:sp>
        <p:nvSpPr>
          <p:cNvPr id="36866" name="备注占位符 2">
            <a:extLst>
              <a:ext uri="{FF2B5EF4-FFF2-40B4-BE49-F238E27FC236}">
                <a16:creationId xmlns:a16="http://schemas.microsoft.com/office/drawing/2014/main" xmlns="" id="{C130E8D7-38AC-41C0-AEAE-4F711055DA8A}"/>
              </a:ext>
            </a:extLst>
          </p:cNvPr>
          <p:cNvSpPr>
            <a:spLocks noGrp="1" noChangeArrowheads="1"/>
          </p:cNvSpPr>
          <p:nvPr>
            <p:ph type="body" idx="4294967295"/>
          </p:nvPr>
        </p:nvSpPr>
        <p:spPr/>
        <p:txBody>
          <a:bodyPr/>
          <a:lstStyle/>
          <a:p>
            <a:endParaRPr lang="zh-CN" altLang="en-US"/>
          </a:p>
        </p:txBody>
      </p:sp>
      <p:sp>
        <p:nvSpPr>
          <p:cNvPr id="15364" name="灯片编号占位符 3">
            <a:extLst>
              <a:ext uri="{FF2B5EF4-FFF2-40B4-BE49-F238E27FC236}">
                <a16:creationId xmlns:a16="http://schemas.microsoft.com/office/drawing/2014/main" xmlns="" id="{9702E123-B7AF-4918-95FB-FC3EF8C517E9}"/>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auto">
              <a:spcBef>
                <a:spcPts val="0"/>
              </a:spcBef>
              <a:spcAft>
                <a:spcPts val="0"/>
              </a:spcAft>
              <a:defRPr/>
            </a:pPr>
            <a:fld id="{C0B3D3E4-EF4A-4A4A-8C8E-F049AFFED392}" type="slidenum">
              <a:rPr lang="zh-CN" altLang="en-US" kern="0" smtClean="0">
                <a:sym typeface="+mn-ea"/>
              </a:rPr>
              <a:pPr algn="r" fontAlgn="auto">
                <a:spcBef>
                  <a:spcPts val="0"/>
                </a:spcBef>
                <a:spcAft>
                  <a:spcPts val="0"/>
                </a:spcAft>
                <a:defRPr/>
              </a:pPr>
              <a:t>16</a:t>
            </a:fld>
            <a:endParaRPr lang="en-US" altLang="zh-CN" kern="0">
              <a:sym typeface="+mn-ea"/>
            </a:endParaRPr>
          </a:p>
        </p:txBody>
      </p:sp>
    </p:spTree>
    <p:extLst>
      <p:ext uri="{BB962C8B-B14F-4D97-AF65-F5344CB8AC3E}">
        <p14:creationId xmlns:p14="http://schemas.microsoft.com/office/powerpoint/2010/main" xmlns="" val="950360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a:extLst>
              <a:ext uri="{FF2B5EF4-FFF2-40B4-BE49-F238E27FC236}">
                <a16:creationId xmlns:a16="http://schemas.microsoft.com/office/drawing/2014/main" xmlns="" id="{E045CAEC-135C-4E70-BAC9-117EF0A8CF14}"/>
              </a:ext>
            </a:extLst>
          </p:cNvPr>
          <p:cNvSpPr>
            <a:spLocks noGrp="1" noRot="1" noChangeAspect="1" noChangeArrowheads="1" noTextEdit="1"/>
          </p:cNvSpPr>
          <p:nvPr>
            <p:ph type="sldImg" idx="4294967295"/>
          </p:nvPr>
        </p:nvSpPr>
        <p:spPr>
          <a:xfrm>
            <a:off x="381000" y="685800"/>
            <a:ext cx="6096000" cy="3429000"/>
          </a:xfrm>
        </p:spPr>
      </p:sp>
      <p:sp>
        <p:nvSpPr>
          <p:cNvPr id="38914" name="备注占位符 2">
            <a:extLst>
              <a:ext uri="{FF2B5EF4-FFF2-40B4-BE49-F238E27FC236}">
                <a16:creationId xmlns:a16="http://schemas.microsoft.com/office/drawing/2014/main" xmlns="" id="{E5413AE7-7165-4091-B93D-37DA55E8F693}"/>
              </a:ext>
            </a:extLst>
          </p:cNvPr>
          <p:cNvSpPr>
            <a:spLocks noGrp="1" noChangeArrowheads="1"/>
          </p:cNvSpPr>
          <p:nvPr>
            <p:ph type="body" idx="4294967295"/>
          </p:nvPr>
        </p:nvSpPr>
        <p:spPr/>
        <p:txBody>
          <a:bodyPr/>
          <a:lstStyle/>
          <a:p>
            <a:endParaRPr lang="zh-CN" altLang="en-US"/>
          </a:p>
        </p:txBody>
      </p:sp>
      <p:sp>
        <p:nvSpPr>
          <p:cNvPr id="15364" name="灯片编号占位符 3">
            <a:extLst>
              <a:ext uri="{FF2B5EF4-FFF2-40B4-BE49-F238E27FC236}">
                <a16:creationId xmlns:a16="http://schemas.microsoft.com/office/drawing/2014/main" xmlns="" id="{93A629F4-0323-40A4-8192-640287856824}"/>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auto">
              <a:spcBef>
                <a:spcPts val="0"/>
              </a:spcBef>
              <a:spcAft>
                <a:spcPts val="0"/>
              </a:spcAft>
              <a:defRPr/>
            </a:pPr>
            <a:fld id="{1A2C452B-15CA-40C1-BAE5-1E906CA8A07A}" type="slidenum">
              <a:rPr lang="zh-CN" altLang="en-US" kern="0" smtClean="0">
                <a:sym typeface="+mn-ea"/>
              </a:rPr>
              <a:pPr algn="r" fontAlgn="auto">
                <a:spcBef>
                  <a:spcPts val="0"/>
                </a:spcBef>
                <a:spcAft>
                  <a:spcPts val="0"/>
                </a:spcAft>
                <a:defRPr/>
              </a:pPr>
              <a:t>17</a:t>
            </a:fld>
            <a:endParaRPr lang="en-US" altLang="zh-CN" kern="0">
              <a:sym typeface="+mn-ea"/>
            </a:endParaRPr>
          </a:p>
        </p:txBody>
      </p:sp>
    </p:spTree>
    <p:extLst>
      <p:ext uri="{BB962C8B-B14F-4D97-AF65-F5344CB8AC3E}">
        <p14:creationId xmlns:p14="http://schemas.microsoft.com/office/powerpoint/2010/main" xmlns="" val="29985004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a:extLst>
              <a:ext uri="{FF2B5EF4-FFF2-40B4-BE49-F238E27FC236}">
                <a16:creationId xmlns:a16="http://schemas.microsoft.com/office/drawing/2014/main" xmlns="" id="{4D9BC481-8C7B-4551-8797-C04177A82F5B}"/>
              </a:ext>
            </a:extLst>
          </p:cNvPr>
          <p:cNvSpPr>
            <a:spLocks noGrp="1" noRot="1" noChangeAspect="1" noChangeArrowheads="1" noTextEdit="1"/>
          </p:cNvSpPr>
          <p:nvPr>
            <p:ph type="sldImg" idx="4294967295"/>
          </p:nvPr>
        </p:nvSpPr>
        <p:spPr>
          <a:xfrm>
            <a:off x="381000" y="685800"/>
            <a:ext cx="6096000" cy="3429000"/>
          </a:xfrm>
        </p:spPr>
      </p:sp>
      <p:sp>
        <p:nvSpPr>
          <p:cNvPr id="40962" name="备注占位符 2">
            <a:extLst>
              <a:ext uri="{FF2B5EF4-FFF2-40B4-BE49-F238E27FC236}">
                <a16:creationId xmlns:a16="http://schemas.microsoft.com/office/drawing/2014/main" xmlns="" id="{B4C2A1F6-1009-4892-8B14-4E3027628464}"/>
              </a:ext>
            </a:extLst>
          </p:cNvPr>
          <p:cNvSpPr>
            <a:spLocks noGrp="1" noChangeArrowheads="1"/>
          </p:cNvSpPr>
          <p:nvPr>
            <p:ph type="body" idx="4294967295"/>
          </p:nvPr>
        </p:nvSpPr>
        <p:spPr/>
        <p:txBody>
          <a:bodyPr/>
          <a:lstStyle/>
          <a:p>
            <a:endParaRPr lang="zh-CN" altLang="en-US"/>
          </a:p>
        </p:txBody>
      </p:sp>
      <p:sp>
        <p:nvSpPr>
          <p:cNvPr id="15364" name="灯片编号占位符 3">
            <a:extLst>
              <a:ext uri="{FF2B5EF4-FFF2-40B4-BE49-F238E27FC236}">
                <a16:creationId xmlns:a16="http://schemas.microsoft.com/office/drawing/2014/main" xmlns="" id="{F735F95D-8707-46A6-B4EF-D575BB052EB0}"/>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auto">
              <a:spcBef>
                <a:spcPts val="0"/>
              </a:spcBef>
              <a:spcAft>
                <a:spcPts val="0"/>
              </a:spcAft>
              <a:defRPr/>
            </a:pPr>
            <a:fld id="{2600A104-B482-44B2-B0E9-415AD657EB4B}" type="slidenum">
              <a:rPr lang="zh-CN" altLang="en-US" kern="0" smtClean="0">
                <a:sym typeface="+mn-ea"/>
              </a:rPr>
              <a:pPr algn="r" fontAlgn="auto">
                <a:spcBef>
                  <a:spcPts val="0"/>
                </a:spcBef>
                <a:spcAft>
                  <a:spcPts val="0"/>
                </a:spcAft>
                <a:defRPr/>
              </a:pPr>
              <a:t>18</a:t>
            </a:fld>
            <a:endParaRPr lang="en-US" altLang="zh-CN" kern="0">
              <a:sym typeface="+mn-ea"/>
            </a:endParaRPr>
          </a:p>
        </p:txBody>
      </p:sp>
    </p:spTree>
    <p:extLst>
      <p:ext uri="{BB962C8B-B14F-4D97-AF65-F5344CB8AC3E}">
        <p14:creationId xmlns:p14="http://schemas.microsoft.com/office/powerpoint/2010/main" xmlns="" val="17116707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a:extLst>
              <a:ext uri="{FF2B5EF4-FFF2-40B4-BE49-F238E27FC236}">
                <a16:creationId xmlns:a16="http://schemas.microsoft.com/office/drawing/2014/main" xmlns="" id="{6C6E6436-586F-4C88-A61B-02A09B666715}"/>
              </a:ext>
            </a:extLst>
          </p:cNvPr>
          <p:cNvSpPr>
            <a:spLocks noGrp="1" noRot="1" noChangeAspect="1" noChangeArrowheads="1" noTextEdit="1"/>
          </p:cNvSpPr>
          <p:nvPr>
            <p:ph type="sldImg" idx="4294967295"/>
          </p:nvPr>
        </p:nvSpPr>
        <p:spPr>
          <a:xfrm>
            <a:off x="381000" y="685800"/>
            <a:ext cx="6096000" cy="3429000"/>
          </a:xfrm>
        </p:spPr>
      </p:sp>
      <p:sp>
        <p:nvSpPr>
          <p:cNvPr id="43010" name="备注占位符 2">
            <a:extLst>
              <a:ext uri="{FF2B5EF4-FFF2-40B4-BE49-F238E27FC236}">
                <a16:creationId xmlns:a16="http://schemas.microsoft.com/office/drawing/2014/main" xmlns="" id="{572CFA2E-9EA6-4C82-BEE5-FA663C25A6A5}"/>
              </a:ext>
            </a:extLst>
          </p:cNvPr>
          <p:cNvSpPr>
            <a:spLocks noGrp="1" noChangeArrowheads="1"/>
          </p:cNvSpPr>
          <p:nvPr>
            <p:ph type="body" idx="4294967295"/>
          </p:nvPr>
        </p:nvSpPr>
        <p:spPr/>
        <p:txBody>
          <a:bodyPr/>
          <a:lstStyle/>
          <a:p>
            <a:endParaRPr lang="zh-CN" altLang="en-US"/>
          </a:p>
        </p:txBody>
      </p:sp>
      <p:sp>
        <p:nvSpPr>
          <p:cNvPr id="15364" name="灯片编号占位符 3">
            <a:extLst>
              <a:ext uri="{FF2B5EF4-FFF2-40B4-BE49-F238E27FC236}">
                <a16:creationId xmlns:a16="http://schemas.microsoft.com/office/drawing/2014/main" xmlns="" id="{D8C1E82A-1056-4D15-BD5F-17A6CE05E836}"/>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auto">
              <a:spcBef>
                <a:spcPts val="0"/>
              </a:spcBef>
              <a:spcAft>
                <a:spcPts val="0"/>
              </a:spcAft>
              <a:defRPr/>
            </a:pPr>
            <a:fld id="{9943A76F-6096-4914-B813-666E67A57100}" type="slidenum">
              <a:rPr lang="zh-CN" altLang="en-US" kern="0" smtClean="0">
                <a:sym typeface="+mn-ea"/>
              </a:rPr>
              <a:pPr algn="r" fontAlgn="auto">
                <a:spcBef>
                  <a:spcPts val="0"/>
                </a:spcBef>
                <a:spcAft>
                  <a:spcPts val="0"/>
                </a:spcAft>
                <a:defRPr/>
              </a:pPr>
              <a:t>19</a:t>
            </a:fld>
            <a:endParaRPr lang="en-US" altLang="zh-CN" kern="0">
              <a:sym typeface="+mn-ea"/>
            </a:endParaRPr>
          </a:p>
        </p:txBody>
      </p:sp>
    </p:spTree>
    <p:extLst>
      <p:ext uri="{BB962C8B-B14F-4D97-AF65-F5344CB8AC3E}">
        <p14:creationId xmlns:p14="http://schemas.microsoft.com/office/powerpoint/2010/main" xmlns="" val="13352521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幻灯片图像占位符 1">
            <a:extLst>
              <a:ext uri="{FF2B5EF4-FFF2-40B4-BE49-F238E27FC236}">
                <a16:creationId xmlns:a16="http://schemas.microsoft.com/office/drawing/2014/main" xmlns="" id="{489F86AE-F3A6-4A33-9792-1E5F3A898A84}"/>
              </a:ext>
            </a:extLst>
          </p:cNvPr>
          <p:cNvSpPr>
            <a:spLocks noGrp="1" noRot="1" noChangeAspect="1" noChangeArrowheads="1" noTextEdit="1"/>
          </p:cNvSpPr>
          <p:nvPr>
            <p:ph type="sldImg" idx="4294967295"/>
          </p:nvPr>
        </p:nvSpPr>
        <p:spPr>
          <a:xfrm>
            <a:off x="381000" y="685800"/>
            <a:ext cx="6096000" cy="3429000"/>
          </a:xfrm>
        </p:spPr>
      </p:sp>
      <p:sp>
        <p:nvSpPr>
          <p:cNvPr id="8194" name="备注占位符 2">
            <a:extLst>
              <a:ext uri="{FF2B5EF4-FFF2-40B4-BE49-F238E27FC236}">
                <a16:creationId xmlns:a16="http://schemas.microsoft.com/office/drawing/2014/main" xmlns="" id="{B4141DC3-140B-4BAB-A56B-0312CC894BB9}"/>
              </a:ext>
            </a:extLst>
          </p:cNvPr>
          <p:cNvSpPr>
            <a:spLocks noGrp="1" noChangeArrowheads="1"/>
          </p:cNvSpPr>
          <p:nvPr>
            <p:ph type="body" idx="4294967295"/>
          </p:nvPr>
        </p:nvSpPr>
        <p:spPr/>
        <p:txBody>
          <a:bodyPr/>
          <a:lstStyle/>
          <a:p>
            <a:endParaRPr lang="zh-CN" altLang="en-US"/>
          </a:p>
        </p:txBody>
      </p:sp>
      <p:sp>
        <p:nvSpPr>
          <p:cNvPr id="7172" name="灯片编号占位符 3">
            <a:extLst>
              <a:ext uri="{FF2B5EF4-FFF2-40B4-BE49-F238E27FC236}">
                <a16:creationId xmlns:a16="http://schemas.microsoft.com/office/drawing/2014/main" xmlns="" id="{048800FB-8CC5-4219-89CF-2715DA3831F8}"/>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0" hangingPunct="0">
              <a:defRPr/>
            </a:pPr>
            <a:fld id="{68DF7647-F8D1-498B-9AF2-59E4C7E58997}" type="slidenum">
              <a:rPr lang="zh-CN" altLang="en-US" sz="1200" smtClean="0">
                <a:solidFill>
                  <a:srgbClr val="000000"/>
                </a:solidFill>
                <a:sym typeface="+mn-ea"/>
              </a:rPr>
              <a:pPr algn="r" eaLnBrk="0" hangingPunct="0">
                <a:defRPr/>
              </a:pPr>
              <a:t>2</a:t>
            </a:fld>
            <a:endParaRPr lang="en-US" altLang="zh-CN" sz="1200">
              <a:solidFill>
                <a:srgbClr val="000000"/>
              </a:solidFill>
              <a:sym typeface="+mn-ea"/>
            </a:endParaRPr>
          </a:p>
        </p:txBody>
      </p:sp>
    </p:spTree>
    <p:extLst>
      <p:ext uri="{BB962C8B-B14F-4D97-AF65-F5344CB8AC3E}">
        <p14:creationId xmlns:p14="http://schemas.microsoft.com/office/powerpoint/2010/main" xmlns="" val="35953930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a:extLst>
              <a:ext uri="{FF2B5EF4-FFF2-40B4-BE49-F238E27FC236}">
                <a16:creationId xmlns:a16="http://schemas.microsoft.com/office/drawing/2014/main" xmlns="" id="{C5D53A7F-5042-4FFD-9FD1-D937B07BD4FD}"/>
              </a:ext>
            </a:extLst>
          </p:cNvPr>
          <p:cNvSpPr>
            <a:spLocks noGrp="1" noRot="1" noChangeAspect="1" noChangeArrowheads="1" noTextEdit="1"/>
          </p:cNvSpPr>
          <p:nvPr>
            <p:ph type="sldImg" idx="4294967295"/>
          </p:nvPr>
        </p:nvSpPr>
        <p:spPr>
          <a:xfrm>
            <a:off x="381000" y="685800"/>
            <a:ext cx="6096000" cy="3429000"/>
          </a:xfrm>
        </p:spPr>
      </p:sp>
      <p:sp>
        <p:nvSpPr>
          <p:cNvPr id="45058" name="备注占位符 2">
            <a:extLst>
              <a:ext uri="{FF2B5EF4-FFF2-40B4-BE49-F238E27FC236}">
                <a16:creationId xmlns:a16="http://schemas.microsoft.com/office/drawing/2014/main" xmlns="" id="{2583A4FF-964D-4D24-B669-018BC22EE63E}"/>
              </a:ext>
            </a:extLst>
          </p:cNvPr>
          <p:cNvSpPr>
            <a:spLocks noGrp="1" noChangeArrowheads="1"/>
          </p:cNvSpPr>
          <p:nvPr>
            <p:ph type="body" idx="4294967295"/>
          </p:nvPr>
        </p:nvSpPr>
        <p:spPr/>
        <p:txBody>
          <a:bodyPr/>
          <a:lstStyle/>
          <a:p>
            <a:endParaRPr lang="zh-CN" altLang="en-US"/>
          </a:p>
        </p:txBody>
      </p:sp>
      <p:sp>
        <p:nvSpPr>
          <p:cNvPr id="15364" name="灯片编号占位符 3">
            <a:extLst>
              <a:ext uri="{FF2B5EF4-FFF2-40B4-BE49-F238E27FC236}">
                <a16:creationId xmlns:a16="http://schemas.microsoft.com/office/drawing/2014/main" xmlns="" id="{4041DE4F-F246-4D9F-BE5A-3860D09FA312}"/>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auto">
              <a:spcBef>
                <a:spcPts val="0"/>
              </a:spcBef>
              <a:spcAft>
                <a:spcPts val="0"/>
              </a:spcAft>
              <a:defRPr/>
            </a:pPr>
            <a:fld id="{498205B2-81C0-4FFD-A80E-A6367E7720CD}" type="slidenum">
              <a:rPr lang="zh-CN" altLang="en-US" kern="0" smtClean="0">
                <a:sym typeface="+mn-ea"/>
              </a:rPr>
              <a:pPr algn="r" fontAlgn="auto">
                <a:spcBef>
                  <a:spcPts val="0"/>
                </a:spcBef>
                <a:spcAft>
                  <a:spcPts val="0"/>
                </a:spcAft>
                <a:defRPr/>
              </a:pPr>
              <a:t>20</a:t>
            </a:fld>
            <a:endParaRPr lang="en-US" altLang="zh-CN" kern="0">
              <a:sym typeface="+mn-ea"/>
            </a:endParaRPr>
          </a:p>
        </p:txBody>
      </p:sp>
    </p:spTree>
    <p:extLst>
      <p:ext uri="{BB962C8B-B14F-4D97-AF65-F5344CB8AC3E}">
        <p14:creationId xmlns:p14="http://schemas.microsoft.com/office/powerpoint/2010/main" xmlns="" val="30947670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a:extLst>
              <a:ext uri="{FF2B5EF4-FFF2-40B4-BE49-F238E27FC236}">
                <a16:creationId xmlns:a16="http://schemas.microsoft.com/office/drawing/2014/main" xmlns="" id="{6D4411DC-7DCE-4481-AE35-7F7442C3A18C}"/>
              </a:ext>
            </a:extLst>
          </p:cNvPr>
          <p:cNvSpPr>
            <a:spLocks noGrp="1" noRot="1" noChangeAspect="1" noChangeArrowheads="1" noTextEdit="1"/>
          </p:cNvSpPr>
          <p:nvPr>
            <p:ph type="sldImg" idx="4294967295"/>
          </p:nvPr>
        </p:nvSpPr>
        <p:spPr>
          <a:xfrm>
            <a:off x="381000" y="685800"/>
            <a:ext cx="6096000" cy="3429000"/>
          </a:xfrm>
        </p:spPr>
      </p:sp>
      <p:sp>
        <p:nvSpPr>
          <p:cNvPr id="49154" name="备注占位符 2">
            <a:extLst>
              <a:ext uri="{FF2B5EF4-FFF2-40B4-BE49-F238E27FC236}">
                <a16:creationId xmlns:a16="http://schemas.microsoft.com/office/drawing/2014/main" xmlns="" id="{DACB2B5F-D42F-4503-9DBF-95375AF5676A}"/>
              </a:ext>
            </a:extLst>
          </p:cNvPr>
          <p:cNvSpPr>
            <a:spLocks noGrp="1" noChangeArrowheads="1"/>
          </p:cNvSpPr>
          <p:nvPr>
            <p:ph type="body" idx="4294967295"/>
          </p:nvPr>
        </p:nvSpPr>
        <p:spPr/>
        <p:txBody>
          <a:bodyPr/>
          <a:lstStyle/>
          <a:p>
            <a:endParaRPr lang="zh-CN" altLang="en-US"/>
          </a:p>
        </p:txBody>
      </p:sp>
      <p:sp>
        <p:nvSpPr>
          <p:cNvPr id="15364" name="灯片编号占位符 3">
            <a:extLst>
              <a:ext uri="{FF2B5EF4-FFF2-40B4-BE49-F238E27FC236}">
                <a16:creationId xmlns:a16="http://schemas.microsoft.com/office/drawing/2014/main" xmlns="" id="{E86F34A1-530B-41B8-AE53-CAA169A06787}"/>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auto">
              <a:spcBef>
                <a:spcPts val="0"/>
              </a:spcBef>
              <a:spcAft>
                <a:spcPts val="0"/>
              </a:spcAft>
              <a:defRPr/>
            </a:pPr>
            <a:fld id="{B6806475-0ABB-427A-A219-01EEEB790EC9}" type="slidenum">
              <a:rPr lang="zh-CN" altLang="en-US" kern="0" smtClean="0">
                <a:sym typeface="+mn-ea"/>
              </a:rPr>
              <a:pPr algn="r" fontAlgn="auto">
                <a:spcBef>
                  <a:spcPts val="0"/>
                </a:spcBef>
                <a:spcAft>
                  <a:spcPts val="0"/>
                </a:spcAft>
                <a:defRPr/>
              </a:pPr>
              <a:t>22</a:t>
            </a:fld>
            <a:endParaRPr lang="en-US" altLang="zh-CN" kern="0">
              <a:sym typeface="+mn-ea"/>
            </a:endParaRPr>
          </a:p>
        </p:txBody>
      </p:sp>
    </p:spTree>
    <p:extLst>
      <p:ext uri="{BB962C8B-B14F-4D97-AF65-F5344CB8AC3E}">
        <p14:creationId xmlns:p14="http://schemas.microsoft.com/office/powerpoint/2010/main" xmlns="" val="25218377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a:extLst>
              <a:ext uri="{FF2B5EF4-FFF2-40B4-BE49-F238E27FC236}">
                <a16:creationId xmlns:a16="http://schemas.microsoft.com/office/drawing/2014/main" xmlns="" id="{969F188E-4C57-4872-81D2-8B8D4600DDB1}"/>
              </a:ext>
            </a:extLst>
          </p:cNvPr>
          <p:cNvSpPr>
            <a:spLocks noGrp="1" noRot="1" noChangeAspect="1" noChangeArrowheads="1" noTextEdit="1"/>
          </p:cNvSpPr>
          <p:nvPr>
            <p:ph type="sldImg" idx="4294967295"/>
          </p:nvPr>
        </p:nvSpPr>
        <p:spPr>
          <a:xfrm>
            <a:off x="381000" y="685800"/>
            <a:ext cx="6096000" cy="3429000"/>
          </a:xfrm>
        </p:spPr>
      </p:sp>
      <p:sp>
        <p:nvSpPr>
          <p:cNvPr id="51202" name="备注占位符 2">
            <a:extLst>
              <a:ext uri="{FF2B5EF4-FFF2-40B4-BE49-F238E27FC236}">
                <a16:creationId xmlns:a16="http://schemas.microsoft.com/office/drawing/2014/main" xmlns="" id="{CE6BD2F3-689B-49B6-BD9A-54759D9DE690}"/>
              </a:ext>
            </a:extLst>
          </p:cNvPr>
          <p:cNvSpPr>
            <a:spLocks noGrp="1" noChangeArrowheads="1"/>
          </p:cNvSpPr>
          <p:nvPr>
            <p:ph type="body" idx="4294967295"/>
          </p:nvPr>
        </p:nvSpPr>
        <p:spPr/>
        <p:txBody>
          <a:bodyPr/>
          <a:lstStyle/>
          <a:p>
            <a:endParaRPr lang="zh-CN" altLang="en-US"/>
          </a:p>
        </p:txBody>
      </p:sp>
      <p:sp>
        <p:nvSpPr>
          <p:cNvPr id="15364" name="灯片编号占位符 3">
            <a:extLst>
              <a:ext uri="{FF2B5EF4-FFF2-40B4-BE49-F238E27FC236}">
                <a16:creationId xmlns:a16="http://schemas.microsoft.com/office/drawing/2014/main" xmlns="" id="{4E1A7F9D-F1B4-4DF6-97FF-D825653D0AC7}"/>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auto">
              <a:spcBef>
                <a:spcPts val="0"/>
              </a:spcBef>
              <a:spcAft>
                <a:spcPts val="0"/>
              </a:spcAft>
              <a:defRPr/>
            </a:pPr>
            <a:fld id="{B942D558-89A4-4FCC-834B-8D91D208A3BE}" type="slidenum">
              <a:rPr lang="zh-CN" altLang="en-US" kern="0" smtClean="0">
                <a:sym typeface="+mn-ea"/>
              </a:rPr>
              <a:pPr algn="r" fontAlgn="auto">
                <a:spcBef>
                  <a:spcPts val="0"/>
                </a:spcBef>
                <a:spcAft>
                  <a:spcPts val="0"/>
                </a:spcAft>
                <a:defRPr/>
              </a:pPr>
              <a:t>23</a:t>
            </a:fld>
            <a:endParaRPr lang="en-US" altLang="zh-CN" kern="0">
              <a:sym typeface="+mn-ea"/>
            </a:endParaRPr>
          </a:p>
        </p:txBody>
      </p:sp>
    </p:spTree>
    <p:extLst>
      <p:ext uri="{BB962C8B-B14F-4D97-AF65-F5344CB8AC3E}">
        <p14:creationId xmlns:p14="http://schemas.microsoft.com/office/powerpoint/2010/main" xmlns="" val="24536786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a:extLst>
              <a:ext uri="{FF2B5EF4-FFF2-40B4-BE49-F238E27FC236}">
                <a16:creationId xmlns:a16="http://schemas.microsoft.com/office/drawing/2014/main" xmlns="" id="{879A4654-52E7-4312-9412-F437D4BF3DBE}"/>
              </a:ext>
            </a:extLst>
          </p:cNvPr>
          <p:cNvSpPr>
            <a:spLocks noGrp="1" noRot="1" noChangeAspect="1" noChangeArrowheads="1" noTextEdit="1"/>
          </p:cNvSpPr>
          <p:nvPr>
            <p:ph type="sldImg" idx="4294967295"/>
          </p:nvPr>
        </p:nvSpPr>
        <p:spPr>
          <a:xfrm>
            <a:off x="381000" y="685800"/>
            <a:ext cx="6096000" cy="3429000"/>
          </a:xfrm>
        </p:spPr>
      </p:sp>
      <p:sp>
        <p:nvSpPr>
          <p:cNvPr id="53250" name="备注占位符 2">
            <a:extLst>
              <a:ext uri="{FF2B5EF4-FFF2-40B4-BE49-F238E27FC236}">
                <a16:creationId xmlns:a16="http://schemas.microsoft.com/office/drawing/2014/main" xmlns="" id="{4202E51D-9B76-4194-84D9-686F2C2E22D5}"/>
              </a:ext>
            </a:extLst>
          </p:cNvPr>
          <p:cNvSpPr>
            <a:spLocks noGrp="1" noChangeArrowheads="1"/>
          </p:cNvSpPr>
          <p:nvPr>
            <p:ph type="body" idx="4294967295"/>
          </p:nvPr>
        </p:nvSpPr>
        <p:spPr/>
        <p:txBody>
          <a:bodyPr/>
          <a:lstStyle/>
          <a:p>
            <a:endParaRPr lang="zh-CN" altLang="en-US"/>
          </a:p>
        </p:txBody>
      </p:sp>
      <p:sp>
        <p:nvSpPr>
          <p:cNvPr id="15364" name="灯片编号占位符 3">
            <a:extLst>
              <a:ext uri="{FF2B5EF4-FFF2-40B4-BE49-F238E27FC236}">
                <a16:creationId xmlns:a16="http://schemas.microsoft.com/office/drawing/2014/main" xmlns="" id="{1CF6B989-138A-40C7-BA85-8627EDA46172}"/>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auto">
              <a:spcBef>
                <a:spcPts val="0"/>
              </a:spcBef>
              <a:spcAft>
                <a:spcPts val="0"/>
              </a:spcAft>
              <a:defRPr/>
            </a:pPr>
            <a:fld id="{3951DB78-CAD0-45E9-93B7-4053D7C15560}" type="slidenum">
              <a:rPr lang="zh-CN" altLang="en-US" kern="0" smtClean="0">
                <a:sym typeface="+mn-ea"/>
              </a:rPr>
              <a:pPr algn="r" fontAlgn="auto">
                <a:spcBef>
                  <a:spcPts val="0"/>
                </a:spcBef>
                <a:spcAft>
                  <a:spcPts val="0"/>
                </a:spcAft>
                <a:defRPr/>
              </a:pPr>
              <a:t>24</a:t>
            </a:fld>
            <a:endParaRPr lang="en-US" altLang="zh-CN" kern="0">
              <a:sym typeface="+mn-ea"/>
            </a:endParaRPr>
          </a:p>
        </p:txBody>
      </p:sp>
    </p:spTree>
    <p:extLst>
      <p:ext uri="{BB962C8B-B14F-4D97-AF65-F5344CB8AC3E}">
        <p14:creationId xmlns:p14="http://schemas.microsoft.com/office/powerpoint/2010/main" xmlns="" val="24260289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a:extLst>
              <a:ext uri="{FF2B5EF4-FFF2-40B4-BE49-F238E27FC236}">
                <a16:creationId xmlns:a16="http://schemas.microsoft.com/office/drawing/2014/main" xmlns="" id="{329C5820-54F1-4824-8C0A-C1925AD5C435}"/>
              </a:ext>
            </a:extLst>
          </p:cNvPr>
          <p:cNvSpPr>
            <a:spLocks noGrp="1" noRot="1" noChangeAspect="1" noChangeArrowheads="1" noTextEdit="1"/>
          </p:cNvSpPr>
          <p:nvPr>
            <p:ph type="sldImg" idx="4294967295"/>
          </p:nvPr>
        </p:nvSpPr>
        <p:spPr>
          <a:xfrm>
            <a:off x="381000" y="685800"/>
            <a:ext cx="6096000" cy="3429000"/>
          </a:xfrm>
        </p:spPr>
      </p:sp>
      <p:sp>
        <p:nvSpPr>
          <p:cNvPr id="57346" name="备注占位符 2">
            <a:extLst>
              <a:ext uri="{FF2B5EF4-FFF2-40B4-BE49-F238E27FC236}">
                <a16:creationId xmlns:a16="http://schemas.microsoft.com/office/drawing/2014/main" xmlns="" id="{EC0D5911-A315-4C4F-9A4F-966DCF68AAC5}"/>
              </a:ext>
            </a:extLst>
          </p:cNvPr>
          <p:cNvSpPr>
            <a:spLocks noGrp="1" noChangeArrowheads="1"/>
          </p:cNvSpPr>
          <p:nvPr>
            <p:ph type="body" idx="4294967295"/>
          </p:nvPr>
        </p:nvSpPr>
        <p:spPr/>
        <p:txBody>
          <a:bodyPr/>
          <a:lstStyle/>
          <a:p>
            <a:endParaRPr lang="zh-CN" altLang="en-US"/>
          </a:p>
        </p:txBody>
      </p:sp>
      <p:sp>
        <p:nvSpPr>
          <p:cNvPr id="15364" name="灯片编号占位符 3">
            <a:extLst>
              <a:ext uri="{FF2B5EF4-FFF2-40B4-BE49-F238E27FC236}">
                <a16:creationId xmlns:a16="http://schemas.microsoft.com/office/drawing/2014/main" xmlns="" id="{13E6D48B-ABBD-400C-A8D6-E4398AF2F722}"/>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auto">
              <a:spcBef>
                <a:spcPts val="0"/>
              </a:spcBef>
              <a:spcAft>
                <a:spcPts val="0"/>
              </a:spcAft>
              <a:defRPr/>
            </a:pPr>
            <a:fld id="{4E753872-952F-4C00-B6D1-932762857F50}" type="slidenum">
              <a:rPr lang="zh-CN" altLang="en-US" kern="0" smtClean="0">
                <a:sym typeface="+mn-ea"/>
              </a:rPr>
              <a:pPr algn="r" fontAlgn="auto">
                <a:spcBef>
                  <a:spcPts val="0"/>
                </a:spcBef>
                <a:spcAft>
                  <a:spcPts val="0"/>
                </a:spcAft>
                <a:defRPr/>
              </a:pPr>
              <a:t>26</a:t>
            </a:fld>
            <a:endParaRPr lang="en-US" altLang="zh-CN" kern="0">
              <a:sym typeface="+mn-ea"/>
            </a:endParaRPr>
          </a:p>
        </p:txBody>
      </p:sp>
    </p:spTree>
    <p:extLst>
      <p:ext uri="{BB962C8B-B14F-4D97-AF65-F5344CB8AC3E}">
        <p14:creationId xmlns:p14="http://schemas.microsoft.com/office/powerpoint/2010/main" xmlns="" val="38530096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a:extLst>
              <a:ext uri="{FF2B5EF4-FFF2-40B4-BE49-F238E27FC236}">
                <a16:creationId xmlns:a16="http://schemas.microsoft.com/office/drawing/2014/main" xmlns="" id="{55FFAF55-9BDB-45E4-BBE0-272E9AA2D5C1}"/>
              </a:ext>
            </a:extLst>
          </p:cNvPr>
          <p:cNvSpPr>
            <a:spLocks noGrp="1" noRot="1" noChangeAspect="1" noChangeArrowheads="1" noTextEdit="1"/>
          </p:cNvSpPr>
          <p:nvPr>
            <p:ph type="sldImg" idx="4294967295"/>
          </p:nvPr>
        </p:nvSpPr>
        <p:spPr>
          <a:xfrm>
            <a:off x="381000" y="685800"/>
            <a:ext cx="6096000" cy="3429000"/>
          </a:xfrm>
        </p:spPr>
      </p:sp>
      <p:sp>
        <p:nvSpPr>
          <p:cNvPr id="59394" name="备注占位符 2">
            <a:extLst>
              <a:ext uri="{FF2B5EF4-FFF2-40B4-BE49-F238E27FC236}">
                <a16:creationId xmlns:a16="http://schemas.microsoft.com/office/drawing/2014/main" xmlns="" id="{000477D3-B866-4CA7-9819-09983BEC9EAB}"/>
              </a:ext>
            </a:extLst>
          </p:cNvPr>
          <p:cNvSpPr>
            <a:spLocks noGrp="1" noChangeArrowheads="1"/>
          </p:cNvSpPr>
          <p:nvPr>
            <p:ph type="body" idx="4294967295"/>
          </p:nvPr>
        </p:nvSpPr>
        <p:spPr/>
        <p:txBody>
          <a:bodyPr/>
          <a:lstStyle/>
          <a:p>
            <a:endParaRPr lang="zh-CN" altLang="en-US"/>
          </a:p>
        </p:txBody>
      </p:sp>
      <p:sp>
        <p:nvSpPr>
          <p:cNvPr id="15364" name="灯片编号占位符 3">
            <a:extLst>
              <a:ext uri="{FF2B5EF4-FFF2-40B4-BE49-F238E27FC236}">
                <a16:creationId xmlns:a16="http://schemas.microsoft.com/office/drawing/2014/main" xmlns="" id="{26B2034B-5380-484A-B826-EA1840723D24}"/>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auto">
              <a:spcBef>
                <a:spcPts val="0"/>
              </a:spcBef>
              <a:spcAft>
                <a:spcPts val="0"/>
              </a:spcAft>
              <a:defRPr/>
            </a:pPr>
            <a:fld id="{4969BC82-3E3F-42F6-80C0-078E1995DCA4}" type="slidenum">
              <a:rPr lang="zh-CN" altLang="en-US" kern="0" smtClean="0">
                <a:sym typeface="+mn-ea"/>
              </a:rPr>
              <a:pPr algn="r" fontAlgn="auto">
                <a:spcBef>
                  <a:spcPts val="0"/>
                </a:spcBef>
                <a:spcAft>
                  <a:spcPts val="0"/>
                </a:spcAft>
                <a:defRPr/>
              </a:pPr>
              <a:t>27</a:t>
            </a:fld>
            <a:endParaRPr lang="en-US" altLang="zh-CN" kern="0">
              <a:sym typeface="+mn-ea"/>
            </a:endParaRPr>
          </a:p>
        </p:txBody>
      </p:sp>
    </p:spTree>
    <p:extLst>
      <p:ext uri="{BB962C8B-B14F-4D97-AF65-F5344CB8AC3E}">
        <p14:creationId xmlns:p14="http://schemas.microsoft.com/office/powerpoint/2010/main" xmlns="" val="29692457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a:extLst>
              <a:ext uri="{FF2B5EF4-FFF2-40B4-BE49-F238E27FC236}">
                <a16:creationId xmlns:a16="http://schemas.microsoft.com/office/drawing/2014/main" xmlns="" id="{521289A5-7532-4D4E-9FDD-A66317BF0574}"/>
              </a:ext>
            </a:extLst>
          </p:cNvPr>
          <p:cNvSpPr>
            <a:spLocks noGrp="1" noRot="1" noChangeAspect="1" noChangeArrowheads="1" noTextEdit="1"/>
          </p:cNvSpPr>
          <p:nvPr>
            <p:ph type="sldImg" idx="4294967295"/>
          </p:nvPr>
        </p:nvSpPr>
        <p:spPr>
          <a:xfrm>
            <a:off x="381000" y="685800"/>
            <a:ext cx="6096000" cy="3429000"/>
          </a:xfrm>
        </p:spPr>
      </p:sp>
      <p:sp>
        <p:nvSpPr>
          <p:cNvPr id="61442" name="备注占位符 2">
            <a:extLst>
              <a:ext uri="{FF2B5EF4-FFF2-40B4-BE49-F238E27FC236}">
                <a16:creationId xmlns:a16="http://schemas.microsoft.com/office/drawing/2014/main" xmlns="" id="{D42F1CB4-6213-4F70-A7EE-08CBCE923E4B}"/>
              </a:ext>
            </a:extLst>
          </p:cNvPr>
          <p:cNvSpPr>
            <a:spLocks noGrp="1" noChangeArrowheads="1"/>
          </p:cNvSpPr>
          <p:nvPr>
            <p:ph type="body" idx="4294967295"/>
          </p:nvPr>
        </p:nvSpPr>
        <p:spPr/>
        <p:txBody>
          <a:bodyPr/>
          <a:lstStyle/>
          <a:p>
            <a:endParaRPr lang="zh-CN" altLang="en-US"/>
          </a:p>
        </p:txBody>
      </p:sp>
      <p:sp>
        <p:nvSpPr>
          <p:cNvPr id="15364" name="灯片编号占位符 3">
            <a:extLst>
              <a:ext uri="{FF2B5EF4-FFF2-40B4-BE49-F238E27FC236}">
                <a16:creationId xmlns:a16="http://schemas.microsoft.com/office/drawing/2014/main" xmlns="" id="{511E0710-B2E2-4743-AC41-0969E6F4DE56}"/>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auto">
              <a:spcBef>
                <a:spcPts val="0"/>
              </a:spcBef>
              <a:spcAft>
                <a:spcPts val="0"/>
              </a:spcAft>
              <a:defRPr/>
            </a:pPr>
            <a:fld id="{E120383E-BE80-4C27-9CE1-546BB46C7A94}" type="slidenum">
              <a:rPr lang="zh-CN" altLang="en-US" kern="0" smtClean="0">
                <a:sym typeface="+mn-ea"/>
              </a:rPr>
              <a:pPr algn="r" fontAlgn="auto">
                <a:spcBef>
                  <a:spcPts val="0"/>
                </a:spcBef>
                <a:spcAft>
                  <a:spcPts val="0"/>
                </a:spcAft>
                <a:defRPr/>
              </a:pPr>
              <a:t>28</a:t>
            </a:fld>
            <a:endParaRPr lang="en-US" altLang="zh-CN" kern="0">
              <a:sym typeface="+mn-ea"/>
            </a:endParaRPr>
          </a:p>
        </p:txBody>
      </p:sp>
    </p:spTree>
    <p:extLst>
      <p:ext uri="{BB962C8B-B14F-4D97-AF65-F5344CB8AC3E}">
        <p14:creationId xmlns:p14="http://schemas.microsoft.com/office/powerpoint/2010/main" xmlns="" val="30733718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a:extLst>
              <a:ext uri="{FF2B5EF4-FFF2-40B4-BE49-F238E27FC236}">
                <a16:creationId xmlns:a16="http://schemas.microsoft.com/office/drawing/2014/main" xmlns="" id="{4E10AD95-CBAC-46CF-B33F-5A3D1702BEA5}"/>
              </a:ext>
            </a:extLst>
          </p:cNvPr>
          <p:cNvSpPr>
            <a:spLocks noGrp="1" noRot="1" noChangeAspect="1" noChangeArrowheads="1" noTextEdit="1"/>
          </p:cNvSpPr>
          <p:nvPr>
            <p:ph type="sldImg" idx="4294967295"/>
          </p:nvPr>
        </p:nvSpPr>
        <p:spPr>
          <a:xfrm>
            <a:off x="381000" y="685800"/>
            <a:ext cx="6096000" cy="3429000"/>
          </a:xfrm>
        </p:spPr>
      </p:sp>
      <p:sp>
        <p:nvSpPr>
          <p:cNvPr id="63490" name="备注占位符 2">
            <a:extLst>
              <a:ext uri="{FF2B5EF4-FFF2-40B4-BE49-F238E27FC236}">
                <a16:creationId xmlns:a16="http://schemas.microsoft.com/office/drawing/2014/main" xmlns="" id="{C048BA39-FF0A-4FDA-A62F-528E6B7D40F8}"/>
              </a:ext>
            </a:extLst>
          </p:cNvPr>
          <p:cNvSpPr>
            <a:spLocks noGrp="1" noChangeArrowheads="1"/>
          </p:cNvSpPr>
          <p:nvPr>
            <p:ph type="body" idx="4294967295"/>
          </p:nvPr>
        </p:nvSpPr>
        <p:spPr/>
        <p:txBody>
          <a:bodyPr/>
          <a:lstStyle/>
          <a:p>
            <a:endParaRPr lang="zh-CN" altLang="en-US"/>
          </a:p>
        </p:txBody>
      </p:sp>
      <p:sp>
        <p:nvSpPr>
          <p:cNvPr id="15364" name="灯片编号占位符 3">
            <a:extLst>
              <a:ext uri="{FF2B5EF4-FFF2-40B4-BE49-F238E27FC236}">
                <a16:creationId xmlns:a16="http://schemas.microsoft.com/office/drawing/2014/main" xmlns="" id="{E1FFFCA3-89EA-42D2-AEA9-721E1E3021EE}"/>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auto">
              <a:spcBef>
                <a:spcPts val="0"/>
              </a:spcBef>
              <a:spcAft>
                <a:spcPts val="0"/>
              </a:spcAft>
              <a:defRPr/>
            </a:pPr>
            <a:fld id="{C41C0977-B2F9-4767-8FA0-44FAA50003CE}" type="slidenum">
              <a:rPr lang="zh-CN" altLang="en-US" kern="0" smtClean="0">
                <a:solidFill>
                  <a:srgbClr val="000000"/>
                </a:solidFill>
                <a:sym typeface="+mn-ea"/>
              </a:rPr>
              <a:pPr algn="r" fontAlgn="auto">
                <a:spcBef>
                  <a:spcPts val="0"/>
                </a:spcBef>
                <a:spcAft>
                  <a:spcPts val="0"/>
                </a:spcAft>
                <a:defRPr/>
              </a:pPr>
              <a:t>29</a:t>
            </a:fld>
            <a:endParaRPr lang="en-US" altLang="zh-CN" kern="0">
              <a:solidFill>
                <a:srgbClr val="000000"/>
              </a:solidFill>
              <a:sym typeface="+mn-ea"/>
            </a:endParaRPr>
          </a:p>
        </p:txBody>
      </p:sp>
    </p:spTree>
    <p:extLst>
      <p:ext uri="{BB962C8B-B14F-4D97-AF65-F5344CB8AC3E}">
        <p14:creationId xmlns:p14="http://schemas.microsoft.com/office/powerpoint/2010/main" xmlns="" val="10100418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幻灯片图像占位符 1">
            <a:extLst>
              <a:ext uri="{FF2B5EF4-FFF2-40B4-BE49-F238E27FC236}">
                <a16:creationId xmlns:a16="http://schemas.microsoft.com/office/drawing/2014/main" xmlns="" id="{0F5BAD70-9F0B-44A2-A3FA-FC18E19EB9CF}"/>
              </a:ext>
            </a:extLst>
          </p:cNvPr>
          <p:cNvSpPr>
            <a:spLocks noGrp="1" noRot="1" noChangeAspect="1" noChangeArrowheads="1" noTextEdit="1"/>
          </p:cNvSpPr>
          <p:nvPr>
            <p:ph type="sldImg" idx="4294967295"/>
          </p:nvPr>
        </p:nvSpPr>
        <p:spPr>
          <a:xfrm>
            <a:off x="381000" y="685800"/>
            <a:ext cx="6096000" cy="3429000"/>
          </a:xfrm>
        </p:spPr>
      </p:sp>
      <p:sp>
        <p:nvSpPr>
          <p:cNvPr id="10242" name="备注占位符 2">
            <a:extLst>
              <a:ext uri="{FF2B5EF4-FFF2-40B4-BE49-F238E27FC236}">
                <a16:creationId xmlns:a16="http://schemas.microsoft.com/office/drawing/2014/main" xmlns="" id="{6DAC9112-D564-4691-9406-FE85AB2ED631}"/>
              </a:ext>
            </a:extLst>
          </p:cNvPr>
          <p:cNvSpPr>
            <a:spLocks noGrp="1" noChangeArrowheads="1"/>
          </p:cNvSpPr>
          <p:nvPr>
            <p:ph type="body" idx="4294967295"/>
          </p:nvPr>
        </p:nvSpPr>
        <p:spPr/>
        <p:txBody>
          <a:bodyPr/>
          <a:lstStyle/>
          <a:p>
            <a:endParaRPr lang="zh-CN" altLang="en-US"/>
          </a:p>
        </p:txBody>
      </p:sp>
      <p:sp>
        <p:nvSpPr>
          <p:cNvPr id="7172" name="灯片编号占位符 3">
            <a:extLst>
              <a:ext uri="{FF2B5EF4-FFF2-40B4-BE49-F238E27FC236}">
                <a16:creationId xmlns:a16="http://schemas.microsoft.com/office/drawing/2014/main" xmlns="" id="{20251491-B939-4760-9C87-E0967B8273E5}"/>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0" hangingPunct="0">
              <a:defRPr/>
            </a:pPr>
            <a:fld id="{3A3C7A6B-83D6-40C5-A6E3-820241F6D326}" type="slidenum">
              <a:rPr lang="zh-CN" altLang="en-US" sz="1200" smtClean="0">
                <a:solidFill>
                  <a:srgbClr val="000000"/>
                </a:solidFill>
                <a:sym typeface="+mn-ea"/>
              </a:rPr>
              <a:pPr algn="r" eaLnBrk="0" hangingPunct="0">
                <a:defRPr/>
              </a:pPr>
              <a:t>3</a:t>
            </a:fld>
            <a:endParaRPr lang="en-US" altLang="zh-CN" sz="1200">
              <a:solidFill>
                <a:srgbClr val="000000"/>
              </a:solidFill>
              <a:sym typeface="+mn-ea"/>
            </a:endParaRPr>
          </a:p>
        </p:txBody>
      </p:sp>
    </p:spTree>
    <p:extLst>
      <p:ext uri="{BB962C8B-B14F-4D97-AF65-F5344CB8AC3E}">
        <p14:creationId xmlns:p14="http://schemas.microsoft.com/office/powerpoint/2010/main" xmlns="" val="9935356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a:extLst>
              <a:ext uri="{FF2B5EF4-FFF2-40B4-BE49-F238E27FC236}">
                <a16:creationId xmlns:a16="http://schemas.microsoft.com/office/drawing/2014/main" xmlns="" id="{4BD76C99-FFA6-4746-B605-DDB38946849D}"/>
              </a:ext>
            </a:extLst>
          </p:cNvPr>
          <p:cNvSpPr>
            <a:spLocks noGrp="1" noRot="1" noChangeAspect="1" noChangeArrowheads="1" noTextEdit="1"/>
          </p:cNvSpPr>
          <p:nvPr>
            <p:ph type="sldImg" idx="4294967295"/>
          </p:nvPr>
        </p:nvSpPr>
        <p:spPr>
          <a:xfrm>
            <a:off x="381000" y="685800"/>
            <a:ext cx="6096000" cy="3429000"/>
          </a:xfrm>
        </p:spPr>
      </p:sp>
      <p:sp>
        <p:nvSpPr>
          <p:cNvPr id="12290" name="备注占位符 2">
            <a:extLst>
              <a:ext uri="{FF2B5EF4-FFF2-40B4-BE49-F238E27FC236}">
                <a16:creationId xmlns:a16="http://schemas.microsoft.com/office/drawing/2014/main" xmlns="" id="{F6F0CF8C-D829-4DA2-A2DA-68DC4D28A573}"/>
              </a:ext>
            </a:extLst>
          </p:cNvPr>
          <p:cNvSpPr>
            <a:spLocks noGrp="1" noChangeArrowheads="1"/>
          </p:cNvSpPr>
          <p:nvPr>
            <p:ph type="body" idx="4294967295"/>
          </p:nvPr>
        </p:nvSpPr>
        <p:spPr/>
        <p:txBody>
          <a:bodyPr/>
          <a:lstStyle/>
          <a:p>
            <a:endParaRPr lang="zh-CN" altLang="en-US"/>
          </a:p>
        </p:txBody>
      </p:sp>
      <p:sp>
        <p:nvSpPr>
          <p:cNvPr id="7172" name="灯片编号占位符 3">
            <a:extLst>
              <a:ext uri="{FF2B5EF4-FFF2-40B4-BE49-F238E27FC236}">
                <a16:creationId xmlns:a16="http://schemas.microsoft.com/office/drawing/2014/main" xmlns="" id="{75FA63E6-4547-4019-B2A2-4D309A390053}"/>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0" hangingPunct="0">
              <a:defRPr/>
            </a:pPr>
            <a:fld id="{DB70F618-B692-4A19-9750-E6851779CE57}" type="slidenum">
              <a:rPr lang="zh-CN" altLang="en-US" sz="1200" smtClean="0">
                <a:solidFill>
                  <a:srgbClr val="000000"/>
                </a:solidFill>
                <a:sym typeface="+mn-ea"/>
              </a:rPr>
              <a:pPr algn="r" eaLnBrk="0" hangingPunct="0">
                <a:defRPr/>
              </a:pPr>
              <a:t>4</a:t>
            </a:fld>
            <a:endParaRPr lang="en-US" altLang="zh-CN" sz="1200">
              <a:solidFill>
                <a:srgbClr val="000000"/>
              </a:solidFill>
              <a:sym typeface="+mn-ea"/>
            </a:endParaRPr>
          </a:p>
        </p:txBody>
      </p:sp>
    </p:spTree>
    <p:extLst>
      <p:ext uri="{BB962C8B-B14F-4D97-AF65-F5344CB8AC3E}">
        <p14:creationId xmlns:p14="http://schemas.microsoft.com/office/powerpoint/2010/main" xmlns="" val="576935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幻灯片图像占位符 1">
            <a:extLst>
              <a:ext uri="{FF2B5EF4-FFF2-40B4-BE49-F238E27FC236}">
                <a16:creationId xmlns:a16="http://schemas.microsoft.com/office/drawing/2014/main" xmlns="" id="{FCD90F39-EF05-479F-B0BA-9C41D0D3687E}"/>
              </a:ext>
            </a:extLst>
          </p:cNvPr>
          <p:cNvSpPr>
            <a:spLocks noGrp="1" noRot="1" noChangeAspect="1" noChangeArrowheads="1" noTextEdit="1"/>
          </p:cNvSpPr>
          <p:nvPr>
            <p:ph type="sldImg" idx="4294967295"/>
          </p:nvPr>
        </p:nvSpPr>
        <p:spPr>
          <a:xfrm>
            <a:off x="381000" y="685800"/>
            <a:ext cx="6096000" cy="3429000"/>
          </a:xfrm>
        </p:spPr>
      </p:sp>
      <p:sp>
        <p:nvSpPr>
          <p:cNvPr id="14338" name="备注占位符 2">
            <a:extLst>
              <a:ext uri="{FF2B5EF4-FFF2-40B4-BE49-F238E27FC236}">
                <a16:creationId xmlns:a16="http://schemas.microsoft.com/office/drawing/2014/main" xmlns="" id="{D9B2B76C-6D02-4E34-A512-C4A6C8CDC56A}"/>
              </a:ext>
            </a:extLst>
          </p:cNvPr>
          <p:cNvSpPr>
            <a:spLocks noGrp="1" noChangeArrowheads="1"/>
          </p:cNvSpPr>
          <p:nvPr>
            <p:ph type="body" idx="4294967295"/>
          </p:nvPr>
        </p:nvSpPr>
        <p:spPr/>
        <p:txBody>
          <a:bodyPr/>
          <a:lstStyle/>
          <a:p>
            <a:endParaRPr lang="zh-CN" altLang="en-US"/>
          </a:p>
        </p:txBody>
      </p:sp>
      <p:sp>
        <p:nvSpPr>
          <p:cNvPr id="15364" name="灯片编号占位符 3">
            <a:extLst>
              <a:ext uri="{FF2B5EF4-FFF2-40B4-BE49-F238E27FC236}">
                <a16:creationId xmlns:a16="http://schemas.microsoft.com/office/drawing/2014/main" xmlns="" id="{E67D2A67-1B65-4FE0-ABA8-88B99D26AED4}"/>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auto">
              <a:spcBef>
                <a:spcPts val="0"/>
              </a:spcBef>
              <a:spcAft>
                <a:spcPts val="0"/>
              </a:spcAft>
              <a:defRPr/>
            </a:pPr>
            <a:fld id="{84CD29E0-F5BD-47AE-9029-DC476256D061}" type="slidenum">
              <a:rPr lang="zh-CN" altLang="en-US" kern="0" smtClean="0">
                <a:sym typeface="+mn-ea"/>
              </a:rPr>
              <a:pPr algn="r" fontAlgn="auto">
                <a:spcBef>
                  <a:spcPts val="0"/>
                </a:spcBef>
                <a:spcAft>
                  <a:spcPts val="0"/>
                </a:spcAft>
                <a:defRPr/>
              </a:pPr>
              <a:t>5</a:t>
            </a:fld>
            <a:endParaRPr lang="en-US" altLang="zh-CN" kern="0">
              <a:sym typeface="+mn-ea"/>
            </a:endParaRPr>
          </a:p>
        </p:txBody>
      </p:sp>
    </p:spTree>
    <p:extLst>
      <p:ext uri="{BB962C8B-B14F-4D97-AF65-F5344CB8AC3E}">
        <p14:creationId xmlns:p14="http://schemas.microsoft.com/office/powerpoint/2010/main" xmlns="" val="1889697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a:extLst>
              <a:ext uri="{FF2B5EF4-FFF2-40B4-BE49-F238E27FC236}">
                <a16:creationId xmlns:a16="http://schemas.microsoft.com/office/drawing/2014/main" xmlns="" id="{45D161E6-C659-4FD8-B6D8-6891E8F0EFE7}"/>
              </a:ext>
            </a:extLst>
          </p:cNvPr>
          <p:cNvSpPr>
            <a:spLocks noGrp="1" noRot="1" noChangeAspect="1" noChangeArrowheads="1" noTextEdit="1"/>
          </p:cNvSpPr>
          <p:nvPr>
            <p:ph type="sldImg" idx="4294967295"/>
          </p:nvPr>
        </p:nvSpPr>
        <p:spPr>
          <a:xfrm>
            <a:off x="381000" y="685800"/>
            <a:ext cx="6096000" cy="3429000"/>
          </a:xfrm>
        </p:spPr>
      </p:sp>
      <p:sp>
        <p:nvSpPr>
          <p:cNvPr id="16386" name="备注占位符 2">
            <a:extLst>
              <a:ext uri="{FF2B5EF4-FFF2-40B4-BE49-F238E27FC236}">
                <a16:creationId xmlns:a16="http://schemas.microsoft.com/office/drawing/2014/main" xmlns="" id="{650B1179-9EFD-4183-85E0-1B26FE4A1E2D}"/>
              </a:ext>
            </a:extLst>
          </p:cNvPr>
          <p:cNvSpPr>
            <a:spLocks noGrp="1" noChangeArrowheads="1"/>
          </p:cNvSpPr>
          <p:nvPr>
            <p:ph type="body" idx="4294967295"/>
          </p:nvPr>
        </p:nvSpPr>
        <p:spPr/>
        <p:txBody>
          <a:bodyPr/>
          <a:lstStyle/>
          <a:p>
            <a:endParaRPr lang="zh-CN" altLang="en-US"/>
          </a:p>
        </p:txBody>
      </p:sp>
      <p:sp>
        <p:nvSpPr>
          <p:cNvPr id="15364" name="灯片编号占位符 3">
            <a:extLst>
              <a:ext uri="{FF2B5EF4-FFF2-40B4-BE49-F238E27FC236}">
                <a16:creationId xmlns:a16="http://schemas.microsoft.com/office/drawing/2014/main" xmlns="" id="{7BB5E9DC-B9DD-45BD-AA31-C22C35BE353D}"/>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auto">
              <a:spcBef>
                <a:spcPts val="0"/>
              </a:spcBef>
              <a:spcAft>
                <a:spcPts val="0"/>
              </a:spcAft>
              <a:defRPr/>
            </a:pPr>
            <a:fld id="{D4E292DB-B207-4FB5-84FA-5D1BFBAD3DD2}" type="slidenum">
              <a:rPr lang="zh-CN" altLang="en-US" kern="0" smtClean="0">
                <a:sym typeface="+mn-ea"/>
              </a:rPr>
              <a:pPr algn="r" fontAlgn="auto">
                <a:spcBef>
                  <a:spcPts val="0"/>
                </a:spcBef>
                <a:spcAft>
                  <a:spcPts val="0"/>
                </a:spcAft>
                <a:defRPr/>
              </a:pPr>
              <a:t>6</a:t>
            </a:fld>
            <a:endParaRPr lang="en-US" altLang="zh-CN" kern="0">
              <a:sym typeface="+mn-ea"/>
            </a:endParaRPr>
          </a:p>
        </p:txBody>
      </p:sp>
    </p:spTree>
    <p:extLst>
      <p:ext uri="{BB962C8B-B14F-4D97-AF65-F5344CB8AC3E}">
        <p14:creationId xmlns:p14="http://schemas.microsoft.com/office/powerpoint/2010/main" xmlns="" val="42869225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幻灯片图像占位符 1">
            <a:extLst>
              <a:ext uri="{FF2B5EF4-FFF2-40B4-BE49-F238E27FC236}">
                <a16:creationId xmlns:a16="http://schemas.microsoft.com/office/drawing/2014/main" xmlns="" id="{492FB4FA-3DDE-4C2F-9153-1C4AF7F34F56}"/>
              </a:ext>
            </a:extLst>
          </p:cNvPr>
          <p:cNvSpPr>
            <a:spLocks noGrp="1" noRot="1" noChangeAspect="1" noChangeArrowheads="1" noTextEdit="1"/>
          </p:cNvSpPr>
          <p:nvPr>
            <p:ph type="sldImg" idx="4294967295"/>
          </p:nvPr>
        </p:nvSpPr>
        <p:spPr>
          <a:xfrm>
            <a:off x="381000" y="685800"/>
            <a:ext cx="6096000" cy="3429000"/>
          </a:xfrm>
        </p:spPr>
      </p:sp>
      <p:sp>
        <p:nvSpPr>
          <p:cNvPr id="20482" name="备注占位符 2">
            <a:extLst>
              <a:ext uri="{FF2B5EF4-FFF2-40B4-BE49-F238E27FC236}">
                <a16:creationId xmlns:a16="http://schemas.microsoft.com/office/drawing/2014/main" xmlns="" id="{448CEF25-5B86-41BD-AA47-7E092D449743}"/>
              </a:ext>
            </a:extLst>
          </p:cNvPr>
          <p:cNvSpPr>
            <a:spLocks noGrp="1" noChangeArrowheads="1"/>
          </p:cNvSpPr>
          <p:nvPr>
            <p:ph type="body" idx="4294967295"/>
          </p:nvPr>
        </p:nvSpPr>
        <p:spPr/>
        <p:txBody>
          <a:bodyPr/>
          <a:lstStyle/>
          <a:p>
            <a:endParaRPr lang="zh-CN" altLang="en-US"/>
          </a:p>
        </p:txBody>
      </p:sp>
      <p:sp>
        <p:nvSpPr>
          <p:cNvPr id="15364" name="灯片编号占位符 3">
            <a:extLst>
              <a:ext uri="{FF2B5EF4-FFF2-40B4-BE49-F238E27FC236}">
                <a16:creationId xmlns:a16="http://schemas.microsoft.com/office/drawing/2014/main" xmlns="" id="{665AF3CD-1B75-44AA-8BA2-8C25FF21D3D4}"/>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auto">
              <a:spcBef>
                <a:spcPts val="0"/>
              </a:spcBef>
              <a:spcAft>
                <a:spcPts val="0"/>
              </a:spcAft>
              <a:defRPr/>
            </a:pPr>
            <a:fld id="{1EA66F67-C1F7-4CF3-9CC6-6A56F1FC85C2}" type="slidenum">
              <a:rPr lang="zh-CN" altLang="en-US" kern="0" smtClean="0">
                <a:sym typeface="+mn-ea"/>
              </a:rPr>
              <a:pPr algn="r" fontAlgn="auto">
                <a:spcBef>
                  <a:spcPts val="0"/>
                </a:spcBef>
                <a:spcAft>
                  <a:spcPts val="0"/>
                </a:spcAft>
                <a:defRPr/>
              </a:pPr>
              <a:t>8</a:t>
            </a:fld>
            <a:endParaRPr lang="en-US" altLang="zh-CN" kern="0">
              <a:sym typeface="+mn-ea"/>
            </a:endParaRPr>
          </a:p>
        </p:txBody>
      </p:sp>
    </p:spTree>
    <p:extLst>
      <p:ext uri="{BB962C8B-B14F-4D97-AF65-F5344CB8AC3E}">
        <p14:creationId xmlns:p14="http://schemas.microsoft.com/office/powerpoint/2010/main" xmlns="" val="1428800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幻灯片图像占位符 1">
            <a:extLst>
              <a:ext uri="{FF2B5EF4-FFF2-40B4-BE49-F238E27FC236}">
                <a16:creationId xmlns:a16="http://schemas.microsoft.com/office/drawing/2014/main" xmlns="" id="{E7E52F36-EA8E-4008-BEF2-A978AA155FD0}"/>
              </a:ext>
            </a:extLst>
          </p:cNvPr>
          <p:cNvSpPr>
            <a:spLocks noGrp="1" noRot="1" noChangeAspect="1" noChangeArrowheads="1" noTextEdit="1"/>
          </p:cNvSpPr>
          <p:nvPr>
            <p:ph type="sldImg" idx="4294967295"/>
          </p:nvPr>
        </p:nvSpPr>
        <p:spPr>
          <a:xfrm>
            <a:off x="381000" y="685800"/>
            <a:ext cx="6096000" cy="3429000"/>
          </a:xfrm>
        </p:spPr>
      </p:sp>
      <p:sp>
        <p:nvSpPr>
          <p:cNvPr id="22530" name="备注占位符 2">
            <a:extLst>
              <a:ext uri="{FF2B5EF4-FFF2-40B4-BE49-F238E27FC236}">
                <a16:creationId xmlns:a16="http://schemas.microsoft.com/office/drawing/2014/main" xmlns="" id="{4BC9CCE3-9504-460C-8F03-DE39C872FF91}"/>
              </a:ext>
            </a:extLst>
          </p:cNvPr>
          <p:cNvSpPr>
            <a:spLocks noGrp="1" noChangeArrowheads="1"/>
          </p:cNvSpPr>
          <p:nvPr>
            <p:ph type="body" idx="4294967295"/>
          </p:nvPr>
        </p:nvSpPr>
        <p:spPr/>
        <p:txBody>
          <a:bodyPr/>
          <a:lstStyle/>
          <a:p>
            <a:endParaRPr lang="zh-CN" altLang="en-US"/>
          </a:p>
        </p:txBody>
      </p:sp>
      <p:sp>
        <p:nvSpPr>
          <p:cNvPr id="15364" name="灯片编号占位符 3">
            <a:extLst>
              <a:ext uri="{FF2B5EF4-FFF2-40B4-BE49-F238E27FC236}">
                <a16:creationId xmlns:a16="http://schemas.microsoft.com/office/drawing/2014/main" xmlns="" id="{8FC2FE05-BD95-414C-BC6A-0DD7A6A1B56C}"/>
              </a:ext>
            </a:extLst>
          </p:cNvPr>
          <p:cNvSpPr>
            <a:spLocks noGrp="1"/>
          </p:cNvSpPr>
          <p:nvPr>
            <p:ph type="sldNum" sz="quarter" idx="5"/>
          </p:nvPr>
        </p:nvSpPr>
        <p:spPr>
          <a:xfrm>
            <a:off x="3884613" y="8685213"/>
            <a:ext cx="2971800" cy="457200"/>
          </a:xfrm>
          <a:prstGeom prst="rect">
            <a:avLst/>
          </a:prstGeom>
          <a:ln/>
        </p:spPr>
        <p:txBody>
          <a:bodyPr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auto">
              <a:spcBef>
                <a:spcPts val="0"/>
              </a:spcBef>
              <a:spcAft>
                <a:spcPts val="0"/>
              </a:spcAft>
              <a:defRPr/>
            </a:pPr>
            <a:fld id="{27DE5A5A-90AF-430C-9F07-92859228C618}" type="slidenum">
              <a:rPr lang="zh-CN" altLang="en-US" kern="0" smtClean="0">
                <a:sym typeface="+mn-ea"/>
              </a:rPr>
              <a:pPr algn="r" fontAlgn="auto">
                <a:spcBef>
                  <a:spcPts val="0"/>
                </a:spcBef>
                <a:spcAft>
                  <a:spcPts val="0"/>
                </a:spcAft>
                <a:defRPr/>
              </a:pPr>
              <a:t>9</a:t>
            </a:fld>
            <a:endParaRPr lang="en-US" altLang="zh-CN" kern="0">
              <a:sym typeface="+mn-ea"/>
            </a:endParaRPr>
          </a:p>
        </p:txBody>
      </p:sp>
    </p:spTree>
    <p:extLst>
      <p:ext uri="{BB962C8B-B14F-4D97-AF65-F5344CB8AC3E}">
        <p14:creationId xmlns:p14="http://schemas.microsoft.com/office/powerpoint/2010/main" xmlns="" val="3621829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D233271-74F7-439F-A379-C930E2FF8143}"/>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039944E5-7A00-4E26-A4A0-902D33DC088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22BE056F-EACB-4287-8BD9-7E499E013CE0}"/>
              </a:ext>
            </a:extLst>
          </p:cNvPr>
          <p:cNvSpPr>
            <a:spLocks noGrp="1"/>
          </p:cNvSpPr>
          <p:nvPr>
            <p:ph type="dt" sz="half" idx="10"/>
          </p:nvPr>
        </p:nvSpPr>
        <p:spPr>
          <a:xfrm>
            <a:off x="838200" y="6356350"/>
            <a:ext cx="2743200" cy="365125"/>
          </a:xfrm>
          <a:prstGeom prst="rect">
            <a:avLst/>
          </a:prstGeom>
        </p:spPr>
        <p:txBody>
          <a:bodyPr/>
          <a:lstStyle/>
          <a:p>
            <a:fld id="{5C1899A5-406C-4CB5-B9BE-39F5AC023E40}" type="datetimeFigureOut">
              <a:rPr lang="zh-CN" altLang="en-US" smtClean="0"/>
              <a:pPr/>
              <a:t>2018/3/30</a:t>
            </a:fld>
            <a:endParaRPr lang="zh-CN" altLang="en-US"/>
          </a:p>
        </p:txBody>
      </p:sp>
      <p:sp>
        <p:nvSpPr>
          <p:cNvPr id="5" name="页脚占位符 4">
            <a:extLst>
              <a:ext uri="{FF2B5EF4-FFF2-40B4-BE49-F238E27FC236}">
                <a16:creationId xmlns:a16="http://schemas.microsoft.com/office/drawing/2014/main" xmlns="" id="{7A1708E6-818A-4C55-886A-04D1BE00B626}"/>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3CD0440F-5E09-4907-A3EF-796A2A538F5A}"/>
              </a:ext>
            </a:extLst>
          </p:cNvPr>
          <p:cNvSpPr>
            <a:spLocks noGrp="1"/>
          </p:cNvSpPr>
          <p:nvPr>
            <p:ph type="sldNum" sz="quarter" idx="12"/>
          </p:nvPr>
        </p:nvSpPr>
        <p:spPr>
          <a:xfrm>
            <a:off x="8610600" y="6356350"/>
            <a:ext cx="2743200" cy="365125"/>
          </a:xfrm>
          <a:prstGeom prst="rect">
            <a:avLst/>
          </a:prstGeom>
        </p:spPr>
        <p:txBody>
          <a:bodyPr/>
          <a:lstStyle/>
          <a:p>
            <a:fld id="{C53B8F92-3E8D-41B2-8B83-5293578F7166}" type="slidenum">
              <a:rPr lang="zh-CN" altLang="en-US" smtClean="0"/>
              <a:pPr/>
              <a:t>‹#›</a:t>
            </a:fld>
            <a:endParaRPr lang="zh-CN" altLang="en-US"/>
          </a:p>
        </p:txBody>
      </p:sp>
    </p:spTree>
    <p:extLst>
      <p:ext uri="{BB962C8B-B14F-4D97-AF65-F5344CB8AC3E}">
        <p14:creationId xmlns:p14="http://schemas.microsoft.com/office/powerpoint/2010/main" xmlns="" val="2387189341"/>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B71CE25-DC5B-4157-80B0-B4A2A917DFD4}"/>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DA977B54-C0AE-437D-9CF7-0ED7CD64FE81}"/>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D2C22E5-3CB6-4AEF-945B-92313925FD70}"/>
              </a:ext>
            </a:extLst>
          </p:cNvPr>
          <p:cNvSpPr>
            <a:spLocks noGrp="1"/>
          </p:cNvSpPr>
          <p:nvPr>
            <p:ph type="dt" sz="half" idx="10"/>
          </p:nvPr>
        </p:nvSpPr>
        <p:spPr>
          <a:xfrm>
            <a:off x="838200" y="6356350"/>
            <a:ext cx="2743200" cy="365125"/>
          </a:xfrm>
          <a:prstGeom prst="rect">
            <a:avLst/>
          </a:prstGeom>
        </p:spPr>
        <p:txBody>
          <a:bodyPr/>
          <a:lstStyle/>
          <a:p>
            <a:fld id="{5C1899A5-406C-4CB5-B9BE-39F5AC023E40}" type="datetimeFigureOut">
              <a:rPr lang="zh-CN" altLang="en-US" smtClean="0"/>
              <a:pPr/>
              <a:t>2018/3/30</a:t>
            </a:fld>
            <a:endParaRPr lang="zh-CN" altLang="en-US"/>
          </a:p>
        </p:txBody>
      </p:sp>
      <p:sp>
        <p:nvSpPr>
          <p:cNvPr id="5" name="页脚占位符 4">
            <a:extLst>
              <a:ext uri="{FF2B5EF4-FFF2-40B4-BE49-F238E27FC236}">
                <a16:creationId xmlns:a16="http://schemas.microsoft.com/office/drawing/2014/main" xmlns="" id="{13E73404-9FD4-4696-BC70-52C4E42BFBC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6B2440C9-37C5-448C-9749-3DE115AC3F8B}"/>
              </a:ext>
            </a:extLst>
          </p:cNvPr>
          <p:cNvSpPr>
            <a:spLocks noGrp="1"/>
          </p:cNvSpPr>
          <p:nvPr>
            <p:ph type="sldNum" sz="quarter" idx="12"/>
          </p:nvPr>
        </p:nvSpPr>
        <p:spPr>
          <a:xfrm>
            <a:off x="8610600" y="6356350"/>
            <a:ext cx="2743200" cy="365125"/>
          </a:xfrm>
          <a:prstGeom prst="rect">
            <a:avLst/>
          </a:prstGeom>
        </p:spPr>
        <p:txBody>
          <a:bodyPr/>
          <a:lstStyle/>
          <a:p>
            <a:fld id="{C53B8F92-3E8D-41B2-8B83-5293578F7166}" type="slidenum">
              <a:rPr lang="zh-CN" altLang="en-US" smtClean="0"/>
              <a:pPr/>
              <a:t>‹#›</a:t>
            </a:fld>
            <a:endParaRPr lang="zh-CN" altLang="en-US"/>
          </a:p>
        </p:txBody>
      </p:sp>
    </p:spTree>
    <p:extLst>
      <p:ext uri="{BB962C8B-B14F-4D97-AF65-F5344CB8AC3E}">
        <p14:creationId xmlns:p14="http://schemas.microsoft.com/office/powerpoint/2010/main" xmlns="" val="77009110"/>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3BED68C5-71A1-4A7E-9690-0962D52347F4}"/>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D80212B0-FCE1-48B1-AC88-30B50891FD17}"/>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3BB49BC-C15C-4EB0-B106-7BCB9DDE785B}"/>
              </a:ext>
            </a:extLst>
          </p:cNvPr>
          <p:cNvSpPr>
            <a:spLocks noGrp="1"/>
          </p:cNvSpPr>
          <p:nvPr>
            <p:ph type="dt" sz="half" idx="10"/>
          </p:nvPr>
        </p:nvSpPr>
        <p:spPr>
          <a:xfrm>
            <a:off x="838200" y="6356350"/>
            <a:ext cx="2743200" cy="365125"/>
          </a:xfrm>
          <a:prstGeom prst="rect">
            <a:avLst/>
          </a:prstGeom>
        </p:spPr>
        <p:txBody>
          <a:bodyPr/>
          <a:lstStyle/>
          <a:p>
            <a:fld id="{5C1899A5-406C-4CB5-B9BE-39F5AC023E40}" type="datetimeFigureOut">
              <a:rPr lang="zh-CN" altLang="en-US" smtClean="0"/>
              <a:pPr/>
              <a:t>2018/3/30</a:t>
            </a:fld>
            <a:endParaRPr lang="zh-CN" altLang="en-US"/>
          </a:p>
        </p:txBody>
      </p:sp>
      <p:sp>
        <p:nvSpPr>
          <p:cNvPr id="5" name="页脚占位符 4">
            <a:extLst>
              <a:ext uri="{FF2B5EF4-FFF2-40B4-BE49-F238E27FC236}">
                <a16:creationId xmlns:a16="http://schemas.microsoft.com/office/drawing/2014/main" xmlns="" id="{9FEA418E-E9A7-4982-902F-41F41DBE51A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09E53A42-0841-4FF4-BB25-967702730E5D}"/>
              </a:ext>
            </a:extLst>
          </p:cNvPr>
          <p:cNvSpPr>
            <a:spLocks noGrp="1"/>
          </p:cNvSpPr>
          <p:nvPr>
            <p:ph type="sldNum" sz="quarter" idx="12"/>
          </p:nvPr>
        </p:nvSpPr>
        <p:spPr>
          <a:xfrm>
            <a:off x="8610600" y="6356350"/>
            <a:ext cx="2743200" cy="365125"/>
          </a:xfrm>
          <a:prstGeom prst="rect">
            <a:avLst/>
          </a:prstGeom>
        </p:spPr>
        <p:txBody>
          <a:bodyPr/>
          <a:lstStyle/>
          <a:p>
            <a:fld id="{C53B8F92-3E8D-41B2-8B83-5293578F7166}" type="slidenum">
              <a:rPr lang="zh-CN" altLang="en-US" smtClean="0"/>
              <a:pPr/>
              <a:t>‹#›</a:t>
            </a:fld>
            <a:endParaRPr lang="zh-CN" altLang="en-US"/>
          </a:p>
        </p:txBody>
      </p:sp>
    </p:spTree>
    <p:extLst>
      <p:ext uri="{BB962C8B-B14F-4D97-AF65-F5344CB8AC3E}">
        <p14:creationId xmlns:p14="http://schemas.microsoft.com/office/powerpoint/2010/main" xmlns="" val="1489640145"/>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3DD9450-81F1-4375-8D4D-F724C7CF8D4C}"/>
              </a:ext>
            </a:extLst>
          </p:cNvPr>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0" y="5922498"/>
            <a:ext cx="12192000" cy="1149346"/>
          </a:xfrm>
          <a:prstGeom prst="rect">
            <a:avLst/>
          </a:prstGeom>
        </p:spPr>
      </p:pic>
    </p:spTree>
    <p:extLst>
      <p:ext uri="{BB962C8B-B14F-4D97-AF65-F5344CB8AC3E}">
        <p14:creationId xmlns:p14="http://schemas.microsoft.com/office/powerpoint/2010/main" xmlns="" val="823702691"/>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 name="文本框 5">
            <a:extLst>
              <a:ext uri="{FF2B5EF4-FFF2-40B4-BE49-F238E27FC236}">
                <a16:creationId xmlns:a16="http://schemas.microsoft.com/office/drawing/2014/main" xmlns="" id="{15184050-7E10-4201-A216-70430FC1DCE8}"/>
              </a:ext>
            </a:extLst>
          </p:cNvPr>
          <p:cNvSpPr txBox="1">
            <a:spLocks noChangeArrowheads="1"/>
          </p:cNvSpPr>
          <p:nvPr userDrawn="1"/>
        </p:nvSpPr>
        <p:spPr bwMode="auto">
          <a:xfrm>
            <a:off x="11468383" y="6419850"/>
            <a:ext cx="639669" cy="3384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0" hangingPunct="0"/>
            <a:r>
              <a:rPr lang="en-US" altLang="zh-CN" sz="1599">
                <a:solidFill>
                  <a:srgbClr val="7F7F7F"/>
                </a:solidFill>
              </a:rPr>
              <a:t>-</a:t>
            </a:r>
            <a:fld id="{D29562EC-E64D-4941-8F22-8B1276A5578B}" type="slidenum">
              <a:rPr lang="zh-CN" altLang="en-US" sz="1599">
                <a:solidFill>
                  <a:srgbClr val="7F7F7F"/>
                </a:solidFill>
              </a:rPr>
              <a:pPr eaLnBrk="0" hangingPunct="0"/>
              <a:t>‹#›</a:t>
            </a:fld>
            <a:r>
              <a:rPr lang="en-US" altLang="zh-CN" sz="1599">
                <a:solidFill>
                  <a:srgbClr val="7F7F7F"/>
                </a:solidFill>
              </a:rPr>
              <a:t>-</a:t>
            </a:r>
            <a:endParaRPr lang="zh-CN" altLang="en-US" sz="1599">
              <a:solidFill>
                <a:srgbClr val="7F7F7F"/>
              </a:solidFill>
            </a:endParaRPr>
          </a:p>
        </p:txBody>
      </p:sp>
    </p:spTree>
    <p:extLst>
      <p:ext uri="{BB962C8B-B14F-4D97-AF65-F5344CB8AC3E}">
        <p14:creationId xmlns:p14="http://schemas.microsoft.com/office/powerpoint/2010/main" xmlns="" val="2611311487"/>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95E52F2-06C7-4906-8A16-A59079C25AD9}"/>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A295B80-D717-4199-89AF-5CF20156AF99}"/>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4D69704-E1FA-492F-97E6-79E4312AD985}"/>
              </a:ext>
            </a:extLst>
          </p:cNvPr>
          <p:cNvSpPr>
            <a:spLocks noGrp="1"/>
          </p:cNvSpPr>
          <p:nvPr>
            <p:ph type="dt" sz="half" idx="10"/>
          </p:nvPr>
        </p:nvSpPr>
        <p:spPr>
          <a:xfrm>
            <a:off x="838200" y="6356350"/>
            <a:ext cx="2743200" cy="365125"/>
          </a:xfrm>
          <a:prstGeom prst="rect">
            <a:avLst/>
          </a:prstGeom>
        </p:spPr>
        <p:txBody>
          <a:bodyPr/>
          <a:lstStyle/>
          <a:p>
            <a:fld id="{5C1899A5-406C-4CB5-B9BE-39F5AC023E40}" type="datetimeFigureOut">
              <a:rPr lang="zh-CN" altLang="en-US" smtClean="0"/>
              <a:pPr/>
              <a:t>2018/3/30</a:t>
            </a:fld>
            <a:endParaRPr lang="zh-CN" altLang="en-US"/>
          </a:p>
        </p:txBody>
      </p:sp>
      <p:sp>
        <p:nvSpPr>
          <p:cNvPr id="5" name="页脚占位符 4">
            <a:extLst>
              <a:ext uri="{FF2B5EF4-FFF2-40B4-BE49-F238E27FC236}">
                <a16:creationId xmlns:a16="http://schemas.microsoft.com/office/drawing/2014/main" xmlns="" id="{D91687D4-1E31-47D3-BC0A-70D9F040B1A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6480BEC3-9194-423F-A58D-03C28C3CC8E8}"/>
              </a:ext>
            </a:extLst>
          </p:cNvPr>
          <p:cNvSpPr>
            <a:spLocks noGrp="1"/>
          </p:cNvSpPr>
          <p:nvPr>
            <p:ph type="sldNum" sz="quarter" idx="12"/>
          </p:nvPr>
        </p:nvSpPr>
        <p:spPr>
          <a:xfrm>
            <a:off x="8610600" y="6356350"/>
            <a:ext cx="2743200" cy="365125"/>
          </a:xfrm>
          <a:prstGeom prst="rect">
            <a:avLst/>
          </a:prstGeom>
        </p:spPr>
        <p:txBody>
          <a:bodyPr/>
          <a:lstStyle/>
          <a:p>
            <a:fld id="{C53B8F92-3E8D-41B2-8B83-5293578F7166}" type="slidenum">
              <a:rPr lang="zh-CN" altLang="en-US" smtClean="0"/>
              <a:pPr/>
              <a:t>‹#›</a:t>
            </a:fld>
            <a:endParaRPr lang="zh-CN" altLang="en-US"/>
          </a:p>
        </p:txBody>
      </p:sp>
    </p:spTree>
    <p:extLst>
      <p:ext uri="{BB962C8B-B14F-4D97-AF65-F5344CB8AC3E}">
        <p14:creationId xmlns:p14="http://schemas.microsoft.com/office/powerpoint/2010/main" xmlns="" val="3939143270"/>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66BD741-510D-440F-B556-D87EE8E335A0}"/>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EF4A890C-7914-4127-8782-B7D2C28A096B}"/>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A7C0B5AD-0B4F-4B0D-8719-E41AA03E910D}"/>
              </a:ext>
            </a:extLst>
          </p:cNvPr>
          <p:cNvSpPr>
            <a:spLocks noGrp="1"/>
          </p:cNvSpPr>
          <p:nvPr>
            <p:ph type="dt" sz="half" idx="10"/>
          </p:nvPr>
        </p:nvSpPr>
        <p:spPr>
          <a:xfrm>
            <a:off x="838200" y="6356350"/>
            <a:ext cx="2743200" cy="365125"/>
          </a:xfrm>
          <a:prstGeom prst="rect">
            <a:avLst/>
          </a:prstGeom>
        </p:spPr>
        <p:txBody>
          <a:bodyPr/>
          <a:lstStyle/>
          <a:p>
            <a:fld id="{5C1899A5-406C-4CB5-B9BE-39F5AC023E40}" type="datetimeFigureOut">
              <a:rPr lang="zh-CN" altLang="en-US" smtClean="0"/>
              <a:pPr/>
              <a:t>2018/3/30</a:t>
            </a:fld>
            <a:endParaRPr lang="zh-CN" altLang="en-US"/>
          </a:p>
        </p:txBody>
      </p:sp>
      <p:sp>
        <p:nvSpPr>
          <p:cNvPr id="5" name="页脚占位符 4">
            <a:extLst>
              <a:ext uri="{FF2B5EF4-FFF2-40B4-BE49-F238E27FC236}">
                <a16:creationId xmlns:a16="http://schemas.microsoft.com/office/drawing/2014/main" xmlns="" id="{B6CA3110-C572-44B1-A5A8-859E796F0FA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2D705CAD-2610-464E-A1A8-D7F44056D87F}"/>
              </a:ext>
            </a:extLst>
          </p:cNvPr>
          <p:cNvSpPr>
            <a:spLocks noGrp="1"/>
          </p:cNvSpPr>
          <p:nvPr>
            <p:ph type="sldNum" sz="quarter" idx="12"/>
          </p:nvPr>
        </p:nvSpPr>
        <p:spPr>
          <a:xfrm>
            <a:off x="8610600" y="6356350"/>
            <a:ext cx="2743200" cy="365125"/>
          </a:xfrm>
          <a:prstGeom prst="rect">
            <a:avLst/>
          </a:prstGeom>
        </p:spPr>
        <p:txBody>
          <a:bodyPr/>
          <a:lstStyle/>
          <a:p>
            <a:fld id="{C53B8F92-3E8D-41B2-8B83-5293578F7166}" type="slidenum">
              <a:rPr lang="zh-CN" altLang="en-US" smtClean="0"/>
              <a:pPr/>
              <a:t>‹#›</a:t>
            </a:fld>
            <a:endParaRPr lang="zh-CN" altLang="en-US"/>
          </a:p>
        </p:txBody>
      </p:sp>
    </p:spTree>
    <p:extLst>
      <p:ext uri="{BB962C8B-B14F-4D97-AF65-F5344CB8AC3E}">
        <p14:creationId xmlns:p14="http://schemas.microsoft.com/office/powerpoint/2010/main" xmlns="" val="1391494102"/>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9CAF19D-C55F-4A63-B695-194382DAE1B5}"/>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0D941995-8E52-4137-B321-E0CFDA1E131C}"/>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E29C4EBA-1C7D-419F-835C-9FA74B7F0588}"/>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8229B21D-5DB3-471C-B1E3-2E4A87A81327}"/>
              </a:ext>
            </a:extLst>
          </p:cNvPr>
          <p:cNvSpPr>
            <a:spLocks noGrp="1"/>
          </p:cNvSpPr>
          <p:nvPr>
            <p:ph type="dt" sz="half" idx="10"/>
          </p:nvPr>
        </p:nvSpPr>
        <p:spPr>
          <a:xfrm>
            <a:off x="838200" y="6356350"/>
            <a:ext cx="2743200" cy="365125"/>
          </a:xfrm>
          <a:prstGeom prst="rect">
            <a:avLst/>
          </a:prstGeom>
        </p:spPr>
        <p:txBody>
          <a:bodyPr/>
          <a:lstStyle/>
          <a:p>
            <a:fld id="{5C1899A5-406C-4CB5-B9BE-39F5AC023E40}" type="datetimeFigureOut">
              <a:rPr lang="zh-CN" altLang="en-US" smtClean="0"/>
              <a:pPr/>
              <a:t>2018/3/30</a:t>
            </a:fld>
            <a:endParaRPr lang="zh-CN" altLang="en-US"/>
          </a:p>
        </p:txBody>
      </p:sp>
      <p:sp>
        <p:nvSpPr>
          <p:cNvPr id="6" name="页脚占位符 5">
            <a:extLst>
              <a:ext uri="{FF2B5EF4-FFF2-40B4-BE49-F238E27FC236}">
                <a16:creationId xmlns:a16="http://schemas.microsoft.com/office/drawing/2014/main" xmlns="" id="{9F85F925-2DD3-47F7-8B5E-E40FD9DF09F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01061CCA-0227-4A94-8E62-4B3656C110B9}"/>
              </a:ext>
            </a:extLst>
          </p:cNvPr>
          <p:cNvSpPr>
            <a:spLocks noGrp="1"/>
          </p:cNvSpPr>
          <p:nvPr>
            <p:ph type="sldNum" sz="quarter" idx="12"/>
          </p:nvPr>
        </p:nvSpPr>
        <p:spPr>
          <a:xfrm>
            <a:off x="8610600" y="6356350"/>
            <a:ext cx="2743200" cy="365125"/>
          </a:xfrm>
          <a:prstGeom prst="rect">
            <a:avLst/>
          </a:prstGeom>
        </p:spPr>
        <p:txBody>
          <a:bodyPr/>
          <a:lstStyle/>
          <a:p>
            <a:fld id="{C53B8F92-3E8D-41B2-8B83-5293578F7166}" type="slidenum">
              <a:rPr lang="zh-CN" altLang="en-US" smtClean="0"/>
              <a:pPr/>
              <a:t>‹#›</a:t>
            </a:fld>
            <a:endParaRPr lang="zh-CN" altLang="en-US"/>
          </a:p>
        </p:txBody>
      </p:sp>
    </p:spTree>
    <p:extLst>
      <p:ext uri="{BB962C8B-B14F-4D97-AF65-F5344CB8AC3E}">
        <p14:creationId xmlns:p14="http://schemas.microsoft.com/office/powerpoint/2010/main" xmlns="" val="199673120"/>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1524EE5-8FCC-45E2-A1F9-CCF8827C6C43}"/>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0E0F41BA-447A-4776-9631-F1726F5F104B}"/>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A9C85B80-243B-45BD-98D4-C867CCAA77EF}"/>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8910F2D6-B2E9-4B3D-858E-667448D21B72}"/>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A5CFC637-E27E-450E-AB05-B5114F9C1A98}"/>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084239A9-1B13-4B18-95C0-94D2A68EDA5D}"/>
              </a:ext>
            </a:extLst>
          </p:cNvPr>
          <p:cNvSpPr>
            <a:spLocks noGrp="1"/>
          </p:cNvSpPr>
          <p:nvPr>
            <p:ph type="dt" sz="half" idx="10"/>
          </p:nvPr>
        </p:nvSpPr>
        <p:spPr>
          <a:xfrm>
            <a:off x="838200" y="6356350"/>
            <a:ext cx="2743200" cy="365125"/>
          </a:xfrm>
          <a:prstGeom prst="rect">
            <a:avLst/>
          </a:prstGeom>
        </p:spPr>
        <p:txBody>
          <a:bodyPr/>
          <a:lstStyle/>
          <a:p>
            <a:fld id="{5C1899A5-406C-4CB5-B9BE-39F5AC023E40}" type="datetimeFigureOut">
              <a:rPr lang="zh-CN" altLang="en-US" smtClean="0"/>
              <a:pPr/>
              <a:t>2018/3/30</a:t>
            </a:fld>
            <a:endParaRPr lang="zh-CN" altLang="en-US"/>
          </a:p>
        </p:txBody>
      </p:sp>
      <p:sp>
        <p:nvSpPr>
          <p:cNvPr id="8" name="页脚占位符 7">
            <a:extLst>
              <a:ext uri="{FF2B5EF4-FFF2-40B4-BE49-F238E27FC236}">
                <a16:creationId xmlns:a16="http://schemas.microsoft.com/office/drawing/2014/main" xmlns="" id="{CD5DFA37-EA47-46F3-A911-EE39BB72450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xmlns="" id="{8CB1DDCE-EABE-442F-AB6A-08ADB33CAE27}"/>
              </a:ext>
            </a:extLst>
          </p:cNvPr>
          <p:cNvSpPr>
            <a:spLocks noGrp="1"/>
          </p:cNvSpPr>
          <p:nvPr>
            <p:ph type="sldNum" sz="quarter" idx="12"/>
          </p:nvPr>
        </p:nvSpPr>
        <p:spPr>
          <a:xfrm>
            <a:off x="8610600" y="6356350"/>
            <a:ext cx="2743200" cy="365125"/>
          </a:xfrm>
          <a:prstGeom prst="rect">
            <a:avLst/>
          </a:prstGeom>
        </p:spPr>
        <p:txBody>
          <a:bodyPr/>
          <a:lstStyle/>
          <a:p>
            <a:fld id="{C53B8F92-3E8D-41B2-8B83-5293578F7166}" type="slidenum">
              <a:rPr lang="zh-CN" altLang="en-US" smtClean="0"/>
              <a:pPr/>
              <a:t>‹#›</a:t>
            </a:fld>
            <a:endParaRPr lang="zh-CN" altLang="en-US"/>
          </a:p>
        </p:txBody>
      </p:sp>
    </p:spTree>
    <p:extLst>
      <p:ext uri="{BB962C8B-B14F-4D97-AF65-F5344CB8AC3E}">
        <p14:creationId xmlns:p14="http://schemas.microsoft.com/office/powerpoint/2010/main" xmlns="" val="2776482084"/>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55D1E67-4DAD-4619-BEE9-FB5413FC56A5}"/>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3242FDA9-D71B-42A2-B7CD-84FC76236876}"/>
              </a:ext>
            </a:extLst>
          </p:cNvPr>
          <p:cNvSpPr>
            <a:spLocks noGrp="1"/>
          </p:cNvSpPr>
          <p:nvPr>
            <p:ph type="dt" sz="half" idx="10"/>
          </p:nvPr>
        </p:nvSpPr>
        <p:spPr>
          <a:xfrm>
            <a:off x="838200" y="6356350"/>
            <a:ext cx="2743200" cy="365125"/>
          </a:xfrm>
          <a:prstGeom prst="rect">
            <a:avLst/>
          </a:prstGeom>
        </p:spPr>
        <p:txBody>
          <a:bodyPr/>
          <a:lstStyle/>
          <a:p>
            <a:fld id="{5C1899A5-406C-4CB5-B9BE-39F5AC023E40}" type="datetimeFigureOut">
              <a:rPr lang="zh-CN" altLang="en-US" smtClean="0"/>
              <a:pPr/>
              <a:t>2018/3/30</a:t>
            </a:fld>
            <a:endParaRPr lang="zh-CN" altLang="en-US"/>
          </a:p>
        </p:txBody>
      </p:sp>
      <p:sp>
        <p:nvSpPr>
          <p:cNvPr id="4" name="页脚占位符 3">
            <a:extLst>
              <a:ext uri="{FF2B5EF4-FFF2-40B4-BE49-F238E27FC236}">
                <a16:creationId xmlns:a16="http://schemas.microsoft.com/office/drawing/2014/main" xmlns="" id="{433EA6DD-F264-4864-88C0-F51D98B6F5C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xmlns="" id="{14FD2BCB-BDC5-45E0-9D7C-2E3DAE29C590}"/>
              </a:ext>
            </a:extLst>
          </p:cNvPr>
          <p:cNvSpPr>
            <a:spLocks noGrp="1"/>
          </p:cNvSpPr>
          <p:nvPr>
            <p:ph type="sldNum" sz="quarter" idx="12"/>
          </p:nvPr>
        </p:nvSpPr>
        <p:spPr>
          <a:xfrm>
            <a:off x="8610600" y="6356350"/>
            <a:ext cx="2743200" cy="365125"/>
          </a:xfrm>
          <a:prstGeom prst="rect">
            <a:avLst/>
          </a:prstGeom>
        </p:spPr>
        <p:txBody>
          <a:bodyPr/>
          <a:lstStyle/>
          <a:p>
            <a:fld id="{C53B8F92-3E8D-41B2-8B83-5293578F7166}" type="slidenum">
              <a:rPr lang="zh-CN" altLang="en-US" smtClean="0"/>
              <a:pPr/>
              <a:t>‹#›</a:t>
            </a:fld>
            <a:endParaRPr lang="zh-CN" altLang="en-US"/>
          </a:p>
        </p:txBody>
      </p:sp>
    </p:spTree>
    <p:extLst>
      <p:ext uri="{BB962C8B-B14F-4D97-AF65-F5344CB8AC3E}">
        <p14:creationId xmlns:p14="http://schemas.microsoft.com/office/powerpoint/2010/main" xmlns="" val="1851731116"/>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547CD66-B7B3-4DB6-A427-B10F8172A9BE}"/>
              </a:ext>
            </a:extLst>
          </p:cNvPr>
          <p:cNvSpPr>
            <a:spLocks noGrp="1"/>
          </p:cNvSpPr>
          <p:nvPr>
            <p:ph type="dt" sz="half" idx="10"/>
          </p:nvPr>
        </p:nvSpPr>
        <p:spPr>
          <a:xfrm>
            <a:off x="838200" y="6356350"/>
            <a:ext cx="2743200" cy="365125"/>
          </a:xfrm>
          <a:prstGeom prst="rect">
            <a:avLst/>
          </a:prstGeom>
        </p:spPr>
        <p:txBody>
          <a:bodyPr/>
          <a:lstStyle/>
          <a:p>
            <a:fld id="{5C1899A5-406C-4CB5-B9BE-39F5AC023E40}" type="datetimeFigureOut">
              <a:rPr lang="zh-CN" altLang="en-US" smtClean="0"/>
              <a:pPr/>
              <a:t>2018/3/30</a:t>
            </a:fld>
            <a:endParaRPr lang="zh-CN" altLang="en-US"/>
          </a:p>
        </p:txBody>
      </p:sp>
      <p:sp>
        <p:nvSpPr>
          <p:cNvPr id="3" name="页脚占位符 2">
            <a:extLst>
              <a:ext uri="{FF2B5EF4-FFF2-40B4-BE49-F238E27FC236}">
                <a16:creationId xmlns:a16="http://schemas.microsoft.com/office/drawing/2014/main" xmlns="" id="{FCC717AB-5CC1-40BB-8570-E1DEB2D5C1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xmlns="" id="{53243C14-3829-4DBF-9334-FAAF7D29333B}"/>
              </a:ext>
            </a:extLst>
          </p:cNvPr>
          <p:cNvSpPr>
            <a:spLocks noGrp="1"/>
          </p:cNvSpPr>
          <p:nvPr>
            <p:ph type="sldNum" sz="quarter" idx="12"/>
          </p:nvPr>
        </p:nvSpPr>
        <p:spPr>
          <a:xfrm>
            <a:off x="8610600" y="6356350"/>
            <a:ext cx="2743200" cy="365125"/>
          </a:xfrm>
          <a:prstGeom prst="rect">
            <a:avLst/>
          </a:prstGeom>
        </p:spPr>
        <p:txBody>
          <a:bodyPr/>
          <a:lstStyle/>
          <a:p>
            <a:fld id="{C53B8F92-3E8D-41B2-8B83-5293578F7166}" type="slidenum">
              <a:rPr lang="zh-CN" altLang="en-US" smtClean="0"/>
              <a:pPr/>
              <a:t>‹#›</a:t>
            </a:fld>
            <a:endParaRPr lang="zh-CN" altLang="en-US"/>
          </a:p>
        </p:txBody>
      </p:sp>
    </p:spTree>
    <p:extLst>
      <p:ext uri="{BB962C8B-B14F-4D97-AF65-F5344CB8AC3E}">
        <p14:creationId xmlns:p14="http://schemas.microsoft.com/office/powerpoint/2010/main" xmlns="" val="1217359611"/>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85BED7B-DD43-4C68-B997-F8881AD472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568ABA34-91AA-4844-940B-DA45F510EFE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C5EE3C00-DBF9-43F9-9F26-C315278B883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B6215D15-C9AF-4897-9C1F-7AB83AEAE93C}"/>
              </a:ext>
            </a:extLst>
          </p:cNvPr>
          <p:cNvSpPr>
            <a:spLocks noGrp="1"/>
          </p:cNvSpPr>
          <p:nvPr>
            <p:ph type="dt" sz="half" idx="10"/>
          </p:nvPr>
        </p:nvSpPr>
        <p:spPr>
          <a:xfrm>
            <a:off x="838200" y="6356350"/>
            <a:ext cx="2743200" cy="365125"/>
          </a:xfrm>
          <a:prstGeom prst="rect">
            <a:avLst/>
          </a:prstGeom>
        </p:spPr>
        <p:txBody>
          <a:bodyPr/>
          <a:lstStyle/>
          <a:p>
            <a:fld id="{5C1899A5-406C-4CB5-B9BE-39F5AC023E40}" type="datetimeFigureOut">
              <a:rPr lang="zh-CN" altLang="en-US" smtClean="0"/>
              <a:pPr/>
              <a:t>2018/3/30</a:t>
            </a:fld>
            <a:endParaRPr lang="zh-CN" altLang="en-US"/>
          </a:p>
        </p:txBody>
      </p:sp>
      <p:sp>
        <p:nvSpPr>
          <p:cNvPr id="6" name="页脚占位符 5">
            <a:extLst>
              <a:ext uri="{FF2B5EF4-FFF2-40B4-BE49-F238E27FC236}">
                <a16:creationId xmlns:a16="http://schemas.microsoft.com/office/drawing/2014/main" xmlns="" id="{702DB4EB-6AF8-491E-9C09-A389472E384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ABF64136-B76C-4877-8D5F-6B0B271549CA}"/>
              </a:ext>
            </a:extLst>
          </p:cNvPr>
          <p:cNvSpPr>
            <a:spLocks noGrp="1"/>
          </p:cNvSpPr>
          <p:nvPr>
            <p:ph type="sldNum" sz="quarter" idx="12"/>
          </p:nvPr>
        </p:nvSpPr>
        <p:spPr>
          <a:xfrm>
            <a:off x="8610600" y="6356350"/>
            <a:ext cx="2743200" cy="365125"/>
          </a:xfrm>
          <a:prstGeom prst="rect">
            <a:avLst/>
          </a:prstGeom>
        </p:spPr>
        <p:txBody>
          <a:bodyPr/>
          <a:lstStyle/>
          <a:p>
            <a:fld id="{C53B8F92-3E8D-41B2-8B83-5293578F7166}" type="slidenum">
              <a:rPr lang="zh-CN" altLang="en-US" smtClean="0"/>
              <a:pPr/>
              <a:t>‹#›</a:t>
            </a:fld>
            <a:endParaRPr lang="zh-CN" altLang="en-US"/>
          </a:p>
        </p:txBody>
      </p:sp>
    </p:spTree>
    <p:extLst>
      <p:ext uri="{BB962C8B-B14F-4D97-AF65-F5344CB8AC3E}">
        <p14:creationId xmlns:p14="http://schemas.microsoft.com/office/powerpoint/2010/main" xmlns="" val="3199784684"/>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30C290E-AA26-4BD7-BE4B-8080B74144F0}"/>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A2474A58-8339-439A-A3D7-736D4E86B8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CE96D80E-9827-41F8-AEBB-CBEC2C09168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38388C15-8806-4D7D-B5FC-5572E4B6233A}"/>
              </a:ext>
            </a:extLst>
          </p:cNvPr>
          <p:cNvSpPr>
            <a:spLocks noGrp="1"/>
          </p:cNvSpPr>
          <p:nvPr>
            <p:ph type="dt" sz="half" idx="10"/>
          </p:nvPr>
        </p:nvSpPr>
        <p:spPr>
          <a:xfrm>
            <a:off x="838200" y="6356350"/>
            <a:ext cx="2743200" cy="365125"/>
          </a:xfrm>
          <a:prstGeom prst="rect">
            <a:avLst/>
          </a:prstGeom>
        </p:spPr>
        <p:txBody>
          <a:bodyPr/>
          <a:lstStyle/>
          <a:p>
            <a:fld id="{5C1899A5-406C-4CB5-B9BE-39F5AC023E40}" type="datetimeFigureOut">
              <a:rPr lang="zh-CN" altLang="en-US" smtClean="0"/>
              <a:pPr/>
              <a:t>2018/3/30</a:t>
            </a:fld>
            <a:endParaRPr lang="zh-CN" altLang="en-US"/>
          </a:p>
        </p:txBody>
      </p:sp>
      <p:sp>
        <p:nvSpPr>
          <p:cNvPr id="6" name="页脚占位符 5">
            <a:extLst>
              <a:ext uri="{FF2B5EF4-FFF2-40B4-BE49-F238E27FC236}">
                <a16:creationId xmlns:a16="http://schemas.microsoft.com/office/drawing/2014/main" xmlns="" id="{A5112A87-A1EC-4BF8-B60C-00C3DD49566C}"/>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7917745C-9A20-447B-98BA-01683358ED1B}"/>
              </a:ext>
            </a:extLst>
          </p:cNvPr>
          <p:cNvSpPr>
            <a:spLocks noGrp="1"/>
          </p:cNvSpPr>
          <p:nvPr>
            <p:ph type="sldNum" sz="quarter" idx="12"/>
          </p:nvPr>
        </p:nvSpPr>
        <p:spPr>
          <a:xfrm>
            <a:off x="8610600" y="6356350"/>
            <a:ext cx="2743200" cy="365125"/>
          </a:xfrm>
          <a:prstGeom prst="rect">
            <a:avLst/>
          </a:prstGeom>
        </p:spPr>
        <p:txBody>
          <a:bodyPr/>
          <a:lstStyle/>
          <a:p>
            <a:fld id="{C53B8F92-3E8D-41B2-8B83-5293578F7166}" type="slidenum">
              <a:rPr lang="zh-CN" altLang="en-US" smtClean="0"/>
              <a:pPr/>
              <a:t>‹#›</a:t>
            </a:fld>
            <a:endParaRPr lang="zh-CN" altLang="en-US"/>
          </a:p>
        </p:txBody>
      </p:sp>
    </p:spTree>
    <p:extLst>
      <p:ext uri="{BB962C8B-B14F-4D97-AF65-F5344CB8AC3E}">
        <p14:creationId xmlns:p14="http://schemas.microsoft.com/office/powerpoint/2010/main" xmlns="" val="3600782043"/>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7112DC93-840D-46FB-9A3A-BBE461764461}"/>
              </a:ext>
            </a:extLst>
          </p:cNvPr>
          <p:cNvPicPr>
            <a:picLocks noChangeAspect="1"/>
          </p:cNvPicPr>
          <p:nvPr userDrawn="1"/>
        </p:nvPicPr>
        <p:blipFill rotWithShape="1">
          <a:blip r:embed="rId15" cstate="print">
            <a:extLst>
              <a:ext uri="{28A0092B-C50C-407E-A947-70E740481C1C}">
                <a14:useLocalDpi xmlns:a14="http://schemas.microsoft.com/office/drawing/2010/main" xmlns="" val="0"/>
              </a:ext>
            </a:extLst>
          </a:blip>
          <a:srcRect t="1514" b="-1"/>
          <a:stretch/>
        </p:blipFill>
        <p:spPr>
          <a:xfrm>
            <a:off x="0" y="0"/>
            <a:ext cx="12192000" cy="6857999"/>
          </a:xfrm>
          <a:prstGeom prst="rect">
            <a:avLst/>
          </a:prstGeom>
        </p:spPr>
      </p:pic>
    </p:spTree>
    <p:extLst>
      <p:ext uri="{BB962C8B-B14F-4D97-AF65-F5344CB8AC3E}">
        <p14:creationId xmlns:p14="http://schemas.microsoft.com/office/powerpoint/2010/main" xmlns="" val="20367242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audio" Target="../media/media1.mp3"/><Relationship Id="rId6" Type="http://schemas.microsoft.com/office/2007/relationships/media" Target="../media/media1.mp3"/><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C5A4E691-A7C0-4599-8256-33ECFBFAE64E}"/>
              </a:ext>
            </a:extLst>
          </p:cNvPr>
          <p:cNvPicPr>
            <a:picLocks noChangeAspect="1"/>
          </p:cNvPicPr>
          <p:nvPr/>
        </p:nvPicPr>
        <p:blipFill rotWithShape="1">
          <a:blip r:embed="rId4" cstate="print">
            <a:extLst>
              <a:ext uri="{28A0092B-C50C-407E-A947-70E740481C1C}">
                <a14:useLocalDpi xmlns:a14="http://schemas.microsoft.com/office/drawing/2010/main" xmlns="" val="0"/>
              </a:ext>
            </a:extLst>
          </a:blip>
          <a:srcRect b="33847"/>
          <a:stretch/>
        </p:blipFill>
        <p:spPr>
          <a:xfrm>
            <a:off x="6107260" y="2020962"/>
            <a:ext cx="6093632" cy="4031112"/>
          </a:xfrm>
          <a:prstGeom prst="rect">
            <a:avLst/>
          </a:prstGeom>
        </p:spPr>
      </p:pic>
      <p:pic>
        <p:nvPicPr>
          <p:cNvPr id="19" name="图片 18">
            <a:extLst>
              <a:ext uri="{FF2B5EF4-FFF2-40B4-BE49-F238E27FC236}">
                <a16:creationId xmlns:a16="http://schemas.microsoft.com/office/drawing/2014/main" xmlns="" id="{DF45BD5A-03AD-411E-A2AC-D1749078EAFB}"/>
              </a:ext>
            </a:extLst>
          </p:cNvPr>
          <p:cNvPicPr>
            <a:picLocks noChangeAspect="1"/>
          </p:cNvPicPr>
          <p:nvPr/>
        </p:nvPicPr>
        <p:blipFill rotWithShape="1">
          <a:blip r:embed="rId5" cstate="print">
            <a:extLst>
              <a:ext uri="{28A0092B-C50C-407E-A947-70E740481C1C}">
                <a14:useLocalDpi xmlns:a14="http://schemas.microsoft.com/office/drawing/2010/main" xmlns="" val="0"/>
              </a:ext>
            </a:extLst>
          </a:blip>
          <a:srcRect b="33161"/>
          <a:stretch/>
        </p:blipFill>
        <p:spPr>
          <a:xfrm flipH="1">
            <a:off x="0" y="2000066"/>
            <a:ext cx="6059502" cy="4072903"/>
          </a:xfrm>
          <a:prstGeom prst="rect">
            <a:avLst/>
          </a:prstGeom>
        </p:spPr>
      </p:pic>
      <p:sp>
        <p:nvSpPr>
          <p:cNvPr id="5" name="矩形: 圆角 4">
            <a:extLst>
              <a:ext uri="{FF2B5EF4-FFF2-40B4-BE49-F238E27FC236}">
                <a16:creationId xmlns:a16="http://schemas.microsoft.com/office/drawing/2014/main" xmlns="" id="{AB8F7F00-F987-47E0-A8A4-4D2042FE8C40}"/>
              </a:ext>
            </a:extLst>
          </p:cNvPr>
          <p:cNvSpPr/>
          <p:nvPr/>
        </p:nvSpPr>
        <p:spPr bwMode="auto">
          <a:xfrm>
            <a:off x="3494316" y="4026540"/>
            <a:ext cx="4822518" cy="519189"/>
          </a:xfrm>
          <a:prstGeom prst="roundRect">
            <a:avLst/>
          </a:prstGeom>
          <a:solidFill>
            <a:srgbClr val="C00000"/>
          </a:solidFill>
          <a:ln w="9525" cap="flat" cmpd="sng" algn="ctr">
            <a:noFill/>
            <a:prstDash val="solid"/>
            <a:round/>
            <a:headEnd type="none" w="med" len="med"/>
            <a:tailEnd type="none" w="med" len="med"/>
          </a:ln>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pPr algn="ct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这里可以输入单位</a:t>
            </a:r>
            <a:r>
              <a:rPr lang="en-US" altLang="zh-CN"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机构名称</a:t>
            </a:r>
            <a:endParaRPr lang="zh-CN" altLang="zh-CN"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3">
            <a:extLst>
              <a:ext uri="{FF2B5EF4-FFF2-40B4-BE49-F238E27FC236}">
                <a16:creationId xmlns:a16="http://schemas.microsoft.com/office/drawing/2014/main" xmlns="" id="{2E9910E1-C60A-4976-882D-3DC15056A750}"/>
              </a:ext>
            </a:extLst>
          </p:cNvPr>
          <p:cNvSpPr txBox="1">
            <a:spLocks noChangeArrowheads="1"/>
          </p:cNvSpPr>
          <p:nvPr/>
        </p:nvSpPr>
        <p:spPr bwMode="auto">
          <a:xfrm>
            <a:off x="1276324" y="2687799"/>
            <a:ext cx="10106248" cy="86375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defPPr>
              <a:defRPr lang="zh-CN"/>
            </a:defPPr>
            <a:lvl1pPr marL="0" marR="0" lvl="0" indent="0" algn="ctr" defTabSz="914400" latinLnBrk="0">
              <a:lnSpc>
                <a:spcPct val="100000"/>
              </a:lnSpc>
              <a:buClrTx/>
              <a:buSzTx/>
              <a:buFontTx/>
              <a:buNone/>
              <a:defRPr kumimoji="0" sz="6600" b="1" i="0" u="none" strike="noStrike" cap="none" spc="0" normalizeH="0" baseline="0">
                <a:ln>
                  <a:noFill/>
                </a:ln>
                <a:gradFill>
                  <a:gsLst>
                    <a:gs pos="0">
                      <a:srgbClr val="DA0000">
                        <a:lumMod val="60000"/>
                        <a:lumOff val="40000"/>
                      </a:srgbClr>
                    </a:gs>
                    <a:gs pos="54000">
                      <a:srgbClr val="DA0000"/>
                    </a:gs>
                    <a:gs pos="100000">
                      <a:srgbClr val="DA0000">
                        <a:lumMod val="75000"/>
                      </a:srgbClr>
                    </a:gs>
                  </a:gsLst>
                  <a:lin ang="5400000" scaled="1"/>
                </a:gradFill>
                <a:effectLst/>
                <a:uLnTx/>
                <a:uFillTx/>
                <a:latin typeface="微软雅黑" panose="020B0503020204020204" pitchFamily="34" charset="-122"/>
                <a:ea typeface="方正中雅宋_GBK" panose="02000000000000000000" pitchFamily="2" charset="-122"/>
                <a:cs typeface="+mj-cs"/>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pPr eaLnBrk="0" hangingPunct="0"/>
            <a:r>
              <a:rPr lang="zh-CN" altLang="en-US" sz="6198" noProof="1">
                <a:gradFill>
                  <a:gsLst>
                    <a:gs pos="0">
                      <a:srgbClr val="E90C1D"/>
                    </a:gs>
                    <a:gs pos="100000">
                      <a:srgbClr val="88040A"/>
                    </a:gs>
                  </a:gsLst>
                  <a:lin ang="5400000" scaled="1"/>
                </a:gradFill>
                <a:latin typeface="Arial" panose="020B0604020202020204" pitchFamily="34" charset="0"/>
                <a:ea typeface="微软雅黑" panose="020B0503020204020204" pitchFamily="34" charset="-122"/>
                <a:sym typeface="Arial" panose="020B0604020202020204" pitchFamily="34" charset="0"/>
              </a:rPr>
              <a:t>党风廉政建设自查报告</a:t>
            </a:r>
          </a:p>
        </p:txBody>
      </p:sp>
      <p:cxnSp>
        <p:nvCxnSpPr>
          <p:cNvPr id="5127" name="直接连接符 19">
            <a:extLst>
              <a:ext uri="{FF2B5EF4-FFF2-40B4-BE49-F238E27FC236}">
                <a16:creationId xmlns:a16="http://schemas.microsoft.com/office/drawing/2014/main" xmlns="" id="{1A9ED22E-8838-4D77-B451-E6D939C9A2D3}"/>
              </a:ext>
            </a:extLst>
          </p:cNvPr>
          <p:cNvCxnSpPr>
            <a:cxnSpLocks noChangeShapeType="1"/>
          </p:cNvCxnSpPr>
          <p:nvPr/>
        </p:nvCxnSpPr>
        <p:spPr bwMode="auto">
          <a:xfrm>
            <a:off x="2486642" y="7173790"/>
            <a:ext cx="6837866" cy="0"/>
          </a:xfrm>
          <a:prstGeom prst="line">
            <a:avLst/>
          </a:prstGeom>
          <a:noFill/>
          <a:ln w="9525">
            <a:solidFill>
              <a:schemeClr val="tx1"/>
            </a:solidFill>
            <a:round/>
            <a:headEnd/>
            <a:tailEnd/>
          </a:ln>
        </p:spPr>
      </p:cxnSp>
      <p:sp>
        <p:nvSpPr>
          <p:cNvPr id="4" name="矩形: 圆角 3">
            <a:extLst>
              <a:ext uri="{FF2B5EF4-FFF2-40B4-BE49-F238E27FC236}">
                <a16:creationId xmlns:a16="http://schemas.microsoft.com/office/drawing/2014/main" xmlns="" id="{1046DC2A-8DE5-4669-8940-D861AEE0878F}"/>
              </a:ext>
            </a:extLst>
          </p:cNvPr>
          <p:cNvSpPr/>
          <p:nvPr/>
        </p:nvSpPr>
        <p:spPr bwMode="auto">
          <a:xfrm>
            <a:off x="1524895" y="1818011"/>
            <a:ext cx="9069213" cy="3005025"/>
          </a:xfrm>
          <a:prstGeom prst="roundRect">
            <a:avLst/>
          </a:prstGeom>
          <a:noFill/>
          <a:ln w="9525" cap="flat" cmpd="sng" algn="ctr">
            <a:solidFill>
              <a:srgbClr val="C00000"/>
            </a:solidFill>
            <a:prstDash val="solid"/>
            <a:round/>
            <a:headEnd type="none" w="med" len="med"/>
            <a:tailEnd type="none" w="med" len="med"/>
          </a:ln>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pPr defTabSz="914034" fontAlgn="base">
              <a:spcBef>
                <a:spcPct val="0"/>
              </a:spcBef>
              <a:spcAft>
                <a:spcPct val="0"/>
              </a:spcAft>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pic>
        <p:nvPicPr>
          <p:cNvPr id="2" name="纯音乐 - 忠诚于党歌">
            <a:hlinkClick r:id="" action="ppaction://media"/>
            <a:extLst>
              <a:ext uri="{FF2B5EF4-FFF2-40B4-BE49-F238E27FC236}">
                <a16:creationId xmlns:a16="http://schemas.microsoft.com/office/drawing/2014/main" xmlns="" id="{BA83B5B6-8467-4DAC-A73F-4AFBA24E7946}"/>
              </a:ext>
            </a:extLst>
          </p:cNvPr>
          <p:cNvPicPr>
            <a:picLocks noChangeAspect="1"/>
          </p:cNvPicPr>
          <p:nvPr>
            <a:audioFile r:link="rId1"/>
            <p:extLst>
              <p:ext uri="{DAA4B4D4-6D71-4841-9C94-3DE7FCFB9230}">
                <p14:media xmlns:p14="http://schemas.microsoft.com/office/powerpoint/2010/main" xmlns="" r:embed="rId6"/>
              </p:ext>
            </p:extLst>
          </p:nvPr>
        </p:nvPicPr>
        <p:blipFill>
          <a:blip r:embed="rId7" cstate="print"/>
          <a:stretch>
            <a:fillRect/>
          </a:stretch>
        </p:blipFill>
        <p:spPr>
          <a:xfrm>
            <a:off x="2420151" y="1908017"/>
            <a:ext cx="609600" cy="609600"/>
          </a:xfrm>
          <a:prstGeom prst="rect">
            <a:avLst/>
          </a:prstGeom>
        </p:spPr>
      </p:pic>
    </p:spTree>
    <p:extLst>
      <p:ext uri="{BB962C8B-B14F-4D97-AF65-F5344CB8AC3E}">
        <p14:creationId xmlns:p14="http://schemas.microsoft.com/office/powerpoint/2010/main" xmlns="" val="2107413816"/>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6" presetClass="entr" presetSubtype="21"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outVertical)">
                                      <p:cBhvr>
                                        <p:cTn id="14" dur="500"/>
                                        <p:tgtEl>
                                          <p:spTgt spid="14"/>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right)">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remove" display="0">
                  <p:stCondLst>
                    <p:cond delay="indefinite"/>
                  </p:stCondLst>
                  <p:endCondLst>
                    <p:cond evt="onStopAudio" delay="0">
                      <p:tgtEl>
                        <p:sldTgt/>
                      </p:tgtEl>
                    </p:cond>
                  </p:endCondLst>
                </p:cTn>
                <p:tgtEl>
                  <p:spTgt spid="2"/>
                </p:tgtEl>
              </p:cMediaNode>
            </p:audio>
          </p:childTnLst>
        </p:cTn>
      </p:par>
    </p:tnLst>
    <p:bldLst>
      <p:bldP spid="5" grpId="0" animBg="1"/>
      <p:bldP spid="14"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xmlns="" id="{FB88796B-C0D2-4A9B-9304-579774AA0E90}"/>
              </a:ext>
            </a:extLst>
          </p:cNvPr>
          <p:cNvSpPr/>
          <p:nvPr/>
        </p:nvSpPr>
        <p:spPr>
          <a:xfrm>
            <a:off x="1467730" y="3429000"/>
            <a:ext cx="9425354" cy="1987062"/>
          </a:xfrm>
          <a:prstGeom prst="roundRect">
            <a:avLst/>
          </a:prstGeom>
          <a:solidFill>
            <a:schemeClr val="bg1"/>
          </a:solidFill>
          <a:ln w="38100">
            <a:solidFill>
              <a:srgbClr val="EB0A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r>
              <a:rPr lang="zh-CN" altLang="en-US" sz="4000" b="1" dirty="0">
                <a:solidFill>
                  <a:srgbClr val="BC0000"/>
                </a:solidFill>
                <a:latin typeface="Arial" panose="020B0604020202020204" pitchFamily="34" charset="0"/>
                <a:ea typeface="微软雅黑" panose="020B0503020204020204" pitchFamily="34" charset="-122"/>
                <a:sym typeface="Arial" panose="020B0604020202020204" pitchFamily="34" charset="0"/>
              </a:rPr>
              <a:t>践行群众路线，深入推进机关作风和效能建设</a:t>
            </a:r>
          </a:p>
        </p:txBody>
      </p:sp>
      <p:pic>
        <p:nvPicPr>
          <p:cNvPr id="3" name="图片 2">
            <a:extLst>
              <a:ext uri="{FF2B5EF4-FFF2-40B4-BE49-F238E27FC236}">
                <a16:creationId xmlns:a16="http://schemas.microsoft.com/office/drawing/2014/main" xmlns="" id="{336A959D-5102-49A3-8E2F-77E1E019FED5}"/>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191836" y="1441938"/>
            <a:ext cx="3372972" cy="2494756"/>
          </a:xfrm>
          <a:prstGeom prst="rect">
            <a:avLst/>
          </a:prstGeom>
        </p:spPr>
      </p:pic>
    </p:spTree>
    <p:extLst>
      <p:ext uri="{BB962C8B-B14F-4D97-AF65-F5344CB8AC3E}">
        <p14:creationId xmlns:p14="http://schemas.microsoft.com/office/powerpoint/2010/main" xmlns="" val="3081379948"/>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8" name="矩形 8">
            <a:extLst>
              <a:ext uri="{FF2B5EF4-FFF2-40B4-BE49-F238E27FC236}">
                <a16:creationId xmlns:a16="http://schemas.microsoft.com/office/drawing/2014/main" xmlns="" id="{61FDC7AF-F05E-4E25-A169-6E4EF5CA02B5}"/>
              </a:ext>
            </a:extLst>
          </p:cNvPr>
          <p:cNvSpPr>
            <a:spLocks noChangeArrowheads="1"/>
          </p:cNvSpPr>
          <p:nvPr/>
        </p:nvSpPr>
        <p:spPr bwMode="auto">
          <a:xfrm>
            <a:off x="3683150" y="1742148"/>
            <a:ext cx="7269497" cy="2231153"/>
          </a:xfrm>
          <a:prstGeom prst="rect">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endParaRPr lang="zh-CN" altLang="en-US" sz="2400" b="1">
              <a:solidFill>
                <a:schemeClr val="bg1"/>
              </a:solidFill>
              <a:ea typeface="微软雅黑" panose="020B0503020204020204" pitchFamily="34" charset="-122"/>
              <a:sym typeface="Arial" panose="020B0604020202020204" pitchFamily="34" charset="0"/>
            </a:endParaRPr>
          </a:p>
        </p:txBody>
      </p:sp>
      <p:sp>
        <p:nvSpPr>
          <p:cNvPr id="25609" name="TextBox 1">
            <a:extLst>
              <a:ext uri="{FF2B5EF4-FFF2-40B4-BE49-F238E27FC236}">
                <a16:creationId xmlns:a16="http://schemas.microsoft.com/office/drawing/2014/main" xmlns="" id="{8C15F3FF-1EA2-40BC-81B0-A66BB77B7878}"/>
              </a:ext>
            </a:extLst>
          </p:cNvPr>
          <p:cNvSpPr txBox="1">
            <a:spLocks noChangeArrowheads="1"/>
          </p:cNvSpPr>
          <p:nvPr/>
        </p:nvSpPr>
        <p:spPr bwMode="auto">
          <a:xfrm>
            <a:off x="3898965" y="2073804"/>
            <a:ext cx="6728372" cy="1569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eaLnBrk="0" hangingPunct="0"/>
            <a:r>
              <a:rPr lang="zh-CN" altLang="en-US" sz="2399" b="1" dirty="0">
                <a:solidFill>
                  <a:schemeClr val="bg1"/>
                </a:solidFill>
                <a:latin typeface="Arial" panose="020B0604020202020204" pitchFamily="34" charset="0"/>
                <a:ea typeface="微软雅黑" panose="020B0503020204020204" pitchFamily="34" charset="-122"/>
                <a:sym typeface="Arial" panose="020B0604020202020204" pitchFamily="34" charset="0"/>
              </a:rPr>
              <a:t>为践行群众路线，突出“为民务实清廉”主题，我局认真执行中央八项规定、省市县委相关规定，进一步加强机关作风和效能建设，提高工作效率和服务质量。</a:t>
            </a:r>
          </a:p>
        </p:txBody>
      </p:sp>
      <p:sp>
        <p:nvSpPr>
          <p:cNvPr id="11" name="圆角矩形 3">
            <a:extLst>
              <a:ext uri="{FF2B5EF4-FFF2-40B4-BE49-F238E27FC236}">
                <a16:creationId xmlns:a16="http://schemas.microsoft.com/office/drawing/2014/main" xmlns="" id="{A0E41C3F-FE89-4C07-95BF-18FCA6B63D2F}"/>
              </a:ext>
            </a:extLst>
          </p:cNvPr>
          <p:cNvSpPr/>
          <p:nvPr/>
        </p:nvSpPr>
        <p:spPr bwMode="auto">
          <a:xfrm>
            <a:off x="1236181" y="1742147"/>
            <a:ext cx="2231153" cy="3743450"/>
          </a:xfrm>
          <a:prstGeom prst="roundRect">
            <a:avLst>
              <a:gd name="adj" fmla="val 586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endParaRPr lang="zh-CN" altLang="en-US" sz="2400" b="1" noProof="1">
              <a:solidFill>
                <a:schemeClr val="bg1"/>
              </a:solidFill>
              <a:ea typeface="微软雅黑" panose="020B0503020204020204" pitchFamily="34" charset="-122"/>
              <a:sym typeface="Arial" panose="020B0604020202020204" pitchFamily="34" charset="0"/>
            </a:endParaRPr>
          </a:p>
        </p:txBody>
      </p:sp>
      <p:sp>
        <p:nvSpPr>
          <p:cNvPr id="25611" name="Freeform 5">
            <a:extLst>
              <a:ext uri="{FF2B5EF4-FFF2-40B4-BE49-F238E27FC236}">
                <a16:creationId xmlns:a16="http://schemas.microsoft.com/office/drawing/2014/main" xmlns="" id="{E3F8412C-C485-46D2-83C1-B2E6B8941CB8}"/>
              </a:ext>
            </a:extLst>
          </p:cNvPr>
          <p:cNvSpPr>
            <a:spLocks noEditPoints="1" noChangeArrowheads="1"/>
          </p:cNvSpPr>
          <p:nvPr/>
        </p:nvSpPr>
        <p:spPr bwMode="auto">
          <a:xfrm>
            <a:off x="1924887" y="2795835"/>
            <a:ext cx="853742" cy="1605923"/>
          </a:xfrm>
          <a:custGeom>
            <a:avLst/>
            <a:gdLst>
              <a:gd name="T0" fmla="*/ 867 w 1710"/>
              <a:gd name="T1" fmla="*/ 0 h 3240"/>
              <a:gd name="T2" fmla="*/ 298 w 1710"/>
              <a:gd name="T3" fmla="*/ 1182 h 3240"/>
              <a:gd name="T4" fmla="*/ 1437 w 1710"/>
              <a:gd name="T5" fmla="*/ 570 h 3240"/>
              <a:gd name="T6" fmla="*/ 1133 w 1710"/>
              <a:gd name="T7" fmla="*/ 315 h 3240"/>
              <a:gd name="T8" fmla="*/ 1133 w 1710"/>
              <a:gd name="T9" fmla="*/ 465 h 3240"/>
              <a:gd name="T10" fmla="*/ 1133 w 1710"/>
              <a:gd name="T11" fmla="*/ 315 h 3240"/>
              <a:gd name="T12" fmla="*/ 578 w 1710"/>
              <a:gd name="T13" fmla="*/ 1021 h 3240"/>
              <a:gd name="T14" fmla="*/ 578 w 1710"/>
              <a:gd name="T15" fmla="*/ 823 h 3240"/>
              <a:gd name="T16" fmla="*/ 578 w 1710"/>
              <a:gd name="T17" fmla="*/ 1021 h 3240"/>
              <a:gd name="T18" fmla="*/ 578 w 1710"/>
              <a:gd name="T19" fmla="*/ 743 h 3240"/>
              <a:gd name="T20" fmla="*/ 578 w 1710"/>
              <a:gd name="T21" fmla="*/ 546 h 3240"/>
              <a:gd name="T22" fmla="*/ 578 w 1710"/>
              <a:gd name="T23" fmla="*/ 743 h 3240"/>
              <a:gd name="T24" fmla="*/ 601 w 1710"/>
              <a:gd name="T25" fmla="*/ 465 h 3240"/>
              <a:gd name="T26" fmla="*/ 601 w 1710"/>
              <a:gd name="T27" fmla="*/ 314 h 3240"/>
              <a:gd name="T28" fmla="*/ 601 w 1710"/>
              <a:gd name="T29" fmla="*/ 465 h 3240"/>
              <a:gd name="T30" fmla="*/ 867 w 1710"/>
              <a:gd name="T31" fmla="*/ 1021 h 3240"/>
              <a:gd name="T32" fmla="*/ 867 w 1710"/>
              <a:gd name="T33" fmla="*/ 823 h 3240"/>
              <a:gd name="T34" fmla="*/ 867 w 1710"/>
              <a:gd name="T35" fmla="*/ 1021 h 3240"/>
              <a:gd name="T36" fmla="*/ 867 w 1710"/>
              <a:gd name="T37" fmla="*/ 705 h 3240"/>
              <a:gd name="T38" fmla="*/ 867 w 1710"/>
              <a:gd name="T39" fmla="*/ 508 h 3240"/>
              <a:gd name="T40" fmla="*/ 867 w 1710"/>
              <a:gd name="T41" fmla="*/ 705 h 3240"/>
              <a:gd name="T42" fmla="*/ 867 w 1710"/>
              <a:gd name="T43" fmla="*/ 409 h 3240"/>
              <a:gd name="T44" fmla="*/ 867 w 1710"/>
              <a:gd name="T45" fmla="*/ 212 h 3240"/>
              <a:gd name="T46" fmla="*/ 867 w 1710"/>
              <a:gd name="T47" fmla="*/ 409 h 3240"/>
              <a:gd name="T48" fmla="*/ 1156 w 1710"/>
              <a:gd name="T49" fmla="*/ 1021 h 3240"/>
              <a:gd name="T50" fmla="*/ 1156 w 1710"/>
              <a:gd name="T51" fmla="*/ 823 h 3240"/>
              <a:gd name="T52" fmla="*/ 1156 w 1710"/>
              <a:gd name="T53" fmla="*/ 1021 h 3240"/>
              <a:gd name="T54" fmla="*/ 1156 w 1710"/>
              <a:gd name="T55" fmla="*/ 743 h 3240"/>
              <a:gd name="T56" fmla="*/ 1156 w 1710"/>
              <a:gd name="T57" fmla="*/ 546 h 3240"/>
              <a:gd name="T58" fmla="*/ 1156 w 1710"/>
              <a:gd name="T59" fmla="*/ 743 h 3240"/>
              <a:gd name="T60" fmla="*/ 867 w 1710"/>
              <a:gd name="T61" fmla="*/ 2172 h 3240"/>
              <a:gd name="T62" fmla="*/ 1437 w 1710"/>
              <a:gd name="T63" fmla="*/ 1332 h 3240"/>
              <a:gd name="T64" fmla="*/ 298 w 1710"/>
              <a:gd name="T65" fmla="*/ 1603 h 3240"/>
              <a:gd name="T66" fmla="*/ 716 w 1710"/>
              <a:gd name="T67" fmla="*/ 2505 h 3240"/>
              <a:gd name="T68" fmla="*/ 682 w 1710"/>
              <a:gd name="T69" fmla="*/ 2462 h 3240"/>
              <a:gd name="T70" fmla="*/ 1034 w 1710"/>
              <a:gd name="T71" fmla="*/ 2471 h 3240"/>
              <a:gd name="T72" fmla="*/ 1005 w 1710"/>
              <a:gd name="T73" fmla="*/ 2513 h 3240"/>
              <a:gd name="T74" fmla="*/ 1561 w 1710"/>
              <a:gd name="T75" fmla="*/ 1332 h 3240"/>
              <a:gd name="T76" fmla="*/ 998 w 1710"/>
              <a:gd name="T77" fmla="*/ 2326 h 3240"/>
              <a:gd name="T78" fmla="*/ 726 w 1710"/>
              <a:gd name="T79" fmla="*/ 2319 h 3240"/>
              <a:gd name="T80" fmla="*/ 149 w 1710"/>
              <a:gd name="T81" fmla="*/ 1334 h 3240"/>
              <a:gd name="T82" fmla="*/ 0 w 1710"/>
              <a:gd name="T83" fmla="*/ 1630 h 3240"/>
              <a:gd name="T84" fmla="*/ 682 w 1710"/>
              <a:gd name="T85" fmla="*/ 2462 h 3240"/>
              <a:gd name="T86" fmla="*/ 716 w 1710"/>
              <a:gd name="T87" fmla="*/ 2505 h 3240"/>
              <a:gd name="T88" fmla="*/ 716 w 1710"/>
              <a:gd name="T89" fmla="*/ 2795 h 3240"/>
              <a:gd name="T90" fmla="*/ 350 w 1710"/>
              <a:gd name="T91" fmla="*/ 2848 h 3240"/>
              <a:gd name="T92" fmla="*/ 350 w 1710"/>
              <a:gd name="T93" fmla="*/ 3240 h 3240"/>
              <a:gd name="T94" fmla="*/ 1579 w 1710"/>
              <a:gd name="T95" fmla="*/ 3044 h 3240"/>
              <a:gd name="T96" fmla="*/ 1058 w 1710"/>
              <a:gd name="T97" fmla="*/ 2848 h 3240"/>
              <a:gd name="T98" fmla="*/ 1005 w 1710"/>
              <a:gd name="T99" fmla="*/ 2786 h 3240"/>
              <a:gd name="T100" fmla="*/ 1005 w 1710"/>
              <a:gd name="T101" fmla="*/ 2476 h 3240"/>
              <a:gd name="T102" fmla="*/ 1050 w 1710"/>
              <a:gd name="T103" fmla="*/ 2468 h 3240"/>
              <a:gd name="T104" fmla="*/ 1710 w 1710"/>
              <a:gd name="T105" fmla="*/ 1630 h 3240"/>
              <a:gd name="T106" fmla="*/ 1710 w 1710"/>
              <a:gd name="T107" fmla="*/ 1329 h 3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10" h="3240">
                <a:moveTo>
                  <a:pt x="1437" y="570"/>
                </a:moveTo>
                <a:cubicBezTo>
                  <a:pt x="1437" y="255"/>
                  <a:pt x="1182" y="0"/>
                  <a:pt x="867" y="0"/>
                </a:cubicBezTo>
                <a:cubicBezTo>
                  <a:pt x="553" y="0"/>
                  <a:pt x="298" y="255"/>
                  <a:pt x="298" y="570"/>
                </a:cubicBezTo>
                <a:lnTo>
                  <a:pt x="298" y="1182"/>
                </a:lnTo>
                <a:lnTo>
                  <a:pt x="1437" y="1182"/>
                </a:lnTo>
                <a:lnTo>
                  <a:pt x="1437" y="570"/>
                </a:lnTo>
                <a:close/>
                <a:moveTo>
                  <a:pt x="1133" y="315"/>
                </a:moveTo>
                <a:lnTo>
                  <a:pt x="1133" y="315"/>
                </a:lnTo>
                <a:cubicBezTo>
                  <a:pt x="1174" y="315"/>
                  <a:pt x="1207" y="349"/>
                  <a:pt x="1207" y="390"/>
                </a:cubicBezTo>
                <a:cubicBezTo>
                  <a:pt x="1207" y="431"/>
                  <a:pt x="1174" y="465"/>
                  <a:pt x="1133" y="465"/>
                </a:cubicBezTo>
                <a:cubicBezTo>
                  <a:pt x="1091" y="465"/>
                  <a:pt x="1058" y="431"/>
                  <a:pt x="1058" y="390"/>
                </a:cubicBezTo>
                <a:cubicBezTo>
                  <a:pt x="1058" y="349"/>
                  <a:pt x="1091" y="315"/>
                  <a:pt x="1133" y="315"/>
                </a:cubicBezTo>
                <a:close/>
                <a:moveTo>
                  <a:pt x="578" y="1021"/>
                </a:moveTo>
                <a:lnTo>
                  <a:pt x="578" y="1021"/>
                </a:lnTo>
                <a:cubicBezTo>
                  <a:pt x="524" y="1021"/>
                  <a:pt x="480" y="977"/>
                  <a:pt x="480" y="922"/>
                </a:cubicBezTo>
                <a:cubicBezTo>
                  <a:pt x="480" y="868"/>
                  <a:pt x="524" y="823"/>
                  <a:pt x="578" y="823"/>
                </a:cubicBezTo>
                <a:cubicBezTo>
                  <a:pt x="633" y="823"/>
                  <a:pt x="677" y="868"/>
                  <a:pt x="677" y="922"/>
                </a:cubicBezTo>
                <a:cubicBezTo>
                  <a:pt x="677" y="977"/>
                  <a:pt x="633" y="1021"/>
                  <a:pt x="578" y="1021"/>
                </a:cubicBezTo>
                <a:close/>
                <a:moveTo>
                  <a:pt x="578" y="743"/>
                </a:moveTo>
                <a:lnTo>
                  <a:pt x="578" y="743"/>
                </a:lnTo>
                <a:cubicBezTo>
                  <a:pt x="524" y="743"/>
                  <a:pt x="480" y="699"/>
                  <a:pt x="480" y="644"/>
                </a:cubicBezTo>
                <a:cubicBezTo>
                  <a:pt x="480" y="590"/>
                  <a:pt x="524" y="546"/>
                  <a:pt x="578" y="546"/>
                </a:cubicBezTo>
                <a:cubicBezTo>
                  <a:pt x="633" y="546"/>
                  <a:pt x="677" y="590"/>
                  <a:pt x="677" y="644"/>
                </a:cubicBezTo>
                <a:cubicBezTo>
                  <a:pt x="677" y="699"/>
                  <a:pt x="633" y="743"/>
                  <a:pt x="578" y="743"/>
                </a:cubicBezTo>
                <a:close/>
                <a:moveTo>
                  <a:pt x="601" y="465"/>
                </a:moveTo>
                <a:lnTo>
                  <a:pt x="601" y="465"/>
                </a:lnTo>
                <a:cubicBezTo>
                  <a:pt x="560" y="465"/>
                  <a:pt x="526" y="431"/>
                  <a:pt x="526" y="390"/>
                </a:cubicBezTo>
                <a:cubicBezTo>
                  <a:pt x="526" y="348"/>
                  <a:pt x="560" y="314"/>
                  <a:pt x="601" y="314"/>
                </a:cubicBezTo>
                <a:cubicBezTo>
                  <a:pt x="643" y="314"/>
                  <a:pt x="677" y="348"/>
                  <a:pt x="677" y="390"/>
                </a:cubicBezTo>
                <a:cubicBezTo>
                  <a:pt x="677" y="431"/>
                  <a:pt x="643" y="465"/>
                  <a:pt x="601" y="465"/>
                </a:cubicBezTo>
                <a:close/>
                <a:moveTo>
                  <a:pt x="867" y="1021"/>
                </a:moveTo>
                <a:lnTo>
                  <a:pt x="867" y="1021"/>
                </a:lnTo>
                <a:cubicBezTo>
                  <a:pt x="813" y="1021"/>
                  <a:pt x="769" y="977"/>
                  <a:pt x="769" y="922"/>
                </a:cubicBezTo>
                <a:cubicBezTo>
                  <a:pt x="769" y="868"/>
                  <a:pt x="813" y="823"/>
                  <a:pt x="867" y="823"/>
                </a:cubicBezTo>
                <a:cubicBezTo>
                  <a:pt x="922" y="823"/>
                  <a:pt x="966" y="868"/>
                  <a:pt x="966" y="922"/>
                </a:cubicBezTo>
                <a:cubicBezTo>
                  <a:pt x="966" y="977"/>
                  <a:pt x="922" y="1021"/>
                  <a:pt x="867" y="1021"/>
                </a:cubicBezTo>
                <a:close/>
                <a:moveTo>
                  <a:pt x="867" y="705"/>
                </a:moveTo>
                <a:lnTo>
                  <a:pt x="867" y="705"/>
                </a:lnTo>
                <a:cubicBezTo>
                  <a:pt x="813" y="705"/>
                  <a:pt x="769" y="661"/>
                  <a:pt x="769" y="607"/>
                </a:cubicBezTo>
                <a:cubicBezTo>
                  <a:pt x="769" y="552"/>
                  <a:pt x="813" y="508"/>
                  <a:pt x="867" y="508"/>
                </a:cubicBezTo>
                <a:cubicBezTo>
                  <a:pt x="922" y="508"/>
                  <a:pt x="966" y="552"/>
                  <a:pt x="966" y="607"/>
                </a:cubicBezTo>
                <a:cubicBezTo>
                  <a:pt x="966" y="661"/>
                  <a:pt x="922" y="705"/>
                  <a:pt x="867" y="705"/>
                </a:cubicBezTo>
                <a:close/>
                <a:moveTo>
                  <a:pt x="867" y="409"/>
                </a:moveTo>
                <a:lnTo>
                  <a:pt x="867" y="409"/>
                </a:lnTo>
                <a:cubicBezTo>
                  <a:pt x="813" y="409"/>
                  <a:pt x="769" y="365"/>
                  <a:pt x="769" y="310"/>
                </a:cubicBezTo>
                <a:cubicBezTo>
                  <a:pt x="769" y="256"/>
                  <a:pt x="813" y="212"/>
                  <a:pt x="867" y="212"/>
                </a:cubicBezTo>
                <a:cubicBezTo>
                  <a:pt x="922" y="212"/>
                  <a:pt x="966" y="256"/>
                  <a:pt x="966" y="310"/>
                </a:cubicBezTo>
                <a:cubicBezTo>
                  <a:pt x="966" y="365"/>
                  <a:pt x="922" y="409"/>
                  <a:pt x="867" y="409"/>
                </a:cubicBezTo>
                <a:close/>
                <a:moveTo>
                  <a:pt x="1156" y="1021"/>
                </a:moveTo>
                <a:lnTo>
                  <a:pt x="1156" y="1021"/>
                </a:lnTo>
                <a:cubicBezTo>
                  <a:pt x="1102" y="1021"/>
                  <a:pt x="1058" y="977"/>
                  <a:pt x="1058" y="922"/>
                </a:cubicBezTo>
                <a:cubicBezTo>
                  <a:pt x="1058" y="868"/>
                  <a:pt x="1102" y="823"/>
                  <a:pt x="1156" y="823"/>
                </a:cubicBezTo>
                <a:cubicBezTo>
                  <a:pt x="1211" y="823"/>
                  <a:pt x="1255" y="868"/>
                  <a:pt x="1255" y="922"/>
                </a:cubicBezTo>
                <a:cubicBezTo>
                  <a:pt x="1255" y="977"/>
                  <a:pt x="1211" y="1021"/>
                  <a:pt x="1156" y="1021"/>
                </a:cubicBezTo>
                <a:close/>
                <a:moveTo>
                  <a:pt x="1156" y="743"/>
                </a:moveTo>
                <a:lnTo>
                  <a:pt x="1156" y="743"/>
                </a:lnTo>
                <a:cubicBezTo>
                  <a:pt x="1102" y="743"/>
                  <a:pt x="1058" y="699"/>
                  <a:pt x="1058" y="644"/>
                </a:cubicBezTo>
                <a:cubicBezTo>
                  <a:pt x="1058" y="590"/>
                  <a:pt x="1102" y="546"/>
                  <a:pt x="1156" y="546"/>
                </a:cubicBezTo>
                <a:cubicBezTo>
                  <a:pt x="1211" y="546"/>
                  <a:pt x="1255" y="590"/>
                  <a:pt x="1255" y="644"/>
                </a:cubicBezTo>
                <a:cubicBezTo>
                  <a:pt x="1255" y="699"/>
                  <a:pt x="1211" y="743"/>
                  <a:pt x="1156" y="743"/>
                </a:cubicBezTo>
                <a:close/>
                <a:moveTo>
                  <a:pt x="298" y="1603"/>
                </a:moveTo>
                <a:cubicBezTo>
                  <a:pt x="298" y="1917"/>
                  <a:pt x="553" y="2172"/>
                  <a:pt x="867" y="2172"/>
                </a:cubicBezTo>
                <a:cubicBezTo>
                  <a:pt x="1182" y="2172"/>
                  <a:pt x="1437" y="1917"/>
                  <a:pt x="1437" y="1603"/>
                </a:cubicBezTo>
                <a:lnTo>
                  <a:pt x="1437" y="1332"/>
                </a:lnTo>
                <a:lnTo>
                  <a:pt x="298" y="1332"/>
                </a:lnTo>
                <a:lnTo>
                  <a:pt x="298" y="1603"/>
                </a:lnTo>
                <a:close/>
                <a:moveTo>
                  <a:pt x="682" y="2462"/>
                </a:moveTo>
                <a:cubicBezTo>
                  <a:pt x="702" y="2467"/>
                  <a:pt x="716" y="2484"/>
                  <a:pt x="716" y="2505"/>
                </a:cubicBezTo>
                <a:lnTo>
                  <a:pt x="716" y="2470"/>
                </a:lnTo>
                <a:cubicBezTo>
                  <a:pt x="705" y="2468"/>
                  <a:pt x="693" y="2465"/>
                  <a:pt x="682" y="2462"/>
                </a:cubicBezTo>
                <a:close/>
                <a:moveTo>
                  <a:pt x="1005" y="2513"/>
                </a:moveTo>
                <a:cubicBezTo>
                  <a:pt x="1005" y="2494"/>
                  <a:pt x="1017" y="2477"/>
                  <a:pt x="1034" y="2471"/>
                </a:cubicBezTo>
                <a:cubicBezTo>
                  <a:pt x="1025" y="2473"/>
                  <a:pt x="1015" y="2475"/>
                  <a:pt x="1005" y="2476"/>
                </a:cubicBezTo>
                <a:lnTo>
                  <a:pt x="1005" y="2513"/>
                </a:lnTo>
                <a:close/>
                <a:moveTo>
                  <a:pt x="1561" y="1329"/>
                </a:moveTo>
                <a:lnTo>
                  <a:pt x="1561" y="1332"/>
                </a:lnTo>
                <a:lnTo>
                  <a:pt x="1561" y="1630"/>
                </a:lnTo>
                <a:cubicBezTo>
                  <a:pt x="1561" y="1984"/>
                  <a:pt x="1322" y="2270"/>
                  <a:pt x="998" y="2326"/>
                </a:cubicBezTo>
                <a:cubicBezTo>
                  <a:pt x="960" y="2332"/>
                  <a:pt x="921" y="2336"/>
                  <a:pt x="881" y="2336"/>
                </a:cubicBezTo>
                <a:cubicBezTo>
                  <a:pt x="828" y="2336"/>
                  <a:pt x="776" y="2330"/>
                  <a:pt x="726" y="2319"/>
                </a:cubicBezTo>
                <a:cubicBezTo>
                  <a:pt x="401" y="2249"/>
                  <a:pt x="149" y="1962"/>
                  <a:pt x="149" y="1630"/>
                </a:cubicBezTo>
                <a:lnTo>
                  <a:pt x="149" y="1334"/>
                </a:lnTo>
                <a:lnTo>
                  <a:pt x="0" y="1334"/>
                </a:lnTo>
                <a:lnTo>
                  <a:pt x="0" y="1630"/>
                </a:lnTo>
                <a:cubicBezTo>
                  <a:pt x="0" y="2028"/>
                  <a:pt x="296" y="2371"/>
                  <a:pt x="681" y="2462"/>
                </a:cubicBezTo>
                <a:cubicBezTo>
                  <a:pt x="681" y="2462"/>
                  <a:pt x="681" y="2462"/>
                  <a:pt x="682" y="2462"/>
                </a:cubicBezTo>
                <a:cubicBezTo>
                  <a:pt x="693" y="2465"/>
                  <a:pt x="705" y="2468"/>
                  <a:pt x="716" y="2470"/>
                </a:cubicBezTo>
                <a:lnTo>
                  <a:pt x="716" y="2505"/>
                </a:lnTo>
                <a:lnTo>
                  <a:pt x="716" y="2786"/>
                </a:lnTo>
                <a:lnTo>
                  <a:pt x="716" y="2795"/>
                </a:lnTo>
                <a:cubicBezTo>
                  <a:pt x="716" y="2824"/>
                  <a:pt x="693" y="2848"/>
                  <a:pt x="664" y="2848"/>
                </a:cubicBezTo>
                <a:lnTo>
                  <a:pt x="350" y="2848"/>
                </a:lnTo>
                <a:cubicBezTo>
                  <a:pt x="242" y="2848"/>
                  <a:pt x="154" y="2936"/>
                  <a:pt x="154" y="3044"/>
                </a:cubicBezTo>
                <a:cubicBezTo>
                  <a:pt x="154" y="3152"/>
                  <a:pt x="242" y="3240"/>
                  <a:pt x="350" y="3240"/>
                </a:cubicBezTo>
                <a:lnTo>
                  <a:pt x="1383" y="3240"/>
                </a:lnTo>
                <a:cubicBezTo>
                  <a:pt x="1491" y="3240"/>
                  <a:pt x="1579" y="3152"/>
                  <a:pt x="1579" y="3044"/>
                </a:cubicBezTo>
                <a:cubicBezTo>
                  <a:pt x="1579" y="2936"/>
                  <a:pt x="1491" y="2848"/>
                  <a:pt x="1383" y="2848"/>
                </a:cubicBezTo>
                <a:lnTo>
                  <a:pt x="1058" y="2848"/>
                </a:lnTo>
                <a:cubicBezTo>
                  <a:pt x="1029" y="2848"/>
                  <a:pt x="1005" y="2824"/>
                  <a:pt x="1005" y="2795"/>
                </a:cubicBezTo>
                <a:lnTo>
                  <a:pt x="1005" y="2786"/>
                </a:lnTo>
                <a:lnTo>
                  <a:pt x="1005" y="2513"/>
                </a:lnTo>
                <a:lnTo>
                  <a:pt x="1005" y="2476"/>
                </a:lnTo>
                <a:cubicBezTo>
                  <a:pt x="1015" y="2475"/>
                  <a:pt x="1025" y="2473"/>
                  <a:pt x="1034" y="2471"/>
                </a:cubicBezTo>
                <a:cubicBezTo>
                  <a:pt x="1039" y="2469"/>
                  <a:pt x="1044" y="2468"/>
                  <a:pt x="1050" y="2468"/>
                </a:cubicBezTo>
                <a:cubicBezTo>
                  <a:pt x="1050" y="2468"/>
                  <a:pt x="1050" y="2468"/>
                  <a:pt x="1050" y="2468"/>
                </a:cubicBezTo>
                <a:cubicBezTo>
                  <a:pt x="1431" y="2390"/>
                  <a:pt x="1710" y="2050"/>
                  <a:pt x="1710" y="1630"/>
                </a:cubicBezTo>
                <a:lnTo>
                  <a:pt x="1710" y="1332"/>
                </a:lnTo>
                <a:lnTo>
                  <a:pt x="1710" y="1329"/>
                </a:lnTo>
                <a:lnTo>
                  <a:pt x="1561" y="1329"/>
                </a:lnTo>
                <a:close/>
              </a:path>
            </a:pathLst>
          </a:custGeom>
          <a:solidFill>
            <a:schemeClr val="bg1"/>
          </a:solidFill>
          <a:ln>
            <a:noFill/>
          </a:ln>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a:extLst>
              <a:ext uri="{FF2B5EF4-FFF2-40B4-BE49-F238E27FC236}">
                <a16:creationId xmlns:a16="http://schemas.microsoft.com/office/drawing/2014/main" xmlns="" id="{7EB219D6-E08C-4A0A-A585-6D4359E8018C}"/>
              </a:ext>
            </a:extLst>
          </p:cNvPr>
          <p:cNvSpPr/>
          <p:nvPr/>
        </p:nvSpPr>
        <p:spPr bwMode="auto">
          <a:xfrm>
            <a:off x="3683150" y="4081208"/>
            <a:ext cx="720444" cy="647447"/>
          </a:xfrm>
          <a:prstGeom prst="rect">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lnSpc>
                <a:spcPct val="150000"/>
              </a:lnSpc>
            </a:pPr>
            <a:r>
              <a:rPr lang="zh-CN" altLang="en-US" sz="2400" b="1" noProof="1">
                <a:solidFill>
                  <a:schemeClr val="bg1"/>
                </a:solidFill>
                <a:ea typeface="微软雅黑" panose="020B0503020204020204" pitchFamily="34" charset="-122"/>
                <a:sym typeface="Arial" panose="020B0604020202020204" pitchFamily="34" charset="0"/>
              </a:rPr>
              <a:t>一</a:t>
            </a:r>
          </a:p>
        </p:txBody>
      </p:sp>
      <p:sp>
        <p:nvSpPr>
          <p:cNvPr id="14" name="矩形 13">
            <a:extLst>
              <a:ext uri="{FF2B5EF4-FFF2-40B4-BE49-F238E27FC236}">
                <a16:creationId xmlns:a16="http://schemas.microsoft.com/office/drawing/2014/main" xmlns="" id="{52C6FF7A-9DD5-446A-A65C-4EE0D95CE270}"/>
              </a:ext>
            </a:extLst>
          </p:cNvPr>
          <p:cNvSpPr/>
          <p:nvPr/>
        </p:nvSpPr>
        <p:spPr bwMode="auto">
          <a:xfrm>
            <a:off x="3683150" y="4838150"/>
            <a:ext cx="720444" cy="647447"/>
          </a:xfrm>
          <a:prstGeom prst="rect">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lnSpc>
                <a:spcPct val="150000"/>
              </a:lnSpc>
            </a:pPr>
            <a:r>
              <a:rPr lang="zh-CN" altLang="en-US" sz="2400" b="1" noProof="1">
                <a:solidFill>
                  <a:schemeClr val="bg1"/>
                </a:solidFill>
                <a:ea typeface="微软雅黑" panose="020B0503020204020204" pitchFamily="34" charset="-122"/>
                <a:sym typeface="Arial" panose="020B0604020202020204" pitchFamily="34" charset="0"/>
              </a:rPr>
              <a:t>二</a:t>
            </a:r>
          </a:p>
        </p:txBody>
      </p:sp>
      <p:sp>
        <p:nvSpPr>
          <p:cNvPr id="25616" name="矩形 17">
            <a:extLst>
              <a:ext uri="{FF2B5EF4-FFF2-40B4-BE49-F238E27FC236}">
                <a16:creationId xmlns:a16="http://schemas.microsoft.com/office/drawing/2014/main" xmlns="" id="{EABF1C2D-62F6-4575-9129-86B58578C129}"/>
              </a:ext>
            </a:extLst>
          </p:cNvPr>
          <p:cNvSpPr>
            <a:spLocks noChangeArrowheads="1"/>
          </p:cNvSpPr>
          <p:nvPr/>
        </p:nvSpPr>
        <p:spPr bwMode="auto">
          <a:xfrm>
            <a:off x="4503566" y="4081208"/>
            <a:ext cx="6449081" cy="647447"/>
          </a:xfrm>
          <a:prstGeom prst="rect">
            <a:avLst/>
          </a:prstGeom>
          <a:solidFill>
            <a:schemeClr val="bg1"/>
          </a:solidFill>
          <a:ln w="9525">
            <a:solidFill>
              <a:srgbClr val="EB0A1D"/>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zh-CN" altLang="en-US" sz="2000" dirty="0">
                <a:solidFill>
                  <a:schemeClr val="tx1">
                    <a:lumMod val="85000"/>
                    <a:lumOff val="15000"/>
                  </a:schemeClr>
                </a:solidFill>
                <a:ea typeface="微软雅黑" panose="020B0503020204020204" pitchFamily="34" charset="-122"/>
                <a:sym typeface="Arial" panose="020B0604020202020204" pitchFamily="34" charset="0"/>
              </a:rPr>
              <a:t>完善和健全各项制度，切实加强作风建设。</a:t>
            </a:r>
          </a:p>
        </p:txBody>
      </p:sp>
      <p:sp>
        <p:nvSpPr>
          <p:cNvPr id="25617" name="矩形 18">
            <a:extLst>
              <a:ext uri="{FF2B5EF4-FFF2-40B4-BE49-F238E27FC236}">
                <a16:creationId xmlns:a16="http://schemas.microsoft.com/office/drawing/2014/main" xmlns="" id="{964CAFC8-03F1-40BD-8549-B0895B590312}"/>
              </a:ext>
            </a:extLst>
          </p:cNvPr>
          <p:cNvSpPr>
            <a:spLocks noChangeArrowheads="1"/>
          </p:cNvSpPr>
          <p:nvPr/>
        </p:nvSpPr>
        <p:spPr bwMode="auto">
          <a:xfrm>
            <a:off x="4503566" y="4838150"/>
            <a:ext cx="6449081" cy="647447"/>
          </a:xfrm>
          <a:prstGeom prst="rect">
            <a:avLst/>
          </a:prstGeom>
          <a:solidFill>
            <a:schemeClr val="bg1"/>
          </a:solidFill>
          <a:ln w="9525">
            <a:solidFill>
              <a:srgbClr val="EB0A1D"/>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zh-CN" altLang="en-US" sz="2000" dirty="0">
                <a:solidFill>
                  <a:schemeClr val="tx1">
                    <a:lumMod val="85000"/>
                    <a:lumOff val="15000"/>
                  </a:schemeClr>
                </a:solidFill>
                <a:ea typeface="微软雅黑" panose="020B0503020204020204" pitchFamily="34" charset="-122"/>
                <a:sym typeface="Arial" panose="020B0604020202020204" pitchFamily="34" charset="0"/>
              </a:rPr>
              <a:t>纠建并举，狠抓行风建设。</a:t>
            </a:r>
          </a:p>
        </p:txBody>
      </p:sp>
      <p:sp>
        <p:nvSpPr>
          <p:cNvPr id="21" name="矩形: 圆角 29">
            <a:extLst>
              <a:ext uri="{FF2B5EF4-FFF2-40B4-BE49-F238E27FC236}">
                <a16:creationId xmlns:a16="http://schemas.microsoft.com/office/drawing/2014/main" xmlns="" id="{6938328C-4A63-45C3-A1D8-22DD4C14B7CB}"/>
              </a:ext>
            </a:extLst>
          </p:cNvPr>
          <p:cNvSpPr>
            <a:spLocks noChangeArrowheads="1"/>
          </p:cNvSpPr>
          <p:nvPr/>
        </p:nvSpPr>
        <p:spPr bwMode="auto">
          <a:xfrm>
            <a:off x="4355105" y="788429"/>
            <a:ext cx="7836895" cy="530019"/>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zh-CN" altLang="en-US" sz="2400" b="1" dirty="0">
                <a:solidFill>
                  <a:schemeClr val="bg1"/>
                </a:solidFill>
                <a:ea typeface="微软雅黑" panose="020B0503020204020204" pitchFamily="34" charset="-122"/>
                <a:sym typeface="Arial" panose="020B0604020202020204" pitchFamily="34" charset="0"/>
              </a:rPr>
              <a:t>一、完善和健全各项制度，切实加强作风建设。</a:t>
            </a:r>
          </a:p>
        </p:txBody>
      </p:sp>
    </p:spTree>
    <p:extLst>
      <p:ext uri="{BB962C8B-B14F-4D97-AF65-F5344CB8AC3E}">
        <p14:creationId xmlns:p14="http://schemas.microsoft.com/office/powerpoint/2010/main" xmlns="" val="2386853481"/>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611"/>
                                        </p:tgtEl>
                                        <p:attrNameLst>
                                          <p:attrName>style.visibility</p:attrName>
                                        </p:attrNameLst>
                                      </p:cBhvr>
                                      <p:to>
                                        <p:strVal val="visible"/>
                                      </p:to>
                                    </p:set>
                                    <p:anim calcmode="lin" valueType="num">
                                      <p:cBhvr additive="base">
                                        <p:cTn id="13" dur="500" fill="hold"/>
                                        <p:tgtEl>
                                          <p:spTgt spid="25611"/>
                                        </p:tgtEl>
                                        <p:attrNameLst>
                                          <p:attrName>ppt_x</p:attrName>
                                        </p:attrNameLst>
                                      </p:cBhvr>
                                      <p:tavLst>
                                        <p:tav tm="0">
                                          <p:val>
                                            <p:strVal val="#ppt_x"/>
                                          </p:val>
                                        </p:tav>
                                        <p:tav tm="100000">
                                          <p:val>
                                            <p:strVal val="#ppt_x"/>
                                          </p:val>
                                        </p:tav>
                                      </p:tavLst>
                                    </p:anim>
                                    <p:anim calcmode="lin" valueType="num">
                                      <p:cBhvr additive="base">
                                        <p:cTn id="14" dur="500" fill="hold"/>
                                        <p:tgtEl>
                                          <p:spTgt spid="25611"/>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grpId="0" nodeType="clickEffect">
                                  <p:stCondLst>
                                    <p:cond delay="0"/>
                                  </p:stCondLst>
                                  <p:childTnLst>
                                    <p:set>
                                      <p:cBhvr>
                                        <p:cTn id="22" dur="1" fill="hold">
                                          <p:stCondLst>
                                            <p:cond delay="0"/>
                                          </p:stCondLst>
                                        </p:cTn>
                                        <p:tgtEl>
                                          <p:spTgt spid="25608"/>
                                        </p:tgtEl>
                                        <p:attrNameLst>
                                          <p:attrName>style.visibility</p:attrName>
                                        </p:attrNameLst>
                                      </p:cBhvr>
                                      <p:to>
                                        <p:strVal val="visible"/>
                                      </p:to>
                                    </p:set>
                                    <p:anim calcmode="lin" valueType="num">
                                      <p:cBhvr additive="base">
                                        <p:cTn id="23" dur="500" fill="hold"/>
                                        <p:tgtEl>
                                          <p:spTgt spid="25608"/>
                                        </p:tgtEl>
                                        <p:attrNameLst>
                                          <p:attrName>ppt_x</p:attrName>
                                        </p:attrNameLst>
                                      </p:cBhvr>
                                      <p:tavLst>
                                        <p:tav tm="0">
                                          <p:val>
                                            <p:strVal val="#ppt_x"/>
                                          </p:val>
                                        </p:tav>
                                        <p:tav tm="100000">
                                          <p:val>
                                            <p:strVal val="#ppt_x"/>
                                          </p:val>
                                        </p:tav>
                                      </p:tavLst>
                                    </p:anim>
                                    <p:anim calcmode="lin" valueType="num">
                                      <p:cBhvr additive="base">
                                        <p:cTn id="24" dur="500" fill="hold"/>
                                        <p:tgtEl>
                                          <p:spTgt spid="2560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25609"/>
                                        </p:tgtEl>
                                        <p:attrNameLst>
                                          <p:attrName>style.visibility</p:attrName>
                                        </p:attrNameLst>
                                      </p:cBhvr>
                                      <p:to>
                                        <p:strVal val="visible"/>
                                      </p:to>
                                    </p:set>
                                    <p:anim calcmode="lin" valueType="num">
                                      <p:cBhvr additive="base">
                                        <p:cTn id="27" dur="500" fill="hold"/>
                                        <p:tgtEl>
                                          <p:spTgt spid="25609"/>
                                        </p:tgtEl>
                                        <p:attrNameLst>
                                          <p:attrName>ppt_x</p:attrName>
                                        </p:attrNameLst>
                                      </p:cBhvr>
                                      <p:tavLst>
                                        <p:tav tm="0">
                                          <p:val>
                                            <p:strVal val="#ppt_x"/>
                                          </p:val>
                                        </p:tav>
                                        <p:tav tm="100000">
                                          <p:val>
                                            <p:strVal val="#ppt_x"/>
                                          </p:val>
                                        </p:tav>
                                      </p:tavLst>
                                    </p:anim>
                                    <p:anim calcmode="lin" valueType="num">
                                      <p:cBhvr additive="base">
                                        <p:cTn id="28" dur="500" fill="hold"/>
                                        <p:tgtEl>
                                          <p:spTgt spid="25609"/>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25616"/>
                                        </p:tgtEl>
                                        <p:attrNameLst>
                                          <p:attrName>style.visibility</p:attrName>
                                        </p:attrNameLst>
                                      </p:cBhvr>
                                      <p:to>
                                        <p:strVal val="visible"/>
                                      </p:to>
                                    </p:set>
                                    <p:anim calcmode="lin" valueType="num">
                                      <p:cBhvr additive="base">
                                        <p:cTn id="33" dur="500" fill="hold"/>
                                        <p:tgtEl>
                                          <p:spTgt spid="25616"/>
                                        </p:tgtEl>
                                        <p:attrNameLst>
                                          <p:attrName>ppt_x</p:attrName>
                                        </p:attrNameLst>
                                      </p:cBhvr>
                                      <p:tavLst>
                                        <p:tav tm="0">
                                          <p:val>
                                            <p:strVal val="1+#ppt_w/2"/>
                                          </p:val>
                                        </p:tav>
                                        <p:tav tm="100000">
                                          <p:val>
                                            <p:strVal val="#ppt_x"/>
                                          </p:val>
                                        </p:tav>
                                      </p:tavLst>
                                    </p:anim>
                                    <p:anim calcmode="lin" valueType="num">
                                      <p:cBhvr additive="base">
                                        <p:cTn id="34" dur="500" fill="hold"/>
                                        <p:tgtEl>
                                          <p:spTgt spid="25616"/>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5617"/>
                                        </p:tgtEl>
                                        <p:attrNameLst>
                                          <p:attrName>style.visibility</p:attrName>
                                        </p:attrNameLst>
                                      </p:cBhvr>
                                      <p:to>
                                        <p:strVal val="visible"/>
                                      </p:to>
                                    </p:set>
                                    <p:anim calcmode="lin" valueType="num">
                                      <p:cBhvr additive="base">
                                        <p:cTn id="43" dur="500" fill="hold"/>
                                        <p:tgtEl>
                                          <p:spTgt spid="25617"/>
                                        </p:tgtEl>
                                        <p:attrNameLst>
                                          <p:attrName>ppt_x</p:attrName>
                                        </p:attrNameLst>
                                      </p:cBhvr>
                                      <p:tavLst>
                                        <p:tav tm="0">
                                          <p:val>
                                            <p:strVal val="#ppt_x"/>
                                          </p:val>
                                        </p:tav>
                                        <p:tav tm="100000">
                                          <p:val>
                                            <p:strVal val="#ppt_x"/>
                                          </p:val>
                                        </p:tav>
                                      </p:tavLst>
                                    </p:anim>
                                    <p:anim calcmode="lin" valueType="num">
                                      <p:cBhvr additive="base">
                                        <p:cTn id="44" dur="500" fill="hold"/>
                                        <p:tgtEl>
                                          <p:spTgt spid="2561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8" grpId="0" animBg="1"/>
      <p:bldP spid="25609" grpId="0"/>
      <p:bldP spid="11" grpId="0" animBg="1"/>
      <p:bldP spid="25611" grpId="0" animBg="1"/>
      <p:bldP spid="13" grpId="0" animBg="1"/>
      <p:bldP spid="14" grpId="0" animBg="1"/>
      <p:bldP spid="25616" grpId="0" animBg="1"/>
      <p:bldP spid="25617" grpId="0" animBg="1"/>
      <p:bldP spid="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6" name="矩形 11">
            <a:extLst>
              <a:ext uri="{FF2B5EF4-FFF2-40B4-BE49-F238E27FC236}">
                <a16:creationId xmlns:a16="http://schemas.microsoft.com/office/drawing/2014/main" xmlns="" id="{3855C399-56B1-47BF-ADF5-ED5E2DB73EA4}"/>
              </a:ext>
            </a:extLst>
          </p:cNvPr>
          <p:cNvSpPr>
            <a:spLocks noChangeArrowheads="1"/>
          </p:cNvSpPr>
          <p:nvPr/>
        </p:nvSpPr>
        <p:spPr bwMode="auto">
          <a:xfrm>
            <a:off x="1563078" y="1851789"/>
            <a:ext cx="9427654" cy="2412058"/>
          </a:xfrm>
          <a:prstGeom prst="rect">
            <a:avLst/>
          </a:prstGeom>
          <a:solidFill>
            <a:schemeClr val="bg1"/>
          </a:solidFill>
          <a:ln w="6350">
            <a:solidFill>
              <a:srgbClr val="EB0A1D"/>
            </a:solidFill>
            <a:round/>
            <a:headEnd/>
            <a:tailEnd/>
          </a:ln>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7657" name="矩形 14">
            <a:extLst>
              <a:ext uri="{FF2B5EF4-FFF2-40B4-BE49-F238E27FC236}">
                <a16:creationId xmlns:a16="http://schemas.microsoft.com/office/drawing/2014/main" xmlns="" id="{163D016A-5040-428A-AF5C-B18BF4BCCABC}"/>
              </a:ext>
            </a:extLst>
          </p:cNvPr>
          <p:cNvSpPr>
            <a:spLocks noChangeArrowheads="1"/>
          </p:cNvSpPr>
          <p:nvPr/>
        </p:nvSpPr>
        <p:spPr bwMode="auto">
          <a:xfrm>
            <a:off x="1563078" y="4416040"/>
            <a:ext cx="9446697" cy="1791588"/>
          </a:xfrm>
          <a:prstGeom prst="rect">
            <a:avLst/>
          </a:prstGeom>
          <a:solidFill>
            <a:schemeClr val="bg1"/>
          </a:solidFill>
          <a:ln w="6350">
            <a:solidFill>
              <a:srgbClr val="EB0A1D"/>
            </a:solidFill>
            <a:round/>
            <a:headEnd/>
            <a:tailEnd/>
          </a:ln>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7658" name="TextBox 22">
            <a:extLst>
              <a:ext uri="{FF2B5EF4-FFF2-40B4-BE49-F238E27FC236}">
                <a16:creationId xmlns:a16="http://schemas.microsoft.com/office/drawing/2014/main" xmlns="" id="{29C25225-8560-4FE2-8D69-85B538AB6560}"/>
              </a:ext>
            </a:extLst>
          </p:cNvPr>
          <p:cNvSpPr txBox="1">
            <a:spLocks noChangeArrowheads="1"/>
          </p:cNvSpPr>
          <p:nvPr/>
        </p:nvSpPr>
        <p:spPr bwMode="auto">
          <a:xfrm>
            <a:off x="2316846" y="1988260"/>
            <a:ext cx="8312078"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eaLnBrk="0" hangingPunct="0"/>
            <a:r>
              <a:rPr lang="zh-CN" altLang="en-US" sz="1999" b="1" dirty="0">
                <a:solidFill>
                  <a:srgbClr val="890109"/>
                </a:solidFill>
                <a:latin typeface="Arial" panose="020B0604020202020204" pitchFamily="34" charset="0"/>
                <a:ea typeface="微软雅黑" panose="020B0503020204020204" pitchFamily="34" charset="-122"/>
                <a:sym typeface="Arial" panose="020B0604020202020204" pitchFamily="34" charset="0"/>
              </a:rPr>
              <a:t>一是认真执行各项管理制度。</a:t>
            </a:r>
          </a:p>
        </p:txBody>
      </p:sp>
      <p:sp>
        <p:nvSpPr>
          <p:cNvPr id="27659" name="TextBox 23">
            <a:extLst>
              <a:ext uri="{FF2B5EF4-FFF2-40B4-BE49-F238E27FC236}">
                <a16:creationId xmlns:a16="http://schemas.microsoft.com/office/drawing/2014/main" xmlns="" id="{DEA4872C-B0EC-45A9-A3A0-7834968A362D}"/>
              </a:ext>
            </a:extLst>
          </p:cNvPr>
          <p:cNvSpPr txBox="1">
            <a:spLocks noChangeArrowheads="1"/>
          </p:cNvSpPr>
          <p:nvPr/>
        </p:nvSpPr>
        <p:spPr bwMode="auto">
          <a:xfrm>
            <a:off x="2316845" y="2489714"/>
            <a:ext cx="8156564" cy="14773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严格请假、考勤、签到等日常工作制度，规定上班期间不做与工作无关的事情</a:t>
            </a:r>
            <a:r>
              <a:rPr lang="en-US" altLang="zh-CN"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加强单位车辆管理，严格执行公务车辆管理及配备的制度。实行办公室统一派车制，提高用车效率，公务车辆定点存放、保养维修，杜绝公车私驾等违规行为</a:t>
            </a:r>
            <a:r>
              <a:rPr lang="en-US" altLang="zh-CN"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规定各项公务接待须经集体研究决定，杜绝铺张浪费，按程序上报备要客来访报告单。</a:t>
            </a:r>
          </a:p>
        </p:txBody>
      </p:sp>
      <p:sp>
        <p:nvSpPr>
          <p:cNvPr id="27660" name="TextBox 29">
            <a:extLst>
              <a:ext uri="{FF2B5EF4-FFF2-40B4-BE49-F238E27FC236}">
                <a16:creationId xmlns:a16="http://schemas.microsoft.com/office/drawing/2014/main" xmlns="" id="{F7C21A0B-C4EB-4556-A0C8-F88707405ADE}"/>
              </a:ext>
            </a:extLst>
          </p:cNvPr>
          <p:cNvSpPr txBox="1">
            <a:spLocks noChangeArrowheads="1"/>
          </p:cNvSpPr>
          <p:nvPr/>
        </p:nvSpPr>
        <p:spPr bwMode="auto">
          <a:xfrm>
            <a:off x="2316846" y="4655659"/>
            <a:ext cx="8312078"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eaLnBrk="0" hangingPunct="0"/>
            <a:r>
              <a:rPr lang="zh-CN" altLang="en-US" sz="1999" b="1" dirty="0">
                <a:solidFill>
                  <a:srgbClr val="890109"/>
                </a:solidFill>
                <a:latin typeface="Arial" panose="020B0604020202020204" pitchFamily="34" charset="0"/>
                <a:ea typeface="微软雅黑" panose="020B0503020204020204" pitchFamily="34" charset="-122"/>
                <a:sym typeface="Arial" panose="020B0604020202020204" pitchFamily="34" charset="0"/>
              </a:rPr>
              <a:t>二是进一步深化首问负责制、限时办结制、服务承诺制、责任追究制。</a:t>
            </a:r>
          </a:p>
        </p:txBody>
      </p:sp>
      <p:sp>
        <p:nvSpPr>
          <p:cNvPr id="27661" name="TextBox 30">
            <a:extLst>
              <a:ext uri="{FF2B5EF4-FFF2-40B4-BE49-F238E27FC236}">
                <a16:creationId xmlns:a16="http://schemas.microsoft.com/office/drawing/2014/main" xmlns="" id="{6F1A7783-F3A6-4176-AAEF-8F0CF14539DA}"/>
              </a:ext>
            </a:extLst>
          </p:cNvPr>
          <p:cNvSpPr txBox="1">
            <a:spLocks noChangeArrowheads="1"/>
          </p:cNvSpPr>
          <p:nvPr/>
        </p:nvSpPr>
        <p:spPr bwMode="auto">
          <a:xfrm>
            <a:off x="2316845" y="5193611"/>
            <a:ext cx="8156564" cy="6458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eaLnBrk="0" hangingPunct="0"/>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始终做到热情接待，耐心听讲，认真受理，服务周到，彻底杜绝门难进、脸难看、话难听、事难办的问题，建立作风建设长效机制。</a:t>
            </a:r>
          </a:p>
        </p:txBody>
      </p:sp>
      <p:sp>
        <p:nvSpPr>
          <p:cNvPr id="23" name="矩形: 圆角 22">
            <a:extLst>
              <a:ext uri="{FF2B5EF4-FFF2-40B4-BE49-F238E27FC236}">
                <a16:creationId xmlns:a16="http://schemas.microsoft.com/office/drawing/2014/main" xmlns="" id="{C56E66FE-C85C-455B-B3E6-B079C1F36A40}"/>
              </a:ext>
            </a:extLst>
          </p:cNvPr>
          <p:cNvSpPr/>
          <p:nvPr/>
        </p:nvSpPr>
        <p:spPr bwMode="auto">
          <a:xfrm>
            <a:off x="6058709" y="-722031"/>
            <a:ext cx="453848" cy="453848"/>
          </a:xfrm>
          <a:prstGeom prst="roundRect">
            <a:avLst>
              <a:gd name="adj" fmla="val 7214"/>
            </a:avLst>
          </a:prstGeom>
          <a:gradFill>
            <a:gsLst>
              <a:gs pos="0">
                <a:schemeClr val="tx1"/>
              </a:gs>
              <a:gs pos="48000">
                <a:schemeClr val="accent2">
                  <a:lumMod val="97000"/>
                  <a:lumOff val="3000"/>
                </a:schemeClr>
              </a:gs>
              <a:gs pos="100000">
                <a:schemeClr val="accent2">
                  <a:lumMod val="60000"/>
                  <a:lumOff val="40000"/>
                </a:schemeClr>
              </a:gs>
            </a:gsLst>
            <a:lin ang="16200000" scaled="1"/>
          </a:gradFill>
          <a:ln w="12700" cap="flat">
            <a:solidFill>
              <a:schemeClr val="bg2"/>
            </a:solidFill>
            <a:prstDash val="solid"/>
            <a:miter lim="800000"/>
          </a:ln>
          <a:effectLst>
            <a:outerShdw blurRad="63500" sx="102000" sy="102000" algn="ctr" rotWithShape="0">
              <a:prstClr val="black">
                <a:alpha val="40000"/>
              </a:prstClr>
            </a:outerShdw>
          </a:effectLst>
        </p:spPr>
        <p:txBody>
          <a:bodyPr/>
          <a:lstStyle/>
          <a:p>
            <a:endParaRPr lang="zh-CN" altLang="en-US" sz="1799"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矩形: 圆角 28">
            <a:extLst>
              <a:ext uri="{FF2B5EF4-FFF2-40B4-BE49-F238E27FC236}">
                <a16:creationId xmlns:a16="http://schemas.microsoft.com/office/drawing/2014/main" xmlns="" id="{7B0D25CA-D3B4-4842-B190-FC0EF9C00892}"/>
              </a:ext>
            </a:extLst>
          </p:cNvPr>
          <p:cNvSpPr/>
          <p:nvPr/>
        </p:nvSpPr>
        <p:spPr bwMode="auto">
          <a:xfrm>
            <a:off x="6641094" y="-722031"/>
            <a:ext cx="453848" cy="453848"/>
          </a:xfrm>
          <a:prstGeom prst="roundRect">
            <a:avLst>
              <a:gd name="adj" fmla="val 7214"/>
            </a:avLst>
          </a:prstGeom>
          <a:gradFill>
            <a:gsLst>
              <a:gs pos="0">
                <a:schemeClr val="bg1"/>
              </a:gs>
              <a:gs pos="100000">
                <a:schemeClr val="bg1">
                  <a:lumMod val="60000"/>
                  <a:lumOff val="40000"/>
                </a:schemeClr>
              </a:gs>
            </a:gsLst>
            <a:lin ang="16200000" scaled="1"/>
          </a:gradFill>
          <a:ln w="12700" cap="flat">
            <a:solidFill>
              <a:schemeClr val="bg2"/>
            </a:solidFill>
            <a:prstDash val="solid"/>
            <a:miter lim="800000"/>
          </a:ln>
          <a:effectLst>
            <a:outerShdw blurRad="63500" sx="102000" sy="102000" algn="ctr" rotWithShape="0">
              <a:prstClr val="black">
                <a:alpha val="40000"/>
              </a:prstClr>
            </a:outerShdw>
          </a:effectLst>
        </p:spPr>
        <p:txBody>
          <a:bodyPr/>
          <a:lstStyle/>
          <a:p>
            <a:endParaRPr lang="zh-CN" altLang="en-US" sz="1799" noProof="1">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矩形: 圆角 30">
            <a:extLst>
              <a:ext uri="{FF2B5EF4-FFF2-40B4-BE49-F238E27FC236}">
                <a16:creationId xmlns:a16="http://schemas.microsoft.com/office/drawing/2014/main" xmlns="" id="{41721843-DB78-4656-B946-E1300DA0BFFC}"/>
              </a:ext>
            </a:extLst>
          </p:cNvPr>
          <p:cNvSpPr/>
          <p:nvPr/>
        </p:nvSpPr>
        <p:spPr bwMode="auto">
          <a:xfrm>
            <a:off x="7225066" y="-722031"/>
            <a:ext cx="453848" cy="453848"/>
          </a:xfrm>
          <a:prstGeom prst="roundRect">
            <a:avLst>
              <a:gd name="adj" fmla="val 7214"/>
            </a:avLst>
          </a:prstGeom>
          <a:gradFill>
            <a:gsLst>
              <a:gs pos="0">
                <a:srgbClr val="E7D35B"/>
              </a:gs>
              <a:gs pos="48000">
                <a:srgbClr val="EEDF86"/>
              </a:gs>
              <a:gs pos="100000">
                <a:srgbClr val="F5ECB9"/>
              </a:gs>
            </a:gsLst>
            <a:lin ang="16200000" scaled="1"/>
          </a:gradFill>
          <a:ln w="12700" cap="flat" cmpd="sng" algn="ctr">
            <a:solidFill>
              <a:schemeClr val="bg2"/>
            </a:solid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endParaRPr lang="zh-CN" altLang="en-US" sz="1999" noProof="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圆角 31">
            <a:extLst>
              <a:ext uri="{FF2B5EF4-FFF2-40B4-BE49-F238E27FC236}">
                <a16:creationId xmlns:a16="http://schemas.microsoft.com/office/drawing/2014/main" xmlns="" id="{F4D900C5-8436-48CC-89D3-7D4C5A7E9F49}"/>
              </a:ext>
            </a:extLst>
          </p:cNvPr>
          <p:cNvSpPr/>
          <p:nvPr/>
        </p:nvSpPr>
        <p:spPr bwMode="auto">
          <a:xfrm>
            <a:off x="7816972" y="-722031"/>
            <a:ext cx="453848" cy="453848"/>
          </a:xfrm>
          <a:prstGeom prst="roundRect">
            <a:avLst>
              <a:gd name="adj" fmla="val 7214"/>
            </a:avLst>
          </a:prstGeom>
          <a:gradFill>
            <a:gsLst>
              <a:gs pos="65000">
                <a:srgbClr val="F9F9F9"/>
              </a:gs>
              <a:gs pos="0">
                <a:srgbClr val="E6E6E6"/>
              </a:gs>
              <a:gs pos="100000">
                <a:schemeClr val="bg2"/>
              </a:gs>
            </a:gsLst>
            <a:lin ang="16200000" scaled="0"/>
          </a:gradFill>
          <a:ln w="12700" cap="flat" cmpd="sng" algn="ctr">
            <a:solidFill>
              <a:schemeClr val="bg2"/>
            </a:solid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endParaRPr lang="zh-CN" altLang="en-US" sz="1999" noProof="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圆角 32">
            <a:extLst>
              <a:ext uri="{FF2B5EF4-FFF2-40B4-BE49-F238E27FC236}">
                <a16:creationId xmlns:a16="http://schemas.microsoft.com/office/drawing/2014/main" xmlns="" id="{53D23C55-C3A8-4DC2-9B4A-C75D4700815E}"/>
              </a:ext>
            </a:extLst>
          </p:cNvPr>
          <p:cNvSpPr/>
          <p:nvPr/>
        </p:nvSpPr>
        <p:spPr bwMode="auto">
          <a:xfrm>
            <a:off x="8400944" y="-722031"/>
            <a:ext cx="452261" cy="453848"/>
          </a:xfrm>
          <a:prstGeom prst="roundRect">
            <a:avLst>
              <a:gd name="adj" fmla="val 7214"/>
            </a:avLst>
          </a:prstGeom>
          <a:gradFill>
            <a:gsLst>
              <a:gs pos="36000">
                <a:srgbClr val="494949"/>
              </a:gs>
              <a:gs pos="0">
                <a:srgbClr val="474747"/>
              </a:gs>
              <a:gs pos="100000">
                <a:schemeClr val="accent1">
                  <a:lumMod val="60000"/>
                  <a:lumOff val="40000"/>
                </a:schemeClr>
              </a:gs>
            </a:gsLst>
            <a:lin ang="16200000" scaled="0"/>
          </a:gradFill>
          <a:ln w="12700" cap="flat" cmpd="sng" algn="ctr">
            <a:solidFill>
              <a:schemeClr val="bg2"/>
            </a:solid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endParaRPr lang="zh-CN" altLang="en-US" sz="1999" noProof="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7667" name="矩形: 圆角 33">
            <a:extLst>
              <a:ext uri="{FF2B5EF4-FFF2-40B4-BE49-F238E27FC236}">
                <a16:creationId xmlns:a16="http://schemas.microsoft.com/office/drawing/2014/main" xmlns="" id="{1BFB58F7-C685-42E3-9798-6F2659CF999E}"/>
              </a:ext>
            </a:extLst>
          </p:cNvPr>
          <p:cNvSpPr>
            <a:spLocks noChangeArrowheads="1"/>
          </p:cNvSpPr>
          <p:nvPr/>
        </p:nvSpPr>
        <p:spPr bwMode="auto">
          <a:xfrm>
            <a:off x="10070342" y="-722031"/>
            <a:ext cx="453848" cy="453848"/>
          </a:xfrm>
          <a:prstGeom prst="roundRect">
            <a:avLst>
              <a:gd name="adj" fmla="val 7213"/>
            </a:avLst>
          </a:prstGeom>
          <a:gradFill rotWithShape="1">
            <a:gsLst>
              <a:gs pos="0">
                <a:schemeClr val="bg1"/>
              </a:gs>
              <a:gs pos="100000">
                <a:srgbClr val="FFD966"/>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eaLnBrk="0" hangingPunct="0"/>
            <a:endParaRPr lang="zh-CN" altLang="en-US" sz="1799">
              <a:solidFill>
                <a:schemeClr val="bg2"/>
              </a:solidFill>
              <a:latin typeface="Arial" panose="020B0604020202020204" pitchFamily="34" charset="0"/>
              <a:ea typeface="微软雅黑" panose="020B0503020204020204" pitchFamily="34" charset="-122"/>
              <a:sym typeface="Arial" panose="020B0604020202020204" pitchFamily="34" charset="0"/>
            </a:endParaRPr>
          </a:p>
        </p:txBody>
      </p:sp>
      <p:sp>
        <p:nvSpPr>
          <p:cNvPr id="27668" name="矩形: 圆角 34">
            <a:extLst>
              <a:ext uri="{FF2B5EF4-FFF2-40B4-BE49-F238E27FC236}">
                <a16:creationId xmlns:a16="http://schemas.microsoft.com/office/drawing/2014/main" xmlns="" id="{FE74A276-887F-46F4-A428-BFB2B9ECD132}"/>
              </a:ext>
            </a:extLst>
          </p:cNvPr>
          <p:cNvSpPr>
            <a:spLocks noChangeArrowheads="1"/>
          </p:cNvSpPr>
          <p:nvPr/>
        </p:nvSpPr>
        <p:spPr bwMode="auto">
          <a:xfrm>
            <a:off x="10654314" y="-722031"/>
            <a:ext cx="453848" cy="453848"/>
          </a:xfrm>
          <a:prstGeom prst="roundRect">
            <a:avLst>
              <a:gd name="adj" fmla="val 7213"/>
            </a:avLst>
          </a:prstGeom>
          <a:gradFill rotWithShape="1">
            <a:gsLst>
              <a:gs pos="0">
                <a:srgbClr val="E7D35B"/>
              </a:gs>
              <a:gs pos="48000">
                <a:srgbClr val="EEDF86"/>
              </a:gs>
              <a:gs pos="100000">
                <a:srgbClr val="F5ECB9"/>
              </a:gs>
            </a:gsLst>
            <a:lin ang="16200000" scaled="1"/>
          </a:gradFill>
          <a:ln>
            <a:noFill/>
          </a:ln>
          <a:extLst>
            <a:ext uri="{91240B29-F687-4F45-9708-019B960494DF}">
              <a14:hiddenLine xmlns:a14="http://schemas.microsoft.com/office/drawing/2010/main" xmlns="" w="19050">
                <a:solidFill>
                  <a:srgbClr val="000000"/>
                </a:solidFill>
                <a:round/>
                <a:headEnd/>
                <a:tailEnd/>
              </a14:hiddenLine>
            </a:ext>
          </a:extLst>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7669" name="矩形: 圆角 35">
            <a:extLst>
              <a:ext uri="{FF2B5EF4-FFF2-40B4-BE49-F238E27FC236}">
                <a16:creationId xmlns:a16="http://schemas.microsoft.com/office/drawing/2014/main" xmlns="" id="{2A8282BB-6EC1-4AE1-81D7-EF21B58F40D0}"/>
              </a:ext>
            </a:extLst>
          </p:cNvPr>
          <p:cNvSpPr>
            <a:spLocks noChangeArrowheads="1"/>
          </p:cNvSpPr>
          <p:nvPr/>
        </p:nvSpPr>
        <p:spPr bwMode="auto">
          <a:xfrm>
            <a:off x="11246221" y="-722031"/>
            <a:ext cx="453848" cy="453848"/>
          </a:xfrm>
          <a:prstGeom prst="roundRect">
            <a:avLst>
              <a:gd name="adj" fmla="val 7213"/>
            </a:avLst>
          </a:prstGeom>
          <a:gradFill rotWithShape="1">
            <a:gsLst>
              <a:gs pos="0">
                <a:srgbClr val="E6E6E6"/>
              </a:gs>
              <a:gs pos="64999">
                <a:srgbClr val="F9F9F9"/>
              </a:gs>
              <a:gs pos="100000">
                <a:srgbClr val="FFFFFF"/>
              </a:gs>
            </a:gsLst>
            <a:lin ang="16200000"/>
          </a:gradFill>
          <a:ln>
            <a:noFill/>
          </a:ln>
          <a:extLst>
            <a:ext uri="{91240B29-F687-4F45-9708-019B960494DF}">
              <a14:hiddenLine xmlns:a14="http://schemas.microsoft.com/office/drawing/2010/main" xmlns="" w="19050">
                <a:solidFill>
                  <a:srgbClr val="000000"/>
                </a:solidFill>
                <a:round/>
                <a:headEnd/>
                <a:tailEnd/>
              </a14:hiddenLine>
            </a:ext>
          </a:extLst>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7670" name="矩形: 圆角 36">
            <a:extLst>
              <a:ext uri="{FF2B5EF4-FFF2-40B4-BE49-F238E27FC236}">
                <a16:creationId xmlns:a16="http://schemas.microsoft.com/office/drawing/2014/main" xmlns="" id="{DC0377E9-63D6-4937-A809-4E02A83EF87B}"/>
              </a:ext>
            </a:extLst>
          </p:cNvPr>
          <p:cNvSpPr>
            <a:spLocks noChangeArrowheads="1"/>
          </p:cNvSpPr>
          <p:nvPr/>
        </p:nvSpPr>
        <p:spPr bwMode="auto">
          <a:xfrm>
            <a:off x="11830193" y="-722031"/>
            <a:ext cx="452260" cy="453848"/>
          </a:xfrm>
          <a:prstGeom prst="roundRect">
            <a:avLst>
              <a:gd name="adj" fmla="val 7213"/>
            </a:avLst>
          </a:prstGeom>
          <a:gradFill rotWithShape="1">
            <a:gsLst>
              <a:gs pos="0">
                <a:srgbClr val="474747"/>
              </a:gs>
              <a:gs pos="36000">
                <a:srgbClr val="494949"/>
              </a:gs>
              <a:gs pos="100000">
                <a:srgbClr val="8C8C8C"/>
              </a:gs>
            </a:gsLst>
            <a:lin ang="16200000"/>
          </a:gradFill>
          <a:ln>
            <a:noFill/>
          </a:ln>
          <a:extLst>
            <a:ext uri="{91240B29-F687-4F45-9708-019B960494DF}">
              <a14:hiddenLine xmlns:a14="http://schemas.microsoft.com/office/drawing/2010/main" xmlns="" w="19050">
                <a:solidFill>
                  <a:srgbClr val="000000"/>
                </a:solidFill>
                <a:round/>
                <a:headEnd/>
                <a:tailEnd/>
              </a14:hiddenLine>
            </a:ext>
          </a:extLst>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7671" name="矩形: 圆角 37">
            <a:extLst>
              <a:ext uri="{FF2B5EF4-FFF2-40B4-BE49-F238E27FC236}">
                <a16:creationId xmlns:a16="http://schemas.microsoft.com/office/drawing/2014/main" xmlns="" id="{4FFCA7A3-8B6E-49B1-9553-F199153E980F}"/>
              </a:ext>
            </a:extLst>
          </p:cNvPr>
          <p:cNvSpPr>
            <a:spLocks noChangeArrowheads="1"/>
          </p:cNvSpPr>
          <p:nvPr/>
        </p:nvSpPr>
        <p:spPr bwMode="auto">
          <a:xfrm>
            <a:off x="9502239" y="-722031"/>
            <a:ext cx="453848" cy="453848"/>
          </a:xfrm>
          <a:prstGeom prst="roundRect">
            <a:avLst>
              <a:gd name="adj" fmla="val 7213"/>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nvGrpSpPr>
          <p:cNvPr id="27672" name="组合 5">
            <a:extLst>
              <a:ext uri="{FF2B5EF4-FFF2-40B4-BE49-F238E27FC236}">
                <a16:creationId xmlns:a16="http://schemas.microsoft.com/office/drawing/2014/main" xmlns="" id="{C84BBF35-4149-4802-BEA1-19829DABDEC3}"/>
              </a:ext>
            </a:extLst>
          </p:cNvPr>
          <p:cNvGrpSpPr>
            <a:grpSpLocks/>
          </p:cNvGrpSpPr>
          <p:nvPr/>
        </p:nvGrpSpPr>
        <p:grpSpPr bwMode="auto">
          <a:xfrm>
            <a:off x="1315525" y="2719812"/>
            <a:ext cx="680771" cy="614123"/>
            <a:chOff x="3650109" y="-819472"/>
            <a:chExt cx="681259" cy="614935"/>
          </a:xfrm>
        </p:grpSpPr>
        <p:sp>
          <p:nvSpPr>
            <p:cNvPr id="4" name="箭头: 五边形 3">
              <a:extLst>
                <a:ext uri="{FF2B5EF4-FFF2-40B4-BE49-F238E27FC236}">
                  <a16:creationId xmlns:a16="http://schemas.microsoft.com/office/drawing/2014/main" xmlns="" id="{CC4C2FBF-2697-4617-AA24-4A432043F747}"/>
                </a:ext>
              </a:extLst>
            </p:cNvPr>
            <p:cNvSpPr/>
            <p:nvPr/>
          </p:nvSpPr>
          <p:spPr bwMode="auto">
            <a:xfrm>
              <a:off x="3650109" y="-819472"/>
              <a:ext cx="681259" cy="614935"/>
            </a:xfrm>
            <a:prstGeom prst="homePlate">
              <a:avLst>
                <a:gd name="adj" fmla="val 14782"/>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endParaRPr lang="zh-CN" altLang="en-US" sz="2400" b="1" noProof="1">
                <a:solidFill>
                  <a:schemeClr val="bg1"/>
                </a:solidFill>
                <a:ea typeface="微软雅黑" panose="020B0503020204020204" pitchFamily="34" charset="-122"/>
                <a:sym typeface="Arial" panose="020B0604020202020204" pitchFamily="34" charset="0"/>
              </a:endParaRPr>
            </a:p>
          </p:txBody>
        </p:sp>
        <p:sp>
          <p:nvSpPr>
            <p:cNvPr id="27674" name="文本框 4">
              <a:extLst>
                <a:ext uri="{FF2B5EF4-FFF2-40B4-BE49-F238E27FC236}">
                  <a16:creationId xmlns:a16="http://schemas.microsoft.com/office/drawing/2014/main" xmlns="" id="{CEF94D3A-5219-4804-ACD8-D2CDC2741F2B}"/>
                </a:ext>
              </a:extLst>
            </p:cNvPr>
            <p:cNvSpPr txBox="1">
              <a:spLocks noChangeArrowheads="1"/>
            </p:cNvSpPr>
            <p:nvPr/>
          </p:nvSpPr>
          <p:spPr bwMode="auto">
            <a:xfrm>
              <a:off x="3744119" y="-742838"/>
              <a:ext cx="434841" cy="461665"/>
            </a:xfrm>
            <a:prstGeom prst="rect">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defPPr>
                <a:defRPr lang="zh-CN"/>
              </a:defPPr>
              <a:lvl1pPr algn="ctr">
                <a:defRPr sz="2400" b="1">
                  <a:solidFill>
                    <a:schemeClr val="bg1"/>
                  </a:solidFill>
                  <a:ea typeface="微软雅黑" panose="020B0503020204020204" pitchFamily="34" charset="-122"/>
                </a:defRPr>
              </a:lvl1pPr>
            </a:lstStyle>
            <a:p>
              <a:r>
                <a:rPr lang="en-US" altLang="zh-CN" dirty="0">
                  <a:sym typeface="Arial" panose="020B0604020202020204" pitchFamily="34" charset="0"/>
                </a:rPr>
                <a:t>1</a:t>
              </a:r>
              <a:endParaRPr lang="zh-CN" altLang="en-US" dirty="0">
                <a:sym typeface="Arial" panose="020B0604020202020204" pitchFamily="34" charset="0"/>
              </a:endParaRPr>
            </a:p>
          </p:txBody>
        </p:sp>
      </p:grpSp>
      <p:grpSp>
        <p:nvGrpSpPr>
          <p:cNvPr id="27675" name="组合 38">
            <a:extLst>
              <a:ext uri="{FF2B5EF4-FFF2-40B4-BE49-F238E27FC236}">
                <a16:creationId xmlns:a16="http://schemas.microsoft.com/office/drawing/2014/main" xmlns="" id="{76579940-321B-4019-8F97-596CC43508B6}"/>
              </a:ext>
            </a:extLst>
          </p:cNvPr>
          <p:cNvGrpSpPr>
            <a:grpSpLocks/>
          </p:cNvGrpSpPr>
          <p:nvPr/>
        </p:nvGrpSpPr>
        <p:grpSpPr bwMode="auto">
          <a:xfrm>
            <a:off x="1315525" y="4938124"/>
            <a:ext cx="680771" cy="614122"/>
            <a:chOff x="3650109" y="-819472"/>
            <a:chExt cx="681259" cy="614935"/>
          </a:xfrm>
        </p:grpSpPr>
        <p:sp>
          <p:nvSpPr>
            <p:cNvPr id="40" name="箭头: 五边形 39">
              <a:extLst>
                <a:ext uri="{FF2B5EF4-FFF2-40B4-BE49-F238E27FC236}">
                  <a16:creationId xmlns:a16="http://schemas.microsoft.com/office/drawing/2014/main" xmlns="" id="{6596BDCD-A91A-4BC9-8E9B-416530BB7DE4}"/>
                </a:ext>
              </a:extLst>
            </p:cNvPr>
            <p:cNvSpPr/>
            <p:nvPr/>
          </p:nvSpPr>
          <p:spPr bwMode="auto">
            <a:xfrm>
              <a:off x="3650109" y="-819472"/>
              <a:ext cx="681259" cy="614935"/>
            </a:xfrm>
            <a:prstGeom prst="homePlate">
              <a:avLst>
                <a:gd name="adj" fmla="val 14782"/>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endParaRPr lang="zh-CN" altLang="en-US" sz="2400" b="1" noProof="1">
                <a:solidFill>
                  <a:schemeClr val="bg1"/>
                </a:solidFill>
                <a:ea typeface="微软雅黑" panose="020B0503020204020204" pitchFamily="34" charset="-122"/>
                <a:sym typeface="Arial" panose="020B0604020202020204" pitchFamily="34" charset="0"/>
              </a:endParaRPr>
            </a:p>
          </p:txBody>
        </p:sp>
        <p:sp>
          <p:nvSpPr>
            <p:cNvPr id="27677" name="文本框 40">
              <a:extLst>
                <a:ext uri="{FF2B5EF4-FFF2-40B4-BE49-F238E27FC236}">
                  <a16:creationId xmlns:a16="http://schemas.microsoft.com/office/drawing/2014/main" xmlns="" id="{D2B09543-F4DC-4472-BA9C-D733322C6422}"/>
                </a:ext>
              </a:extLst>
            </p:cNvPr>
            <p:cNvSpPr txBox="1">
              <a:spLocks noChangeArrowheads="1"/>
            </p:cNvSpPr>
            <p:nvPr/>
          </p:nvSpPr>
          <p:spPr bwMode="auto">
            <a:xfrm>
              <a:off x="3744119" y="-742838"/>
              <a:ext cx="434841" cy="461665"/>
            </a:xfrm>
            <a:prstGeom prst="rect">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defPPr>
                <a:defRPr lang="zh-CN"/>
              </a:defPPr>
              <a:lvl1pPr algn="ctr">
                <a:defRPr sz="2400" b="1">
                  <a:solidFill>
                    <a:schemeClr val="bg1"/>
                  </a:solidFill>
                  <a:ea typeface="微软雅黑" panose="020B0503020204020204" pitchFamily="34" charset="-122"/>
                </a:defRPr>
              </a:lvl1pPr>
            </a:lstStyle>
            <a:p>
              <a:r>
                <a:rPr lang="en-US" altLang="zh-CN">
                  <a:sym typeface="Arial" panose="020B0604020202020204" pitchFamily="34" charset="0"/>
                </a:rPr>
                <a:t>2</a:t>
              </a:r>
              <a:endParaRPr lang="zh-CN" altLang="en-US">
                <a:sym typeface="Arial" panose="020B0604020202020204" pitchFamily="34" charset="0"/>
              </a:endParaRPr>
            </a:p>
          </p:txBody>
        </p:sp>
      </p:grpSp>
      <p:sp>
        <p:nvSpPr>
          <p:cNvPr id="34" name="矩形: 圆角 29">
            <a:extLst>
              <a:ext uri="{FF2B5EF4-FFF2-40B4-BE49-F238E27FC236}">
                <a16:creationId xmlns:a16="http://schemas.microsoft.com/office/drawing/2014/main" xmlns="" id="{5121D942-B031-45D5-AD00-9C901F665212}"/>
              </a:ext>
            </a:extLst>
          </p:cNvPr>
          <p:cNvSpPr>
            <a:spLocks noChangeArrowheads="1"/>
          </p:cNvSpPr>
          <p:nvPr/>
        </p:nvSpPr>
        <p:spPr bwMode="auto">
          <a:xfrm>
            <a:off x="4355105" y="788429"/>
            <a:ext cx="7836895" cy="530019"/>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zh-CN" altLang="en-US" sz="2400" b="1" dirty="0">
                <a:solidFill>
                  <a:schemeClr val="bg1"/>
                </a:solidFill>
                <a:ea typeface="微软雅黑" panose="020B0503020204020204" pitchFamily="34" charset="-122"/>
                <a:sym typeface="Arial" panose="020B0604020202020204" pitchFamily="34" charset="0"/>
              </a:rPr>
              <a:t>一、完善和健全各项制度，切实加强作风建设。</a:t>
            </a:r>
          </a:p>
        </p:txBody>
      </p:sp>
    </p:spTree>
    <p:extLst>
      <p:ext uri="{BB962C8B-B14F-4D97-AF65-F5344CB8AC3E}">
        <p14:creationId xmlns:p14="http://schemas.microsoft.com/office/powerpoint/2010/main" xmlns="" val="1464490601"/>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7672"/>
                                        </p:tgtEl>
                                        <p:attrNameLst>
                                          <p:attrName>style.visibility</p:attrName>
                                        </p:attrNameLst>
                                      </p:cBhvr>
                                      <p:to>
                                        <p:strVal val="visible"/>
                                      </p:to>
                                    </p:set>
                                    <p:animEffect transition="in" filter="wipe(left)">
                                      <p:cBhvr>
                                        <p:cTn id="13" dur="500"/>
                                        <p:tgtEl>
                                          <p:spTgt spid="2767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7656"/>
                                        </p:tgtEl>
                                        <p:attrNameLst>
                                          <p:attrName>style.visibility</p:attrName>
                                        </p:attrNameLst>
                                      </p:cBhvr>
                                      <p:to>
                                        <p:strVal val="visible"/>
                                      </p:to>
                                    </p:set>
                                    <p:animEffect transition="in" filter="wipe(left)">
                                      <p:cBhvr>
                                        <p:cTn id="16" dur="500"/>
                                        <p:tgtEl>
                                          <p:spTgt spid="27656"/>
                                        </p:tgtEl>
                                      </p:cBhvr>
                                    </p:animEffect>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27658"/>
                                        </p:tgtEl>
                                        <p:attrNameLst>
                                          <p:attrName>style.visibility</p:attrName>
                                        </p:attrNameLst>
                                      </p:cBhvr>
                                      <p:to>
                                        <p:strVal val="visible"/>
                                      </p:to>
                                    </p:set>
                                    <p:anim calcmode="lin" valueType="num">
                                      <p:cBhvr additive="base">
                                        <p:cTn id="20" dur="500" fill="hold"/>
                                        <p:tgtEl>
                                          <p:spTgt spid="27658"/>
                                        </p:tgtEl>
                                        <p:attrNameLst>
                                          <p:attrName>ppt_x</p:attrName>
                                        </p:attrNameLst>
                                      </p:cBhvr>
                                      <p:tavLst>
                                        <p:tav tm="0">
                                          <p:val>
                                            <p:strVal val="1+#ppt_w/2"/>
                                          </p:val>
                                        </p:tav>
                                        <p:tav tm="100000">
                                          <p:val>
                                            <p:strVal val="#ppt_x"/>
                                          </p:val>
                                        </p:tav>
                                      </p:tavLst>
                                    </p:anim>
                                    <p:anim calcmode="lin" valueType="num">
                                      <p:cBhvr additive="base">
                                        <p:cTn id="21" dur="500" fill="hold"/>
                                        <p:tgtEl>
                                          <p:spTgt spid="2765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9" presetClass="entr" presetSubtype="0" fill="hold" grpId="0" nodeType="afterEffect">
                                  <p:stCondLst>
                                    <p:cond delay="0"/>
                                  </p:stCondLst>
                                  <p:iterate type="lt">
                                    <p:tmPct val="6000"/>
                                  </p:iterate>
                                  <p:childTnLst>
                                    <p:set>
                                      <p:cBhvr>
                                        <p:cTn id="24" dur="1" fill="hold">
                                          <p:stCondLst>
                                            <p:cond delay="0"/>
                                          </p:stCondLst>
                                        </p:cTn>
                                        <p:tgtEl>
                                          <p:spTgt spid="27659"/>
                                        </p:tgtEl>
                                        <p:attrNameLst>
                                          <p:attrName>style.visibility</p:attrName>
                                        </p:attrNameLst>
                                      </p:cBhvr>
                                      <p:to>
                                        <p:strVal val="visible"/>
                                      </p:to>
                                    </p:set>
                                    <p:animEffect transition="in" filter="dissolve">
                                      <p:cBhvr>
                                        <p:cTn id="25" dur="500"/>
                                        <p:tgtEl>
                                          <p:spTgt spid="2765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7657"/>
                                        </p:tgtEl>
                                        <p:attrNameLst>
                                          <p:attrName>style.visibility</p:attrName>
                                        </p:attrNameLst>
                                      </p:cBhvr>
                                      <p:to>
                                        <p:strVal val="visible"/>
                                      </p:to>
                                    </p:set>
                                    <p:animEffect transition="in" filter="wipe(left)">
                                      <p:cBhvr>
                                        <p:cTn id="30" dur="500"/>
                                        <p:tgtEl>
                                          <p:spTgt spid="27657"/>
                                        </p:tgtEl>
                                      </p:cBhvr>
                                    </p:animEffect>
                                  </p:childTnLst>
                                </p:cTn>
                              </p:par>
                              <p:par>
                                <p:cTn id="31" presetID="22" presetClass="entr" presetSubtype="8" fill="hold" nodeType="withEffect">
                                  <p:stCondLst>
                                    <p:cond delay="0"/>
                                  </p:stCondLst>
                                  <p:childTnLst>
                                    <p:set>
                                      <p:cBhvr>
                                        <p:cTn id="32" dur="1" fill="hold">
                                          <p:stCondLst>
                                            <p:cond delay="0"/>
                                          </p:stCondLst>
                                        </p:cTn>
                                        <p:tgtEl>
                                          <p:spTgt spid="27675"/>
                                        </p:tgtEl>
                                        <p:attrNameLst>
                                          <p:attrName>style.visibility</p:attrName>
                                        </p:attrNameLst>
                                      </p:cBhvr>
                                      <p:to>
                                        <p:strVal val="visible"/>
                                      </p:to>
                                    </p:set>
                                    <p:animEffect transition="in" filter="wipe(left)">
                                      <p:cBhvr>
                                        <p:cTn id="33" dur="500"/>
                                        <p:tgtEl>
                                          <p:spTgt spid="27675"/>
                                        </p:tgtEl>
                                      </p:cBhvr>
                                    </p:animEffect>
                                  </p:childTnLst>
                                </p:cTn>
                              </p:par>
                            </p:childTnLst>
                          </p:cTn>
                        </p:par>
                        <p:par>
                          <p:cTn id="34" fill="hold">
                            <p:stCondLst>
                              <p:cond delay="500"/>
                            </p:stCondLst>
                            <p:childTnLst>
                              <p:par>
                                <p:cTn id="35" presetID="2" presetClass="entr" presetSubtype="2" fill="hold" grpId="0" nodeType="afterEffect">
                                  <p:stCondLst>
                                    <p:cond delay="0"/>
                                  </p:stCondLst>
                                  <p:childTnLst>
                                    <p:set>
                                      <p:cBhvr>
                                        <p:cTn id="36" dur="1" fill="hold">
                                          <p:stCondLst>
                                            <p:cond delay="0"/>
                                          </p:stCondLst>
                                        </p:cTn>
                                        <p:tgtEl>
                                          <p:spTgt spid="27660"/>
                                        </p:tgtEl>
                                        <p:attrNameLst>
                                          <p:attrName>style.visibility</p:attrName>
                                        </p:attrNameLst>
                                      </p:cBhvr>
                                      <p:to>
                                        <p:strVal val="visible"/>
                                      </p:to>
                                    </p:set>
                                    <p:anim calcmode="lin" valueType="num">
                                      <p:cBhvr additive="base">
                                        <p:cTn id="37" dur="500" fill="hold"/>
                                        <p:tgtEl>
                                          <p:spTgt spid="27660"/>
                                        </p:tgtEl>
                                        <p:attrNameLst>
                                          <p:attrName>ppt_x</p:attrName>
                                        </p:attrNameLst>
                                      </p:cBhvr>
                                      <p:tavLst>
                                        <p:tav tm="0">
                                          <p:val>
                                            <p:strVal val="1+#ppt_w/2"/>
                                          </p:val>
                                        </p:tav>
                                        <p:tav tm="100000">
                                          <p:val>
                                            <p:strVal val="#ppt_x"/>
                                          </p:val>
                                        </p:tav>
                                      </p:tavLst>
                                    </p:anim>
                                    <p:anim calcmode="lin" valueType="num">
                                      <p:cBhvr additive="base">
                                        <p:cTn id="38" dur="500" fill="hold"/>
                                        <p:tgtEl>
                                          <p:spTgt spid="27660"/>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9" presetClass="entr" presetSubtype="0" fill="hold" grpId="0" nodeType="afterEffect">
                                  <p:stCondLst>
                                    <p:cond delay="0"/>
                                  </p:stCondLst>
                                  <p:iterate type="lt">
                                    <p:tmPct val="6000"/>
                                  </p:iterate>
                                  <p:childTnLst>
                                    <p:set>
                                      <p:cBhvr>
                                        <p:cTn id="41" dur="1" fill="hold">
                                          <p:stCondLst>
                                            <p:cond delay="0"/>
                                          </p:stCondLst>
                                        </p:cTn>
                                        <p:tgtEl>
                                          <p:spTgt spid="27661"/>
                                        </p:tgtEl>
                                        <p:attrNameLst>
                                          <p:attrName>style.visibility</p:attrName>
                                        </p:attrNameLst>
                                      </p:cBhvr>
                                      <p:to>
                                        <p:strVal val="visible"/>
                                      </p:to>
                                    </p:set>
                                    <p:animEffect transition="in" filter="dissolve">
                                      <p:cBhvr>
                                        <p:cTn id="42" dur="500"/>
                                        <p:tgtEl>
                                          <p:spTgt spid="276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6" grpId="0" animBg="1"/>
      <p:bldP spid="27657" grpId="0" animBg="1"/>
      <p:bldP spid="27658" grpId="0"/>
      <p:bldP spid="27659" grpId="0"/>
      <p:bldP spid="27660" grpId="0"/>
      <p:bldP spid="27661" grpId="0"/>
      <p:bldP spid="3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4" name="矩形 11">
            <a:extLst>
              <a:ext uri="{FF2B5EF4-FFF2-40B4-BE49-F238E27FC236}">
                <a16:creationId xmlns:a16="http://schemas.microsoft.com/office/drawing/2014/main" xmlns="" id="{73671AFA-3419-41C2-8B41-8D0EE5939664}"/>
              </a:ext>
            </a:extLst>
          </p:cNvPr>
          <p:cNvSpPr>
            <a:spLocks noChangeArrowheads="1"/>
          </p:cNvSpPr>
          <p:nvPr/>
        </p:nvSpPr>
        <p:spPr bwMode="auto">
          <a:xfrm>
            <a:off x="1563078" y="1840532"/>
            <a:ext cx="9427654" cy="2091510"/>
          </a:xfrm>
          <a:prstGeom prst="rect">
            <a:avLst/>
          </a:prstGeom>
          <a:solidFill>
            <a:schemeClr val="bg1"/>
          </a:solidFill>
          <a:ln w="6350">
            <a:solidFill>
              <a:srgbClr val="EB0A1D"/>
            </a:solidFill>
            <a:round/>
            <a:headEnd/>
            <a:tailEnd/>
          </a:ln>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05" name="矩形 14">
            <a:extLst>
              <a:ext uri="{FF2B5EF4-FFF2-40B4-BE49-F238E27FC236}">
                <a16:creationId xmlns:a16="http://schemas.microsoft.com/office/drawing/2014/main" xmlns="" id="{1B2DE13E-23EE-48E0-96D9-7BD034441C6A}"/>
              </a:ext>
            </a:extLst>
          </p:cNvPr>
          <p:cNvSpPr>
            <a:spLocks noChangeArrowheads="1"/>
          </p:cNvSpPr>
          <p:nvPr/>
        </p:nvSpPr>
        <p:spPr bwMode="auto">
          <a:xfrm>
            <a:off x="1544035" y="4232620"/>
            <a:ext cx="9446697" cy="1791588"/>
          </a:xfrm>
          <a:prstGeom prst="rect">
            <a:avLst/>
          </a:prstGeom>
          <a:solidFill>
            <a:schemeClr val="bg1"/>
          </a:solidFill>
          <a:ln w="6350">
            <a:solidFill>
              <a:srgbClr val="EB0A1D"/>
            </a:solidFill>
            <a:round/>
            <a:headEnd/>
            <a:tailEnd/>
          </a:ln>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06" name="TextBox 22">
            <a:extLst>
              <a:ext uri="{FF2B5EF4-FFF2-40B4-BE49-F238E27FC236}">
                <a16:creationId xmlns:a16="http://schemas.microsoft.com/office/drawing/2014/main" xmlns="" id="{77F4664E-F65C-4CB7-AFFE-10CD40480831}"/>
              </a:ext>
            </a:extLst>
          </p:cNvPr>
          <p:cNvSpPr txBox="1">
            <a:spLocks noChangeArrowheads="1"/>
          </p:cNvSpPr>
          <p:nvPr/>
        </p:nvSpPr>
        <p:spPr bwMode="auto">
          <a:xfrm>
            <a:off x="2337475" y="2149187"/>
            <a:ext cx="8312078"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eaLnBrk="0" hangingPunct="0"/>
            <a:r>
              <a:rPr lang="zh-CN" altLang="en-US" sz="1999" b="1" dirty="0">
                <a:solidFill>
                  <a:srgbClr val="890109"/>
                </a:solidFill>
                <a:latin typeface="Arial" panose="020B0604020202020204" pitchFamily="34" charset="0"/>
                <a:ea typeface="微软雅黑" panose="020B0503020204020204" pitchFamily="34" charset="-122"/>
                <a:sym typeface="Arial" panose="020B0604020202020204" pitchFamily="34" charset="0"/>
              </a:rPr>
              <a:t>三是强化教育监督管理，从源头上预防、杜绝不廉洁行为的发生。</a:t>
            </a:r>
          </a:p>
        </p:txBody>
      </p:sp>
      <p:sp>
        <p:nvSpPr>
          <p:cNvPr id="29707" name="TextBox 23">
            <a:extLst>
              <a:ext uri="{FF2B5EF4-FFF2-40B4-BE49-F238E27FC236}">
                <a16:creationId xmlns:a16="http://schemas.microsoft.com/office/drawing/2014/main" xmlns="" id="{C22FB8B7-2A0E-49E1-886B-FE9B98F4EB0A}"/>
              </a:ext>
            </a:extLst>
          </p:cNvPr>
          <p:cNvSpPr txBox="1">
            <a:spLocks noChangeArrowheads="1"/>
          </p:cNvSpPr>
          <p:nvPr/>
        </p:nvSpPr>
        <p:spPr bwMode="auto">
          <a:xfrm>
            <a:off x="2316845" y="2678806"/>
            <a:ext cx="8156564" cy="9235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严格控制单位公务接待、出差、用车等公用经费支出，管理使用好项目经费，健全完善财、物管理制度，强化厉行节约，全面推进廉政建设，把思想和精力用在为民服务上，践行群众路线，突出为民务实清廉主题。</a:t>
            </a:r>
          </a:p>
        </p:txBody>
      </p:sp>
      <p:sp>
        <p:nvSpPr>
          <p:cNvPr id="29708" name="TextBox 29">
            <a:extLst>
              <a:ext uri="{FF2B5EF4-FFF2-40B4-BE49-F238E27FC236}">
                <a16:creationId xmlns:a16="http://schemas.microsoft.com/office/drawing/2014/main" xmlns="" id="{8B2B6B57-2894-4FD1-B7B5-0693962B9049}"/>
              </a:ext>
            </a:extLst>
          </p:cNvPr>
          <p:cNvSpPr txBox="1">
            <a:spLocks noChangeArrowheads="1"/>
          </p:cNvSpPr>
          <p:nvPr/>
        </p:nvSpPr>
        <p:spPr bwMode="auto">
          <a:xfrm>
            <a:off x="2297803" y="4472239"/>
            <a:ext cx="8312078"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eaLnBrk="0" hangingPunct="0"/>
            <a:r>
              <a:rPr lang="zh-CN" altLang="en-US" sz="1999" b="1">
                <a:solidFill>
                  <a:srgbClr val="890109"/>
                </a:solidFill>
                <a:latin typeface="Arial" panose="020B0604020202020204" pitchFamily="34" charset="0"/>
                <a:ea typeface="微软雅黑" panose="020B0503020204020204" pitchFamily="34" charset="-122"/>
                <a:sym typeface="Arial" panose="020B0604020202020204" pitchFamily="34" charset="0"/>
              </a:rPr>
              <a:t>四是严格财务手续，严格执行财务制度和财经纪律。</a:t>
            </a:r>
          </a:p>
        </p:txBody>
      </p:sp>
      <p:sp>
        <p:nvSpPr>
          <p:cNvPr id="29709" name="TextBox 30">
            <a:extLst>
              <a:ext uri="{FF2B5EF4-FFF2-40B4-BE49-F238E27FC236}">
                <a16:creationId xmlns:a16="http://schemas.microsoft.com/office/drawing/2014/main" xmlns="" id="{7BB0DBA5-F54C-4F8C-9CCB-EF24EE2F2D35}"/>
              </a:ext>
            </a:extLst>
          </p:cNvPr>
          <p:cNvSpPr txBox="1">
            <a:spLocks noChangeArrowheads="1"/>
          </p:cNvSpPr>
          <p:nvPr/>
        </p:nvSpPr>
        <p:spPr bwMode="auto">
          <a:xfrm>
            <a:off x="2297802" y="5010191"/>
            <a:ext cx="8156564" cy="6458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eaLnBrk="0" hangingPunct="0"/>
            <a:r>
              <a:rPr lang="zh-CN" altLang="en-US" sz="1799">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严把政策关，杜绝了工作中出现违纪审批、把关失控现象的发生。截至目前无违纪违法事件发生。</a:t>
            </a:r>
          </a:p>
        </p:txBody>
      </p:sp>
      <p:sp>
        <p:nvSpPr>
          <p:cNvPr id="23" name="矩形: 圆角 22">
            <a:extLst>
              <a:ext uri="{FF2B5EF4-FFF2-40B4-BE49-F238E27FC236}">
                <a16:creationId xmlns:a16="http://schemas.microsoft.com/office/drawing/2014/main" xmlns="" id="{9FD77E7F-1533-4E49-9752-6551E1013CCC}"/>
              </a:ext>
            </a:extLst>
          </p:cNvPr>
          <p:cNvSpPr/>
          <p:nvPr/>
        </p:nvSpPr>
        <p:spPr bwMode="auto">
          <a:xfrm>
            <a:off x="6058709" y="-722031"/>
            <a:ext cx="453848" cy="453848"/>
          </a:xfrm>
          <a:prstGeom prst="roundRect">
            <a:avLst>
              <a:gd name="adj" fmla="val 7214"/>
            </a:avLst>
          </a:prstGeom>
          <a:gradFill>
            <a:gsLst>
              <a:gs pos="0">
                <a:schemeClr val="tx1"/>
              </a:gs>
              <a:gs pos="48000">
                <a:schemeClr val="accent2">
                  <a:lumMod val="97000"/>
                  <a:lumOff val="3000"/>
                </a:schemeClr>
              </a:gs>
              <a:gs pos="100000">
                <a:schemeClr val="accent2">
                  <a:lumMod val="60000"/>
                  <a:lumOff val="40000"/>
                </a:schemeClr>
              </a:gs>
            </a:gsLst>
            <a:lin ang="16200000" scaled="1"/>
          </a:gradFill>
          <a:ln w="12700" cap="flat">
            <a:solidFill>
              <a:schemeClr val="bg2"/>
            </a:solidFill>
            <a:prstDash val="solid"/>
            <a:miter lim="800000"/>
          </a:ln>
          <a:effectLst>
            <a:outerShdw blurRad="63500" sx="102000" sy="102000" algn="ctr" rotWithShape="0">
              <a:prstClr val="black">
                <a:alpha val="40000"/>
              </a:prstClr>
            </a:outerShdw>
          </a:effectLst>
        </p:spPr>
        <p:txBody>
          <a:bodyPr/>
          <a:lstStyle/>
          <a:p>
            <a:endParaRPr lang="zh-CN" altLang="en-US" sz="1799"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矩形: 圆角 28">
            <a:extLst>
              <a:ext uri="{FF2B5EF4-FFF2-40B4-BE49-F238E27FC236}">
                <a16:creationId xmlns:a16="http://schemas.microsoft.com/office/drawing/2014/main" xmlns="" id="{4748D8CC-FB34-4182-BAD7-48DF67490416}"/>
              </a:ext>
            </a:extLst>
          </p:cNvPr>
          <p:cNvSpPr/>
          <p:nvPr/>
        </p:nvSpPr>
        <p:spPr bwMode="auto">
          <a:xfrm>
            <a:off x="6641094" y="-722031"/>
            <a:ext cx="453848" cy="453848"/>
          </a:xfrm>
          <a:prstGeom prst="roundRect">
            <a:avLst>
              <a:gd name="adj" fmla="val 7214"/>
            </a:avLst>
          </a:prstGeom>
          <a:gradFill>
            <a:gsLst>
              <a:gs pos="0">
                <a:schemeClr val="bg1"/>
              </a:gs>
              <a:gs pos="100000">
                <a:schemeClr val="bg1">
                  <a:lumMod val="60000"/>
                  <a:lumOff val="40000"/>
                </a:schemeClr>
              </a:gs>
            </a:gsLst>
            <a:lin ang="16200000" scaled="1"/>
          </a:gradFill>
          <a:ln w="12700" cap="flat">
            <a:solidFill>
              <a:schemeClr val="bg2"/>
            </a:solidFill>
            <a:prstDash val="solid"/>
            <a:miter lim="800000"/>
          </a:ln>
          <a:effectLst>
            <a:outerShdw blurRad="63500" sx="102000" sy="102000" algn="ctr" rotWithShape="0">
              <a:prstClr val="black">
                <a:alpha val="40000"/>
              </a:prstClr>
            </a:outerShdw>
          </a:effectLst>
        </p:spPr>
        <p:txBody>
          <a:bodyPr/>
          <a:lstStyle/>
          <a:p>
            <a:endParaRPr lang="zh-CN" altLang="en-US" sz="1799" noProof="1">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矩形: 圆角 30">
            <a:extLst>
              <a:ext uri="{FF2B5EF4-FFF2-40B4-BE49-F238E27FC236}">
                <a16:creationId xmlns:a16="http://schemas.microsoft.com/office/drawing/2014/main" xmlns="" id="{BCA027FD-20E7-4A10-B9C5-20B382FF396D}"/>
              </a:ext>
            </a:extLst>
          </p:cNvPr>
          <p:cNvSpPr/>
          <p:nvPr/>
        </p:nvSpPr>
        <p:spPr bwMode="auto">
          <a:xfrm>
            <a:off x="7225066" y="-722031"/>
            <a:ext cx="453848" cy="453848"/>
          </a:xfrm>
          <a:prstGeom prst="roundRect">
            <a:avLst>
              <a:gd name="adj" fmla="val 7214"/>
            </a:avLst>
          </a:prstGeom>
          <a:gradFill>
            <a:gsLst>
              <a:gs pos="0">
                <a:srgbClr val="E7D35B"/>
              </a:gs>
              <a:gs pos="48000">
                <a:srgbClr val="EEDF86"/>
              </a:gs>
              <a:gs pos="100000">
                <a:srgbClr val="F5ECB9"/>
              </a:gs>
            </a:gsLst>
            <a:lin ang="16200000" scaled="1"/>
          </a:gradFill>
          <a:ln w="12700" cap="flat" cmpd="sng" algn="ctr">
            <a:solidFill>
              <a:schemeClr val="bg2"/>
            </a:solid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endParaRPr lang="zh-CN" altLang="en-US" sz="1999" noProof="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圆角 31">
            <a:extLst>
              <a:ext uri="{FF2B5EF4-FFF2-40B4-BE49-F238E27FC236}">
                <a16:creationId xmlns:a16="http://schemas.microsoft.com/office/drawing/2014/main" xmlns="" id="{10019297-D30D-4882-896C-05FDE4BB60C7}"/>
              </a:ext>
            </a:extLst>
          </p:cNvPr>
          <p:cNvSpPr/>
          <p:nvPr/>
        </p:nvSpPr>
        <p:spPr bwMode="auto">
          <a:xfrm>
            <a:off x="7816972" y="-722031"/>
            <a:ext cx="453848" cy="453848"/>
          </a:xfrm>
          <a:prstGeom prst="roundRect">
            <a:avLst>
              <a:gd name="adj" fmla="val 7214"/>
            </a:avLst>
          </a:prstGeom>
          <a:gradFill>
            <a:gsLst>
              <a:gs pos="65000">
                <a:srgbClr val="F9F9F9"/>
              </a:gs>
              <a:gs pos="0">
                <a:srgbClr val="E6E6E6"/>
              </a:gs>
              <a:gs pos="100000">
                <a:schemeClr val="bg2"/>
              </a:gs>
            </a:gsLst>
            <a:lin ang="16200000" scaled="0"/>
          </a:gradFill>
          <a:ln w="12700" cap="flat" cmpd="sng" algn="ctr">
            <a:solidFill>
              <a:schemeClr val="bg2"/>
            </a:solid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endParaRPr lang="zh-CN" altLang="en-US" sz="1999" noProof="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圆角 32">
            <a:extLst>
              <a:ext uri="{FF2B5EF4-FFF2-40B4-BE49-F238E27FC236}">
                <a16:creationId xmlns:a16="http://schemas.microsoft.com/office/drawing/2014/main" xmlns="" id="{078023BC-41E1-48D2-83B3-99F350A43C27}"/>
              </a:ext>
            </a:extLst>
          </p:cNvPr>
          <p:cNvSpPr/>
          <p:nvPr/>
        </p:nvSpPr>
        <p:spPr bwMode="auto">
          <a:xfrm>
            <a:off x="8400944" y="-722031"/>
            <a:ext cx="452261" cy="453848"/>
          </a:xfrm>
          <a:prstGeom prst="roundRect">
            <a:avLst>
              <a:gd name="adj" fmla="val 7214"/>
            </a:avLst>
          </a:prstGeom>
          <a:gradFill>
            <a:gsLst>
              <a:gs pos="36000">
                <a:srgbClr val="494949"/>
              </a:gs>
              <a:gs pos="0">
                <a:srgbClr val="474747"/>
              </a:gs>
              <a:gs pos="100000">
                <a:schemeClr val="accent1">
                  <a:lumMod val="60000"/>
                  <a:lumOff val="40000"/>
                </a:schemeClr>
              </a:gs>
            </a:gsLst>
            <a:lin ang="16200000" scaled="0"/>
          </a:gradFill>
          <a:ln w="12700" cap="flat" cmpd="sng" algn="ctr">
            <a:solidFill>
              <a:schemeClr val="bg2"/>
            </a:solid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endParaRPr lang="zh-CN" altLang="en-US" sz="1999" noProof="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15" name="矩形: 圆角 33">
            <a:extLst>
              <a:ext uri="{FF2B5EF4-FFF2-40B4-BE49-F238E27FC236}">
                <a16:creationId xmlns:a16="http://schemas.microsoft.com/office/drawing/2014/main" xmlns="" id="{962D490C-93F0-431C-9C11-42D6A0E933EA}"/>
              </a:ext>
            </a:extLst>
          </p:cNvPr>
          <p:cNvSpPr>
            <a:spLocks noChangeArrowheads="1"/>
          </p:cNvSpPr>
          <p:nvPr/>
        </p:nvSpPr>
        <p:spPr bwMode="auto">
          <a:xfrm>
            <a:off x="10070342" y="-722031"/>
            <a:ext cx="453848" cy="453848"/>
          </a:xfrm>
          <a:prstGeom prst="roundRect">
            <a:avLst>
              <a:gd name="adj" fmla="val 7213"/>
            </a:avLst>
          </a:prstGeom>
          <a:gradFill rotWithShape="1">
            <a:gsLst>
              <a:gs pos="0">
                <a:schemeClr val="bg1"/>
              </a:gs>
              <a:gs pos="100000">
                <a:srgbClr val="FFD966"/>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eaLnBrk="0" hangingPunct="0"/>
            <a:endParaRPr lang="zh-CN" altLang="en-US" sz="1799">
              <a:solidFill>
                <a:schemeClr val="bg2"/>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16" name="矩形: 圆角 34">
            <a:extLst>
              <a:ext uri="{FF2B5EF4-FFF2-40B4-BE49-F238E27FC236}">
                <a16:creationId xmlns:a16="http://schemas.microsoft.com/office/drawing/2014/main" xmlns="" id="{534F2545-21A0-4748-A6C5-4C99F85C0234}"/>
              </a:ext>
            </a:extLst>
          </p:cNvPr>
          <p:cNvSpPr>
            <a:spLocks noChangeArrowheads="1"/>
          </p:cNvSpPr>
          <p:nvPr/>
        </p:nvSpPr>
        <p:spPr bwMode="auto">
          <a:xfrm>
            <a:off x="10654314" y="-722031"/>
            <a:ext cx="453848" cy="453848"/>
          </a:xfrm>
          <a:prstGeom prst="roundRect">
            <a:avLst>
              <a:gd name="adj" fmla="val 7213"/>
            </a:avLst>
          </a:prstGeom>
          <a:gradFill rotWithShape="1">
            <a:gsLst>
              <a:gs pos="0">
                <a:srgbClr val="E7D35B"/>
              </a:gs>
              <a:gs pos="48000">
                <a:srgbClr val="EEDF86"/>
              </a:gs>
              <a:gs pos="100000">
                <a:srgbClr val="F5ECB9"/>
              </a:gs>
            </a:gsLst>
            <a:lin ang="16200000" scaled="1"/>
          </a:gradFill>
          <a:ln>
            <a:noFill/>
          </a:ln>
          <a:extLst>
            <a:ext uri="{91240B29-F687-4F45-9708-019B960494DF}">
              <a14:hiddenLine xmlns:a14="http://schemas.microsoft.com/office/drawing/2010/main" xmlns="" w="19050">
                <a:solidFill>
                  <a:srgbClr val="000000"/>
                </a:solidFill>
                <a:round/>
                <a:headEnd/>
                <a:tailEnd/>
              </a14:hiddenLine>
            </a:ext>
          </a:extLst>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17" name="矩形: 圆角 35">
            <a:extLst>
              <a:ext uri="{FF2B5EF4-FFF2-40B4-BE49-F238E27FC236}">
                <a16:creationId xmlns:a16="http://schemas.microsoft.com/office/drawing/2014/main" xmlns="" id="{EF430388-BC72-4117-917B-BF29FD740645}"/>
              </a:ext>
            </a:extLst>
          </p:cNvPr>
          <p:cNvSpPr>
            <a:spLocks noChangeArrowheads="1"/>
          </p:cNvSpPr>
          <p:nvPr/>
        </p:nvSpPr>
        <p:spPr bwMode="auto">
          <a:xfrm>
            <a:off x="11246221" y="-722031"/>
            <a:ext cx="453848" cy="453848"/>
          </a:xfrm>
          <a:prstGeom prst="roundRect">
            <a:avLst>
              <a:gd name="adj" fmla="val 7213"/>
            </a:avLst>
          </a:prstGeom>
          <a:gradFill rotWithShape="1">
            <a:gsLst>
              <a:gs pos="0">
                <a:srgbClr val="E6E6E6"/>
              </a:gs>
              <a:gs pos="64999">
                <a:srgbClr val="F9F9F9"/>
              </a:gs>
              <a:gs pos="100000">
                <a:srgbClr val="FFFFFF"/>
              </a:gs>
            </a:gsLst>
            <a:lin ang="16200000"/>
          </a:gradFill>
          <a:ln>
            <a:noFill/>
          </a:ln>
          <a:extLst>
            <a:ext uri="{91240B29-F687-4F45-9708-019B960494DF}">
              <a14:hiddenLine xmlns:a14="http://schemas.microsoft.com/office/drawing/2010/main" xmlns="" w="19050">
                <a:solidFill>
                  <a:srgbClr val="000000"/>
                </a:solidFill>
                <a:round/>
                <a:headEnd/>
                <a:tailEnd/>
              </a14:hiddenLine>
            </a:ext>
          </a:extLst>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18" name="矩形: 圆角 36">
            <a:extLst>
              <a:ext uri="{FF2B5EF4-FFF2-40B4-BE49-F238E27FC236}">
                <a16:creationId xmlns:a16="http://schemas.microsoft.com/office/drawing/2014/main" xmlns="" id="{08603310-BFF4-43E3-8FC6-AB63A101DA13}"/>
              </a:ext>
            </a:extLst>
          </p:cNvPr>
          <p:cNvSpPr>
            <a:spLocks noChangeArrowheads="1"/>
          </p:cNvSpPr>
          <p:nvPr/>
        </p:nvSpPr>
        <p:spPr bwMode="auto">
          <a:xfrm>
            <a:off x="11830193" y="-722031"/>
            <a:ext cx="452260" cy="453848"/>
          </a:xfrm>
          <a:prstGeom prst="roundRect">
            <a:avLst>
              <a:gd name="adj" fmla="val 7213"/>
            </a:avLst>
          </a:prstGeom>
          <a:gradFill rotWithShape="1">
            <a:gsLst>
              <a:gs pos="0">
                <a:srgbClr val="474747"/>
              </a:gs>
              <a:gs pos="36000">
                <a:srgbClr val="494949"/>
              </a:gs>
              <a:gs pos="100000">
                <a:srgbClr val="8C8C8C"/>
              </a:gs>
            </a:gsLst>
            <a:lin ang="16200000"/>
          </a:gradFill>
          <a:ln>
            <a:noFill/>
          </a:ln>
          <a:extLst>
            <a:ext uri="{91240B29-F687-4F45-9708-019B960494DF}">
              <a14:hiddenLine xmlns:a14="http://schemas.microsoft.com/office/drawing/2010/main" xmlns="" w="19050">
                <a:solidFill>
                  <a:srgbClr val="000000"/>
                </a:solidFill>
                <a:round/>
                <a:headEnd/>
                <a:tailEnd/>
              </a14:hiddenLine>
            </a:ext>
          </a:extLst>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19" name="矩形: 圆角 37">
            <a:extLst>
              <a:ext uri="{FF2B5EF4-FFF2-40B4-BE49-F238E27FC236}">
                <a16:creationId xmlns:a16="http://schemas.microsoft.com/office/drawing/2014/main" xmlns="" id="{C4823F97-A077-49BB-918F-4353813E6554}"/>
              </a:ext>
            </a:extLst>
          </p:cNvPr>
          <p:cNvSpPr>
            <a:spLocks noChangeArrowheads="1"/>
          </p:cNvSpPr>
          <p:nvPr/>
        </p:nvSpPr>
        <p:spPr bwMode="auto">
          <a:xfrm>
            <a:off x="9502239" y="-722031"/>
            <a:ext cx="453848" cy="453848"/>
          </a:xfrm>
          <a:prstGeom prst="roundRect">
            <a:avLst>
              <a:gd name="adj" fmla="val 7213"/>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nvGrpSpPr>
          <p:cNvPr id="29720" name="组合 5">
            <a:extLst>
              <a:ext uri="{FF2B5EF4-FFF2-40B4-BE49-F238E27FC236}">
                <a16:creationId xmlns:a16="http://schemas.microsoft.com/office/drawing/2014/main" xmlns="" id="{FD93BF20-CD77-4057-BC1C-15BF31CAE3DB}"/>
              </a:ext>
            </a:extLst>
          </p:cNvPr>
          <p:cNvGrpSpPr>
            <a:grpSpLocks/>
          </p:cNvGrpSpPr>
          <p:nvPr/>
        </p:nvGrpSpPr>
        <p:grpSpPr bwMode="auto">
          <a:xfrm>
            <a:off x="1315525" y="2388007"/>
            <a:ext cx="680771" cy="614123"/>
            <a:chOff x="3650109" y="-819472"/>
            <a:chExt cx="681259" cy="614935"/>
          </a:xfrm>
        </p:grpSpPr>
        <p:sp>
          <p:nvSpPr>
            <p:cNvPr id="4" name="箭头: 五边形 3">
              <a:extLst>
                <a:ext uri="{FF2B5EF4-FFF2-40B4-BE49-F238E27FC236}">
                  <a16:creationId xmlns:a16="http://schemas.microsoft.com/office/drawing/2014/main" xmlns="" id="{CA8E0A5B-9573-4CA9-8280-EF5943C2FD8F}"/>
                </a:ext>
              </a:extLst>
            </p:cNvPr>
            <p:cNvSpPr/>
            <p:nvPr/>
          </p:nvSpPr>
          <p:spPr bwMode="auto">
            <a:xfrm>
              <a:off x="3650109" y="-819472"/>
              <a:ext cx="681259" cy="614935"/>
            </a:xfrm>
            <a:prstGeom prst="homePlate">
              <a:avLst>
                <a:gd name="adj" fmla="val 14782"/>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endParaRPr lang="zh-CN" altLang="en-US" sz="2400" b="1" noProof="1">
                <a:solidFill>
                  <a:schemeClr val="bg1"/>
                </a:solidFill>
                <a:ea typeface="微软雅黑" panose="020B0503020204020204" pitchFamily="34" charset="-122"/>
                <a:sym typeface="Arial" panose="020B0604020202020204" pitchFamily="34" charset="0"/>
              </a:endParaRPr>
            </a:p>
          </p:txBody>
        </p:sp>
        <p:sp>
          <p:nvSpPr>
            <p:cNvPr id="29722" name="文本框 4">
              <a:extLst>
                <a:ext uri="{FF2B5EF4-FFF2-40B4-BE49-F238E27FC236}">
                  <a16:creationId xmlns:a16="http://schemas.microsoft.com/office/drawing/2014/main" xmlns="" id="{CD603F3B-D9D9-4CA8-985E-D662BFF4718C}"/>
                </a:ext>
              </a:extLst>
            </p:cNvPr>
            <p:cNvSpPr txBox="1">
              <a:spLocks noChangeArrowheads="1"/>
            </p:cNvSpPr>
            <p:nvPr/>
          </p:nvSpPr>
          <p:spPr bwMode="auto">
            <a:xfrm>
              <a:off x="3744119" y="-742838"/>
              <a:ext cx="434841" cy="461665"/>
            </a:xfrm>
            <a:prstGeom prst="rect">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defPPr>
                <a:defRPr lang="zh-CN"/>
              </a:defPPr>
              <a:lvl1pPr algn="ctr">
                <a:defRPr sz="2400" b="1">
                  <a:solidFill>
                    <a:schemeClr val="bg1"/>
                  </a:solidFill>
                  <a:ea typeface="微软雅黑" panose="020B0503020204020204" pitchFamily="34" charset="-122"/>
                </a:defRPr>
              </a:lvl1pPr>
            </a:lstStyle>
            <a:p>
              <a:r>
                <a:rPr lang="en-US" altLang="zh-CN">
                  <a:sym typeface="Arial" panose="020B0604020202020204" pitchFamily="34" charset="0"/>
                </a:rPr>
                <a:t>3</a:t>
              </a:r>
              <a:endParaRPr lang="zh-CN" altLang="en-US">
                <a:sym typeface="Arial" panose="020B0604020202020204" pitchFamily="34" charset="0"/>
              </a:endParaRPr>
            </a:p>
          </p:txBody>
        </p:sp>
      </p:grpSp>
      <p:grpSp>
        <p:nvGrpSpPr>
          <p:cNvPr id="29723" name="组合 38">
            <a:extLst>
              <a:ext uri="{FF2B5EF4-FFF2-40B4-BE49-F238E27FC236}">
                <a16:creationId xmlns:a16="http://schemas.microsoft.com/office/drawing/2014/main" xmlns="" id="{8E6590BC-B4AF-4159-8CE3-5C8479A54B02}"/>
              </a:ext>
            </a:extLst>
          </p:cNvPr>
          <p:cNvGrpSpPr>
            <a:grpSpLocks/>
          </p:cNvGrpSpPr>
          <p:nvPr/>
        </p:nvGrpSpPr>
        <p:grpSpPr bwMode="auto">
          <a:xfrm>
            <a:off x="1296482" y="4754704"/>
            <a:ext cx="680771" cy="614122"/>
            <a:chOff x="3650109" y="-819472"/>
            <a:chExt cx="681259" cy="614935"/>
          </a:xfrm>
        </p:grpSpPr>
        <p:sp>
          <p:nvSpPr>
            <p:cNvPr id="40" name="箭头: 五边形 39">
              <a:extLst>
                <a:ext uri="{FF2B5EF4-FFF2-40B4-BE49-F238E27FC236}">
                  <a16:creationId xmlns:a16="http://schemas.microsoft.com/office/drawing/2014/main" xmlns="" id="{C697BA08-FA9D-4BA4-9914-5AC5B81B94ED}"/>
                </a:ext>
              </a:extLst>
            </p:cNvPr>
            <p:cNvSpPr/>
            <p:nvPr/>
          </p:nvSpPr>
          <p:spPr bwMode="auto">
            <a:xfrm>
              <a:off x="3650109" y="-819472"/>
              <a:ext cx="681259" cy="614935"/>
            </a:xfrm>
            <a:prstGeom prst="homePlate">
              <a:avLst>
                <a:gd name="adj" fmla="val 14782"/>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endParaRPr lang="zh-CN" altLang="en-US" sz="2400" b="1" noProof="1">
                <a:solidFill>
                  <a:schemeClr val="bg1"/>
                </a:solidFill>
                <a:ea typeface="微软雅黑" panose="020B0503020204020204" pitchFamily="34" charset="-122"/>
                <a:sym typeface="Arial" panose="020B0604020202020204" pitchFamily="34" charset="0"/>
              </a:endParaRPr>
            </a:p>
          </p:txBody>
        </p:sp>
        <p:sp>
          <p:nvSpPr>
            <p:cNvPr id="29725" name="文本框 40">
              <a:extLst>
                <a:ext uri="{FF2B5EF4-FFF2-40B4-BE49-F238E27FC236}">
                  <a16:creationId xmlns:a16="http://schemas.microsoft.com/office/drawing/2014/main" xmlns="" id="{593AA7A4-7979-4148-94DB-60F376D19C83}"/>
                </a:ext>
              </a:extLst>
            </p:cNvPr>
            <p:cNvSpPr txBox="1">
              <a:spLocks noChangeArrowheads="1"/>
            </p:cNvSpPr>
            <p:nvPr/>
          </p:nvSpPr>
          <p:spPr bwMode="auto">
            <a:xfrm>
              <a:off x="3744119" y="-742838"/>
              <a:ext cx="434841" cy="461665"/>
            </a:xfrm>
            <a:prstGeom prst="rect">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defPPr>
                <a:defRPr lang="zh-CN"/>
              </a:defPPr>
              <a:lvl1pPr algn="ctr">
                <a:defRPr sz="2400" b="1">
                  <a:solidFill>
                    <a:schemeClr val="bg1"/>
                  </a:solidFill>
                  <a:ea typeface="微软雅黑" panose="020B0503020204020204" pitchFamily="34" charset="-122"/>
                </a:defRPr>
              </a:lvl1pPr>
            </a:lstStyle>
            <a:p>
              <a:r>
                <a:rPr lang="en-US" altLang="zh-CN">
                  <a:sym typeface="Arial" panose="020B0604020202020204" pitchFamily="34" charset="0"/>
                </a:rPr>
                <a:t>4</a:t>
              </a:r>
              <a:endParaRPr lang="zh-CN" altLang="en-US">
                <a:sym typeface="Arial" panose="020B0604020202020204" pitchFamily="34" charset="0"/>
              </a:endParaRPr>
            </a:p>
          </p:txBody>
        </p:sp>
      </p:grpSp>
      <p:sp>
        <p:nvSpPr>
          <p:cNvPr id="34" name="矩形: 圆角 29">
            <a:extLst>
              <a:ext uri="{FF2B5EF4-FFF2-40B4-BE49-F238E27FC236}">
                <a16:creationId xmlns:a16="http://schemas.microsoft.com/office/drawing/2014/main" xmlns="" id="{19549F4D-4FC3-4603-8DAF-568A62CC63FB}"/>
              </a:ext>
            </a:extLst>
          </p:cNvPr>
          <p:cNvSpPr>
            <a:spLocks noChangeArrowheads="1"/>
          </p:cNvSpPr>
          <p:nvPr/>
        </p:nvSpPr>
        <p:spPr bwMode="auto">
          <a:xfrm>
            <a:off x="4355105" y="788429"/>
            <a:ext cx="7836895" cy="530019"/>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zh-CN" altLang="en-US" sz="2400" b="1" dirty="0">
                <a:solidFill>
                  <a:schemeClr val="bg1"/>
                </a:solidFill>
                <a:ea typeface="微软雅黑" panose="020B0503020204020204" pitchFamily="34" charset="-122"/>
                <a:sym typeface="Arial" panose="020B0604020202020204" pitchFamily="34" charset="0"/>
              </a:rPr>
              <a:t>一、完善和健全各项制度，切实加强作风建设。</a:t>
            </a:r>
          </a:p>
        </p:txBody>
      </p:sp>
    </p:spTree>
    <p:extLst>
      <p:ext uri="{BB962C8B-B14F-4D97-AF65-F5344CB8AC3E}">
        <p14:creationId xmlns:p14="http://schemas.microsoft.com/office/powerpoint/2010/main" xmlns="" val="3177708277"/>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9704"/>
                                        </p:tgtEl>
                                        <p:attrNameLst>
                                          <p:attrName>style.visibility</p:attrName>
                                        </p:attrNameLst>
                                      </p:cBhvr>
                                      <p:to>
                                        <p:strVal val="visible"/>
                                      </p:to>
                                    </p:set>
                                    <p:animEffect transition="in" filter="wipe(left)">
                                      <p:cBhvr>
                                        <p:cTn id="13" dur="500"/>
                                        <p:tgtEl>
                                          <p:spTgt spid="29704"/>
                                        </p:tgtEl>
                                      </p:cBhvr>
                                    </p:animEffect>
                                  </p:childTnLst>
                                </p:cTn>
                              </p:par>
                              <p:par>
                                <p:cTn id="14" presetID="22" presetClass="entr" presetSubtype="8" fill="hold" nodeType="withEffect">
                                  <p:stCondLst>
                                    <p:cond delay="0"/>
                                  </p:stCondLst>
                                  <p:childTnLst>
                                    <p:set>
                                      <p:cBhvr>
                                        <p:cTn id="15" dur="1" fill="hold">
                                          <p:stCondLst>
                                            <p:cond delay="0"/>
                                          </p:stCondLst>
                                        </p:cTn>
                                        <p:tgtEl>
                                          <p:spTgt spid="29720"/>
                                        </p:tgtEl>
                                        <p:attrNameLst>
                                          <p:attrName>style.visibility</p:attrName>
                                        </p:attrNameLst>
                                      </p:cBhvr>
                                      <p:to>
                                        <p:strVal val="visible"/>
                                      </p:to>
                                    </p:set>
                                    <p:animEffect transition="in" filter="wipe(left)">
                                      <p:cBhvr>
                                        <p:cTn id="16" dur="500"/>
                                        <p:tgtEl>
                                          <p:spTgt spid="29720"/>
                                        </p:tgtEl>
                                      </p:cBhvr>
                                    </p:animEffect>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29706"/>
                                        </p:tgtEl>
                                        <p:attrNameLst>
                                          <p:attrName>style.visibility</p:attrName>
                                        </p:attrNameLst>
                                      </p:cBhvr>
                                      <p:to>
                                        <p:strVal val="visible"/>
                                      </p:to>
                                    </p:set>
                                    <p:anim calcmode="lin" valueType="num">
                                      <p:cBhvr additive="base">
                                        <p:cTn id="20" dur="500" fill="hold"/>
                                        <p:tgtEl>
                                          <p:spTgt spid="29706"/>
                                        </p:tgtEl>
                                        <p:attrNameLst>
                                          <p:attrName>ppt_x</p:attrName>
                                        </p:attrNameLst>
                                      </p:cBhvr>
                                      <p:tavLst>
                                        <p:tav tm="0">
                                          <p:val>
                                            <p:strVal val="1+#ppt_w/2"/>
                                          </p:val>
                                        </p:tav>
                                        <p:tav tm="100000">
                                          <p:val>
                                            <p:strVal val="#ppt_x"/>
                                          </p:val>
                                        </p:tav>
                                      </p:tavLst>
                                    </p:anim>
                                    <p:anim calcmode="lin" valueType="num">
                                      <p:cBhvr additive="base">
                                        <p:cTn id="21" dur="500" fill="hold"/>
                                        <p:tgtEl>
                                          <p:spTgt spid="29706"/>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9" presetClass="entr" presetSubtype="0" fill="hold" grpId="0" nodeType="afterEffect">
                                  <p:stCondLst>
                                    <p:cond delay="0"/>
                                  </p:stCondLst>
                                  <p:iterate type="lt">
                                    <p:tmPct val="6000"/>
                                  </p:iterate>
                                  <p:childTnLst>
                                    <p:set>
                                      <p:cBhvr>
                                        <p:cTn id="24" dur="1" fill="hold">
                                          <p:stCondLst>
                                            <p:cond delay="0"/>
                                          </p:stCondLst>
                                        </p:cTn>
                                        <p:tgtEl>
                                          <p:spTgt spid="29707"/>
                                        </p:tgtEl>
                                        <p:attrNameLst>
                                          <p:attrName>style.visibility</p:attrName>
                                        </p:attrNameLst>
                                      </p:cBhvr>
                                      <p:to>
                                        <p:strVal val="visible"/>
                                      </p:to>
                                    </p:set>
                                    <p:animEffect transition="in" filter="dissolve">
                                      <p:cBhvr>
                                        <p:cTn id="25" dur="500"/>
                                        <p:tgtEl>
                                          <p:spTgt spid="2970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9705"/>
                                        </p:tgtEl>
                                        <p:attrNameLst>
                                          <p:attrName>style.visibility</p:attrName>
                                        </p:attrNameLst>
                                      </p:cBhvr>
                                      <p:to>
                                        <p:strVal val="visible"/>
                                      </p:to>
                                    </p:set>
                                    <p:animEffect transition="in" filter="wipe(left)">
                                      <p:cBhvr>
                                        <p:cTn id="30" dur="500"/>
                                        <p:tgtEl>
                                          <p:spTgt spid="29705"/>
                                        </p:tgtEl>
                                      </p:cBhvr>
                                    </p:animEffect>
                                  </p:childTnLst>
                                </p:cTn>
                              </p:par>
                              <p:par>
                                <p:cTn id="31" presetID="22" presetClass="entr" presetSubtype="8" fill="hold" nodeType="withEffect">
                                  <p:stCondLst>
                                    <p:cond delay="0"/>
                                  </p:stCondLst>
                                  <p:childTnLst>
                                    <p:set>
                                      <p:cBhvr>
                                        <p:cTn id="32" dur="1" fill="hold">
                                          <p:stCondLst>
                                            <p:cond delay="0"/>
                                          </p:stCondLst>
                                        </p:cTn>
                                        <p:tgtEl>
                                          <p:spTgt spid="29723"/>
                                        </p:tgtEl>
                                        <p:attrNameLst>
                                          <p:attrName>style.visibility</p:attrName>
                                        </p:attrNameLst>
                                      </p:cBhvr>
                                      <p:to>
                                        <p:strVal val="visible"/>
                                      </p:to>
                                    </p:set>
                                    <p:animEffect transition="in" filter="wipe(left)">
                                      <p:cBhvr>
                                        <p:cTn id="33" dur="500"/>
                                        <p:tgtEl>
                                          <p:spTgt spid="29723"/>
                                        </p:tgtEl>
                                      </p:cBhvr>
                                    </p:animEffect>
                                  </p:childTnLst>
                                </p:cTn>
                              </p:par>
                            </p:childTnLst>
                          </p:cTn>
                        </p:par>
                        <p:par>
                          <p:cTn id="34" fill="hold">
                            <p:stCondLst>
                              <p:cond delay="500"/>
                            </p:stCondLst>
                            <p:childTnLst>
                              <p:par>
                                <p:cTn id="35" presetID="2" presetClass="entr" presetSubtype="2" fill="hold" grpId="0" nodeType="afterEffect">
                                  <p:stCondLst>
                                    <p:cond delay="0"/>
                                  </p:stCondLst>
                                  <p:childTnLst>
                                    <p:set>
                                      <p:cBhvr>
                                        <p:cTn id="36" dur="1" fill="hold">
                                          <p:stCondLst>
                                            <p:cond delay="0"/>
                                          </p:stCondLst>
                                        </p:cTn>
                                        <p:tgtEl>
                                          <p:spTgt spid="29708"/>
                                        </p:tgtEl>
                                        <p:attrNameLst>
                                          <p:attrName>style.visibility</p:attrName>
                                        </p:attrNameLst>
                                      </p:cBhvr>
                                      <p:to>
                                        <p:strVal val="visible"/>
                                      </p:to>
                                    </p:set>
                                    <p:anim calcmode="lin" valueType="num">
                                      <p:cBhvr additive="base">
                                        <p:cTn id="37" dur="500" fill="hold"/>
                                        <p:tgtEl>
                                          <p:spTgt spid="29708"/>
                                        </p:tgtEl>
                                        <p:attrNameLst>
                                          <p:attrName>ppt_x</p:attrName>
                                        </p:attrNameLst>
                                      </p:cBhvr>
                                      <p:tavLst>
                                        <p:tav tm="0">
                                          <p:val>
                                            <p:strVal val="1+#ppt_w/2"/>
                                          </p:val>
                                        </p:tav>
                                        <p:tav tm="100000">
                                          <p:val>
                                            <p:strVal val="#ppt_x"/>
                                          </p:val>
                                        </p:tav>
                                      </p:tavLst>
                                    </p:anim>
                                    <p:anim calcmode="lin" valueType="num">
                                      <p:cBhvr additive="base">
                                        <p:cTn id="38" dur="500" fill="hold"/>
                                        <p:tgtEl>
                                          <p:spTgt spid="29708"/>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9" presetClass="entr" presetSubtype="0" fill="hold" grpId="0" nodeType="afterEffect">
                                  <p:stCondLst>
                                    <p:cond delay="0"/>
                                  </p:stCondLst>
                                  <p:iterate type="lt">
                                    <p:tmPct val="6000"/>
                                  </p:iterate>
                                  <p:childTnLst>
                                    <p:set>
                                      <p:cBhvr>
                                        <p:cTn id="41" dur="1" fill="hold">
                                          <p:stCondLst>
                                            <p:cond delay="0"/>
                                          </p:stCondLst>
                                        </p:cTn>
                                        <p:tgtEl>
                                          <p:spTgt spid="29709"/>
                                        </p:tgtEl>
                                        <p:attrNameLst>
                                          <p:attrName>style.visibility</p:attrName>
                                        </p:attrNameLst>
                                      </p:cBhvr>
                                      <p:to>
                                        <p:strVal val="visible"/>
                                      </p:to>
                                    </p:set>
                                    <p:animEffect transition="in" filter="dissolve">
                                      <p:cBhvr>
                                        <p:cTn id="42" dur="500"/>
                                        <p:tgtEl>
                                          <p:spTgt spid="297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4" grpId="0" animBg="1"/>
      <p:bldP spid="29705" grpId="0" animBg="1"/>
      <p:bldP spid="29706" grpId="0"/>
      <p:bldP spid="29707" grpId="0"/>
      <p:bldP spid="29708" grpId="0"/>
      <p:bldP spid="29709" grpId="0"/>
      <p:bldP spid="3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a:extLst>
              <a:ext uri="{FF2B5EF4-FFF2-40B4-BE49-F238E27FC236}">
                <a16:creationId xmlns:a16="http://schemas.microsoft.com/office/drawing/2014/main" xmlns="" id="{DA71EA6F-2384-4161-B719-45285E7AD1D4}"/>
              </a:ext>
            </a:extLst>
          </p:cNvPr>
          <p:cNvSpPr/>
          <p:nvPr/>
        </p:nvSpPr>
        <p:spPr>
          <a:xfrm>
            <a:off x="7118252" y="3974761"/>
            <a:ext cx="3722312" cy="2485834"/>
          </a:xfrm>
          <a:prstGeom prst="roundRect">
            <a:avLst/>
          </a:prstGeom>
          <a:solidFill>
            <a:schemeClr val="bg1"/>
          </a:solidFill>
          <a:ln>
            <a:solidFill>
              <a:srgbClr val="EB0A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xmlns="" id="{5187AC1F-9D76-4B3C-A6C3-8D0E7B62D636}"/>
              </a:ext>
            </a:extLst>
          </p:cNvPr>
          <p:cNvSpPr/>
          <p:nvPr/>
        </p:nvSpPr>
        <p:spPr>
          <a:xfrm>
            <a:off x="1820358" y="3988311"/>
            <a:ext cx="3722312" cy="2485834"/>
          </a:xfrm>
          <a:prstGeom prst="roundRect">
            <a:avLst/>
          </a:prstGeom>
          <a:solidFill>
            <a:schemeClr val="bg1"/>
          </a:solidFill>
          <a:ln>
            <a:solidFill>
              <a:srgbClr val="EB0A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83">
            <a:extLst>
              <a:ext uri="{FF2B5EF4-FFF2-40B4-BE49-F238E27FC236}">
                <a16:creationId xmlns:a16="http://schemas.microsoft.com/office/drawing/2014/main" xmlns="" id="{4C673751-2958-4FA4-AFC0-906CB6A47FC8}"/>
              </a:ext>
            </a:extLst>
          </p:cNvPr>
          <p:cNvSpPr>
            <a:spLocks noChangeArrowheads="1"/>
          </p:cNvSpPr>
          <p:nvPr/>
        </p:nvSpPr>
        <p:spPr bwMode="auto">
          <a:xfrm>
            <a:off x="1222413" y="1634197"/>
            <a:ext cx="10565448" cy="2216894"/>
          </a:xfrm>
          <a:prstGeom prst="rect">
            <a:avLst/>
          </a:prstGeom>
          <a:solidFill>
            <a:schemeClr val="bg1"/>
          </a:solidFill>
          <a:ln w="9525">
            <a:solidFill>
              <a:srgbClr val="EB0A1D"/>
            </a:solidFill>
            <a:miter lim="800000"/>
            <a:headEnd/>
            <a:tailEnd/>
          </a:ln>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2">
            <a:extLst>
              <a:ext uri="{FF2B5EF4-FFF2-40B4-BE49-F238E27FC236}">
                <a16:creationId xmlns:a16="http://schemas.microsoft.com/office/drawing/2014/main" xmlns="" id="{07CE4B94-8487-419E-83F5-AA92E5CFEC97}"/>
              </a:ext>
            </a:extLst>
          </p:cNvPr>
          <p:cNvSpPr>
            <a:spLocks noChangeArrowheads="1"/>
          </p:cNvSpPr>
          <p:nvPr/>
        </p:nvSpPr>
        <p:spPr bwMode="auto">
          <a:xfrm>
            <a:off x="1162112" y="1543746"/>
            <a:ext cx="528431" cy="53001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2">
            <a:extLst>
              <a:ext uri="{FF2B5EF4-FFF2-40B4-BE49-F238E27FC236}">
                <a16:creationId xmlns:a16="http://schemas.microsoft.com/office/drawing/2014/main" xmlns="" id="{3761A082-5B00-4F01-AB12-1FD54BD82990}"/>
              </a:ext>
            </a:extLst>
          </p:cNvPr>
          <p:cNvSpPr>
            <a:spLocks noChangeArrowheads="1"/>
          </p:cNvSpPr>
          <p:nvPr/>
        </p:nvSpPr>
        <p:spPr bwMode="auto">
          <a:xfrm flipH="1" flipV="1">
            <a:off x="11353055" y="3444743"/>
            <a:ext cx="528432" cy="53001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endParaRPr lang="zh-CN" altLang="en-US" sz="2400" b="1">
              <a:solidFill>
                <a:schemeClr val="bg1"/>
              </a:solidFill>
              <a:ea typeface="微软雅黑" panose="020B0503020204020204" pitchFamily="34" charset="-122"/>
              <a:sym typeface="Arial" panose="020B0604020202020204" pitchFamily="34" charset="0"/>
            </a:endParaRPr>
          </a:p>
        </p:txBody>
      </p:sp>
      <p:sp>
        <p:nvSpPr>
          <p:cNvPr id="31752" name="TextBox 1">
            <a:extLst>
              <a:ext uri="{FF2B5EF4-FFF2-40B4-BE49-F238E27FC236}">
                <a16:creationId xmlns:a16="http://schemas.microsoft.com/office/drawing/2014/main" xmlns="" id="{1C16E530-88D5-4DAF-8818-BFF3A8220818}"/>
              </a:ext>
            </a:extLst>
          </p:cNvPr>
          <p:cNvSpPr txBox="1">
            <a:spLocks noChangeArrowheads="1"/>
          </p:cNvSpPr>
          <p:nvPr/>
        </p:nvSpPr>
        <p:spPr bwMode="auto">
          <a:xfrm>
            <a:off x="1577874" y="1634197"/>
            <a:ext cx="10022735" cy="21195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eaLnBrk="0" hangingPunct="0">
              <a:lnSpc>
                <a:spcPct val="150000"/>
              </a:lnSpc>
            </a:pP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在纠正行业不正之风工作中，狠抓党风廉政纠风责任制，与局属各科室负责人签订了纠风目标责任书，做到了纠风工作与业务工作同安排、同检查、同落实</a:t>
            </a:r>
            <a:r>
              <a:rPr lang="en-US" altLang="zh-CN"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扎实做好“工程建设领域专项治理工作”，树立建设系统良好形象</a:t>
            </a:r>
            <a:r>
              <a:rPr lang="en-US" altLang="zh-CN"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积极听取群众对城市规划管理方面的意见建议，进一步加强了政风行风建设工作</a:t>
            </a:r>
            <a:r>
              <a:rPr lang="en-US" altLang="zh-CN"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深入开展了规范服务专项治理、整治“形象工程”和“政绩工程”、侵害群众利益行为等专项行动的自查自纠，进一步规范了工作行为，转变工作作风，提高了办事效率。</a:t>
            </a:r>
          </a:p>
        </p:txBody>
      </p:sp>
      <p:pic>
        <p:nvPicPr>
          <p:cNvPr id="31753" name="Picture 2" descr="E:\我的文档\DSC_4835.jpg">
            <a:extLst>
              <a:ext uri="{FF2B5EF4-FFF2-40B4-BE49-F238E27FC236}">
                <a16:creationId xmlns:a16="http://schemas.microsoft.com/office/drawing/2014/main" xmlns="" id="{80080FCB-ACF4-41AC-BAE4-5E3AED93FD3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12422" y="4061422"/>
            <a:ext cx="3500290" cy="2324757"/>
          </a:xfrm>
          <a:prstGeom prst="round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754" name="Picture 3" descr="E:\我的文档\DSC_4814.jpg">
            <a:extLst>
              <a:ext uri="{FF2B5EF4-FFF2-40B4-BE49-F238E27FC236}">
                <a16:creationId xmlns:a16="http://schemas.microsoft.com/office/drawing/2014/main" xmlns="" id="{F559CECC-574B-42C5-99F3-FF4274A313EF}"/>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218485" y="4061423"/>
            <a:ext cx="3501485" cy="2324757"/>
          </a:xfrm>
          <a:prstGeom prst="round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矩形: 圆角 29">
            <a:extLst>
              <a:ext uri="{FF2B5EF4-FFF2-40B4-BE49-F238E27FC236}">
                <a16:creationId xmlns:a16="http://schemas.microsoft.com/office/drawing/2014/main" xmlns="" id="{6F757432-29B5-4E4D-9397-01E627A26FC6}"/>
              </a:ext>
            </a:extLst>
          </p:cNvPr>
          <p:cNvSpPr>
            <a:spLocks noChangeArrowheads="1"/>
          </p:cNvSpPr>
          <p:nvPr/>
        </p:nvSpPr>
        <p:spPr bwMode="auto">
          <a:xfrm>
            <a:off x="4355105" y="788429"/>
            <a:ext cx="7836895" cy="530019"/>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zh-CN" altLang="en-US" sz="2400" b="1" dirty="0">
                <a:solidFill>
                  <a:schemeClr val="bg1"/>
                </a:solidFill>
                <a:ea typeface="微软雅黑" panose="020B0503020204020204" pitchFamily="34" charset="-122"/>
                <a:sym typeface="Arial" panose="020B0604020202020204" pitchFamily="34" charset="0"/>
              </a:rPr>
              <a:t>二、纠建并举，狠抓行风建设。</a:t>
            </a:r>
          </a:p>
        </p:txBody>
      </p:sp>
    </p:spTree>
    <p:extLst>
      <p:ext uri="{BB962C8B-B14F-4D97-AF65-F5344CB8AC3E}">
        <p14:creationId xmlns:p14="http://schemas.microsoft.com/office/powerpoint/2010/main" xmlns="" val="3955382147"/>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circle(in)">
                                      <p:cBhvr>
                                        <p:cTn id="13" dur="2000"/>
                                        <p:tgtEl>
                                          <p:spTgt spid="14"/>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31752"/>
                                        </p:tgtEl>
                                        <p:attrNameLst>
                                          <p:attrName>style.visibility</p:attrName>
                                        </p:attrNameLst>
                                      </p:cBhvr>
                                      <p:to>
                                        <p:strVal val="visible"/>
                                      </p:to>
                                    </p:set>
                                    <p:animEffect transition="in" filter="circle(in)">
                                      <p:cBhvr>
                                        <p:cTn id="19" dur="2000"/>
                                        <p:tgtEl>
                                          <p:spTgt spid="31752"/>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ircle(in)">
                                      <p:cBhvr>
                                        <p:cTn id="22" dur="20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52"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Scale>
                                      <p:cBhvr>
                                        <p:cTn id="2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7"/>
                                        </p:tgtEl>
                                        <p:attrNameLst>
                                          <p:attrName>ppt_x</p:attrName>
                                          <p:attrName>ppt_y</p:attrName>
                                        </p:attrNameLst>
                                      </p:cBhvr>
                                    </p:animMotion>
                                    <p:animEffect transition="in" filter="fade">
                                      <p:cBhvr>
                                        <p:cTn id="29" dur="1000"/>
                                        <p:tgtEl>
                                          <p:spTgt spid="17"/>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2"/>
                                        </p:tgtEl>
                                        <p:attrNameLst>
                                          <p:attrName>style.visibility</p:attrName>
                                        </p:attrNameLst>
                                      </p:cBhvr>
                                      <p:to>
                                        <p:strVal val="visible"/>
                                      </p:to>
                                    </p:set>
                                    <p:animScale>
                                      <p:cBhvr>
                                        <p:cTn id="32"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
                                        </p:tgtEl>
                                        <p:attrNameLst>
                                          <p:attrName>ppt_x</p:attrName>
                                          <p:attrName>ppt_y</p:attrName>
                                        </p:attrNameLst>
                                      </p:cBhvr>
                                    </p:animMotion>
                                    <p:animEffect transition="in" filter="fade">
                                      <p:cBhvr>
                                        <p:cTn id="34" dur="1000"/>
                                        <p:tgtEl>
                                          <p:spTgt spid="2"/>
                                        </p:tgtEl>
                                      </p:cBhvr>
                                    </p:animEffect>
                                  </p:childTnLst>
                                </p:cTn>
                              </p:par>
                              <p:par>
                                <p:cTn id="35" presetID="52" presetClass="entr" presetSubtype="0" fill="hold" nodeType="withEffect">
                                  <p:stCondLst>
                                    <p:cond delay="0"/>
                                  </p:stCondLst>
                                  <p:childTnLst>
                                    <p:set>
                                      <p:cBhvr>
                                        <p:cTn id="36" dur="1" fill="hold">
                                          <p:stCondLst>
                                            <p:cond delay="0"/>
                                          </p:stCondLst>
                                        </p:cTn>
                                        <p:tgtEl>
                                          <p:spTgt spid="31753"/>
                                        </p:tgtEl>
                                        <p:attrNameLst>
                                          <p:attrName>style.visibility</p:attrName>
                                        </p:attrNameLst>
                                      </p:cBhvr>
                                      <p:to>
                                        <p:strVal val="visible"/>
                                      </p:to>
                                    </p:set>
                                    <p:animScale>
                                      <p:cBhvr>
                                        <p:cTn id="37" dur="1000" decel="50000" fill="hold">
                                          <p:stCondLst>
                                            <p:cond delay="0"/>
                                          </p:stCondLst>
                                        </p:cTn>
                                        <p:tgtEl>
                                          <p:spTgt spid="317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1753"/>
                                        </p:tgtEl>
                                        <p:attrNameLst>
                                          <p:attrName>ppt_x</p:attrName>
                                          <p:attrName>ppt_y</p:attrName>
                                        </p:attrNameLst>
                                      </p:cBhvr>
                                    </p:animMotion>
                                    <p:animEffect transition="in" filter="fade">
                                      <p:cBhvr>
                                        <p:cTn id="39" dur="1000"/>
                                        <p:tgtEl>
                                          <p:spTgt spid="31753"/>
                                        </p:tgtEl>
                                      </p:cBhvr>
                                    </p:animEffect>
                                  </p:childTnLst>
                                </p:cTn>
                              </p:par>
                              <p:par>
                                <p:cTn id="40" presetID="52" presetClass="entr" presetSubtype="0" fill="hold" nodeType="withEffect">
                                  <p:stCondLst>
                                    <p:cond delay="0"/>
                                  </p:stCondLst>
                                  <p:childTnLst>
                                    <p:set>
                                      <p:cBhvr>
                                        <p:cTn id="41" dur="1" fill="hold">
                                          <p:stCondLst>
                                            <p:cond delay="0"/>
                                          </p:stCondLst>
                                        </p:cTn>
                                        <p:tgtEl>
                                          <p:spTgt spid="31754"/>
                                        </p:tgtEl>
                                        <p:attrNameLst>
                                          <p:attrName>style.visibility</p:attrName>
                                        </p:attrNameLst>
                                      </p:cBhvr>
                                      <p:to>
                                        <p:strVal val="visible"/>
                                      </p:to>
                                    </p:set>
                                    <p:animScale>
                                      <p:cBhvr>
                                        <p:cTn id="42" dur="1000" decel="50000" fill="hold">
                                          <p:stCondLst>
                                            <p:cond delay="0"/>
                                          </p:stCondLst>
                                        </p:cTn>
                                        <p:tgtEl>
                                          <p:spTgt spid="317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1754"/>
                                        </p:tgtEl>
                                        <p:attrNameLst>
                                          <p:attrName>ppt_x</p:attrName>
                                          <p:attrName>ppt_y</p:attrName>
                                        </p:attrNameLst>
                                      </p:cBhvr>
                                    </p:animMotion>
                                    <p:animEffect transition="in" filter="fade">
                                      <p:cBhvr>
                                        <p:cTn id="44" dur="1000"/>
                                        <p:tgtEl>
                                          <p:spTgt spid="31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 grpId="0" animBg="1"/>
      <p:bldP spid="13" grpId="0" animBg="1"/>
      <p:bldP spid="14" grpId="0" animBg="1"/>
      <p:bldP spid="15" grpId="0" animBg="1"/>
      <p:bldP spid="31752" grpId="0"/>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xmlns="" id="{FB88796B-C0D2-4A9B-9304-579774AA0E90}"/>
              </a:ext>
            </a:extLst>
          </p:cNvPr>
          <p:cNvSpPr/>
          <p:nvPr/>
        </p:nvSpPr>
        <p:spPr>
          <a:xfrm>
            <a:off x="1467730" y="3429000"/>
            <a:ext cx="9425354" cy="1987062"/>
          </a:xfrm>
          <a:prstGeom prst="roundRect">
            <a:avLst/>
          </a:prstGeom>
          <a:solidFill>
            <a:schemeClr val="bg1"/>
          </a:solidFill>
          <a:ln w="38100">
            <a:solidFill>
              <a:srgbClr val="EB0A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r>
              <a:rPr lang="zh-CN" altLang="en-US" sz="4800" b="1" dirty="0">
                <a:solidFill>
                  <a:srgbClr val="BC0000"/>
                </a:solidFill>
                <a:latin typeface="Arial" panose="020B0604020202020204" pitchFamily="34" charset="0"/>
                <a:ea typeface="微软雅黑" panose="020B0503020204020204" pitchFamily="34" charset="-122"/>
                <a:sym typeface="Arial" panose="020B0604020202020204" pitchFamily="34" charset="0"/>
              </a:rPr>
              <a:t>加强督查，促进工作成效</a:t>
            </a:r>
          </a:p>
        </p:txBody>
      </p:sp>
      <p:pic>
        <p:nvPicPr>
          <p:cNvPr id="3" name="图片 2">
            <a:extLst>
              <a:ext uri="{FF2B5EF4-FFF2-40B4-BE49-F238E27FC236}">
                <a16:creationId xmlns:a16="http://schemas.microsoft.com/office/drawing/2014/main" xmlns="" id="{336A959D-5102-49A3-8E2F-77E1E019FED5}"/>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191836" y="1441938"/>
            <a:ext cx="3372972" cy="2494756"/>
          </a:xfrm>
          <a:prstGeom prst="rect">
            <a:avLst/>
          </a:prstGeom>
        </p:spPr>
      </p:pic>
    </p:spTree>
    <p:extLst>
      <p:ext uri="{BB962C8B-B14F-4D97-AF65-F5344CB8AC3E}">
        <p14:creationId xmlns:p14="http://schemas.microsoft.com/office/powerpoint/2010/main" xmlns="" val="3273639735"/>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62" name="矩形 83">
            <a:extLst>
              <a:ext uri="{FF2B5EF4-FFF2-40B4-BE49-F238E27FC236}">
                <a16:creationId xmlns:a16="http://schemas.microsoft.com/office/drawing/2014/main" xmlns="" id="{CC4CD272-21B7-4536-A346-7A63F4D528BD}"/>
              </a:ext>
            </a:extLst>
          </p:cNvPr>
          <p:cNvSpPr>
            <a:spLocks noChangeArrowheads="1"/>
          </p:cNvSpPr>
          <p:nvPr/>
        </p:nvSpPr>
        <p:spPr bwMode="auto">
          <a:xfrm>
            <a:off x="1131446" y="1810383"/>
            <a:ext cx="3013485" cy="3951332"/>
          </a:xfrm>
          <a:prstGeom prst="rect">
            <a:avLst/>
          </a:prstGeom>
          <a:solidFill>
            <a:schemeClr val="bg1"/>
          </a:solidFill>
          <a:ln w="9525">
            <a:solidFill>
              <a:srgbClr val="EB0A1D"/>
            </a:solidFill>
            <a:miter lim="800000"/>
            <a:headEnd/>
            <a:tailEnd/>
          </a:ln>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5863" name="TextBox 84">
            <a:extLst>
              <a:ext uri="{FF2B5EF4-FFF2-40B4-BE49-F238E27FC236}">
                <a16:creationId xmlns:a16="http://schemas.microsoft.com/office/drawing/2014/main" xmlns="" id="{846FC388-92F3-454D-AA74-077F1D3A1C6A}"/>
              </a:ext>
            </a:extLst>
          </p:cNvPr>
          <p:cNvSpPr txBox="1">
            <a:spLocks noChangeArrowheads="1"/>
          </p:cNvSpPr>
          <p:nvPr/>
        </p:nvSpPr>
        <p:spPr bwMode="auto">
          <a:xfrm>
            <a:off x="1396456" y="2151915"/>
            <a:ext cx="2513618" cy="33226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eaLnBrk="0" hangingPunct="0">
              <a:lnSpc>
                <a:spcPct val="150000"/>
              </a:lnSpc>
            </a:pPr>
            <a:r>
              <a:rPr lang="zh-CN" altLang="en-US" sz="19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制定了</a:t>
            </a:r>
            <a:r>
              <a:rPr lang="en-US" altLang="zh-CN" sz="19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《2013—2017</a:t>
            </a:r>
            <a:r>
              <a:rPr lang="zh-CN" altLang="en-US" sz="19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年惩治和预防腐败体系实施方案</a:t>
            </a:r>
            <a:r>
              <a:rPr lang="en-US" altLang="zh-CN" sz="19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9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，并进行责任分解，开展经常性的督查和检查，促进建设工作成效。</a:t>
            </a:r>
          </a:p>
        </p:txBody>
      </p:sp>
      <p:sp>
        <p:nvSpPr>
          <p:cNvPr id="35864" name="Freeform 12">
            <a:extLst>
              <a:ext uri="{FF2B5EF4-FFF2-40B4-BE49-F238E27FC236}">
                <a16:creationId xmlns:a16="http://schemas.microsoft.com/office/drawing/2014/main" xmlns="" id="{9DE1383D-1A02-4DF9-BA21-94781217E168}"/>
              </a:ext>
            </a:extLst>
          </p:cNvPr>
          <p:cNvSpPr>
            <a:spLocks noChangeArrowheads="1"/>
          </p:cNvSpPr>
          <p:nvPr/>
        </p:nvSpPr>
        <p:spPr bwMode="auto">
          <a:xfrm>
            <a:off x="1071145" y="1719931"/>
            <a:ext cx="528431" cy="53001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5865" name="Freeform 12">
            <a:extLst>
              <a:ext uri="{FF2B5EF4-FFF2-40B4-BE49-F238E27FC236}">
                <a16:creationId xmlns:a16="http://schemas.microsoft.com/office/drawing/2014/main" xmlns="" id="{A889778C-413B-4221-BCB9-0E54D2F94175}"/>
              </a:ext>
            </a:extLst>
          </p:cNvPr>
          <p:cNvSpPr>
            <a:spLocks noChangeArrowheads="1"/>
          </p:cNvSpPr>
          <p:nvPr/>
        </p:nvSpPr>
        <p:spPr bwMode="auto">
          <a:xfrm flipH="1" flipV="1">
            <a:off x="3695845" y="5347539"/>
            <a:ext cx="528431" cy="53001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圆角 29">
            <a:extLst>
              <a:ext uri="{FF2B5EF4-FFF2-40B4-BE49-F238E27FC236}">
                <a16:creationId xmlns:a16="http://schemas.microsoft.com/office/drawing/2014/main" xmlns="" id="{250BFBCB-B3AF-460C-9001-6F66C2987232}"/>
              </a:ext>
            </a:extLst>
          </p:cNvPr>
          <p:cNvSpPr>
            <a:spLocks noChangeArrowheads="1"/>
          </p:cNvSpPr>
          <p:nvPr/>
        </p:nvSpPr>
        <p:spPr bwMode="auto">
          <a:xfrm>
            <a:off x="4355105" y="788429"/>
            <a:ext cx="7836895" cy="530019"/>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eaLnBrk="0" hangingPunct="0"/>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加强督查</a:t>
            </a:r>
          </a:p>
        </p:txBody>
      </p:sp>
      <p:sp>
        <p:nvSpPr>
          <p:cNvPr id="2" name="矩形: 圆角 1">
            <a:extLst>
              <a:ext uri="{FF2B5EF4-FFF2-40B4-BE49-F238E27FC236}">
                <a16:creationId xmlns:a16="http://schemas.microsoft.com/office/drawing/2014/main" xmlns="" id="{9EC2B2E4-D803-4040-B231-D56D08ADFD16}"/>
              </a:ext>
            </a:extLst>
          </p:cNvPr>
          <p:cNvSpPr/>
          <p:nvPr/>
        </p:nvSpPr>
        <p:spPr>
          <a:xfrm>
            <a:off x="4451689" y="5256840"/>
            <a:ext cx="6915006" cy="530018"/>
          </a:xfrm>
          <a:prstGeom prst="roundRect">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eaLnBrk="0" hangingPunct="0"/>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加强督查</a:t>
            </a:r>
          </a:p>
          <a:p>
            <a:pPr algn="ctr" eaLnBrk="0" hangingPunct="0"/>
            <a:endParaRPr lang="zh-CN" altLang="en-US" sz="2400" b="1" dirty="0">
              <a:solidFill>
                <a:schemeClr val="bg1"/>
              </a:solidFill>
              <a:latin typeface="Arial" panose="020B0604020202020204" pitchFamily="34" charset="0"/>
              <a:ea typeface="微软雅黑" panose="020B0503020204020204" pitchFamily="34" charset="-122"/>
            </a:endParaRPr>
          </a:p>
        </p:txBody>
      </p:sp>
      <p:sp>
        <p:nvSpPr>
          <p:cNvPr id="31" name="矩形: 圆角 29">
            <a:extLst>
              <a:ext uri="{FF2B5EF4-FFF2-40B4-BE49-F238E27FC236}">
                <a16:creationId xmlns:a16="http://schemas.microsoft.com/office/drawing/2014/main" xmlns="" id="{F47C0920-CC48-44B1-BF0D-C354EC1A5B06}"/>
              </a:ext>
            </a:extLst>
          </p:cNvPr>
          <p:cNvSpPr>
            <a:spLocks noChangeArrowheads="1"/>
          </p:cNvSpPr>
          <p:nvPr/>
        </p:nvSpPr>
        <p:spPr bwMode="auto">
          <a:xfrm rot="10800000">
            <a:off x="5346547" y="1833532"/>
            <a:ext cx="124793" cy="3441625"/>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eaLnBrk="0" hangingPunct="0"/>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圆角 29">
            <a:extLst>
              <a:ext uri="{FF2B5EF4-FFF2-40B4-BE49-F238E27FC236}">
                <a16:creationId xmlns:a16="http://schemas.microsoft.com/office/drawing/2014/main" xmlns="" id="{FD74BDFF-F763-4CB3-BEBB-138498A70B56}"/>
              </a:ext>
            </a:extLst>
          </p:cNvPr>
          <p:cNvSpPr>
            <a:spLocks noChangeArrowheads="1"/>
          </p:cNvSpPr>
          <p:nvPr/>
        </p:nvSpPr>
        <p:spPr bwMode="auto">
          <a:xfrm>
            <a:off x="5157646" y="4477928"/>
            <a:ext cx="502593" cy="530018"/>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eaLnBrk="0" hangingPunct="0"/>
            <a:r>
              <a:rPr lang="en-US" altLang="zh-CN"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圆角 29">
            <a:extLst>
              <a:ext uri="{FF2B5EF4-FFF2-40B4-BE49-F238E27FC236}">
                <a16:creationId xmlns:a16="http://schemas.microsoft.com/office/drawing/2014/main" xmlns="" id="{9D15BB97-4597-40D9-86C4-514990845A21}"/>
              </a:ext>
            </a:extLst>
          </p:cNvPr>
          <p:cNvSpPr>
            <a:spLocks noChangeArrowheads="1"/>
          </p:cNvSpPr>
          <p:nvPr/>
        </p:nvSpPr>
        <p:spPr bwMode="auto">
          <a:xfrm>
            <a:off x="5157646" y="2170739"/>
            <a:ext cx="502593" cy="530018"/>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eaLnBrk="0" hangingPunct="0"/>
            <a:r>
              <a:rPr lang="en-US" altLang="zh-CN"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圆角 29">
            <a:extLst>
              <a:ext uri="{FF2B5EF4-FFF2-40B4-BE49-F238E27FC236}">
                <a16:creationId xmlns:a16="http://schemas.microsoft.com/office/drawing/2014/main" xmlns="" id="{D214A29C-DFB9-482A-A96A-7BDE9DD7A242}"/>
              </a:ext>
            </a:extLst>
          </p:cNvPr>
          <p:cNvSpPr>
            <a:spLocks noChangeArrowheads="1"/>
          </p:cNvSpPr>
          <p:nvPr/>
        </p:nvSpPr>
        <p:spPr bwMode="auto">
          <a:xfrm>
            <a:off x="5157646" y="2921935"/>
            <a:ext cx="502593" cy="530018"/>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eaLnBrk="0" hangingPunct="0"/>
            <a:r>
              <a:rPr lang="en-US" altLang="zh-CN"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矩形: 圆角 29">
            <a:extLst>
              <a:ext uri="{FF2B5EF4-FFF2-40B4-BE49-F238E27FC236}">
                <a16:creationId xmlns:a16="http://schemas.microsoft.com/office/drawing/2014/main" xmlns="" id="{8C377B36-553C-4860-BBFE-540F47FC7D28}"/>
              </a:ext>
            </a:extLst>
          </p:cNvPr>
          <p:cNvSpPr>
            <a:spLocks noChangeArrowheads="1"/>
          </p:cNvSpPr>
          <p:nvPr/>
        </p:nvSpPr>
        <p:spPr bwMode="auto">
          <a:xfrm>
            <a:off x="5157646" y="3673131"/>
            <a:ext cx="502593" cy="530018"/>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eaLnBrk="0" hangingPunct="0"/>
            <a:r>
              <a:rPr lang="en-US" altLang="zh-CN"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圆角 29">
            <a:extLst>
              <a:ext uri="{FF2B5EF4-FFF2-40B4-BE49-F238E27FC236}">
                <a16:creationId xmlns:a16="http://schemas.microsoft.com/office/drawing/2014/main" xmlns="" id="{F3C84EC9-39D6-40B2-86B6-F098DE0B8142}"/>
              </a:ext>
            </a:extLst>
          </p:cNvPr>
          <p:cNvSpPr>
            <a:spLocks noChangeArrowheads="1"/>
          </p:cNvSpPr>
          <p:nvPr/>
        </p:nvSpPr>
        <p:spPr bwMode="auto">
          <a:xfrm>
            <a:off x="5863604" y="2249949"/>
            <a:ext cx="4733582" cy="436500"/>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eaLnBrk="0" hangingPunct="0"/>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加强局领导班子的监督</a:t>
            </a:r>
          </a:p>
          <a:p>
            <a:pPr algn="ctr" eaLnBrk="0" hangingPunct="0"/>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圆角 29">
            <a:extLst>
              <a:ext uri="{FF2B5EF4-FFF2-40B4-BE49-F238E27FC236}">
                <a16:creationId xmlns:a16="http://schemas.microsoft.com/office/drawing/2014/main" xmlns="" id="{8FE77A1D-721D-4958-B4D3-AFEDEF3CA5D4}"/>
              </a:ext>
            </a:extLst>
          </p:cNvPr>
          <p:cNvSpPr>
            <a:spLocks noChangeArrowheads="1"/>
          </p:cNvSpPr>
          <p:nvPr/>
        </p:nvSpPr>
        <p:spPr bwMode="auto">
          <a:xfrm>
            <a:off x="5863604" y="2952640"/>
            <a:ext cx="4733582" cy="436500"/>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just" eaLnBrk="0" hangingPunct="0"/>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加强对效能工作的监督检查</a:t>
            </a:r>
          </a:p>
        </p:txBody>
      </p:sp>
      <p:sp>
        <p:nvSpPr>
          <p:cNvPr id="38" name="矩形: 圆角 29">
            <a:extLst>
              <a:ext uri="{FF2B5EF4-FFF2-40B4-BE49-F238E27FC236}">
                <a16:creationId xmlns:a16="http://schemas.microsoft.com/office/drawing/2014/main" xmlns="" id="{8275BD2E-F771-4562-B413-EB8F8E2AA050}"/>
              </a:ext>
            </a:extLst>
          </p:cNvPr>
          <p:cNvSpPr>
            <a:spLocks noChangeArrowheads="1"/>
          </p:cNvSpPr>
          <p:nvPr/>
        </p:nvSpPr>
        <p:spPr bwMode="auto">
          <a:xfrm>
            <a:off x="5849139" y="3735052"/>
            <a:ext cx="4733582" cy="436500"/>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just" eaLnBrk="0" hangingPunct="0"/>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加强执法监督，严格依法行政</a:t>
            </a:r>
          </a:p>
        </p:txBody>
      </p:sp>
      <p:sp>
        <p:nvSpPr>
          <p:cNvPr id="39" name="矩形: 圆角 29">
            <a:extLst>
              <a:ext uri="{FF2B5EF4-FFF2-40B4-BE49-F238E27FC236}">
                <a16:creationId xmlns:a16="http://schemas.microsoft.com/office/drawing/2014/main" xmlns="" id="{945ECA60-09FA-4F28-8513-9013A79ED382}"/>
              </a:ext>
            </a:extLst>
          </p:cNvPr>
          <p:cNvSpPr>
            <a:spLocks noChangeArrowheads="1"/>
          </p:cNvSpPr>
          <p:nvPr/>
        </p:nvSpPr>
        <p:spPr bwMode="auto">
          <a:xfrm>
            <a:off x="5863604" y="4524687"/>
            <a:ext cx="4733582" cy="436500"/>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just" eaLnBrk="0" hangingPunct="0"/>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深入推进党务公开，确保权力阳光运行</a:t>
            </a:r>
          </a:p>
        </p:txBody>
      </p:sp>
    </p:spTree>
    <p:extLst>
      <p:ext uri="{BB962C8B-B14F-4D97-AF65-F5344CB8AC3E}">
        <p14:creationId xmlns:p14="http://schemas.microsoft.com/office/powerpoint/2010/main" xmlns="" val="1888954554"/>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864"/>
                                        </p:tgtEl>
                                        <p:attrNameLst>
                                          <p:attrName>style.visibility</p:attrName>
                                        </p:attrNameLst>
                                      </p:cBhvr>
                                      <p:to>
                                        <p:strVal val="visible"/>
                                      </p:to>
                                    </p:set>
                                    <p:anim calcmode="lin" valueType="num">
                                      <p:cBhvr additive="base">
                                        <p:cTn id="13" dur="500" fill="hold"/>
                                        <p:tgtEl>
                                          <p:spTgt spid="35864"/>
                                        </p:tgtEl>
                                        <p:attrNameLst>
                                          <p:attrName>ppt_x</p:attrName>
                                        </p:attrNameLst>
                                      </p:cBhvr>
                                      <p:tavLst>
                                        <p:tav tm="0">
                                          <p:val>
                                            <p:strVal val="#ppt_x"/>
                                          </p:val>
                                        </p:tav>
                                        <p:tav tm="100000">
                                          <p:val>
                                            <p:strVal val="#ppt_x"/>
                                          </p:val>
                                        </p:tav>
                                      </p:tavLst>
                                    </p:anim>
                                    <p:anim calcmode="lin" valueType="num">
                                      <p:cBhvr additive="base">
                                        <p:cTn id="14" dur="500" fill="hold"/>
                                        <p:tgtEl>
                                          <p:spTgt spid="3586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5863"/>
                                        </p:tgtEl>
                                        <p:attrNameLst>
                                          <p:attrName>style.visibility</p:attrName>
                                        </p:attrNameLst>
                                      </p:cBhvr>
                                      <p:to>
                                        <p:strVal val="visible"/>
                                      </p:to>
                                    </p:set>
                                    <p:anim calcmode="lin" valueType="num">
                                      <p:cBhvr additive="base">
                                        <p:cTn id="17" dur="500" fill="hold"/>
                                        <p:tgtEl>
                                          <p:spTgt spid="35863"/>
                                        </p:tgtEl>
                                        <p:attrNameLst>
                                          <p:attrName>ppt_x</p:attrName>
                                        </p:attrNameLst>
                                      </p:cBhvr>
                                      <p:tavLst>
                                        <p:tav tm="0">
                                          <p:val>
                                            <p:strVal val="#ppt_x"/>
                                          </p:val>
                                        </p:tav>
                                        <p:tav tm="100000">
                                          <p:val>
                                            <p:strVal val="#ppt_x"/>
                                          </p:val>
                                        </p:tav>
                                      </p:tavLst>
                                    </p:anim>
                                    <p:anim calcmode="lin" valueType="num">
                                      <p:cBhvr additive="base">
                                        <p:cTn id="18" dur="500" fill="hold"/>
                                        <p:tgtEl>
                                          <p:spTgt spid="3586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5865"/>
                                        </p:tgtEl>
                                        <p:attrNameLst>
                                          <p:attrName>style.visibility</p:attrName>
                                        </p:attrNameLst>
                                      </p:cBhvr>
                                      <p:to>
                                        <p:strVal val="visible"/>
                                      </p:to>
                                    </p:set>
                                    <p:anim calcmode="lin" valueType="num">
                                      <p:cBhvr additive="base">
                                        <p:cTn id="21" dur="500" fill="hold"/>
                                        <p:tgtEl>
                                          <p:spTgt spid="35865"/>
                                        </p:tgtEl>
                                        <p:attrNameLst>
                                          <p:attrName>ppt_x</p:attrName>
                                        </p:attrNameLst>
                                      </p:cBhvr>
                                      <p:tavLst>
                                        <p:tav tm="0">
                                          <p:val>
                                            <p:strVal val="#ppt_x"/>
                                          </p:val>
                                        </p:tav>
                                        <p:tav tm="100000">
                                          <p:val>
                                            <p:strVal val="#ppt_x"/>
                                          </p:val>
                                        </p:tav>
                                      </p:tavLst>
                                    </p:anim>
                                    <p:anim calcmode="lin" valueType="num">
                                      <p:cBhvr additive="base">
                                        <p:cTn id="22" dur="500" fill="hold"/>
                                        <p:tgtEl>
                                          <p:spTgt spid="3586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5862"/>
                                        </p:tgtEl>
                                        <p:attrNameLst>
                                          <p:attrName>style.visibility</p:attrName>
                                        </p:attrNameLst>
                                      </p:cBhvr>
                                      <p:to>
                                        <p:strVal val="visible"/>
                                      </p:to>
                                    </p:set>
                                    <p:anim calcmode="lin" valueType="num">
                                      <p:cBhvr additive="base">
                                        <p:cTn id="25" dur="500" fill="hold"/>
                                        <p:tgtEl>
                                          <p:spTgt spid="35862"/>
                                        </p:tgtEl>
                                        <p:attrNameLst>
                                          <p:attrName>ppt_x</p:attrName>
                                        </p:attrNameLst>
                                      </p:cBhvr>
                                      <p:tavLst>
                                        <p:tav tm="0">
                                          <p:val>
                                            <p:strVal val="#ppt_x"/>
                                          </p:val>
                                        </p:tav>
                                        <p:tav tm="100000">
                                          <p:val>
                                            <p:strVal val="#ppt_x"/>
                                          </p:val>
                                        </p:tav>
                                      </p:tavLst>
                                    </p:anim>
                                    <p:anim calcmode="lin" valueType="num">
                                      <p:cBhvr additive="base">
                                        <p:cTn id="26" dur="500" fill="hold"/>
                                        <p:tgtEl>
                                          <p:spTgt spid="3586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0-#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grpId="0" nodeType="click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ppt_x"/>
                                          </p:val>
                                        </p:tav>
                                        <p:tav tm="100000">
                                          <p:val>
                                            <p:strVal val="#ppt_x"/>
                                          </p:val>
                                        </p:tav>
                                      </p:tavLst>
                                    </p:anim>
                                    <p:anim calcmode="lin" valueType="num">
                                      <p:cBhvr additive="base">
                                        <p:cTn id="48" dur="500" fill="hold"/>
                                        <p:tgtEl>
                                          <p:spTgt spid="34"/>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ppt_x"/>
                                          </p:val>
                                        </p:tav>
                                        <p:tav tm="100000">
                                          <p:val>
                                            <p:strVal val="#ppt_x"/>
                                          </p:val>
                                        </p:tav>
                                      </p:tavLst>
                                    </p:anim>
                                    <p:anim calcmode="lin" valueType="num">
                                      <p:cBhvr additive="base">
                                        <p:cTn id="56"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fill="hold"/>
                                        <p:tgtEl>
                                          <p:spTgt spid="36"/>
                                        </p:tgtEl>
                                        <p:attrNameLst>
                                          <p:attrName>ppt_x</p:attrName>
                                        </p:attrNameLst>
                                      </p:cBhvr>
                                      <p:tavLst>
                                        <p:tav tm="0">
                                          <p:val>
                                            <p:strVal val="1+#ppt_w/2"/>
                                          </p:val>
                                        </p:tav>
                                        <p:tav tm="100000">
                                          <p:val>
                                            <p:strVal val="#ppt_x"/>
                                          </p:val>
                                        </p:tav>
                                      </p:tavLst>
                                    </p:anim>
                                    <p:anim calcmode="lin" valueType="num">
                                      <p:cBhvr additive="base">
                                        <p:cTn id="62" dur="500" fill="hold"/>
                                        <p:tgtEl>
                                          <p:spTgt spid="36"/>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500" fill="hold"/>
                                        <p:tgtEl>
                                          <p:spTgt spid="37"/>
                                        </p:tgtEl>
                                        <p:attrNameLst>
                                          <p:attrName>ppt_x</p:attrName>
                                        </p:attrNameLst>
                                      </p:cBhvr>
                                      <p:tavLst>
                                        <p:tav tm="0">
                                          <p:val>
                                            <p:strVal val="1+#ppt_w/2"/>
                                          </p:val>
                                        </p:tav>
                                        <p:tav tm="100000">
                                          <p:val>
                                            <p:strVal val="#ppt_x"/>
                                          </p:val>
                                        </p:tav>
                                      </p:tavLst>
                                    </p:anim>
                                    <p:anim calcmode="lin" valueType="num">
                                      <p:cBhvr additive="base">
                                        <p:cTn id="66" dur="500" fill="hold"/>
                                        <p:tgtEl>
                                          <p:spTgt spid="37"/>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cBhvr additive="base">
                                        <p:cTn id="69" dur="500" fill="hold"/>
                                        <p:tgtEl>
                                          <p:spTgt spid="38"/>
                                        </p:tgtEl>
                                        <p:attrNameLst>
                                          <p:attrName>ppt_x</p:attrName>
                                        </p:attrNameLst>
                                      </p:cBhvr>
                                      <p:tavLst>
                                        <p:tav tm="0">
                                          <p:val>
                                            <p:strVal val="1+#ppt_w/2"/>
                                          </p:val>
                                        </p:tav>
                                        <p:tav tm="100000">
                                          <p:val>
                                            <p:strVal val="#ppt_x"/>
                                          </p:val>
                                        </p:tav>
                                      </p:tavLst>
                                    </p:anim>
                                    <p:anim calcmode="lin" valueType="num">
                                      <p:cBhvr additive="base">
                                        <p:cTn id="70" dur="500" fill="hold"/>
                                        <p:tgtEl>
                                          <p:spTgt spid="38"/>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39"/>
                                        </p:tgtEl>
                                        <p:attrNameLst>
                                          <p:attrName>style.visibility</p:attrName>
                                        </p:attrNameLst>
                                      </p:cBhvr>
                                      <p:to>
                                        <p:strVal val="visible"/>
                                      </p:to>
                                    </p:set>
                                    <p:anim calcmode="lin" valueType="num">
                                      <p:cBhvr additive="base">
                                        <p:cTn id="73" dur="500" fill="hold"/>
                                        <p:tgtEl>
                                          <p:spTgt spid="39"/>
                                        </p:tgtEl>
                                        <p:attrNameLst>
                                          <p:attrName>ppt_x</p:attrName>
                                        </p:attrNameLst>
                                      </p:cBhvr>
                                      <p:tavLst>
                                        <p:tav tm="0">
                                          <p:val>
                                            <p:strVal val="1+#ppt_w/2"/>
                                          </p:val>
                                        </p:tav>
                                        <p:tav tm="100000">
                                          <p:val>
                                            <p:strVal val="#ppt_x"/>
                                          </p:val>
                                        </p:tav>
                                      </p:tavLst>
                                    </p:anim>
                                    <p:anim calcmode="lin" valueType="num">
                                      <p:cBhvr additive="base">
                                        <p:cTn id="74"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62" grpId="0" animBg="1"/>
      <p:bldP spid="35863" grpId="0"/>
      <p:bldP spid="35864" grpId="0" animBg="1"/>
      <p:bldP spid="35865" grpId="0" animBg="1"/>
      <p:bldP spid="29" grpId="0" animBg="1"/>
      <p:bldP spid="2"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xmlns="" id="{EDBF6E70-31F6-47C5-A1E9-E599643DD545}"/>
              </a:ext>
            </a:extLst>
          </p:cNvPr>
          <p:cNvSpPr>
            <a:spLocks noChangeArrowheads="1"/>
          </p:cNvSpPr>
          <p:nvPr/>
        </p:nvSpPr>
        <p:spPr bwMode="auto">
          <a:xfrm>
            <a:off x="717452" y="4901852"/>
            <a:ext cx="4272127" cy="1167719"/>
          </a:xfrm>
          <a:prstGeom prst="rect">
            <a:avLst/>
          </a:prstGeom>
          <a:solidFill>
            <a:schemeClr val="bg1"/>
          </a:solidFill>
          <a:ln w="6350">
            <a:solidFill>
              <a:srgbClr val="EB0A1D"/>
            </a:solidFill>
            <a:round/>
            <a:headEnd/>
            <a:tailEnd/>
          </a:ln>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a:extLst>
              <a:ext uri="{FF2B5EF4-FFF2-40B4-BE49-F238E27FC236}">
                <a16:creationId xmlns:a16="http://schemas.microsoft.com/office/drawing/2014/main" xmlns="" id="{7649650F-C5C1-4A6C-A3DA-6C92518E9DC8}"/>
              </a:ext>
            </a:extLst>
          </p:cNvPr>
          <p:cNvSpPr>
            <a:spLocks noChangeArrowheads="1"/>
          </p:cNvSpPr>
          <p:nvPr/>
        </p:nvSpPr>
        <p:spPr bwMode="auto">
          <a:xfrm>
            <a:off x="717452" y="3178481"/>
            <a:ext cx="4272127" cy="1393519"/>
          </a:xfrm>
          <a:prstGeom prst="rect">
            <a:avLst/>
          </a:prstGeom>
          <a:solidFill>
            <a:schemeClr val="bg1"/>
          </a:solidFill>
          <a:ln w="6350">
            <a:solidFill>
              <a:srgbClr val="EB0A1D"/>
            </a:solidFill>
            <a:round/>
            <a:headEnd/>
            <a:tailEnd/>
          </a:ln>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a:extLst>
              <a:ext uri="{FF2B5EF4-FFF2-40B4-BE49-F238E27FC236}">
                <a16:creationId xmlns:a16="http://schemas.microsoft.com/office/drawing/2014/main" xmlns="" id="{AE088CDB-A245-49A5-A28A-7855E8F0439C}"/>
              </a:ext>
            </a:extLst>
          </p:cNvPr>
          <p:cNvSpPr>
            <a:spLocks noChangeArrowheads="1"/>
          </p:cNvSpPr>
          <p:nvPr/>
        </p:nvSpPr>
        <p:spPr bwMode="auto">
          <a:xfrm>
            <a:off x="717452" y="1648300"/>
            <a:ext cx="4272127" cy="1200329"/>
          </a:xfrm>
          <a:prstGeom prst="rect">
            <a:avLst/>
          </a:prstGeom>
          <a:solidFill>
            <a:schemeClr val="bg1"/>
          </a:solidFill>
          <a:ln w="6350">
            <a:solidFill>
              <a:srgbClr val="EB0A1D"/>
            </a:solidFill>
            <a:round/>
            <a:headEnd/>
            <a:tailEnd/>
          </a:ln>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7896" name="矩形 10">
            <a:extLst>
              <a:ext uri="{FF2B5EF4-FFF2-40B4-BE49-F238E27FC236}">
                <a16:creationId xmlns:a16="http://schemas.microsoft.com/office/drawing/2014/main" xmlns="" id="{53BAAA59-D22A-4166-855A-B5F8EB26B9E0}"/>
              </a:ext>
            </a:extLst>
          </p:cNvPr>
          <p:cNvSpPr>
            <a:spLocks noChangeArrowheads="1"/>
          </p:cNvSpPr>
          <p:nvPr/>
        </p:nvSpPr>
        <p:spPr bwMode="auto">
          <a:xfrm>
            <a:off x="933513" y="1800641"/>
            <a:ext cx="4056066"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gn="just" eaLnBrk="1" hangingPunct="1"/>
            <a:r>
              <a:rPr lang="zh-CN" altLang="en-US" dirty="0">
                <a:solidFill>
                  <a:schemeClr val="tx1">
                    <a:lumMod val="85000"/>
                    <a:lumOff val="15000"/>
                  </a:schemeClr>
                </a:solidFill>
                <a:ea typeface="微软雅黑" panose="020B0503020204020204" pitchFamily="34" charset="-122"/>
                <a:sym typeface="Arial" panose="020B0604020202020204" pitchFamily="34" charset="0"/>
              </a:rPr>
              <a:t>严格执行</a:t>
            </a:r>
            <a:r>
              <a:rPr lang="en-US" altLang="zh-CN" dirty="0">
                <a:solidFill>
                  <a:schemeClr val="tx1">
                    <a:lumMod val="85000"/>
                    <a:lumOff val="15000"/>
                  </a:schemeClr>
                </a:solidFill>
                <a:ea typeface="微软雅黑" panose="020B0503020204020204" pitchFamily="34" charset="-122"/>
                <a:sym typeface="Arial" panose="020B0604020202020204" pitchFamily="34" charset="0"/>
              </a:rPr>
              <a:t>《</a:t>
            </a:r>
            <a:r>
              <a:rPr lang="zh-CN" altLang="en-US" dirty="0">
                <a:solidFill>
                  <a:schemeClr val="tx1">
                    <a:lumMod val="85000"/>
                    <a:lumOff val="15000"/>
                  </a:schemeClr>
                </a:solidFill>
                <a:ea typeface="微软雅黑" panose="020B0503020204020204" pitchFamily="34" charset="-122"/>
                <a:sym typeface="Arial" panose="020B0604020202020204" pitchFamily="34" charset="0"/>
              </a:rPr>
              <a:t>廉政准则</a:t>
            </a:r>
            <a:r>
              <a:rPr lang="en-US" altLang="zh-CN" dirty="0">
                <a:solidFill>
                  <a:schemeClr val="tx1">
                    <a:lumMod val="85000"/>
                    <a:lumOff val="15000"/>
                  </a:schemeClr>
                </a:solidFill>
                <a:ea typeface="微软雅黑" panose="020B0503020204020204" pitchFamily="34" charset="-122"/>
                <a:sym typeface="Arial" panose="020B0604020202020204" pitchFamily="34" charset="0"/>
              </a:rPr>
              <a:t>》</a:t>
            </a:r>
            <a:r>
              <a:rPr lang="zh-CN" altLang="en-US" dirty="0">
                <a:solidFill>
                  <a:schemeClr val="tx1">
                    <a:lumMod val="85000"/>
                    <a:lumOff val="15000"/>
                  </a:schemeClr>
                </a:solidFill>
                <a:ea typeface="微软雅黑" panose="020B0503020204020204" pitchFamily="34" charset="-122"/>
                <a:sym typeface="Arial" panose="020B0604020202020204" pitchFamily="34" charset="0"/>
              </a:rPr>
              <a:t>及领导干部个人有关事项报告的规定，认真开展自查自纠；</a:t>
            </a:r>
          </a:p>
        </p:txBody>
      </p:sp>
      <p:sp>
        <p:nvSpPr>
          <p:cNvPr id="37897" name="矩形 11">
            <a:extLst>
              <a:ext uri="{FF2B5EF4-FFF2-40B4-BE49-F238E27FC236}">
                <a16:creationId xmlns:a16="http://schemas.microsoft.com/office/drawing/2014/main" xmlns="" id="{83CE88EB-2FBE-4591-9CD4-B3F7B130D702}"/>
              </a:ext>
            </a:extLst>
          </p:cNvPr>
          <p:cNvSpPr>
            <a:spLocks noChangeArrowheads="1"/>
          </p:cNvSpPr>
          <p:nvPr/>
        </p:nvSpPr>
        <p:spPr bwMode="auto">
          <a:xfrm>
            <a:off x="5292159" y="1648300"/>
            <a:ext cx="6504018" cy="4421271"/>
          </a:xfrm>
          <a:prstGeom prst="rect">
            <a:avLst/>
          </a:prstGeom>
          <a:solidFill>
            <a:schemeClr val="bg1"/>
          </a:solidFill>
          <a:ln>
            <a:solidFill>
              <a:srgbClr val="EB0A1D"/>
            </a:solidFill>
          </a:ln>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7898" name="矩形 12">
            <a:extLst>
              <a:ext uri="{FF2B5EF4-FFF2-40B4-BE49-F238E27FC236}">
                <a16:creationId xmlns:a16="http://schemas.microsoft.com/office/drawing/2014/main" xmlns="" id="{7FC636EB-5DFD-4A15-8013-A59E337B1DB1}"/>
              </a:ext>
            </a:extLst>
          </p:cNvPr>
          <p:cNvSpPr>
            <a:spLocks noChangeArrowheads="1"/>
          </p:cNvSpPr>
          <p:nvPr/>
        </p:nvSpPr>
        <p:spPr bwMode="auto">
          <a:xfrm>
            <a:off x="5444499" y="1800641"/>
            <a:ext cx="6155932" cy="4075108"/>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1799">
              <a:ea typeface="微软雅黑" panose="020B0503020204020204" pitchFamily="34" charset="-122"/>
              <a:sym typeface="Arial" panose="020B0604020202020204" pitchFamily="34" charset="0"/>
            </a:endParaRPr>
          </a:p>
        </p:txBody>
      </p:sp>
      <p:sp>
        <p:nvSpPr>
          <p:cNvPr id="37899" name="矩形 30">
            <a:extLst>
              <a:ext uri="{FF2B5EF4-FFF2-40B4-BE49-F238E27FC236}">
                <a16:creationId xmlns:a16="http://schemas.microsoft.com/office/drawing/2014/main" xmlns="" id="{50A83725-4230-43BA-939D-E4A459409F20}"/>
              </a:ext>
            </a:extLst>
          </p:cNvPr>
          <p:cNvSpPr>
            <a:spLocks noChangeArrowheads="1"/>
          </p:cNvSpPr>
          <p:nvPr/>
        </p:nvSpPr>
        <p:spPr bwMode="auto">
          <a:xfrm>
            <a:off x="933513" y="5072749"/>
            <a:ext cx="4056066"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gn="just" eaLnBrk="1" hangingPunct="1"/>
            <a:r>
              <a:rPr lang="zh-CN" altLang="en-US" dirty="0">
                <a:solidFill>
                  <a:schemeClr val="tx1">
                    <a:lumMod val="85000"/>
                    <a:lumOff val="15000"/>
                  </a:schemeClr>
                </a:solidFill>
                <a:ea typeface="微软雅黑" panose="020B0503020204020204" pitchFamily="34" charset="-122"/>
                <a:sym typeface="Arial" panose="020B0604020202020204" pitchFamily="34" charset="0"/>
              </a:rPr>
              <a:t>加强对一把手权力的制约和监督。纪检部门对全过程进行监督。</a:t>
            </a:r>
          </a:p>
        </p:txBody>
      </p:sp>
      <p:sp>
        <p:nvSpPr>
          <p:cNvPr id="37900" name="矩形 31">
            <a:extLst>
              <a:ext uri="{FF2B5EF4-FFF2-40B4-BE49-F238E27FC236}">
                <a16:creationId xmlns:a16="http://schemas.microsoft.com/office/drawing/2014/main" xmlns="" id="{8D90291A-85A0-40EC-ADE0-36C478172FE1}"/>
              </a:ext>
            </a:extLst>
          </p:cNvPr>
          <p:cNvSpPr>
            <a:spLocks noChangeArrowheads="1"/>
          </p:cNvSpPr>
          <p:nvPr/>
        </p:nvSpPr>
        <p:spPr bwMode="auto">
          <a:xfrm>
            <a:off x="933513" y="3258770"/>
            <a:ext cx="4056066"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gn="just" eaLnBrk="1" hangingPunct="1"/>
            <a:r>
              <a:rPr lang="zh-CN" altLang="en-US" dirty="0">
                <a:solidFill>
                  <a:schemeClr val="tx1">
                    <a:lumMod val="85000"/>
                    <a:lumOff val="15000"/>
                  </a:schemeClr>
                </a:solidFill>
                <a:ea typeface="微软雅黑" panose="020B0503020204020204" pitchFamily="34" charset="-122"/>
                <a:sym typeface="Arial" panose="020B0604020202020204" pitchFamily="34" charset="0"/>
              </a:rPr>
              <a:t>坚持定期召开班子会议，全局重大活动、重大事件、重点项目实施、干部任免及调配等集体决策，都做到充分听取班子成员的意见和建议；</a:t>
            </a:r>
          </a:p>
        </p:txBody>
      </p:sp>
      <p:sp>
        <p:nvSpPr>
          <p:cNvPr id="14" name="矩形: 圆角 29">
            <a:extLst>
              <a:ext uri="{FF2B5EF4-FFF2-40B4-BE49-F238E27FC236}">
                <a16:creationId xmlns:a16="http://schemas.microsoft.com/office/drawing/2014/main" xmlns="" id="{0E1E6454-4194-4468-85B7-B21C23ED0106}"/>
              </a:ext>
            </a:extLst>
          </p:cNvPr>
          <p:cNvSpPr>
            <a:spLocks noChangeArrowheads="1"/>
          </p:cNvSpPr>
          <p:nvPr/>
        </p:nvSpPr>
        <p:spPr bwMode="auto">
          <a:xfrm>
            <a:off x="4355105" y="788429"/>
            <a:ext cx="7836895" cy="530019"/>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zh-CN" altLang="en-US" sz="2400" b="1" dirty="0">
                <a:solidFill>
                  <a:schemeClr val="bg1"/>
                </a:solidFill>
                <a:ea typeface="微软雅黑" panose="020B0503020204020204" pitchFamily="34" charset="-122"/>
                <a:sym typeface="Arial" panose="020B0604020202020204" pitchFamily="34" charset="0"/>
              </a:rPr>
              <a:t>一、加强局领导班子的监督</a:t>
            </a:r>
          </a:p>
        </p:txBody>
      </p:sp>
      <p:sp>
        <p:nvSpPr>
          <p:cNvPr id="18" name="矩形: 圆角 29">
            <a:extLst>
              <a:ext uri="{FF2B5EF4-FFF2-40B4-BE49-F238E27FC236}">
                <a16:creationId xmlns:a16="http://schemas.microsoft.com/office/drawing/2014/main" xmlns="" id="{CF720CBB-FB15-4101-9560-898863F81364}"/>
              </a:ext>
            </a:extLst>
          </p:cNvPr>
          <p:cNvSpPr>
            <a:spLocks noChangeArrowheads="1"/>
          </p:cNvSpPr>
          <p:nvPr/>
        </p:nvSpPr>
        <p:spPr bwMode="auto">
          <a:xfrm>
            <a:off x="402335" y="2001933"/>
            <a:ext cx="502593" cy="530018"/>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eaLnBrk="0" hangingPunct="0"/>
            <a:r>
              <a:rPr lang="en-US" altLang="zh-CN"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圆角 29">
            <a:extLst>
              <a:ext uri="{FF2B5EF4-FFF2-40B4-BE49-F238E27FC236}">
                <a16:creationId xmlns:a16="http://schemas.microsoft.com/office/drawing/2014/main" xmlns="" id="{234CDFA0-AAD1-44B8-BF8C-C4251C6B8424}"/>
              </a:ext>
            </a:extLst>
          </p:cNvPr>
          <p:cNvSpPr>
            <a:spLocks noChangeArrowheads="1"/>
          </p:cNvSpPr>
          <p:nvPr/>
        </p:nvSpPr>
        <p:spPr bwMode="auto">
          <a:xfrm>
            <a:off x="402336" y="3642457"/>
            <a:ext cx="502593" cy="530018"/>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eaLnBrk="0" hangingPunct="0"/>
            <a:r>
              <a:rPr lang="en-US" altLang="zh-CN"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圆角 29">
            <a:extLst>
              <a:ext uri="{FF2B5EF4-FFF2-40B4-BE49-F238E27FC236}">
                <a16:creationId xmlns:a16="http://schemas.microsoft.com/office/drawing/2014/main" xmlns="" id="{A84BB70E-6181-4697-86D0-AE6862AA9070}"/>
              </a:ext>
            </a:extLst>
          </p:cNvPr>
          <p:cNvSpPr>
            <a:spLocks noChangeArrowheads="1"/>
          </p:cNvSpPr>
          <p:nvPr/>
        </p:nvSpPr>
        <p:spPr bwMode="auto">
          <a:xfrm>
            <a:off x="402337" y="5163091"/>
            <a:ext cx="502593" cy="530018"/>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eaLnBrk="0" hangingPunct="0"/>
            <a:r>
              <a:rPr lang="en-US" altLang="zh-CN"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3150567930"/>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37898"/>
                                        </p:tgtEl>
                                        <p:attrNameLst>
                                          <p:attrName>style.visibility</p:attrName>
                                        </p:attrNameLst>
                                      </p:cBhvr>
                                      <p:to>
                                        <p:strVal val="visible"/>
                                      </p:to>
                                    </p:set>
                                    <p:anim calcmode="lin" valueType="num">
                                      <p:cBhvr>
                                        <p:cTn id="13" dur="1000" fill="hold"/>
                                        <p:tgtEl>
                                          <p:spTgt spid="37898"/>
                                        </p:tgtEl>
                                        <p:attrNameLst>
                                          <p:attrName>ppt_w</p:attrName>
                                        </p:attrNameLst>
                                      </p:cBhvr>
                                      <p:tavLst>
                                        <p:tav tm="0">
                                          <p:val>
                                            <p:fltVal val="0"/>
                                          </p:val>
                                        </p:tav>
                                        <p:tav tm="100000">
                                          <p:val>
                                            <p:strVal val="#ppt_w"/>
                                          </p:val>
                                        </p:tav>
                                      </p:tavLst>
                                    </p:anim>
                                    <p:anim calcmode="lin" valueType="num">
                                      <p:cBhvr>
                                        <p:cTn id="14" dur="1000" fill="hold"/>
                                        <p:tgtEl>
                                          <p:spTgt spid="37898"/>
                                        </p:tgtEl>
                                        <p:attrNameLst>
                                          <p:attrName>ppt_h</p:attrName>
                                        </p:attrNameLst>
                                      </p:cBhvr>
                                      <p:tavLst>
                                        <p:tav tm="0">
                                          <p:val>
                                            <p:fltVal val="0"/>
                                          </p:val>
                                        </p:tav>
                                        <p:tav tm="100000">
                                          <p:val>
                                            <p:strVal val="#ppt_h"/>
                                          </p:val>
                                        </p:tav>
                                      </p:tavLst>
                                    </p:anim>
                                    <p:anim calcmode="lin" valueType="num">
                                      <p:cBhvr>
                                        <p:cTn id="15" dur="1000" fill="hold"/>
                                        <p:tgtEl>
                                          <p:spTgt spid="37898"/>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7898"/>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0"/>
                                  </p:stCondLst>
                                  <p:childTnLst>
                                    <p:set>
                                      <p:cBhvr>
                                        <p:cTn id="18" dur="1" fill="hold">
                                          <p:stCondLst>
                                            <p:cond delay="0"/>
                                          </p:stCondLst>
                                        </p:cTn>
                                        <p:tgtEl>
                                          <p:spTgt spid="37897"/>
                                        </p:tgtEl>
                                        <p:attrNameLst>
                                          <p:attrName>style.visibility</p:attrName>
                                        </p:attrNameLst>
                                      </p:cBhvr>
                                      <p:to>
                                        <p:strVal val="visible"/>
                                      </p:to>
                                    </p:set>
                                    <p:anim calcmode="lin" valueType="num">
                                      <p:cBhvr>
                                        <p:cTn id="19" dur="1000" fill="hold"/>
                                        <p:tgtEl>
                                          <p:spTgt spid="37897"/>
                                        </p:tgtEl>
                                        <p:attrNameLst>
                                          <p:attrName>ppt_w</p:attrName>
                                        </p:attrNameLst>
                                      </p:cBhvr>
                                      <p:tavLst>
                                        <p:tav tm="0">
                                          <p:val>
                                            <p:fltVal val="0"/>
                                          </p:val>
                                        </p:tav>
                                        <p:tav tm="100000">
                                          <p:val>
                                            <p:strVal val="#ppt_w"/>
                                          </p:val>
                                        </p:tav>
                                      </p:tavLst>
                                    </p:anim>
                                    <p:anim calcmode="lin" valueType="num">
                                      <p:cBhvr>
                                        <p:cTn id="20" dur="1000" fill="hold"/>
                                        <p:tgtEl>
                                          <p:spTgt spid="37897"/>
                                        </p:tgtEl>
                                        <p:attrNameLst>
                                          <p:attrName>ppt_h</p:attrName>
                                        </p:attrNameLst>
                                      </p:cBhvr>
                                      <p:tavLst>
                                        <p:tav tm="0">
                                          <p:val>
                                            <p:fltVal val="0"/>
                                          </p:val>
                                        </p:tav>
                                        <p:tav tm="100000">
                                          <p:val>
                                            <p:strVal val="#ppt_h"/>
                                          </p:val>
                                        </p:tav>
                                      </p:tavLst>
                                    </p:anim>
                                    <p:anim calcmode="lin" valueType="num">
                                      <p:cBhvr>
                                        <p:cTn id="21" dur="1000" fill="hold"/>
                                        <p:tgtEl>
                                          <p:spTgt spid="37897"/>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3789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0-#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7896"/>
                                        </p:tgtEl>
                                        <p:attrNameLst>
                                          <p:attrName>style.visibility</p:attrName>
                                        </p:attrNameLst>
                                      </p:cBhvr>
                                      <p:to>
                                        <p:strVal val="visible"/>
                                      </p:to>
                                    </p:set>
                                    <p:anim calcmode="lin" valueType="num">
                                      <p:cBhvr additive="base">
                                        <p:cTn id="35" dur="500" fill="hold"/>
                                        <p:tgtEl>
                                          <p:spTgt spid="37896"/>
                                        </p:tgtEl>
                                        <p:attrNameLst>
                                          <p:attrName>ppt_x</p:attrName>
                                        </p:attrNameLst>
                                      </p:cBhvr>
                                      <p:tavLst>
                                        <p:tav tm="0">
                                          <p:val>
                                            <p:strVal val="0-#ppt_w/2"/>
                                          </p:val>
                                        </p:tav>
                                        <p:tav tm="100000">
                                          <p:val>
                                            <p:strVal val="#ppt_x"/>
                                          </p:val>
                                        </p:tav>
                                      </p:tavLst>
                                    </p:anim>
                                    <p:anim calcmode="lin" valueType="num">
                                      <p:cBhvr additive="base">
                                        <p:cTn id="36" dur="500" fill="hold"/>
                                        <p:tgtEl>
                                          <p:spTgt spid="37896"/>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0-#ppt_w/2"/>
                                          </p:val>
                                        </p:tav>
                                        <p:tav tm="100000">
                                          <p:val>
                                            <p:strVal val="#ppt_x"/>
                                          </p:val>
                                        </p:tav>
                                      </p:tavLst>
                                    </p:anim>
                                    <p:anim calcmode="lin" valueType="num">
                                      <p:cBhvr additive="base">
                                        <p:cTn id="42" dur="500" fill="hold"/>
                                        <p:tgtEl>
                                          <p:spTgt spid="16"/>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7900"/>
                                        </p:tgtEl>
                                        <p:attrNameLst>
                                          <p:attrName>style.visibility</p:attrName>
                                        </p:attrNameLst>
                                      </p:cBhvr>
                                      <p:to>
                                        <p:strVal val="visible"/>
                                      </p:to>
                                    </p:set>
                                    <p:anim calcmode="lin" valueType="num">
                                      <p:cBhvr additive="base">
                                        <p:cTn id="45" dur="500" fill="hold"/>
                                        <p:tgtEl>
                                          <p:spTgt spid="37900"/>
                                        </p:tgtEl>
                                        <p:attrNameLst>
                                          <p:attrName>ppt_x</p:attrName>
                                        </p:attrNameLst>
                                      </p:cBhvr>
                                      <p:tavLst>
                                        <p:tav tm="0">
                                          <p:val>
                                            <p:strVal val="0-#ppt_w/2"/>
                                          </p:val>
                                        </p:tav>
                                        <p:tav tm="100000">
                                          <p:val>
                                            <p:strVal val="#ppt_x"/>
                                          </p:val>
                                        </p:tav>
                                      </p:tavLst>
                                    </p:anim>
                                    <p:anim calcmode="lin" valueType="num">
                                      <p:cBhvr additive="base">
                                        <p:cTn id="46" dur="500" fill="hold"/>
                                        <p:tgtEl>
                                          <p:spTgt spid="37900"/>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0-#ppt_w/2"/>
                                          </p:val>
                                        </p:tav>
                                        <p:tav tm="100000">
                                          <p:val>
                                            <p:strVal val="#ppt_x"/>
                                          </p:val>
                                        </p:tav>
                                      </p:tavLst>
                                    </p:anim>
                                    <p:anim calcmode="lin" valueType="num">
                                      <p:cBhvr additive="base">
                                        <p:cTn id="50"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0-#ppt_w/2"/>
                                          </p:val>
                                        </p:tav>
                                        <p:tav tm="100000">
                                          <p:val>
                                            <p:strVal val="#ppt_x"/>
                                          </p:val>
                                        </p:tav>
                                      </p:tavLst>
                                    </p:anim>
                                    <p:anim calcmode="lin" valueType="num">
                                      <p:cBhvr additive="base">
                                        <p:cTn id="56" dur="500" fill="hold"/>
                                        <p:tgtEl>
                                          <p:spTgt spid="17"/>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7899"/>
                                        </p:tgtEl>
                                        <p:attrNameLst>
                                          <p:attrName>style.visibility</p:attrName>
                                        </p:attrNameLst>
                                      </p:cBhvr>
                                      <p:to>
                                        <p:strVal val="visible"/>
                                      </p:to>
                                    </p:set>
                                    <p:anim calcmode="lin" valueType="num">
                                      <p:cBhvr additive="base">
                                        <p:cTn id="59" dur="500" fill="hold"/>
                                        <p:tgtEl>
                                          <p:spTgt spid="37899"/>
                                        </p:tgtEl>
                                        <p:attrNameLst>
                                          <p:attrName>ppt_x</p:attrName>
                                        </p:attrNameLst>
                                      </p:cBhvr>
                                      <p:tavLst>
                                        <p:tav tm="0">
                                          <p:val>
                                            <p:strVal val="0-#ppt_w/2"/>
                                          </p:val>
                                        </p:tav>
                                        <p:tav tm="100000">
                                          <p:val>
                                            <p:strVal val="#ppt_x"/>
                                          </p:val>
                                        </p:tav>
                                      </p:tavLst>
                                    </p:anim>
                                    <p:anim calcmode="lin" valueType="num">
                                      <p:cBhvr additive="base">
                                        <p:cTn id="60" dur="500" fill="hold"/>
                                        <p:tgtEl>
                                          <p:spTgt spid="37899"/>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0-#ppt_w/2"/>
                                          </p:val>
                                        </p:tav>
                                        <p:tav tm="100000">
                                          <p:val>
                                            <p:strVal val="#ppt_x"/>
                                          </p:val>
                                        </p:tav>
                                      </p:tavLst>
                                    </p:anim>
                                    <p:anim calcmode="lin" valueType="num">
                                      <p:cBhvr additive="base">
                                        <p:cTn id="6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6" grpId="0" animBg="1"/>
      <p:bldP spid="15" grpId="0" animBg="1"/>
      <p:bldP spid="37896" grpId="0"/>
      <p:bldP spid="37897" grpId="0" animBg="1"/>
      <p:bldP spid="37898" grpId="0" animBg="1"/>
      <p:bldP spid="37899" grpId="0"/>
      <p:bldP spid="37900" grpId="0"/>
      <p:bldP spid="14" grpId="0" animBg="1"/>
      <p:bldP spid="18" grpId="0" animBg="1"/>
      <p:bldP spid="19" grpId="0" animBg="1"/>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1">
            <a:extLst>
              <a:ext uri="{FF2B5EF4-FFF2-40B4-BE49-F238E27FC236}">
                <a16:creationId xmlns:a16="http://schemas.microsoft.com/office/drawing/2014/main" xmlns="" id="{F45457C2-7764-428D-B775-D56CBC17C2EC}"/>
              </a:ext>
            </a:extLst>
          </p:cNvPr>
          <p:cNvSpPr/>
          <p:nvPr/>
        </p:nvSpPr>
        <p:spPr bwMode="auto">
          <a:xfrm>
            <a:off x="979106" y="2191234"/>
            <a:ext cx="3135675" cy="2915338"/>
          </a:xfrm>
          <a:prstGeom prst="roundRect">
            <a:avLst>
              <a:gd name="adj" fmla="val 3936"/>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nSpc>
                <a:spcPct val="150000"/>
              </a:lnSpc>
            </a:pPr>
            <a:r>
              <a:rPr lang="en-US" altLang="zh-CN" sz="2400" b="1" dirty="0">
                <a:solidFill>
                  <a:schemeClr val="bg1"/>
                </a:solidFill>
                <a:ea typeface="微软雅黑" panose="020B0503020204020204" pitchFamily="34" charset="-122"/>
                <a:sym typeface="Arial" panose="020B0604020202020204" pitchFamily="34" charset="0"/>
              </a:rPr>
              <a:t>      </a:t>
            </a:r>
            <a:r>
              <a:rPr lang="en-US" altLang="zh-CN" sz="2000" dirty="0">
                <a:solidFill>
                  <a:schemeClr val="bg1"/>
                </a:solidFill>
                <a:ea typeface="微软雅黑" panose="020B0503020204020204" pitchFamily="34" charset="-122"/>
                <a:sym typeface="Arial" panose="020B0604020202020204" pitchFamily="34" charset="0"/>
              </a:rPr>
              <a:t> </a:t>
            </a:r>
            <a:r>
              <a:rPr lang="zh-CN" altLang="en-US" sz="2000" dirty="0">
                <a:solidFill>
                  <a:schemeClr val="bg1"/>
                </a:solidFill>
                <a:ea typeface="微软雅黑" panose="020B0503020204020204" pitchFamily="34" charset="-122"/>
                <a:sym typeface="Arial" panose="020B0604020202020204" pitchFamily="34" charset="0"/>
              </a:rPr>
              <a:t>把效能考核同党风廉政责任制考核及干部年终考核紧密结合，将效能建设工作的落实情况作为个人工作绩效和评先选优的重要依据。</a:t>
            </a:r>
            <a:endParaRPr lang="zh-CN" altLang="en-US" sz="2400" dirty="0">
              <a:solidFill>
                <a:schemeClr val="bg1"/>
              </a:solidFill>
              <a:ea typeface="微软雅黑" panose="020B0503020204020204" pitchFamily="34" charset="-122"/>
              <a:sym typeface="Arial" panose="020B0604020202020204" pitchFamily="34" charset="0"/>
            </a:endParaRPr>
          </a:p>
        </p:txBody>
      </p:sp>
      <p:sp>
        <p:nvSpPr>
          <p:cNvPr id="39946" name="Freeform 14">
            <a:extLst>
              <a:ext uri="{FF2B5EF4-FFF2-40B4-BE49-F238E27FC236}">
                <a16:creationId xmlns:a16="http://schemas.microsoft.com/office/drawing/2014/main" xmlns="" id="{E8CADC2B-7352-4B70-A4F6-4260034AD374}"/>
              </a:ext>
            </a:extLst>
          </p:cNvPr>
          <p:cNvSpPr>
            <a:spLocks noChangeArrowheads="1"/>
          </p:cNvSpPr>
          <p:nvPr/>
        </p:nvSpPr>
        <p:spPr bwMode="auto">
          <a:xfrm>
            <a:off x="4276642" y="2000808"/>
            <a:ext cx="933086" cy="3665693"/>
          </a:xfrm>
          <a:custGeom>
            <a:avLst/>
            <a:gdLst>
              <a:gd name="T0" fmla="*/ 0 w 820"/>
              <a:gd name="T1" fmla="*/ 1728 h 3366"/>
              <a:gd name="T2" fmla="*/ 261 w 820"/>
              <a:gd name="T3" fmla="*/ 1854 h 3366"/>
              <a:gd name="T4" fmla="*/ 328 w 820"/>
              <a:gd name="T5" fmla="*/ 2144 h 3366"/>
              <a:gd name="T6" fmla="*/ 328 w 820"/>
              <a:gd name="T7" fmla="*/ 2785 h 3366"/>
              <a:gd name="T8" fmla="*/ 448 w 820"/>
              <a:gd name="T9" fmla="*/ 3239 h 3366"/>
              <a:gd name="T10" fmla="*/ 820 w 820"/>
              <a:gd name="T11" fmla="*/ 3366 h 3366"/>
              <a:gd name="T12" fmla="*/ 820 w 820"/>
              <a:gd name="T13" fmla="*/ 3262 h 3366"/>
              <a:gd name="T14" fmla="*/ 537 w 820"/>
              <a:gd name="T15" fmla="*/ 3150 h 3366"/>
              <a:gd name="T16" fmla="*/ 462 w 820"/>
              <a:gd name="T17" fmla="*/ 2845 h 3366"/>
              <a:gd name="T18" fmla="*/ 462 w 820"/>
              <a:gd name="T19" fmla="*/ 2115 h 3366"/>
              <a:gd name="T20" fmla="*/ 366 w 820"/>
              <a:gd name="T21" fmla="*/ 1802 h 3366"/>
              <a:gd name="T22" fmla="*/ 134 w 820"/>
              <a:gd name="T23" fmla="*/ 1698 h 3366"/>
              <a:gd name="T24" fmla="*/ 134 w 820"/>
              <a:gd name="T25" fmla="*/ 1668 h 3366"/>
              <a:gd name="T26" fmla="*/ 358 w 820"/>
              <a:gd name="T27" fmla="*/ 1578 h 3366"/>
              <a:gd name="T28" fmla="*/ 462 w 820"/>
              <a:gd name="T29" fmla="*/ 1251 h 3366"/>
              <a:gd name="T30" fmla="*/ 462 w 820"/>
              <a:gd name="T31" fmla="*/ 521 h 3366"/>
              <a:gd name="T32" fmla="*/ 537 w 820"/>
              <a:gd name="T33" fmla="*/ 208 h 3366"/>
              <a:gd name="T34" fmla="*/ 820 w 820"/>
              <a:gd name="T35" fmla="*/ 104 h 3366"/>
              <a:gd name="T36" fmla="*/ 820 w 820"/>
              <a:gd name="T37" fmla="*/ 0 h 3366"/>
              <a:gd name="T38" fmla="*/ 448 w 820"/>
              <a:gd name="T39" fmla="*/ 126 h 3366"/>
              <a:gd name="T40" fmla="*/ 328 w 820"/>
              <a:gd name="T41" fmla="*/ 581 h 3366"/>
              <a:gd name="T42" fmla="*/ 328 w 820"/>
              <a:gd name="T43" fmla="*/ 1221 h 3366"/>
              <a:gd name="T44" fmla="*/ 254 w 820"/>
              <a:gd name="T45" fmla="*/ 1519 h 3366"/>
              <a:gd name="T46" fmla="*/ 0 w 820"/>
              <a:gd name="T47" fmla="*/ 1638 h 3366"/>
              <a:gd name="T48" fmla="*/ 0 w 820"/>
              <a:gd name="T49" fmla="*/ 1728 h 3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lnSpc>
                <a:spcPct val="150000"/>
              </a:lnSpc>
            </a:pPr>
            <a:endParaRPr lang="zh-CN" altLang="en-US" sz="2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947" name="圆角矩形 15">
            <a:extLst>
              <a:ext uri="{FF2B5EF4-FFF2-40B4-BE49-F238E27FC236}">
                <a16:creationId xmlns:a16="http://schemas.microsoft.com/office/drawing/2014/main" xmlns="" id="{3DA84057-5FD2-4A29-9627-ED67A4A35429}"/>
              </a:ext>
            </a:extLst>
          </p:cNvPr>
          <p:cNvSpPr>
            <a:spLocks noChangeArrowheads="1"/>
          </p:cNvSpPr>
          <p:nvPr/>
        </p:nvSpPr>
        <p:spPr bwMode="auto">
          <a:xfrm>
            <a:off x="5612795" y="1761190"/>
            <a:ext cx="5471563" cy="2375560"/>
          </a:xfrm>
          <a:prstGeom prst="roundRect">
            <a:avLst>
              <a:gd name="adj" fmla="val 3935"/>
            </a:avLst>
          </a:prstGeom>
          <a:solidFill>
            <a:schemeClr val="bg1"/>
          </a:solidFill>
          <a:ln w="9525">
            <a:solidFill>
              <a:srgbClr val="EB0A1D"/>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1799">
              <a:ea typeface="微软雅黑" panose="020B0503020204020204" pitchFamily="34" charset="-122"/>
              <a:sym typeface="Arial" panose="020B0604020202020204" pitchFamily="34" charset="0"/>
            </a:endParaRPr>
          </a:p>
        </p:txBody>
      </p:sp>
      <p:sp>
        <p:nvSpPr>
          <p:cNvPr id="39948" name="矩形 13">
            <a:extLst>
              <a:ext uri="{FF2B5EF4-FFF2-40B4-BE49-F238E27FC236}">
                <a16:creationId xmlns:a16="http://schemas.microsoft.com/office/drawing/2014/main" xmlns="" id="{2560B3C7-1CB0-484B-A063-98CD36881A12}"/>
              </a:ext>
            </a:extLst>
          </p:cNvPr>
          <p:cNvSpPr>
            <a:spLocks noChangeArrowheads="1"/>
          </p:cNvSpPr>
          <p:nvPr/>
        </p:nvSpPr>
        <p:spPr bwMode="auto">
          <a:xfrm>
            <a:off x="5865110" y="1933366"/>
            <a:ext cx="4968522" cy="20613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一是加强作风纪律督查</a:t>
            </a:r>
            <a:r>
              <a:rPr lang="zh-CN" altLang="en-US" sz="2000" b="1" dirty="0">
                <a:latin typeface="Arial" panose="020B0604020202020204" pitchFamily="34" charset="0"/>
                <a:ea typeface="微软雅黑" panose="020B0503020204020204" pitchFamily="34" charset="-122"/>
                <a:sym typeface="Arial" panose="020B0604020202020204" pitchFamily="34" charset="0"/>
              </a:rPr>
              <a:t>。</a:t>
            </a:r>
            <a:endParaRPr lang="en-US" altLang="zh-CN" sz="2000" b="1" dirty="0">
              <a:latin typeface="Arial" panose="020B0604020202020204" pitchFamily="34" charset="0"/>
              <a:ea typeface="微软雅黑" panose="020B0503020204020204" pitchFamily="34" charset="-122"/>
              <a:sym typeface="Arial" panose="020B0604020202020204" pitchFamily="34" charset="0"/>
            </a:endParaRPr>
          </a:p>
          <a:p>
            <a:pPr algn="just"/>
            <a:r>
              <a:rPr lang="zh-CN" altLang="en-US" sz="1799"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按照“在岗、在位、在状态”的要求，由局办公室不定期对各科室人员的在岗情况、业务办理情况、日常的规范执法、及廉洁自律等情况进行检查，及时纠正了各种不良行为，对违反工作纪律的</a:t>
            </a:r>
            <a:r>
              <a:rPr lang="en-US" altLang="zh-CN" sz="1799"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5</a:t>
            </a:r>
            <a:r>
              <a:rPr lang="zh-CN" altLang="en-US" sz="1799"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名工作人员给予告诫处分，提高工作效能。</a:t>
            </a:r>
          </a:p>
        </p:txBody>
      </p:sp>
      <p:sp>
        <p:nvSpPr>
          <p:cNvPr id="39949" name="圆角矩形 17">
            <a:extLst>
              <a:ext uri="{FF2B5EF4-FFF2-40B4-BE49-F238E27FC236}">
                <a16:creationId xmlns:a16="http://schemas.microsoft.com/office/drawing/2014/main" xmlns="" id="{A46261F0-7B47-4B82-AABD-B49894460630}"/>
              </a:ext>
            </a:extLst>
          </p:cNvPr>
          <p:cNvSpPr>
            <a:spLocks noChangeArrowheads="1"/>
          </p:cNvSpPr>
          <p:nvPr/>
        </p:nvSpPr>
        <p:spPr bwMode="auto">
          <a:xfrm>
            <a:off x="5612796" y="4519188"/>
            <a:ext cx="5471563" cy="1842367"/>
          </a:xfrm>
          <a:prstGeom prst="roundRect">
            <a:avLst>
              <a:gd name="adj" fmla="val 3935"/>
            </a:avLst>
          </a:prstGeom>
          <a:solidFill>
            <a:schemeClr val="bg1"/>
          </a:solidFill>
          <a:ln w="9525">
            <a:solidFill>
              <a:srgbClr val="EB0A1D"/>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1799">
              <a:ea typeface="微软雅黑" panose="020B0503020204020204" pitchFamily="34" charset="-122"/>
              <a:sym typeface="Arial" panose="020B0604020202020204" pitchFamily="34" charset="0"/>
            </a:endParaRPr>
          </a:p>
        </p:txBody>
      </p:sp>
      <p:sp>
        <p:nvSpPr>
          <p:cNvPr id="39950" name="矩形 15">
            <a:extLst>
              <a:ext uri="{FF2B5EF4-FFF2-40B4-BE49-F238E27FC236}">
                <a16:creationId xmlns:a16="http://schemas.microsoft.com/office/drawing/2014/main" xmlns="" id="{968EC064-C080-4CAE-9E9B-CA0129215B89}"/>
              </a:ext>
            </a:extLst>
          </p:cNvPr>
          <p:cNvSpPr>
            <a:spLocks noChangeArrowheads="1"/>
          </p:cNvSpPr>
          <p:nvPr/>
        </p:nvSpPr>
        <p:spPr bwMode="auto">
          <a:xfrm>
            <a:off x="5865110" y="4779436"/>
            <a:ext cx="4968522" cy="12307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eaLnBrk="0" hangingPunct="0"/>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二是加强重点工作的监督。</a:t>
            </a: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just" eaLnBrk="0" hangingPunct="0"/>
            <a:r>
              <a:rPr lang="zh-CN" altLang="en-US" sz="1799"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严格执行督查通报制，全面了解工程进展情况和存在的问题，总结好的经验和做法，督促整改存在的问题，确保项目顺利推进。</a:t>
            </a:r>
          </a:p>
        </p:txBody>
      </p:sp>
      <p:sp>
        <p:nvSpPr>
          <p:cNvPr id="16" name="矩形: 圆角 29">
            <a:extLst>
              <a:ext uri="{FF2B5EF4-FFF2-40B4-BE49-F238E27FC236}">
                <a16:creationId xmlns:a16="http://schemas.microsoft.com/office/drawing/2014/main" xmlns="" id="{B5EB5F0B-387B-4825-BE60-A08B3123B5E2}"/>
              </a:ext>
            </a:extLst>
          </p:cNvPr>
          <p:cNvSpPr>
            <a:spLocks noChangeArrowheads="1"/>
          </p:cNvSpPr>
          <p:nvPr/>
        </p:nvSpPr>
        <p:spPr bwMode="auto">
          <a:xfrm>
            <a:off x="4355105" y="788429"/>
            <a:ext cx="7836895" cy="530019"/>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zh-CN" altLang="en-US" sz="2400" b="1" dirty="0">
                <a:solidFill>
                  <a:schemeClr val="bg1"/>
                </a:solidFill>
                <a:ea typeface="微软雅黑" panose="020B0503020204020204" pitchFamily="34" charset="-122"/>
                <a:sym typeface="Arial" panose="020B0604020202020204" pitchFamily="34" charset="0"/>
              </a:rPr>
              <a:t>二、加强对效能工作的监督检查</a:t>
            </a:r>
          </a:p>
        </p:txBody>
      </p:sp>
    </p:spTree>
    <p:extLst>
      <p:ext uri="{BB962C8B-B14F-4D97-AF65-F5344CB8AC3E}">
        <p14:creationId xmlns:p14="http://schemas.microsoft.com/office/powerpoint/2010/main" xmlns="" val="2468668936"/>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heel(1)">
                                      <p:cBhvr>
                                        <p:cTn id="13" dur="2000"/>
                                        <p:tgtEl>
                                          <p:spTgt spid="10"/>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39946"/>
                                        </p:tgtEl>
                                        <p:attrNameLst>
                                          <p:attrName>style.visibility</p:attrName>
                                        </p:attrNameLst>
                                      </p:cBhvr>
                                      <p:to>
                                        <p:strVal val="visible"/>
                                      </p:to>
                                    </p:set>
                                    <p:animEffect transition="in" filter="wipe(left)">
                                      <p:cBhvr>
                                        <p:cTn id="17" dur="500"/>
                                        <p:tgtEl>
                                          <p:spTgt spid="39946"/>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39947"/>
                                        </p:tgtEl>
                                        <p:attrNameLst>
                                          <p:attrName>style.visibility</p:attrName>
                                        </p:attrNameLst>
                                      </p:cBhvr>
                                      <p:to>
                                        <p:strVal val="visible"/>
                                      </p:to>
                                    </p:set>
                                    <p:animEffect transition="in" filter="wipe(left)">
                                      <p:cBhvr>
                                        <p:cTn id="21" dur="500"/>
                                        <p:tgtEl>
                                          <p:spTgt spid="3994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9948"/>
                                        </p:tgtEl>
                                        <p:attrNameLst>
                                          <p:attrName>style.visibility</p:attrName>
                                        </p:attrNameLst>
                                      </p:cBhvr>
                                      <p:to>
                                        <p:strVal val="visible"/>
                                      </p:to>
                                    </p:set>
                                    <p:animEffect transition="in" filter="wipe(left)">
                                      <p:cBhvr>
                                        <p:cTn id="24" dur="500"/>
                                        <p:tgtEl>
                                          <p:spTgt spid="3994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9949"/>
                                        </p:tgtEl>
                                        <p:attrNameLst>
                                          <p:attrName>style.visibility</p:attrName>
                                        </p:attrNameLst>
                                      </p:cBhvr>
                                      <p:to>
                                        <p:strVal val="visible"/>
                                      </p:to>
                                    </p:set>
                                    <p:animEffect transition="in" filter="wipe(left)">
                                      <p:cBhvr>
                                        <p:cTn id="27" dur="500"/>
                                        <p:tgtEl>
                                          <p:spTgt spid="39949"/>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9950"/>
                                        </p:tgtEl>
                                        <p:attrNameLst>
                                          <p:attrName>style.visibility</p:attrName>
                                        </p:attrNameLst>
                                      </p:cBhvr>
                                      <p:to>
                                        <p:strVal val="visible"/>
                                      </p:to>
                                    </p:set>
                                    <p:animEffect transition="in" filter="wipe(left)">
                                      <p:cBhvr>
                                        <p:cTn id="30" dur="500"/>
                                        <p:tgtEl>
                                          <p:spTgt spid="399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9946" grpId="0" animBg="1"/>
      <p:bldP spid="39947" grpId="0" animBg="1"/>
      <p:bldP spid="39948" grpId="0"/>
      <p:bldP spid="39949" grpId="0" animBg="1"/>
      <p:bldP spid="39950" grpId="0"/>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2" name="矩形 8">
            <a:extLst>
              <a:ext uri="{FF2B5EF4-FFF2-40B4-BE49-F238E27FC236}">
                <a16:creationId xmlns:a16="http://schemas.microsoft.com/office/drawing/2014/main" xmlns="" id="{51015BD9-BDF7-4679-8346-33CBF09AC947}"/>
              </a:ext>
            </a:extLst>
          </p:cNvPr>
          <p:cNvSpPr>
            <a:spLocks noChangeArrowheads="1"/>
          </p:cNvSpPr>
          <p:nvPr/>
        </p:nvSpPr>
        <p:spPr bwMode="auto">
          <a:xfrm>
            <a:off x="6891821" y="1645347"/>
            <a:ext cx="4289336" cy="4462307"/>
          </a:xfrm>
          <a:prstGeom prst="rect">
            <a:avLst/>
          </a:prstGeom>
          <a:solidFill>
            <a:schemeClr val="bg1"/>
          </a:solidFill>
          <a:ln w="9525">
            <a:solidFill>
              <a:srgbClr val="EB0A1D"/>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zh-CN" altLang="en-US" dirty="0">
                <a:solidFill>
                  <a:schemeClr val="tx1">
                    <a:lumMod val="85000"/>
                    <a:lumOff val="15000"/>
                  </a:schemeClr>
                </a:solidFill>
                <a:ea typeface="微软雅黑" panose="020B0503020204020204" pitchFamily="34" charset="-122"/>
                <a:sym typeface="Arial" panose="020B0604020202020204" pitchFamily="34" charset="0"/>
              </a:rPr>
              <a:t>        严格执行</a:t>
            </a:r>
            <a:r>
              <a:rPr lang="en-US" altLang="zh-CN" dirty="0">
                <a:solidFill>
                  <a:schemeClr val="tx1">
                    <a:lumMod val="85000"/>
                    <a:lumOff val="15000"/>
                  </a:schemeClr>
                </a:solidFill>
                <a:ea typeface="微软雅黑" panose="020B0503020204020204" pitchFamily="34" charset="-122"/>
                <a:sym typeface="Arial" panose="020B0604020202020204" pitchFamily="34" charset="0"/>
              </a:rPr>
              <a:t>《</a:t>
            </a:r>
            <a:r>
              <a:rPr lang="zh-CN" altLang="en-US" dirty="0">
                <a:solidFill>
                  <a:schemeClr val="tx1">
                    <a:lumMod val="85000"/>
                    <a:lumOff val="15000"/>
                  </a:schemeClr>
                </a:solidFill>
                <a:ea typeface="微软雅黑" panose="020B0503020204020204" pitchFamily="34" charset="-122"/>
                <a:sym typeface="Arial" panose="020B0604020202020204" pitchFamily="34" charset="0"/>
              </a:rPr>
              <a:t>廉政准则</a:t>
            </a:r>
            <a:r>
              <a:rPr lang="en-US" altLang="zh-CN" dirty="0">
                <a:solidFill>
                  <a:schemeClr val="tx1">
                    <a:lumMod val="85000"/>
                    <a:lumOff val="15000"/>
                  </a:schemeClr>
                </a:solidFill>
                <a:ea typeface="微软雅黑" panose="020B0503020204020204" pitchFamily="34" charset="-122"/>
                <a:sym typeface="Arial" panose="020B0604020202020204" pitchFamily="34" charset="0"/>
              </a:rPr>
              <a:t>》</a:t>
            </a:r>
            <a:r>
              <a:rPr lang="zh-CN" altLang="en-US" dirty="0">
                <a:solidFill>
                  <a:schemeClr val="tx1">
                    <a:lumMod val="85000"/>
                    <a:lumOff val="15000"/>
                  </a:schemeClr>
                </a:solidFill>
                <a:ea typeface="微软雅黑" panose="020B0503020204020204" pitchFamily="34" charset="-122"/>
                <a:sym typeface="Arial" panose="020B0604020202020204" pitchFamily="34" charset="0"/>
              </a:rPr>
              <a:t>及领导干部个人有关事项报告的规定，认真开展自查自纠；坚持定期召开班子会议，全局重大活动、重大事件、重点项目实施、干部任免及调配等集体决策，都做到充分听取班子成员的意见和建议；加强对一把手权力的制约和监督。纪检部门对全过程进行监督</a:t>
            </a:r>
            <a:r>
              <a:rPr lang="zh-CN" altLang="en-US" dirty="0">
                <a:solidFill>
                  <a:schemeClr val="accent1"/>
                </a:solidFill>
                <a:ea typeface="微软雅黑" panose="020B0503020204020204" pitchFamily="34" charset="-122"/>
                <a:sym typeface="Arial" panose="020B0604020202020204" pitchFamily="34" charset="0"/>
              </a:rPr>
              <a:t>。</a:t>
            </a:r>
          </a:p>
          <a:p>
            <a:pPr eaLnBrk="1" hangingPunct="1">
              <a:buFont typeface="Arial" panose="020B0604020202020204" pitchFamily="34" charset="0"/>
              <a:buNone/>
            </a:pPr>
            <a:endParaRPr lang="zh-CN" altLang="en-US" sz="1799" dirty="0">
              <a:ea typeface="微软雅黑" panose="020B0503020204020204" pitchFamily="34" charset="-122"/>
              <a:sym typeface="Arial" panose="020B0604020202020204" pitchFamily="34" charset="0"/>
            </a:endParaRPr>
          </a:p>
        </p:txBody>
      </p:sp>
      <p:pic>
        <p:nvPicPr>
          <p:cNvPr id="41994" name="Picture 2" descr="E:\我的文档\Fl201301071846295380.jpg">
            <a:extLst>
              <a:ext uri="{FF2B5EF4-FFF2-40B4-BE49-F238E27FC236}">
                <a16:creationId xmlns:a16="http://schemas.microsoft.com/office/drawing/2014/main" xmlns="" id="{4A619D40-D754-4D65-8B82-8B2577353160}"/>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33007" y="1642174"/>
            <a:ext cx="5429150" cy="44273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矩形: 圆角 29">
            <a:extLst>
              <a:ext uri="{FF2B5EF4-FFF2-40B4-BE49-F238E27FC236}">
                <a16:creationId xmlns:a16="http://schemas.microsoft.com/office/drawing/2014/main" xmlns="" id="{690BEF0F-672B-4556-8D1F-850B3E2BAC68}"/>
              </a:ext>
            </a:extLst>
          </p:cNvPr>
          <p:cNvSpPr>
            <a:spLocks noChangeArrowheads="1"/>
          </p:cNvSpPr>
          <p:nvPr/>
        </p:nvSpPr>
        <p:spPr bwMode="auto">
          <a:xfrm>
            <a:off x="4355105" y="788429"/>
            <a:ext cx="7836895" cy="530019"/>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zh-CN" altLang="en-US" sz="2400" b="1" dirty="0">
                <a:solidFill>
                  <a:schemeClr val="bg1"/>
                </a:solidFill>
                <a:ea typeface="微软雅黑" panose="020B0503020204020204" pitchFamily="34" charset="-122"/>
                <a:sym typeface="Arial" panose="020B0604020202020204" pitchFamily="34" charset="0"/>
              </a:rPr>
              <a:t>三、加强执法监督，严格依法行政</a:t>
            </a:r>
          </a:p>
        </p:txBody>
      </p:sp>
    </p:spTree>
    <p:extLst>
      <p:ext uri="{BB962C8B-B14F-4D97-AF65-F5344CB8AC3E}">
        <p14:creationId xmlns:p14="http://schemas.microsoft.com/office/powerpoint/2010/main" xmlns="" val="331592178"/>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5" presetClass="entr" presetSubtype="0" fill="hold" nodeType="clickEffect">
                                  <p:stCondLst>
                                    <p:cond delay="0"/>
                                  </p:stCondLst>
                                  <p:childTnLst>
                                    <p:set>
                                      <p:cBhvr>
                                        <p:cTn id="12" dur="1" fill="hold">
                                          <p:stCondLst>
                                            <p:cond delay="0"/>
                                          </p:stCondLst>
                                        </p:cTn>
                                        <p:tgtEl>
                                          <p:spTgt spid="41994"/>
                                        </p:tgtEl>
                                        <p:attrNameLst>
                                          <p:attrName>style.visibility</p:attrName>
                                        </p:attrNameLst>
                                      </p:cBhvr>
                                      <p:to>
                                        <p:strVal val="visible"/>
                                      </p:to>
                                    </p:set>
                                    <p:animEffect transition="in" filter="fade">
                                      <p:cBhvr>
                                        <p:cTn id="13" dur="2000"/>
                                        <p:tgtEl>
                                          <p:spTgt spid="41994"/>
                                        </p:tgtEl>
                                      </p:cBhvr>
                                    </p:animEffect>
                                    <p:anim calcmode="lin" valueType="num">
                                      <p:cBhvr>
                                        <p:cTn id="14" dur="2000" fill="hold"/>
                                        <p:tgtEl>
                                          <p:spTgt spid="41994"/>
                                        </p:tgtEl>
                                        <p:attrNameLst>
                                          <p:attrName>style.rotation</p:attrName>
                                        </p:attrNameLst>
                                      </p:cBhvr>
                                      <p:tavLst>
                                        <p:tav tm="0">
                                          <p:val>
                                            <p:fltVal val="720"/>
                                          </p:val>
                                        </p:tav>
                                        <p:tav tm="100000">
                                          <p:val>
                                            <p:fltVal val="0"/>
                                          </p:val>
                                        </p:tav>
                                      </p:tavLst>
                                    </p:anim>
                                    <p:anim calcmode="lin" valueType="num">
                                      <p:cBhvr>
                                        <p:cTn id="15" dur="2000" fill="hold"/>
                                        <p:tgtEl>
                                          <p:spTgt spid="41994"/>
                                        </p:tgtEl>
                                        <p:attrNameLst>
                                          <p:attrName>ppt_h</p:attrName>
                                        </p:attrNameLst>
                                      </p:cBhvr>
                                      <p:tavLst>
                                        <p:tav tm="0">
                                          <p:val>
                                            <p:fltVal val="0"/>
                                          </p:val>
                                        </p:tav>
                                        <p:tav tm="100000">
                                          <p:val>
                                            <p:strVal val="#ppt_h"/>
                                          </p:val>
                                        </p:tav>
                                      </p:tavLst>
                                    </p:anim>
                                    <p:anim calcmode="lin" valueType="num">
                                      <p:cBhvr>
                                        <p:cTn id="16" dur="2000" fill="hold"/>
                                        <p:tgtEl>
                                          <p:spTgt spid="41994"/>
                                        </p:tgtEl>
                                        <p:attrNameLst>
                                          <p:attrName>ppt_w</p:attrName>
                                        </p:attrNameLst>
                                      </p:cBhvr>
                                      <p:tavLst>
                                        <p:tav tm="0">
                                          <p:val>
                                            <p:fltVal val="0"/>
                                          </p:val>
                                        </p:tav>
                                        <p:tav tm="100000">
                                          <p:val>
                                            <p:strVal val="#ppt_w"/>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41992"/>
                                        </p:tgtEl>
                                        <p:attrNameLst>
                                          <p:attrName>style.visibility</p:attrName>
                                        </p:attrNameLst>
                                      </p:cBhvr>
                                      <p:to>
                                        <p:strVal val="visible"/>
                                      </p:to>
                                    </p:set>
                                    <p:anim calcmode="lin" valueType="num">
                                      <p:cBhvr additive="base">
                                        <p:cTn id="21" dur="500" fill="hold"/>
                                        <p:tgtEl>
                                          <p:spTgt spid="41992"/>
                                        </p:tgtEl>
                                        <p:attrNameLst>
                                          <p:attrName>ppt_x</p:attrName>
                                        </p:attrNameLst>
                                      </p:cBhvr>
                                      <p:tavLst>
                                        <p:tav tm="0">
                                          <p:val>
                                            <p:strVal val="1+#ppt_w/2"/>
                                          </p:val>
                                        </p:tav>
                                        <p:tav tm="100000">
                                          <p:val>
                                            <p:strVal val="#ppt_x"/>
                                          </p:val>
                                        </p:tav>
                                      </p:tavLst>
                                    </p:anim>
                                    <p:anim calcmode="lin" valueType="num">
                                      <p:cBhvr additive="base">
                                        <p:cTn id="22" dur="500" fill="hold"/>
                                        <p:tgtEl>
                                          <p:spTgt spid="419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矩形 43">
            <a:extLst>
              <a:ext uri="{FF2B5EF4-FFF2-40B4-BE49-F238E27FC236}">
                <a16:creationId xmlns:a16="http://schemas.microsoft.com/office/drawing/2014/main" xmlns="" id="{AB44629D-1A7D-4EA1-8ECB-F4EDA1CE2D4B}"/>
              </a:ext>
            </a:extLst>
          </p:cNvPr>
          <p:cNvSpPr>
            <a:spLocks noChangeArrowheads="1"/>
          </p:cNvSpPr>
          <p:nvPr/>
        </p:nvSpPr>
        <p:spPr bwMode="auto">
          <a:xfrm>
            <a:off x="1835226" y="2523073"/>
            <a:ext cx="8521546" cy="28079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en-US" altLang="zh-CN" sz="20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20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年党风廉政建设工作在上级党委的正确领导下，在上级纪委的指导下，以十九精神和习近平总书记系列重要讲话为指导，以党的群众路线教育实践活动为主线，以抓教育、抓制度、抓监督为重点，狠抓党风廉政建设责任制落实，进一步加强机关作风和效能建设，提升了干部队伍素质，转变工作作风，强化服务，务求实效，进一步把反腐倡廉工作提高到一个新水平。</a:t>
            </a:r>
          </a:p>
        </p:txBody>
      </p:sp>
      <p:sp>
        <p:nvSpPr>
          <p:cNvPr id="2" name="矩形: 圆角 1">
            <a:extLst>
              <a:ext uri="{FF2B5EF4-FFF2-40B4-BE49-F238E27FC236}">
                <a16:creationId xmlns:a16="http://schemas.microsoft.com/office/drawing/2014/main" xmlns="" id="{0F116CF6-5089-4D90-8F67-7179FBE398AD}"/>
              </a:ext>
            </a:extLst>
          </p:cNvPr>
          <p:cNvSpPr/>
          <p:nvPr/>
        </p:nvSpPr>
        <p:spPr>
          <a:xfrm>
            <a:off x="1137182" y="1755786"/>
            <a:ext cx="9917635" cy="3995225"/>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矩形: 圆角 2">
            <a:extLst>
              <a:ext uri="{FF2B5EF4-FFF2-40B4-BE49-F238E27FC236}">
                <a16:creationId xmlns:a16="http://schemas.microsoft.com/office/drawing/2014/main" xmlns="" id="{84744883-45AB-4304-8003-D75AB6C76290}"/>
              </a:ext>
            </a:extLst>
          </p:cNvPr>
          <p:cNvSpPr/>
          <p:nvPr/>
        </p:nvSpPr>
        <p:spPr>
          <a:xfrm>
            <a:off x="8815752" y="1288392"/>
            <a:ext cx="1541020" cy="934788"/>
          </a:xfrm>
          <a:prstGeom prst="roundRect">
            <a:avLst/>
          </a:prstGeom>
          <a:gradFill>
            <a:gsLst>
              <a:gs pos="0">
                <a:srgbClr val="EB0A1D"/>
              </a:gs>
              <a:gs pos="100000">
                <a:srgbClr val="890109"/>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前言</a:t>
            </a:r>
            <a:r>
              <a:rPr lang="en-US" altLang="zh-CN"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PERFACE</a:t>
            </a:r>
            <a:endPar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404438342"/>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9" presetClass="entr" presetSubtype="0" fill="hold" grpId="0" nodeType="afterEffect">
                                  <p:stCondLst>
                                    <p:cond delay="0"/>
                                  </p:stCondLst>
                                  <p:iterate type="lt">
                                    <p:tmPct val="10000"/>
                                  </p:iterate>
                                  <p:childTnLst>
                                    <p:set>
                                      <p:cBhvr>
                                        <p:cTn id="16" dur="1" fill="hold">
                                          <p:stCondLst>
                                            <p:cond delay="0"/>
                                          </p:stCondLst>
                                        </p:cTn>
                                        <p:tgtEl>
                                          <p:spTgt spid="7175"/>
                                        </p:tgtEl>
                                        <p:attrNameLst>
                                          <p:attrName>style.visibility</p:attrName>
                                        </p:attrNameLst>
                                      </p:cBhvr>
                                      <p:to>
                                        <p:strVal val="visible"/>
                                      </p:to>
                                    </p:set>
                                    <p:animEffect transition="in" filter="dissolve">
                                      <p:cBhvr>
                                        <p:cTn id="17" dur="500"/>
                                        <p:tgtEl>
                                          <p:spTgt spid="7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p:bldP spid="2" grpId="0" animBg="1"/>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40" name="Freeform 5">
            <a:extLst>
              <a:ext uri="{FF2B5EF4-FFF2-40B4-BE49-F238E27FC236}">
                <a16:creationId xmlns:a16="http://schemas.microsoft.com/office/drawing/2014/main" xmlns="" id="{DD2BB86F-739C-4ACF-BF0C-54DBA45E2D9F}"/>
              </a:ext>
            </a:extLst>
          </p:cNvPr>
          <p:cNvSpPr>
            <a:spLocks noChangeArrowheads="1"/>
          </p:cNvSpPr>
          <p:nvPr/>
        </p:nvSpPr>
        <p:spPr bwMode="auto">
          <a:xfrm>
            <a:off x="4303619" y="2094435"/>
            <a:ext cx="3784710" cy="3975134"/>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bg1"/>
          </a:solidFill>
          <a:ln w="6350">
            <a:solidFill>
              <a:srgbClr val="EB0A1D"/>
            </a:solidFill>
            <a:miter lim="800000"/>
            <a:headEnd/>
            <a:tailEnd/>
          </a:ln>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44041" name="Freeform 6">
            <a:extLst>
              <a:ext uri="{FF2B5EF4-FFF2-40B4-BE49-F238E27FC236}">
                <a16:creationId xmlns:a16="http://schemas.microsoft.com/office/drawing/2014/main" xmlns="" id="{70E266E9-09D9-4F80-BB45-7988E3F723AA}"/>
              </a:ext>
            </a:extLst>
          </p:cNvPr>
          <p:cNvSpPr>
            <a:spLocks noChangeArrowheads="1"/>
          </p:cNvSpPr>
          <p:nvPr/>
        </p:nvSpPr>
        <p:spPr bwMode="auto">
          <a:xfrm>
            <a:off x="961649" y="2094435"/>
            <a:ext cx="3021420" cy="3975134"/>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chemeClr val="bg1"/>
          </a:solidFill>
          <a:ln w="6350">
            <a:solidFill>
              <a:srgbClr val="EB0A1D"/>
            </a:solidFill>
            <a:round/>
            <a:headEnd/>
            <a:tailEnd/>
          </a:ln>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44042" name="Freeform 8">
            <a:extLst>
              <a:ext uri="{FF2B5EF4-FFF2-40B4-BE49-F238E27FC236}">
                <a16:creationId xmlns:a16="http://schemas.microsoft.com/office/drawing/2014/main" xmlns="" id="{06E574EB-B025-45B2-B086-D9B29384E9A4}"/>
              </a:ext>
            </a:extLst>
          </p:cNvPr>
          <p:cNvSpPr>
            <a:spLocks noChangeArrowheads="1"/>
          </p:cNvSpPr>
          <p:nvPr/>
        </p:nvSpPr>
        <p:spPr bwMode="auto">
          <a:xfrm>
            <a:off x="8408879" y="2094435"/>
            <a:ext cx="3016659" cy="3975134"/>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bg1"/>
          </a:solidFill>
          <a:ln w="6350">
            <a:solidFill>
              <a:srgbClr val="EB0A1D"/>
            </a:solidFill>
            <a:miter lim="800000"/>
            <a:headEnd/>
            <a:tailEnd/>
          </a:ln>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nvGrpSpPr>
          <p:cNvPr id="44043" name="组合 1">
            <a:extLst>
              <a:ext uri="{FF2B5EF4-FFF2-40B4-BE49-F238E27FC236}">
                <a16:creationId xmlns:a16="http://schemas.microsoft.com/office/drawing/2014/main" xmlns="" id="{5A73B83D-0DCA-4731-824A-CA82989678D6}"/>
              </a:ext>
            </a:extLst>
          </p:cNvPr>
          <p:cNvGrpSpPr>
            <a:grpSpLocks/>
          </p:cNvGrpSpPr>
          <p:nvPr/>
        </p:nvGrpSpPr>
        <p:grpSpPr bwMode="auto">
          <a:xfrm>
            <a:off x="3806927" y="3424241"/>
            <a:ext cx="631578" cy="636338"/>
            <a:chOff x="3777050" y="3551638"/>
            <a:chExt cx="631825" cy="636588"/>
          </a:xfrm>
        </p:grpSpPr>
        <p:sp>
          <p:nvSpPr>
            <p:cNvPr id="14" name="Oval 9">
              <a:extLst>
                <a:ext uri="{FF2B5EF4-FFF2-40B4-BE49-F238E27FC236}">
                  <a16:creationId xmlns:a16="http://schemas.microsoft.com/office/drawing/2014/main" xmlns="" id="{3832081C-F391-412F-9C53-026A27EC9CA1}"/>
                </a:ext>
              </a:extLst>
            </p:cNvPr>
            <p:cNvSpPr>
              <a:spLocks noChangeArrowheads="1"/>
            </p:cNvSpPr>
            <p:nvPr/>
          </p:nvSpPr>
          <p:spPr bwMode="auto">
            <a:xfrm>
              <a:off x="3777050" y="3551638"/>
              <a:ext cx="631825" cy="636588"/>
            </a:xfrm>
            <a:prstGeom prst="ellipse">
              <a:avLst/>
            </a:prstGeom>
            <a:gradFill>
              <a:gsLst>
                <a:gs pos="0">
                  <a:srgbClr val="E80B1D"/>
                </a:gs>
                <a:gs pos="100000">
                  <a:srgbClr val="8A0209"/>
                </a:gs>
              </a:gsLst>
              <a:lin ang="16200000" scaled="0"/>
            </a:gradFill>
            <a:ln w="12700" cap="flat" cmpd="sng" algn="ctr">
              <a:solidFill>
                <a:schemeClr val="bg2"/>
              </a:solid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endParaRPr lang="zh-CN" altLang="en-US" sz="1999" noProof="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44045" name="Freeform 10">
              <a:extLst>
                <a:ext uri="{FF2B5EF4-FFF2-40B4-BE49-F238E27FC236}">
                  <a16:creationId xmlns:a16="http://schemas.microsoft.com/office/drawing/2014/main" xmlns="" id="{F75EE6A5-9B14-4BE2-90A6-89DB58F59C28}"/>
                </a:ext>
              </a:extLst>
            </p:cNvPr>
            <p:cNvSpPr>
              <a:spLocks noChangeArrowheads="1"/>
            </p:cNvSpPr>
            <p:nvPr/>
          </p:nvSpPr>
          <p:spPr bwMode="auto">
            <a:xfrm>
              <a:off x="4113600" y="3694513"/>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44046" name="Freeform 11">
              <a:extLst>
                <a:ext uri="{FF2B5EF4-FFF2-40B4-BE49-F238E27FC236}">
                  <a16:creationId xmlns:a16="http://schemas.microsoft.com/office/drawing/2014/main" xmlns="" id="{1D303C78-3E75-4B7E-9387-A7C79E1C4612}"/>
                </a:ext>
              </a:extLst>
            </p:cNvPr>
            <p:cNvSpPr>
              <a:spLocks noChangeArrowheads="1"/>
            </p:cNvSpPr>
            <p:nvPr/>
          </p:nvSpPr>
          <p:spPr bwMode="auto">
            <a:xfrm>
              <a:off x="3918337" y="3694513"/>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Oval 18">
            <a:extLst>
              <a:ext uri="{FF2B5EF4-FFF2-40B4-BE49-F238E27FC236}">
                <a16:creationId xmlns:a16="http://schemas.microsoft.com/office/drawing/2014/main" xmlns="" id="{42AF0ECD-C653-4D70-A1A7-04526A52AA39}"/>
              </a:ext>
            </a:extLst>
          </p:cNvPr>
          <p:cNvSpPr>
            <a:spLocks noChangeArrowheads="1"/>
          </p:cNvSpPr>
          <p:nvPr/>
        </p:nvSpPr>
        <p:spPr bwMode="auto">
          <a:xfrm>
            <a:off x="2007404" y="1597741"/>
            <a:ext cx="929912" cy="937847"/>
          </a:xfrm>
          <a:prstGeom prst="ellipse">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en-US" altLang="zh-CN" sz="3600" b="1" noProof="1">
                <a:solidFill>
                  <a:schemeClr val="bg1"/>
                </a:solidFill>
                <a:ea typeface="微软雅黑" panose="020B0503020204020204" pitchFamily="34" charset="-122"/>
                <a:sym typeface="Arial" panose="020B0604020202020204" pitchFamily="34" charset="0"/>
              </a:rPr>
              <a:t>1</a:t>
            </a:r>
            <a:endParaRPr lang="zh-CN" altLang="en-US" sz="3600" b="1" noProof="1">
              <a:solidFill>
                <a:schemeClr val="bg1"/>
              </a:solidFill>
              <a:ea typeface="微软雅黑" panose="020B0503020204020204" pitchFamily="34" charset="-122"/>
              <a:sym typeface="Arial" panose="020B0604020202020204" pitchFamily="34" charset="0"/>
            </a:endParaRPr>
          </a:p>
        </p:txBody>
      </p:sp>
      <p:sp>
        <p:nvSpPr>
          <p:cNvPr id="44049" name="矩形 30">
            <a:extLst>
              <a:ext uri="{FF2B5EF4-FFF2-40B4-BE49-F238E27FC236}">
                <a16:creationId xmlns:a16="http://schemas.microsoft.com/office/drawing/2014/main" xmlns="" id="{87F4130F-CC1E-4D9B-9145-68E0C80C8EEC}"/>
              </a:ext>
            </a:extLst>
          </p:cNvPr>
          <p:cNvSpPr>
            <a:spLocks noChangeArrowheads="1"/>
          </p:cNvSpPr>
          <p:nvPr/>
        </p:nvSpPr>
        <p:spPr bwMode="auto">
          <a:xfrm>
            <a:off x="1247289" y="2751403"/>
            <a:ext cx="2397776" cy="29992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今年我局主动围绕群众最关心、最需要了解的事项及其办理过程予以公开，在“一书两证”办理、干部提拔任用等方面的内容予以全面公开。</a:t>
            </a:r>
          </a:p>
        </p:txBody>
      </p:sp>
      <p:sp>
        <p:nvSpPr>
          <p:cNvPr id="44050" name="矩形 31">
            <a:extLst>
              <a:ext uri="{FF2B5EF4-FFF2-40B4-BE49-F238E27FC236}">
                <a16:creationId xmlns:a16="http://schemas.microsoft.com/office/drawing/2014/main" xmlns="" id="{17C91DB0-33F1-4D91-BAAE-C98A7750A62C}"/>
              </a:ext>
            </a:extLst>
          </p:cNvPr>
          <p:cNvSpPr>
            <a:spLocks noChangeArrowheads="1"/>
          </p:cNvSpPr>
          <p:nvPr/>
        </p:nvSpPr>
        <p:spPr bwMode="auto">
          <a:xfrm>
            <a:off x="4633690" y="2751403"/>
            <a:ext cx="3156305" cy="29992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zh-CN" altLang="en-US" sz="1799">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重点在领导班子及成员落实党风廉政建设责任制、述职述廉，领导干部重大事项报告等廉洁自律情况责任落实，党员群众反映问题的处理、反馈情况，重大建设项目资金使用等方面加强了党务公开。</a:t>
            </a:r>
          </a:p>
        </p:txBody>
      </p:sp>
      <p:sp>
        <p:nvSpPr>
          <p:cNvPr id="44051" name="矩形 32">
            <a:extLst>
              <a:ext uri="{FF2B5EF4-FFF2-40B4-BE49-F238E27FC236}">
                <a16:creationId xmlns:a16="http://schemas.microsoft.com/office/drawing/2014/main" xmlns="" id="{149192A8-58F7-4E84-B24F-F04980DAD4CC}"/>
              </a:ext>
            </a:extLst>
          </p:cNvPr>
          <p:cNvSpPr>
            <a:spLocks noChangeArrowheads="1"/>
          </p:cNvSpPr>
          <p:nvPr/>
        </p:nvSpPr>
        <p:spPr bwMode="auto">
          <a:xfrm>
            <a:off x="8737362" y="2751403"/>
            <a:ext cx="2464425" cy="21692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zh-CN" altLang="en-US" sz="1799">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同时纪检组加强对“三公经费公开”、会员卡清退工作的监督检查，确保各项工作取得实效。</a:t>
            </a:r>
          </a:p>
        </p:txBody>
      </p:sp>
      <p:sp>
        <p:nvSpPr>
          <p:cNvPr id="35" name="Oval 19">
            <a:extLst>
              <a:ext uri="{FF2B5EF4-FFF2-40B4-BE49-F238E27FC236}">
                <a16:creationId xmlns:a16="http://schemas.microsoft.com/office/drawing/2014/main" xmlns="" id="{35CBBCB9-D422-4049-9A7D-6C21633146C2}"/>
              </a:ext>
            </a:extLst>
          </p:cNvPr>
          <p:cNvSpPr>
            <a:spLocks noChangeArrowheads="1"/>
          </p:cNvSpPr>
          <p:nvPr/>
        </p:nvSpPr>
        <p:spPr bwMode="auto">
          <a:xfrm>
            <a:off x="5730225" y="1597741"/>
            <a:ext cx="929912" cy="937847"/>
          </a:xfrm>
          <a:prstGeom prst="ellipse">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en-US" altLang="zh-CN" sz="3600" b="1" noProof="1">
                <a:solidFill>
                  <a:schemeClr val="bg1"/>
                </a:solidFill>
                <a:ea typeface="微软雅黑" panose="020B0503020204020204" pitchFamily="34" charset="-122"/>
                <a:sym typeface="Arial" panose="020B0604020202020204" pitchFamily="34" charset="0"/>
              </a:rPr>
              <a:t>2</a:t>
            </a:r>
            <a:endParaRPr lang="zh-CN" altLang="en-US" sz="3600" b="1" noProof="1">
              <a:solidFill>
                <a:schemeClr val="bg1"/>
              </a:solidFill>
              <a:ea typeface="微软雅黑" panose="020B0503020204020204" pitchFamily="34" charset="-122"/>
              <a:sym typeface="Arial" panose="020B0604020202020204" pitchFamily="34" charset="0"/>
            </a:endParaRPr>
          </a:p>
        </p:txBody>
      </p:sp>
      <p:sp>
        <p:nvSpPr>
          <p:cNvPr id="38" name="Oval 20">
            <a:extLst>
              <a:ext uri="{FF2B5EF4-FFF2-40B4-BE49-F238E27FC236}">
                <a16:creationId xmlns:a16="http://schemas.microsoft.com/office/drawing/2014/main" xmlns="" id="{E0B03B70-7AFE-46D2-9C17-C5F9730E6938}"/>
              </a:ext>
            </a:extLst>
          </p:cNvPr>
          <p:cNvSpPr>
            <a:spLocks noChangeArrowheads="1"/>
          </p:cNvSpPr>
          <p:nvPr/>
        </p:nvSpPr>
        <p:spPr bwMode="auto">
          <a:xfrm>
            <a:off x="9451459" y="1597741"/>
            <a:ext cx="931499" cy="937847"/>
          </a:xfrm>
          <a:prstGeom prst="ellipse">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en-US" altLang="zh-CN" sz="3600" b="1" noProof="1">
                <a:solidFill>
                  <a:schemeClr val="bg1"/>
                </a:solidFill>
                <a:ea typeface="微软雅黑" panose="020B0503020204020204" pitchFamily="34" charset="-122"/>
                <a:sym typeface="Arial" panose="020B0604020202020204" pitchFamily="34" charset="0"/>
              </a:rPr>
              <a:t>3</a:t>
            </a:r>
            <a:endParaRPr lang="zh-CN" altLang="en-US" sz="3600" b="1" noProof="1">
              <a:solidFill>
                <a:schemeClr val="bg1"/>
              </a:solidFill>
              <a:ea typeface="微软雅黑" panose="020B0503020204020204" pitchFamily="34" charset="-122"/>
              <a:sym typeface="Arial" panose="020B0604020202020204" pitchFamily="34" charset="0"/>
            </a:endParaRPr>
          </a:p>
        </p:txBody>
      </p:sp>
      <p:sp>
        <p:nvSpPr>
          <p:cNvPr id="29" name="矩形: 圆角 29">
            <a:extLst>
              <a:ext uri="{FF2B5EF4-FFF2-40B4-BE49-F238E27FC236}">
                <a16:creationId xmlns:a16="http://schemas.microsoft.com/office/drawing/2014/main" xmlns="" id="{46BCD1D9-D2BD-47D5-A100-C04F0BBC96B7}"/>
              </a:ext>
            </a:extLst>
          </p:cNvPr>
          <p:cNvSpPr>
            <a:spLocks noChangeArrowheads="1"/>
          </p:cNvSpPr>
          <p:nvPr/>
        </p:nvSpPr>
        <p:spPr bwMode="auto">
          <a:xfrm>
            <a:off x="4355105" y="788429"/>
            <a:ext cx="7836895" cy="530019"/>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zh-CN" altLang="en-US" sz="2400" b="1" dirty="0">
                <a:solidFill>
                  <a:schemeClr val="bg1"/>
                </a:solidFill>
                <a:ea typeface="微软雅黑" panose="020B0503020204020204" pitchFamily="34" charset="-122"/>
                <a:sym typeface="Arial" panose="020B0604020202020204" pitchFamily="34" charset="0"/>
              </a:rPr>
              <a:t>四、深入推进党务公开，确保权力阳光运行</a:t>
            </a:r>
          </a:p>
        </p:txBody>
      </p:sp>
      <p:grpSp>
        <p:nvGrpSpPr>
          <p:cNvPr id="30" name="组合 1">
            <a:extLst>
              <a:ext uri="{FF2B5EF4-FFF2-40B4-BE49-F238E27FC236}">
                <a16:creationId xmlns:a16="http://schemas.microsoft.com/office/drawing/2014/main" xmlns="" id="{3A6D47ED-E0BB-45A3-A29A-4FB6352F9E57}"/>
              </a:ext>
            </a:extLst>
          </p:cNvPr>
          <p:cNvGrpSpPr>
            <a:grpSpLocks/>
          </p:cNvGrpSpPr>
          <p:nvPr/>
        </p:nvGrpSpPr>
        <p:grpSpPr bwMode="auto">
          <a:xfrm>
            <a:off x="7985180" y="3445664"/>
            <a:ext cx="631578" cy="636338"/>
            <a:chOff x="3777050" y="3551638"/>
            <a:chExt cx="631825" cy="636588"/>
          </a:xfrm>
        </p:grpSpPr>
        <p:sp>
          <p:nvSpPr>
            <p:cNvPr id="31" name="Oval 9">
              <a:extLst>
                <a:ext uri="{FF2B5EF4-FFF2-40B4-BE49-F238E27FC236}">
                  <a16:creationId xmlns:a16="http://schemas.microsoft.com/office/drawing/2014/main" xmlns="" id="{210F75A1-F5D8-407B-9950-B5447A0E6BB0}"/>
                </a:ext>
              </a:extLst>
            </p:cNvPr>
            <p:cNvSpPr>
              <a:spLocks noChangeArrowheads="1"/>
            </p:cNvSpPr>
            <p:nvPr/>
          </p:nvSpPr>
          <p:spPr bwMode="auto">
            <a:xfrm>
              <a:off x="3777050" y="3551638"/>
              <a:ext cx="631825" cy="636588"/>
            </a:xfrm>
            <a:prstGeom prst="ellipse">
              <a:avLst/>
            </a:prstGeom>
            <a:gradFill>
              <a:gsLst>
                <a:gs pos="0">
                  <a:srgbClr val="E80B1D"/>
                </a:gs>
                <a:gs pos="100000">
                  <a:srgbClr val="8A0209"/>
                </a:gs>
              </a:gsLst>
              <a:lin ang="16200000" scaled="0"/>
            </a:gradFill>
            <a:ln w="12700" cap="flat" cmpd="sng" algn="ctr">
              <a:solidFill>
                <a:schemeClr val="bg2"/>
              </a:solid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endParaRPr lang="zh-CN" altLang="en-US" sz="1999" noProof="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10">
              <a:extLst>
                <a:ext uri="{FF2B5EF4-FFF2-40B4-BE49-F238E27FC236}">
                  <a16:creationId xmlns:a16="http://schemas.microsoft.com/office/drawing/2014/main" xmlns="" id="{36B3959A-B015-41F6-A326-2CFE9A7EBF38}"/>
                </a:ext>
              </a:extLst>
            </p:cNvPr>
            <p:cNvSpPr>
              <a:spLocks noChangeArrowheads="1"/>
            </p:cNvSpPr>
            <p:nvPr/>
          </p:nvSpPr>
          <p:spPr bwMode="auto">
            <a:xfrm>
              <a:off x="4113600" y="3694513"/>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11">
              <a:extLst>
                <a:ext uri="{FF2B5EF4-FFF2-40B4-BE49-F238E27FC236}">
                  <a16:creationId xmlns:a16="http://schemas.microsoft.com/office/drawing/2014/main" xmlns="" id="{B84BBF33-5F73-466D-9F58-A63D09EFB979}"/>
                </a:ext>
              </a:extLst>
            </p:cNvPr>
            <p:cNvSpPr>
              <a:spLocks noChangeArrowheads="1"/>
            </p:cNvSpPr>
            <p:nvPr/>
          </p:nvSpPr>
          <p:spPr bwMode="auto">
            <a:xfrm>
              <a:off x="3918337" y="3694513"/>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xmlns="" val="44653190"/>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44041"/>
                                        </p:tgtEl>
                                        <p:attrNameLst>
                                          <p:attrName>style.visibility</p:attrName>
                                        </p:attrNameLst>
                                      </p:cBhvr>
                                      <p:to>
                                        <p:strVal val="visible"/>
                                      </p:to>
                                    </p:set>
                                    <p:animEffect transition="in" filter="wipe(left)">
                                      <p:cBhvr>
                                        <p:cTn id="13" dur="500"/>
                                        <p:tgtEl>
                                          <p:spTgt spid="4404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500"/>
                                        <p:tgtEl>
                                          <p:spTgt spid="2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4049"/>
                                        </p:tgtEl>
                                        <p:attrNameLst>
                                          <p:attrName>style.visibility</p:attrName>
                                        </p:attrNameLst>
                                      </p:cBhvr>
                                      <p:to>
                                        <p:strVal val="visible"/>
                                      </p:to>
                                    </p:set>
                                    <p:animEffect transition="in" filter="wipe(left)">
                                      <p:cBhvr>
                                        <p:cTn id="19" dur="500"/>
                                        <p:tgtEl>
                                          <p:spTgt spid="44049"/>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44043"/>
                                        </p:tgtEl>
                                        <p:attrNameLst>
                                          <p:attrName>style.visibility</p:attrName>
                                        </p:attrNameLst>
                                      </p:cBhvr>
                                      <p:to>
                                        <p:strVal val="visible"/>
                                      </p:to>
                                    </p:set>
                                    <p:animEffect transition="in" filter="wipe(left)">
                                      <p:cBhvr>
                                        <p:cTn id="23" dur="500"/>
                                        <p:tgtEl>
                                          <p:spTgt spid="4404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44040"/>
                                        </p:tgtEl>
                                        <p:attrNameLst>
                                          <p:attrName>style.visibility</p:attrName>
                                        </p:attrNameLst>
                                      </p:cBhvr>
                                      <p:to>
                                        <p:strVal val="visible"/>
                                      </p:to>
                                    </p:set>
                                    <p:animEffect transition="in" filter="wipe(left)">
                                      <p:cBhvr>
                                        <p:cTn id="28" dur="500"/>
                                        <p:tgtEl>
                                          <p:spTgt spid="4404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050"/>
                                        </p:tgtEl>
                                        <p:attrNameLst>
                                          <p:attrName>style.visibility</p:attrName>
                                        </p:attrNameLst>
                                      </p:cBhvr>
                                      <p:to>
                                        <p:strVal val="visible"/>
                                      </p:to>
                                    </p:set>
                                    <p:animEffect transition="in" filter="wipe(left)">
                                      <p:cBhvr>
                                        <p:cTn id="31" dur="500"/>
                                        <p:tgtEl>
                                          <p:spTgt spid="44050"/>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left)">
                                      <p:cBhvr>
                                        <p:cTn id="34" dur="500"/>
                                        <p:tgtEl>
                                          <p:spTgt spid="35"/>
                                        </p:tgtEl>
                                      </p:cBhvr>
                                    </p:animEffect>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left)">
                                      <p:cBhvr>
                                        <p:cTn id="38" dur="500"/>
                                        <p:tgtEl>
                                          <p:spTgt spid="3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44042"/>
                                        </p:tgtEl>
                                        <p:attrNameLst>
                                          <p:attrName>style.visibility</p:attrName>
                                        </p:attrNameLst>
                                      </p:cBhvr>
                                      <p:to>
                                        <p:strVal val="visible"/>
                                      </p:to>
                                    </p:set>
                                    <p:animEffect transition="in" filter="wipe(left)">
                                      <p:cBhvr>
                                        <p:cTn id="43" dur="500"/>
                                        <p:tgtEl>
                                          <p:spTgt spid="4404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44051"/>
                                        </p:tgtEl>
                                        <p:attrNameLst>
                                          <p:attrName>style.visibility</p:attrName>
                                        </p:attrNameLst>
                                      </p:cBhvr>
                                      <p:to>
                                        <p:strVal val="visible"/>
                                      </p:to>
                                    </p:set>
                                    <p:animEffect transition="in" filter="wipe(left)">
                                      <p:cBhvr>
                                        <p:cTn id="46" dur="500"/>
                                        <p:tgtEl>
                                          <p:spTgt spid="4405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wipe(left)">
                                      <p:cBhvr>
                                        <p:cTn id="4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animBg="1"/>
      <p:bldP spid="44041" grpId="0" animBg="1"/>
      <p:bldP spid="44042" grpId="0" animBg="1"/>
      <p:bldP spid="23" grpId="0" animBg="1"/>
      <p:bldP spid="44049" grpId="0"/>
      <p:bldP spid="44050" grpId="0"/>
      <p:bldP spid="44051" grpId="0"/>
      <p:bldP spid="35" grpId="0" animBg="1"/>
      <p:bldP spid="38" grpId="0" animBg="1"/>
      <p:bldP spid="2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xmlns="" id="{FB88796B-C0D2-4A9B-9304-579774AA0E90}"/>
              </a:ext>
            </a:extLst>
          </p:cNvPr>
          <p:cNvSpPr/>
          <p:nvPr/>
        </p:nvSpPr>
        <p:spPr>
          <a:xfrm>
            <a:off x="1467730" y="3429000"/>
            <a:ext cx="9425354" cy="1987062"/>
          </a:xfrm>
          <a:prstGeom prst="roundRect">
            <a:avLst/>
          </a:prstGeom>
          <a:solidFill>
            <a:schemeClr val="bg1"/>
          </a:solidFill>
          <a:ln w="38100">
            <a:solidFill>
              <a:srgbClr val="EB0A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r>
              <a:rPr lang="zh-CN" altLang="en-US" sz="3600" b="1" dirty="0">
                <a:solidFill>
                  <a:srgbClr val="BC0000"/>
                </a:solidFill>
                <a:latin typeface="Arial" panose="020B0604020202020204" pitchFamily="34" charset="0"/>
                <a:ea typeface="微软雅黑" panose="020B0503020204020204" pitchFamily="34" charset="-122"/>
                <a:sym typeface="Arial" panose="020B0604020202020204" pitchFamily="34" charset="0"/>
              </a:rPr>
              <a:t>结合组织生活会，筑牢党支部的坚强堡垒</a:t>
            </a:r>
          </a:p>
        </p:txBody>
      </p:sp>
      <p:pic>
        <p:nvPicPr>
          <p:cNvPr id="3" name="图片 2">
            <a:extLst>
              <a:ext uri="{FF2B5EF4-FFF2-40B4-BE49-F238E27FC236}">
                <a16:creationId xmlns:a16="http://schemas.microsoft.com/office/drawing/2014/main" xmlns="" id="{336A959D-5102-49A3-8E2F-77E1E019FED5}"/>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191836" y="1441938"/>
            <a:ext cx="3372972" cy="2494756"/>
          </a:xfrm>
          <a:prstGeom prst="rect">
            <a:avLst/>
          </a:prstGeom>
        </p:spPr>
      </p:pic>
    </p:spTree>
    <p:extLst>
      <p:ext uri="{BB962C8B-B14F-4D97-AF65-F5344CB8AC3E}">
        <p14:creationId xmlns:p14="http://schemas.microsoft.com/office/powerpoint/2010/main" xmlns="" val="738614111"/>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xmlns="" id="{D3665A4B-7153-4070-946C-B8A09D0D433A}"/>
              </a:ext>
            </a:extLst>
          </p:cNvPr>
          <p:cNvSpPr>
            <a:spLocks noChangeArrowheads="1"/>
          </p:cNvSpPr>
          <p:nvPr/>
        </p:nvSpPr>
        <p:spPr bwMode="auto">
          <a:xfrm>
            <a:off x="7337735" y="1865924"/>
            <a:ext cx="2016925" cy="2013750"/>
          </a:xfrm>
          <a:prstGeom prst="ellipse">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endParaRPr lang="en-US" altLang="zh-CN" sz="2400" b="1" dirty="0">
              <a:solidFill>
                <a:schemeClr val="bg1"/>
              </a:solidFill>
              <a:ea typeface="微软雅黑" panose="020B0503020204020204" pitchFamily="34" charset="-122"/>
              <a:sym typeface="Arial" panose="020B0604020202020204" pitchFamily="34" charset="0"/>
            </a:endParaRPr>
          </a:p>
          <a:p>
            <a:pPr algn="ctr"/>
            <a:r>
              <a:rPr lang="zh-CN" altLang="en-US" sz="2400" b="1" dirty="0">
                <a:solidFill>
                  <a:schemeClr val="bg1"/>
                </a:solidFill>
                <a:ea typeface="微软雅黑" panose="020B0503020204020204" pitchFamily="34" charset="-122"/>
                <a:sym typeface="Arial" panose="020B0604020202020204" pitchFamily="34" charset="0"/>
              </a:rPr>
              <a:t>榜样示范带头作用</a:t>
            </a:r>
          </a:p>
          <a:p>
            <a:pPr algn="ctr"/>
            <a:endParaRPr lang="zh-CN" altLang="en-US" sz="2400" b="1" noProof="1">
              <a:solidFill>
                <a:schemeClr val="bg1"/>
              </a:solidFill>
              <a:ea typeface="微软雅黑" panose="020B0503020204020204" pitchFamily="34" charset="-122"/>
              <a:sym typeface="Arial" panose="020B0604020202020204" pitchFamily="34" charset="0"/>
            </a:endParaRPr>
          </a:p>
        </p:txBody>
      </p:sp>
      <p:sp>
        <p:nvSpPr>
          <p:cNvPr id="10" name="Oval 10">
            <a:extLst>
              <a:ext uri="{FF2B5EF4-FFF2-40B4-BE49-F238E27FC236}">
                <a16:creationId xmlns:a16="http://schemas.microsoft.com/office/drawing/2014/main" xmlns="" id="{3A1849D2-D724-43E3-8AFC-73EF47CF6625}"/>
              </a:ext>
            </a:extLst>
          </p:cNvPr>
          <p:cNvSpPr>
            <a:spLocks noChangeArrowheads="1"/>
          </p:cNvSpPr>
          <p:nvPr/>
        </p:nvSpPr>
        <p:spPr bwMode="auto">
          <a:xfrm>
            <a:off x="2743717" y="1865924"/>
            <a:ext cx="2015338" cy="2013750"/>
          </a:xfrm>
          <a:prstGeom prst="ellipse">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endParaRPr lang="en-US" altLang="zh-CN" sz="2400" b="1" dirty="0">
              <a:solidFill>
                <a:schemeClr val="bg1"/>
              </a:solidFill>
              <a:ea typeface="微软雅黑" panose="020B0503020204020204" pitchFamily="34" charset="-122"/>
              <a:sym typeface="Arial" panose="020B0604020202020204" pitchFamily="34" charset="0"/>
            </a:endParaRPr>
          </a:p>
          <a:p>
            <a:pPr algn="ctr"/>
            <a:r>
              <a:rPr lang="zh-CN" altLang="en-US" sz="2400" b="1" dirty="0">
                <a:solidFill>
                  <a:schemeClr val="bg1"/>
                </a:solidFill>
                <a:ea typeface="微软雅黑" panose="020B0503020204020204" pitchFamily="34" charset="-122"/>
                <a:sym typeface="Arial" panose="020B0604020202020204" pitchFamily="34" charset="0"/>
              </a:rPr>
              <a:t>民主生活会</a:t>
            </a:r>
          </a:p>
          <a:p>
            <a:pPr algn="ctr"/>
            <a:endParaRPr lang="zh-CN" altLang="en-US" sz="2400" b="1" noProof="1">
              <a:solidFill>
                <a:schemeClr val="bg1"/>
              </a:solidFill>
              <a:ea typeface="微软雅黑" panose="020B0503020204020204" pitchFamily="34" charset="-122"/>
              <a:sym typeface="Arial" panose="020B0604020202020204" pitchFamily="34" charset="0"/>
            </a:endParaRPr>
          </a:p>
        </p:txBody>
      </p:sp>
      <p:sp>
        <p:nvSpPr>
          <p:cNvPr id="48138" name="Freeform 12">
            <a:extLst>
              <a:ext uri="{FF2B5EF4-FFF2-40B4-BE49-F238E27FC236}">
                <a16:creationId xmlns:a16="http://schemas.microsoft.com/office/drawing/2014/main" xmlns="" id="{DBB9AA40-C86D-4117-B237-11D7E134E65D}"/>
              </a:ext>
            </a:extLst>
          </p:cNvPr>
          <p:cNvSpPr>
            <a:spLocks noChangeArrowheads="1"/>
          </p:cNvSpPr>
          <p:nvPr/>
        </p:nvSpPr>
        <p:spPr bwMode="auto">
          <a:xfrm>
            <a:off x="5752441" y="2551456"/>
            <a:ext cx="583972" cy="583972"/>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EB0A1D"/>
          </a:solidFill>
          <a:ln w="9525">
            <a:noFill/>
            <a:round/>
            <a:headEnd/>
            <a:tailEnd/>
          </a:ln>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48139" name="矩形 83">
            <a:extLst>
              <a:ext uri="{FF2B5EF4-FFF2-40B4-BE49-F238E27FC236}">
                <a16:creationId xmlns:a16="http://schemas.microsoft.com/office/drawing/2014/main" xmlns="" id="{6CE806A3-72C4-4C75-A75F-35DA7CAF5863}"/>
              </a:ext>
            </a:extLst>
          </p:cNvPr>
          <p:cNvSpPr>
            <a:spLocks noChangeArrowheads="1"/>
          </p:cNvSpPr>
          <p:nvPr/>
        </p:nvSpPr>
        <p:spPr bwMode="auto">
          <a:xfrm>
            <a:off x="1309177" y="4430322"/>
            <a:ext cx="9667274" cy="1851889"/>
          </a:xfrm>
          <a:prstGeom prst="rect">
            <a:avLst/>
          </a:prstGeom>
          <a:solidFill>
            <a:schemeClr val="bg1"/>
          </a:solidFill>
          <a:ln w="9525">
            <a:solidFill>
              <a:srgbClr val="EB0A1D"/>
            </a:solidFill>
            <a:miter lim="800000"/>
            <a:headEnd/>
            <a:tailEnd/>
          </a:ln>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48140" name="TextBox 84">
            <a:extLst>
              <a:ext uri="{FF2B5EF4-FFF2-40B4-BE49-F238E27FC236}">
                <a16:creationId xmlns:a16="http://schemas.microsoft.com/office/drawing/2014/main" xmlns="" id="{D551D8A1-BC2A-4D22-9FF1-90FB37A35BF2}"/>
              </a:ext>
            </a:extLst>
          </p:cNvPr>
          <p:cNvSpPr txBox="1">
            <a:spLocks noChangeArrowheads="1"/>
          </p:cNvSpPr>
          <p:nvPr/>
        </p:nvSpPr>
        <p:spPr bwMode="auto">
          <a:xfrm>
            <a:off x="1639246" y="4778642"/>
            <a:ext cx="9243577" cy="13218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eaLnBrk="0" hangingPunct="0"/>
            <a:r>
              <a:rPr lang="zh-CN" altLang="en-US" sz="1999" dirty="0">
                <a:solidFill>
                  <a:srgbClr val="595959"/>
                </a:solidFill>
                <a:latin typeface="Arial" panose="020B0604020202020204" pitchFamily="34" charset="0"/>
                <a:ea typeface="微软雅黑" panose="020B0503020204020204" pitchFamily="34" charset="-122"/>
                <a:sym typeface="Arial" panose="020B0604020202020204" pitchFamily="34" charset="0"/>
              </a:rPr>
              <a:t>党风廉政建设和反腐败工作，是党和国家的重要工作，也是党的建设新的伟大工程的重要组成部分。我支部认真按照相关规定和要求，认真组织开展了“党的群众路线”主题组织生活会，有效地激发了党员的先锋模范作用，为筑牢党支部的坚强战斗堡垒添砖加瓦。</a:t>
            </a:r>
          </a:p>
        </p:txBody>
      </p:sp>
      <p:sp>
        <p:nvSpPr>
          <p:cNvPr id="48141" name="Freeform 12">
            <a:extLst>
              <a:ext uri="{FF2B5EF4-FFF2-40B4-BE49-F238E27FC236}">
                <a16:creationId xmlns:a16="http://schemas.microsoft.com/office/drawing/2014/main" xmlns="" id="{20670262-AA64-4BC1-8D6C-DC81CC308843}"/>
              </a:ext>
            </a:extLst>
          </p:cNvPr>
          <p:cNvSpPr>
            <a:spLocks noChangeArrowheads="1"/>
          </p:cNvSpPr>
          <p:nvPr/>
        </p:nvSpPr>
        <p:spPr bwMode="auto">
          <a:xfrm>
            <a:off x="1234593" y="4358912"/>
            <a:ext cx="528432" cy="53001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48142" name="Freeform 12">
            <a:extLst>
              <a:ext uri="{FF2B5EF4-FFF2-40B4-BE49-F238E27FC236}">
                <a16:creationId xmlns:a16="http://schemas.microsoft.com/office/drawing/2014/main" xmlns="" id="{CDDF01C5-E069-410E-B247-E5846BE9AC7A}"/>
              </a:ext>
            </a:extLst>
          </p:cNvPr>
          <p:cNvSpPr>
            <a:spLocks noChangeArrowheads="1"/>
          </p:cNvSpPr>
          <p:nvPr/>
        </p:nvSpPr>
        <p:spPr bwMode="auto">
          <a:xfrm flipH="1" flipV="1">
            <a:off x="10528951" y="5801387"/>
            <a:ext cx="528431" cy="53001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圆角 29">
            <a:extLst>
              <a:ext uri="{FF2B5EF4-FFF2-40B4-BE49-F238E27FC236}">
                <a16:creationId xmlns:a16="http://schemas.microsoft.com/office/drawing/2014/main" xmlns="" id="{E6733FE1-527E-4A44-B6F3-AEF3AB34E5BF}"/>
              </a:ext>
            </a:extLst>
          </p:cNvPr>
          <p:cNvSpPr>
            <a:spLocks noChangeArrowheads="1"/>
          </p:cNvSpPr>
          <p:nvPr/>
        </p:nvSpPr>
        <p:spPr bwMode="auto">
          <a:xfrm>
            <a:off x="4355105" y="788429"/>
            <a:ext cx="7836895" cy="530019"/>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en-US" altLang="zh-CN" sz="2400" b="1" dirty="0">
                <a:solidFill>
                  <a:schemeClr val="bg1"/>
                </a:solidFill>
                <a:ea typeface="微软雅黑" panose="020B0503020204020204" pitchFamily="34" charset="-122"/>
                <a:sym typeface="Arial" panose="020B0604020202020204" pitchFamily="34" charset="0"/>
              </a:rPr>
              <a:t>1.1 </a:t>
            </a:r>
            <a:r>
              <a:rPr lang="zh-CN" altLang="en-US" sz="2400" b="1" dirty="0">
                <a:solidFill>
                  <a:schemeClr val="bg1"/>
                </a:solidFill>
                <a:ea typeface="微软雅黑" panose="020B0503020204020204" pitchFamily="34" charset="-122"/>
                <a:sym typeface="Arial" panose="020B0604020202020204" pitchFamily="34" charset="0"/>
              </a:rPr>
              <a:t>请输入您的标题</a:t>
            </a:r>
          </a:p>
        </p:txBody>
      </p:sp>
    </p:spTree>
    <p:extLst>
      <p:ext uri="{BB962C8B-B14F-4D97-AF65-F5344CB8AC3E}">
        <p14:creationId xmlns:p14="http://schemas.microsoft.com/office/powerpoint/2010/main" xmlns="" val="2928014235"/>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8138"/>
                                        </p:tgtEl>
                                        <p:attrNameLst>
                                          <p:attrName>style.visibility</p:attrName>
                                        </p:attrNameLst>
                                      </p:cBhvr>
                                      <p:to>
                                        <p:strVal val="visible"/>
                                      </p:to>
                                    </p:set>
                                    <p:animEffect transition="in" filter="fade">
                                      <p:cBhvr>
                                        <p:cTn id="16" dur="500"/>
                                        <p:tgtEl>
                                          <p:spTgt spid="4813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8139"/>
                                        </p:tgtEl>
                                        <p:attrNameLst>
                                          <p:attrName>style.visibility</p:attrName>
                                        </p:attrNameLst>
                                      </p:cBhvr>
                                      <p:to>
                                        <p:strVal val="visible"/>
                                      </p:to>
                                    </p:set>
                                    <p:animEffect transition="in" filter="fade">
                                      <p:cBhvr>
                                        <p:cTn id="24" dur="1000"/>
                                        <p:tgtEl>
                                          <p:spTgt spid="48139"/>
                                        </p:tgtEl>
                                      </p:cBhvr>
                                    </p:animEffect>
                                    <p:anim calcmode="lin" valueType="num">
                                      <p:cBhvr>
                                        <p:cTn id="25" dur="1000" fill="hold"/>
                                        <p:tgtEl>
                                          <p:spTgt spid="48139"/>
                                        </p:tgtEl>
                                        <p:attrNameLst>
                                          <p:attrName>ppt_x</p:attrName>
                                        </p:attrNameLst>
                                      </p:cBhvr>
                                      <p:tavLst>
                                        <p:tav tm="0">
                                          <p:val>
                                            <p:strVal val="#ppt_x"/>
                                          </p:val>
                                        </p:tav>
                                        <p:tav tm="100000">
                                          <p:val>
                                            <p:strVal val="#ppt_x"/>
                                          </p:val>
                                        </p:tav>
                                      </p:tavLst>
                                    </p:anim>
                                    <p:anim calcmode="lin" valueType="num">
                                      <p:cBhvr>
                                        <p:cTn id="26" dur="1000" fill="hold"/>
                                        <p:tgtEl>
                                          <p:spTgt spid="4813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48140"/>
                                        </p:tgtEl>
                                        <p:attrNameLst>
                                          <p:attrName>style.visibility</p:attrName>
                                        </p:attrNameLst>
                                      </p:cBhvr>
                                      <p:to>
                                        <p:strVal val="visible"/>
                                      </p:to>
                                    </p:set>
                                    <p:animEffect transition="in" filter="fade">
                                      <p:cBhvr>
                                        <p:cTn id="29" dur="1000"/>
                                        <p:tgtEl>
                                          <p:spTgt spid="48140"/>
                                        </p:tgtEl>
                                      </p:cBhvr>
                                    </p:animEffect>
                                    <p:anim calcmode="lin" valueType="num">
                                      <p:cBhvr>
                                        <p:cTn id="30" dur="1000" fill="hold"/>
                                        <p:tgtEl>
                                          <p:spTgt spid="48140"/>
                                        </p:tgtEl>
                                        <p:attrNameLst>
                                          <p:attrName>ppt_x</p:attrName>
                                        </p:attrNameLst>
                                      </p:cBhvr>
                                      <p:tavLst>
                                        <p:tav tm="0">
                                          <p:val>
                                            <p:strVal val="#ppt_x"/>
                                          </p:val>
                                        </p:tav>
                                        <p:tav tm="100000">
                                          <p:val>
                                            <p:strVal val="#ppt_x"/>
                                          </p:val>
                                        </p:tav>
                                      </p:tavLst>
                                    </p:anim>
                                    <p:anim calcmode="lin" valueType="num">
                                      <p:cBhvr>
                                        <p:cTn id="31" dur="1000" fill="hold"/>
                                        <p:tgtEl>
                                          <p:spTgt spid="4814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48141"/>
                                        </p:tgtEl>
                                        <p:attrNameLst>
                                          <p:attrName>style.visibility</p:attrName>
                                        </p:attrNameLst>
                                      </p:cBhvr>
                                      <p:to>
                                        <p:strVal val="visible"/>
                                      </p:to>
                                    </p:set>
                                    <p:animEffect transition="in" filter="fade">
                                      <p:cBhvr>
                                        <p:cTn id="34" dur="1000"/>
                                        <p:tgtEl>
                                          <p:spTgt spid="48141"/>
                                        </p:tgtEl>
                                      </p:cBhvr>
                                    </p:animEffect>
                                    <p:anim calcmode="lin" valueType="num">
                                      <p:cBhvr>
                                        <p:cTn id="35" dur="1000" fill="hold"/>
                                        <p:tgtEl>
                                          <p:spTgt spid="48141"/>
                                        </p:tgtEl>
                                        <p:attrNameLst>
                                          <p:attrName>ppt_x</p:attrName>
                                        </p:attrNameLst>
                                      </p:cBhvr>
                                      <p:tavLst>
                                        <p:tav tm="0">
                                          <p:val>
                                            <p:strVal val="#ppt_x"/>
                                          </p:val>
                                        </p:tav>
                                        <p:tav tm="100000">
                                          <p:val>
                                            <p:strVal val="#ppt_x"/>
                                          </p:val>
                                        </p:tav>
                                      </p:tavLst>
                                    </p:anim>
                                    <p:anim calcmode="lin" valueType="num">
                                      <p:cBhvr>
                                        <p:cTn id="36" dur="1000" fill="hold"/>
                                        <p:tgtEl>
                                          <p:spTgt spid="4814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48142"/>
                                        </p:tgtEl>
                                        <p:attrNameLst>
                                          <p:attrName>style.visibility</p:attrName>
                                        </p:attrNameLst>
                                      </p:cBhvr>
                                      <p:to>
                                        <p:strVal val="visible"/>
                                      </p:to>
                                    </p:set>
                                    <p:animEffect transition="in" filter="fade">
                                      <p:cBhvr>
                                        <p:cTn id="39" dur="1000"/>
                                        <p:tgtEl>
                                          <p:spTgt spid="48142"/>
                                        </p:tgtEl>
                                      </p:cBhvr>
                                    </p:animEffect>
                                    <p:anim calcmode="lin" valueType="num">
                                      <p:cBhvr>
                                        <p:cTn id="40" dur="1000" fill="hold"/>
                                        <p:tgtEl>
                                          <p:spTgt spid="48142"/>
                                        </p:tgtEl>
                                        <p:attrNameLst>
                                          <p:attrName>ppt_x</p:attrName>
                                        </p:attrNameLst>
                                      </p:cBhvr>
                                      <p:tavLst>
                                        <p:tav tm="0">
                                          <p:val>
                                            <p:strVal val="#ppt_x"/>
                                          </p:val>
                                        </p:tav>
                                        <p:tav tm="100000">
                                          <p:val>
                                            <p:strVal val="#ppt_x"/>
                                          </p:val>
                                        </p:tav>
                                      </p:tavLst>
                                    </p:anim>
                                    <p:anim calcmode="lin" valueType="num">
                                      <p:cBhvr>
                                        <p:cTn id="41" dur="1000" fill="hold"/>
                                        <p:tgtEl>
                                          <p:spTgt spid="481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48138" grpId="0" animBg="1"/>
      <p:bldP spid="48139" grpId="0" animBg="1"/>
      <p:bldP spid="48140" grpId="0"/>
      <p:bldP spid="48141" grpId="0" animBg="1"/>
      <p:bldP spid="48142" grpId="0" animBg="1"/>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10">
            <a:extLst>
              <a:ext uri="{FF2B5EF4-FFF2-40B4-BE49-F238E27FC236}">
                <a16:creationId xmlns:a16="http://schemas.microsoft.com/office/drawing/2014/main" xmlns="" id="{F9D23CBC-F265-4E8B-A8BA-3CFC2D2371FD}"/>
              </a:ext>
            </a:extLst>
          </p:cNvPr>
          <p:cNvSpPr>
            <a:spLocks noChangeArrowheads="1"/>
          </p:cNvSpPr>
          <p:nvPr/>
        </p:nvSpPr>
        <p:spPr bwMode="auto">
          <a:xfrm>
            <a:off x="6518875" y="4855358"/>
            <a:ext cx="4748004" cy="1363377"/>
          </a:xfrm>
          <a:custGeom>
            <a:avLst/>
            <a:gdLst>
              <a:gd name="T0" fmla="*/ 185 w 5228"/>
              <a:gd name="T1" fmla="*/ 0 h 6450"/>
              <a:gd name="T2" fmla="*/ 5044 w 5228"/>
              <a:gd name="T3" fmla="*/ 0 h 6450"/>
              <a:gd name="T4" fmla="*/ 5228 w 5228"/>
              <a:gd name="T5" fmla="*/ 184 h 6450"/>
              <a:gd name="T6" fmla="*/ 5228 w 5228"/>
              <a:gd name="T7" fmla="*/ 6266 h 6450"/>
              <a:gd name="T8" fmla="*/ 5044 w 5228"/>
              <a:gd name="T9" fmla="*/ 6450 h 6450"/>
              <a:gd name="T10" fmla="*/ 185 w 5228"/>
              <a:gd name="T11" fmla="*/ 6450 h 6450"/>
              <a:gd name="T12" fmla="*/ 0 w 5228"/>
              <a:gd name="T13" fmla="*/ 6266 h 6450"/>
              <a:gd name="T14" fmla="*/ 0 w 5228"/>
              <a:gd name="T15" fmla="*/ 184 h 6450"/>
              <a:gd name="T16" fmla="*/ 185 w 5228"/>
              <a:gd name="T17" fmla="*/ 0 h 6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bg1"/>
          </a:solidFill>
          <a:ln w="10">
            <a:solidFill>
              <a:srgbClr val="EB0A1D"/>
            </a:solidFill>
            <a:miter lim="800000"/>
            <a:headEnd/>
            <a:tailEnd/>
          </a:ln>
        </p:spPr>
        <p:txBody>
          <a:bodyPr/>
          <a:lstStyle/>
          <a:p>
            <a:pPr eaLnBrk="0" hangingPunct="0"/>
            <a:endParaRPr lang="zh-CN" altLang="en-US" sz="1799">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0">
            <a:extLst>
              <a:ext uri="{FF2B5EF4-FFF2-40B4-BE49-F238E27FC236}">
                <a16:creationId xmlns:a16="http://schemas.microsoft.com/office/drawing/2014/main" xmlns="" id="{C5CAF4A2-3D8D-44E6-A47A-C8B88010C9BC}"/>
              </a:ext>
            </a:extLst>
          </p:cNvPr>
          <p:cNvSpPr>
            <a:spLocks noChangeArrowheads="1"/>
          </p:cNvSpPr>
          <p:nvPr/>
        </p:nvSpPr>
        <p:spPr bwMode="auto">
          <a:xfrm>
            <a:off x="6518875" y="3326598"/>
            <a:ext cx="4748004" cy="1330647"/>
          </a:xfrm>
          <a:custGeom>
            <a:avLst/>
            <a:gdLst>
              <a:gd name="T0" fmla="*/ 185 w 5228"/>
              <a:gd name="T1" fmla="*/ 0 h 6450"/>
              <a:gd name="T2" fmla="*/ 5044 w 5228"/>
              <a:gd name="T3" fmla="*/ 0 h 6450"/>
              <a:gd name="T4" fmla="*/ 5228 w 5228"/>
              <a:gd name="T5" fmla="*/ 184 h 6450"/>
              <a:gd name="T6" fmla="*/ 5228 w 5228"/>
              <a:gd name="T7" fmla="*/ 6266 h 6450"/>
              <a:gd name="T8" fmla="*/ 5044 w 5228"/>
              <a:gd name="T9" fmla="*/ 6450 h 6450"/>
              <a:gd name="T10" fmla="*/ 185 w 5228"/>
              <a:gd name="T11" fmla="*/ 6450 h 6450"/>
              <a:gd name="T12" fmla="*/ 0 w 5228"/>
              <a:gd name="T13" fmla="*/ 6266 h 6450"/>
              <a:gd name="T14" fmla="*/ 0 w 5228"/>
              <a:gd name="T15" fmla="*/ 184 h 6450"/>
              <a:gd name="T16" fmla="*/ 185 w 5228"/>
              <a:gd name="T17" fmla="*/ 0 h 6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bg1"/>
          </a:solidFill>
          <a:ln w="10">
            <a:solidFill>
              <a:srgbClr val="EB0A1D"/>
            </a:solidFill>
            <a:miter lim="800000"/>
            <a:headEnd/>
            <a:tailEnd/>
          </a:ln>
        </p:spPr>
        <p:txBody>
          <a:bodyPr/>
          <a:lstStyle/>
          <a:p>
            <a:pPr eaLnBrk="0" hangingPunct="0"/>
            <a:endParaRPr lang="zh-CN" altLang="en-US" sz="1799">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0">
            <a:extLst>
              <a:ext uri="{FF2B5EF4-FFF2-40B4-BE49-F238E27FC236}">
                <a16:creationId xmlns:a16="http://schemas.microsoft.com/office/drawing/2014/main" xmlns="" id="{865CA6D9-8F7B-4260-89D9-BDD826219164}"/>
              </a:ext>
            </a:extLst>
          </p:cNvPr>
          <p:cNvSpPr>
            <a:spLocks noChangeArrowheads="1"/>
          </p:cNvSpPr>
          <p:nvPr/>
        </p:nvSpPr>
        <p:spPr bwMode="auto">
          <a:xfrm>
            <a:off x="6518875" y="1790498"/>
            <a:ext cx="4748004" cy="1144141"/>
          </a:xfrm>
          <a:custGeom>
            <a:avLst/>
            <a:gdLst>
              <a:gd name="T0" fmla="*/ 185 w 5228"/>
              <a:gd name="T1" fmla="*/ 0 h 6450"/>
              <a:gd name="T2" fmla="*/ 5044 w 5228"/>
              <a:gd name="T3" fmla="*/ 0 h 6450"/>
              <a:gd name="T4" fmla="*/ 5228 w 5228"/>
              <a:gd name="T5" fmla="*/ 184 h 6450"/>
              <a:gd name="T6" fmla="*/ 5228 w 5228"/>
              <a:gd name="T7" fmla="*/ 6266 h 6450"/>
              <a:gd name="T8" fmla="*/ 5044 w 5228"/>
              <a:gd name="T9" fmla="*/ 6450 h 6450"/>
              <a:gd name="T10" fmla="*/ 185 w 5228"/>
              <a:gd name="T11" fmla="*/ 6450 h 6450"/>
              <a:gd name="T12" fmla="*/ 0 w 5228"/>
              <a:gd name="T13" fmla="*/ 6266 h 6450"/>
              <a:gd name="T14" fmla="*/ 0 w 5228"/>
              <a:gd name="T15" fmla="*/ 184 h 6450"/>
              <a:gd name="T16" fmla="*/ 185 w 5228"/>
              <a:gd name="T17" fmla="*/ 0 h 6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bg1"/>
          </a:solidFill>
          <a:ln w="10">
            <a:solidFill>
              <a:srgbClr val="EB0A1D"/>
            </a:solidFill>
            <a:miter lim="800000"/>
            <a:headEnd/>
            <a:tailEnd/>
          </a:ln>
        </p:spPr>
        <p:txBody>
          <a:bodyPr/>
          <a:lstStyle/>
          <a:p>
            <a:pPr eaLnBrk="0" hangingPunct="0"/>
            <a:endParaRPr lang="zh-CN" altLang="en-US" sz="1799">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50177" name="直接连接符 15">
            <a:extLst>
              <a:ext uri="{FF2B5EF4-FFF2-40B4-BE49-F238E27FC236}">
                <a16:creationId xmlns:a16="http://schemas.microsoft.com/office/drawing/2014/main" xmlns="" id="{E770FB58-0018-4764-ABC6-CF0608E676BF}"/>
              </a:ext>
            </a:extLst>
          </p:cNvPr>
          <p:cNvCxnSpPr>
            <a:cxnSpLocks noChangeShapeType="1"/>
          </p:cNvCxnSpPr>
          <p:nvPr/>
        </p:nvCxnSpPr>
        <p:spPr bwMode="auto">
          <a:xfrm>
            <a:off x="6087272" y="4216092"/>
            <a:ext cx="0" cy="1142554"/>
          </a:xfrm>
          <a:prstGeom prst="line">
            <a:avLst/>
          </a:prstGeom>
          <a:noFill/>
          <a:ln w="57150">
            <a:solidFill>
              <a:srgbClr val="EB0A1D"/>
            </a:solidFill>
            <a:round/>
            <a:headEnd/>
            <a:tailEnd/>
          </a:ln>
        </p:spPr>
      </p:cxnSp>
      <p:cxnSp>
        <p:nvCxnSpPr>
          <p:cNvPr id="50178" name="直接连接符 20">
            <a:extLst>
              <a:ext uri="{FF2B5EF4-FFF2-40B4-BE49-F238E27FC236}">
                <a16:creationId xmlns:a16="http://schemas.microsoft.com/office/drawing/2014/main" xmlns="" id="{74D59C76-2E10-4542-AFEE-E6F9370136E7}"/>
              </a:ext>
            </a:extLst>
          </p:cNvPr>
          <p:cNvCxnSpPr>
            <a:cxnSpLocks noChangeShapeType="1"/>
          </p:cNvCxnSpPr>
          <p:nvPr/>
        </p:nvCxnSpPr>
        <p:spPr bwMode="auto">
          <a:xfrm>
            <a:off x="6087272" y="2473698"/>
            <a:ext cx="0" cy="1144141"/>
          </a:xfrm>
          <a:prstGeom prst="line">
            <a:avLst/>
          </a:prstGeom>
          <a:noFill/>
          <a:ln w="57150">
            <a:solidFill>
              <a:srgbClr val="EB0A1D"/>
            </a:solidFill>
            <a:round/>
            <a:headEnd/>
            <a:tailEnd/>
          </a:ln>
        </p:spPr>
      </p:cxnSp>
      <p:sp>
        <p:nvSpPr>
          <p:cNvPr id="10" name="椭圆 9">
            <a:extLst>
              <a:ext uri="{FF2B5EF4-FFF2-40B4-BE49-F238E27FC236}">
                <a16:creationId xmlns:a16="http://schemas.microsoft.com/office/drawing/2014/main" xmlns="" id="{522F6470-227D-4599-9ED8-18121B1E110A}"/>
              </a:ext>
            </a:extLst>
          </p:cNvPr>
          <p:cNvSpPr/>
          <p:nvPr/>
        </p:nvSpPr>
        <p:spPr bwMode="auto">
          <a:xfrm>
            <a:off x="5761963" y="1946854"/>
            <a:ext cx="636338" cy="636339"/>
          </a:xfrm>
          <a:prstGeom prst="ellipse">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en-US" altLang="zh-CN" sz="2400" b="1" noProof="1">
                <a:solidFill>
                  <a:schemeClr val="bg1"/>
                </a:solidFill>
                <a:ea typeface="微软雅黑" panose="020B0503020204020204" pitchFamily="34" charset="-122"/>
                <a:sym typeface="Arial" panose="020B0604020202020204" pitchFamily="34" charset="0"/>
              </a:rPr>
              <a:t>1</a:t>
            </a:r>
            <a:endParaRPr lang="zh-CN" altLang="en-US" sz="2400" b="1" noProof="1">
              <a:solidFill>
                <a:schemeClr val="bg1"/>
              </a:solidFill>
              <a:ea typeface="微软雅黑" panose="020B0503020204020204" pitchFamily="34" charset="-122"/>
              <a:sym typeface="Arial" panose="020B0604020202020204" pitchFamily="34" charset="0"/>
            </a:endParaRPr>
          </a:p>
        </p:txBody>
      </p:sp>
      <p:sp>
        <p:nvSpPr>
          <p:cNvPr id="12" name="椭圆 11">
            <a:extLst>
              <a:ext uri="{FF2B5EF4-FFF2-40B4-BE49-F238E27FC236}">
                <a16:creationId xmlns:a16="http://schemas.microsoft.com/office/drawing/2014/main" xmlns="" id="{E500927B-8D83-409D-B28D-D3B4951211F8}"/>
              </a:ext>
            </a:extLst>
          </p:cNvPr>
          <p:cNvSpPr/>
          <p:nvPr/>
        </p:nvSpPr>
        <p:spPr bwMode="auto">
          <a:xfrm>
            <a:off x="5761963" y="3686075"/>
            <a:ext cx="636338" cy="636339"/>
          </a:xfrm>
          <a:prstGeom prst="ellipse">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en-US" altLang="zh-CN" sz="2400" b="1" noProof="1">
                <a:solidFill>
                  <a:schemeClr val="bg1"/>
                </a:solidFill>
                <a:ea typeface="微软雅黑" panose="020B0503020204020204" pitchFamily="34" charset="-122"/>
                <a:sym typeface="Arial" panose="020B0604020202020204" pitchFamily="34" charset="0"/>
              </a:rPr>
              <a:t>2</a:t>
            </a:r>
            <a:endParaRPr lang="zh-CN" altLang="en-US" sz="2400" b="1" noProof="1">
              <a:solidFill>
                <a:schemeClr val="bg1"/>
              </a:solidFill>
              <a:ea typeface="微软雅黑" panose="020B0503020204020204" pitchFamily="34" charset="-122"/>
              <a:sym typeface="Arial" panose="020B0604020202020204" pitchFamily="34" charset="0"/>
            </a:endParaRPr>
          </a:p>
        </p:txBody>
      </p:sp>
      <p:sp>
        <p:nvSpPr>
          <p:cNvPr id="14" name="椭圆 13">
            <a:extLst>
              <a:ext uri="{FF2B5EF4-FFF2-40B4-BE49-F238E27FC236}">
                <a16:creationId xmlns:a16="http://schemas.microsoft.com/office/drawing/2014/main" xmlns="" id="{9883AC4E-8549-46F7-8552-B71C224705C3}"/>
              </a:ext>
            </a:extLst>
          </p:cNvPr>
          <p:cNvSpPr/>
          <p:nvPr/>
        </p:nvSpPr>
        <p:spPr bwMode="auto">
          <a:xfrm>
            <a:off x="5761963" y="5358646"/>
            <a:ext cx="636338" cy="636339"/>
          </a:xfrm>
          <a:prstGeom prst="ellipse">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en-US" altLang="zh-CN" sz="2400" b="1" noProof="1">
                <a:solidFill>
                  <a:schemeClr val="bg1"/>
                </a:solidFill>
                <a:ea typeface="微软雅黑" panose="020B0503020204020204" pitchFamily="34" charset="-122"/>
                <a:sym typeface="Arial" panose="020B0604020202020204" pitchFamily="34" charset="0"/>
              </a:rPr>
              <a:t>3</a:t>
            </a:r>
            <a:endParaRPr lang="zh-CN" altLang="en-US" sz="2400" b="1" noProof="1">
              <a:solidFill>
                <a:schemeClr val="bg1"/>
              </a:solidFill>
              <a:ea typeface="微软雅黑" panose="020B0503020204020204" pitchFamily="34" charset="-122"/>
              <a:sym typeface="Arial" panose="020B0604020202020204" pitchFamily="34" charset="0"/>
            </a:endParaRPr>
          </a:p>
        </p:txBody>
      </p:sp>
      <p:sp>
        <p:nvSpPr>
          <p:cNvPr id="50192" name="矩形 17">
            <a:extLst>
              <a:ext uri="{FF2B5EF4-FFF2-40B4-BE49-F238E27FC236}">
                <a16:creationId xmlns:a16="http://schemas.microsoft.com/office/drawing/2014/main" xmlns="" id="{8B4A8860-930D-4600-A8ED-431B08601D0A}"/>
              </a:ext>
            </a:extLst>
          </p:cNvPr>
          <p:cNvSpPr>
            <a:spLocks noChangeArrowheads="1"/>
          </p:cNvSpPr>
          <p:nvPr/>
        </p:nvSpPr>
        <p:spPr bwMode="auto">
          <a:xfrm>
            <a:off x="6615704" y="1864337"/>
            <a:ext cx="4554346" cy="9235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eaLnBrk="0" hangingPunct="0"/>
            <a:r>
              <a:rPr lang="zh-CN" altLang="en-US" sz="1799" b="1">
                <a:solidFill>
                  <a:srgbClr val="595959"/>
                </a:solidFill>
                <a:latin typeface="Arial" panose="020B0604020202020204" pitchFamily="34" charset="0"/>
                <a:ea typeface="微软雅黑" panose="020B0503020204020204" pitchFamily="34" charset="-122"/>
                <a:sym typeface="Arial" panose="020B0604020202020204" pitchFamily="34" charset="0"/>
              </a:rPr>
              <a:t>一是</a:t>
            </a:r>
            <a:r>
              <a:rPr lang="zh-CN" altLang="en-US" sz="1799">
                <a:solidFill>
                  <a:srgbClr val="595959"/>
                </a:solidFill>
                <a:latin typeface="Arial" panose="020B0604020202020204" pitchFamily="34" charset="0"/>
                <a:ea typeface="微软雅黑" panose="020B0503020204020204" pitchFamily="34" charset="-122"/>
                <a:sym typeface="Arial" panose="020B0604020202020204" pitchFamily="34" charset="0"/>
              </a:rPr>
              <a:t>组织制定了</a:t>
            </a:r>
            <a:r>
              <a:rPr lang="en-US" altLang="zh-CN" sz="1799">
                <a:solidFill>
                  <a:srgbClr val="595959"/>
                </a:solidFill>
                <a:latin typeface="Arial" panose="020B0604020202020204" pitchFamily="34" charset="0"/>
                <a:ea typeface="微软雅黑" panose="020B0503020204020204" pitchFamily="34" charset="-122"/>
                <a:sym typeface="Arial" panose="020B0604020202020204" pitchFamily="34" charset="0"/>
              </a:rPr>
              <a:t>《</a:t>
            </a:r>
            <a:r>
              <a:rPr lang="zh-CN" altLang="en-US" sz="1799">
                <a:solidFill>
                  <a:srgbClr val="595959"/>
                </a:solidFill>
                <a:latin typeface="Arial" panose="020B0604020202020204" pitchFamily="34" charset="0"/>
                <a:ea typeface="微软雅黑" panose="020B0503020204020204" pitchFamily="34" charset="-122"/>
                <a:sym typeface="Arial" panose="020B0604020202020204" pitchFamily="34" charset="0"/>
              </a:rPr>
              <a:t>党支部召开党员干部专题组织生活会活动实施方案</a:t>
            </a:r>
            <a:r>
              <a:rPr lang="en-US" altLang="zh-CN" sz="1799">
                <a:solidFill>
                  <a:srgbClr val="595959"/>
                </a:solidFill>
                <a:latin typeface="Arial" panose="020B0604020202020204" pitchFamily="34" charset="0"/>
                <a:ea typeface="微软雅黑" panose="020B0503020204020204" pitchFamily="34" charset="-122"/>
                <a:sym typeface="Arial" panose="020B0604020202020204" pitchFamily="34" charset="0"/>
              </a:rPr>
              <a:t>》</a:t>
            </a:r>
            <a:r>
              <a:rPr lang="zh-CN" altLang="en-US" sz="1799">
                <a:solidFill>
                  <a:srgbClr val="595959"/>
                </a:solidFill>
                <a:latin typeface="Arial" panose="020B0604020202020204" pitchFamily="34" charset="0"/>
                <a:ea typeface="微软雅黑" panose="020B0503020204020204" pitchFamily="34" charset="-122"/>
                <a:sym typeface="Arial" panose="020B0604020202020204" pitchFamily="34" charset="0"/>
              </a:rPr>
              <a:t>，并将该方案发给公司的各个党小组。</a:t>
            </a:r>
          </a:p>
        </p:txBody>
      </p:sp>
      <p:sp>
        <p:nvSpPr>
          <p:cNvPr id="50193" name="矩形 18">
            <a:extLst>
              <a:ext uri="{FF2B5EF4-FFF2-40B4-BE49-F238E27FC236}">
                <a16:creationId xmlns:a16="http://schemas.microsoft.com/office/drawing/2014/main" xmlns="" id="{B200E3BD-7640-483E-8C3E-B3CBC71C5C0E}"/>
              </a:ext>
            </a:extLst>
          </p:cNvPr>
          <p:cNvSpPr>
            <a:spLocks noChangeArrowheads="1"/>
          </p:cNvSpPr>
          <p:nvPr/>
        </p:nvSpPr>
        <p:spPr bwMode="auto">
          <a:xfrm>
            <a:off x="6615704" y="3402024"/>
            <a:ext cx="4554346" cy="1199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eaLnBrk="0" hangingPunct="0"/>
            <a:r>
              <a:rPr lang="zh-CN" altLang="en-US" sz="1799" b="1">
                <a:solidFill>
                  <a:srgbClr val="595959"/>
                </a:solidFill>
                <a:latin typeface="Arial" panose="020B0604020202020204" pitchFamily="34" charset="0"/>
                <a:ea typeface="微软雅黑" panose="020B0503020204020204" pitchFamily="34" charset="-122"/>
                <a:sym typeface="Arial" panose="020B0604020202020204" pitchFamily="34" charset="0"/>
              </a:rPr>
              <a:t>二是</a:t>
            </a:r>
            <a:r>
              <a:rPr lang="zh-CN" altLang="en-US" sz="1799">
                <a:solidFill>
                  <a:srgbClr val="595959"/>
                </a:solidFill>
                <a:latin typeface="Arial" panose="020B0604020202020204" pitchFamily="34" charset="0"/>
                <a:ea typeface="微软雅黑" panose="020B0503020204020204" pitchFamily="34" charset="-122"/>
                <a:sym typeface="Arial" panose="020B0604020202020204" pitchFamily="34" charset="0"/>
              </a:rPr>
              <a:t>组织制定了</a:t>
            </a:r>
            <a:r>
              <a:rPr lang="en-US" altLang="zh-CN" sz="1799">
                <a:solidFill>
                  <a:srgbClr val="595959"/>
                </a:solidFill>
                <a:latin typeface="Arial" panose="020B0604020202020204" pitchFamily="34" charset="0"/>
                <a:ea typeface="微软雅黑" panose="020B0503020204020204" pitchFamily="34" charset="-122"/>
                <a:sym typeface="Arial" panose="020B0604020202020204" pitchFamily="34" charset="0"/>
              </a:rPr>
              <a:t>《“</a:t>
            </a:r>
            <a:r>
              <a:rPr lang="zh-CN" altLang="en-US" sz="1799">
                <a:solidFill>
                  <a:srgbClr val="595959"/>
                </a:solidFill>
                <a:latin typeface="Arial" panose="020B0604020202020204" pitchFamily="34" charset="0"/>
                <a:ea typeface="微软雅黑" panose="020B0503020204020204" pitchFamily="34" charset="-122"/>
                <a:sym typeface="Arial" panose="020B0604020202020204" pitchFamily="34" charset="0"/>
              </a:rPr>
              <a:t>学习实践科学发展观”主题生活会调查问卷</a:t>
            </a:r>
            <a:r>
              <a:rPr lang="en-US" altLang="zh-CN" sz="1799">
                <a:solidFill>
                  <a:srgbClr val="595959"/>
                </a:solidFill>
                <a:latin typeface="Arial" panose="020B0604020202020204" pitchFamily="34" charset="0"/>
                <a:ea typeface="微软雅黑" panose="020B0503020204020204" pitchFamily="34" charset="-122"/>
                <a:sym typeface="Arial" panose="020B0604020202020204" pitchFamily="34" charset="0"/>
              </a:rPr>
              <a:t>》</a:t>
            </a:r>
            <a:r>
              <a:rPr lang="zh-CN" altLang="en-US" sz="1799">
                <a:solidFill>
                  <a:srgbClr val="595959"/>
                </a:solidFill>
                <a:latin typeface="Arial" panose="020B0604020202020204" pitchFamily="34" charset="0"/>
                <a:ea typeface="微软雅黑" panose="020B0503020204020204" pitchFamily="34" charset="-122"/>
                <a:sym typeface="Arial" panose="020B0604020202020204" pitchFamily="34" charset="0"/>
              </a:rPr>
              <a:t>，采取随机抽样的形式，向公司员工广泛征求意见，对公司管理和支部建设提出意见和建议。</a:t>
            </a:r>
          </a:p>
        </p:txBody>
      </p:sp>
      <p:sp>
        <p:nvSpPr>
          <p:cNvPr id="50194" name="矩形 19">
            <a:extLst>
              <a:ext uri="{FF2B5EF4-FFF2-40B4-BE49-F238E27FC236}">
                <a16:creationId xmlns:a16="http://schemas.microsoft.com/office/drawing/2014/main" xmlns="" id="{70F15CC2-E1A2-4273-8967-3F4F9E457267}"/>
              </a:ext>
            </a:extLst>
          </p:cNvPr>
          <p:cNvSpPr>
            <a:spLocks noChangeArrowheads="1"/>
          </p:cNvSpPr>
          <p:nvPr/>
        </p:nvSpPr>
        <p:spPr bwMode="auto">
          <a:xfrm>
            <a:off x="6615704" y="4993664"/>
            <a:ext cx="4554346" cy="1199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r>
              <a:rPr lang="zh-CN" altLang="en-US" sz="1799" b="1">
                <a:solidFill>
                  <a:srgbClr val="595959"/>
                </a:solidFill>
                <a:latin typeface="Arial" panose="020B0604020202020204" pitchFamily="34" charset="0"/>
                <a:ea typeface="微软雅黑" panose="020B0503020204020204" pitchFamily="34" charset="-122"/>
                <a:sym typeface="Arial" panose="020B0604020202020204" pitchFamily="34" charset="0"/>
              </a:rPr>
              <a:t>三是</a:t>
            </a:r>
            <a:r>
              <a:rPr lang="zh-CN" altLang="en-US" sz="1799">
                <a:solidFill>
                  <a:srgbClr val="595959"/>
                </a:solidFill>
                <a:latin typeface="Arial" panose="020B0604020202020204" pitchFamily="34" charset="0"/>
                <a:ea typeface="微软雅黑" panose="020B0503020204020204" pitchFamily="34" charset="-122"/>
                <a:sym typeface="Arial" panose="020B0604020202020204" pitchFamily="34" charset="0"/>
              </a:rPr>
              <a:t>广泛开展了谈心活动，在各支部党员之间，党员和群众之间，党员领导干部和普通党员之间展开谈心，沟通思想，共同查找突出问题和差距。</a:t>
            </a:r>
          </a:p>
        </p:txBody>
      </p:sp>
      <p:sp>
        <p:nvSpPr>
          <p:cNvPr id="50195" name="Freeform 10">
            <a:extLst>
              <a:ext uri="{FF2B5EF4-FFF2-40B4-BE49-F238E27FC236}">
                <a16:creationId xmlns:a16="http://schemas.microsoft.com/office/drawing/2014/main" xmlns="" id="{F83C040A-B8EA-457B-BA4C-4A2D4F8EB309}"/>
              </a:ext>
            </a:extLst>
          </p:cNvPr>
          <p:cNvSpPr>
            <a:spLocks noChangeArrowheads="1"/>
          </p:cNvSpPr>
          <p:nvPr/>
        </p:nvSpPr>
        <p:spPr bwMode="auto">
          <a:xfrm>
            <a:off x="1039408" y="1870683"/>
            <a:ext cx="4146517" cy="4348052"/>
          </a:xfrm>
          <a:custGeom>
            <a:avLst/>
            <a:gdLst>
              <a:gd name="T0" fmla="*/ 185 w 5228"/>
              <a:gd name="T1" fmla="*/ 0 h 6450"/>
              <a:gd name="T2" fmla="*/ 5044 w 5228"/>
              <a:gd name="T3" fmla="*/ 0 h 6450"/>
              <a:gd name="T4" fmla="*/ 5228 w 5228"/>
              <a:gd name="T5" fmla="*/ 184 h 6450"/>
              <a:gd name="T6" fmla="*/ 5228 w 5228"/>
              <a:gd name="T7" fmla="*/ 6266 h 6450"/>
              <a:gd name="T8" fmla="*/ 5044 w 5228"/>
              <a:gd name="T9" fmla="*/ 6450 h 6450"/>
              <a:gd name="T10" fmla="*/ 185 w 5228"/>
              <a:gd name="T11" fmla="*/ 6450 h 6450"/>
              <a:gd name="T12" fmla="*/ 0 w 5228"/>
              <a:gd name="T13" fmla="*/ 6266 h 6450"/>
              <a:gd name="T14" fmla="*/ 0 w 5228"/>
              <a:gd name="T15" fmla="*/ 184 h 6450"/>
              <a:gd name="T16" fmla="*/ 185 w 5228"/>
              <a:gd name="T17" fmla="*/ 0 h 6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bg1"/>
          </a:solidFill>
          <a:ln w="10">
            <a:solidFill>
              <a:srgbClr val="EB0A1D"/>
            </a:solidFill>
            <a:miter lim="800000"/>
            <a:headEnd/>
            <a:tailEnd/>
          </a:ln>
        </p:spPr>
        <p:txBody>
          <a:bodyPr/>
          <a:lstStyle/>
          <a:p>
            <a:pPr eaLnBrk="0" hangingPunct="0"/>
            <a:endParaRPr lang="zh-CN" altLang="en-US" sz="1799">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0196" name="Freeform 11">
            <a:extLst>
              <a:ext uri="{FF2B5EF4-FFF2-40B4-BE49-F238E27FC236}">
                <a16:creationId xmlns:a16="http://schemas.microsoft.com/office/drawing/2014/main" xmlns="" id="{88BC1B5E-2CB4-4573-833A-8F5764F1C794}"/>
              </a:ext>
            </a:extLst>
          </p:cNvPr>
          <p:cNvSpPr>
            <a:spLocks noChangeArrowheads="1"/>
          </p:cNvSpPr>
          <p:nvPr/>
        </p:nvSpPr>
        <p:spPr bwMode="auto">
          <a:xfrm>
            <a:off x="947368" y="2029372"/>
            <a:ext cx="107908" cy="506215"/>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0" hangingPunct="0"/>
            <a:endParaRPr lang="zh-CN" altLang="en-US" sz="1799">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0197" name="Freeform 12">
            <a:extLst>
              <a:ext uri="{FF2B5EF4-FFF2-40B4-BE49-F238E27FC236}">
                <a16:creationId xmlns:a16="http://schemas.microsoft.com/office/drawing/2014/main" xmlns="" id="{3D94426B-7795-4A49-9963-FF4FEA4264EA}"/>
              </a:ext>
            </a:extLst>
          </p:cNvPr>
          <p:cNvSpPr>
            <a:spLocks noChangeArrowheads="1"/>
          </p:cNvSpPr>
          <p:nvPr/>
        </p:nvSpPr>
        <p:spPr bwMode="auto">
          <a:xfrm>
            <a:off x="947368" y="2115064"/>
            <a:ext cx="3646651" cy="436393"/>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50198" name="TextBox 26">
            <a:extLst>
              <a:ext uri="{FF2B5EF4-FFF2-40B4-BE49-F238E27FC236}">
                <a16:creationId xmlns:a16="http://schemas.microsoft.com/office/drawing/2014/main" xmlns="" id="{99EB430E-6F91-4893-BB75-EF3021C4E73D}"/>
              </a:ext>
            </a:extLst>
          </p:cNvPr>
          <p:cNvSpPr txBox="1">
            <a:spLocks noChangeArrowheads="1"/>
          </p:cNvSpPr>
          <p:nvPr/>
        </p:nvSpPr>
        <p:spPr bwMode="auto">
          <a:xfrm>
            <a:off x="1147315" y="2092847"/>
            <a:ext cx="2539008"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0" hangingPunct="0"/>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组织专题生活会</a:t>
            </a:r>
          </a:p>
        </p:txBody>
      </p:sp>
      <p:sp>
        <p:nvSpPr>
          <p:cNvPr id="50199" name="TextBox 27">
            <a:extLst>
              <a:ext uri="{FF2B5EF4-FFF2-40B4-BE49-F238E27FC236}">
                <a16:creationId xmlns:a16="http://schemas.microsoft.com/office/drawing/2014/main" xmlns="" id="{AA73068F-902F-45C7-B028-3A70D835558D}"/>
              </a:ext>
            </a:extLst>
          </p:cNvPr>
          <p:cNvSpPr txBox="1">
            <a:spLocks noChangeArrowheads="1"/>
          </p:cNvSpPr>
          <p:nvPr/>
        </p:nvSpPr>
        <p:spPr bwMode="auto">
          <a:xfrm>
            <a:off x="1253636" y="2818052"/>
            <a:ext cx="3678388" cy="305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20000"/>
              </a:lnSpc>
            </a:pPr>
            <a:r>
              <a:rPr lang="zh-CN" altLang="en-US" sz="1799">
                <a:solidFill>
                  <a:srgbClr val="595959"/>
                </a:solidFill>
                <a:latin typeface="Arial" panose="020B0604020202020204" pitchFamily="34" charset="0"/>
                <a:ea typeface="微软雅黑" panose="020B0503020204020204" pitchFamily="34" charset="-122"/>
                <a:sym typeface="Arial" panose="020B0604020202020204" pitchFamily="34" charset="0"/>
              </a:rPr>
              <a:t>为了切实找准党员干部在思想、工作和作风等方面存在的不适应、不符合科学发展观要求的主要问题，支部于月日召开了专题组织生活会，进行认真的对照检查，公司党员干部一起参加会议，公司领导班子带头进行了对照检查。为了召开好此次主题组织生活会，支部认真做好了会前准备工作：</a:t>
            </a:r>
          </a:p>
        </p:txBody>
      </p:sp>
      <p:sp>
        <p:nvSpPr>
          <p:cNvPr id="26" name="矩形: 圆角 29">
            <a:extLst>
              <a:ext uri="{FF2B5EF4-FFF2-40B4-BE49-F238E27FC236}">
                <a16:creationId xmlns:a16="http://schemas.microsoft.com/office/drawing/2014/main" xmlns="" id="{0D2CF83D-CA5A-4866-B7AA-69915F94042D}"/>
              </a:ext>
            </a:extLst>
          </p:cNvPr>
          <p:cNvSpPr>
            <a:spLocks noChangeArrowheads="1"/>
          </p:cNvSpPr>
          <p:nvPr/>
        </p:nvSpPr>
        <p:spPr bwMode="auto">
          <a:xfrm>
            <a:off x="4355105" y="788429"/>
            <a:ext cx="7836895" cy="530019"/>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zh-CN" altLang="en-US" sz="2400" b="1" dirty="0">
                <a:solidFill>
                  <a:schemeClr val="bg1"/>
                </a:solidFill>
                <a:ea typeface="微软雅黑" panose="020B0503020204020204" pitchFamily="34" charset="-122"/>
                <a:sym typeface="Arial" panose="020B0604020202020204" pitchFamily="34" charset="0"/>
              </a:rPr>
              <a:t>一、组织专题组织生活会，认真的对照检查</a:t>
            </a:r>
          </a:p>
        </p:txBody>
      </p:sp>
    </p:spTree>
    <p:extLst>
      <p:ext uri="{BB962C8B-B14F-4D97-AF65-F5344CB8AC3E}">
        <p14:creationId xmlns:p14="http://schemas.microsoft.com/office/powerpoint/2010/main" xmlns="" val="1581607335"/>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50195"/>
                                        </p:tgtEl>
                                        <p:attrNameLst>
                                          <p:attrName>style.visibility</p:attrName>
                                        </p:attrNameLst>
                                      </p:cBhvr>
                                      <p:to>
                                        <p:strVal val="visible"/>
                                      </p:to>
                                    </p:set>
                                    <p:anim calcmode="lin" valueType="num">
                                      <p:cBhvr>
                                        <p:cTn id="13" dur="1000" fill="hold"/>
                                        <p:tgtEl>
                                          <p:spTgt spid="50195"/>
                                        </p:tgtEl>
                                        <p:attrNameLst>
                                          <p:attrName>ppt_w</p:attrName>
                                        </p:attrNameLst>
                                      </p:cBhvr>
                                      <p:tavLst>
                                        <p:tav tm="0">
                                          <p:val>
                                            <p:strVal val="#ppt_w*0.70"/>
                                          </p:val>
                                        </p:tav>
                                        <p:tav tm="100000">
                                          <p:val>
                                            <p:strVal val="#ppt_w"/>
                                          </p:val>
                                        </p:tav>
                                      </p:tavLst>
                                    </p:anim>
                                    <p:anim calcmode="lin" valueType="num">
                                      <p:cBhvr>
                                        <p:cTn id="14" dur="1000" fill="hold"/>
                                        <p:tgtEl>
                                          <p:spTgt spid="50195"/>
                                        </p:tgtEl>
                                        <p:attrNameLst>
                                          <p:attrName>ppt_h</p:attrName>
                                        </p:attrNameLst>
                                      </p:cBhvr>
                                      <p:tavLst>
                                        <p:tav tm="0">
                                          <p:val>
                                            <p:strVal val="#ppt_h"/>
                                          </p:val>
                                        </p:tav>
                                        <p:tav tm="100000">
                                          <p:val>
                                            <p:strVal val="#ppt_h"/>
                                          </p:val>
                                        </p:tav>
                                      </p:tavLst>
                                    </p:anim>
                                    <p:animEffect transition="in" filter="fade">
                                      <p:cBhvr>
                                        <p:cTn id="15" dur="1000"/>
                                        <p:tgtEl>
                                          <p:spTgt spid="50195"/>
                                        </p:tgtEl>
                                      </p:cBhvr>
                                    </p:animEffect>
                                  </p:childTnLst>
                                </p:cTn>
                              </p:par>
                              <p:par>
                                <p:cTn id="16" presetID="55" presetClass="entr" presetSubtype="0" fill="hold" grpId="0" nodeType="withEffect">
                                  <p:stCondLst>
                                    <p:cond delay="0"/>
                                  </p:stCondLst>
                                  <p:childTnLst>
                                    <p:set>
                                      <p:cBhvr>
                                        <p:cTn id="17" dur="1" fill="hold">
                                          <p:stCondLst>
                                            <p:cond delay="0"/>
                                          </p:stCondLst>
                                        </p:cTn>
                                        <p:tgtEl>
                                          <p:spTgt spid="50197"/>
                                        </p:tgtEl>
                                        <p:attrNameLst>
                                          <p:attrName>style.visibility</p:attrName>
                                        </p:attrNameLst>
                                      </p:cBhvr>
                                      <p:to>
                                        <p:strVal val="visible"/>
                                      </p:to>
                                    </p:set>
                                    <p:anim calcmode="lin" valueType="num">
                                      <p:cBhvr>
                                        <p:cTn id="18" dur="1000" fill="hold"/>
                                        <p:tgtEl>
                                          <p:spTgt spid="50197"/>
                                        </p:tgtEl>
                                        <p:attrNameLst>
                                          <p:attrName>ppt_w</p:attrName>
                                        </p:attrNameLst>
                                      </p:cBhvr>
                                      <p:tavLst>
                                        <p:tav tm="0">
                                          <p:val>
                                            <p:strVal val="#ppt_w*0.70"/>
                                          </p:val>
                                        </p:tav>
                                        <p:tav tm="100000">
                                          <p:val>
                                            <p:strVal val="#ppt_w"/>
                                          </p:val>
                                        </p:tav>
                                      </p:tavLst>
                                    </p:anim>
                                    <p:anim calcmode="lin" valueType="num">
                                      <p:cBhvr>
                                        <p:cTn id="19" dur="1000" fill="hold"/>
                                        <p:tgtEl>
                                          <p:spTgt spid="50197"/>
                                        </p:tgtEl>
                                        <p:attrNameLst>
                                          <p:attrName>ppt_h</p:attrName>
                                        </p:attrNameLst>
                                      </p:cBhvr>
                                      <p:tavLst>
                                        <p:tav tm="0">
                                          <p:val>
                                            <p:strVal val="#ppt_h"/>
                                          </p:val>
                                        </p:tav>
                                        <p:tav tm="100000">
                                          <p:val>
                                            <p:strVal val="#ppt_h"/>
                                          </p:val>
                                        </p:tav>
                                      </p:tavLst>
                                    </p:anim>
                                    <p:animEffect transition="in" filter="fade">
                                      <p:cBhvr>
                                        <p:cTn id="20" dur="1000"/>
                                        <p:tgtEl>
                                          <p:spTgt spid="50197"/>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50199"/>
                                        </p:tgtEl>
                                        <p:attrNameLst>
                                          <p:attrName>style.visibility</p:attrName>
                                        </p:attrNameLst>
                                      </p:cBhvr>
                                      <p:to>
                                        <p:strVal val="visible"/>
                                      </p:to>
                                    </p:set>
                                    <p:anim calcmode="lin" valueType="num">
                                      <p:cBhvr>
                                        <p:cTn id="23" dur="1000" fill="hold"/>
                                        <p:tgtEl>
                                          <p:spTgt spid="50199"/>
                                        </p:tgtEl>
                                        <p:attrNameLst>
                                          <p:attrName>ppt_w</p:attrName>
                                        </p:attrNameLst>
                                      </p:cBhvr>
                                      <p:tavLst>
                                        <p:tav tm="0">
                                          <p:val>
                                            <p:strVal val="#ppt_w*0.70"/>
                                          </p:val>
                                        </p:tav>
                                        <p:tav tm="100000">
                                          <p:val>
                                            <p:strVal val="#ppt_w"/>
                                          </p:val>
                                        </p:tav>
                                      </p:tavLst>
                                    </p:anim>
                                    <p:anim calcmode="lin" valueType="num">
                                      <p:cBhvr>
                                        <p:cTn id="24" dur="1000" fill="hold"/>
                                        <p:tgtEl>
                                          <p:spTgt spid="50199"/>
                                        </p:tgtEl>
                                        <p:attrNameLst>
                                          <p:attrName>ppt_h</p:attrName>
                                        </p:attrNameLst>
                                      </p:cBhvr>
                                      <p:tavLst>
                                        <p:tav tm="0">
                                          <p:val>
                                            <p:strVal val="#ppt_h"/>
                                          </p:val>
                                        </p:tav>
                                        <p:tav tm="100000">
                                          <p:val>
                                            <p:strVal val="#ppt_h"/>
                                          </p:val>
                                        </p:tav>
                                      </p:tavLst>
                                    </p:anim>
                                    <p:animEffect transition="in" filter="fade">
                                      <p:cBhvr>
                                        <p:cTn id="25" dur="1000"/>
                                        <p:tgtEl>
                                          <p:spTgt spid="50199"/>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50192"/>
                                        </p:tgtEl>
                                        <p:attrNameLst>
                                          <p:attrName>style.visibility</p:attrName>
                                        </p:attrNameLst>
                                      </p:cBhvr>
                                      <p:to>
                                        <p:strVal val="visible"/>
                                      </p:to>
                                    </p:set>
                                    <p:anim calcmode="lin" valueType="num">
                                      <p:cBhvr additive="base">
                                        <p:cTn id="34" dur="500" fill="hold"/>
                                        <p:tgtEl>
                                          <p:spTgt spid="50192"/>
                                        </p:tgtEl>
                                        <p:attrNameLst>
                                          <p:attrName>ppt_x</p:attrName>
                                        </p:attrNameLst>
                                      </p:cBhvr>
                                      <p:tavLst>
                                        <p:tav tm="0">
                                          <p:val>
                                            <p:strVal val="#ppt_x"/>
                                          </p:val>
                                        </p:tav>
                                        <p:tav tm="100000">
                                          <p:val>
                                            <p:strVal val="#ppt_x"/>
                                          </p:val>
                                        </p:tav>
                                      </p:tavLst>
                                    </p:anim>
                                    <p:anim calcmode="lin" valueType="num">
                                      <p:cBhvr additive="base">
                                        <p:cTn id="35" dur="500" fill="hold"/>
                                        <p:tgtEl>
                                          <p:spTgt spid="5019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50178"/>
                                        </p:tgtEl>
                                        <p:attrNameLst>
                                          <p:attrName>style.visibility</p:attrName>
                                        </p:attrNameLst>
                                      </p:cBhvr>
                                      <p:to>
                                        <p:strVal val="visible"/>
                                      </p:to>
                                    </p:set>
                                    <p:animEffect transition="in" filter="wipe(up)">
                                      <p:cBhvr>
                                        <p:cTn id="44" dur="500"/>
                                        <p:tgtEl>
                                          <p:spTgt spid="50178"/>
                                        </p:tgtEl>
                                      </p:cBhvr>
                                    </p:animEffect>
                                  </p:childTnLst>
                                </p:cTn>
                              </p:par>
                            </p:childTnLst>
                          </p:cTn>
                        </p:par>
                        <p:par>
                          <p:cTn id="45" fill="hold">
                            <p:stCondLst>
                              <p:cond delay="500"/>
                            </p:stCondLst>
                            <p:childTnLst>
                              <p:par>
                                <p:cTn id="46" presetID="2" presetClass="entr" presetSubtype="4"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50193"/>
                                        </p:tgtEl>
                                        <p:attrNameLst>
                                          <p:attrName>style.visibility</p:attrName>
                                        </p:attrNameLst>
                                      </p:cBhvr>
                                      <p:to>
                                        <p:strVal val="visible"/>
                                      </p:to>
                                    </p:set>
                                    <p:anim calcmode="lin" valueType="num">
                                      <p:cBhvr additive="base">
                                        <p:cTn id="52" dur="500" fill="hold"/>
                                        <p:tgtEl>
                                          <p:spTgt spid="50193"/>
                                        </p:tgtEl>
                                        <p:attrNameLst>
                                          <p:attrName>ppt_x</p:attrName>
                                        </p:attrNameLst>
                                      </p:cBhvr>
                                      <p:tavLst>
                                        <p:tav tm="0">
                                          <p:val>
                                            <p:strVal val="#ppt_x"/>
                                          </p:val>
                                        </p:tav>
                                        <p:tav tm="100000">
                                          <p:val>
                                            <p:strVal val="#ppt_x"/>
                                          </p:val>
                                        </p:tav>
                                      </p:tavLst>
                                    </p:anim>
                                    <p:anim calcmode="lin" valueType="num">
                                      <p:cBhvr additive="base">
                                        <p:cTn id="53" dur="500" fill="hold"/>
                                        <p:tgtEl>
                                          <p:spTgt spid="50193"/>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 calcmode="lin" valueType="num">
                                      <p:cBhvr additive="base">
                                        <p:cTn id="56" dur="500" fill="hold"/>
                                        <p:tgtEl>
                                          <p:spTgt spid="30"/>
                                        </p:tgtEl>
                                        <p:attrNameLst>
                                          <p:attrName>ppt_x</p:attrName>
                                        </p:attrNameLst>
                                      </p:cBhvr>
                                      <p:tavLst>
                                        <p:tav tm="0">
                                          <p:val>
                                            <p:strVal val="#ppt_x"/>
                                          </p:val>
                                        </p:tav>
                                        <p:tav tm="100000">
                                          <p:val>
                                            <p:strVal val="#ppt_x"/>
                                          </p:val>
                                        </p:tav>
                                      </p:tavLst>
                                    </p:anim>
                                    <p:anim calcmode="lin" valueType="num">
                                      <p:cBhvr additive="base">
                                        <p:cTn id="57"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50177"/>
                                        </p:tgtEl>
                                        <p:attrNameLst>
                                          <p:attrName>style.visibility</p:attrName>
                                        </p:attrNameLst>
                                      </p:cBhvr>
                                      <p:to>
                                        <p:strVal val="visible"/>
                                      </p:to>
                                    </p:set>
                                    <p:animEffect transition="in" filter="wipe(up)">
                                      <p:cBhvr>
                                        <p:cTn id="62" dur="500"/>
                                        <p:tgtEl>
                                          <p:spTgt spid="50177"/>
                                        </p:tgtEl>
                                      </p:cBhvr>
                                    </p:animEffect>
                                  </p:childTnLst>
                                </p:cTn>
                              </p:par>
                            </p:childTnLst>
                          </p:cTn>
                        </p:par>
                        <p:par>
                          <p:cTn id="63" fill="hold">
                            <p:stCondLst>
                              <p:cond delay="500"/>
                            </p:stCondLst>
                            <p:childTnLst>
                              <p:par>
                                <p:cTn id="64" presetID="2" presetClass="entr" presetSubtype="4"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additive="base">
                                        <p:cTn id="66" dur="500" fill="hold"/>
                                        <p:tgtEl>
                                          <p:spTgt spid="14"/>
                                        </p:tgtEl>
                                        <p:attrNameLst>
                                          <p:attrName>ppt_x</p:attrName>
                                        </p:attrNameLst>
                                      </p:cBhvr>
                                      <p:tavLst>
                                        <p:tav tm="0">
                                          <p:val>
                                            <p:strVal val="#ppt_x"/>
                                          </p:val>
                                        </p:tav>
                                        <p:tav tm="100000">
                                          <p:val>
                                            <p:strVal val="#ppt_x"/>
                                          </p:val>
                                        </p:tav>
                                      </p:tavLst>
                                    </p:anim>
                                    <p:anim calcmode="lin" valueType="num">
                                      <p:cBhvr additive="base">
                                        <p:cTn id="67" dur="500" fill="hold"/>
                                        <p:tgtEl>
                                          <p:spTgt spid="14"/>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additive="base">
                                        <p:cTn id="70" dur="500" fill="hold"/>
                                        <p:tgtEl>
                                          <p:spTgt spid="31"/>
                                        </p:tgtEl>
                                        <p:attrNameLst>
                                          <p:attrName>ppt_x</p:attrName>
                                        </p:attrNameLst>
                                      </p:cBhvr>
                                      <p:tavLst>
                                        <p:tav tm="0">
                                          <p:val>
                                            <p:strVal val="#ppt_x"/>
                                          </p:val>
                                        </p:tav>
                                        <p:tav tm="100000">
                                          <p:val>
                                            <p:strVal val="#ppt_x"/>
                                          </p:val>
                                        </p:tav>
                                      </p:tavLst>
                                    </p:anim>
                                    <p:anim calcmode="lin" valueType="num">
                                      <p:cBhvr additive="base">
                                        <p:cTn id="71" dur="500" fill="hold"/>
                                        <p:tgtEl>
                                          <p:spTgt spid="31"/>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50194"/>
                                        </p:tgtEl>
                                        <p:attrNameLst>
                                          <p:attrName>style.visibility</p:attrName>
                                        </p:attrNameLst>
                                      </p:cBhvr>
                                      <p:to>
                                        <p:strVal val="visible"/>
                                      </p:to>
                                    </p:set>
                                    <p:anim calcmode="lin" valueType="num">
                                      <p:cBhvr additive="base">
                                        <p:cTn id="74" dur="500" fill="hold"/>
                                        <p:tgtEl>
                                          <p:spTgt spid="50194"/>
                                        </p:tgtEl>
                                        <p:attrNameLst>
                                          <p:attrName>ppt_x</p:attrName>
                                        </p:attrNameLst>
                                      </p:cBhvr>
                                      <p:tavLst>
                                        <p:tav tm="0">
                                          <p:val>
                                            <p:strVal val="#ppt_x"/>
                                          </p:val>
                                        </p:tav>
                                        <p:tav tm="100000">
                                          <p:val>
                                            <p:strVal val="#ppt_x"/>
                                          </p:val>
                                        </p:tav>
                                      </p:tavLst>
                                    </p:anim>
                                    <p:anim calcmode="lin" valueType="num">
                                      <p:cBhvr additive="base">
                                        <p:cTn id="75" dur="500" fill="hold"/>
                                        <p:tgtEl>
                                          <p:spTgt spid="501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0" grpId="0" animBg="1"/>
      <p:bldP spid="29" grpId="0" animBg="1"/>
      <p:bldP spid="10" grpId="0" animBg="1"/>
      <p:bldP spid="12" grpId="0" animBg="1"/>
      <p:bldP spid="14" grpId="0" animBg="1"/>
      <p:bldP spid="50192" grpId="0"/>
      <p:bldP spid="50193" grpId="0"/>
      <p:bldP spid="50194" grpId="0"/>
      <p:bldP spid="50195" grpId="0" animBg="1"/>
      <p:bldP spid="50197" grpId="0" animBg="1"/>
      <p:bldP spid="50199" grpId="0"/>
      <p:bldP spid="2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32" name="组合 9">
            <a:extLst>
              <a:ext uri="{FF2B5EF4-FFF2-40B4-BE49-F238E27FC236}">
                <a16:creationId xmlns:a16="http://schemas.microsoft.com/office/drawing/2014/main" xmlns="" id="{5F5ACAA8-4381-4EFC-A1A8-096FA3F4413C}"/>
              </a:ext>
            </a:extLst>
          </p:cNvPr>
          <p:cNvGrpSpPr>
            <a:grpSpLocks/>
          </p:cNvGrpSpPr>
          <p:nvPr/>
        </p:nvGrpSpPr>
        <p:grpSpPr bwMode="auto">
          <a:xfrm rot="19875264">
            <a:off x="8320259" y="2235418"/>
            <a:ext cx="2940488" cy="2938902"/>
            <a:chOff x="6326339" y="1484784"/>
            <a:chExt cx="2940394" cy="2940394"/>
          </a:xfrm>
        </p:grpSpPr>
        <p:sp>
          <p:nvSpPr>
            <p:cNvPr id="52233" name="椭圆 1">
              <a:extLst>
                <a:ext uri="{FF2B5EF4-FFF2-40B4-BE49-F238E27FC236}">
                  <a16:creationId xmlns:a16="http://schemas.microsoft.com/office/drawing/2014/main" xmlns="" id="{1129F399-11DB-460C-A2CD-2CA24F6AE839}"/>
                </a:ext>
              </a:extLst>
            </p:cNvPr>
            <p:cNvSpPr>
              <a:spLocks noChangeArrowheads="1"/>
            </p:cNvSpPr>
            <p:nvPr/>
          </p:nvSpPr>
          <p:spPr bwMode="auto">
            <a:xfrm>
              <a:off x="6326339" y="1484784"/>
              <a:ext cx="2940394" cy="2940394"/>
            </a:xfrm>
            <a:custGeom>
              <a:avLst/>
              <a:gdLst>
                <a:gd name="T0" fmla="*/ 1692188 w 3384376"/>
                <a:gd name="T1" fmla="*/ 296719 h 3384376"/>
                <a:gd name="T2" fmla="*/ 296719 w 3384376"/>
                <a:gd name="T3" fmla="*/ 1692188 h 3384376"/>
                <a:gd name="T4" fmla="*/ 1692188 w 3384376"/>
                <a:gd name="T5" fmla="*/ 3087657 h 3384376"/>
                <a:gd name="T6" fmla="*/ 3087657 w 3384376"/>
                <a:gd name="T7" fmla="*/ 1692188 h 3384376"/>
                <a:gd name="T8" fmla="*/ 1692188 w 3384376"/>
                <a:gd name="T9" fmla="*/ 296719 h 3384376"/>
                <a:gd name="T10" fmla="*/ 1692188 w 3384376"/>
                <a:gd name="T11" fmla="*/ 0 h 3384376"/>
                <a:gd name="T12" fmla="*/ 3384376 w 3384376"/>
                <a:gd name="T13" fmla="*/ 1692188 h 3384376"/>
                <a:gd name="T14" fmla="*/ 1692188 w 3384376"/>
                <a:gd name="T15" fmla="*/ 3384376 h 3384376"/>
                <a:gd name="T16" fmla="*/ 0 w 3384376"/>
                <a:gd name="T17" fmla="*/ 1692188 h 3384376"/>
                <a:gd name="T18" fmla="*/ 1692188 w 3384376"/>
                <a:gd name="T19" fmla="*/ 0 h 3384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84376" h="3384376">
                  <a:moveTo>
                    <a:pt x="1692188" y="296719"/>
                  </a:moveTo>
                  <a:cubicBezTo>
                    <a:pt x="921492" y="296719"/>
                    <a:pt x="296719" y="921492"/>
                    <a:pt x="296719" y="1692188"/>
                  </a:cubicBezTo>
                  <a:cubicBezTo>
                    <a:pt x="296719" y="2462884"/>
                    <a:pt x="921492" y="3087657"/>
                    <a:pt x="1692188" y="3087657"/>
                  </a:cubicBezTo>
                  <a:cubicBezTo>
                    <a:pt x="2462884" y="3087657"/>
                    <a:pt x="3087657" y="2462884"/>
                    <a:pt x="3087657" y="1692188"/>
                  </a:cubicBezTo>
                  <a:cubicBezTo>
                    <a:pt x="3087657" y="921492"/>
                    <a:pt x="2462884" y="296719"/>
                    <a:pt x="1692188" y="296719"/>
                  </a:cubicBezTo>
                  <a:close/>
                  <a:moveTo>
                    <a:pt x="1692188" y="0"/>
                  </a:moveTo>
                  <a:cubicBezTo>
                    <a:pt x="2626758" y="0"/>
                    <a:pt x="3384376" y="757618"/>
                    <a:pt x="3384376" y="1692188"/>
                  </a:cubicBez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1799">
                <a:ea typeface="微软雅黑" panose="020B0503020204020204" pitchFamily="34" charset="-122"/>
                <a:sym typeface="Arial" panose="020B0604020202020204" pitchFamily="34" charset="0"/>
              </a:endParaRPr>
            </a:p>
          </p:txBody>
        </p:sp>
        <p:sp>
          <p:nvSpPr>
            <p:cNvPr id="52234" name="TextBox 2">
              <a:extLst>
                <a:ext uri="{FF2B5EF4-FFF2-40B4-BE49-F238E27FC236}">
                  <a16:creationId xmlns:a16="http://schemas.microsoft.com/office/drawing/2014/main" xmlns="" id="{7044DE38-88F8-4564-866B-7975316C08BC}"/>
                </a:ext>
              </a:extLst>
            </p:cNvPr>
            <p:cNvSpPr txBox="1">
              <a:spLocks noChangeArrowheads="1"/>
            </p:cNvSpPr>
            <p:nvPr/>
          </p:nvSpPr>
          <p:spPr bwMode="auto">
            <a:xfrm>
              <a:off x="6788424" y="1894442"/>
              <a:ext cx="2016224" cy="21236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0" hangingPunct="0"/>
              <a:r>
                <a:rPr lang="zh-CN" altLang="en-US" sz="6597" b="1" dirty="0">
                  <a:solidFill>
                    <a:srgbClr val="8A0209"/>
                  </a:solidFill>
                  <a:latin typeface="Arial" panose="020B0604020202020204" pitchFamily="34" charset="0"/>
                  <a:ea typeface="微软雅黑" panose="020B0503020204020204" pitchFamily="34" charset="-122"/>
                  <a:sym typeface="Arial" panose="020B0604020202020204" pitchFamily="34" charset="0"/>
                </a:rPr>
                <a:t>取得实效</a:t>
              </a:r>
            </a:p>
          </p:txBody>
        </p:sp>
      </p:grpSp>
      <p:sp>
        <p:nvSpPr>
          <p:cNvPr id="52235" name="矩形 12">
            <a:extLst>
              <a:ext uri="{FF2B5EF4-FFF2-40B4-BE49-F238E27FC236}">
                <a16:creationId xmlns:a16="http://schemas.microsoft.com/office/drawing/2014/main" xmlns="" id="{A2573D03-B571-4001-AD3C-6C4AA1B4A940}"/>
              </a:ext>
            </a:extLst>
          </p:cNvPr>
          <p:cNvSpPr>
            <a:spLocks noChangeArrowheads="1"/>
          </p:cNvSpPr>
          <p:nvPr/>
        </p:nvSpPr>
        <p:spPr bwMode="auto">
          <a:xfrm>
            <a:off x="1077493" y="1640587"/>
            <a:ext cx="6717263" cy="25850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zh-CN" altLang="en-US" sz="1799"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a:t>
            </a:r>
            <a:r>
              <a:rPr lang="en-US" altLang="zh-CN" sz="1799"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1799"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年支部坚持从严治标，着力治本的方针，深入开展了党风党纪教育。</a:t>
            </a: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进一步组织干部职工学习党的四代领导人关于党风廉政建设的重要论述，及时传达学习中纪委关于反腐败的最新指示和精神，增强干部明辨是非的能力，帮助干部筑牢思想防线，防范于未然；支部对党风廉政建设各项工作的认真落实，取得了实效，支部的党员干部均严格遵守党风廉政建设的各项制度。</a:t>
            </a:r>
          </a:p>
        </p:txBody>
      </p:sp>
      <p:sp>
        <p:nvSpPr>
          <p:cNvPr id="52236" name="矩形 30">
            <a:extLst>
              <a:ext uri="{FF2B5EF4-FFF2-40B4-BE49-F238E27FC236}">
                <a16:creationId xmlns:a16="http://schemas.microsoft.com/office/drawing/2014/main" xmlns="" id="{74838705-00B2-4DD1-9300-E9A59A3D7362}"/>
              </a:ext>
            </a:extLst>
          </p:cNvPr>
          <p:cNvSpPr>
            <a:spLocks noChangeArrowheads="1"/>
          </p:cNvSpPr>
          <p:nvPr/>
        </p:nvSpPr>
        <p:spPr bwMode="auto">
          <a:xfrm>
            <a:off x="1077493" y="4562033"/>
            <a:ext cx="6717263" cy="13377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通过自查，</a:t>
            </a:r>
            <a:r>
              <a:rPr lang="en-US" altLang="zh-CN"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年支部的党风廉政建设责任制得到了全面落实，广大党员干部严格要求，</a:t>
            </a:r>
            <a:r>
              <a:rPr lang="zh-CN" altLang="en-US" sz="1799"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认真履行责任制要求，未发生违规违纪现象</a:t>
            </a: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，使整个公司的各项工作保持了良好的发展势头。</a:t>
            </a:r>
          </a:p>
        </p:txBody>
      </p:sp>
      <p:sp>
        <p:nvSpPr>
          <p:cNvPr id="14" name="矩形: 圆角 29">
            <a:extLst>
              <a:ext uri="{FF2B5EF4-FFF2-40B4-BE49-F238E27FC236}">
                <a16:creationId xmlns:a16="http://schemas.microsoft.com/office/drawing/2014/main" xmlns="" id="{D33DD9C0-8377-4C66-97B4-52DDC57FB673}"/>
              </a:ext>
            </a:extLst>
          </p:cNvPr>
          <p:cNvSpPr>
            <a:spLocks noChangeArrowheads="1"/>
          </p:cNvSpPr>
          <p:nvPr/>
        </p:nvSpPr>
        <p:spPr bwMode="auto">
          <a:xfrm>
            <a:off x="4355105" y="788429"/>
            <a:ext cx="7836895" cy="530019"/>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zh-CN" altLang="en-US" sz="2400" b="1" dirty="0">
                <a:solidFill>
                  <a:schemeClr val="bg1"/>
                </a:solidFill>
                <a:ea typeface="微软雅黑" panose="020B0503020204020204" pitchFamily="34" charset="-122"/>
                <a:sym typeface="Arial" panose="020B0604020202020204" pitchFamily="34" charset="0"/>
              </a:rPr>
              <a:t>二、党风廉政工作取得了实效</a:t>
            </a:r>
          </a:p>
        </p:txBody>
      </p:sp>
    </p:spTree>
    <p:extLst>
      <p:ext uri="{BB962C8B-B14F-4D97-AF65-F5344CB8AC3E}">
        <p14:creationId xmlns:p14="http://schemas.microsoft.com/office/powerpoint/2010/main" xmlns="" val="1950980308"/>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2235"/>
                                        </p:tgtEl>
                                        <p:attrNameLst>
                                          <p:attrName>style.visibility</p:attrName>
                                        </p:attrNameLst>
                                      </p:cBhvr>
                                      <p:to>
                                        <p:strVal val="visible"/>
                                      </p:to>
                                    </p:set>
                                    <p:animEffect transition="in" filter="fade">
                                      <p:cBhvr>
                                        <p:cTn id="13" dur="1000"/>
                                        <p:tgtEl>
                                          <p:spTgt spid="52235"/>
                                        </p:tgtEl>
                                      </p:cBhvr>
                                    </p:animEffect>
                                    <p:anim calcmode="lin" valueType="num">
                                      <p:cBhvr>
                                        <p:cTn id="14" dur="1000" fill="hold"/>
                                        <p:tgtEl>
                                          <p:spTgt spid="52235"/>
                                        </p:tgtEl>
                                        <p:attrNameLst>
                                          <p:attrName>ppt_x</p:attrName>
                                        </p:attrNameLst>
                                      </p:cBhvr>
                                      <p:tavLst>
                                        <p:tav tm="0">
                                          <p:val>
                                            <p:strVal val="#ppt_x"/>
                                          </p:val>
                                        </p:tav>
                                        <p:tav tm="100000">
                                          <p:val>
                                            <p:strVal val="#ppt_x"/>
                                          </p:val>
                                        </p:tav>
                                      </p:tavLst>
                                    </p:anim>
                                    <p:anim calcmode="lin" valueType="num">
                                      <p:cBhvr>
                                        <p:cTn id="15" dur="1000" fill="hold"/>
                                        <p:tgtEl>
                                          <p:spTgt spid="5223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52236"/>
                                        </p:tgtEl>
                                        <p:attrNameLst>
                                          <p:attrName>style.visibility</p:attrName>
                                        </p:attrNameLst>
                                      </p:cBhvr>
                                      <p:to>
                                        <p:strVal val="visible"/>
                                      </p:to>
                                    </p:set>
                                    <p:animEffect transition="in" filter="fade">
                                      <p:cBhvr>
                                        <p:cTn id="18" dur="1000"/>
                                        <p:tgtEl>
                                          <p:spTgt spid="52236"/>
                                        </p:tgtEl>
                                      </p:cBhvr>
                                    </p:animEffect>
                                    <p:anim calcmode="lin" valueType="num">
                                      <p:cBhvr>
                                        <p:cTn id="19" dur="1000" fill="hold"/>
                                        <p:tgtEl>
                                          <p:spTgt spid="52236"/>
                                        </p:tgtEl>
                                        <p:attrNameLst>
                                          <p:attrName>ppt_x</p:attrName>
                                        </p:attrNameLst>
                                      </p:cBhvr>
                                      <p:tavLst>
                                        <p:tav tm="0">
                                          <p:val>
                                            <p:strVal val="#ppt_x"/>
                                          </p:val>
                                        </p:tav>
                                        <p:tav tm="100000">
                                          <p:val>
                                            <p:strVal val="#ppt_x"/>
                                          </p:val>
                                        </p:tav>
                                      </p:tavLst>
                                    </p:anim>
                                    <p:anim calcmode="lin" valueType="num">
                                      <p:cBhvr>
                                        <p:cTn id="20" dur="1000" fill="hold"/>
                                        <p:tgtEl>
                                          <p:spTgt spid="52236"/>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36" fill="hold" nodeType="clickEffect">
                                  <p:stCondLst>
                                    <p:cond delay="0"/>
                                  </p:stCondLst>
                                  <p:childTnLst>
                                    <p:set>
                                      <p:cBhvr>
                                        <p:cTn id="24" dur="1" fill="hold">
                                          <p:stCondLst>
                                            <p:cond delay="0"/>
                                          </p:stCondLst>
                                        </p:cTn>
                                        <p:tgtEl>
                                          <p:spTgt spid="52232"/>
                                        </p:tgtEl>
                                        <p:attrNameLst>
                                          <p:attrName>style.visibility</p:attrName>
                                        </p:attrNameLst>
                                      </p:cBhvr>
                                      <p:to>
                                        <p:strVal val="visible"/>
                                      </p:to>
                                    </p:set>
                                    <p:anim calcmode="lin" valueType="num">
                                      <p:cBhvr>
                                        <p:cTn id="25" dur="500" fill="hold"/>
                                        <p:tgtEl>
                                          <p:spTgt spid="52232"/>
                                        </p:tgtEl>
                                        <p:attrNameLst>
                                          <p:attrName>ppt_w</p:attrName>
                                        </p:attrNameLst>
                                      </p:cBhvr>
                                      <p:tavLst>
                                        <p:tav tm="0">
                                          <p:val>
                                            <p:strVal val="(6*min(max(#ppt_w*#ppt_h,.3),1)-7.4)/-.7*#ppt_w"/>
                                          </p:val>
                                        </p:tav>
                                        <p:tav tm="100000">
                                          <p:val>
                                            <p:strVal val="#ppt_w"/>
                                          </p:val>
                                        </p:tav>
                                      </p:tavLst>
                                    </p:anim>
                                    <p:anim calcmode="lin" valueType="num">
                                      <p:cBhvr>
                                        <p:cTn id="26" dur="500" fill="hold"/>
                                        <p:tgtEl>
                                          <p:spTgt spid="52232"/>
                                        </p:tgtEl>
                                        <p:attrNameLst>
                                          <p:attrName>ppt_h</p:attrName>
                                        </p:attrNameLst>
                                      </p:cBhvr>
                                      <p:tavLst>
                                        <p:tav tm="0">
                                          <p:val>
                                            <p:strVal val="(6*min(max(#ppt_w*#ppt_h,.3),1)-7.4)/-.7*#ppt_h"/>
                                          </p:val>
                                        </p:tav>
                                        <p:tav tm="100000">
                                          <p:val>
                                            <p:strVal val="#ppt_h"/>
                                          </p:val>
                                        </p:tav>
                                      </p:tavLst>
                                    </p:anim>
                                    <p:anim calcmode="lin" valueType="num">
                                      <p:cBhvr>
                                        <p:cTn id="27" dur="500" fill="hold"/>
                                        <p:tgtEl>
                                          <p:spTgt spid="52232"/>
                                        </p:tgtEl>
                                        <p:attrNameLst>
                                          <p:attrName>ppt_x</p:attrName>
                                        </p:attrNameLst>
                                      </p:cBhvr>
                                      <p:tavLst>
                                        <p:tav tm="0">
                                          <p:val>
                                            <p:fltVal val="0.5"/>
                                          </p:val>
                                        </p:tav>
                                        <p:tav tm="100000">
                                          <p:val>
                                            <p:strVal val="#ppt_x"/>
                                          </p:val>
                                        </p:tav>
                                      </p:tavLst>
                                    </p:anim>
                                    <p:anim calcmode="lin" valueType="num">
                                      <p:cBhvr>
                                        <p:cTn id="28" dur="500" fill="hold"/>
                                        <p:tgtEl>
                                          <p:spTgt spid="5223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5" grpId="0"/>
      <p:bldP spid="52236" grpId="0"/>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xmlns="" id="{FB88796B-C0D2-4A9B-9304-579774AA0E90}"/>
              </a:ext>
            </a:extLst>
          </p:cNvPr>
          <p:cNvSpPr/>
          <p:nvPr/>
        </p:nvSpPr>
        <p:spPr>
          <a:xfrm>
            <a:off x="1467730" y="3429000"/>
            <a:ext cx="9425354" cy="1987062"/>
          </a:xfrm>
          <a:prstGeom prst="roundRect">
            <a:avLst/>
          </a:prstGeom>
          <a:solidFill>
            <a:schemeClr val="bg1"/>
          </a:solidFill>
          <a:ln w="38100">
            <a:solidFill>
              <a:srgbClr val="EB0A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r>
              <a:rPr lang="zh-CN" altLang="en-US" sz="4400" b="1" dirty="0">
                <a:solidFill>
                  <a:srgbClr val="BC0000"/>
                </a:solidFill>
                <a:latin typeface="Arial" panose="020B0604020202020204" pitchFamily="34" charset="0"/>
                <a:ea typeface="微软雅黑" panose="020B0503020204020204" pitchFamily="34" charset="-122"/>
                <a:sym typeface="Arial" panose="020B0604020202020204" pitchFamily="34" charset="0"/>
              </a:rPr>
              <a:t>下一步的工作思路</a:t>
            </a:r>
          </a:p>
        </p:txBody>
      </p:sp>
      <p:pic>
        <p:nvPicPr>
          <p:cNvPr id="3" name="图片 2">
            <a:extLst>
              <a:ext uri="{FF2B5EF4-FFF2-40B4-BE49-F238E27FC236}">
                <a16:creationId xmlns:a16="http://schemas.microsoft.com/office/drawing/2014/main" xmlns="" id="{336A959D-5102-49A3-8E2F-77E1E019FED5}"/>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191836" y="1441938"/>
            <a:ext cx="3372972" cy="2494756"/>
          </a:xfrm>
          <a:prstGeom prst="rect">
            <a:avLst/>
          </a:prstGeom>
        </p:spPr>
      </p:pic>
    </p:spTree>
    <p:extLst>
      <p:ext uri="{BB962C8B-B14F-4D97-AF65-F5344CB8AC3E}">
        <p14:creationId xmlns:p14="http://schemas.microsoft.com/office/powerpoint/2010/main" xmlns="" val="3748367190"/>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321" name="直接连接符 2">
            <a:extLst>
              <a:ext uri="{FF2B5EF4-FFF2-40B4-BE49-F238E27FC236}">
                <a16:creationId xmlns:a16="http://schemas.microsoft.com/office/drawing/2014/main" xmlns="" id="{7A9873CE-48A7-4D58-AE5E-C038111FC53F}"/>
              </a:ext>
            </a:extLst>
          </p:cNvPr>
          <p:cNvCxnSpPr>
            <a:cxnSpLocks noChangeShapeType="1"/>
          </p:cNvCxnSpPr>
          <p:nvPr/>
        </p:nvCxnSpPr>
        <p:spPr bwMode="auto">
          <a:xfrm>
            <a:off x="2573920" y="3981234"/>
            <a:ext cx="9618081" cy="0"/>
          </a:xfrm>
          <a:prstGeom prst="line">
            <a:avLst/>
          </a:prstGeom>
          <a:noFill/>
          <a:ln w="57150">
            <a:solidFill>
              <a:srgbClr val="EB0A1D"/>
            </a:solidFill>
            <a:round/>
            <a:headEnd/>
            <a:tailEnd/>
          </a:ln>
        </p:spPr>
      </p:cxnSp>
      <p:sp>
        <p:nvSpPr>
          <p:cNvPr id="56329" name="圆角矩形 8">
            <a:extLst>
              <a:ext uri="{FF2B5EF4-FFF2-40B4-BE49-F238E27FC236}">
                <a16:creationId xmlns:a16="http://schemas.microsoft.com/office/drawing/2014/main" xmlns="" id="{C6044835-B017-423D-AE01-39B3DC2ADDA0}"/>
              </a:ext>
            </a:extLst>
          </p:cNvPr>
          <p:cNvSpPr>
            <a:spLocks noChangeArrowheads="1"/>
          </p:cNvSpPr>
          <p:nvPr/>
        </p:nvSpPr>
        <p:spPr bwMode="auto">
          <a:xfrm>
            <a:off x="3288016" y="1510463"/>
            <a:ext cx="6947361" cy="2015338"/>
          </a:xfrm>
          <a:prstGeom prst="roundRect">
            <a:avLst>
              <a:gd name="adj" fmla="val 5199"/>
            </a:avLst>
          </a:prstGeom>
          <a:solidFill>
            <a:schemeClr val="bg1"/>
          </a:solidFill>
          <a:ln w="6350">
            <a:solidFill>
              <a:srgbClr val="EB0A1D"/>
            </a:solidFill>
            <a:round/>
            <a:headEnd/>
            <a:tailEnd/>
          </a:ln>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11">
            <a:extLst>
              <a:ext uri="{FF2B5EF4-FFF2-40B4-BE49-F238E27FC236}">
                <a16:creationId xmlns:a16="http://schemas.microsoft.com/office/drawing/2014/main" xmlns="" id="{74BC0A40-D94E-4411-82F8-523F62E3C2EF}"/>
              </a:ext>
            </a:extLst>
          </p:cNvPr>
          <p:cNvSpPr/>
          <p:nvPr/>
        </p:nvSpPr>
        <p:spPr bwMode="auto">
          <a:xfrm>
            <a:off x="1344088" y="3181447"/>
            <a:ext cx="1599575" cy="1599575"/>
          </a:xfrm>
          <a:prstGeom prst="ellipse">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工作思路</a:t>
            </a:r>
          </a:p>
        </p:txBody>
      </p:sp>
      <p:sp>
        <p:nvSpPr>
          <p:cNvPr id="14" name="椭圆 13">
            <a:extLst>
              <a:ext uri="{FF2B5EF4-FFF2-40B4-BE49-F238E27FC236}">
                <a16:creationId xmlns:a16="http://schemas.microsoft.com/office/drawing/2014/main" xmlns="" id="{78219488-CC46-47B8-BFE1-F0AA2FBDE634}"/>
              </a:ext>
            </a:extLst>
          </p:cNvPr>
          <p:cNvSpPr/>
          <p:nvPr/>
        </p:nvSpPr>
        <p:spPr bwMode="auto">
          <a:xfrm>
            <a:off x="6004755" y="3793984"/>
            <a:ext cx="447500" cy="447500"/>
          </a:xfrm>
          <a:prstGeom prst="ellipse">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endParaRPr lang="zh-CN" altLang="en-US" sz="2400" b="1" noProof="1">
              <a:solidFill>
                <a:schemeClr val="bg1"/>
              </a:solidFill>
              <a:ea typeface="微软雅黑" panose="020B0503020204020204" pitchFamily="34" charset="-122"/>
              <a:sym typeface="Arial" panose="020B0604020202020204" pitchFamily="34" charset="0"/>
            </a:endParaRPr>
          </a:p>
        </p:txBody>
      </p:sp>
      <p:sp>
        <p:nvSpPr>
          <p:cNvPr id="56333" name="等腰三角形 14">
            <a:extLst>
              <a:ext uri="{FF2B5EF4-FFF2-40B4-BE49-F238E27FC236}">
                <a16:creationId xmlns:a16="http://schemas.microsoft.com/office/drawing/2014/main" xmlns="" id="{E97E2A81-3823-4069-B37C-97BE5BBB94E2}"/>
              </a:ext>
            </a:extLst>
          </p:cNvPr>
          <p:cNvSpPr>
            <a:spLocks noChangeArrowheads="1"/>
          </p:cNvSpPr>
          <p:nvPr/>
        </p:nvSpPr>
        <p:spPr bwMode="auto">
          <a:xfrm>
            <a:off x="6110812" y="3474414"/>
            <a:ext cx="235385" cy="250096"/>
          </a:xfrm>
          <a:prstGeom prst="triangle">
            <a:avLst>
              <a:gd name="adj" fmla="val 50000"/>
            </a:avLst>
          </a:prstGeom>
          <a:solidFill>
            <a:srgbClr val="EB0A1D"/>
          </a:solidFill>
          <a:ln w="9525">
            <a:no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1799">
              <a:ea typeface="微软雅黑" panose="020B0503020204020204" pitchFamily="34" charset="-122"/>
              <a:sym typeface="Arial" panose="020B0604020202020204" pitchFamily="34" charset="0"/>
            </a:endParaRPr>
          </a:p>
        </p:txBody>
      </p:sp>
      <p:sp>
        <p:nvSpPr>
          <p:cNvPr id="56334" name="TextBox 15">
            <a:extLst>
              <a:ext uri="{FF2B5EF4-FFF2-40B4-BE49-F238E27FC236}">
                <a16:creationId xmlns:a16="http://schemas.microsoft.com/office/drawing/2014/main" xmlns="" id="{FA56E29A-369A-414B-B531-DDFC98509815}"/>
              </a:ext>
            </a:extLst>
          </p:cNvPr>
          <p:cNvSpPr txBox="1">
            <a:spLocks noChangeArrowheads="1"/>
          </p:cNvSpPr>
          <p:nvPr/>
        </p:nvSpPr>
        <p:spPr bwMode="auto">
          <a:xfrm>
            <a:off x="3752178" y="1594966"/>
            <a:ext cx="6318163" cy="17535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1799"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认真做好党风廉政宣传教育工作。</a:t>
            </a: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严格三会一课制度，对支部的全体党员干部继续加强思想教育。以每年党风廉政建设宣传教育月活动为载体，突出抓好反腐倡廉主题教育活动，重点加强党员干部的反腐倡廉教育。</a:t>
            </a:r>
          </a:p>
        </p:txBody>
      </p:sp>
      <p:sp>
        <p:nvSpPr>
          <p:cNvPr id="56335" name="圆角矩形 17">
            <a:extLst>
              <a:ext uri="{FF2B5EF4-FFF2-40B4-BE49-F238E27FC236}">
                <a16:creationId xmlns:a16="http://schemas.microsoft.com/office/drawing/2014/main" xmlns="" id="{0F89CC58-3668-43EB-964D-6287F335BE75}"/>
              </a:ext>
            </a:extLst>
          </p:cNvPr>
          <p:cNvSpPr>
            <a:spLocks noChangeArrowheads="1"/>
          </p:cNvSpPr>
          <p:nvPr/>
        </p:nvSpPr>
        <p:spPr bwMode="auto">
          <a:xfrm>
            <a:off x="4440091" y="4481102"/>
            <a:ext cx="7037814" cy="2015338"/>
          </a:xfrm>
          <a:prstGeom prst="roundRect">
            <a:avLst>
              <a:gd name="adj" fmla="val 5199"/>
            </a:avLst>
          </a:prstGeom>
          <a:solidFill>
            <a:schemeClr val="bg1"/>
          </a:solidFill>
          <a:ln w="6350">
            <a:solidFill>
              <a:srgbClr val="EB0A1D"/>
            </a:solidFill>
            <a:round/>
            <a:headEnd/>
            <a:tailEnd/>
          </a:ln>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椭圆 18">
            <a:extLst>
              <a:ext uri="{FF2B5EF4-FFF2-40B4-BE49-F238E27FC236}">
                <a16:creationId xmlns:a16="http://schemas.microsoft.com/office/drawing/2014/main" xmlns="" id="{197F4C6B-5558-47D7-9485-4E47DE627FE0}"/>
              </a:ext>
            </a:extLst>
          </p:cNvPr>
          <p:cNvSpPr/>
          <p:nvPr/>
        </p:nvSpPr>
        <p:spPr bwMode="auto">
          <a:xfrm>
            <a:off x="8225973" y="3733136"/>
            <a:ext cx="447500" cy="445054"/>
          </a:xfrm>
          <a:prstGeom prst="ellipse">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endParaRPr lang="zh-CN" altLang="en-US" sz="2400" b="1" noProof="1">
              <a:solidFill>
                <a:schemeClr val="bg1"/>
              </a:solidFill>
              <a:ea typeface="微软雅黑" panose="020B0503020204020204" pitchFamily="34" charset="-122"/>
              <a:sym typeface="Arial" panose="020B0604020202020204" pitchFamily="34" charset="0"/>
            </a:endParaRPr>
          </a:p>
        </p:txBody>
      </p:sp>
      <p:sp>
        <p:nvSpPr>
          <p:cNvPr id="56337" name="等腰三角形 19">
            <a:extLst>
              <a:ext uri="{FF2B5EF4-FFF2-40B4-BE49-F238E27FC236}">
                <a16:creationId xmlns:a16="http://schemas.microsoft.com/office/drawing/2014/main" xmlns="" id="{57F29E15-2C7C-4059-BB57-B3264215449F}"/>
              </a:ext>
            </a:extLst>
          </p:cNvPr>
          <p:cNvSpPr>
            <a:spLocks noChangeArrowheads="1"/>
          </p:cNvSpPr>
          <p:nvPr/>
        </p:nvSpPr>
        <p:spPr bwMode="auto">
          <a:xfrm flipV="1">
            <a:off x="8333502" y="4260988"/>
            <a:ext cx="232442" cy="253040"/>
          </a:xfrm>
          <a:prstGeom prst="triangle">
            <a:avLst>
              <a:gd name="adj" fmla="val 50000"/>
            </a:avLst>
          </a:prstGeom>
          <a:solidFill>
            <a:srgbClr val="EB0A1D"/>
          </a:solidFill>
          <a:ln w="9525">
            <a:no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1799">
              <a:ea typeface="微软雅黑" panose="020B0503020204020204" pitchFamily="34" charset="-122"/>
              <a:sym typeface="Arial" panose="020B0604020202020204" pitchFamily="34" charset="0"/>
            </a:endParaRPr>
          </a:p>
        </p:txBody>
      </p:sp>
      <p:sp>
        <p:nvSpPr>
          <p:cNvPr id="21" name="矩形: 圆角 20">
            <a:extLst>
              <a:ext uri="{FF2B5EF4-FFF2-40B4-BE49-F238E27FC236}">
                <a16:creationId xmlns:a16="http://schemas.microsoft.com/office/drawing/2014/main" xmlns="" id="{5F045F9D-0317-436C-9BE5-5BDACCDD5C92}"/>
              </a:ext>
            </a:extLst>
          </p:cNvPr>
          <p:cNvSpPr/>
          <p:nvPr/>
        </p:nvSpPr>
        <p:spPr bwMode="auto">
          <a:xfrm>
            <a:off x="2787354" y="2071850"/>
            <a:ext cx="799788" cy="799788"/>
          </a:xfrm>
          <a:prstGeom prst="roundRect">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lnSpc>
                <a:spcPct val="150000"/>
              </a:lnSpc>
            </a:pPr>
            <a:r>
              <a:rPr lang="zh-CN" altLang="en-US" sz="2000" b="1" dirty="0">
                <a:solidFill>
                  <a:schemeClr val="bg1"/>
                </a:solidFill>
                <a:ea typeface="微软雅黑" panose="020B0503020204020204" pitchFamily="34" charset="-122"/>
                <a:sym typeface="Arial" panose="020B0604020202020204" pitchFamily="34" charset="0"/>
              </a:rPr>
              <a:t>第一</a:t>
            </a:r>
          </a:p>
          <a:p>
            <a:pPr algn="ctr">
              <a:lnSpc>
                <a:spcPct val="150000"/>
              </a:lnSpc>
            </a:pPr>
            <a:endParaRPr lang="zh-CN" altLang="en-US" sz="2000" b="1" noProof="1">
              <a:solidFill>
                <a:schemeClr val="bg1"/>
              </a:solidFill>
              <a:ea typeface="微软雅黑" panose="020B0503020204020204" pitchFamily="34" charset="-122"/>
              <a:sym typeface="Arial" panose="020B0604020202020204" pitchFamily="34" charset="0"/>
            </a:endParaRPr>
          </a:p>
        </p:txBody>
      </p:sp>
      <p:sp>
        <p:nvSpPr>
          <p:cNvPr id="56340" name="TextBox 51">
            <a:extLst>
              <a:ext uri="{FF2B5EF4-FFF2-40B4-BE49-F238E27FC236}">
                <a16:creationId xmlns:a16="http://schemas.microsoft.com/office/drawing/2014/main" xmlns="" id="{B3EE1FAD-8F51-4104-BF7A-4E9131104B68}"/>
              </a:ext>
            </a:extLst>
          </p:cNvPr>
          <p:cNvSpPr txBox="1">
            <a:spLocks noChangeArrowheads="1"/>
          </p:cNvSpPr>
          <p:nvPr/>
        </p:nvSpPr>
        <p:spPr bwMode="auto">
          <a:xfrm>
            <a:off x="4971695" y="4642141"/>
            <a:ext cx="6274525"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进一步建立健全反腐倡廉的制度体系，形成有效预防腐败的制度保障机制。</a:t>
            </a:r>
            <a:r>
              <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紧密公司生产和发展的实际，以权力的规范使用和制约为重点，逐步形成比较完善的配套的制度体系，构建起惩治和预防腐败的长效工作机制。</a:t>
            </a:r>
          </a:p>
        </p:txBody>
      </p:sp>
      <p:sp>
        <p:nvSpPr>
          <p:cNvPr id="29" name="矩形: 圆角 28">
            <a:extLst>
              <a:ext uri="{FF2B5EF4-FFF2-40B4-BE49-F238E27FC236}">
                <a16:creationId xmlns:a16="http://schemas.microsoft.com/office/drawing/2014/main" xmlns="" id="{5CE932A4-2E0B-4D3F-B83E-CE488DB51C5F}"/>
              </a:ext>
            </a:extLst>
          </p:cNvPr>
          <p:cNvSpPr/>
          <p:nvPr/>
        </p:nvSpPr>
        <p:spPr bwMode="auto">
          <a:xfrm>
            <a:off x="4040197" y="5088877"/>
            <a:ext cx="799788" cy="799788"/>
          </a:xfrm>
          <a:prstGeom prst="roundRect">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lnSpc>
                <a:spcPct val="150000"/>
              </a:lnSpc>
            </a:pPr>
            <a:r>
              <a:rPr lang="zh-CN" altLang="en-US" sz="2000" b="1" dirty="0">
                <a:solidFill>
                  <a:schemeClr val="bg1"/>
                </a:solidFill>
                <a:ea typeface="微软雅黑" panose="020B0503020204020204" pitchFamily="34" charset="-122"/>
                <a:sym typeface="Arial" panose="020B0604020202020204" pitchFamily="34" charset="0"/>
              </a:rPr>
              <a:t>第二</a:t>
            </a:r>
          </a:p>
          <a:p>
            <a:pPr algn="ctr">
              <a:lnSpc>
                <a:spcPct val="150000"/>
              </a:lnSpc>
            </a:pPr>
            <a:endParaRPr lang="zh-CN" altLang="en-US" sz="2000" b="1" noProof="1">
              <a:solidFill>
                <a:schemeClr val="bg1"/>
              </a:solidFill>
              <a:ea typeface="微软雅黑" panose="020B0503020204020204" pitchFamily="34" charset="-122"/>
              <a:sym typeface="Arial" panose="020B0604020202020204" pitchFamily="34" charset="0"/>
            </a:endParaRPr>
          </a:p>
        </p:txBody>
      </p:sp>
      <p:sp>
        <p:nvSpPr>
          <p:cNvPr id="32" name="矩形: 圆角 31">
            <a:extLst>
              <a:ext uri="{FF2B5EF4-FFF2-40B4-BE49-F238E27FC236}">
                <a16:creationId xmlns:a16="http://schemas.microsoft.com/office/drawing/2014/main" xmlns="" id="{905217F0-FD08-4B47-95EF-FF572C47E9A3}"/>
              </a:ext>
            </a:extLst>
          </p:cNvPr>
          <p:cNvSpPr/>
          <p:nvPr/>
        </p:nvSpPr>
        <p:spPr bwMode="auto">
          <a:xfrm>
            <a:off x="6058709" y="-722031"/>
            <a:ext cx="453848" cy="453848"/>
          </a:xfrm>
          <a:prstGeom prst="roundRect">
            <a:avLst>
              <a:gd name="adj" fmla="val 7214"/>
            </a:avLst>
          </a:prstGeom>
          <a:gradFill>
            <a:gsLst>
              <a:gs pos="0">
                <a:schemeClr val="tx1"/>
              </a:gs>
              <a:gs pos="48000">
                <a:schemeClr val="accent2">
                  <a:lumMod val="97000"/>
                  <a:lumOff val="3000"/>
                </a:schemeClr>
              </a:gs>
              <a:gs pos="100000">
                <a:schemeClr val="accent2">
                  <a:lumMod val="60000"/>
                  <a:lumOff val="40000"/>
                </a:schemeClr>
              </a:gs>
            </a:gsLst>
            <a:lin ang="16200000" scaled="1"/>
          </a:gradFill>
          <a:ln w="12700" cap="flat">
            <a:solidFill>
              <a:schemeClr val="bg2"/>
            </a:solidFill>
            <a:prstDash val="solid"/>
            <a:miter lim="800000"/>
          </a:ln>
          <a:effectLst>
            <a:outerShdw blurRad="63500" sx="102000" sy="102000" algn="ctr" rotWithShape="0">
              <a:prstClr val="black">
                <a:alpha val="40000"/>
              </a:prstClr>
            </a:outerShdw>
          </a:effectLst>
        </p:spPr>
        <p:txBody>
          <a:bodyPr/>
          <a:lstStyle/>
          <a:p>
            <a:endParaRPr lang="zh-CN" altLang="en-US" sz="1799"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矩形: 圆角 32">
            <a:extLst>
              <a:ext uri="{FF2B5EF4-FFF2-40B4-BE49-F238E27FC236}">
                <a16:creationId xmlns:a16="http://schemas.microsoft.com/office/drawing/2014/main" xmlns="" id="{0F087E10-CB6D-4844-94F8-52AA73392B90}"/>
              </a:ext>
            </a:extLst>
          </p:cNvPr>
          <p:cNvSpPr/>
          <p:nvPr/>
        </p:nvSpPr>
        <p:spPr bwMode="auto">
          <a:xfrm>
            <a:off x="6641094" y="-722031"/>
            <a:ext cx="453848" cy="453848"/>
          </a:xfrm>
          <a:prstGeom prst="roundRect">
            <a:avLst>
              <a:gd name="adj" fmla="val 7214"/>
            </a:avLst>
          </a:prstGeom>
          <a:gradFill>
            <a:gsLst>
              <a:gs pos="0">
                <a:schemeClr val="bg1"/>
              </a:gs>
              <a:gs pos="100000">
                <a:schemeClr val="bg1">
                  <a:lumMod val="60000"/>
                  <a:lumOff val="40000"/>
                </a:schemeClr>
              </a:gs>
            </a:gsLst>
            <a:lin ang="16200000" scaled="1"/>
          </a:gradFill>
          <a:ln w="12700" cap="flat">
            <a:solidFill>
              <a:schemeClr val="bg2"/>
            </a:solidFill>
            <a:prstDash val="solid"/>
            <a:miter lim="800000"/>
          </a:ln>
          <a:effectLst>
            <a:outerShdw blurRad="63500" sx="102000" sy="102000" algn="ctr" rotWithShape="0">
              <a:prstClr val="black">
                <a:alpha val="40000"/>
              </a:prstClr>
            </a:outerShdw>
          </a:effectLst>
        </p:spPr>
        <p:txBody>
          <a:bodyPr/>
          <a:lstStyle/>
          <a:p>
            <a:endParaRPr lang="zh-CN" altLang="en-US" sz="1799" noProof="1">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矩形: 圆角 33">
            <a:extLst>
              <a:ext uri="{FF2B5EF4-FFF2-40B4-BE49-F238E27FC236}">
                <a16:creationId xmlns:a16="http://schemas.microsoft.com/office/drawing/2014/main" xmlns="" id="{4A4B34F9-E6DF-477E-8178-FB1F68168D9D}"/>
              </a:ext>
            </a:extLst>
          </p:cNvPr>
          <p:cNvSpPr/>
          <p:nvPr/>
        </p:nvSpPr>
        <p:spPr bwMode="auto">
          <a:xfrm>
            <a:off x="7225066" y="-722031"/>
            <a:ext cx="453848" cy="453848"/>
          </a:xfrm>
          <a:prstGeom prst="roundRect">
            <a:avLst>
              <a:gd name="adj" fmla="val 7214"/>
            </a:avLst>
          </a:prstGeom>
          <a:gradFill>
            <a:gsLst>
              <a:gs pos="0">
                <a:srgbClr val="E7D35B"/>
              </a:gs>
              <a:gs pos="48000">
                <a:srgbClr val="EEDF86"/>
              </a:gs>
              <a:gs pos="100000">
                <a:srgbClr val="F5ECB9"/>
              </a:gs>
            </a:gsLst>
            <a:lin ang="16200000" scaled="1"/>
          </a:gradFill>
          <a:ln w="12700" cap="flat" cmpd="sng" algn="ctr">
            <a:solidFill>
              <a:schemeClr val="bg2"/>
            </a:solid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endParaRPr lang="zh-CN" altLang="en-US" sz="1999" noProof="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矩形: 圆角 34">
            <a:extLst>
              <a:ext uri="{FF2B5EF4-FFF2-40B4-BE49-F238E27FC236}">
                <a16:creationId xmlns:a16="http://schemas.microsoft.com/office/drawing/2014/main" xmlns="" id="{0876D2BE-2CF7-402E-9F83-476473E9697B}"/>
              </a:ext>
            </a:extLst>
          </p:cNvPr>
          <p:cNvSpPr/>
          <p:nvPr/>
        </p:nvSpPr>
        <p:spPr bwMode="auto">
          <a:xfrm>
            <a:off x="7816972" y="-722031"/>
            <a:ext cx="453848" cy="453848"/>
          </a:xfrm>
          <a:prstGeom prst="roundRect">
            <a:avLst>
              <a:gd name="adj" fmla="val 7214"/>
            </a:avLst>
          </a:prstGeom>
          <a:gradFill>
            <a:gsLst>
              <a:gs pos="65000">
                <a:srgbClr val="F9F9F9"/>
              </a:gs>
              <a:gs pos="0">
                <a:srgbClr val="E6E6E6"/>
              </a:gs>
              <a:gs pos="100000">
                <a:schemeClr val="bg2"/>
              </a:gs>
            </a:gsLst>
            <a:lin ang="16200000" scaled="0"/>
          </a:gradFill>
          <a:ln w="12700" cap="flat" cmpd="sng" algn="ctr">
            <a:solidFill>
              <a:schemeClr val="bg2"/>
            </a:solid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endParaRPr lang="zh-CN" altLang="en-US" sz="1999" noProof="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圆角 35">
            <a:extLst>
              <a:ext uri="{FF2B5EF4-FFF2-40B4-BE49-F238E27FC236}">
                <a16:creationId xmlns:a16="http://schemas.microsoft.com/office/drawing/2014/main" xmlns="" id="{ED8E7AA6-729D-43AF-BB58-F91A352E5047}"/>
              </a:ext>
            </a:extLst>
          </p:cNvPr>
          <p:cNvSpPr/>
          <p:nvPr/>
        </p:nvSpPr>
        <p:spPr bwMode="auto">
          <a:xfrm>
            <a:off x="8400944" y="-722031"/>
            <a:ext cx="452261" cy="453848"/>
          </a:xfrm>
          <a:prstGeom prst="roundRect">
            <a:avLst>
              <a:gd name="adj" fmla="val 7214"/>
            </a:avLst>
          </a:prstGeom>
          <a:gradFill>
            <a:gsLst>
              <a:gs pos="36000">
                <a:srgbClr val="494949"/>
              </a:gs>
              <a:gs pos="0">
                <a:srgbClr val="474747"/>
              </a:gs>
              <a:gs pos="100000">
                <a:schemeClr val="accent1">
                  <a:lumMod val="60000"/>
                  <a:lumOff val="40000"/>
                </a:schemeClr>
              </a:gs>
            </a:gsLst>
            <a:lin ang="16200000" scaled="0"/>
          </a:gradFill>
          <a:ln w="12700" cap="flat" cmpd="sng" algn="ctr">
            <a:solidFill>
              <a:schemeClr val="bg2"/>
            </a:solid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endParaRPr lang="zh-CN" altLang="en-US" sz="1999" noProof="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56348" name="矩形: 圆角 36">
            <a:extLst>
              <a:ext uri="{FF2B5EF4-FFF2-40B4-BE49-F238E27FC236}">
                <a16:creationId xmlns:a16="http://schemas.microsoft.com/office/drawing/2014/main" xmlns="" id="{6CBC05DB-4C75-4CA2-883C-1BF446AACB2D}"/>
              </a:ext>
            </a:extLst>
          </p:cNvPr>
          <p:cNvSpPr>
            <a:spLocks noChangeArrowheads="1"/>
          </p:cNvSpPr>
          <p:nvPr/>
        </p:nvSpPr>
        <p:spPr bwMode="auto">
          <a:xfrm>
            <a:off x="10070342" y="-722031"/>
            <a:ext cx="453848" cy="453848"/>
          </a:xfrm>
          <a:prstGeom prst="roundRect">
            <a:avLst>
              <a:gd name="adj" fmla="val 7213"/>
            </a:avLst>
          </a:prstGeom>
          <a:gradFill rotWithShape="1">
            <a:gsLst>
              <a:gs pos="0">
                <a:schemeClr val="bg1"/>
              </a:gs>
              <a:gs pos="100000">
                <a:srgbClr val="FFD966"/>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eaLnBrk="0" hangingPunct="0"/>
            <a:endParaRPr lang="zh-CN" altLang="en-US" sz="1799">
              <a:solidFill>
                <a:schemeClr val="bg2"/>
              </a:solidFill>
              <a:latin typeface="Arial" panose="020B0604020202020204" pitchFamily="34" charset="0"/>
              <a:ea typeface="微软雅黑" panose="020B0503020204020204" pitchFamily="34" charset="-122"/>
              <a:sym typeface="Arial" panose="020B0604020202020204" pitchFamily="34" charset="0"/>
            </a:endParaRPr>
          </a:p>
        </p:txBody>
      </p:sp>
      <p:sp>
        <p:nvSpPr>
          <p:cNvPr id="56349" name="矩形: 圆角 37">
            <a:extLst>
              <a:ext uri="{FF2B5EF4-FFF2-40B4-BE49-F238E27FC236}">
                <a16:creationId xmlns:a16="http://schemas.microsoft.com/office/drawing/2014/main" xmlns="" id="{AB7862CB-73E1-45E2-A448-BB1F43EB21D4}"/>
              </a:ext>
            </a:extLst>
          </p:cNvPr>
          <p:cNvSpPr>
            <a:spLocks noChangeArrowheads="1"/>
          </p:cNvSpPr>
          <p:nvPr/>
        </p:nvSpPr>
        <p:spPr bwMode="auto">
          <a:xfrm>
            <a:off x="10654314" y="-722031"/>
            <a:ext cx="453848" cy="453848"/>
          </a:xfrm>
          <a:prstGeom prst="roundRect">
            <a:avLst>
              <a:gd name="adj" fmla="val 7213"/>
            </a:avLst>
          </a:prstGeom>
          <a:gradFill rotWithShape="1">
            <a:gsLst>
              <a:gs pos="0">
                <a:srgbClr val="E7D35B"/>
              </a:gs>
              <a:gs pos="48000">
                <a:srgbClr val="EEDF86"/>
              </a:gs>
              <a:gs pos="100000">
                <a:srgbClr val="F5ECB9"/>
              </a:gs>
            </a:gsLst>
            <a:lin ang="16200000" scaled="1"/>
          </a:gradFill>
          <a:ln>
            <a:noFill/>
          </a:ln>
          <a:extLst>
            <a:ext uri="{91240B29-F687-4F45-9708-019B960494DF}">
              <a14:hiddenLine xmlns:a14="http://schemas.microsoft.com/office/drawing/2010/main" xmlns="" w="19050">
                <a:solidFill>
                  <a:srgbClr val="000000"/>
                </a:solidFill>
                <a:round/>
                <a:headEnd/>
                <a:tailEnd/>
              </a14:hiddenLine>
            </a:ext>
          </a:extLst>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56350" name="矩形: 圆角 38">
            <a:extLst>
              <a:ext uri="{FF2B5EF4-FFF2-40B4-BE49-F238E27FC236}">
                <a16:creationId xmlns:a16="http://schemas.microsoft.com/office/drawing/2014/main" xmlns="" id="{70D0EBC0-3090-4BE6-B2A1-3780FCA38F48}"/>
              </a:ext>
            </a:extLst>
          </p:cNvPr>
          <p:cNvSpPr>
            <a:spLocks noChangeArrowheads="1"/>
          </p:cNvSpPr>
          <p:nvPr/>
        </p:nvSpPr>
        <p:spPr bwMode="auto">
          <a:xfrm>
            <a:off x="11246221" y="-722031"/>
            <a:ext cx="453848" cy="453848"/>
          </a:xfrm>
          <a:prstGeom prst="roundRect">
            <a:avLst>
              <a:gd name="adj" fmla="val 7213"/>
            </a:avLst>
          </a:prstGeom>
          <a:gradFill rotWithShape="1">
            <a:gsLst>
              <a:gs pos="0">
                <a:srgbClr val="E6E6E6"/>
              </a:gs>
              <a:gs pos="64999">
                <a:srgbClr val="F9F9F9"/>
              </a:gs>
              <a:gs pos="100000">
                <a:srgbClr val="FFFFFF"/>
              </a:gs>
            </a:gsLst>
            <a:lin ang="16200000"/>
          </a:gradFill>
          <a:ln>
            <a:noFill/>
          </a:ln>
          <a:extLst>
            <a:ext uri="{91240B29-F687-4F45-9708-019B960494DF}">
              <a14:hiddenLine xmlns:a14="http://schemas.microsoft.com/office/drawing/2010/main" xmlns="" w="19050">
                <a:solidFill>
                  <a:srgbClr val="000000"/>
                </a:solidFill>
                <a:round/>
                <a:headEnd/>
                <a:tailEnd/>
              </a14:hiddenLine>
            </a:ext>
          </a:extLst>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56351" name="矩形: 圆角 39">
            <a:extLst>
              <a:ext uri="{FF2B5EF4-FFF2-40B4-BE49-F238E27FC236}">
                <a16:creationId xmlns:a16="http://schemas.microsoft.com/office/drawing/2014/main" xmlns="" id="{8A17FFA5-ED07-493E-808E-8A2C7A9BD49D}"/>
              </a:ext>
            </a:extLst>
          </p:cNvPr>
          <p:cNvSpPr>
            <a:spLocks noChangeArrowheads="1"/>
          </p:cNvSpPr>
          <p:nvPr/>
        </p:nvSpPr>
        <p:spPr bwMode="auto">
          <a:xfrm>
            <a:off x="11830193" y="-722031"/>
            <a:ext cx="452260" cy="453848"/>
          </a:xfrm>
          <a:prstGeom prst="roundRect">
            <a:avLst>
              <a:gd name="adj" fmla="val 7213"/>
            </a:avLst>
          </a:prstGeom>
          <a:gradFill rotWithShape="1">
            <a:gsLst>
              <a:gs pos="0">
                <a:srgbClr val="474747"/>
              </a:gs>
              <a:gs pos="36000">
                <a:srgbClr val="494949"/>
              </a:gs>
              <a:gs pos="100000">
                <a:srgbClr val="8C8C8C"/>
              </a:gs>
            </a:gsLst>
            <a:lin ang="16200000"/>
          </a:gradFill>
          <a:ln>
            <a:noFill/>
          </a:ln>
          <a:extLst>
            <a:ext uri="{91240B29-F687-4F45-9708-019B960494DF}">
              <a14:hiddenLine xmlns:a14="http://schemas.microsoft.com/office/drawing/2010/main" xmlns="" w="19050">
                <a:solidFill>
                  <a:srgbClr val="000000"/>
                </a:solidFill>
                <a:round/>
                <a:headEnd/>
                <a:tailEnd/>
              </a14:hiddenLine>
            </a:ext>
          </a:extLst>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56352" name="矩形: 圆角 40">
            <a:extLst>
              <a:ext uri="{FF2B5EF4-FFF2-40B4-BE49-F238E27FC236}">
                <a16:creationId xmlns:a16="http://schemas.microsoft.com/office/drawing/2014/main" xmlns="" id="{F572D0CD-2615-4D07-9052-190B8873E9AF}"/>
              </a:ext>
            </a:extLst>
          </p:cNvPr>
          <p:cNvSpPr>
            <a:spLocks noChangeArrowheads="1"/>
          </p:cNvSpPr>
          <p:nvPr/>
        </p:nvSpPr>
        <p:spPr bwMode="auto">
          <a:xfrm>
            <a:off x="9502239" y="-722031"/>
            <a:ext cx="453848" cy="453848"/>
          </a:xfrm>
          <a:prstGeom prst="roundRect">
            <a:avLst>
              <a:gd name="adj" fmla="val 7213"/>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圆角 29">
            <a:extLst>
              <a:ext uri="{FF2B5EF4-FFF2-40B4-BE49-F238E27FC236}">
                <a16:creationId xmlns:a16="http://schemas.microsoft.com/office/drawing/2014/main" xmlns="" id="{B36BF3D7-C105-4555-AB1A-B6F1AD72120B}"/>
              </a:ext>
            </a:extLst>
          </p:cNvPr>
          <p:cNvSpPr>
            <a:spLocks noChangeArrowheads="1"/>
          </p:cNvSpPr>
          <p:nvPr/>
        </p:nvSpPr>
        <p:spPr bwMode="auto">
          <a:xfrm>
            <a:off x="4355105" y="788429"/>
            <a:ext cx="7836895" cy="530019"/>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zh-CN" altLang="en-US" sz="2400" b="1" dirty="0">
                <a:solidFill>
                  <a:schemeClr val="bg1"/>
                </a:solidFill>
                <a:ea typeface="微软雅黑" panose="020B0503020204020204" pitchFamily="34" charset="-122"/>
                <a:sym typeface="Arial" panose="020B0604020202020204" pitchFamily="34" charset="0"/>
              </a:rPr>
              <a:t>工作思路</a:t>
            </a:r>
          </a:p>
        </p:txBody>
      </p:sp>
    </p:spTree>
    <p:extLst>
      <p:ext uri="{BB962C8B-B14F-4D97-AF65-F5344CB8AC3E}">
        <p14:creationId xmlns:p14="http://schemas.microsoft.com/office/powerpoint/2010/main" xmlns="" val="2442758607"/>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56321"/>
                                        </p:tgtEl>
                                        <p:attrNameLst>
                                          <p:attrName>style.visibility</p:attrName>
                                        </p:attrNameLst>
                                      </p:cBhvr>
                                      <p:to>
                                        <p:strVal val="visible"/>
                                      </p:to>
                                    </p:set>
                                    <p:anim calcmode="lin" valueType="num">
                                      <p:cBhvr additive="base">
                                        <p:cTn id="17" dur="500" fill="hold"/>
                                        <p:tgtEl>
                                          <p:spTgt spid="56321"/>
                                        </p:tgtEl>
                                        <p:attrNameLst>
                                          <p:attrName>ppt_x</p:attrName>
                                        </p:attrNameLst>
                                      </p:cBhvr>
                                      <p:tavLst>
                                        <p:tav tm="0">
                                          <p:val>
                                            <p:strVal val="0-#ppt_w/2"/>
                                          </p:val>
                                        </p:tav>
                                        <p:tav tm="100000">
                                          <p:val>
                                            <p:strVal val="#ppt_x"/>
                                          </p:val>
                                        </p:tav>
                                      </p:tavLst>
                                    </p:anim>
                                    <p:anim calcmode="lin" valueType="num">
                                      <p:cBhvr additive="base">
                                        <p:cTn id="18" dur="500" fill="hold"/>
                                        <p:tgtEl>
                                          <p:spTgt spid="5632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6333"/>
                                        </p:tgtEl>
                                        <p:attrNameLst>
                                          <p:attrName>style.visibility</p:attrName>
                                        </p:attrNameLst>
                                      </p:cBhvr>
                                      <p:to>
                                        <p:strVal val="visible"/>
                                      </p:to>
                                    </p:set>
                                    <p:animEffect transition="in" filter="wipe(down)">
                                      <p:cBhvr>
                                        <p:cTn id="26" dur="500"/>
                                        <p:tgtEl>
                                          <p:spTgt spid="56333"/>
                                        </p:tgtEl>
                                      </p:cBhvr>
                                    </p:animEffect>
                                  </p:childTnLst>
                                </p:cTn>
                              </p:par>
                            </p:childTnLst>
                          </p:cTn>
                        </p:par>
                        <p:par>
                          <p:cTn id="27" fill="hold">
                            <p:stCondLst>
                              <p:cond delay="500"/>
                            </p:stCondLst>
                            <p:childTnLst>
                              <p:par>
                                <p:cTn id="28" presetID="22" presetClass="entr" presetSubtype="4" fill="hold" grpId="0" nodeType="afterEffect">
                                  <p:stCondLst>
                                    <p:cond delay="0"/>
                                  </p:stCondLst>
                                  <p:childTnLst>
                                    <p:set>
                                      <p:cBhvr>
                                        <p:cTn id="29" dur="1" fill="hold">
                                          <p:stCondLst>
                                            <p:cond delay="0"/>
                                          </p:stCondLst>
                                        </p:cTn>
                                        <p:tgtEl>
                                          <p:spTgt spid="56329"/>
                                        </p:tgtEl>
                                        <p:attrNameLst>
                                          <p:attrName>style.visibility</p:attrName>
                                        </p:attrNameLst>
                                      </p:cBhvr>
                                      <p:to>
                                        <p:strVal val="visible"/>
                                      </p:to>
                                    </p:set>
                                    <p:animEffect transition="in" filter="wipe(down)">
                                      <p:cBhvr>
                                        <p:cTn id="30" dur="500"/>
                                        <p:tgtEl>
                                          <p:spTgt spid="56329"/>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down)">
                                      <p:cBhvr>
                                        <p:cTn id="33" dur="500"/>
                                        <p:tgtEl>
                                          <p:spTgt spid="21"/>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56334"/>
                                        </p:tgtEl>
                                        <p:attrNameLst>
                                          <p:attrName>style.visibility</p:attrName>
                                        </p:attrNameLst>
                                      </p:cBhvr>
                                      <p:to>
                                        <p:strVal val="visible"/>
                                      </p:to>
                                    </p:set>
                                    <p:animEffect transition="in" filter="wipe(down)">
                                      <p:cBhvr>
                                        <p:cTn id="36" dur="500"/>
                                        <p:tgtEl>
                                          <p:spTgt spid="5633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up)">
                                      <p:cBhvr>
                                        <p:cTn id="41" dur="500"/>
                                        <p:tgtEl>
                                          <p:spTgt spid="19"/>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56337"/>
                                        </p:tgtEl>
                                        <p:attrNameLst>
                                          <p:attrName>style.visibility</p:attrName>
                                        </p:attrNameLst>
                                      </p:cBhvr>
                                      <p:to>
                                        <p:strVal val="visible"/>
                                      </p:to>
                                    </p:set>
                                    <p:animEffect transition="in" filter="wipe(up)">
                                      <p:cBhvr>
                                        <p:cTn id="44" dur="500"/>
                                        <p:tgtEl>
                                          <p:spTgt spid="56337"/>
                                        </p:tgtEl>
                                      </p:cBhvr>
                                    </p:animEffect>
                                  </p:childTnLst>
                                </p:cTn>
                              </p:par>
                            </p:childTnLst>
                          </p:cTn>
                        </p:par>
                        <p:par>
                          <p:cTn id="45" fill="hold">
                            <p:stCondLst>
                              <p:cond delay="500"/>
                            </p:stCondLst>
                            <p:childTnLst>
                              <p:par>
                                <p:cTn id="46" presetID="22" presetClass="entr" presetSubtype="1" fill="hold" grpId="0" nodeType="afterEffect">
                                  <p:stCondLst>
                                    <p:cond delay="0"/>
                                  </p:stCondLst>
                                  <p:childTnLst>
                                    <p:set>
                                      <p:cBhvr>
                                        <p:cTn id="47" dur="1" fill="hold">
                                          <p:stCondLst>
                                            <p:cond delay="0"/>
                                          </p:stCondLst>
                                        </p:cTn>
                                        <p:tgtEl>
                                          <p:spTgt spid="56335"/>
                                        </p:tgtEl>
                                        <p:attrNameLst>
                                          <p:attrName>style.visibility</p:attrName>
                                        </p:attrNameLst>
                                      </p:cBhvr>
                                      <p:to>
                                        <p:strVal val="visible"/>
                                      </p:to>
                                    </p:set>
                                    <p:animEffect transition="in" filter="wipe(up)">
                                      <p:cBhvr>
                                        <p:cTn id="48" dur="500"/>
                                        <p:tgtEl>
                                          <p:spTgt spid="56335"/>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56340"/>
                                        </p:tgtEl>
                                        <p:attrNameLst>
                                          <p:attrName>style.visibility</p:attrName>
                                        </p:attrNameLst>
                                      </p:cBhvr>
                                      <p:to>
                                        <p:strVal val="visible"/>
                                      </p:to>
                                    </p:set>
                                    <p:animEffect transition="in" filter="wipe(up)">
                                      <p:cBhvr>
                                        <p:cTn id="51" dur="500"/>
                                        <p:tgtEl>
                                          <p:spTgt spid="5634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wipe(up)">
                                      <p:cBhvr>
                                        <p:cTn id="5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9" grpId="0" animBg="1"/>
      <p:bldP spid="12" grpId="0" animBg="1"/>
      <p:bldP spid="14" grpId="0" animBg="1"/>
      <p:bldP spid="56333" grpId="0" animBg="1"/>
      <p:bldP spid="56334" grpId="0"/>
      <p:bldP spid="56335" grpId="0" animBg="1"/>
      <p:bldP spid="19" grpId="0" animBg="1"/>
      <p:bldP spid="56337" grpId="0" animBg="1"/>
      <p:bldP spid="21" grpId="0" animBg="1"/>
      <p:bldP spid="56340" grpId="0"/>
      <p:bldP spid="29" grpId="0" animBg="1"/>
      <p:bldP spid="3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8376" name="直接连接符 22">
            <a:extLst>
              <a:ext uri="{FF2B5EF4-FFF2-40B4-BE49-F238E27FC236}">
                <a16:creationId xmlns:a16="http://schemas.microsoft.com/office/drawing/2014/main" xmlns="" id="{4FFFFB36-1984-44DF-8C3C-6DAAA374A1BF}"/>
              </a:ext>
            </a:extLst>
          </p:cNvPr>
          <p:cNvCxnSpPr>
            <a:cxnSpLocks noChangeShapeType="1"/>
          </p:cNvCxnSpPr>
          <p:nvPr/>
        </p:nvCxnSpPr>
        <p:spPr bwMode="auto">
          <a:xfrm>
            <a:off x="1" y="3981234"/>
            <a:ext cx="10199076" cy="0"/>
          </a:xfrm>
          <a:prstGeom prst="line">
            <a:avLst/>
          </a:prstGeom>
          <a:noFill/>
          <a:ln w="57150">
            <a:solidFill>
              <a:srgbClr val="EB0A1D"/>
            </a:solidFill>
            <a:round/>
            <a:headEnd/>
            <a:tailEnd/>
          </a:ln>
        </p:spPr>
      </p:cxnSp>
      <p:sp>
        <p:nvSpPr>
          <p:cNvPr id="29" name="矩形: 圆角 28">
            <a:extLst>
              <a:ext uri="{FF2B5EF4-FFF2-40B4-BE49-F238E27FC236}">
                <a16:creationId xmlns:a16="http://schemas.microsoft.com/office/drawing/2014/main" xmlns="" id="{D5140FAB-95A4-400A-A83B-27BA2DB25F15}"/>
              </a:ext>
            </a:extLst>
          </p:cNvPr>
          <p:cNvSpPr/>
          <p:nvPr/>
        </p:nvSpPr>
        <p:spPr bwMode="auto">
          <a:xfrm>
            <a:off x="6058709" y="-722031"/>
            <a:ext cx="453848" cy="453848"/>
          </a:xfrm>
          <a:prstGeom prst="roundRect">
            <a:avLst>
              <a:gd name="adj" fmla="val 7214"/>
            </a:avLst>
          </a:prstGeom>
          <a:gradFill>
            <a:gsLst>
              <a:gs pos="0">
                <a:schemeClr val="tx1"/>
              </a:gs>
              <a:gs pos="48000">
                <a:schemeClr val="accent2">
                  <a:lumMod val="97000"/>
                  <a:lumOff val="3000"/>
                </a:schemeClr>
              </a:gs>
              <a:gs pos="100000">
                <a:schemeClr val="accent2">
                  <a:lumMod val="60000"/>
                  <a:lumOff val="40000"/>
                </a:schemeClr>
              </a:gs>
            </a:gsLst>
            <a:lin ang="16200000" scaled="1"/>
          </a:gradFill>
          <a:ln w="12700" cap="flat">
            <a:solidFill>
              <a:schemeClr val="bg2"/>
            </a:solidFill>
            <a:prstDash val="solid"/>
            <a:miter lim="800000"/>
          </a:ln>
          <a:effectLst>
            <a:outerShdw blurRad="63500" sx="102000" sy="102000" algn="ctr" rotWithShape="0">
              <a:prstClr val="black">
                <a:alpha val="40000"/>
              </a:prstClr>
            </a:outerShdw>
          </a:effectLst>
        </p:spPr>
        <p:txBody>
          <a:bodyPr/>
          <a:lstStyle/>
          <a:p>
            <a:endParaRPr lang="zh-CN" altLang="en-US" sz="1799"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矩形: 圆角 30">
            <a:extLst>
              <a:ext uri="{FF2B5EF4-FFF2-40B4-BE49-F238E27FC236}">
                <a16:creationId xmlns:a16="http://schemas.microsoft.com/office/drawing/2014/main" xmlns="" id="{1FDD0F1E-7037-481E-985A-192D84AF9EEF}"/>
              </a:ext>
            </a:extLst>
          </p:cNvPr>
          <p:cNvSpPr/>
          <p:nvPr/>
        </p:nvSpPr>
        <p:spPr bwMode="auto">
          <a:xfrm>
            <a:off x="6641094" y="-722031"/>
            <a:ext cx="453848" cy="453848"/>
          </a:xfrm>
          <a:prstGeom prst="roundRect">
            <a:avLst>
              <a:gd name="adj" fmla="val 7214"/>
            </a:avLst>
          </a:prstGeom>
          <a:gradFill>
            <a:gsLst>
              <a:gs pos="0">
                <a:schemeClr val="bg1"/>
              </a:gs>
              <a:gs pos="100000">
                <a:schemeClr val="bg1">
                  <a:lumMod val="60000"/>
                  <a:lumOff val="40000"/>
                </a:schemeClr>
              </a:gs>
            </a:gsLst>
            <a:lin ang="16200000" scaled="1"/>
          </a:gradFill>
          <a:ln w="12700" cap="flat">
            <a:solidFill>
              <a:schemeClr val="bg2"/>
            </a:solidFill>
            <a:prstDash val="solid"/>
            <a:miter lim="800000"/>
          </a:ln>
          <a:effectLst>
            <a:outerShdw blurRad="63500" sx="102000" sy="102000" algn="ctr" rotWithShape="0">
              <a:prstClr val="black">
                <a:alpha val="40000"/>
              </a:prstClr>
            </a:outerShdw>
          </a:effectLst>
        </p:spPr>
        <p:txBody>
          <a:bodyPr/>
          <a:lstStyle/>
          <a:p>
            <a:endParaRPr lang="zh-CN" altLang="en-US" sz="1799" noProof="1">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矩形: 圆角 31">
            <a:extLst>
              <a:ext uri="{FF2B5EF4-FFF2-40B4-BE49-F238E27FC236}">
                <a16:creationId xmlns:a16="http://schemas.microsoft.com/office/drawing/2014/main" xmlns="" id="{D2589748-FFBF-442E-A447-6E6CF3790211}"/>
              </a:ext>
            </a:extLst>
          </p:cNvPr>
          <p:cNvSpPr/>
          <p:nvPr/>
        </p:nvSpPr>
        <p:spPr bwMode="auto">
          <a:xfrm>
            <a:off x="7225066" y="-722031"/>
            <a:ext cx="453848" cy="453848"/>
          </a:xfrm>
          <a:prstGeom prst="roundRect">
            <a:avLst>
              <a:gd name="adj" fmla="val 7214"/>
            </a:avLst>
          </a:prstGeom>
          <a:gradFill>
            <a:gsLst>
              <a:gs pos="0">
                <a:srgbClr val="E7D35B"/>
              </a:gs>
              <a:gs pos="48000">
                <a:srgbClr val="EEDF86"/>
              </a:gs>
              <a:gs pos="100000">
                <a:srgbClr val="F5ECB9"/>
              </a:gs>
            </a:gsLst>
            <a:lin ang="16200000" scaled="1"/>
          </a:gradFill>
          <a:ln w="12700" cap="flat" cmpd="sng" algn="ctr">
            <a:solidFill>
              <a:schemeClr val="bg2"/>
            </a:solid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endParaRPr lang="zh-CN" altLang="en-US" sz="1999" noProof="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圆角 32">
            <a:extLst>
              <a:ext uri="{FF2B5EF4-FFF2-40B4-BE49-F238E27FC236}">
                <a16:creationId xmlns:a16="http://schemas.microsoft.com/office/drawing/2014/main" xmlns="" id="{AF071F2E-4370-4E32-8313-320798DCDFD8}"/>
              </a:ext>
            </a:extLst>
          </p:cNvPr>
          <p:cNvSpPr/>
          <p:nvPr/>
        </p:nvSpPr>
        <p:spPr bwMode="auto">
          <a:xfrm>
            <a:off x="7816972" y="-722031"/>
            <a:ext cx="453848" cy="453848"/>
          </a:xfrm>
          <a:prstGeom prst="roundRect">
            <a:avLst>
              <a:gd name="adj" fmla="val 7214"/>
            </a:avLst>
          </a:prstGeom>
          <a:gradFill>
            <a:gsLst>
              <a:gs pos="65000">
                <a:srgbClr val="F9F9F9"/>
              </a:gs>
              <a:gs pos="0">
                <a:srgbClr val="E6E6E6"/>
              </a:gs>
              <a:gs pos="100000">
                <a:schemeClr val="bg2"/>
              </a:gs>
            </a:gsLst>
            <a:lin ang="16200000" scaled="0"/>
          </a:gradFill>
          <a:ln w="12700" cap="flat" cmpd="sng" algn="ctr">
            <a:solidFill>
              <a:schemeClr val="bg2"/>
            </a:solid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endParaRPr lang="zh-CN" altLang="en-US" sz="1999" noProof="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圆角 33">
            <a:extLst>
              <a:ext uri="{FF2B5EF4-FFF2-40B4-BE49-F238E27FC236}">
                <a16:creationId xmlns:a16="http://schemas.microsoft.com/office/drawing/2014/main" xmlns="" id="{0C40FAA2-9E32-4337-ACB8-163FEE8825D0}"/>
              </a:ext>
            </a:extLst>
          </p:cNvPr>
          <p:cNvSpPr/>
          <p:nvPr/>
        </p:nvSpPr>
        <p:spPr bwMode="auto">
          <a:xfrm>
            <a:off x="8400944" y="-722031"/>
            <a:ext cx="452261" cy="453848"/>
          </a:xfrm>
          <a:prstGeom prst="roundRect">
            <a:avLst>
              <a:gd name="adj" fmla="val 7214"/>
            </a:avLst>
          </a:prstGeom>
          <a:gradFill>
            <a:gsLst>
              <a:gs pos="36000">
                <a:srgbClr val="494949"/>
              </a:gs>
              <a:gs pos="0">
                <a:srgbClr val="474747"/>
              </a:gs>
              <a:gs pos="100000">
                <a:schemeClr val="accent1">
                  <a:lumMod val="60000"/>
                  <a:lumOff val="40000"/>
                </a:schemeClr>
              </a:gs>
            </a:gsLst>
            <a:lin ang="16200000" scaled="0"/>
          </a:gradFill>
          <a:ln w="12700" cap="flat" cmpd="sng" algn="ctr">
            <a:solidFill>
              <a:schemeClr val="bg2"/>
            </a:solid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endParaRPr lang="zh-CN" altLang="en-US" sz="1999" noProof="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58382" name="矩形: 圆角 34">
            <a:extLst>
              <a:ext uri="{FF2B5EF4-FFF2-40B4-BE49-F238E27FC236}">
                <a16:creationId xmlns:a16="http://schemas.microsoft.com/office/drawing/2014/main" xmlns="" id="{18BDAE05-89B3-4671-BA54-70D8DBB6FA57}"/>
              </a:ext>
            </a:extLst>
          </p:cNvPr>
          <p:cNvSpPr>
            <a:spLocks noChangeArrowheads="1"/>
          </p:cNvSpPr>
          <p:nvPr/>
        </p:nvSpPr>
        <p:spPr bwMode="auto">
          <a:xfrm>
            <a:off x="10070342" y="-722031"/>
            <a:ext cx="453848" cy="453848"/>
          </a:xfrm>
          <a:prstGeom prst="roundRect">
            <a:avLst>
              <a:gd name="adj" fmla="val 7213"/>
            </a:avLst>
          </a:prstGeom>
          <a:gradFill rotWithShape="1">
            <a:gsLst>
              <a:gs pos="0">
                <a:schemeClr val="bg1"/>
              </a:gs>
              <a:gs pos="100000">
                <a:srgbClr val="FFD966"/>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eaLnBrk="0" hangingPunct="0"/>
            <a:endParaRPr lang="zh-CN" altLang="en-US" sz="1799">
              <a:solidFill>
                <a:schemeClr val="bg2"/>
              </a:solidFill>
              <a:latin typeface="Arial" panose="020B0604020202020204" pitchFamily="34" charset="0"/>
              <a:ea typeface="微软雅黑" panose="020B0503020204020204" pitchFamily="34" charset="-122"/>
              <a:sym typeface="Arial" panose="020B0604020202020204" pitchFamily="34" charset="0"/>
            </a:endParaRPr>
          </a:p>
        </p:txBody>
      </p:sp>
      <p:sp>
        <p:nvSpPr>
          <p:cNvPr id="58383" name="矩形: 圆角 35">
            <a:extLst>
              <a:ext uri="{FF2B5EF4-FFF2-40B4-BE49-F238E27FC236}">
                <a16:creationId xmlns:a16="http://schemas.microsoft.com/office/drawing/2014/main" xmlns="" id="{5C7762C5-574D-424E-854B-86F9F522557B}"/>
              </a:ext>
            </a:extLst>
          </p:cNvPr>
          <p:cNvSpPr>
            <a:spLocks noChangeArrowheads="1"/>
          </p:cNvSpPr>
          <p:nvPr/>
        </p:nvSpPr>
        <p:spPr bwMode="auto">
          <a:xfrm>
            <a:off x="10654314" y="-722031"/>
            <a:ext cx="453848" cy="453848"/>
          </a:xfrm>
          <a:prstGeom prst="roundRect">
            <a:avLst>
              <a:gd name="adj" fmla="val 7213"/>
            </a:avLst>
          </a:prstGeom>
          <a:gradFill rotWithShape="1">
            <a:gsLst>
              <a:gs pos="0">
                <a:srgbClr val="E7D35B"/>
              </a:gs>
              <a:gs pos="48000">
                <a:srgbClr val="EEDF86"/>
              </a:gs>
              <a:gs pos="100000">
                <a:srgbClr val="F5ECB9"/>
              </a:gs>
            </a:gsLst>
            <a:lin ang="16200000" scaled="1"/>
          </a:gradFill>
          <a:ln>
            <a:noFill/>
          </a:ln>
          <a:extLst>
            <a:ext uri="{91240B29-F687-4F45-9708-019B960494DF}">
              <a14:hiddenLine xmlns:a14="http://schemas.microsoft.com/office/drawing/2010/main" xmlns="" w="19050">
                <a:solidFill>
                  <a:srgbClr val="000000"/>
                </a:solidFill>
                <a:round/>
                <a:headEnd/>
                <a:tailEnd/>
              </a14:hiddenLine>
            </a:ext>
          </a:extLst>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58384" name="矩形: 圆角 36">
            <a:extLst>
              <a:ext uri="{FF2B5EF4-FFF2-40B4-BE49-F238E27FC236}">
                <a16:creationId xmlns:a16="http://schemas.microsoft.com/office/drawing/2014/main" xmlns="" id="{DBCB5581-4943-45A0-B8A1-BEEB5A12CFCF}"/>
              </a:ext>
            </a:extLst>
          </p:cNvPr>
          <p:cNvSpPr>
            <a:spLocks noChangeArrowheads="1"/>
          </p:cNvSpPr>
          <p:nvPr/>
        </p:nvSpPr>
        <p:spPr bwMode="auto">
          <a:xfrm>
            <a:off x="11246221" y="-722031"/>
            <a:ext cx="453848" cy="453848"/>
          </a:xfrm>
          <a:prstGeom prst="roundRect">
            <a:avLst>
              <a:gd name="adj" fmla="val 7213"/>
            </a:avLst>
          </a:prstGeom>
          <a:gradFill rotWithShape="1">
            <a:gsLst>
              <a:gs pos="0">
                <a:srgbClr val="E6E6E6"/>
              </a:gs>
              <a:gs pos="64999">
                <a:srgbClr val="F9F9F9"/>
              </a:gs>
              <a:gs pos="100000">
                <a:srgbClr val="FFFFFF"/>
              </a:gs>
            </a:gsLst>
            <a:lin ang="16200000"/>
          </a:gradFill>
          <a:ln>
            <a:noFill/>
          </a:ln>
          <a:extLst>
            <a:ext uri="{91240B29-F687-4F45-9708-019B960494DF}">
              <a14:hiddenLine xmlns:a14="http://schemas.microsoft.com/office/drawing/2010/main" xmlns="" w="19050">
                <a:solidFill>
                  <a:srgbClr val="000000"/>
                </a:solidFill>
                <a:round/>
                <a:headEnd/>
                <a:tailEnd/>
              </a14:hiddenLine>
            </a:ext>
          </a:extLst>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58385" name="矩形: 圆角 37">
            <a:extLst>
              <a:ext uri="{FF2B5EF4-FFF2-40B4-BE49-F238E27FC236}">
                <a16:creationId xmlns:a16="http://schemas.microsoft.com/office/drawing/2014/main" xmlns="" id="{C9C0D3AC-56B4-4C86-8519-B912820EEB21}"/>
              </a:ext>
            </a:extLst>
          </p:cNvPr>
          <p:cNvSpPr>
            <a:spLocks noChangeArrowheads="1"/>
          </p:cNvSpPr>
          <p:nvPr/>
        </p:nvSpPr>
        <p:spPr bwMode="auto">
          <a:xfrm>
            <a:off x="11830193" y="-722031"/>
            <a:ext cx="452260" cy="453848"/>
          </a:xfrm>
          <a:prstGeom prst="roundRect">
            <a:avLst>
              <a:gd name="adj" fmla="val 7213"/>
            </a:avLst>
          </a:prstGeom>
          <a:gradFill rotWithShape="1">
            <a:gsLst>
              <a:gs pos="0">
                <a:srgbClr val="474747"/>
              </a:gs>
              <a:gs pos="36000">
                <a:srgbClr val="494949"/>
              </a:gs>
              <a:gs pos="100000">
                <a:srgbClr val="8C8C8C"/>
              </a:gs>
            </a:gsLst>
            <a:lin ang="16200000"/>
          </a:gradFill>
          <a:ln>
            <a:noFill/>
          </a:ln>
          <a:extLst>
            <a:ext uri="{91240B29-F687-4F45-9708-019B960494DF}">
              <a14:hiddenLine xmlns:a14="http://schemas.microsoft.com/office/drawing/2010/main" xmlns="" w="19050">
                <a:solidFill>
                  <a:srgbClr val="000000"/>
                </a:solidFill>
                <a:round/>
                <a:headEnd/>
                <a:tailEnd/>
              </a14:hiddenLine>
            </a:ext>
          </a:extLst>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58386" name="矩形: 圆角 38">
            <a:extLst>
              <a:ext uri="{FF2B5EF4-FFF2-40B4-BE49-F238E27FC236}">
                <a16:creationId xmlns:a16="http://schemas.microsoft.com/office/drawing/2014/main" xmlns="" id="{3094E468-BC46-4852-8637-30CF2E0FA93D}"/>
              </a:ext>
            </a:extLst>
          </p:cNvPr>
          <p:cNvSpPr>
            <a:spLocks noChangeArrowheads="1"/>
          </p:cNvSpPr>
          <p:nvPr/>
        </p:nvSpPr>
        <p:spPr bwMode="auto">
          <a:xfrm>
            <a:off x="9502239" y="-722031"/>
            <a:ext cx="453848" cy="453848"/>
          </a:xfrm>
          <a:prstGeom prst="roundRect">
            <a:avLst>
              <a:gd name="adj" fmla="val 7213"/>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58387" name="圆角矩形 8">
            <a:extLst>
              <a:ext uri="{FF2B5EF4-FFF2-40B4-BE49-F238E27FC236}">
                <a16:creationId xmlns:a16="http://schemas.microsoft.com/office/drawing/2014/main" xmlns="" id="{7458577A-122F-44FF-99F0-DF407F71EBCC}"/>
              </a:ext>
            </a:extLst>
          </p:cNvPr>
          <p:cNvSpPr>
            <a:spLocks noChangeArrowheads="1"/>
          </p:cNvSpPr>
          <p:nvPr/>
        </p:nvSpPr>
        <p:spPr bwMode="auto">
          <a:xfrm>
            <a:off x="1321872" y="1510463"/>
            <a:ext cx="6945774" cy="2015338"/>
          </a:xfrm>
          <a:prstGeom prst="roundRect">
            <a:avLst>
              <a:gd name="adj" fmla="val 5199"/>
            </a:avLst>
          </a:prstGeom>
          <a:solidFill>
            <a:schemeClr val="bg1"/>
          </a:solidFill>
          <a:ln w="6350">
            <a:solidFill>
              <a:srgbClr val="EB0A1D"/>
            </a:solidFill>
            <a:round/>
            <a:headEnd/>
            <a:tailEnd/>
          </a:ln>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58390" name="TextBox 15">
            <a:extLst>
              <a:ext uri="{FF2B5EF4-FFF2-40B4-BE49-F238E27FC236}">
                <a16:creationId xmlns:a16="http://schemas.microsoft.com/office/drawing/2014/main" xmlns="" id="{37BB9230-EA01-4662-8EEC-39A932DD9F37}"/>
              </a:ext>
            </a:extLst>
          </p:cNvPr>
          <p:cNvSpPr txBox="1">
            <a:spLocks noChangeArrowheads="1"/>
          </p:cNvSpPr>
          <p:nvPr/>
        </p:nvSpPr>
        <p:spPr bwMode="auto">
          <a:xfrm>
            <a:off x="2191847" y="1645542"/>
            <a:ext cx="5706715" cy="17535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1799"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进一步加强监督。</a:t>
            </a: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以加强党内监督为着力点，认真落实党内监督的各项制度和措施，加大对公司领导班子和领导干部执行各项制度、规范行政情况进行监督，同时充分发挥群众监督、民主监督、舆论监督的作用。</a:t>
            </a:r>
          </a:p>
        </p:txBody>
      </p:sp>
      <p:sp>
        <p:nvSpPr>
          <p:cNvPr id="58391" name="圆角矩形 17">
            <a:extLst>
              <a:ext uri="{FF2B5EF4-FFF2-40B4-BE49-F238E27FC236}">
                <a16:creationId xmlns:a16="http://schemas.microsoft.com/office/drawing/2014/main" xmlns="" id="{2B1A987A-84DA-445E-81BE-83E69C0D7188}"/>
              </a:ext>
            </a:extLst>
          </p:cNvPr>
          <p:cNvSpPr>
            <a:spLocks noChangeArrowheads="1"/>
          </p:cNvSpPr>
          <p:nvPr/>
        </p:nvSpPr>
        <p:spPr bwMode="auto">
          <a:xfrm>
            <a:off x="3533983" y="4481102"/>
            <a:ext cx="7037813" cy="2015338"/>
          </a:xfrm>
          <a:prstGeom prst="roundRect">
            <a:avLst>
              <a:gd name="adj" fmla="val 5199"/>
            </a:avLst>
          </a:prstGeom>
          <a:solidFill>
            <a:schemeClr val="bg1"/>
          </a:solidFill>
          <a:ln w="6350">
            <a:solidFill>
              <a:srgbClr val="EB0A1D"/>
            </a:solidFill>
            <a:round/>
            <a:headEnd/>
            <a:tailEnd/>
          </a:ln>
        </p:spPr>
        <p:txBody>
          <a:bodyPr/>
          <a:lstStyle/>
          <a:p>
            <a:pPr algn="ctr" eaLnBrk="0" hangingPunct="0"/>
            <a:endParaRPr lang="zh-CN" altLang="en-US" sz="1999">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58396" name="TextBox 51">
            <a:extLst>
              <a:ext uri="{FF2B5EF4-FFF2-40B4-BE49-F238E27FC236}">
                <a16:creationId xmlns:a16="http://schemas.microsoft.com/office/drawing/2014/main" xmlns="" id="{57E615CA-0815-4E54-9A70-85EEE6375091}"/>
              </a:ext>
            </a:extLst>
          </p:cNvPr>
          <p:cNvSpPr txBox="1">
            <a:spLocks noChangeArrowheads="1"/>
          </p:cNvSpPr>
          <p:nvPr/>
        </p:nvSpPr>
        <p:spPr bwMode="auto">
          <a:xfrm>
            <a:off x="4292511" y="4829770"/>
            <a:ext cx="6047243" cy="13382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1799"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深入持久地贯彻落实党风廉政建设责任制。</a:t>
            </a: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按照责任制的有关要求，提高认识，增强责任感，逐级明确领导责任，层层分解落实到人。</a:t>
            </a:r>
          </a:p>
        </p:txBody>
      </p:sp>
      <p:sp>
        <p:nvSpPr>
          <p:cNvPr id="35" name="椭圆 34">
            <a:extLst>
              <a:ext uri="{FF2B5EF4-FFF2-40B4-BE49-F238E27FC236}">
                <a16:creationId xmlns:a16="http://schemas.microsoft.com/office/drawing/2014/main" xmlns="" id="{E081E715-3F9D-450D-A571-B5C0638FA727}"/>
              </a:ext>
            </a:extLst>
          </p:cNvPr>
          <p:cNvSpPr/>
          <p:nvPr/>
        </p:nvSpPr>
        <p:spPr bwMode="auto">
          <a:xfrm>
            <a:off x="3898965" y="3780836"/>
            <a:ext cx="447500" cy="447500"/>
          </a:xfrm>
          <a:prstGeom prst="ellipse">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endParaRPr lang="zh-CN" altLang="en-US" sz="2400" b="1" noProof="1">
              <a:solidFill>
                <a:schemeClr val="bg1"/>
              </a:solidFill>
              <a:ea typeface="微软雅黑" panose="020B0503020204020204" pitchFamily="34" charset="-122"/>
              <a:sym typeface="Arial" panose="020B0604020202020204" pitchFamily="34" charset="0"/>
            </a:endParaRPr>
          </a:p>
        </p:txBody>
      </p:sp>
      <p:sp>
        <p:nvSpPr>
          <p:cNvPr id="36" name="等腰三角形 14">
            <a:extLst>
              <a:ext uri="{FF2B5EF4-FFF2-40B4-BE49-F238E27FC236}">
                <a16:creationId xmlns:a16="http://schemas.microsoft.com/office/drawing/2014/main" xmlns="" id="{9D7BC935-CBD5-4A18-9E68-3EB15FA875BF}"/>
              </a:ext>
            </a:extLst>
          </p:cNvPr>
          <p:cNvSpPr>
            <a:spLocks noChangeArrowheads="1"/>
          </p:cNvSpPr>
          <p:nvPr/>
        </p:nvSpPr>
        <p:spPr bwMode="auto">
          <a:xfrm>
            <a:off x="4005022" y="3461266"/>
            <a:ext cx="235385" cy="250096"/>
          </a:xfrm>
          <a:prstGeom prst="triangle">
            <a:avLst>
              <a:gd name="adj" fmla="val 50000"/>
            </a:avLst>
          </a:prstGeom>
          <a:solidFill>
            <a:srgbClr val="EB0A1D"/>
          </a:solidFill>
          <a:ln w="9525">
            <a:no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1799">
              <a:ea typeface="微软雅黑" panose="020B0503020204020204" pitchFamily="34" charset="-122"/>
              <a:sym typeface="Arial" panose="020B0604020202020204" pitchFamily="34" charset="0"/>
            </a:endParaRPr>
          </a:p>
        </p:txBody>
      </p:sp>
      <p:sp>
        <p:nvSpPr>
          <p:cNvPr id="37" name="椭圆 36">
            <a:extLst>
              <a:ext uri="{FF2B5EF4-FFF2-40B4-BE49-F238E27FC236}">
                <a16:creationId xmlns:a16="http://schemas.microsoft.com/office/drawing/2014/main" xmlns="" id="{EAF89EA8-2778-4FAA-A6A9-5F6378160B3E}"/>
              </a:ext>
            </a:extLst>
          </p:cNvPr>
          <p:cNvSpPr/>
          <p:nvPr/>
        </p:nvSpPr>
        <p:spPr bwMode="auto">
          <a:xfrm>
            <a:off x="6096000" y="3795562"/>
            <a:ext cx="447500" cy="445054"/>
          </a:xfrm>
          <a:prstGeom prst="ellipse">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endParaRPr lang="zh-CN" altLang="en-US" sz="2400" b="1" noProof="1">
              <a:solidFill>
                <a:schemeClr val="bg1"/>
              </a:solidFill>
              <a:ea typeface="微软雅黑" panose="020B0503020204020204" pitchFamily="34" charset="-122"/>
              <a:sym typeface="Arial" panose="020B0604020202020204" pitchFamily="34" charset="0"/>
            </a:endParaRPr>
          </a:p>
        </p:txBody>
      </p:sp>
      <p:sp>
        <p:nvSpPr>
          <p:cNvPr id="38" name="等腰三角形 19">
            <a:extLst>
              <a:ext uri="{FF2B5EF4-FFF2-40B4-BE49-F238E27FC236}">
                <a16:creationId xmlns:a16="http://schemas.microsoft.com/office/drawing/2014/main" xmlns="" id="{9DD009D3-E1E4-4B9F-B06B-6B11F6F74CB8}"/>
              </a:ext>
            </a:extLst>
          </p:cNvPr>
          <p:cNvSpPr>
            <a:spLocks noChangeArrowheads="1"/>
          </p:cNvSpPr>
          <p:nvPr/>
        </p:nvSpPr>
        <p:spPr bwMode="auto">
          <a:xfrm flipV="1">
            <a:off x="6203529" y="4323414"/>
            <a:ext cx="232442" cy="253040"/>
          </a:xfrm>
          <a:prstGeom prst="triangle">
            <a:avLst>
              <a:gd name="adj" fmla="val 50000"/>
            </a:avLst>
          </a:prstGeom>
          <a:solidFill>
            <a:srgbClr val="EB0A1D"/>
          </a:solidFill>
          <a:ln w="9525">
            <a:no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1799">
              <a:ea typeface="微软雅黑" panose="020B0503020204020204" pitchFamily="34" charset="-122"/>
              <a:sym typeface="Arial" panose="020B0604020202020204" pitchFamily="34" charset="0"/>
            </a:endParaRPr>
          </a:p>
        </p:txBody>
      </p:sp>
      <p:sp>
        <p:nvSpPr>
          <p:cNvPr id="39" name="矩形: 圆角 38">
            <a:extLst>
              <a:ext uri="{FF2B5EF4-FFF2-40B4-BE49-F238E27FC236}">
                <a16:creationId xmlns:a16="http://schemas.microsoft.com/office/drawing/2014/main" xmlns="" id="{A05CF00C-B0D7-4796-8A6B-5634D2CCB5FF}"/>
              </a:ext>
            </a:extLst>
          </p:cNvPr>
          <p:cNvSpPr/>
          <p:nvPr/>
        </p:nvSpPr>
        <p:spPr bwMode="auto">
          <a:xfrm>
            <a:off x="1022975" y="2118238"/>
            <a:ext cx="799788" cy="799788"/>
          </a:xfrm>
          <a:prstGeom prst="roundRect">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lnSpc>
                <a:spcPct val="150000"/>
              </a:lnSpc>
            </a:pPr>
            <a:r>
              <a:rPr lang="zh-CN" altLang="en-US" sz="2000" b="1" dirty="0">
                <a:solidFill>
                  <a:schemeClr val="bg1"/>
                </a:solidFill>
                <a:ea typeface="微软雅黑" panose="020B0503020204020204" pitchFamily="34" charset="-122"/>
                <a:sym typeface="Arial" panose="020B0604020202020204" pitchFamily="34" charset="0"/>
              </a:rPr>
              <a:t>第三</a:t>
            </a:r>
          </a:p>
          <a:p>
            <a:pPr algn="ctr">
              <a:lnSpc>
                <a:spcPct val="150000"/>
              </a:lnSpc>
            </a:pPr>
            <a:endParaRPr lang="zh-CN" altLang="en-US" sz="2000" b="1" noProof="1">
              <a:solidFill>
                <a:schemeClr val="bg1"/>
              </a:solidFill>
              <a:ea typeface="微软雅黑" panose="020B0503020204020204" pitchFamily="34" charset="-122"/>
              <a:sym typeface="Arial" panose="020B0604020202020204" pitchFamily="34" charset="0"/>
            </a:endParaRPr>
          </a:p>
        </p:txBody>
      </p:sp>
      <p:sp>
        <p:nvSpPr>
          <p:cNvPr id="40" name="矩形: 圆角 39">
            <a:extLst>
              <a:ext uri="{FF2B5EF4-FFF2-40B4-BE49-F238E27FC236}">
                <a16:creationId xmlns:a16="http://schemas.microsoft.com/office/drawing/2014/main" xmlns="" id="{2E489095-55B9-4E7E-A287-5EC01DE7A82C}"/>
              </a:ext>
            </a:extLst>
          </p:cNvPr>
          <p:cNvSpPr/>
          <p:nvPr/>
        </p:nvSpPr>
        <p:spPr bwMode="auto">
          <a:xfrm>
            <a:off x="3185129" y="5118780"/>
            <a:ext cx="799788" cy="799788"/>
          </a:xfrm>
          <a:prstGeom prst="roundRect">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lnSpc>
                <a:spcPct val="150000"/>
              </a:lnSpc>
            </a:pPr>
            <a:r>
              <a:rPr lang="zh-CN" altLang="en-US" sz="2000" b="1" dirty="0">
                <a:solidFill>
                  <a:schemeClr val="bg1"/>
                </a:solidFill>
                <a:ea typeface="微软雅黑" panose="020B0503020204020204" pitchFamily="34" charset="-122"/>
                <a:sym typeface="Arial" panose="020B0604020202020204" pitchFamily="34" charset="0"/>
              </a:rPr>
              <a:t>第四</a:t>
            </a:r>
          </a:p>
          <a:p>
            <a:pPr algn="ctr">
              <a:lnSpc>
                <a:spcPct val="150000"/>
              </a:lnSpc>
            </a:pPr>
            <a:endParaRPr lang="zh-CN" altLang="en-US" sz="2000" b="1" noProof="1">
              <a:solidFill>
                <a:schemeClr val="bg1"/>
              </a:solidFill>
              <a:ea typeface="微软雅黑" panose="020B0503020204020204" pitchFamily="34" charset="-122"/>
              <a:sym typeface="Arial" panose="020B0604020202020204" pitchFamily="34" charset="0"/>
            </a:endParaRPr>
          </a:p>
        </p:txBody>
      </p:sp>
      <p:sp>
        <p:nvSpPr>
          <p:cNvPr id="42" name="矩形: 圆角 29">
            <a:extLst>
              <a:ext uri="{FF2B5EF4-FFF2-40B4-BE49-F238E27FC236}">
                <a16:creationId xmlns:a16="http://schemas.microsoft.com/office/drawing/2014/main" xmlns="" id="{1B1FBA4D-1BF3-408E-B132-9932A9699A62}"/>
              </a:ext>
            </a:extLst>
          </p:cNvPr>
          <p:cNvSpPr>
            <a:spLocks noChangeArrowheads="1"/>
          </p:cNvSpPr>
          <p:nvPr/>
        </p:nvSpPr>
        <p:spPr bwMode="auto">
          <a:xfrm>
            <a:off x="4355105" y="788429"/>
            <a:ext cx="7836895" cy="530019"/>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zh-CN" altLang="en-US" sz="2400" b="1" dirty="0">
                <a:solidFill>
                  <a:schemeClr val="bg1"/>
                </a:solidFill>
                <a:ea typeface="微软雅黑" panose="020B0503020204020204" pitchFamily="34" charset="-122"/>
                <a:sym typeface="Arial" panose="020B0604020202020204" pitchFamily="34" charset="0"/>
              </a:rPr>
              <a:t>工作思路</a:t>
            </a:r>
          </a:p>
        </p:txBody>
      </p:sp>
    </p:spTree>
    <p:extLst>
      <p:ext uri="{BB962C8B-B14F-4D97-AF65-F5344CB8AC3E}">
        <p14:creationId xmlns:p14="http://schemas.microsoft.com/office/powerpoint/2010/main" xmlns="" val="2435981562"/>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1+#ppt_w/2"/>
                                          </p:val>
                                        </p:tav>
                                        <p:tav tm="100000">
                                          <p:val>
                                            <p:strVal val="#ppt_x"/>
                                          </p:val>
                                        </p:tav>
                                      </p:tavLst>
                                    </p:anim>
                                    <p:anim calcmode="lin" valueType="num">
                                      <p:cBhvr additive="base">
                                        <p:cTn id="8"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8376"/>
                                        </p:tgtEl>
                                        <p:attrNameLst>
                                          <p:attrName>style.visibility</p:attrName>
                                        </p:attrNameLst>
                                      </p:cBhvr>
                                      <p:to>
                                        <p:strVal val="visible"/>
                                      </p:to>
                                    </p:set>
                                    <p:anim calcmode="lin" valueType="num">
                                      <p:cBhvr additive="base">
                                        <p:cTn id="13" dur="500" fill="hold"/>
                                        <p:tgtEl>
                                          <p:spTgt spid="58376"/>
                                        </p:tgtEl>
                                        <p:attrNameLst>
                                          <p:attrName>ppt_x</p:attrName>
                                        </p:attrNameLst>
                                      </p:cBhvr>
                                      <p:tavLst>
                                        <p:tav tm="0">
                                          <p:val>
                                            <p:strVal val="0-#ppt_w/2"/>
                                          </p:val>
                                        </p:tav>
                                        <p:tav tm="100000">
                                          <p:val>
                                            <p:strVal val="#ppt_x"/>
                                          </p:val>
                                        </p:tav>
                                      </p:tavLst>
                                    </p:anim>
                                    <p:anim calcmode="lin" valueType="num">
                                      <p:cBhvr additive="base">
                                        <p:cTn id="14" dur="500" fill="hold"/>
                                        <p:tgtEl>
                                          <p:spTgt spid="5837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down)">
                                      <p:cBhvr>
                                        <p:cTn id="19" dur="500"/>
                                        <p:tgtEl>
                                          <p:spTgt spid="3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down)">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8387"/>
                                        </p:tgtEl>
                                        <p:attrNameLst>
                                          <p:attrName>style.visibility</p:attrName>
                                        </p:attrNameLst>
                                      </p:cBhvr>
                                      <p:to>
                                        <p:strVal val="visible"/>
                                      </p:to>
                                    </p:set>
                                    <p:animEffect transition="in" filter="wipe(down)">
                                      <p:cBhvr>
                                        <p:cTn id="27" dur="500"/>
                                        <p:tgtEl>
                                          <p:spTgt spid="5838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58390"/>
                                        </p:tgtEl>
                                        <p:attrNameLst>
                                          <p:attrName>style.visibility</p:attrName>
                                        </p:attrNameLst>
                                      </p:cBhvr>
                                      <p:to>
                                        <p:strVal val="visible"/>
                                      </p:to>
                                    </p:set>
                                    <p:animEffect transition="in" filter="wipe(down)">
                                      <p:cBhvr>
                                        <p:cTn id="30" dur="500"/>
                                        <p:tgtEl>
                                          <p:spTgt spid="58390"/>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down)">
                                      <p:cBhvr>
                                        <p:cTn id="33" dur="500"/>
                                        <p:tgtEl>
                                          <p:spTgt spid="3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down)">
                                      <p:cBhvr>
                                        <p:cTn id="38" dur="500"/>
                                        <p:tgtEl>
                                          <p:spTgt spid="37"/>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wipe(down)">
                                      <p:cBhvr>
                                        <p:cTn id="4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87" grpId="0" animBg="1"/>
      <p:bldP spid="58390" grpId="0"/>
      <p:bldP spid="35" grpId="0" animBg="1"/>
      <p:bldP spid="36" grpId="0" animBg="1"/>
      <p:bldP spid="37" grpId="0" animBg="1"/>
      <p:bldP spid="38" grpId="0" animBg="1"/>
      <p:bldP spid="39" grpId="0" animBg="1"/>
      <p:bldP spid="4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4" name="等腰三角形 12">
            <a:extLst>
              <a:ext uri="{FF2B5EF4-FFF2-40B4-BE49-F238E27FC236}">
                <a16:creationId xmlns:a16="http://schemas.microsoft.com/office/drawing/2014/main" xmlns="" id="{1E08884D-2E21-4D8D-B3FF-E97401600B89}"/>
              </a:ext>
            </a:extLst>
          </p:cNvPr>
          <p:cNvSpPr>
            <a:spLocks noChangeArrowheads="1"/>
          </p:cNvSpPr>
          <p:nvPr/>
        </p:nvSpPr>
        <p:spPr bwMode="auto">
          <a:xfrm rot="5400000">
            <a:off x="3122981" y="3825721"/>
            <a:ext cx="287225" cy="309441"/>
          </a:xfrm>
          <a:prstGeom prst="triangle">
            <a:avLst>
              <a:gd name="adj" fmla="val 50000"/>
            </a:avLst>
          </a:pr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1799">
              <a:ea typeface="微软雅黑" panose="020B0503020204020204" pitchFamily="34" charset="-122"/>
              <a:sym typeface="Arial" panose="020B0604020202020204" pitchFamily="34" charset="0"/>
            </a:endParaRPr>
          </a:p>
        </p:txBody>
      </p:sp>
      <p:sp>
        <p:nvSpPr>
          <p:cNvPr id="60428" name="圆角矩形 8">
            <a:extLst>
              <a:ext uri="{FF2B5EF4-FFF2-40B4-BE49-F238E27FC236}">
                <a16:creationId xmlns:a16="http://schemas.microsoft.com/office/drawing/2014/main" xmlns="" id="{27DE7E97-2C67-43F3-AF7D-BB258CC417BE}"/>
              </a:ext>
            </a:extLst>
          </p:cNvPr>
          <p:cNvSpPr>
            <a:spLocks noChangeArrowheads="1"/>
          </p:cNvSpPr>
          <p:nvPr/>
        </p:nvSpPr>
        <p:spPr bwMode="auto">
          <a:xfrm>
            <a:off x="3167413" y="1089939"/>
            <a:ext cx="7128266" cy="4725729"/>
          </a:xfrm>
          <a:prstGeom prst="roundRect">
            <a:avLst>
              <a:gd name="adj" fmla="val 1662"/>
            </a:avLst>
          </a:prstGeom>
          <a:solidFill>
            <a:schemeClr val="bg1"/>
          </a:solidFill>
          <a:ln w="6350">
            <a:solidFill>
              <a:srgbClr val="EB0A1D"/>
            </a:solidFill>
            <a:round/>
            <a:headEnd/>
            <a:tailEnd/>
          </a:ln>
        </p:spPr>
        <p:txBody>
          <a:bodyPr/>
          <a:lstStyle/>
          <a:p>
            <a:pPr algn="ctr" eaLnBrk="0" hangingPunct="0"/>
            <a:endParaRPr lang="zh-CN" altLang="en-US" sz="1999"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60429" name="TextBox 15">
            <a:extLst>
              <a:ext uri="{FF2B5EF4-FFF2-40B4-BE49-F238E27FC236}">
                <a16:creationId xmlns:a16="http://schemas.microsoft.com/office/drawing/2014/main" xmlns="" id="{555CAF9C-4470-4420-82DF-FC994347A08D}"/>
              </a:ext>
            </a:extLst>
          </p:cNvPr>
          <p:cNvSpPr txBox="1">
            <a:spLocks noChangeArrowheads="1"/>
          </p:cNvSpPr>
          <p:nvPr/>
        </p:nvSpPr>
        <p:spPr bwMode="auto">
          <a:xfrm>
            <a:off x="3589524" y="1329557"/>
            <a:ext cx="6238026" cy="42464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党支部</a:t>
            </a:r>
            <a:r>
              <a:rPr lang="en-US" altLang="zh-CN"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年的党支部风廉政建设工作，已严格按照厂党委、厂纪检监察室的总体部署，严格按照</a:t>
            </a:r>
            <a:r>
              <a:rPr lang="en-US" altLang="zh-CN"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党风廉政责任制</a:t>
            </a:r>
            <a:r>
              <a:rPr lang="en-US" altLang="zh-CN"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的各项要求，认真执行党风廉政建设责任制的一系列制度规定，有力地推动了反腐倡廉各项工作任务的落实，有效地促进了公司党员干部廉洁勤政建设。</a:t>
            </a:r>
            <a:endParaRPr lang="en-US" altLang="zh-CN"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今后的工作中，我们将一如既往地严格按照上级的要求，以十九大精神为指导，与时俱进，开拓创新，强化职责，坚定不移地把党风廉政建设责任制各项规定摆到重要议事日程上来，采取有力措施切实抓紧、抓好、抓出成效，不断带动和促进整个公司各项工作的全面进步。</a:t>
            </a:r>
          </a:p>
        </p:txBody>
      </p:sp>
      <p:sp>
        <p:nvSpPr>
          <p:cNvPr id="2" name="矩形: 圆角 1">
            <a:extLst>
              <a:ext uri="{FF2B5EF4-FFF2-40B4-BE49-F238E27FC236}">
                <a16:creationId xmlns:a16="http://schemas.microsoft.com/office/drawing/2014/main" xmlns="" id="{10AB9A63-8F2F-4200-84F9-A45A1BC87714}"/>
              </a:ext>
            </a:extLst>
          </p:cNvPr>
          <p:cNvSpPr/>
          <p:nvPr/>
        </p:nvSpPr>
        <p:spPr>
          <a:xfrm>
            <a:off x="1491778" y="2307102"/>
            <a:ext cx="1929536" cy="1816952"/>
          </a:xfrm>
          <a:prstGeom prst="roundRect">
            <a:avLst/>
          </a:prstGeom>
          <a:solidFill>
            <a:schemeClr val="bg1"/>
          </a:solidFill>
          <a:ln>
            <a:solidFill>
              <a:srgbClr val="EB0A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solidFill>
                  <a:srgbClr val="E80B1D"/>
                </a:solidFill>
                <a:latin typeface="微软雅黑" panose="020B0503020204020204" pitchFamily="34" charset="-122"/>
                <a:ea typeface="微软雅黑" panose="020B0503020204020204" pitchFamily="34" charset="-122"/>
              </a:rPr>
              <a:t>综上所述</a:t>
            </a:r>
          </a:p>
        </p:txBody>
      </p:sp>
    </p:spTree>
    <p:extLst>
      <p:ext uri="{BB962C8B-B14F-4D97-AF65-F5344CB8AC3E}">
        <p14:creationId xmlns:p14="http://schemas.microsoft.com/office/powerpoint/2010/main" xmlns="" val="1588574616"/>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
                                        <p:tgtEl>
                                          <p:spTgt spid="2"/>
                                        </p:tgtEl>
                                      </p:cBhvr>
                                    </p:animEffect>
                                    <p:anim calcmode="lin" valueType="num">
                                      <p:cBhvr>
                                        <p:cTn id="8" dur="400" fill="hold"/>
                                        <p:tgtEl>
                                          <p:spTgt spid="2"/>
                                        </p:tgtEl>
                                        <p:attrNameLst>
                                          <p:attrName>ppt_x</p:attrName>
                                        </p:attrNameLst>
                                      </p:cBhvr>
                                      <p:tavLst>
                                        <p:tav tm="0">
                                          <p:val>
                                            <p:strVal val="#ppt_x"/>
                                          </p:val>
                                        </p:tav>
                                        <p:tav tm="100000">
                                          <p:val>
                                            <p:strVal val="#ppt_x"/>
                                          </p:val>
                                        </p:tav>
                                      </p:tavLst>
                                    </p:anim>
                                    <p:anim calcmode="lin" valueType="num">
                                      <p:cBhvr>
                                        <p:cTn id="9" dur="400" fill="hold"/>
                                        <p:tgtEl>
                                          <p:spTgt spid="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60428"/>
                                        </p:tgtEl>
                                        <p:attrNameLst>
                                          <p:attrName>style.visibility</p:attrName>
                                        </p:attrNameLst>
                                      </p:cBhvr>
                                      <p:to>
                                        <p:strVal val="visible"/>
                                      </p:to>
                                    </p:set>
                                    <p:anim calcmode="lin" valueType="num">
                                      <p:cBhvr additive="base">
                                        <p:cTn id="15" dur="500"/>
                                        <p:tgtEl>
                                          <p:spTgt spid="60428"/>
                                        </p:tgtEl>
                                        <p:attrNameLst>
                                          <p:attrName>ppt_x</p:attrName>
                                        </p:attrNameLst>
                                      </p:cBhvr>
                                      <p:tavLst>
                                        <p:tav tm="0">
                                          <p:val>
                                            <p:strVal val="#ppt_x-#ppt_w*1.125000"/>
                                          </p:val>
                                        </p:tav>
                                        <p:tav tm="100000">
                                          <p:val>
                                            <p:strVal val="#ppt_x"/>
                                          </p:val>
                                        </p:tav>
                                      </p:tavLst>
                                    </p:anim>
                                    <p:animEffect transition="in" filter="wipe(right)">
                                      <p:cBhvr>
                                        <p:cTn id="16" dur="500"/>
                                        <p:tgtEl>
                                          <p:spTgt spid="60428"/>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60429"/>
                                        </p:tgtEl>
                                        <p:attrNameLst>
                                          <p:attrName>style.visibility</p:attrName>
                                        </p:attrNameLst>
                                      </p:cBhvr>
                                      <p:to>
                                        <p:strVal val="visible"/>
                                      </p:to>
                                    </p:set>
                                    <p:anim calcmode="lin" valueType="num">
                                      <p:cBhvr additive="base">
                                        <p:cTn id="19" dur="500"/>
                                        <p:tgtEl>
                                          <p:spTgt spid="60429"/>
                                        </p:tgtEl>
                                        <p:attrNameLst>
                                          <p:attrName>ppt_x</p:attrName>
                                        </p:attrNameLst>
                                      </p:cBhvr>
                                      <p:tavLst>
                                        <p:tav tm="0">
                                          <p:val>
                                            <p:strVal val="#ppt_x+#ppt_w*1.125000"/>
                                          </p:val>
                                        </p:tav>
                                        <p:tav tm="100000">
                                          <p:val>
                                            <p:strVal val="#ppt_x"/>
                                          </p:val>
                                        </p:tav>
                                      </p:tavLst>
                                    </p:anim>
                                    <p:animEffect transition="in" filter="wipe(left)">
                                      <p:cBhvr>
                                        <p:cTn id="20" dur="500"/>
                                        <p:tgtEl>
                                          <p:spTgt spid="604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8" grpId="0" animBg="1"/>
      <p:bldP spid="60429" grpId="0"/>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3">
            <a:extLst>
              <a:ext uri="{FF2B5EF4-FFF2-40B4-BE49-F238E27FC236}">
                <a16:creationId xmlns:a16="http://schemas.microsoft.com/office/drawing/2014/main" xmlns="" id="{8A325533-51C6-4FC5-861D-D50EB485D251}"/>
              </a:ext>
            </a:extLst>
          </p:cNvPr>
          <p:cNvSpPr txBox="1">
            <a:spLocks noChangeArrowheads="1"/>
          </p:cNvSpPr>
          <p:nvPr/>
        </p:nvSpPr>
        <p:spPr bwMode="auto">
          <a:xfrm>
            <a:off x="1006377" y="2581424"/>
            <a:ext cx="10106248" cy="86375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defPPr>
              <a:defRPr lang="zh-CN"/>
            </a:defPPr>
            <a:lvl1pPr marL="0" marR="0" lvl="0" indent="0" algn="ctr" defTabSz="914400" latinLnBrk="0">
              <a:lnSpc>
                <a:spcPct val="100000"/>
              </a:lnSpc>
              <a:buClrTx/>
              <a:buSzTx/>
              <a:buFontTx/>
              <a:buNone/>
              <a:defRPr kumimoji="0" sz="6600" b="1" i="0" u="none" strike="noStrike" cap="none" spc="0" normalizeH="0" baseline="0">
                <a:ln>
                  <a:noFill/>
                </a:ln>
                <a:gradFill>
                  <a:gsLst>
                    <a:gs pos="0">
                      <a:srgbClr val="DA0000">
                        <a:lumMod val="60000"/>
                        <a:lumOff val="40000"/>
                      </a:srgbClr>
                    </a:gs>
                    <a:gs pos="54000">
                      <a:srgbClr val="DA0000"/>
                    </a:gs>
                    <a:gs pos="100000">
                      <a:srgbClr val="DA0000">
                        <a:lumMod val="75000"/>
                      </a:srgbClr>
                    </a:gs>
                  </a:gsLst>
                  <a:lin ang="5400000" scaled="1"/>
                </a:gradFill>
                <a:effectLst/>
                <a:uLnTx/>
                <a:uFillTx/>
                <a:latin typeface="微软雅黑" panose="020B0503020204020204" pitchFamily="34" charset="-122"/>
                <a:ea typeface="方正中雅宋_GBK" panose="02000000000000000000" pitchFamily="2" charset="-122"/>
                <a:cs typeface="+mj-cs"/>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pPr eaLnBrk="0" hangingPunct="0"/>
            <a:r>
              <a:rPr lang="zh-CN" altLang="en-US" sz="6198" noProof="1">
                <a:latin typeface="Arial" panose="020B0604020202020204" pitchFamily="34" charset="0"/>
                <a:ea typeface="微软雅黑" panose="020B0503020204020204" pitchFamily="34" charset="-122"/>
                <a:sym typeface="Arial" panose="020B0604020202020204" pitchFamily="34" charset="0"/>
              </a:rPr>
              <a:t>汇报完毕  谢谢大家</a:t>
            </a:r>
          </a:p>
        </p:txBody>
      </p:sp>
      <p:pic>
        <p:nvPicPr>
          <p:cNvPr id="15" name="图片 14">
            <a:extLst>
              <a:ext uri="{FF2B5EF4-FFF2-40B4-BE49-F238E27FC236}">
                <a16:creationId xmlns:a16="http://schemas.microsoft.com/office/drawing/2014/main" xmlns="" id="{92A33DCA-1253-44A0-A5FD-F80D1C02C35B}"/>
              </a:ext>
            </a:extLst>
          </p:cNvPr>
          <p:cNvPicPr>
            <a:picLocks noChangeAspect="1"/>
          </p:cNvPicPr>
          <p:nvPr/>
        </p:nvPicPr>
        <p:blipFill rotWithShape="1">
          <a:blip r:embed="rId3" cstate="print">
            <a:extLst>
              <a:ext uri="{28A0092B-C50C-407E-A947-70E740481C1C}">
                <a14:useLocalDpi xmlns:a14="http://schemas.microsoft.com/office/drawing/2010/main" xmlns="" val="0"/>
              </a:ext>
            </a:extLst>
          </a:blip>
          <a:srcRect b="33847"/>
          <a:stretch/>
        </p:blipFill>
        <p:spPr>
          <a:xfrm>
            <a:off x="6107260" y="2020962"/>
            <a:ext cx="6093632" cy="4031112"/>
          </a:xfrm>
          <a:prstGeom prst="rect">
            <a:avLst/>
          </a:prstGeom>
        </p:spPr>
      </p:pic>
      <p:pic>
        <p:nvPicPr>
          <p:cNvPr id="16" name="图片 15">
            <a:extLst>
              <a:ext uri="{FF2B5EF4-FFF2-40B4-BE49-F238E27FC236}">
                <a16:creationId xmlns:a16="http://schemas.microsoft.com/office/drawing/2014/main" xmlns="" id="{F4BF1D1B-1D97-41A7-8E9E-697295B48475}"/>
              </a:ext>
            </a:extLst>
          </p:cNvPr>
          <p:cNvPicPr>
            <a:picLocks noChangeAspect="1"/>
          </p:cNvPicPr>
          <p:nvPr/>
        </p:nvPicPr>
        <p:blipFill rotWithShape="1">
          <a:blip r:embed="rId4" cstate="print">
            <a:extLst>
              <a:ext uri="{28A0092B-C50C-407E-A947-70E740481C1C}">
                <a14:useLocalDpi xmlns:a14="http://schemas.microsoft.com/office/drawing/2010/main" xmlns="" val="0"/>
              </a:ext>
            </a:extLst>
          </a:blip>
          <a:srcRect b="33161"/>
          <a:stretch/>
        </p:blipFill>
        <p:spPr>
          <a:xfrm flipH="1">
            <a:off x="0" y="2000066"/>
            <a:ext cx="6059502" cy="4072903"/>
          </a:xfrm>
          <a:prstGeom prst="rect">
            <a:avLst/>
          </a:prstGeom>
        </p:spPr>
      </p:pic>
      <p:sp>
        <p:nvSpPr>
          <p:cNvPr id="17" name="矩形: 圆角 16">
            <a:extLst>
              <a:ext uri="{FF2B5EF4-FFF2-40B4-BE49-F238E27FC236}">
                <a16:creationId xmlns:a16="http://schemas.microsoft.com/office/drawing/2014/main" xmlns="" id="{0CE4C31D-AA4F-4AA1-BE25-C61EAAF99D9D}"/>
              </a:ext>
            </a:extLst>
          </p:cNvPr>
          <p:cNvSpPr/>
          <p:nvPr/>
        </p:nvSpPr>
        <p:spPr bwMode="auto">
          <a:xfrm>
            <a:off x="3494316" y="4026540"/>
            <a:ext cx="4822518" cy="519189"/>
          </a:xfrm>
          <a:prstGeom prst="roundRect">
            <a:avLst/>
          </a:prstGeom>
          <a:solidFill>
            <a:srgbClr val="C00000"/>
          </a:solidFill>
          <a:ln w="9525" cap="flat" cmpd="sng" algn="ctr">
            <a:noFill/>
            <a:prstDash val="solid"/>
            <a:round/>
            <a:headEnd type="none" w="med" len="med"/>
            <a:tailEnd type="none" w="med" len="med"/>
          </a:ln>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pPr algn="ct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这里可以输入单位</a:t>
            </a:r>
            <a:r>
              <a:rPr lang="en-US" altLang="zh-CN"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机构名称</a:t>
            </a:r>
            <a:endParaRPr lang="zh-CN" altLang="zh-CN"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9" name="直接连接符 19">
            <a:extLst>
              <a:ext uri="{FF2B5EF4-FFF2-40B4-BE49-F238E27FC236}">
                <a16:creationId xmlns:a16="http://schemas.microsoft.com/office/drawing/2014/main" xmlns="" id="{851EB8BD-54BB-46B3-904C-DD8588ED2E93}"/>
              </a:ext>
            </a:extLst>
          </p:cNvPr>
          <p:cNvCxnSpPr>
            <a:cxnSpLocks noChangeShapeType="1"/>
          </p:cNvCxnSpPr>
          <p:nvPr/>
        </p:nvCxnSpPr>
        <p:spPr bwMode="auto">
          <a:xfrm>
            <a:off x="2486642" y="7173790"/>
            <a:ext cx="6837866" cy="0"/>
          </a:xfrm>
          <a:prstGeom prst="line">
            <a:avLst/>
          </a:prstGeom>
          <a:noFill/>
          <a:ln w="9525">
            <a:solidFill>
              <a:schemeClr val="tx1"/>
            </a:solidFill>
            <a:round/>
            <a:headEnd/>
            <a:tailEnd/>
          </a:ln>
        </p:spPr>
      </p:cxnSp>
      <p:sp>
        <p:nvSpPr>
          <p:cNvPr id="20" name="矩形: 圆角 19">
            <a:extLst>
              <a:ext uri="{FF2B5EF4-FFF2-40B4-BE49-F238E27FC236}">
                <a16:creationId xmlns:a16="http://schemas.microsoft.com/office/drawing/2014/main" xmlns="" id="{52591A9D-203B-419C-B784-8F7B32AF4D86}"/>
              </a:ext>
            </a:extLst>
          </p:cNvPr>
          <p:cNvSpPr/>
          <p:nvPr/>
        </p:nvSpPr>
        <p:spPr bwMode="auto">
          <a:xfrm>
            <a:off x="1524895" y="1818011"/>
            <a:ext cx="9069213" cy="3005025"/>
          </a:xfrm>
          <a:prstGeom prst="roundRect">
            <a:avLst/>
          </a:prstGeom>
          <a:noFill/>
          <a:ln w="9525" cap="flat" cmpd="sng" algn="ctr">
            <a:solidFill>
              <a:srgbClr val="C00000"/>
            </a:solidFill>
            <a:prstDash val="solid"/>
            <a:round/>
            <a:headEnd type="none" w="med" len="med"/>
            <a:tailEnd type="none" w="med" len="med"/>
          </a:ln>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pPr defTabSz="914034" fontAlgn="base">
              <a:spcBef>
                <a:spcPct val="0"/>
              </a:spcBef>
              <a:spcAft>
                <a:spcPct val="0"/>
              </a:spcAft>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235609179"/>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barn(outVertical)">
                                      <p:cBhvr>
                                        <p:cTn id="11" dur="500"/>
                                        <p:tgtEl>
                                          <p:spTgt spid="29"/>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2"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righ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7" grpId="0" animBg="1"/>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圆角 44">
            <a:extLst>
              <a:ext uri="{FF2B5EF4-FFF2-40B4-BE49-F238E27FC236}">
                <a16:creationId xmlns:a16="http://schemas.microsoft.com/office/drawing/2014/main" xmlns="" id="{6A99950C-6127-40B6-BB53-59188A04229D}"/>
              </a:ext>
            </a:extLst>
          </p:cNvPr>
          <p:cNvSpPr/>
          <p:nvPr/>
        </p:nvSpPr>
        <p:spPr>
          <a:xfrm>
            <a:off x="1856982" y="2592495"/>
            <a:ext cx="2152311" cy="2152311"/>
          </a:xfrm>
          <a:prstGeom prst="roundRect">
            <a:avLst/>
          </a:prstGeom>
          <a:gradFill>
            <a:gsLst>
              <a:gs pos="0">
                <a:srgbClr val="EB0A1D"/>
              </a:gs>
              <a:gs pos="100000">
                <a:srgbClr val="89010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en-US" altLang="zh-CN" sz="4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p>
        </p:txBody>
      </p:sp>
      <p:sp>
        <p:nvSpPr>
          <p:cNvPr id="4" name="矩形: 圆角 3">
            <a:extLst>
              <a:ext uri="{FF2B5EF4-FFF2-40B4-BE49-F238E27FC236}">
                <a16:creationId xmlns:a16="http://schemas.microsoft.com/office/drawing/2014/main" xmlns="" id="{1020F613-45AE-4330-9BD0-B937FCAA8306}"/>
              </a:ext>
            </a:extLst>
          </p:cNvPr>
          <p:cNvSpPr/>
          <p:nvPr/>
        </p:nvSpPr>
        <p:spPr>
          <a:xfrm>
            <a:off x="4779143" y="1122910"/>
            <a:ext cx="528721" cy="528721"/>
          </a:xfrm>
          <a:prstGeom prst="roundRect">
            <a:avLst/>
          </a:prstGeom>
          <a:gradFill>
            <a:gsLst>
              <a:gs pos="0">
                <a:srgbClr val="EB0A1D"/>
              </a:gs>
              <a:gs pos="100000">
                <a:srgbClr val="89010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Arial" panose="020B0604020202020204" pitchFamily="34" charset="0"/>
                <a:ea typeface="微软雅黑" panose="020B0503020204020204" pitchFamily="34" charset="-122"/>
                <a:sym typeface="Arial" panose="020B0604020202020204" pitchFamily="34" charset="0"/>
              </a:rPr>
              <a:t>1</a:t>
            </a:r>
            <a:endParaRPr lang="zh-CN" altLang="en-US" sz="2800" b="1" dirty="0">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圆角 33">
            <a:extLst>
              <a:ext uri="{FF2B5EF4-FFF2-40B4-BE49-F238E27FC236}">
                <a16:creationId xmlns:a16="http://schemas.microsoft.com/office/drawing/2014/main" xmlns="" id="{A1213D56-9EDD-4E8D-BCBB-99E62995113F}"/>
              </a:ext>
            </a:extLst>
          </p:cNvPr>
          <p:cNvSpPr/>
          <p:nvPr/>
        </p:nvSpPr>
        <p:spPr>
          <a:xfrm>
            <a:off x="4779143" y="1882720"/>
            <a:ext cx="528721" cy="528721"/>
          </a:xfrm>
          <a:prstGeom prst="roundRect">
            <a:avLst/>
          </a:prstGeom>
          <a:gradFill>
            <a:gsLst>
              <a:gs pos="0">
                <a:srgbClr val="EB0A1D"/>
              </a:gs>
              <a:gs pos="100000">
                <a:srgbClr val="89010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Arial" panose="020B0604020202020204" pitchFamily="34" charset="0"/>
                <a:ea typeface="微软雅黑" panose="020B0503020204020204" pitchFamily="34" charset="-122"/>
                <a:sym typeface="Arial" panose="020B0604020202020204" pitchFamily="34" charset="0"/>
              </a:rPr>
              <a:t>2</a:t>
            </a:r>
            <a:endParaRPr lang="zh-CN" altLang="en-US" sz="2800" b="1"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矩形: 圆角 34">
            <a:extLst>
              <a:ext uri="{FF2B5EF4-FFF2-40B4-BE49-F238E27FC236}">
                <a16:creationId xmlns:a16="http://schemas.microsoft.com/office/drawing/2014/main" xmlns="" id="{6B78CF9D-0067-41F3-B616-CEEC934750BE}"/>
              </a:ext>
            </a:extLst>
          </p:cNvPr>
          <p:cNvSpPr/>
          <p:nvPr/>
        </p:nvSpPr>
        <p:spPr>
          <a:xfrm>
            <a:off x="4779143" y="2642530"/>
            <a:ext cx="528721" cy="528721"/>
          </a:xfrm>
          <a:prstGeom prst="roundRect">
            <a:avLst/>
          </a:prstGeom>
          <a:gradFill>
            <a:gsLst>
              <a:gs pos="0">
                <a:srgbClr val="EB0A1D"/>
              </a:gs>
              <a:gs pos="100000">
                <a:srgbClr val="89010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Arial" panose="020B0604020202020204" pitchFamily="34" charset="0"/>
                <a:ea typeface="微软雅黑" panose="020B0503020204020204" pitchFamily="34" charset="-122"/>
                <a:sym typeface="Arial" panose="020B0604020202020204" pitchFamily="34" charset="0"/>
              </a:rPr>
              <a:t>3</a:t>
            </a:r>
            <a:endParaRPr lang="zh-CN" altLang="en-US" sz="2800" b="1"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圆角 35">
            <a:extLst>
              <a:ext uri="{FF2B5EF4-FFF2-40B4-BE49-F238E27FC236}">
                <a16:creationId xmlns:a16="http://schemas.microsoft.com/office/drawing/2014/main" xmlns="" id="{33DBABDD-938F-401A-AD14-6D697B3AF446}"/>
              </a:ext>
            </a:extLst>
          </p:cNvPr>
          <p:cNvSpPr/>
          <p:nvPr/>
        </p:nvSpPr>
        <p:spPr>
          <a:xfrm>
            <a:off x="4779143" y="3402340"/>
            <a:ext cx="528721" cy="528721"/>
          </a:xfrm>
          <a:prstGeom prst="roundRect">
            <a:avLst/>
          </a:prstGeom>
          <a:gradFill>
            <a:gsLst>
              <a:gs pos="0">
                <a:srgbClr val="EB0A1D"/>
              </a:gs>
              <a:gs pos="100000">
                <a:srgbClr val="89010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Arial" panose="020B0604020202020204" pitchFamily="34" charset="0"/>
                <a:ea typeface="微软雅黑" panose="020B0503020204020204" pitchFamily="34" charset="-122"/>
                <a:sym typeface="Arial" panose="020B0604020202020204" pitchFamily="34" charset="0"/>
              </a:rPr>
              <a:t>4</a:t>
            </a:r>
            <a:endParaRPr lang="zh-CN" altLang="en-US" sz="2800" b="1"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圆角 36">
            <a:extLst>
              <a:ext uri="{FF2B5EF4-FFF2-40B4-BE49-F238E27FC236}">
                <a16:creationId xmlns:a16="http://schemas.microsoft.com/office/drawing/2014/main" xmlns="" id="{4EDD86A1-5C05-4015-A179-14C6B35FBA6D}"/>
              </a:ext>
            </a:extLst>
          </p:cNvPr>
          <p:cNvSpPr/>
          <p:nvPr/>
        </p:nvSpPr>
        <p:spPr>
          <a:xfrm>
            <a:off x="4779143" y="4162150"/>
            <a:ext cx="528721" cy="528721"/>
          </a:xfrm>
          <a:prstGeom prst="roundRect">
            <a:avLst/>
          </a:prstGeom>
          <a:gradFill>
            <a:gsLst>
              <a:gs pos="0">
                <a:srgbClr val="EB0A1D"/>
              </a:gs>
              <a:gs pos="100000">
                <a:srgbClr val="89010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Arial" panose="020B0604020202020204" pitchFamily="34" charset="0"/>
                <a:ea typeface="微软雅黑" panose="020B0503020204020204" pitchFamily="34" charset="-122"/>
                <a:sym typeface="Arial" panose="020B0604020202020204" pitchFamily="34" charset="0"/>
              </a:rPr>
              <a:t>5</a:t>
            </a:r>
            <a:endParaRPr lang="zh-CN" altLang="en-US" sz="2800" b="1"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圆角 37">
            <a:extLst>
              <a:ext uri="{FF2B5EF4-FFF2-40B4-BE49-F238E27FC236}">
                <a16:creationId xmlns:a16="http://schemas.microsoft.com/office/drawing/2014/main" xmlns="" id="{7B27C844-526F-4250-A44D-817BF841F04D}"/>
              </a:ext>
            </a:extLst>
          </p:cNvPr>
          <p:cNvSpPr/>
          <p:nvPr/>
        </p:nvSpPr>
        <p:spPr>
          <a:xfrm>
            <a:off x="4779143" y="4921959"/>
            <a:ext cx="528721" cy="528721"/>
          </a:xfrm>
          <a:prstGeom prst="roundRect">
            <a:avLst/>
          </a:prstGeom>
          <a:gradFill>
            <a:gsLst>
              <a:gs pos="0">
                <a:srgbClr val="EB0A1D"/>
              </a:gs>
              <a:gs pos="100000">
                <a:srgbClr val="89010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Arial" panose="020B0604020202020204" pitchFamily="34" charset="0"/>
                <a:ea typeface="微软雅黑" panose="020B0503020204020204" pitchFamily="34" charset="-122"/>
                <a:sym typeface="Arial" panose="020B0604020202020204" pitchFamily="34" charset="0"/>
              </a:rPr>
              <a:t>6</a:t>
            </a:r>
            <a:endParaRPr lang="zh-CN" altLang="en-US" sz="2800" b="1" dirty="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圆角 4">
            <a:extLst>
              <a:ext uri="{FF2B5EF4-FFF2-40B4-BE49-F238E27FC236}">
                <a16:creationId xmlns:a16="http://schemas.microsoft.com/office/drawing/2014/main" xmlns="" id="{DD5D6065-78D3-4665-B14E-0929B1611FF4}"/>
              </a:ext>
            </a:extLst>
          </p:cNvPr>
          <p:cNvSpPr/>
          <p:nvPr/>
        </p:nvSpPr>
        <p:spPr>
          <a:xfrm>
            <a:off x="5415998" y="1117742"/>
            <a:ext cx="5097331" cy="528721"/>
          </a:xfrm>
          <a:prstGeom prst="roundRect">
            <a:avLst/>
          </a:prstGeom>
          <a:gradFill>
            <a:gsLst>
              <a:gs pos="0">
                <a:srgbClr val="EB0A1D"/>
              </a:gs>
              <a:gs pos="100000">
                <a:srgbClr val="89010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认真落实党风廉政建设责任制</a:t>
            </a:r>
          </a:p>
        </p:txBody>
      </p:sp>
      <p:sp>
        <p:nvSpPr>
          <p:cNvPr id="40" name="矩形: 圆角 39">
            <a:extLst>
              <a:ext uri="{FF2B5EF4-FFF2-40B4-BE49-F238E27FC236}">
                <a16:creationId xmlns:a16="http://schemas.microsoft.com/office/drawing/2014/main" xmlns="" id="{BF7FF3B7-A7AE-4786-9515-016E761773EA}"/>
              </a:ext>
            </a:extLst>
          </p:cNvPr>
          <p:cNvSpPr/>
          <p:nvPr/>
        </p:nvSpPr>
        <p:spPr>
          <a:xfrm>
            <a:off x="5415998" y="1875937"/>
            <a:ext cx="5097331" cy="528721"/>
          </a:xfrm>
          <a:prstGeom prst="roundRect">
            <a:avLst/>
          </a:prstGeom>
          <a:gradFill>
            <a:gsLst>
              <a:gs pos="0">
                <a:srgbClr val="EB0A1D"/>
              </a:gs>
              <a:gs pos="100000">
                <a:srgbClr val="89010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hangingPunct="0"/>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提高党员干部廉洁自律意识</a:t>
            </a:r>
          </a:p>
        </p:txBody>
      </p:sp>
      <p:sp>
        <p:nvSpPr>
          <p:cNvPr id="41" name="矩形: 圆角 40">
            <a:extLst>
              <a:ext uri="{FF2B5EF4-FFF2-40B4-BE49-F238E27FC236}">
                <a16:creationId xmlns:a16="http://schemas.microsoft.com/office/drawing/2014/main" xmlns="" id="{271FA787-C17F-452C-82FB-05718B23F40D}"/>
              </a:ext>
            </a:extLst>
          </p:cNvPr>
          <p:cNvSpPr/>
          <p:nvPr/>
        </p:nvSpPr>
        <p:spPr>
          <a:xfrm>
            <a:off x="5415998" y="2634132"/>
            <a:ext cx="5097331" cy="528721"/>
          </a:xfrm>
          <a:prstGeom prst="roundRect">
            <a:avLst/>
          </a:prstGeom>
          <a:gradFill>
            <a:gsLst>
              <a:gs pos="0">
                <a:srgbClr val="EB0A1D"/>
              </a:gs>
              <a:gs pos="100000">
                <a:srgbClr val="89010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hangingPunct="0"/>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深入推进机关作风和效能建设</a:t>
            </a:r>
          </a:p>
        </p:txBody>
      </p:sp>
      <p:sp>
        <p:nvSpPr>
          <p:cNvPr id="42" name="矩形: 圆角 41">
            <a:extLst>
              <a:ext uri="{FF2B5EF4-FFF2-40B4-BE49-F238E27FC236}">
                <a16:creationId xmlns:a16="http://schemas.microsoft.com/office/drawing/2014/main" xmlns="" id="{1787C706-2CEF-467F-9DBA-0FB4EA79851A}"/>
              </a:ext>
            </a:extLst>
          </p:cNvPr>
          <p:cNvSpPr/>
          <p:nvPr/>
        </p:nvSpPr>
        <p:spPr>
          <a:xfrm>
            <a:off x="5415998" y="3392327"/>
            <a:ext cx="5097331" cy="528721"/>
          </a:xfrm>
          <a:prstGeom prst="roundRect">
            <a:avLst/>
          </a:prstGeom>
          <a:gradFill>
            <a:gsLst>
              <a:gs pos="0">
                <a:srgbClr val="EB0A1D"/>
              </a:gs>
              <a:gs pos="100000">
                <a:srgbClr val="89010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hangingPunct="0"/>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加强督查，促进工作成效</a:t>
            </a:r>
          </a:p>
        </p:txBody>
      </p:sp>
      <p:sp>
        <p:nvSpPr>
          <p:cNvPr id="43" name="矩形: 圆角 42">
            <a:extLst>
              <a:ext uri="{FF2B5EF4-FFF2-40B4-BE49-F238E27FC236}">
                <a16:creationId xmlns:a16="http://schemas.microsoft.com/office/drawing/2014/main" xmlns="" id="{6F703082-6F2C-46A6-AE2B-A63B3345AF2A}"/>
              </a:ext>
            </a:extLst>
          </p:cNvPr>
          <p:cNvSpPr/>
          <p:nvPr/>
        </p:nvSpPr>
        <p:spPr>
          <a:xfrm>
            <a:off x="5411493" y="4150522"/>
            <a:ext cx="5097331" cy="528721"/>
          </a:xfrm>
          <a:prstGeom prst="roundRect">
            <a:avLst/>
          </a:prstGeom>
          <a:gradFill>
            <a:gsLst>
              <a:gs pos="0">
                <a:srgbClr val="EB0A1D"/>
              </a:gs>
              <a:gs pos="100000">
                <a:srgbClr val="89010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hangingPunct="0"/>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筑牢党支部的坚强堡垒</a:t>
            </a:r>
          </a:p>
        </p:txBody>
      </p:sp>
      <p:sp>
        <p:nvSpPr>
          <p:cNvPr id="44" name="矩形: 圆角 43">
            <a:extLst>
              <a:ext uri="{FF2B5EF4-FFF2-40B4-BE49-F238E27FC236}">
                <a16:creationId xmlns:a16="http://schemas.microsoft.com/office/drawing/2014/main" xmlns="" id="{9DE3486E-8D4C-4EBB-8C03-5020491B592B}"/>
              </a:ext>
            </a:extLst>
          </p:cNvPr>
          <p:cNvSpPr/>
          <p:nvPr/>
        </p:nvSpPr>
        <p:spPr>
          <a:xfrm>
            <a:off x="5411492" y="4908716"/>
            <a:ext cx="5097331" cy="528721"/>
          </a:xfrm>
          <a:prstGeom prst="roundRect">
            <a:avLst/>
          </a:prstGeom>
          <a:gradFill>
            <a:gsLst>
              <a:gs pos="0">
                <a:srgbClr val="EB0A1D"/>
              </a:gs>
              <a:gs pos="100000">
                <a:srgbClr val="89010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hangingPunct="0"/>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下一步工作思路和措施</a:t>
            </a:r>
          </a:p>
        </p:txBody>
      </p:sp>
    </p:spTree>
    <p:extLst>
      <p:ext uri="{BB962C8B-B14F-4D97-AF65-F5344CB8AC3E}">
        <p14:creationId xmlns:p14="http://schemas.microsoft.com/office/powerpoint/2010/main" xmlns="" val="1107916943"/>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0-#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ppt_x"/>
                                          </p:val>
                                        </p:tav>
                                        <p:tav tm="100000">
                                          <p:val>
                                            <p:strVal val="#ppt_x"/>
                                          </p:val>
                                        </p:tav>
                                      </p:tavLst>
                                    </p:anim>
                                    <p:anim calcmode="lin" valueType="num">
                                      <p:cBhvr additive="base">
                                        <p:cTn id="21" dur="500" fill="hold"/>
                                        <p:tgtEl>
                                          <p:spTgt spid="35"/>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500" fill="hold"/>
                                        <p:tgtEl>
                                          <p:spTgt spid="36"/>
                                        </p:tgtEl>
                                        <p:attrNameLst>
                                          <p:attrName>ppt_x</p:attrName>
                                        </p:attrNameLst>
                                      </p:cBhvr>
                                      <p:tavLst>
                                        <p:tav tm="0">
                                          <p:val>
                                            <p:strVal val="#ppt_x"/>
                                          </p:val>
                                        </p:tav>
                                        <p:tav tm="100000">
                                          <p:val>
                                            <p:strVal val="#ppt_x"/>
                                          </p:val>
                                        </p:tav>
                                      </p:tavLst>
                                    </p:anim>
                                    <p:anim calcmode="lin" valueType="num">
                                      <p:cBhvr additive="base">
                                        <p:cTn id="25" dur="500" fill="hold"/>
                                        <p:tgtEl>
                                          <p:spTgt spid="36"/>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500" fill="hold"/>
                                        <p:tgtEl>
                                          <p:spTgt spid="37"/>
                                        </p:tgtEl>
                                        <p:attrNameLst>
                                          <p:attrName>ppt_x</p:attrName>
                                        </p:attrNameLst>
                                      </p:cBhvr>
                                      <p:tavLst>
                                        <p:tav tm="0">
                                          <p:val>
                                            <p:strVal val="#ppt_x"/>
                                          </p:val>
                                        </p:tav>
                                        <p:tav tm="100000">
                                          <p:val>
                                            <p:strVal val="#ppt_x"/>
                                          </p:val>
                                        </p:tav>
                                      </p:tavLst>
                                    </p:anim>
                                    <p:anim calcmode="lin" valueType="num">
                                      <p:cBhvr additive="base">
                                        <p:cTn id="29" dur="500" fill="hold"/>
                                        <p:tgtEl>
                                          <p:spTgt spid="3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fill="hold"/>
                                        <p:tgtEl>
                                          <p:spTgt spid="38"/>
                                        </p:tgtEl>
                                        <p:attrNameLst>
                                          <p:attrName>ppt_x</p:attrName>
                                        </p:attrNameLst>
                                      </p:cBhvr>
                                      <p:tavLst>
                                        <p:tav tm="0">
                                          <p:val>
                                            <p:strVal val="#ppt_x"/>
                                          </p:val>
                                        </p:tav>
                                        <p:tav tm="100000">
                                          <p:val>
                                            <p:strVal val="#ppt_x"/>
                                          </p:val>
                                        </p:tav>
                                      </p:tavLst>
                                    </p:anim>
                                    <p:anim calcmode="lin" valueType="num">
                                      <p:cBhvr additive="base">
                                        <p:cTn id="33" dur="500" fill="hold"/>
                                        <p:tgtEl>
                                          <p:spTgt spid="38"/>
                                        </p:tgtEl>
                                        <p:attrNameLst>
                                          <p:attrName>ppt_y</p:attrName>
                                        </p:attrNameLst>
                                      </p:cBhvr>
                                      <p:tavLst>
                                        <p:tav tm="0">
                                          <p:val>
                                            <p:strVal val="1+#ppt_h/2"/>
                                          </p:val>
                                        </p:tav>
                                        <p:tav tm="100000">
                                          <p:val>
                                            <p:strVal val="#ppt_y"/>
                                          </p:val>
                                        </p:tav>
                                      </p:tavLst>
                                    </p:anim>
                                  </p:childTnLst>
                                </p:cTn>
                              </p:par>
                            </p:childTnLst>
                          </p:cTn>
                        </p:par>
                        <p:par>
                          <p:cTn id="34" fill="hold">
                            <p:stCondLst>
                              <p:cond delay="1000"/>
                            </p:stCondLst>
                            <p:childTnLst>
                              <p:par>
                                <p:cTn id="35" presetID="2" presetClass="entr" presetSubtype="2"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fill="hold"/>
                                        <p:tgtEl>
                                          <p:spTgt spid="40"/>
                                        </p:tgtEl>
                                        <p:attrNameLst>
                                          <p:attrName>ppt_x</p:attrName>
                                        </p:attrNameLst>
                                      </p:cBhvr>
                                      <p:tavLst>
                                        <p:tav tm="0">
                                          <p:val>
                                            <p:strVal val="1+#ppt_w/2"/>
                                          </p:val>
                                        </p:tav>
                                        <p:tav tm="100000">
                                          <p:val>
                                            <p:strVal val="#ppt_x"/>
                                          </p:val>
                                        </p:tav>
                                      </p:tavLst>
                                    </p:anim>
                                    <p:anim calcmode="lin" valueType="num">
                                      <p:cBhvr additive="base">
                                        <p:cTn id="42" dur="500" fill="hold"/>
                                        <p:tgtEl>
                                          <p:spTgt spid="40"/>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500" fill="hold"/>
                                        <p:tgtEl>
                                          <p:spTgt spid="41"/>
                                        </p:tgtEl>
                                        <p:attrNameLst>
                                          <p:attrName>ppt_x</p:attrName>
                                        </p:attrNameLst>
                                      </p:cBhvr>
                                      <p:tavLst>
                                        <p:tav tm="0">
                                          <p:val>
                                            <p:strVal val="1+#ppt_w/2"/>
                                          </p:val>
                                        </p:tav>
                                        <p:tav tm="100000">
                                          <p:val>
                                            <p:strVal val="#ppt_x"/>
                                          </p:val>
                                        </p:tav>
                                      </p:tavLst>
                                    </p:anim>
                                    <p:anim calcmode="lin" valueType="num">
                                      <p:cBhvr additive="base">
                                        <p:cTn id="46" dur="500" fill="hold"/>
                                        <p:tgtEl>
                                          <p:spTgt spid="41"/>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1+#ppt_w/2"/>
                                          </p:val>
                                        </p:tav>
                                        <p:tav tm="100000">
                                          <p:val>
                                            <p:strVal val="#ppt_x"/>
                                          </p:val>
                                        </p:tav>
                                      </p:tavLst>
                                    </p:anim>
                                    <p:anim calcmode="lin" valueType="num">
                                      <p:cBhvr additive="base">
                                        <p:cTn id="50" dur="500" fill="hold"/>
                                        <p:tgtEl>
                                          <p:spTgt spid="42"/>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 calcmode="lin" valueType="num">
                                      <p:cBhvr additive="base">
                                        <p:cTn id="53" dur="500" fill="hold"/>
                                        <p:tgtEl>
                                          <p:spTgt spid="43"/>
                                        </p:tgtEl>
                                        <p:attrNameLst>
                                          <p:attrName>ppt_x</p:attrName>
                                        </p:attrNameLst>
                                      </p:cBhvr>
                                      <p:tavLst>
                                        <p:tav tm="0">
                                          <p:val>
                                            <p:strVal val="1+#ppt_w/2"/>
                                          </p:val>
                                        </p:tav>
                                        <p:tav tm="100000">
                                          <p:val>
                                            <p:strVal val="#ppt_x"/>
                                          </p:val>
                                        </p:tav>
                                      </p:tavLst>
                                    </p:anim>
                                    <p:anim calcmode="lin" valueType="num">
                                      <p:cBhvr additive="base">
                                        <p:cTn id="54" dur="500" fill="hold"/>
                                        <p:tgtEl>
                                          <p:spTgt spid="43"/>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additive="base">
                                        <p:cTn id="57" dur="500" fill="hold"/>
                                        <p:tgtEl>
                                          <p:spTgt spid="44"/>
                                        </p:tgtEl>
                                        <p:attrNameLst>
                                          <p:attrName>ppt_x</p:attrName>
                                        </p:attrNameLst>
                                      </p:cBhvr>
                                      <p:tavLst>
                                        <p:tav tm="0">
                                          <p:val>
                                            <p:strVal val="1+#ppt_w/2"/>
                                          </p:val>
                                        </p:tav>
                                        <p:tav tm="100000">
                                          <p:val>
                                            <p:strVal val="#ppt_x"/>
                                          </p:val>
                                        </p:tav>
                                      </p:tavLst>
                                    </p:anim>
                                    <p:anim calcmode="lin" valueType="num">
                                      <p:cBhvr additive="base">
                                        <p:cTn id="58"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 grpId="0" animBg="1"/>
      <p:bldP spid="34" grpId="0" animBg="1"/>
      <p:bldP spid="35" grpId="0" animBg="1"/>
      <p:bldP spid="36" grpId="0" animBg="1"/>
      <p:bldP spid="37" grpId="0" animBg="1"/>
      <p:bldP spid="38" grpId="0" animBg="1"/>
      <p:bldP spid="5" grpId="0" animBg="1"/>
      <p:bldP spid="40" grpId="0" animBg="1"/>
      <p:bldP spid="41" grpId="0" animBg="1"/>
      <p:bldP spid="42" grpId="0" animBg="1"/>
      <p:bldP spid="43" grpId="0" animBg="1"/>
      <p:bldP spid="4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xmlns="" id="{FB88796B-C0D2-4A9B-9304-579774AA0E90}"/>
              </a:ext>
            </a:extLst>
          </p:cNvPr>
          <p:cNvSpPr/>
          <p:nvPr/>
        </p:nvSpPr>
        <p:spPr>
          <a:xfrm>
            <a:off x="1467730" y="3429000"/>
            <a:ext cx="9425354" cy="1987062"/>
          </a:xfrm>
          <a:prstGeom prst="roundRect">
            <a:avLst/>
          </a:prstGeom>
          <a:solidFill>
            <a:schemeClr val="bg1"/>
          </a:solidFill>
          <a:ln w="38100">
            <a:solidFill>
              <a:srgbClr val="EB0A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gradFill>
                  <a:gsLst>
                    <a:gs pos="0">
                      <a:srgbClr val="E90C1D"/>
                    </a:gs>
                    <a:gs pos="100000">
                      <a:srgbClr val="88040A"/>
                    </a:gs>
                  </a:gsLst>
                  <a:lin ang="5400000" scaled="1"/>
                </a:gradFill>
                <a:latin typeface="Arial" panose="020B0604020202020204" pitchFamily="34" charset="0"/>
                <a:ea typeface="微软雅黑" panose="020B0503020204020204" pitchFamily="34" charset="-122"/>
                <a:sym typeface="Arial" panose="020B0604020202020204" pitchFamily="34" charset="0"/>
              </a:rPr>
              <a:t>认真落实党风廉政建设责任制</a:t>
            </a:r>
          </a:p>
        </p:txBody>
      </p:sp>
      <p:pic>
        <p:nvPicPr>
          <p:cNvPr id="3" name="图片 2">
            <a:extLst>
              <a:ext uri="{FF2B5EF4-FFF2-40B4-BE49-F238E27FC236}">
                <a16:creationId xmlns:a16="http://schemas.microsoft.com/office/drawing/2014/main" xmlns="" id="{336A959D-5102-49A3-8E2F-77E1E019FED5}"/>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191836" y="1441938"/>
            <a:ext cx="3372972" cy="2494756"/>
          </a:xfrm>
          <a:prstGeom prst="rect">
            <a:avLst/>
          </a:prstGeom>
        </p:spPr>
      </p:pic>
    </p:spTree>
    <p:extLst>
      <p:ext uri="{BB962C8B-B14F-4D97-AF65-F5344CB8AC3E}">
        <p14:creationId xmlns:p14="http://schemas.microsoft.com/office/powerpoint/2010/main" xmlns="" val="1300213563"/>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83">
            <a:extLst>
              <a:ext uri="{FF2B5EF4-FFF2-40B4-BE49-F238E27FC236}">
                <a16:creationId xmlns:a16="http://schemas.microsoft.com/office/drawing/2014/main" xmlns="" id="{F75E1AE2-4829-4798-8C75-64244658DB91}"/>
              </a:ext>
            </a:extLst>
          </p:cNvPr>
          <p:cNvSpPr>
            <a:spLocks noChangeArrowheads="1"/>
          </p:cNvSpPr>
          <p:nvPr/>
        </p:nvSpPr>
        <p:spPr bwMode="auto">
          <a:xfrm>
            <a:off x="6122134" y="5368166"/>
            <a:ext cx="5317685" cy="530019"/>
          </a:xfrm>
          <a:prstGeom prst="rect">
            <a:avLst/>
          </a:prstGeom>
          <a:solidFill>
            <a:schemeClr val="bg1"/>
          </a:solidFill>
          <a:ln w="9525">
            <a:noFill/>
            <a:miter lim="800000"/>
            <a:headEnd/>
            <a:tailEnd/>
          </a:ln>
        </p:spPr>
        <p:txBody>
          <a:bodyPr/>
          <a:lstStyle/>
          <a:p>
            <a:pPr algn="ctr" eaLnBrk="0" hangingPunct="0">
              <a:lnSpc>
                <a:spcPct val="150000"/>
              </a:lnSpc>
            </a:pPr>
            <a:r>
              <a:rPr lang="zh-CN" altLang="en-US" sz="2000" b="1" dirty="0">
                <a:solidFill>
                  <a:srgbClr val="EB0A1D"/>
                </a:solidFill>
                <a:latin typeface="Arial" panose="020B0604020202020204" pitchFamily="34" charset="0"/>
                <a:ea typeface="微软雅黑" panose="020B0503020204020204" pitchFamily="34" charset="-122"/>
                <a:sym typeface="Arial" panose="020B0604020202020204" pitchFamily="34" charset="0"/>
              </a:rPr>
              <a:t>公司领导层在开党风廉政会议</a:t>
            </a:r>
          </a:p>
          <a:p>
            <a:pPr eaLnBrk="0" hangingPunct="0"/>
            <a:endParaRPr lang="zh-CN" altLang="en-US" sz="1799" dirty="0">
              <a:latin typeface="Arial" panose="020B0604020202020204" pitchFamily="34" charset="0"/>
              <a:ea typeface="微软雅黑" panose="020B0503020204020204" pitchFamily="34" charset="-122"/>
              <a:sym typeface="Arial" panose="020B0604020202020204" pitchFamily="34" charset="0"/>
            </a:endParaRPr>
          </a:p>
        </p:txBody>
      </p:sp>
      <p:sp>
        <p:nvSpPr>
          <p:cNvPr id="13313" name="矩形: 圆角 29">
            <a:extLst>
              <a:ext uri="{FF2B5EF4-FFF2-40B4-BE49-F238E27FC236}">
                <a16:creationId xmlns:a16="http://schemas.microsoft.com/office/drawing/2014/main" xmlns="" id="{18F47F95-D58E-4276-B528-CB599EEB961D}"/>
              </a:ext>
            </a:extLst>
          </p:cNvPr>
          <p:cNvSpPr>
            <a:spLocks noChangeArrowheads="1"/>
          </p:cNvSpPr>
          <p:nvPr/>
        </p:nvSpPr>
        <p:spPr bwMode="auto">
          <a:xfrm>
            <a:off x="4355105" y="788429"/>
            <a:ext cx="7836895" cy="530019"/>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eaLnBrk="0" hangingPunct="0"/>
            <a:r>
              <a:rPr lang="zh-CN" altLang="en-US" sz="2400" b="1" dirty="0">
                <a:solidFill>
                  <a:schemeClr val="bg1"/>
                </a:solidFill>
                <a:ea typeface="微软雅黑" panose="020B0503020204020204" pitchFamily="34" charset="-122"/>
                <a:sym typeface="Arial" panose="020B0604020202020204" pitchFamily="34" charset="0"/>
              </a:rPr>
              <a:t>班子率先垂范，切实落实廉政责任制度</a:t>
            </a:r>
          </a:p>
        </p:txBody>
      </p:sp>
      <p:sp>
        <p:nvSpPr>
          <p:cNvPr id="13320" name="矩形 83">
            <a:extLst>
              <a:ext uri="{FF2B5EF4-FFF2-40B4-BE49-F238E27FC236}">
                <a16:creationId xmlns:a16="http://schemas.microsoft.com/office/drawing/2014/main" xmlns="" id="{D01B6283-AA68-40AD-B4FD-D9E9ABB91719}"/>
              </a:ext>
            </a:extLst>
          </p:cNvPr>
          <p:cNvSpPr>
            <a:spLocks noChangeArrowheads="1"/>
          </p:cNvSpPr>
          <p:nvPr/>
        </p:nvSpPr>
        <p:spPr bwMode="auto">
          <a:xfrm>
            <a:off x="826765" y="1675499"/>
            <a:ext cx="4860613" cy="4129062"/>
          </a:xfrm>
          <a:prstGeom prst="rect">
            <a:avLst/>
          </a:prstGeom>
          <a:solidFill>
            <a:schemeClr val="bg1"/>
          </a:solidFill>
          <a:ln w="9525">
            <a:noFill/>
            <a:miter lim="800000"/>
            <a:headEnd/>
            <a:tailEnd/>
          </a:ln>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3321" name="TextBox 84">
            <a:extLst>
              <a:ext uri="{FF2B5EF4-FFF2-40B4-BE49-F238E27FC236}">
                <a16:creationId xmlns:a16="http://schemas.microsoft.com/office/drawing/2014/main" xmlns="" id="{65DF2355-64CA-4CCA-8C05-00663F01DF21}"/>
              </a:ext>
            </a:extLst>
          </p:cNvPr>
          <p:cNvSpPr txBox="1">
            <a:spLocks noChangeArrowheads="1"/>
          </p:cNvSpPr>
          <p:nvPr/>
        </p:nvSpPr>
        <p:spPr bwMode="auto">
          <a:xfrm>
            <a:off x="1115578" y="2019850"/>
            <a:ext cx="4443264" cy="34149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eaLnBrk="0" hangingPunct="0"/>
            <a:r>
              <a:rPr lang="zh-CN" altLang="en-US" sz="1799"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强化公司中层干部，特别是党员干部的责任意识，会更直接更有效地推动党风廉政建设工作的开展，推动党风廉政建设责任制的落实。党风廉政建设的各项工作都渗透在具体的业务工作之中，各部门领导的党风廉政责任意识强，广大职工的满意度高，比较容易信服领导的管理和教育，可以看到党风廉政建设的效果。如果部门管理人员的责任意识不强，甚至把党风廉政建设仅仅看作是党务干部的事，那么党风廉政建设工作推进及工作成果都会大打折扣。</a:t>
            </a:r>
          </a:p>
        </p:txBody>
      </p:sp>
      <p:sp>
        <p:nvSpPr>
          <p:cNvPr id="13322" name="Freeform 12">
            <a:extLst>
              <a:ext uri="{FF2B5EF4-FFF2-40B4-BE49-F238E27FC236}">
                <a16:creationId xmlns:a16="http://schemas.microsoft.com/office/drawing/2014/main" xmlns="" id="{FB88D4B1-62DD-4DE9-A09E-094BA5452842}"/>
              </a:ext>
            </a:extLst>
          </p:cNvPr>
          <p:cNvSpPr>
            <a:spLocks noChangeArrowheads="1"/>
          </p:cNvSpPr>
          <p:nvPr/>
        </p:nvSpPr>
        <p:spPr bwMode="auto">
          <a:xfrm>
            <a:off x="764876" y="1585046"/>
            <a:ext cx="528432" cy="53001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3323" name="Freeform 12">
            <a:extLst>
              <a:ext uri="{FF2B5EF4-FFF2-40B4-BE49-F238E27FC236}">
                <a16:creationId xmlns:a16="http://schemas.microsoft.com/office/drawing/2014/main" xmlns="" id="{77B2D673-C729-4921-B59B-A9788E0ADC1D}"/>
              </a:ext>
            </a:extLst>
          </p:cNvPr>
          <p:cNvSpPr>
            <a:spLocks noChangeArrowheads="1"/>
          </p:cNvSpPr>
          <p:nvPr/>
        </p:nvSpPr>
        <p:spPr bwMode="auto">
          <a:xfrm flipH="1" flipV="1">
            <a:off x="5222424" y="5391972"/>
            <a:ext cx="528431" cy="53001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pic>
        <p:nvPicPr>
          <p:cNvPr id="13324" name="Picture 6" descr="F:\快盘\WPS上传PPT\党政3\素材图\咸宁调研 092.jpg">
            <a:extLst>
              <a:ext uri="{FF2B5EF4-FFF2-40B4-BE49-F238E27FC236}">
                <a16:creationId xmlns:a16="http://schemas.microsoft.com/office/drawing/2014/main" xmlns="" id="{4FD8FFEE-54F3-4155-83E0-15DB13BB6EF9}"/>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73716" y="1666769"/>
            <a:ext cx="5266103" cy="35242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61194314"/>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3313"/>
                                        </p:tgtEl>
                                        <p:attrNameLst>
                                          <p:attrName>style.visibility</p:attrName>
                                        </p:attrNameLst>
                                      </p:cBhvr>
                                      <p:to>
                                        <p:strVal val="visible"/>
                                      </p:to>
                                    </p:set>
                                    <p:anim calcmode="lin" valueType="num">
                                      <p:cBhvr additive="base">
                                        <p:cTn id="7" dur="500" fill="hold"/>
                                        <p:tgtEl>
                                          <p:spTgt spid="13313"/>
                                        </p:tgtEl>
                                        <p:attrNameLst>
                                          <p:attrName>ppt_x</p:attrName>
                                        </p:attrNameLst>
                                      </p:cBhvr>
                                      <p:tavLst>
                                        <p:tav tm="0">
                                          <p:val>
                                            <p:strVal val="1+#ppt_w/2"/>
                                          </p:val>
                                        </p:tav>
                                        <p:tav tm="100000">
                                          <p:val>
                                            <p:strVal val="#ppt_x"/>
                                          </p:val>
                                        </p:tav>
                                      </p:tavLst>
                                    </p:anim>
                                    <p:anim calcmode="lin" valueType="num">
                                      <p:cBhvr additive="base">
                                        <p:cTn id="8" dur="500" fill="hold"/>
                                        <p:tgtEl>
                                          <p:spTgt spid="133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3324"/>
                                        </p:tgtEl>
                                        <p:attrNameLst>
                                          <p:attrName>style.visibility</p:attrName>
                                        </p:attrNameLst>
                                      </p:cBhvr>
                                      <p:to>
                                        <p:strVal val="visible"/>
                                      </p:to>
                                    </p:set>
                                    <p:anim calcmode="lin" valueType="num">
                                      <p:cBhvr additive="base">
                                        <p:cTn id="13" dur="500" fill="hold"/>
                                        <p:tgtEl>
                                          <p:spTgt spid="13324"/>
                                        </p:tgtEl>
                                        <p:attrNameLst>
                                          <p:attrName>ppt_x</p:attrName>
                                        </p:attrNameLst>
                                      </p:cBhvr>
                                      <p:tavLst>
                                        <p:tav tm="0">
                                          <p:val>
                                            <p:strVal val="1+#ppt_w/2"/>
                                          </p:val>
                                        </p:tav>
                                        <p:tav tm="100000">
                                          <p:val>
                                            <p:strVal val="#ppt_x"/>
                                          </p:val>
                                        </p:tav>
                                      </p:tavLst>
                                    </p:anim>
                                    <p:anim calcmode="lin" valueType="num">
                                      <p:cBhvr additive="base">
                                        <p:cTn id="14" dur="500" fill="hold"/>
                                        <p:tgtEl>
                                          <p:spTgt spid="13324"/>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3322"/>
                                        </p:tgtEl>
                                        <p:attrNameLst>
                                          <p:attrName>style.visibility</p:attrName>
                                        </p:attrNameLst>
                                      </p:cBhvr>
                                      <p:to>
                                        <p:strVal val="visible"/>
                                      </p:to>
                                    </p:set>
                                    <p:anim calcmode="lin" valueType="num">
                                      <p:cBhvr additive="base">
                                        <p:cTn id="23" dur="500" fill="hold"/>
                                        <p:tgtEl>
                                          <p:spTgt spid="13322"/>
                                        </p:tgtEl>
                                        <p:attrNameLst>
                                          <p:attrName>ppt_x</p:attrName>
                                        </p:attrNameLst>
                                      </p:cBhvr>
                                      <p:tavLst>
                                        <p:tav tm="0">
                                          <p:val>
                                            <p:strVal val="0-#ppt_w/2"/>
                                          </p:val>
                                        </p:tav>
                                        <p:tav tm="100000">
                                          <p:val>
                                            <p:strVal val="#ppt_x"/>
                                          </p:val>
                                        </p:tav>
                                      </p:tavLst>
                                    </p:anim>
                                    <p:anim calcmode="lin" valueType="num">
                                      <p:cBhvr additive="base">
                                        <p:cTn id="24" dur="500" fill="hold"/>
                                        <p:tgtEl>
                                          <p:spTgt spid="1332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3320"/>
                                        </p:tgtEl>
                                        <p:attrNameLst>
                                          <p:attrName>style.visibility</p:attrName>
                                        </p:attrNameLst>
                                      </p:cBhvr>
                                      <p:to>
                                        <p:strVal val="visible"/>
                                      </p:to>
                                    </p:set>
                                    <p:anim calcmode="lin" valueType="num">
                                      <p:cBhvr additive="base">
                                        <p:cTn id="27" dur="500" fill="hold"/>
                                        <p:tgtEl>
                                          <p:spTgt spid="13320"/>
                                        </p:tgtEl>
                                        <p:attrNameLst>
                                          <p:attrName>ppt_x</p:attrName>
                                        </p:attrNameLst>
                                      </p:cBhvr>
                                      <p:tavLst>
                                        <p:tav tm="0">
                                          <p:val>
                                            <p:strVal val="0-#ppt_w/2"/>
                                          </p:val>
                                        </p:tav>
                                        <p:tav tm="100000">
                                          <p:val>
                                            <p:strVal val="#ppt_x"/>
                                          </p:val>
                                        </p:tav>
                                      </p:tavLst>
                                    </p:anim>
                                    <p:anim calcmode="lin" valueType="num">
                                      <p:cBhvr additive="base">
                                        <p:cTn id="28" dur="500" fill="hold"/>
                                        <p:tgtEl>
                                          <p:spTgt spid="1332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3323"/>
                                        </p:tgtEl>
                                        <p:attrNameLst>
                                          <p:attrName>style.visibility</p:attrName>
                                        </p:attrNameLst>
                                      </p:cBhvr>
                                      <p:to>
                                        <p:strVal val="visible"/>
                                      </p:to>
                                    </p:set>
                                    <p:anim calcmode="lin" valueType="num">
                                      <p:cBhvr additive="base">
                                        <p:cTn id="31" dur="500" fill="hold"/>
                                        <p:tgtEl>
                                          <p:spTgt spid="13323"/>
                                        </p:tgtEl>
                                        <p:attrNameLst>
                                          <p:attrName>ppt_x</p:attrName>
                                        </p:attrNameLst>
                                      </p:cBhvr>
                                      <p:tavLst>
                                        <p:tav tm="0">
                                          <p:val>
                                            <p:strVal val="0-#ppt_w/2"/>
                                          </p:val>
                                        </p:tav>
                                        <p:tav tm="100000">
                                          <p:val>
                                            <p:strVal val="#ppt_x"/>
                                          </p:val>
                                        </p:tav>
                                      </p:tavLst>
                                    </p:anim>
                                    <p:anim calcmode="lin" valueType="num">
                                      <p:cBhvr additive="base">
                                        <p:cTn id="32" dur="500" fill="hold"/>
                                        <p:tgtEl>
                                          <p:spTgt spid="13323"/>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22" presetClass="entr" presetSubtype="1" fill="hold" grpId="0" nodeType="afterEffect">
                                  <p:stCondLst>
                                    <p:cond delay="0"/>
                                  </p:stCondLst>
                                  <p:childTnLst>
                                    <p:set>
                                      <p:cBhvr>
                                        <p:cTn id="35" dur="1" fill="hold">
                                          <p:stCondLst>
                                            <p:cond delay="0"/>
                                          </p:stCondLst>
                                        </p:cTn>
                                        <p:tgtEl>
                                          <p:spTgt spid="13321"/>
                                        </p:tgtEl>
                                        <p:attrNameLst>
                                          <p:attrName>style.visibility</p:attrName>
                                        </p:attrNameLst>
                                      </p:cBhvr>
                                      <p:to>
                                        <p:strVal val="visible"/>
                                      </p:to>
                                    </p:set>
                                    <p:animEffect transition="in" filter="wipe(up)">
                                      <p:cBhvr>
                                        <p:cTn id="36" dur="500"/>
                                        <p:tgtEl>
                                          <p:spTgt spid="133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3313" grpId="0" animBg="1"/>
      <p:bldP spid="13320" grpId="0" animBg="1"/>
      <p:bldP spid="13321" grpId="0"/>
      <p:bldP spid="13322" grpId="0" animBg="1"/>
      <p:bldP spid="133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83">
            <a:extLst>
              <a:ext uri="{FF2B5EF4-FFF2-40B4-BE49-F238E27FC236}">
                <a16:creationId xmlns:a16="http://schemas.microsoft.com/office/drawing/2014/main" xmlns="" id="{1B221380-BF78-4D20-8759-8EDC6A6903A0}"/>
              </a:ext>
            </a:extLst>
          </p:cNvPr>
          <p:cNvSpPr>
            <a:spLocks noChangeArrowheads="1"/>
          </p:cNvSpPr>
          <p:nvPr/>
        </p:nvSpPr>
        <p:spPr bwMode="auto">
          <a:xfrm>
            <a:off x="6419905" y="3689463"/>
            <a:ext cx="3707294" cy="887066"/>
          </a:xfrm>
          <a:prstGeom prst="rect">
            <a:avLst/>
          </a:prstGeom>
          <a:solidFill>
            <a:schemeClr val="bg1"/>
          </a:solidFill>
          <a:ln w="9525">
            <a:solidFill>
              <a:srgbClr val="EB0A1D"/>
            </a:solidFill>
            <a:miter lim="800000"/>
            <a:headEnd/>
            <a:tailEnd/>
          </a:ln>
        </p:spPr>
        <p:txBody>
          <a:bodyPr/>
          <a:lstStyle/>
          <a:p>
            <a:pPr algn="ctr" eaLnBrk="0" hangingPunct="0">
              <a:lnSpc>
                <a:spcPct val="250000"/>
              </a:lnSpc>
            </a:pPr>
            <a:r>
              <a:rPr lang="zh-CN" altLang="en-US"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考核结果与年终评优评先挂钩</a:t>
            </a:r>
          </a:p>
          <a:p>
            <a:pPr algn="ctr" eaLnBrk="0" hangingPunct="0">
              <a:lnSpc>
                <a:spcPct val="150000"/>
              </a:lnSpc>
            </a:pPr>
            <a:endParaRPr lang="zh-CN" altLang="en-US"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83">
            <a:extLst>
              <a:ext uri="{FF2B5EF4-FFF2-40B4-BE49-F238E27FC236}">
                <a16:creationId xmlns:a16="http://schemas.microsoft.com/office/drawing/2014/main" xmlns="" id="{79D7AEB6-FB17-40A9-93C1-5CF99A377642}"/>
              </a:ext>
            </a:extLst>
          </p:cNvPr>
          <p:cNvSpPr>
            <a:spLocks noChangeArrowheads="1"/>
          </p:cNvSpPr>
          <p:nvPr/>
        </p:nvSpPr>
        <p:spPr bwMode="auto">
          <a:xfrm>
            <a:off x="2229272" y="3703531"/>
            <a:ext cx="3707294" cy="887066"/>
          </a:xfrm>
          <a:prstGeom prst="rect">
            <a:avLst/>
          </a:prstGeom>
          <a:solidFill>
            <a:schemeClr val="bg1"/>
          </a:solidFill>
          <a:ln w="9525">
            <a:solidFill>
              <a:srgbClr val="EB0A1D"/>
            </a:solidFill>
            <a:miter lim="800000"/>
            <a:headEnd/>
            <a:tailEnd/>
          </a:ln>
        </p:spPr>
        <p:txBody>
          <a:bodyPr/>
          <a:lstStyle/>
          <a:p>
            <a:pPr algn="ctr" eaLnBrk="0" hangingPunct="0">
              <a:lnSpc>
                <a:spcPct val="150000"/>
              </a:lnSpc>
            </a:pPr>
            <a:r>
              <a:rPr lang="zh-CN" altLang="en-US"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制定下发</a:t>
            </a:r>
            <a:r>
              <a:rPr lang="en-US" altLang="zh-CN"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年党风廉政建设工作实施意见</a:t>
            </a:r>
            <a:r>
              <a:rPr lang="en-US" altLang="zh-CN"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Oval 6">
            <a:extLst>
              <a:ext uri="{FF2B5EF4-FFF2-40B4-BE49-F238E27FC236}">
                <a16:creationId xmlns:a16="http://schemas.microsoft.com/office/drawing/2014/main" xmlns="" id="{E1BD7D51-4189-4C88-8774-F351DB94C36F}"/>
              </a:ext>
            </a:extLst>
          </p:cNvPr>
          <p:cNvSpPr>
            <a:spLocks noChangeArrowheads="1"/>
          </p:cNvSpPr>
          <p:nvPr/>
        </p:nvSpPr>
        <p:spPr bwMode="auto">
          <a:xfrm>
            <a:off x="3355365" y="1911371"/>
            <a:ext cx="1646481" cy="1647754"/>
          </a:xfrm>
          <a:prstGeom prst="ellipse">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endParaRPr lang="zh-CN" altLang="en-US" sz="2400" b="1" noProof="1">
              <a:solidFill>
                <a:schemeClr val="bg1"/>
              </a:solidFill>
              <a:ea typeface="微软雅黑" panose="020B0503020204020204" pitchFamily="34" charset="-122"/>
              <a:sym typeface="Arial" panose="020B0604020202020204" pitchFamily="34" charset="0"/>
            </a:endParaRPr>
          </a:p>
        </p:txBody>
      </p:sp>
      <p:sp>
        <p:nvSpPr>
          <p:cNvPr id="11" name="Oval 7">
            <a:extLst>
              <a:ext uri="{FF2B5EF4-FFF2-40B4-BE49-F238E27FC236}">
                <a16:creationId xmlns:a16="http://schemas.microsoft.com/office/drawing/2014/main" xmlns="" id="{FF4FD2A9-5F98-46CC-8D75-864DF2D0564B}"/>
              </a:ext>
            </a:extLst>
          </p:cNvPr>
          <p:cNvSpPr>
            <a:spLocks noChangeArrowheads="1"/>
          </p:cNvSpPr>
          <p:nvPr/>
        </p:nvSpPr>
        <p:spPr bwMode="auto">
          <a:xfrm>
            <a:off x="7540283" y="1911371"/>
            <a:ext cx="1647754" cy="1647754"/>
          </a:xfrm>
          <a:prstGeom prst="ellipse">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endParaRPr lang="zh-CN" altLang="en-US" sz="2400" b="1" noProof="1">
              <a:solidFill>
                <a:schemeClr val="bg1"/>
              </a:solidFill>
              <a:ea typeface="微软雅黑" panose="020B0503020204020204" pitchFamily="34" charset="-122"/>
              <a:sym typeface="Arial" panose="020B0604020202020204" pitchFamily="34" charset="0"/>
            </a:endParaRPr>
          </a:p>
        </p:txBody>
      </p:sp>
      <p:sp>
        <p:nvSpPr>
          <p:cNvPr id="15370" name="Freeform 8">
            <a:extLst>
              <a:ext uri="{FF2B5EF4-FFF2-40B4-BE49-F238E27FC236}">
                <a16:creationId xmlns:a16="http://schemas.microsoft.com/office/drawing/2014/main" xmlns="" id="{94B28490-4E81-4CE3-8B64-A98ECD5250D2}"/>
              </a:ext>
            </a:extLst>
          </p:cNvPr>
          <p:cNvSpPr>
            <a:spLocks noEditPoints="1" noChangeArrowheads="1"/>
          </p:cNvSpPr>
          <p:nvPr/>
        </p:nvSpPr>
        <p:spPr bwMode="auto">
          <a:xfrm>
            <a:off x="3605185" y="2232740"/>
            <a:ext cx="1209711" cy="961402"/>
          </a:xfrm>
          <a:custGeom>
            <a:avLst/>
            <a:gdLst>
              <a:gd name="T0" fmla="*/ 1452 w 1452"/>
              <a:gd name="T1" fmla="*/ 800 h 1155"/>
              <a:gd name="T2" fmla="*/ 758 w 1452"/>
              <a:gd name="T3" fmla="*/ 1034 h 1155"/>
              <a:gd name="T4" fmla="*/ 62 w 1452"/>
              <a:gd name="T5" fmla="*/ 197 h 1155"/>
              <a:gd name="T6" fmla="*/ 740 w 1452"/>
              <a:gd name="T7" fmla="*/ 0 h 1155"/>
              <a:gd name="T8" fmla="*/ 1452 w 1452"/>
              <a:gd name="T9" fmla="*/ 800 h 1155"/>
              <a:gd name="T10" fmla="*/ 684 w 1452"/>
              <a:gd name="T11" fmla="*/ 1155 h 1155"/>
              <a:gd name="T12" fmla="*/ 0 w 1452"/>
              <a:gd name="T13" fmla="*/ 326 h 1155"/>
              <a:gd name="T14" fmla="*/ 49 w 1452"/>
              <a:gd name="T15" fmla="*/ 224 h 1155"/>
              <a:gd name="T16" fmla="*/ 734 w 1452"/>
              <a:gd name="T17" fmla="*/ 1052 h 1155"/>
              <a:gd name="T18" fmla="*/ 684 w 1452"/>
              <a:gd name="T19" fmla="*/ 1155 h 1155"/>
              <a:gd name="T20" fmla="*/ 1399 w 1452"/>
              <a:gd name="T21" fmla="*/ 910 h 1155"/>
              <a:gd name="T22" fmla="*/ 704 w 1452"/>
              <a:gd name="T23" fmla="*/ 1152 h 1155"/>
              <a:gd name="T24" fmla="*/ 725 w 1452"/>
              <a:gd name="T25" fmla="*/ 1108 h 1155"/>
              <a:gd name="T26" fmla="*/ 1420 w 1452"/>
              <a:gd name="T27" fmla="*/ 866 h 1155"/>
              <a:gd name="T28" fmla="*/ 1399 w 1452"/>
              <a:gd name="T29" fmla="*/ 910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2" h="1155">
                <a:moveTo>
                  <a:pt x="1452" y="800"/>
                </a:moveTo>
                <a:lnTo>
                  <a:pt x="758" y="1034"/>
                </a:lnTo>
                <a:lnTo>
                  <a:pt x="62" y="197"/>
                </a:lnTo>
                <a:lnTo>
                  <a:pt x="740" y="0"/>
                </a:lnTo>
                <a:lnTo>
                  <a:pt x="1452" y="800"/>
                </a:lnTo>
                <a:close/>
                <a:moveTo>
                  <a:pt x="684" y="1155"/>
                </a:moveTo>
                <a:lnTo>
                  <a:pt x="0" y="326"/>
                </a:lnTo>
                <a:lnTo>
                  <a:pt x="49" y="224"/>
                </a:lnTo>
                <a:lnTo>
                  <a:pt x="734" y="1052"/>
                </a:lnTo>
                <a:lnTo>
                  <a:pt x="684" y="1155"/>
                </a:lnTo>
                <a:close/>
                <a:moveTo>
                  <a:pt x="1399" y="910"/>
                </a:moveTo>
                <a:lnTo>
                  <a:pt x="704" y="1152"/>
                </a:lnTo>
                <a:lnTo>
                  <a:pt x="725" y="1108"/>
                </a:lnTo>
                <a:lnTo>
                  <a:pt x="1420" y="866"/>
                </a:lnTo>
                <a:lnTo>
                  <a:pt x="1399" y="910"/>
                </a:lnTo>
                <a:close/>
              </a:path>
            </a:pathLst>
          </a:custGeom>
          <a:solidFill>
            <a:schemeClr val="bg1"/>
          </a:solidFill>
          <a:ln>
            <a:noFill/>
          </a:ln>
        </p:spPr>
        <p:txBody>
          <a:bodyPr/>
          <a:lstStyle/>
          <a:p>
            <a:pPr eaLnBrk="0" hangingPunct="0"/>
            <a:endParaRPr lang="zh-CN" altLang="en-US" sz="17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371" name="Freeform 9">
            <a:extLst>
              <a:ext uri="{FF2B5EF4-FFF2-40B4-BE49-F238E27FC236}">
                <a16:creationId xmlns:a16="http://schemas.microsoft.com/office/drawing/2014/main" xmlns="" id="{1E414516-B144-43FE-8668-CE2A6A144C36}"/>
              </a:ext>
            </a:extLst>
          </p:cNvPr>
          <p:cNvSpPr>
            <a:spLocks noEditPoints="1" noChangeArrowheads="1"/>
          </p:cNvSpPr>
          <p:nvPr/>
        </p:nvSpPr>
        <p:spPr bwMode="auto">
          <a:xfrm>
            <a:off x="7975142" y="2065308"/>
            <a:ext cx="778035" cy="1061998"/>
          </a:xfrm>
          <a:custGeom>
            <a:avLst/>
            <a:gdLst>
              <a:gd name="T0" fmla="*/ 123 w 934"/>
              <a:gd name="T1" fmla="*/ 207 h 1274"/>
              <a:gd name="T2" fmla="*/ 103 w 934"/>
              <a:gd name="T3" fmla="*/ 1274 h 1274"/>
              <a:gd name="T4" fmla="*/ 934 w 934"/>
              <a:gd name="T5" fmla="*/ 313 h 1274"/>
              <a:gd name="T6" fmla="*/ 863 w 934"/>
              <a:gd name="T7" fmla="*/ 336 h 1274"/>
              <a:gd name="T8" fmla="*/ 107 w 934"/>
              <a:gd name="T9" fmla="*/ 1200 h 1274"/>
              <a:gd name="T10" fmla="*/ 404 w 934"/>
              <a:gd name="T11" fmla="*/ 136 h 1274"/>
              <a:gd name="T12" fmla="*/ 530 w 934"/>
              <a:gd name="T13" fmla="*/ 136 h 1274"/>
              <a:gd name="T14" fmla="*/ 465 w 934"/>
              <a:gd name="T15" fmla="*/ 203 h 1274"/>
              <a:gd name="T16" fmla="*/ 326 w 934"/>
              <a:gd name="T17" fmla="*/ 139 h 1274"/>
              <a:gd name="T18" fmla="*/ 171 w 934"/>
              <a:gd name="T19" fmla="*/ 323 h 1274"/>
              <a:gd name="T20" fmla="*/ 762 w 934"/>
              <a:gd name="T21" fmla="*/ 323 h 1274"/>
              <a:gd name="T22" fmla="*/ 607 w 934"/>
              <a:gd name="T23" fmla="*/ 139 h 1274"/>
              <a:gd name="T24" fmla="*/ 326 w 934"/>
              <a:gd name="T25" fmla="*/ 139 h 1274"/>
              <a:gd name="T26" fmla="*/ 330 w 934"/>
              <a:gd name="T27" fmla="*/ 967 h 1274"/>
              <a:gd name="T28" fmla="*/ 226 w 934"/>
              <a:gd name="T29" fmla="*/ 996 h 1274"/>
              <a:gd name="T30" fmla="*/ 204 w 934"/>
              <a:gd name="T31" fmla="*/ 1019 h 1274"/>
              <a:gd name="T32" fmla="*/ 330 w 934"/>
              <a:gd name="T33" fmla="*/ 1029 h 1274"/>
              <a:gd name="T34" fmla="*/ 197 w 934"/>
              <a:gd name="T35" fmla="*/ 1093 h 1274"/>
              <a:gd name="T36" fmla="*/ 362 w 934"/>
              <a:gd name="T37" fmla="*/ 1012 h 1274"/>
              <a:gd name="T38" fmla="*/ 362 w 934"/>
              <a:gd name="T39" fmla="*/ 961 h 1274"/>
              <a:gd name="T40" fmla="*/ 165 w 934"/>
              <a:gd name="T41" fmla="*/ 971 h 1274"/>
              <a:gd name="T42" fmla="*/ 320 w 934"/>
              <a:gd name="T43" fmla="*/ 1135 h 1274"/>
              <a:gd name="T44" fmla="*/ 320 w 934"/>
              <a:gd name="T45" fmla="*/ 500 h 1274"/>
              <a:gd name="T46" fmla="*/ 226 w 934"/>
              <a:gd name="T47" fmla="*/ 529 h 1274"/>
              <a:gd name="T48" fmla="*/ 258 w 934"/>
              <a:gd name="T49" fmla="*/ 613 h 1274"/>
              <a:gd name="T50" fmla="*/ 197 w 934"/>
              <a:gd name="T51" fmla="*/ 635 h 1274"/>
              <a:gd name="T52" fmla="*/ 320 w 934"/>
              <a:gd name="T53" fmla="*/ 468 h 1274"/>
              <a:gd name="T54" fmla="*/ 165 w 934"/>
              <a:gd name="T55" fmla="*/ 632 h 1274"/>
              <a:gd name="T56" fmla="*/ 361 w 934"/>
              <a:gd name="T57" fmla="*/ 537 h 1274"/>
              <a:gd name="T58" fmla="*/ 359 w 934"/>
              <a:gd name="T59" fmla="*/ 494 h 1274"/>
              <a:gd name="T60" fmla="*/ 330 w 934"/>
              <a:gd name="T61" fmla="*/ 751 h 1274"/>
              <a:gd name="T62" fmla="*/ 204 w 934"/>
              <a:gd name="T63" fmla="*/ 784 h 1274"/>
              <a:gd name="T64" fmla="*/ 330 w 934"/>
              <a:gd name="T65" fmla="*/ 868 h 1274"/>
              <a:gd name="T66" fmla="*/ 361 w 934"/>
              <a:gd name="T67" fmla="*/ 727 h 1274"/>
              <a:gd name="T68" fmla="*/ 165 w 934"/>
              <a:gd name="T69" fmla="*/ 735 h 1274"/>
              <a:gd name="T70" fmla="*/ 330 w 934"/>
              <a:gd name="T71" fmla="*/ 900 h 1274"/>
              <a:gd name="T72" fmla="*/ 432 w 934"/>
              <a:gd name="T73" fmla="*/ 694 h 1274"/>
              <a:gd name="T74" fmla="*/ 488 w 934"/>
              <a:gd name="T75" fmla="*/ 1080 h 1274"/>
              <a:gd name="T76" fmla="*/ 749 w 934"/>
              <a:gd name="T77" fmla="*/ 1000 h 1274"/>
              <a:gd name="T78" fmla="*/ 478 w 934"/>
              <a:gd name="T79" fmla="*/ 1071 h 1274"/>
              <a:gd name="T80" fmla="*/ 749 w 934"/>
              <a:gd name="T81" fmla="*/ 758 h 1274"/>
              <a:gd name="T82" fmla="*/ 478 w 934"/>
              <a:gd name="T83" fmla="*/ 613 h 1274"/>
              <a:gd name="T84" fmla="*/ 478 w 934"/>
              <a:gd name="T85" fmla="*/ 526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34" h="1274">
                <a:moveTo>
                  <a:pt x="71" y="336"/>
                </a:moveTo>
                <a:cubicBezTo>
                  <a:pt x="71" y="300"/>
                  <a:pt x="88" y="282"/>
                  <a:pt x="123" y="281"/>
                </a:cubicBezTo>
                <a:lnTo>
                  <a:pt x="123" y="207"/>
                </a:lnTo>
                <a:cubicBezTo>
                  <a:pt x="58" y="208"/>
                  <a:pt x="0" y="250"/>
                  <a:pt x="0" y="313"/>
                </a:cubicBezTo>
                <a:lnTo>
                  <a:pt x="0" y="1171"/>
                </a:lnTo>
                <a:cubicBezTo>
                  <a:pt x="0" y="1223"/>
                  <a:pt x="51" y="1274"/>
                  <a:pt x="103" y="1274"/>
                </a:cubicBezTo>
                <a:lnTo>
                  <a:pt x="830" y="1274"/>
                </a:lnTo>
                <a:cubicBezTo>
                  <a:pt x="883" y="1274"/>
                  <a:pt x="934" y="1223"/>
                  <a:pt x="934" y="1171"/>
                </a:cubicBezTo>
                <a:lnTo>
                  <a:pt x="934" y="313"/>
                </a:lnTo>
                <a:cubicBezTo>
                  <a:pt x="934" y="250"/>
                  <a:pt x="876" y="208"/>
                  <a:pt x="811" y="207"/>
                </a:cubicBezTo>
                <a:lnTo>
                  <a:pt x="811" y="281"/>
                </a:lnTo>
                <a:cubicBezTo>
                  <a:pt x="846" y="282"/>
                  <a:pt x="863" y="300"/>
                  <a:pt x="863" y="336"/>
                </a:cubicBezTo>
                <a:lnTo>
                  <a:pt x="863" y="1148"/>
                </a:lnTo>
                <a:cubicBezTo>
                  <a:pt x="863" y="1174"/>
                  <a:pt x="852" y="1200"/>
                  <a:pt x="827" y="1200"/>
                </a:cubicBezTo>
                <a:lnTo>
                  <a:pt x="107" y="1200"/>
                </a:lnTo>
                <a:cubicBezTo>
                  <a:pt x="79" y="1200"/>
                  <a:pt x="71" y="1170"/>
                  <a:pt x="71" y="1142"/>
                </a:cubicBezTo>
                <a:lnTo>
                  <a:pt x="71" y="336"/>
                </a:lnTo>
                <a:close/>
                <a:moveTo>
                  <a:pt x="404" y="136"/>
                </a:moveTo>
                <a:cubicBezTo>
                  <a:pt x="404" y="106"/>
                  <a:pt x="432" y="78"/>
                  <a:pt x="462" y="78"/>
                </a:cubicBezTo>
                <a:lnTo>
                  <a:pt x="472" y="78"/>
                </a:lnTo>
                <a:cubicBezTo>
                  <a:pt x="501" y="78"/>
                  <a:pt x="530" y="106"/>
                  <a:pt x="530" y="136"/>
                </a:cubicBezTo>
                <a:lnTo>
                  <a:pt x="530" y="142"/>
                </a:lnTo>
                <a:cubicBezTo>
                  <a:pt x="530" y="175"/>
                  <a:pt x="501" y="203"/>
                  <a:pt x="468" y="203"/>
                </a:cubicBezTo>
                <a:lnTo>
                  <a:pt x="465" y="203"/>
                </a:lnTo>
                <a:cubicBezTo>
                  <a:pt x="432" y="203"/>
                  <a:pt x="404" y="175"/>
                  <a:pt x="404" y="142"/>
                </a:cubicBezTo>
                <a:lnTo>
                  <a:pt x="404" y="136"/>
                </a:lnTo>
                <a:close/>
                <a:moveTo>
                  <a:pt x="326" y="139"/>
                </a:moveTo>
                <a:lnTo>
                  <a:pt x="223" y="139"/>
                </a:lnTo>
                <a:cubicBezTo>
                  <a:pt x="188" y="139"/>
                  <a:pt x="171" y="155"/>
                  <a:pt x="171" y="190"/>
                </a:cubicBezTo>
                <a:lnTo>
                  <a:pt x="171" y="323"/>
                </a:lnTo>
                <a:cubicBezTo>
                  <a:pt x="171" y="345"/>
                  <a:pt x="186" y="368"/>
                  <a:pt x="207" y="368"/>
                </a:cubicBezTo>
                <a:lnTo>
                  <a:pt x="727" y="368"/>
                </a:lnTo>
                <a:cubicBezTo>
                  <a:pt x="748" y="368"/>
                  <a:pt x="762" y="345"/>
                  <a:pt x="762" y="323"/>
                </a:cubicBezTo>
                <a:lnTo>
                  <a:pt x="762" y="190"/>
                </a:lnTo>
                <a:cubicBezTo>
                  <a:pt x="762" y="155"/>
                  <a:pt x="746" y="139"/>
                  <a:pt x="711" y="139"/>
                </a:cubicBezTo>
                <a:lnTo>
                  <a:pt x="607" y="139"/>
                </a:lnTo>
                <a:cubicBezTo>
                  <a:pt x="607" y="68"/>
                  <a:pt x="547" y="0"/>
                  <a:pt x="478" y="0"/>
                </a:cubicBezTo>
                <a:lnTo>
                  <a:pt x="456" y="0"/>
                </a:lnTo>
                <a:cubicBezTo>
                  <a:pt x="387" y="0"/>
                  <a:pt x="326" y="68"/>
                  <a:pt x="326" y="139"/>
                </a:cubicBezTo>
                <a:close/>
                <a:moveTo>
                  <a:pt x="197" y="977"/>
                </a:moveTo>
                <a:cubicBezTo>
                  <a:pt x="197" y="970"/>
                  <a:pt x="199" y="967"/>
                  <a:pt x="207" y="967"/>
                </a:cubicBezTo>
                <a:lnTo>
                  <a:pt x="330" y="967"/>
                </a:lnTo>
                <a:lnTo>
                  <a:pt x="330" y="977"/>
                </a:lnTo>
                <a:cubicBezTo>
                  <a:pt x="330" y="987"/>
                  <a:pt x="278" y="1017"/>
                  <a:pt x="268" y="1022"/>
                </a:cubicBezTo>
                <a:cubicBezTo>
                  <a:pt x="260" y="1015"/>
                  <a:pt x="240" y="996"/>
                  <a:pt x="226" y="996"/>
                </a:cubicBezTo>
                <a:lnTo>
                  <a:pt x="223" y="996"/>
                </a:lnTo>
                <a:cubicBezTo>
                  <a:pt x="215" y="996"/>
                  <a:pt x="204" y="1008"/>
                  <a:pt x="204" y="1016"/>
                </a:cubicBezTo>
                <a:lnTo>
                  <a:pt x="204" y="1019"/>
                </a:lnTo>
                <a:cubicBezTo>
                  <a:pt x="204" y="1028"/>
                  <a:pt x="249" y="1077"/>
                  <a:pt x="258" y="1077"/>
                </a:cubicBezTo>
                <a:lnTo>
                  <a:pt x="262" y="1077"/>
                </a:lnTo>
                <a:cubicBezTo>
                  <a:pt x="269" y="1077"/>
                  <a:pt x="319" y="1036"/>
                  <a:pt x="330" y="1029"/>
                </a:cubicBezTo>
                <a:cubicBezTo>
                  <a:pt x="330" y="1046"/>
                  <a:pt x="337" y="1103"/>
                  <a:pt x="320" y="1103"/>
                </a:cubicBezTo>
                <a:lnTo>
                  <a:pt x="207" y="1103"/>
                </a:lnTo>
                <a:cubicBezTo>
                  <a:pt x="199" y="1103"/>
                  <a:pt x="197" y="1101"/>
                  <a:pt x="197" y="1093"/>
                </a:cubicBezTo>
                <a:lnTo>
                  <a:pt x="197" y="977"/>
                </a:lnTo>
                <a:close/>
                <a:moveTo>
                  <a:pt x="320" y="1135"/>
                </a:moveTo>
                <a:cubicBezTo>
                  <a:pt x="381" y="1135"/>
                  <a:pt x="358" y="1069"/>
                  <a:pt x="362" y="1012"/>
                </a:cubicBezTo>
                <a:cubicBezTo>
                  <a:pt x="364" y="984"/>
                  <a:pt x="435" y="959"/>
                  <a:pt x="443" y="932"/>
                </a:cubicBezTo>
                <a:lnTo>
                  <a:pt x="433" y="932"/>
                </a:lnTo>
                <a:cubicBezTo>
                  <a:pt x="411" y="932"/>
                  <a:pt x="378" y="952"/>
                  <a:pt x="362" y="961"/>
                </a:cubicBezTo>
                <a:cubicBezTo>
                  <a:pt x="354" y="949"/>
                  <a:pt x="346" y="935"/>
                  <a:pt x="326" y="935"/>
                </a:cubicBezTo>
                <a:lnTo>
                  <a:pt x="200" y="935"/>
                </a:lnTo>
                <a:cubicBezTo>
                  <a:pt x="181" y="935"/>
                  <a:pt x="165" y="952"/>
                  <a:pt x="165" y="971"/>
                </a:cubicBezTo>
                <a:lnTo>
                  <a:pt x="165" y="1100"/>
                </a:lnTo>
                <a:cubicBezTo>
                  <a:pt x="165" y="1121"/>
                  <a:pt x="184" y="1135"/>
                  <a:pt x="207" y="1135"/>
                </a:cubicBezTo>
                <a:lnTo>
                  <a:pt x="320" y="1135"/>
                </a:lnTo>
                <a:close/>
                <a:moveTo>
                  <a:pt x="197" y="510"/>
                </a:moveTo>
                <a:cubicBezTo>
                  <a:pt x="197" y="502"/>
                  <a:pt x="199" y="500"/>
                  <a:pt x="207" y="500"/>
                </a:cubicBezTo>
                <a:lnTo>
                  <a:pt x="320" y="500"/>
                </a:lnTo>
                <a:cubicBezTo>
                  <a:pt x="327" y="500"/>
                  <a:pt x="330" y="502"/>
                  <a:pt x="330" y="510"/>
                </a:cubicBezTo>
                <a:cubicBezTo>
                  <a:pt x="330" y="518"/>
                  <a:pt x="275" y="555"/>
                  <a:pt x="268" y="555"/>
                </a:cubicBezTo>
                <a:cubicBezTo>
                  <a:pt x="262" y="555"/>
                  <a:pt x="245" y="529"/>
                  <a:pt x="226" y="529"/>
                </a:cubicBezTo>
                <a:cubicBezTo>
                  <a:pt x="217" y="529"/>
                  <a:pt x="204" y="539"/>
                  <a:pt x="204" y="548"/>
                </a:cubicBezTo>
                <a:lnTo>
                  <a:pt x="204" y="552"/>
                </a:lnTo>
                <a:cubicBezTo>
                  <a:pt x="204" y="564"/>
                  <a:pt x="248" y="607"/>
                  <a:pt x="258" y="613"/>
                </a:cubicBezTo>
                <a:lnTo>
                  <a:pt x="330" y="561"/>
                </a:lnTo>
                <a:lnTo>
                  <a:pt x="330" y="635"/>
                </a:lnTo>
                <a:lnTo>
                  <a:pt x="197" y="635"/>
                </a:lnTo>
                <a:lnTo>
                  <a:pt x="197" y="510"/>
                </a:lnTo>
                <a:close/>
                <a:moveTo>
                  <a:pt x="359" y="494"/>
                </a:moveTo>
                <a:cubicBezTo>
                  <a:pt x="355" y="477"/>
                  <a:pt x="340" y="468"/>
                  <a:pt x="320" y="468"/>
                </a:cubicBezTo>
                <a:lnTo>
                  <a:pt x="207" y="468"/>
                </a:lnTo>
                <a:cubicBezTo>
                  <a:pt x="184" y="468"/>
                  <a:pt x="165" y="481"/>
                  <a:pt x="165" y="503"/>
                </a:cubicBezTo>
                <a:lnTo>
                  <a:pt x="165" y="632"/>
                </a:lnTo>
                <a:cubicBezTo>
                  <a:pt x="165" y="651"/>
                  <a:pt x="181" y="668"/>
                  <a:pt x="200" y="668"/>
                </a:cubicBezTo>
                <a:lnTo>
                  <a:pt x="326" y="668"/>
                </a:lnTo>
                <a:cubicBezTo>
                  <a:pt x="377" y="668"/>
                  <a:pt x="362" y="588"/>
                  <a:pt x="361" y="537"/>
                </a:cubicBezTo>
                <a:lnTo>
                  <a:pt x="443" y="468"/>
                </a:lnTo>
                <a:cubicBezTo>
                  <a:pt x="443" y="468"/>
                  <a:pt x="437" y="465"/>
                  <a:pt x="436" y="465"/>
                </a:cubicBezTo>
                <a:cubicBezTo>
                  <a:pt x="404" y="465"/>
                  <a:pt x="378" y="492"/>
                  <a:pt x="359" y="494"/>
                </a:cubicBezTo>
                <a:close/>
                <a:moveTo>
                  <a:pt x="197" y="735"/>
                </a:moveTo>
                <a:lnTo>
                  <a:pt x="330" y="735"/>
                </a:lnTo>
                <a:lnTo>
                  <a:pt x="330" y="751"/>
                </a:lnTo>
                <a:lnTo>
                  <a:pt x="268" y="790"/>
                </a:lnTo>
                <a:lnTo>
                  <a:pt x="227" y="760"/>
                </a:lnTo>
                <a:cubicBezTo>
                  <a:pt x="216" y="766"/>
                  <a:pt x="204" y="769"/>
                  <a:pt x="204" y="784"/>
                </a:cubicBezTo>
                <a:cubicBezTo>
                  <a:pt x="204" y="794"/>
                  <a:pt x="250" y="845"/>
                  <a:pt x="258" y="845"/>
                </a:cubicBezTo>
                <a:cubicBezTo>
                  <a:pt x="273" y="845"/>
                  <a:pt x="313" y="801"/>
                  <a:pt x="330" y="797"/>
                </a:cubicBezTo>
                <a:lnTo>
                  <a:pt x="330" y="868"/>
                </a:lnTo>
                <a:lnTo>
                  <a:pt x="197" y="868"/>
                </a:lnTo>
                <a:lnTo>
                  <a:pt x="197" y="735"/>
                </a:lnTo>
                <a:close/>
                <a:moveTo>
                  <a:pt x="361" y="727"/>
                </a:moveTo>
                <a:cubicBezTo>
                  <a:pt x="355" y="717"/>
                  <a:pt x="348" y="703"/>
                  <a:pt x="330" y="703"/>
                </a:cubicBezTo>
                <a:lnTo>
                  <a:pt x="197" y="703"/>
                </a:lnTo>
                <a:cubicBezTo>
                  <a:pt x="181" y="703"/>
                  <a:pt x="165" y="719"/>
                  <a:pt x="165" y="735"/>
                </a:cubicBezTo>
                <a:lnTo>
                  <a:pt x="165" y="868"/>
                </a:lnTo>
                <a:cubicBezTo>
                  <a:pt x="165" y="884"/>
                  <a:pt x="181" y="900"/>
                  <a:pt x="197" y="900"/>
                </a:cubicBezTo>
                <a:lnTo>
                  <a:pt x="330" y="900"/>
                </a:lnTo>
                <a:cubicBezTo>
                  <a:pt x="376" y="900"/>
                  <a:pt x="362" y="817"/>
                  <a:pt x="361" y="770"/>
                </a:cubicBezTo>
                <a:lnTo>
                  <a:pt x="442" y="700"/>
                </a:lnTo>
                <a:lnTo>
                  <a:pt x="432" y="694"/>
                </a:lnTo>
                <a:lnTo>
                  <a:pt x="361" y="727"/>
                </a:lnTo>
                <a:close/>
                <a:moveTo>
                  <a:pt x="478" y="1071"/>
                </a:moveTo>
                <a:cubicBezTo>
                  <a:pt x="478" y="1078"/>
                  <a:pt x="480" y="1080"/>
                  <a:pt x="488" y="1080"/>
                </a:cubicBezTo>
                <a:lnTo>
                  <a:pt x="740" y="1080"/>
                </a:lnTo>
                <a:cubicBezTo>
                  <a:pt x="747" y="1080"/>
                  <a:pt x="749" y="1078"/>
                  <a:pt x="749" y="1071"/>
                </a:cubicBezTo>
                <a:lnTo>
                  <a:pt x="749" y="1000"/>
                </a:lnTo>
                <a:cubicBezTo>
                  <a:pt x="749" y="992"/>
                  <a:pt x="747" y="990"/>
                  <a:pt x="740" y="990"/>
                </a:cubicBezTo>
                <a:lnTo>
                  <a:pt x="478" y="990"/>
                </a:lnTo>
                <a:lnTo>
                  <a:pt x="478" y="1071"/>
                </a:lnTo>
                <a:close/>
                <a:moveTo>
                  <a:pt x="478" y="845"/>
                </a:moveTo>
                <a:lnTo>
                  <a:pt x="749" y="845"/>
                </a:lnTo>
                <a:lnTo>
                  <a:pt x="749" y="758"/>
                </a:lnTo>
                <a:lnTo>
                  <a:pt x="478" y="758"/>
                </a:lnTo>
                <a:lnTo>
                  <a:pt x="478" y="845"/>
                </a:lnTo>
                <a:close/>
                <a:moveTo>
                  <a:pt x="478" y="613"/>
                </a:moveTo>
                <a:lnTo>
                  <a:pt x="675" y="613"/>
                </a:lnTo>
                <a:lnTo>
                  <a:pt x="675" y="526"/>
                </a:lnTo>
                <a:lnTo>
                  <a:pt x="478" y="526"/>
                </a:lnTo>
                <a:lnTo>
                  <a:pt x="478" y="613"/>
                </a:lnTo>
                <a:close/>
              </a:path>
            </a:pathLst>
          </a:custGeom>
          <a:solidFill>
            <a:schemeClr val="bg1"/>
          </a:solidFill>
          <a:ln>
            <a:noFill/>
          </a:ln>
        </p:spPr>
        <p:txBody>
          <a:bodyPr/>
          <a:lstStyle/>
          <a:p>
            <a:pPr eaLnBrk="0" hangingPunct="0"/>
            <a:endParaRPr lang="zh-CN" altLang="en-US" sz="17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374" name="矩形 83">
            <a:extLst>
              <a:ext uri="{FF2B5EF4-FFF2-40B4-BE49-F238E27FC236}">
                <a16:creationId xmlns:a16="http://schemas.microsoft.com/office/drawing/2014/main" xmlns="" id="{1CEDFF27-19FC-4741-BDE2-BCDE0C354C70}"/>
              </a:ext>
            </a:extLst>
          </p:cNvPr>
          <p:cNvSpPr>
            <a:spLocks noChangeArrowheads="1"/>
          </p:cNvSpPr>
          <p:nvPr/>
        </p:nvSpPr>
        <p:spPr bwMode="auto">
          <a:xfrm>
            <a:off x="1004496" y="4722308"/>
            <a:ext cx="10565448" cy="1620204"/>
          </a:xfrm>
          <a:prstGeom prst="rect">
            <a:avLst/>
          </a:prstGeom>
          <a:solidFill>
            <a:schemeClr val="bg1"/>
          </a:solidFill>
          <a:ln w="9525">
            <a:solidFill>
              <a:srgbClr val="EB0A1D"/>
            </a:solidFill>
            <a:miter lim="800000"/>
            <a:headEnd/>
            <a:tailEnd/>
          </a:ln>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5375" name="TextBox 84">
            <a:extLst>
              <a:ext uri="{FF2B5EF4-FFF2-40B4-BE49-F238E27FC236}">
                <a16:creationId xmlns:a16="http://schemas.microsoft.com/office/drawing/2014/main" xmlns="" id="{55C16550-623A-40D8-957E-8A665537B593}"/>
              </a:ext>
            </a:extLst>
          </p:cNvPr>
          <p:cNvSpPr txBox="1">
            <a:spLocks noChangeArrowheads="1"/>
          </p:cNvSpPr>
          <p:nvPr/>
        </p:nvSpPr>
        <p:spPr bwMode="auto">
          <a:xfrm>
            <a:off x="1367278" y="4979384"/>
            <a:ext cx="10105253" cy="1199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eaLnBrk="0" hangingPunct="0"/>
            <a:r>
              <a:rPr lang="zh-CN" altLang="en-US" sz="1799"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制定下发了</a:t>
            </a:r>
            <a:r>
              <a:rPr lang="en-US" altLang="zh-CN" sz="1799"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1799"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年党风廉政建设工作实施意见</a:t>
            </a:r>
            <a:r>
              <a:rPr lang="en-US" altLang="zh-CN" sz="1799"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799"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，与局属各科室签定了</a:t>
            </a:r>
            <a:r>
              <a:rPr lang="en-US" altLang="zh-CN" sz="1799"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1799"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年党风廉政建设目标责任书，做到任务明确，责任到人，形成了主要领导亲自抓，上下合力共同抓，一级抓一级，层层抓落实的工作格局，并把目标责任书的考核结果与年终评优评先挂钩，增强了局属各科室抓好党风廉政建设的责任性，进一步健全和完善了党风廉政建设工作责任机制。</a:t>
            </a:r>
          </a:p>
        </p:txBody>
      </p:sp>
      <p:sp>
        <p:nvSpPr>
          <p:cNvPr id="15376" name="Freeform 12">
            <a:extLst>
              <a:ext uri="{FF2B5EF4-FFF2-40B4-BE49-F238E27FC236}">
                <a16:creationId xmlns:a16="http://schemas.microsoft.com/office/drawing/2014/main" xmlns="" id="{A89D5CE5-5A24-4F17-9937-D22667E6179D}"/>
              </a:ext>
            </a:extLst>
          </p:cNvPr>
          <p:cNvSpPr>
            <a:spLocks noChangeArrowheads="1"/>
          </p:cNvSpPr>
          <p:nvPr/>
        </p:nvSpPr>
        <p:spPr bwMode="auto">
          <a:xfrm>
            <a:off x="944195" y="4631856"/>
            <a:ext cx="528431" cy="53001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5377" name="Freeform 12">
            <a:extLst>
              <a:ext uri="{FF2B5EF4-FFF2-40B4-BE49-F238E27FC236}">
                <a16:creationId xmlns:a16="http://schemas.microsoft.com/office/drawing/2014/main" xmlns="" id="{950B501D-5582-47BE-9BC3-B050D1EC4266}"/>
              </a:ext>
            </a:extLst>
          </p:cNvPr>
          <p:cNvSpPr>
            <a:spLocks noChangeArrowheads="1"/>
          </p:cNvSpPr>
          <p:nvPr/>
        </p:nvSpPr>
        <p:spPr bwMode="auto">
          <a:xfrm flipH="1" flipV="1">
            <a:off x="11118476" y="5880815"/>
            <a:ext cx="528432" cy="53001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endParaRPr lang="zh-CN" altLang="en-US" sz="2400" b="1">
              <a:solidFill>
                <a:schemeClr val="bg1"/>
              </a:solidFill>
              <a:ea typeface="微软雅黑" panose="020B0503020204020204" pitchFamily="34" charset="-122"/>
              <a:sym typeface="Arial" panose="020B0604020202020204" pitchFamily="34" charset="0"/>
            </a:endParaRPr>
          </a:p>
        </p:txBody>
      </p:sp>
      <p:sp>
        <p:nvSpPr>
          <p:cNvPr id="19" name="矩形: 圆角 29">
            <a:extLst>
              <a:ext uri="{FF2B5EF4-FFF2-40B4-BE49-F238E27FC236}">
                <a16:creationId xmlns:a16="http://schemas.microsoft.com/office/drawing/2014/main" xmlns="" id="{0CF07C72-ED25-4A65-BD68-064C396D88AC}"/>
              </a:ext>
            </a:extLst>
          </p:cNvPr>
          <p:cNvSpPr>
            <a:spLocks noChangeArrowheads="1"/>
          </p:cNvSpPr>
          <p:nvPr/>
        </p:nvSpPr>
        <p:spPr bwMode="auto">
          <a:xfrm>
            <a:off x="4355105" y="788429"/>
            <a:ext cx="7836895" cy="530019"/>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zh-CN" altLang="en-US" sz="2400" b="1" dirty="0">
                <a:solidFill>
                  <a:schemeClr val="bg1"/>
                </a:solidFill>
                <a:ea typeface="微软雅黑" panose="020B0503020204020204" pitchFamily="34" charset="-122"/>
                <a:sym typeface="Arial" panose="020B0604020202020204" pitchFamily="34" charset="0"/>
              </a:rPr>
              <a:t>制订措施，明确任务，责任到人</a:t>
            </a:r>
          </a:p>
        </p:txBody>
      </p:sp>
    </p:spTree>
    <p:extLst>
      <p:ext uri="{BB962C8B-B14F-4D97-AF65-F5344CB8AC3E}">
        <p14:creationId xmlns:p14="http://schemas.microsoft.com/office/powerpoint/2010/main" xmlns="" val="3068328177"/>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5370"/>
                                        </p:tgtEl>
                                        <p:attrNameLst>
                                          <p:attrName>style.visibility</p:attrName>
                                        </p:attrNameLst>
                                      </p:cBhvr>
                                      <p:to>
                                        <p:strVal val="visible"/>
                                      </p:to>
                                    </p:set>
                                    <p:animEffect transition="in" filter="fade">
                                      <p:cBhvr>
                                        <p:cTn id="18" dur="1000"/>
                                        <p:tgtEl>
                                          <p:spTgt spid="15370"/>
                                        </p:tgtEl>
                                      </p:cBhvr>
                                    </p:animEffect>
                                    <p:anim calcmode="lin" valueType="num">
                                      <p:cBhvr>
                                        <p:cTn id="19" dur="1000" fill="hold"/>
                                        <p:tgtEl>
                                          <p:spTgt spid="15370"/>
                                        </p:tgtEl>
                                        <p:attrNameLst>
                                          <p:attrName>ppt_x</p:attrName>
                                        </p:attrNameLst>
                                      </p:cBhvr>
                                      <p:tavLst>
                                        <p:tav tm="0">
                                          <p:val>
                                            <p:strVal val="#ppt_x"/>
                                          </p:val>
                                        </p:tav>
                                        <p:tav tm="100000">
                                          <p:val>
                                            <p:strVal val="#ppt_x"/>
                                          </p:val>
                                        </p:tav>
                                      </p:tavLst>
                                    </p:anim>
                                    <p:anim calcmode="lin" valueType="num">
                                      <p:cBhvr>
                                        <p:cTn id="20" dur="1000" fill="hold"/>
                                        <p:tgtEl>
                                          <p:spTgt spid="1537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5371"/>
                                        </p:tgtEl>
                                        <p:attrNameLst>
                                          <p:attrName>style.visibility</p:attrName>
                                        </p:attrNameLst>
                                      </p:cBhvr>
                                      <p:to>
                                        <p:strVal val="visible"/>
                                      </p:to>
                                    </p:set>
                                    <p:animEffect transition="in" filter="fade">
                                      <p:cBhvr>
                                        <p:cTn id="35" dur="1000"/>
                                        <p:tgtEl>
                                          <p:spTgt spid="15371"/>
                                        </p:tgtEl>
                                      </p:cBhvr>
                                    </p:animEffect>
                                    <p:anim calcmode="lin" valueType="num">
                                      <p:cBhvr>
                                        <p:cTn id="36" dur="1000" fill="hold"/>
                                        <p:tgtEl>
                                          <p:spTgt spid="15371"/>
                                        </p:tgtEl>
                                        <p:attrNameLst>
                                          <p:attrName>ppt_x</p:attrName>
                                        </p:attrNameLst>
                                      </p:cBhvr>
                                      <p:tavLst>
                                        <p:tav tm="0">
                                          <p:val>
                                            <p:strVal val="#ppt_x"/>
                                          </p:val>
                                        </p:tav>
                                        <p:tav tm="100000">
                                          <p:val>
                                            <p:strVal val="#ppt_x"/>
                                          </p:val>
                                        </p:tav>
                                      </p:tavLst>
                                    </p:anim>
                                    <p:anim calcmode="lin" valueType="num">
                                      <p:cBhvr>
                                        <p:cTn id="37" dur="1000" fill="hold"/>
                                        <p:tgtEl>
                                          <p:spTgt spid="1537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1000"/>
                                        <p:tgtEl>
                                          <p:spTgt spid="21"/>
                                        </p:tgtEl>
                                      </p:cBhvr>
                                    </p:animEffect>
                                    <p:anim calcmode="lin" valueType="num">
                                      <p:cBhvr>
                                        <p:cTn id="41" dur="1000" fill="hold"/>
                                        <p:tgtEl>
                                          <p:spTgt spid="21"/>
                                        </p:tgtEl>
                                        <p:attrNameLst>
                                          <p:attrName>ppt_x</p:attrName>
                                        </p:attrNameLst>
                                      </p:cBhvr>
                                      <p:tavLst>
                                        <p:tav tm="0">
                                          <p:val>
                                            <p:strVal val="#ppt_x"/>
                                          </p:val>
                                        </p:tav>
                                        <p:tav tm="100000">
                                          <p:val>
                                            <p:strVal val="#ppt_x"/>
                                          </p:val>
                                        </p:tav>
                                      </p:tavLst>
                                    </p:anim>
                                    <p:anim calcmode="lin" valueType="num">
                                      <p:cBhvr>
                                        <p:cTn id="4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5376"/>
                                        </p:tgtEl>
                                        <p:attrNameLst>
                                          <p:attrName>style.visibility</p:attrName>
                                        </p:attrNameLst>
                                      </p:cBhvr>
                                      <p:to>
                                        <p:strVal val="visible"/>
                                      </p:to>
                                    </p:set>
                                    <p:animEffect transition="in" filter="fade">
                                      <p:cBhvr>
                                        <p:cTn id="47" dur="1000"/>
                                        <p:tgtEl>
                                          <p:spTgt spid="15376"/>
                                        </p:tgtEl>
                                      </p:cBhvr>
                                    </p:animEffect>
                                    <p:anim calcmode="lin" valueType="num">
                                      <p:cBhvr>
                                        <p:cTn id="48" dur="1000" fill="hold"/>
                                        <p:tgtEl>
                                          <p:spTgt spid="15376"/>
                                        </p:tgtEl>
                                        <p:attrNameLst>
                                          <p:attrName>ppt_x</p:attrName>
                                        </p:attrNameLst>
                                      </p:cBhvr>
                                      <p:tavLst>
                                        <p:tav tm="0">
                                          <p:val>
                                            <p:strVal val="#ppt_x"/>
                                          </p:val>
                                        </p:tav>
                                        <p:tav tm="100000">
                                          <p:val>
                                            <p:strVal val="#ppt_x"/>
                                          </p:val>
                                        </p:tav>
                                      </p:tavLst>
                                    </p:anim>
                                    <p:anim calcmode="lin" valueType="num">
                                      <p:cBhvr>
                                        <p:cTn id="49" dur="1000" fill="hold"/>
                                        <p:tgtEl>
                                          <p:spTgt spid="1537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5374"/>
                                        </p:tgtEl>
                                        <p:attrNameLst>
                                          <p:attrName>style.visibility</p:attrName>
                                        </p:attrNameLst>
                                      </p:cBhvr>
                                      <p:to>
                                        <p:strVal val="visible"/>
                                      </p:to>
                                    </p:set>
                                    <p:animEffect transition="in" filter="fade">
                                      <p:cBhvr>
                                        <p:cTn id="52" dur="1000"/>
                                        <p:tgtEl>
                                          <p:spTgt spid="15374"/>
                                        </p:tgtEl>
                                      </p:cBhvr>
                                    </p:animEffect>
                                    <p:anim calcmode="lin" valueType="num">
                                      <p:cBhvr>
                                        <p:cTn id="53" dur="1000" fill="hold"/>
                                        <p:tgtEl>
                                          <p:spTgt spid="15374"/>
                                        </p:tgtEl>
                                        <p:attrNameLst>
                                          <p:attrName>ppt_x</p:attrName>
                                        </p:attrNameLst>
                                      </p:cBhvr>
                                      <p:tavLst>
                                        <p:tav tm="0">
                                          <p:val>
                                            <p:strVal val="#ppt_x"/>
                                          </p:val>
                                        </p:tav>
                                        <p:tav tm="100000">
                                          <p:val>
                                            <p:strVal val="#ppt_x"/>
                                          </p:val>
                                        </p:tav>
                                      </p:tavLst>
                                    </p:anim>
                                    <p:anim calcmode="lin" valueType="num">
                                      <p:cBhvr>
                                        <p:cTn id="54" dur="1000" fill="hold"/>
                                        <p:tgtEl>
                                          <p:spTgt spid="1537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5377"/>
                                        </p:tgtEl>
                                        <p:attrNameLst>
                                          <p:attrName>style.visibility</p:attrName>
                                        </p:attrNameLst>
                                      </p:cBhvr>
                                      <p:to>
                                        <p:strVal val="visible"/>
                                      </p:to>
                                    </p:set>
                                    <p:animEffect transition="in" filter="fade">
                                      <p:cBhvr>
                                        <p:cTn id="57" dur="1000"/>
                                        <p:tgtEl>
                                          <p:spTgt spid="15377"/>
                                        </p:tgtEl>
                                      </p:cBhvr>
                                    </p:animEffect>
                                    <p:anim calcmode="lin" valueType="num">
                                      <p:cBhvr>
                                        <p:cTn id="58" dur="1000" fill="hold"/>
                                        <p:tgtEl>
                                          <p:spTgt spid="15377"/>
                                        </p:tgtEl>
                                        <p:attrNameLst>
                                          <p:attrName>ppt_x</p:attrName>
                                        </p:attrNameLst>
                                      </p:cBhvr>
                                      <p:tavLst>
                                        <p:tav tm="0">
                                          <p:val>
                                            <p:strVal val="#ppt_x"/>
                                          </p:val>
                                        </p:tav>
                                        <p:tav tm="100000">
                                          <p:val>
                                            <p:strVal val="#ppt_x"/>
                                          </p:val>
                                        </p:tav>
                                      </p:tavLst>
                                    </p:anim>
                                    <p:anim calcmode="lin" valueType="num">
                                      <p:cBhvr>
                                        <p:cTn id="59" dur="1000" fill="hold"/>
                                        <p:tgtEl>
                                          <p:spTgt spid="15377"/>
                                        </p:tgtEl>
                                        <p:attrNameLst>
                                          <p:attrName>ppt_y</p:attrName>
                                        </p:attrNameLst>
                                      </p:cBhvr>
                                      <p:tavLst>
                                        <p:tav tm="0">
                                          <p:val>
                                            <p:strVal val="#ppt_y+.1"/>
                                          </p:val>
                                        </p:tav>
                                        <p:tav tm="100000">
                                          <p:val>
                                            <p:strVal val="#ppt_y"/>
                                          </p:val>
                                        </p:tav>
                                      </p:tavLst>
                                    </p:anim>
                                  </p:childTnLst>
                                </p:cTn>
                              </p:par>
                            </p:childTnLst>
                          </p:cTn>
                        </p:par>
                        <p:par>
                          <p:cTn id="60" fill="hold">
                            <p:stCondLst>
                              <p:cond delay="1000"/>
                            </p:stCondLst>
                            <p:childTnLst>
                              <p:par>
                                <p:cTn id="61" presetID="9" presetClass="entr" presetSubtype="0" fill="hold" grpId="0" nodeType="afterEffect">
                                  <p:stCondLst>
                                    <p:cond delay="0"/>
                                  </p:stCondLst>
                                  <p:iterate type="lt">
                                    <p:tmPct val="6000"/>
                                  </p:iterate>
                                  <p:childTnLst>
                                    <p:set>
                                      <p:cBhvr>
                                        <p:cTn id="62" dur="1" fill="hold">
                                          <p:stCondLst>
                                            <p:cond delay="0"/>
                                          </p:stCondLst>
                                        </p:cTn>
                                        <p:tgtEl>
                                          <p:spTgt spid="15375"/>
                                        </p:tgtEl>
                                        <p:attrNameLst>
                                          <p:attrName>style.visibility</p:attrName>
                                        </p:attrNameLst>
                                      </p:cBhvr>
                                      <p:to>
                                        <p:strVal val="visible"/>
                                      </p:to>
                                    </p:set>
                                    <p:animEffect transition="in" filter="dissolve">
                                      <p:cBhvr>
                                        <p:cTn id="63" dur="500"/>
                                        <p:tgtEl>
                                          <p:spTgt spid="153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0" grpId="0" animBg="1"/>
      <p:bldP spid="10" grpId="0" animBg="1"/>
      <p:bldP spid="11" grpId="0" animBg="1"/>
      <p:bldP spid="15370" grpId="0" animBg="1"/>
      <p:bldP spid="15371" grpId="0" animBg="1"/>
      <p:bldP spid="15374" grpId="0" animBg="1"/>
      <p:bldP spid="15375" grpId="0"/>
      <p:bldP spid="15376" grpId="0" animBg="1"/>
      <p:bldP spid="15377"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xmlns="" id="{FB88796B-C0D2-4A9B-9304-579774AA0E90}"/>
              </a:ext>
            </a:extLst>
          </p:cNvPr>
          <p:cNvSpPr/>
          <p:nvPr/>
        </p:nvSpPr>
        <p:spPr>
          <a:xfrm>
            <a:off x="1467730" y="3429000"/>
            <a:ext cx="9425354" cy="1987062"/>
          </a:xfrm>
          <a:prstGeom prst="roundRect">
            <a:avLst/>
          </a:prstGeom>
          <a:solidFill>
            <a:schemeClr val="bg1"/>
          </a:solidFill>
          <a:ln w="38100">
            <a:solidFill>
              <a:srgbClr val="EB0A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r>
              <a:rPr lang="zh-CN" altLang="en-US" sz="4000" b="1" dirty="0">
                <a:solidFill>
                  <a:srgbClr val="BC0000"/>
                </a:solidFill>
                <a:latin typeface="Arial" panose="020B0604020202020204" pitchFamily="34" charset="0"/>
                <a:ea typeface="微软雅黑" panose="020B0503020204020204" pitchFamily="34" charset="-122"/>
                <a:sym typeface="Arial" panose="020B0604020202020204" pitchFamily="34" charset="0"/>
              </a:rPr>
              <a:t>加强教育，提高党员干部廉洁自律意识</a:t>
            </a:r>
          </a:p>
        </p:txBody>
      </p:sp>
      <p:pic>
        <p:nvPicPr>
          <p:cNvPr id="3" name="图片 2">
            <a:extLst>
              <a:ext uri="{FF2B5EF4-FFF2-40B4-BE49-F238E27FC236}">
                <a16:creationId xmlns:a16="http://schemas.microsoft.com/office/drawing/2014/main" xmlns="" id="{336A959D-5102-49A3-8E2F-77E1E019FED5}"/>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191836" y="1441938"/>
            <a:ext cx="3372972" cy="2494756"/>
          </a:xfrm>
          <a:prstGeom prst="rect">
            <a:avLst/>
          </a:prstGeom>
        </p:spPr>
      </p:pic>
    </p:spTree>
    <p:extLst>
      <p:ext uri="{BB962C8B-B14F-4D97-AF65-F5344CB8AC3E}">
        <p14:creationId xmlns:p14="http://schemas.microsoft.com/office/powerpoint/2010/main" xmlns="" val="157762120"/>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83">
            <a:extLst>
              <a:ext uri="{FF2B5EF4-FFF2-40B4-BE49-F238E27FC236}">
                <a16:creationId xmlns:a16="http://schemas.microsoft.com/office/drawing/2014/main" xmlns="" id="{6617FF2D-D756-4D20-886A-A03B2B16F7B1}"/>
              </a:ext>
            </a:extLst>
          </p:cNvPr>
          <p:cNvSpPr>
            <a:spLocks noChangeArrowheads="1"/>
          </p:cNvSpPr>
          <p:nvPr/>
        </p:nvSpPr>
        <p:spPr bwMode="auto">
          <a:xfrm>
            <a:off x="1222413" y="1634198"/>
            <a:ext cx="10565448" cy="1620204"/>
          </a:xfrm>
          <a:prstGeom prst="rect">
            <a:avLst/>
          </a:prstGeom>
          <a:solidFill>
            <a:schemeClr val="bg1"/>
          </a:solidFill>
          <a:ln w="9525">
            <a:solidFill>
              <a:srgbClr val="EB0A1D"/>
            </a:solidFill>
            <a:miter lim="800000"/>
            <a:headEnd/>
            <a:tailEnd/>
          </a:ln>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2">
            <a:extLst>
              <a:ext uri="{FF2B5EF4-FFF2-40B4-BE49-F238E27FC236}">
                <a16:creationId xmlns:a16="http://schemas.microsoft.com/office/drawing/2014/main" xmlns="" id="{E56327D6-7E15-4937-B219-579BA616921D}"/>
              </a:ext>
            </a:extLst>
          </p:cNvPr>
          <p:cNvSpPr>
            <a:spLocks noChangeArrowheads="1"/>
          </p:cNvSpPr>
          <p:nvPr/>
        </p:nvSpPr>
        <p:spPr bwMode="auto">
          <a:xfrm>
            <a:off x="1162112" y="1543746"/>
            <a:ext cx="528431" cy="53001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eaLnBrk="0" hangingPunct="0"/>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12">
            <a:extLst>
              <a:ext uri="{FF2B5EF4-FFF2-40B4-BE49-F238E27FC236}">
                <a16:creationId xmlns:a16="http://schemas.microsoft.com/office/drawing/2014/main" xmlns="" id="{AC4A0F5E-7916-45DC-BC92-7B2EDFBA5C67}"/>
              </a:ext>
            </a:extLst>
          </p:cNvPr>
          <p:cNvSpPr>
            <a:spLocks noChangeArrowheads="1"/>
          </p:cNvSpPr>
          <p:nvPr/>
        </p:nvSpPr>
        <p:spPr bwMode="auto">
          <a:xfrm flipH="1" flipV="1">
            <a:off x="11336393" y="2792705"/>
            <a:ext cx="528432" cy="53001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endParaRPr lang="zh-CN" altLang="en-US" sz="2400" b="1">
              <a:solidFill>
                <a:schemeClr val="bg1"/>
              </a:solidFill>
              <a:ea typeface="微软雅黑" panose="020B0503020204020204" pitchFamily="34" charset="-122"/>
              <a:sym typeface="Arial" panose="020B0604020202020204" pitchFamily="34" charset="0"/>
            </a:endParaRPr>
          </a:p>
        </p:txBody>
      </p:sp>
      <p:sp>
        <p:nvSpPr>
          <p:cNvPr id="16" name="矩形 83">
            <a:extLst>
              <a:ext uri="{FF2B5EF4-FFF2-40B4-BE49-F238E27FC236}">
                <a16:creationId xmlns:a16="http://schemas.microsoft.com/office/drawing/2014/main" xmlns="" id="{B5B2068F-7F61-4BEB-BBB5-036FB2DE4C51}"/>
              </a:ext>
            </a:extLst>
          </p:cNvPr>
          <p:cNvSpPr>
            <a:spLocks noChangeArrowheads="1"/>
          </p:cNvSpPr>
          <p:nvPr/>
        </p:nvSpPr>
        <p:spPr bwMode="auto">
          <a:xfrm>
            <a:off x="7369376" y="3744886"/>
            <a:ext cx="1796347" cy="2290927"/>
          </a:xfrm>
          <a:prstGeom prst="rect">
            <a:avLst/>
          </a:prstGeom>
          <a:solidFill>
            <a:schemeClr val="bg1"/>
          </a:solidFill>
          <a:ln w="9525">
            <a:noFill/>
            <a:miter lim="800000"/>
            <a:headEnd/>
            <a:tailEnd/>
          </a:ln>
        </p:spPr>
        <p:txBody>
          <a:bodyPr/>
          <a:lstStyle/>
          <a:p>
            <a:pPr eaLnBrk="0" hangingPunct="0"/>
            <a:endParaRPr lang="zh-CN" altLang="en-US" sz="1799"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83">
            <a:extLst>
              <a:ext uri="{FF2B5EF4-FFF2-40B4-BE49-F238E27FC236}">
                <a16:creationId xmlns:a16="http://schemas.microsoft.com/office/drawing/2014/main" xmlns="" id="{551A24B0-7AA0-45FB-8923-CFE632D48FE0}"/>
              </a:ext>
            </a:extLst>
          </p:cNvPr>
          <p:cNvSpPr>
            <a:spLocks noChangeArrowheads="1"/>
          </p:cNvSpPr>
          <p:nvPr/>
        </p:nvSpPr>
        <p:spPr bwMode="auto">
          <a:xfrm>
            <a:off x="2558758" y="3778644"/>
            <a:ext cx="1796347" cy="2290927"/>
          </a:xfrm>
          <a:prstGeom prst="rect">
            <a:avLst/>
          </a:prstGeom>
          <a:solidFill>
            <a:schemeClr val="bg1"/>
          </a:solidFill>
          <a:ln w="9525">
            <a:noFill/>
            <a:miter lim="800000"/>
            <a:headEnd/>
            <a:tailEnd/>
          </a:ln>
        </p:spPr>
        <p:txBody>
          <a:bodyPr/>
          <a:lstStyle/>
          <a:p>
            <a:pPr eaLnBrk="0" hangingPunct="0"/>
            <a:endParaRPr lang="zh-CN" altLang="en-US" sz="1799"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5">
            <a:extLst>
              <a:ext uri="{FF2B5EF4-FFF2-40B4-BE49-F238E27FC236}">
                <a16:creationId xmlns:a16="http://schemas.microsoft.com/office/drawing/2014/main" xmlns="" id="{87DA8331-654B-491B-AB33-11DD12D98AF7}"/>
              </a:ext>
            </a:extLst>
          </p:cNvPr>
          <p:cNvSpPr>
            <a:spLocks noEditPoints="1"/>
          </p:cNvSpPr>
          <p:nvPr/>
        </p:nvSpPr>
        <p:spPr bwMode="auto">
          <a:xfrm>
            <a:off x="2428633" y="3417988"/>
            <a:ext cx="2305737" cy="2811952"/>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endParaRPr lang="zh-CN" altLang="en-US" sz="2400" b="1" noProof="1">
              <a:solidFill>
                <a:schemeClr val="bg1"/>
              </a:solidFill>
              <a:ea typeface="微软雅黑" panose="020B0503020204020204" pitchFamily="34" charset="-122"/>
              <a:sym typeface="Arial" panose="020B0604020202020204" pitchFamily="34" charset="0"/>
            </a:endParaRPr>
          </a:p>
        </p:txBody>
      </p:sp>
      <p:sp>
        <p:nvSpPr>
          <p:cNvPr id="11" name="Freeform 5">
            <a:extLst>
              <a:ext uri="{FF2B5EF4-FFF2-40B4-BE49-F238E27FC236}">
                <a16:creationId xmlns:a16="http://schemas.microsoft.com/office/drawing/2014/main" xmlns="" id="{BEA94576-77A1-4FA7-9935-EEC925932F7E}"/>
              </a:ext>
            </a:extLst>
          </p:cNvPr>
          <p:cNvSpPr>
            <a:spLocks noEditPoints="1"/>
          </p:cNvSpPr>
          <p:nvPr/>
        </p:nvSpPr>
        <p:spPr bwMode="auto">
          <a:xfrm>
            <a:off x="7207159" y="3417988"/>
            <a:ext cx="2305736" cy="2811952"/>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endParaRPr lang="zh-CN" altLang="en-US" sz="2400" b="1" noProof="1">
              <a:solidFill>
                <a:schemeClr val="bg1"/>
              </a:solidFill>
              <a:ea typeface="微软雅黑" panose="020B0503020204020204" pitchFamily="34" charset="-122"/>
              <a:sym typeface="Arial" panose="020B0604020202020204" pitchFamily="34" charset="0"/>
            </a:endParaRPr>
          </a:p>
        </p:txBody>
      </p:sp>
      <p:sp>
        <p:nvSpPr>
          <p:cNvPr id="19466" name="TextBox 9">
            <a:extLst>
              <a:ext uri="{FF2B5EF4-FFF2-40B4-BE49-F238E27FC236}">
                <a16:creationId xmlns:a16="http://schemas.microsoft.com/office/drawing/2014/main" xmlns="" id="{7DC7DC06-FB88-41EE-8AF4-CDEBDAC8B046}"/>
              </a:ext>
            </a:extLst>
          </p:cNvPr>
          <p:cNvSpPr txBox="1">
            <a:spLocks noChangeArrowheads="1"/>
          </p:cNvSpPr>
          <p:nvPr/>
        </p:nvSpPr>
        <p:spPr bwMode="auto">
          <a:xfrm>
            <a:off x="2558758" y="4509137"/>
            <a:ext cx="1796348" cy="8299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0" hangingPunct="0"/>
            <a:r>
              <a:rPr lang="en-US" altLang="zh-CN" sz="2399"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2399"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中心组学习计划</a:t>
            </a:r>
            <a:r>
              <a:rPr lang="en-US" altLang="zh-CN" sz="2399"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2399"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67" name="TextBox 11">
            <a:extLst>
              <a:ext uri="{FF2B5EF4-FFF2-40B4-BE49-F238E27FC236}">
                <a16:creationId xmlns:a16="http://schemas.microsoft.com/office/drawing/2014/main" xmlns="" id="{30AED584-21B9-45DB-A25B-20F0814F38C6}"/>
              </a:ext>
            </a:extLst>
          </p:cNvPr>
          <p:cNvSpPr txBox="1">
            <a:spLocks noChangeArrowheads="1"/>
          </p:cNvSpPr>
          <p:nvPr/>
        </p:nvSpPr>
        <p:spPr bwMode="auto">
          <a:xfrm>
            <a:off x="7316223" y="4347901"/>
            <a:ext cx="1796348" cy="8299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0" hangingPunct="0"/>
            <a:r>
              <a:rPr lang="en-US" altLang="zh-CN" sz="2399"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2399"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党小组学习计划</a:t>
            </a:r>
            <a:r>
              <a:rPr lang="en-US" altLang="zh-CN" sz="2399"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2399"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68" name="TextBox 84">
            <a:extLst>
              <a:ext uri="{FF2B5EF4-FFF2-40B4-BE49-F238E27FC236}">
                <a16:creationId xmlns:a16="http://schemas.microsoft.com/office/drawing/2014/main" xmlns="" id="{DB619609-D165-41F4-A865-8D9B7D339AD1}"/>
              </a:ext>
            </a:extLst>
          </p:cNvPr>
          <p:cNvSpPr txBox="1">
            <a:spLocks noChangeArrowheads="1"/>
          </p:cNvSpPr>
          <p:nvPr/>
        </p:nvSpPr>
        <p:spPr bwMode="auto">
          <a:xfrm>
            <a:off x="1452510" y="1885925"/>
            <a:ext cx="10105253" cy="1199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今年以来，我局始终把加强学习，增强党员党性意识放在首位，结合党的群众路线教育实践活动学习教育环节，突出抓好了党员干部的职业道德教育和全心全意为人民服务的宗旨教育，增强公仆意识，树立起勤政廉洁，反腐倡廉的良好形象。制定了</a:t>
            </a:r>
            <a:r>
              <a:rPr lang="en-US" altLang="zh-CN"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中心组学习计划</a:t>
            </a:r>
            <a:r>
              <a:rPr lang="en-US" altLang="zh-CN"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r>
              <a:rPr lang="en-US" altLang="zh-CN"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党小组学习计划</a:t>
            </a:r>
            <a:r>
              <a:rPr lang="en-US" altLang="zh-CN"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799"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狠抓学习“三结合”。</a:t>
            </a:r>
          </a:p>
        </p:txBody>
      </p:sp>
      <p:sp>
        <p:nvSpPr>
          <p:cNvPr id="14" name="矩形: 圆角 29">
            <a:extLst>
              <a:ext uri="{FF2B5EF4-FFF2-40B4-BE49-F238E27FC236}">
                <a16:creationId xmlns:a16="http://schemas.microsoft.com/office/drawing/2014/main" xmlns="" id="{98C8A966-9305-410E-9AAF-C9B376892D8F}"/>
              </a:ext>
            </a:extLst>
          </p:cNvPr>
          <p:cNvSpPr>
            <a:spLocks noChangeArrowheads="1"/>
          </p:cNvSpPr>
          <p:nvPr/>
        </p:nvSpPr>
        <p:spPr bwMode="auto">
          <a:xfrm>
            <a:off x="4355105" y="788429"/>
            <a:ext cx="7836895" cy="530019"/>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zh-CN" altLang="en-US" sz="2400" b="1" dirty="0">
                <a:solidFill>
                  <a:schemeClr val="bg1"/>
                </a:solidFill>
                <a:ea typeface="微软雅黑" panose="020B0503020204020204" pitchFamily="34" charset="-122"/>
                <a:sym typeface="Arial" panose="020B0604020202020204" pitchFamily="34" charset="0"/>
              </a:rPr>
              <a:t>制定学习计划</a:t>
            </a:r>
          </a:p>
        </p:txBody>
      </p:sp>
    </p:spTree>
    <p:extLst>
      <p:ext uri="{BB962C8B-B14F-4D97-AF65-F5344CB8AC3E}">
        <p14:creationId xmlns:p14="http://schemas.microsoft.com/office/powerpoint/2010/main" xmlns="" val="47010422"/>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9468"/>
                                        </p:tgtEl>
                                        <p:attrNameLst>
                                          <p:attrName>style.visibility</p:attrName>
                                        </p:attrNameLst>
                                      </p:cBhvr>
                                      <p:to>
                                        <p:strVal val="visible"/>
                                      </p:to>
                                    </p:set>
                                    <p:animEffect transition="in" filter="fade">
                                      <p:cBhvr>
                                        <p:cTn id="28" dur="1000"/>
                                        <p:tgtEl>
                                          <p:spTgt spid="19468"/>
                                        </p:tgtEl>
                                      </p:cBhvr>
                                    </p:animEffect>
                                    <p:anim calcmode="lin" valueType="num">
                                      <p:cBhvr>
                                        <p:cTn id="29" dur="1000" fill="hold"/>
                                        <p:tgtEl>
                                          <p:spTgt spid="19468"/>
                                        </p:tgtEl>
                                        <p:attrNameLst>
                                          <p:attrName>ppt_x</p:attrName>
                                        </p:attrNameLst>
                                      </p:cBhvr>
                                      <p:tavLst>
                                        <p:tav tm="0">
                                          <p:val>
                                            <p:strVal val="#ppt_x"/>
                                          </p:val>
                                        </p:tav>
                                        <p:tav tm="100000">
                                          <p:val>
                                            <p:strVal val="#ppt_x"/>
                                          </p:val>
                                        </p:tav>
                                      </p:tavLst>
                                    </p:anim>
                                    <p:anim calcmode="lin" valueType="num">
                                      <p:cBhvr>
                                        <p:cTn id="30" dur="1000" fill="hold"/>
                                        <p:tgtEl>
                                          <p:spTgt spid="1946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9466"/>
                                        </p:tgtEl>
                                        <p:attrNameLst>
                                          <p:attrName>style.visibility</p:attrName>
                                        </p:attrNameLst>
                                      </p:cBhvr>
                                      <p:to>
                                        <p:strVal val="visible"/>
                                      </p:to>
                                    </p:set>
                                    <p:animEffect transition="in" filter="fade">
                                      <p:cBhvr>
                                        <p:cTn id="40" dur="1000"/>
                                        <p:tgtEl>
                                          <p:spTgt spid="19466"/>
                                        </p:tgtEl>
                                      </p:cBhvr>
                                    </p:animEffect>
                                    <p:anim calcmode="lin" valueType="num">
                                      <p:cBhvr>
                                        <p:cTn id="41" dur="1000" fill="hold"/>
                                        <p:tgtEl>
                                          <p:spTgt spid="19466"/>
                                        </p:tgtEl>
                                        <p:attrNameLst>
                                          <p:attrName>ppt_x</p:attrName>
                                        </p:attrNameLst>
                                      </p:cBhvr>
                                      <p:tavLst>
                                        <p:tav tm="0">
                                          <p:val>
                                            <p:strVal val="#ppt_x"/>
                                          </p:val>
                                        </p:tav>
                                        <p:tav tm="100000">
                                          <p:val>
                                            <p:strVal val="#ppt_x"/>
                                          </p:val>
                                        </p:tav>
                                      </p:tavLst>
                                    </p:anim>
                                    <p:anim calcmode="lin" valueType="num">
                                      <p:cBhvr>
                                        <p:cTn id="42" dur="1000" fill="hold"/>
                                        <p:tgtEl>
                                          <p:spTgt spid="1946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9467"/>
                                        </p:tgtEl>
                                        <p:attrNameLst>
                                          <p:attrName>style.visibility</p:attrName>
                                        </p:attrNameLst>
                                      </p:cBhvr>
                                      <p:to>
                                        <p:strVal val="visible"/>
                                      </p:to>
                                    </p:set>
                                    <p:animEffect transition="in" filter="fade">
                                      <p:cBhvr>
                                        <p:cTn id="57" dur="1000"/>
                                        <p:tgtEl>
                                          <p:spTgt spid="19467"/>
                                        </p:tgtEl>
                                      </p:cBhvr>
                                    </p:animEffect>
                                    <p:anim calcmode="lin" valueType="num">
                                      <p:cBhvr>
                                        <p:cTn id="58" dur="1000" fill="hold"/>
                                        <p:tgtEl>
                                          <p:spTgt spid="19467"/>
                                        </p:tgtEl>
                                        <p:attrNameLst>
                                          <p:attrName>ppt_x</p:attrName>
                                        </p:attrNameLst>
                                      </p:cBhvr>
                                      <p:tavLst>
                                        <p:tav tm="0">
                                          <p:val>
                                            <p:strVal val="#ppt_x"/>
                                          </p:val>
                                        </p:tav>
                                        <p:tav tm="100000">
                                          <p:val>
                                            <p:strVal val="#ppt_x"/>
                                          </p:val>
                                        </p:tav>
                                      </p:tavLst>
                                    </p:anim>
                                    <p:anim calcmode="lin" valueType="num">
                                      <p:cBhvr>
                                        <p:cTn id="59" dur="1000" fill="hold"/>
                                        <p:tgtEl>
                                          <p:spTgt spid="1946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1000"/>
                                        <p:tgtEl>
                                          <p:spTgt spid="16"/>
                                        </p:tgtEl>
                                      </p:cBhvr>
                                    </p:animEffect>
                                    <p:anim calcmode="lin" valueType="num">
                                      <p:cBhvr>
                                        <p:cTn id="63" dur="1000" fill="hold"/>
                                        <p:tgtEl>
                                          <p:spTgt spid="16"/>
                                        </p:tgtEl>
                                        <p:attrNameLst>
                                          <p:attrName>ppt_x</p:attrName>
                                        </p:attrNameLst>
                                      </p:cBhvr>
                                      <p:tavLst>
                                        <p:tav tm="0">
                                          <p:val>
                                            <p:strVal val="#ppt_x"/>
                                          </p:val>
                                        </p:tav>
                                        <p:tav tm="100000">
                                          <p:val>
                                            <p:strVal val="#ppt_x"/>
                                          </p:val>
                                        </p:tav>
                                      </p:tavLst>
                                    </p:anim>
                                    <p:anim calcmode="lin" valueType="num">
                                      <p:cBhvr>
                                        <p:cTn id="6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16" grpId="0" animBg="1"/>
      <p:bldP spid="15" grpId="0" animBg="1"/>
      <p:bldP spid="10" grpId="0" animBg="1"/>
      <p:bldP spid="11" grpId="0" animBg="1"/>
      <p:bldP spid="19466" grpId="0"/>
      <p:bldP spid="19467" grpId="0"/>
      <p:bldP spid="19468" grpId="0"/>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圆角 32">
            <a:extLst>
              <a:ext uri="{FF2B5EF4-FFF2-40B4-BE49-F238E27FC236}">
                <a16:creationId xmlns:a16="http://schemas.microsoft.com/office/drawing/2014/main" xmlns="" id="{5B1EA3AD-146E-4124-91CD-08207E1EC4B2}"/>
              </a:ext>
            </a:extLst>
          </p:cNvPr>
          <p:cNvSpPr/>
          <p:nvPr/>
        </p:nvSpPr>
        <p:spPr>
          <a:xfrm>
            <a:off x="7886050" y="3476158"/>
            <a:ext cx="4089625" cy="2275356"/>
          </a:xfrm>
          <a:prstGeom prst="roundRect">
            <a:avLst/>
          </a:prstGeom>
          <a:solidFill>
            <a:schemeClr val="bg1"/>
          </a:solidFill>
          <a:ln w="38100">
            <a:solidFill>
              <a:srgbClr val="EB0A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4000" b="1" dirty="0">
              <a:solidFill>
                <a:srgbClr val="BC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圆角 31">
            <a:extLst>
              <a:ext uri="{FF2B5EF4-FFF2-40B4-BE49-F238E27FC236}">
                <a16:creationId xmlns:a16="http://schemas.microsoft.com/office/drawing/2014/main" xmlns="" id="{EC03B098-C281-45AE-BDBE-58D44072D5A5}"/>
              </a:ext>
            </a:extLst>
          </p:cNvPr>
          <p:cNvSpPr/>
          <p:nvPr/>
        </p:nvSpPr>
        <p:spPr>
          <a:xfrm>
            <a:off x="4089807" y="4585536"/>
            <a:ext cx="3564417" cy="1835940"/>
          </a:xfrm>
          <a:prstGeom prst="roundRect">
            <a:avLst/>
          </a:prstGeom>
          <a:solidFill>
            <a:schemeClr val="bg1"/>
          </a:solidFill>
          <a:ln w="38100">
            <a:solidFill>
              <a:srgbClr val="EB0A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4000" b="1" dirty="0">
              <a:solidFill>
                <a:srgbClr val="BC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圆角 30">
            <a:extLst>
              <a:ext uri="{FF2B5EF4-FFF2-40B4-BE49-F238E27FC236}">
                <a16:creationId xmlns:a16="http://schemas.microsoft.com/office/drawing/2014/main" xmlns="" id="{BCB8D84B-1187-4CAD-A8B8-06444850BCAE}"/>
              </a:ext>
            </a:extLst>
          </p:cNvPr>
          <p:cNvSpPr/>
          <p:nvPr/>
        </p:nvSpPr>
        <p:spPr>
          <a:xfrm>
            <a:off x="216325" y="3622325"/>
            <a:ext cx="3564417" cy="1835940"/>
          </a:xfrm>
          <a:prstGeom prst="roundRect">
            <a:avLst/>
          </a:prstGeom>
          <a:solidFill>
            <a:schemeClr val="bg1"/>
          </a:solidFill>
          <a:ln w="38100">
            <a:solidFill>
              <a:srgbClr val="EB0A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4000" b="1" dirty="0">
              <a:solidFill>
                <a:srgbClr val="BC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13" name="Freeform 7">
            <a:extLst>
              <a:ext uri="{FF2B5EF4-FFF2-40B4-BE49-F238E27FC236}">
                <a16:creationId xmlns:a16="http://schemas.microsoft.com/office/drawing/2014/main" xmlns="" id="{531A1CA8-A86A-424D-BFB3-D73ED1B46D06}"/>
              </a:ext>
            </a:extLst>
          </p:cNvPr>
          <p:cNvSpPr>
            <a:spLocks noChangeArrowheads="1"/>
          </p:cNvSpPr>
          <p:nvPr/>
        </p:nvSpPr>
        <p:spPr bwMode="auto">
          <a:xfrm rot="5400000" flipH="1">
            <a:off x="5174023" y="1300723"/>
            <a:ext cx="1291720" cy="4078282"/>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solidFill>
          <a:ln>
            <a:solidFill>
              <a:srgbClr val="EB0A1D"/>
            </a:solidFill>
          </a:ln>
        </p:spPr>
        <p:txBody>
          <a:bodyPr/>
          <a:lstStyle/>
          <a:p>
            <a:pPr eaLnBrk="0" hangingPunct="0"/>
            <a:endParaRPr lang="zh-CN" altLang="en-US" sz="17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Oval 8">
            <a:extLst>
              <a:ext uri="{FF2B5EF4-FFF2-40B4-BE49-F238E27FC236}">
                <a16:creationId xmlns:a16="http://schemas.microsoft.com/office/drawing/2014/main" xmlns="" id="{379ACF01-D11B-40EC-8782-1B70D52A58D8}"/>
              </a:ext>
            </a:extLst>
          </p:cNvPr>
          <p:cNvSpPr>
            <a:spLocks noChangeArrowheads="1"/>
          </p:cNvSpPr>
          <p:nvPr/>
        </p:nvSpPr>
        <p:spPr bwMode="auto">
          <a:xfrm flipH="1">
            <a:off x="3298401" y="2108506"/>
            <a:ext cx="1045755" cy="1045755"/>
          </a:xfrm>
          <a:prstGeom prst="ellipse">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en-US" altLang="zh-CN" sz="4400" b="1" noProof="1">
                <a:solidFill>
                  <a:schemeClr val="bg1"/>
                </a:solidFill>
                <a:latin typeface="Algerian" panose="04020705040A02060702" pitchFamily="82" charset="0"/>
                <a:ea typeface="微软雅黑" panose="020B0503020204020204" pitchFamily="34" charset="-122"/>
                <a:sym typeface="Arial" panose="020B0604020202020204" pitchFamily="34" charset="0"/>
              </a:rPr>
              <a:t>1</a:t>
            </a:r>
            <a:endParaRPr lang="zh-CN" altLang="en-US" sz="4400" b="1" noProof="1">
              <a:solidFill>
                <a:schemeClr val="bg1"/>
              </a:solidFill>
              <a:latin typeface="Algerian" panose="04020705040A02060702" pitchFamily="82" charset="0"/>
              <a:ea typeface="微软雅黑" panose="020B0503020204020204" pitchFamily="34" charset="-122"/>
              <a:sym typeface="Arial" panose="020B0604020202020204" pitchFamily="34" charset="0"/>
            </a:endParaRPr>
          </a:p>
        </p:txBody>
      </p:sp>
      <p:sp>
        <p:nvSpPr>
          <p:cNvPr id="13" name="Oval 9">
            <a:extLst>
              <a:ext uri="{FF2B5EF4-FFF2-40B4-BE49-F238E27FC236}">
                <a16:creationId xmlns:a16="http://schemas.microsoft.com/office/drawing/2014/main" xmlns="" id="{7BB0A5F4-CBB6-48AD-9AD2-CB750FB00359}"/>
              </a:ext>
            </a:extLst>
          </p:cNvPr>
          <p:cNvSpPr>
            <a:spLocks noChangeArrowheads="1"/>
          </p:cNvSpPr>
          <p:nvPr/>
        </p:nvSpPr>
        <p:spPr bwMode="auto">
          <a:xfrm flipH="1">
            <a:off x="5297006" y="3301662"/>
            <a:ext cx="1045754" cy="1044167"/>
          </a:xfrm>
          <a:prstGeom prst="ellipse">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en-US" altLang="zh-CN" sz="4400" b="1" noProof="1">
                <a:solidFill>
                  <a:schemeClr val="bg1"/>
                </a:solidFill>
                <a:latin typeface="Algerian" panose="04020705040A02060702" pitchFamily="82" charset="0"/>
                <a:ea typeface="微软雅黑" panose="020B0503020204020204" pitchFamily="34" charset="-122"/>
                <a:sym typeface="Arial" panose="020B0604020202020204" pitchFamily="34" charset="0"/>
              </a:rPr>
              <a:t>2</a:t>
            </a:r>
            <a:endParaRPr lang="zh-CN" altLang="en-US" sz="4400" b="1" noProof="1">
              <a:solidFill>
                <a:schemeClr val="bg1"/>
              </a:solidFill>
              <a:latin typeface="Algerian" panose="04020705040A02060702" pitchFamily="82" charset="0"/>
              <a:ea typeface="微软雅黑" panose="020B0503020204020204" pitchFamily="34" charset="-122"/>
              <a:sym typeface="Arial" panose="020B0604020202020204" pitchFamily="34" charset="0"/>
            </a:endParaRPr>
          </a:p>
        </p:txBody>
      </p:sp>
      <p:sp>
        <p:nvSpPr>
          <p:cNvPr id="14" name="Oval 10">
            <a:extLst>
              <a:ext uri="{FF2B5EF4-FFF2-40B4-BE49-F238E27FC236}">
                <a16:creationId xmlns:a16="http://schemas.microsoft.com/office/drawing/2014/main" xmlns="" id="{71E995BB-4E6B-4F81-89F2-127385EAF753}"/>
              </a:ext>
            </a:extLst>
          </p:cNvPr>
          <p:cNvSpPr>
            <a:spLocks noChangeArrowheads="1"/>
          </p:cNvSpPr>
          <p:nvPr/>
        </p:nvSpPr>
        <p:spPr bwMode="auto">
          <a:xfrm flipH="1">
            <a:off x="7363173" y="2065600"/>
            <a:ext cx="1045754" cy="1044167"/>
          </a:xfrm>
          <a:prstGeom prst="ellipse">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en-US" altLang="zh-CN" sz="4400" b="1" noProof="1">
                <a:solidFill>
                  <a:schemeClr val="bg1"/>
                </a:solidFill>
                <a:latin typeface="Algerian" panose="04020705040A02060702" pitchFamily="82" charset="0"/>
                <a:ea typeface="微软雅黑" panose="020B0503020204020204" pitchFamily="34" charset="-122"/>
                <a:sym typeface="Arial" panose="020B0604020202020204" pitchFamily="34" charset="0"/>
              </a:rPr>
              <a:t>3</a:t>
            </a:r>
            <a:endParaRPr lang="zh-CN" altLang="en-US" sz="4400" b="1" noProof="1">
              <a:solidFill>
                <a:schemeClr val="bg1"/>
              </a:solidFill>
              <a:latin typeface="Algerian" panose="04020705040A02060702" pitchFamily="82" charset="0"/>
              <a:ea typeface="微软雅黑" panose="020B0503020204020204" pitchFamily="34" charset="-122"/>
              <a:sym typeface="Arial" panose="020B0604020202020204" pitchFamily="34" charset="0"/>
            </a:endParaRPr>
          </a:p>
        </p:txBody>
      </p:sp>
      <p:sp>
        <p:nvSpPr>
          <p:cNvPr id="21525" name="TextBox 20">
            <a:extLst>
              <a:ext uri="{FF2B5EF4-FFF2-40B4-BE49-F238E27FC236}">
                <a16:creationId xmlns:a16="http://schemas.microsoft.com/office/drawing/2014/main" xmlns="" id="{A71E84AA-819E-4D38-9C11-E67A4F9B35A9}"/>
              </a:ext>
            </a:extLst>
          </p:cNvPr>
          <p:cNvSpPr txBox="1">
            <a:spLocks noChangeArrowheads="1"/>
          </p:cNvSpPr>
          <p:nvPr/>
        </p:nvSpPr>
        <p:spPr bwMode="auto">
          <a:xfrm flipH="1">
            <a:off x="653939" y="3813318"/>
            <a:ext cx="3401754" cy="368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hangingPunct="0"/>
            <a:r>
              <a:rPr lang="zh-CN" altLang="en-US" sz="1799" b="1" dirty="0">
                <a:solidFill>
                  <a:srgbClr val="EB0A1D"/>
                </a:solidFill>
                <a:latin typeface="Arial" panose="020B0604020202020204" pitchFamily="34" charset="0"/>
                <a:ea typeface="微软雅黑" panose="020B0503020204020204" pitchFamily="34" charset="-122"/>
                <a:sym typeface="Arial" panose="020B0604020202020204" pitchFamily="34" charset="0"/>
              </a:rPr>
              <a:t>集中学习与个人自学相结合</a:t>
            </a:r>
          </a:p>
        </p:txBody>
      </p:sp>
      <p:sp>
        <p:nvSpPr>
          <p:cNvPr id="21526" name="TextBox 21">
            <a:extLst>
              <a:ext uri="{FF2B5EF4-FFF2-40B4-BE49-F238E27FC236}">
                <a16:creationId xmlns:a16="http://schemas.microsoft.com/office/drawing/2014/main" xmlns="" id="{7CC21D96-04EA-4F7D-B92A-E5C8C6D0EAF2}"/>
              </a:ext>
            </a:extLst>
          </p:cNvPr>
          <p:cNvSpPr txBox="1">
            <a:spLocks noChangeArrowheads="1"/>
          </p:cNvSpPr>
          <p:nvPr/>
        </p:nvSpPr>
        <p:spPr bwMode="auto">
          <a:xfrm flipH="1">
            <a:off x="8141144" y="3615981"/>
            <a:ext cx="3667279" cy="3697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0" hangingPunct="0"/>
            <a:r>
              <a:rPr lang="zh-CN" altLang="en-US" sz="1799" b="1" dirty="0">
                <a:solidFill>
                  <a:srgbClr val="EB0A1D"/>
                </a:solidFill>
                <a:latin typeface="Arial" panose="020B0604020202020204" pitchFamily="34" charset="0"/>
                <a:ea typeface="微软雅黑" panose="020B0503020204020204" pitchFamily="34" charset="-122"/>
                <a:sym typeface="Arial" panose="020B0604020202020204" pitchFamily="34" charset="0"/>
              </a:rPr>
              <a:t>文字学习与事迹讲座相结合</a:t>
            </a:r>
          </a:p>
        </p:txBody>
      </p:sp>
      <p:sp>
        <p:nvSpPr>
          <p:cNvPr id="21527" name="TextBox 22">
            <a:extLst>
              <a:ext uri="{FF2B5EF4-FFF2-40B4-BE49-F238E27FC236}">
                <a16:creationId xmlns:a16="http://schemas.microsoft.com/office/drawing/2014/main" xmlns="" id="{66144EC6-14A6-4950-BE1C-86976FC61FFC}"/>
              </a:ext>
            </a:extLst>
          </p:cNvPr>
          <p:cNvSpPr txBox="1">
            <a:spLocks noChangeArrowheads="1"/>
          </p:cNvSpPr>
          <p:nvPr/>
        </p:nvSpPr>
        <p:spPr bwMode="auto">
          <a:xfrm flipH="1">
            <a:off x="4872953" y="4734197"/>
            <a:ext cx="2301570" cy="368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hangingPunct="0"/>
            <a:r>
              <a:rPr lang="zh-CN" altLang="en-US" sz="1799" b="1" dirty="0">
                <a:solidFill>
                  <a:srgbClr val="EB0A1D"/>
                </a:solidFill>
                <a:latin typeface="Arial" panose="020B0604020202020204" pitchFamily="34" charset="0"/>
                <a:ea typeface="微软雅黑" panose="020B0503020204020204" pitchFamily="34" charset="-122"/>
                <a:sym typeface="Arial" panose="020B0604020202020204" pitchFamily="34" charset="0"/>
              </a:rPr>
              <a:t>定期开展廉政约谈</a:t>
            </a:r>
          </a:p>
        </p:txBody>
      </p:sp>
      <p:sp>
        <p:nvSpPr>
          <p:cNvPr id="21528" name="TextBox 24">
            <a:extLst>
              <a:ext uri="{FF2B5EF4-FFF2-40B4-BE49-F238E27FC236}">
                <a16:creationId xmlns:a16="http://schemas.microsoft.com/office/drawing/2014/main" xmlns="" id="{D9D8B2A2-2ED6-44A3-B58C-4B911B32410D}"/>
              </a:ext>
            </a:extLst>
          </p:cNvPr>
          <p:cNvSpPr txBox="1">
            <a:spLocks noChangeArrowheads="1"/>
          </p:cNvSpPr>
          <p:nvPr/>
        </p:nvSpPr>
        <p:spPr bwMode="auto">
          <a:xfrm flipH="1">
            <a:off x="450234" y="4235393"/>
            <a:ext cx="3231181" cy="10767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eaLnBrk="0" hangingPunct="0"/>
            <a:r>
              <a:rPr lang="zh-CN" altLang="en-US" sz="1599" dirty="0">
                <a:solidFill>
                  <a:srgbClr val="EB0A1D"/>
                </a:solidFill>
                <a:latin typeface="Arial" panose="020B0604020202020204" pitchFamily="34" charset="0"/>
                <a:ea typeface="微软雅黑" panose="020B0503020204020204" pitchFamily="34" charset="-122"/>
                <a:sym typeface="Arial" panose="020B0604020202020204" pitchFamily="34" charset="0"/>
              </a:rPr>
              <a:t>由党员领导分别集中领学了“中国特色社会主义理论体系”、习总书记系列重要讲话精神等。挤出空余时间抓紧自学，促进全员学习质量</a:t>
            </a:r>
          </a:p>
        </p:txBody>
      </p:sp>
      <p:sp>
        <p:nvSpPr>
          <p:cNvPr id="21529" name="TextBox 25">
            <a:extLst>
              <a:ext uri="{FF2B5EF4-FFF2-40B4-BE49-F238E27FC236}">
                <a16:creationId xmlns:a16="http://schemas.microsoft.com/office/drawing/2014/main" xmlns="" id="{6C7F52D9-08F9-49A9-B893-1895260427E7}"/>
              </a:ext>
            </a:extLst>
          </p:cNvPr>
          <p:cNvSpPr txBox="1">
            <a:spLocks noChangeArrowheads="1"/>
          </p:cNvSpPr>
          <p:nvPr/>
        </p:nvSpPr>
        <p:spPr bwMode="auto">
          <a:xfrm flipH="1">
            <a:off x="8141145" y="3936530"/>
            <a:ext cx="3612239" cy="18149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eaLnBrk="0" hangingPunct="0"/>
            <a:r>
              <a:rPr lang="zh-CN" altLang="en-US" sz="1599" dirty="0">
                <a:solidFill>
                  <a:srgbClr val="EB0A1D"/>
                </a:solidFill>
                <a:latin typeface="Arial" panose="020B0604020202020204" pitchFamily="34" charset="0"/>
                <a:ea typeface="微软雅黑" panose="020B0503020204020204" pitchFamily="34" charset="-122"/>
                <a:sym typeface="Arial" panose="020B0604020202020204" pitchFamily="34" charset="0"/>
              </a:rPr>
              <a:t>积极参与全县的讲座交流等活动，在局内部传达学习精神。局支部组织学习以“先进典型引路、争做优秀干部”为主题的学习课题。通过这样立体的学习深化了学习内容，提高了全体党员干部的学习动力，激发了学习积极性。</a:t>
            </a:r>
          </a:p>
        </p:txBody>
      </p:sp>
      <p:sp>
        <p:nvSpPr>
          <p:cNvPr id="21530" name="TextBox 26">
            <a:extLst>
              <a:ext uri="{FF2B5EF4-FFF2-40B4-BE49-F238E27FC236}">
                <a16:creationId xmlns:a16="http://schemas.microsoft.com/office/drawing/2014/main" xmlns="" id="{35740D6D-B99B-4F24-9355-7A247A2520A8}"/>
              </a:ext>
            </a:extLst>
          </p:cNvPr>
          <p:cNvSpPr txBox="1">
            <a:spLocks noChangeArrowheads="1"/>
          </p:cNvSpPr>
          <p:nvPr/>
        </p:nvSpPr>
        <p:spPr bwMode="auto">
          <a:xfrm flipH="1">
            <a:off x="4183056" y="5056333"/>
            <a:ext cx="3383704" cy="13227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eaLnBrk="0" hangingPunct="0"/>
            <a:r>
              <a:rPr lang="zh-CN" altLang="en-US" sz="1599" dirty="0">
                <a:solidFill>
                  <a:srgbClr val="EB0A1D"/>
                </a:solidFill>
                <a:latin typeface="Arial" panose="020B0604020202020204" pitchFamily="34" charset="0"/>
                <a:ea typeface="微软雅黑" panose="020B0503020204020204" pitchFamily="34" charset="-122"/>
                <a:sym typeface="Arial" panose="020B0604020202020204" pitchFamily="34" charset="0"/>
              </a:rPr>
              <a:t>班子成员定期深入基层，与各科室负责人、干部职工进行面对面的约谈，倾听基层声音，掌握思想动态，加强廉政教育。在全局形成学廉、倡廉、履廉的氛围。</a:t>
            </a:r>
          </a:p>
        </p:txBody>
      </p:sp>
      <p:sp>
        <p:nvSpPr>
          <p:cNvPr id="29" name="矩形: 圆角 29">
            <a:extLst>
              <a:ext uri="{FF2B5EF4-FFF2-40B4-BE49-F238E27FC236}">
                <a16:creationId xmlns:a16="http://schemas.microsoft.com/office/drawing/2014/main" xmlns="" id="{2F1ACCC9-E362-4770-961D-BDC759F84422}"/>
              </a:ext>
            </a:extLst>
          </p:cNvPr>
          <p:cNvSpPr>
            <a:spLocks noChangeArrowheads="1"/>
          </p:cNvSpPr>
          <p:nvPr/>
        </p:nvSpPr>
        <p:spPr bwMode="auto">
          <a:xfrm>
            <a:off x="4355105" y="788429"/>
            <a:ext cx="7836895" cy="530019"/>
          </a:xfrm>
          <a:prstGeom prst="roundRect">
            <a:avLst>
              <a:gd name="adj" fmla="val 13374"/>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a:r>
              <a:rPr lang="zh-CN" altLang="en-US" sz="2400" b="1" dirty="0">
                <a:solidFill>
                  <a:schemeClr val="bg1"/>
                </a:solidFill>
                <a:ea typeface="微软雅黑" panose="020B0503020204020204" pitchFamily="34" charset="-122"/>
                <a:sym typeface="Arial" panose="020B0604020202020204" pitchFamily="34" charset="0"/>
              </a:rPr>
              <a:t>狠抓学习“三结合”</a:t>
            </a:r>
          </a:p>
        </p:txBody>
      </p:sp>
      <p:sp>
        <p:nvSpPr>
          <p:cNvPr id="30" name="Oval 10">
            <a:extLst>
              <a:ext uri="{FF2B5EF4-FFF2-40B4-BE49-F238E27FC236}">
                <a16:creationId xmlns:a16="http://schemas.microsoft.com/office/drawing/2014/main" xmlns="" id="{06CC34E9-2EE7-452F-880F-BDC1170FB231}"/>
              </a:ext>
            </a:extLst>
          </p:cNvPr>
          <p:cNvSpPr>
            <a:spLocks noChangeArrowheads="1"/>
          </p:cNvSpPr>
          <p:nvPr/>
        </p:nvSpPr>
        <p:spPr bwMode="auto">
          <a:xfrm flipH="1">
            <a:off x="5134514" y="1666791"/>
            <a:ext cx="1370738" cy="1368658"/>
          </a:xfrm>
          <a:prstGeom prst="ellipse">
            <a:avLst/>
          </a:prstGeom>
          <a:gradFill rotWithShape="1">
            <a:gsLst>
              <a:gs pos="0">
                <a:srgbClr val="BC0000"/>
              </a:gs>
              <a:gs pos="48000">
                <a:srgbClr val="C60000"/>
              </a:gs>
              <a:gs pos="100000">
                <a:srgbClr val="FF3E3E"/>
              </a:gs>
            </a:gsLst>
            <a:lin ang="16200000" scaled="1"/>
          </a:gradFill>
          <a:ln>
            <a:noFill/>
          </a:ln>
          <a:extLst>
            <a:ext uri="{91240B29-F687-4F45-9708-019B960494DF}">
              <a14:hiddenLine xmlns:a14="http://schemas.microsoft.com/office/drawing/2010/main" xmlns="" w="12700">
                <a:solidFill>
                  <a:srgbClr val="000000"/>
                </a:solidFill>
                <a:miter lim="800000"/>
                <a:headEnd/>
                <a:tailEnd/>
              </a14:hiddenLine>
            </a:ext>
          </a:extLst>
        </p:spPr>
        <p:txBody>
          <a:bodyPr/>
          <a:lstStyle/>
          <a:p>
            <a:pPr algn="ctr" eaLnBrk="0" hangingPunct="0"/>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学习</a:t>
            </a:r>
            <a:endParaRPr lang="en-US" altLang="zh-CN"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eaLnBrk="0" hangingPunct="0"/>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三结合</a:t>
            </a:r>
            <a:endParaRPr lang="en-US" altLang="zh-CN"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643985279"/>
      </p:ext>
    </p:extLst>
  </p:cSld>
  <p:clrMapOvr>
    <a:masterClrMapping/>
  </p:clrMapOvr>
  <mc:AlternateContent xmlns:mc="http://schemas.openxmlformats.org/markup-compatibility/2006">
    <mc:Choice xmlns:p14="http://schemas.microsoft.com/office/powerpoint/2010/main" xmlns="" Requires="p14">
      <p:transition spd="slow" p14:dur="1500" advTm="9456">
        <p:random/>
      </p:transition>
    </mc:Choice>
    <mc:Fallback>
      <p:transition spd="slow" advTm="9456">
        <p:random/>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14:presetBounceEnd="42000">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14:bounceEnd="42000">
                                          <p:cBhvr additive="base">
                                            <p:cTn id="13" dur="500" fill="hold"/>
                                            <p:tgtEl>
                                              <p:spTgt spid="12"/>
                                            </p:tgtEl>
                                            <p:attrNameLst>
                                              <p:attrName>ppt_x</p:attrName>
                                            </p:attrNameLst>
                                          </p:cBhvr>
                                          <p:tavLst>
                                            <p:tav tm="0">
                                              <p:val>
                                                <p:strVal val="#ppt_x"/>
                                              </p:val>
                                            </p:tav>
                                            <p:tav tm="100000">
                                              <p:val>
                                                <p:strVal val="#ppt_x"/>
                                              </p:val>
                                            </p:tav>
                                          </p:tavLst>
                                        </p:anim>
                                        <p:anim calcmode="lin" valueType="num" p14:bounceEnd="42000">
                                          <p:cBhvr additive="base">
                                            <p:cTn id="14" dur="500" fill="hold"/>
                                            <p:tgtEl>
                                              <p:spTgt spid="1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14:presetBounceEnd="42000">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14:bounceEnd="42000">
                                          <p:cBhvr additive="base">
                                            <p:cTn id="17" dur="500" fill="hold"/>
                                            <p:tgtEl>
                                              <p:spTgt spid="30"/>
                                            </p:tgtEl>
                                            <p:attrNameLst>
                                              <p:attrName>ppt_x</p:attrName>
                                            </p:attrNameLst>
                                          </p:cBhvr>
                                          <p:tavLst>
                                            <p:tav tm="0">
                                              <p:val>
                                                <p:strVal val="#ppt_x"/>
                                              </p:val>
                                            </p:tav>
                                            <p:tav tm="100000">
                                              <p:val>
                                                <p:strVal val="#ppt_x"/>
                                              </p:val>
                                            </p:tav>
                                          </p:tavLst>
                                        </p:anim>
                                        <p:anim calcmode="lin" valueType="num" p14:bounceEnd="42000">
                                          <p:cBhvr additive="base">
                                            <p:cTn id="18" dur="500" fill="hold"/>
                                            <p:tgtEl>
                                              <p:spTgt spid="3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14:presetBounceEnd="42000">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14:bounceEnd="42000">
                                          <p:cBhvr additive="base">
                                            <p:cTn id="21" dur="500" fill="hold"/>
                                            <p:tgtEl>
                                              <p:spTgt spid="14"/>
                                            </p:tgtEl>
                                            <p:attrNameLst>
                                              <p:attrName>ppt_x</p:attrName>
                                            </p:attrNameLst>
                                          </p:cBhvr>
                                          <p:tavLst>
                                            <p:tav tm="0">
                                              <p:val>
                                                <p:strVal val="#ppt_x"/>
                                              </p:val>
                                            </p:tav>
                                            <p:tav tm="100000">
                                              <p:val>
                                                <p:strVal val="#ppt_x"/>
                                              </p:val>
                                            </p:tav>
                                          </p:tavLst>
                                        </p:anim>
                                        <p:anim calcmode="lin" valueType="num" p14:bounceEnd="42000">
                                          <p:cBhvr additive="base">
                                            <p:cTn id="22" dur="500" fill="hold"/>
                                            <p:tgtEl>
                                              <p:spTgt spid="1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14:presetBounceEnd="42000">
                                      <p:stCondLst>
                                        <p:cond delay="0"/>
                                      </p:stCondLst>
                                      <p:childTnLst>
                                        <p:set>
                                          <p:cBhvr>
                                            <p:cTn id="24" dur="1" fill="hold">
                                              <p:stCondLst>
                                                <p:cond delay="0"/>
                                              </p:stCondLst>
                                            </p:cTn>
                                            <p:tgtEl>
                                              <p:spTgt spid="21513"/>
                                            </p:tgtEl>
                                            <p:attrNameLst>
                                              <p:attrName>style.visibility</p:attrName>
                                            </p:attrNameLst>
                                          </p:cBhvr>
                                          <p:to>
                                            <p:strVal val="visible"/>
                                          </p:to>
                                        </p:set>
                                        <p:anim calcmode="lin" valueType="num" p14:bounceEnd="42000">
                                          <p:cBhvr additive="base">
                                            <p:cTn id="25" dur="500" fill="hold"/>
                                            <p:tgtEl>
                                              <p:spTgt spid="21513"/>
                                            </p:tgtEl>
                                            <p:attrNameLst>
                                              <p:attrName>ppt_x</p:attrName>
                                            </p:attrNameLst>
                                          </p:cBhvr>
                                          <p:tavLst>
                                            <p:tav tm="0">
                                              <p:val>
                                                <p:strVal val="#ppt_x"/>
                                              </p:val>
                                            </p:tav>
                                            <p:tav tm="100000">
                                              <p:val>
                                                <p:strVal val="#ppt_x"/>
                                              </p:val>
                                            </p:tav>
                                          </p:tavLst>
                                        </p:anim>
                                        <p:anim calcmode="lin" valueType="num" p14:bounceEnd="42000">
                                          <p:cBhvr additive="base">
                                            <p:cTn id="26" dur="500" fill="hold"/>
                                            <p:tgtEl>
                                              <p:spTgt spid="2151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14:presetBounceEnd="42000">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14:bounceEnd="42000">
                                          <p:cBhvr additive="base">
                                            <p:cTn id="29" dur="500" fill="hold"/>
                                            <p:tgtEl>
                                              <p:spTgt spid="13"/>
                                            </p:tgtEl>
                                            <p:attrNameLst>
                                              <p:attrName>ppt_x</p:attrName>
                                            </p:attrNameLst>
                                          </p:cBhvr>
                                          <p:tavLst>
                                            <p:tav tm="0">
                                              <p:val>
                                                <p:strVal val="#ppt_x"/>
                                              </p:val>
                                            </p:tav>
                                            <p:tav tm="100000">
                                              <p:val>
                                                <p:strVal val="#ppt_x"/>
                                              </p:val>
                                            </p:tav>
                                          </p:tavLst>
                                        </p:anim>
                                        <p:anim calcmode="lin" valueType="num" p14:bounceEnd="42000">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14:presetBounceEnd="70000">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14:bounceEnd="70000">
                                          <p:cBhvr additive="base">
                                            <p:cTn id="35" dur="500" fill="hold"/>
                                            <p:tgtEl>
                                              <p:spTgt spid="31"/>
                                            </p:tgtEl>
                                            <p:attrNameLst>
                                              <p:attrName>ppt_x</p:attrName>
                                            </p:attrNameLst>
                                          </p:cBhvr>
                                          <p:tavLst>
                                            <p:tav tm="0">
                                              <p:val>
                                                <p:strVal val="#ppt_x"/>
                                              </p:val>
                                            </p:tav>
                                            <p:tav tm="100000">
                                              <p:val>
                                                <p:strVal val="#ppt_x"/>
                                              </p:val>
                                            </p:tav>
                                          </p:tavLst>
                                        </p:anim>
                                        <p:anim calcmode="lin" valueType="num" p14:bounceEnd="70000">
                                          <p:cBhvr additive="base">
                                            <p:cTn id="36" dur="500" fill="hold"/>
                                            <p:tgtEl>
                                              <p:spTgt spid="3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14:presetBounceEnd="70000">
                                      <p:stCondLst>
                                        <p:cond delay="0"/>
                                      </p:stCondLst>
                                      <p:childTnLst>
                                        <p:set>
                                          <p:cBhvr>
                                            <p:cTn id="38" dur="1" fill="hold">
                                              <p:stCondLst>
                                                <p:cond delay="0"/>
                                              </p:stCondLst>
                                            </p:cTn>
                                            <p:tgtEl>
                                              <p:spTgt spid="21525"/>
                                            </p:tgtEl>
                                            <p:attrNameLst>
                                              <p:attrName>style.visibility</p:attrName>
                                            </p:attrNameLst>
                                          </p:cBhvr>
                                          <p:to>
                                            <p:strVal val="visible"/>
                                          </p:to>
                                        </p:set>
                                        <p:anim calcmode="lin" valueType="num" p14:bounceEnd="70000">
                                          <p:cBhvr additive="base">
                                            <p:cTn id="39" dur="500" fill="hold"/>
                                            <p:tgtEl>
                                              <p:spTgt spid="21525"/>
                                            </p:tgtEl>
                                            <p:attrNameLst>
                                              <p:attrName>ppt_x</p:attrName>
                                            </p:attrNameLst>
                                          </p:cBhvr>
                                          <p:tavLst>
                                            <p:tav tm="0">
                                              <p:val>
                                                <p:strVal val="#ppt_x"/>
                                              </p:val>
                                            </p:tav>
                                            <p:tav tm="100000">
                                              <p:val>
                                                <p:strVal val="#ppt_x"/>
                                              </p:val>
                                            </p:tav>
                                          </p:tavLst>
                                        </p:anim>
                                        <p:anim calcmode="lin" valueType="num" p14:bounceEnd="70000">
                                          <p:cBhvr additive="base">
                                            <p:cTn id="40" dur="500" fill="hold"/>
                                            <p:tgtEl>
                                              <p:spTgt spid="2152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14:presetBounceEnd="70000">
                                      <p:stCondLst>
                                        <p:cond delay="0"/>
                                      </p:stCondLst>
                                      <p:childTnLst>
                                        <p:set>
                                          <p:cBhvr>
                                            <p:cTn id="42" dur="1" fill="hold">
                                              <p:stCondLst>
                                                <p:cond delay="0"/>
                                              </p:stCondLst>
                                            </p:cTn>
                                            <p:tgtEl>
                                              <p:spTgt spid="21528"/>
                                            </p:tgtEl>
                                            <p:attrNameLst>
                                              <p:attrName>style.visibility</p:attrName>
                                            </p:attrNameLst>
                                          </p:cBhvr>
                                          <p:to>
                                            <p:strVal val="visible"/>
                                          </p:to>
                                        </p:set>
                                        <p:anim calcmode="lin" valueType="num" p14:bounceEnd="70000">
                                          <p:cBhvr additive="base">
                                            <p:cTn id="43" dur="500" fill="hold"/>
                                            <p:tgtEl>
                                              <p:spTgt spid="21528"/>
                                            </p:tgtEl>
                                            <p:attrNameLst>
                                              <p:attrName>ppt_x</p:attrName>
                                            </p:attrNameLst>
                                          </p:cBhvr>
                                          <p:tavLst>
                                            <p:tav tm="0">
                                              <p:val>
                                                <p:strVal val="#ppt_x"/>
                                              </p:val>
                                            </p:tav>
                                            <p:tav tm="100000">
                                              <p:val>
                                                <p:strVal val="#ppt_x"/>
                                              </p:val>
                                            </p:tav>
                                          </p:tavLst>
                                        </p:anim>
                                        <p:anim calcmode="lin" valueType="num" p14:bounceEnd="70000">
                                          <p:cBhvr additive="base">
                                            <p:cTn id="44" dur="500" fill="hold"/>
                                            <p:tgtEl>
                                              <p:spTgt spid="2152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14:presetBounceEnd="68000">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14:bounceEnd="68000">
                                          <p:cBhvr additive="base">
                                            <p:cTn id="49" dur="500" fill="hold"/>
                                            <p:tgtEl>
                                              <p:spTgt spid="32"/>
                                            </p:tgtEl>
                                            <p:attrNameLst>
                                              <p:attrName>ppt_x</p:attrName>
                                            </p:attrNameLst>
                                          </p:cBhvr>
                                          <p:tavLst>
                                            <p:tav tm="0">
                                              <p:val>
                                                <p:strVal val="#ppt_x"/>
                                              </p:val>
                                            </p:tav>
                                            <p:tav tm="100000">
                                              <p:val>
                                                <p:strVal val="#ppt_x"/>
                                              </p:val>
                                            </p:tav>
                                          </p:tavLst>
                                        </p:anim>
                                        <p:anim calcmode="lin" valueType="num" p14:bounceEnd="68000">
                                          <p:cBhvr additive="base">
                                            <p:cTn id="50" dur="500" fill="hold"/>
                                            <p:tgtEl>
                                              <p:spTgt spid="3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14:presetBounceEnd="68000">
                                      <p:stCondLst>
                                        <p:cond delay="0"/>
                                      </p:stCondLst>
                                      <p:childTnLst>
                                        <p:set>
                                          <p:cBhvr>
                                            <p:cTn id="52" dur="1" fill="hold">
                                              <p:stCondLst>
                                                <p:cond delay="0"/>
                                              </p:stCondLst>
                                            </p:cTn>
                                            <p:tgtEl>
                                              <p:spTgt spid="21527"/>
                                            </p:tgtEl>
                                            <p:attrNameLst>
                                              <p:attrName>style.visibility</p:attrName>
                                            </p:attrNameLst>
                                          </p:cBhvr>
                                          <p:to>
                                            <p:strVal val="visible"/>
                                          </p:to>
                                        </p:set>
                                        <p:anim calcmode="lin" valueType="num" p14:bounceEnd="68000">
                                          <p:cBhvr additive="base">
                                            <p:cTn id="53" dur="500" fill="hold"/>
                                            <p:tgtEl>
                                              <p:spTgt spid="21527"/>
                                            </p:tgtEl>
                                            <p:attrNameLst>
                                              <p:attrName>ppt_x</p:attrName>
                                            </p:attrNameLst>
                                          </p:cBhvr>
                                          <p:tavLst>
                                            <p:tav tm="0">
                                              <p:val>
                                                <p:strVal val="#ppt_x"/>
                                              </p:val>
                                            </p:tav>
                                            <p:tav tm="100000">
                                              <p:val>
                                                <p:strVal val="#ppt_x"/>
                                              </p:val>
                                            </p:tav>
                                          </p:tavLst>
                                        </p:anim>
                                        <p:anim calcmode="lin" valueType="num" p14:bounceEnd="68000">
                                          <p:cBhvr additive="base">
                                            <p:cTn id="54" dur="500" fill="hold"/>
                                            <p:tgtEl>
                                              <p:spTgt spid="21527"/>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14:presetBounceEnd="68000">
                                      <p:stCondLst>
                                        <p:cond delay="0"/>
                                      </p:stCondLst>
                                      <p:childTnLst>
                                        <p:set>
                                          <p:cBhvr>
                                            <p:cTn id="56" dur="1" fill="hold">
                                              <p:stCondLst>
                                                <p:cond delay="0"/>
                                              </p:stCondLst>
                                            </p:cTn>
                                            <p:tgtEl>
                                              <p:spTgt spid="21530"/>
                                            </p:tgtEl>
                                            <p:attrNameLst>
                                              <p:attrName>style.visibility</p:attrName>
                                            </p:attrNameLst>
                                          </p:cBhvr>
                                          <p:to>
                                            <p:strVal val="visible"/>
                                          </p:to>
                                        </p:set>
                                        <p:anim calcmode="lin" valueType="num" p14:bounceEnd="68000">
                                          <p:cBhvr additive="base">
                                            <p:cTn id="57" dur="500" fill="hold"/>
                                            <p:tgtEl>
                                              <p:spTgt spid="21530"/>
                                            </p:tgtEl>
                                            <p:attrNameLst>
                                              <p:attrName>ppt_x</p:attrName>
                                            </p:attrNameLst>
                                          </p:cBhvr>
                                          <p:tavLst>
                                            <p:tav tm="0">
                                              <p:val>
                                                <p:strVal val="#ppt_x"/>
                                              </p:val>
                                            </p:tav>
                                            <p:tav tm="100000">
                                              <p:val>
                                                <p:strVal val="#ppt_x"/>
                                              </p:val>
                                            </p:tav>
                                          </p:tavLst>
                                        </p:anim>
                                        <p:anim calcmode="lin" valueType="num" p14:bounceEnd="68000">
                                          <p:cBhvr additive="base">
                                            <p:cTn id="58" dur="500" fill="hold"/>
                                            <p:tgtEl>
                                              <p:spTgt spid="21530"/>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14:presetBounceEnd="68000">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14:bounceEnd="68000">
                                          <p:cBhvr additive="base">
                                            <p:cTn id="63" dur="500" fill="hold"/>
                                            <p:tgtEl>
                                              <p:spTgt spid="33"/>
                                            </p:tgtEl>
                                            <p:attrNameLst>
                                              <p:attrName>ppt_x</p:attrName>
                                            </p:attrNameLst>
                                          </p:cBhvr>
                                          <p:tavLst>
                                            <p:tav tm="0">
                                              <p:val>
                                                <p:strVal val="#ppt_x"/>
                                              </p:val>
                                            </p:tav>
                                            <p:tav tm="100000">
                                              <p:val>
                                                <p:strVal val="#ppt_x"/>
                                              </p:val>
                                            </p:tav>
                                          </p:tavLst>
                                        </p:anim>
                                        <p:anim calcmode="lin" valueType="num" p14:bounceEnd="68000">
                                          <p:cBhvr additive="base">
                                            <p:cTn id="64" dur="500" fill="hold"/>
                                            <p:tgtEl>
                                              <p:spTgt spid="3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14:presetBounceEnd="68000">
                                      <p:stCondLst>
                                        <p:cond delay="0"/>
                                      </p:stCondLst>
                                      <p:childTnLst>
                                        <p:set>
                                          <p:cBhvr>
                                            <p:cTn id="66" dur="1" fill="hold">
                                              <p:stCondLst>
                                                <p:cond delay="0"/>
                                              </p:stCondLst>
                                            </p:cTn>
                                            <p:tgtEl>
                                              <p:spTgt spid="21526"/>
                                            </p:tgtEl>
                                            <p:attrNameLst>
                                              <p:attrName>style.visibility</p:attrName>
                                            </p:attrNameLst>
                                          </p:cBhvr>
                                          <p:to>
                                            <p:strVal val="visible"/>
                                          </p:to>
                                        </p:set>
                                        <p:anim calcmode="lin" valueType="num" p14:bounceEnd="68000">
                                          <p:cBhvr additive="base">
                                            <p:cTn id="67" dur="500" fill="hold"/>
                                            <p:tgtEl>
                                              <p:spTgt spid="21526"/>
                                            </p:tgtEl>
                                            <p:attrNameLst>
                                              <p:attrName>ppt_x</p:attrName>
                                            </p:attrNameLst>
                                          </p:cBhvr>
                                          <p:tavLst>
                                            <p:tav tm="0">
                                              <p:val>
                                                <p:strVal val="#ppt_x"/>
                                              </p:val>
                                            </p:tav>
                                            <p:tav tm="100000">
                                              <p:val>
                                                <p:strVal val="#ppt_x"/>
                                              </p:val>
                                            </p:tav>
                                          </p:tavLst>
                                        </p:anim>
                                        <p:anim calcmode="lin" valueType="num" p14:bounceEnd="68000">
                                          <p:cBhvr additive="base">
                                            <p:cTn id="68" dur="500" fill="hold"/>
                                            <p:tgtEl>
                                              <p:spTgt spid="2152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14:presetBounceEnd="68000">
                                      <p:stCondLst>
                                        <p:cond delay="0"/>
                                      </p:stCondLst>
                                      <p:childTnLst>
                                        <p:set>
                                          <p:cBhvr>
                                            <p:cTn id="70" dur="1" fill="hold">
                                              <p:stCondLst>
                                                <p:cond delay="0"/>
                                              </p:stCondLst>
                                            </p:cTn>
                                            <p:tgtEl>
                                              <p:spTgt spid="21529"/>
                                            </p:tgtEl>
                                            <p:attrNameLst>
                                              <p:attrName>style.visibility</p:attrName>
                                            </p:attrNameLst>
                                          </p:cBhvr>
                                          <p:to>
                                            <p:strVal val="visible"/>
                                          </p:to>
                                        </p:set>
                                        <p:anim calcmode="lin" valueType="num" p14:bounceEnd="68000">
                                          <p:cBhvr additive="base">
                                            <p:cTn id="71" dur="500" fill="hold"/>
                                            <p:tgtEl>
                                              <p:spTgt spid="21529"/>
                                            </p:tgtEl>
                                            <p:attrNameLst>
                                              <p:attrName>ppt_x</p:attrName>
                                            </p:attrNameLst>
                                          </p:cBhvr>
                                          <p:tavLst>
                                            <p:tav tm="0">
                                              <p:val>
                                                <p:strVal val="#ppt_x"/>
                                              </p:val>
                                            </p:tav>
                                            <p:tav tm="100000">
                                              <p:val>
                                                <p:strVal val="#ppt_x"/>
                                              </p:val>
                                            </p:tav>
                                          </p:tavLst>
                                        </p:anim>
                                        <p:anim calcmode="lin" valueType="num" p14:bounceEnd="68000">
                                          <p:cBhvr additive="base">
                                            <p:cTn id="72" dur="500" fill="hold"/>
                                            <p:tgtEl>
                                              <p:spTgt spid="215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2" grpId="0" animBg="1"/>
          <p:bldP spid="31" grpId="0" animBg="1"/>
          <p:bldP spid="21513" grpId="0" animBg="1"/>
          <p:bldP spid="12" grpId="0" animBg="1"/>
          <p:bldP spid="13" grpId="0" animBg="1"/>
          <p:bldP spid="14" grpId="0" animBg="1"/>
          <p:bldP spid="21525" grpId="0"/>
          <p:bldP spid="21526" grpId="0"/>
          <p:bldP spid="21527" grpId="0"/>
          <p:bldP spid="21528" grpId="0"/>
          <p:bldP spid="21529" grpId="0"/>
          <p:bldP spid="21530" grpId="0"/>
          <p:bldP spid="29" grpId="0" animBg="1"/>
          <p:bldP spid="3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1513"/>
                                            </p:tgtEl>
                                            <p:attrNameLst>
                                              <p:attrName>style.visibility</p:attrName>
                                            </p:attrNameLst>
                                          </p:cBhvr>
                                          <p:to>
                                            <p:strVal val="visible"/>
                                          </p:to>
                                        </p:set>
                                        <p:anim calcmode="lin" valueType="num">
                                          <p:cBhvr additive="base">
                                            <p:cTn id="25" dur="500" fill="hold"/>
                                            <p:tgtEl>
                                              <p:spTgt spid="21513"/>
                                            </p:tgtEl>
                                            <p:attrNameLst>
                                              <p:attrName>ppt_x</p:attrName>
                                            </p:attrNameLst>
                                          </p:cBhvr>
                                          <p:tavLst>
                                            <p:tav tm="0">
                                              <p:val>
                                                <p:strVal val="#ppt_x"/>
                                              </p:val>
                                            </p:tav>
                                            <p:tav tm="100000">
                                              <p:val>
                                                <p:strVal val="#ppt_x"/>
                                              </p:val>
                                            </p:tav>
                                          </p:tavLst>
                                        </p:anim>
                                        <p:anim calcmode="lin" valueType="num">
                                          <p:cBhvr additive="base">
                                            <p:cTn id="26" dur="500" fill="hold"/>
                                            <p:tgtEl>
                                              <p:spTgt spid="2151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ppt_x"/>
                                              </p:val>
                                            </p:tav>
                                            <p:tav tm="100000">
                                              <p:val>
                                                <p:strVal val="#ppt_x"/>
                                              </p:val>
                                            </p:tav>
                                          </p:tavLst>
                                        </p:anim>
                                        <p:anim calcmode="lin" valueType="num">
                                          <p:cBhvr additive="base">
                                            <p:cTn id="36" dur="500" fill="hold"/>
                                            <p:tgtEl>
                                              <p:spTgt spid="3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1525"/>
                                            </p:tgtEl>
                                            <p:attrNameLst>
                                              <p:attrName>style.visibility</p:attrName>
                                            </p:attrNameLst>
                                          </p:cBhvr>
                                          <p:to>
                                            <p:strVal val="visible"/>
                                          </p:to>
                                        </p:set>
                                        <p:anim calcmode="lin" valueType="num">
                                          <p:cBhvr additive="base">
                                            <p:cTn id="39" dur="500" fill="hold"/>
                                            <p:tgtEl>
                                              <p:spTgt spid="21525"/>
                                            </p:tgtEl>
                                            <p:attrNameLst>
                                              <p:attrName>ppt_x</p:attrName>
                                            </p:attrNameLst>
                                          </p:cBhvr>
                                          <p:tavLst>
                                            <p:tav tm="0">
                                              <p:val>
                                                <p:strVal val="#ppt_x"/>
                                              </p:val>
                                            </p:tav>
                                            <p:tav tm="100000">
                                              <p:val>
                                                <p:strVal val="#ppt_x"/>
                                              </p:val>
                                            </p:tav>
                                          </p:tavLst>
                                        </p:anim>
                                        <p:anim calcmode="lin" valueType="num">
                                          <p:cBhvr additive="base">
                                            <p:cTn id="40" dur="500" fill="hold"/>
                                            <p:tgtEl>
                                              <p:spTgt spid="2152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1528"/>
                                            </p:tgtEl>
                                            <p:attrNameLst>
                                              <p:attrName>style.visibility</p:attrName>
                                            </p:attrNameLst>
                                          </p:cBhvr>
                                          <p:to>
                                            <p:strVal val="visible"/>
                                          </p:to>
                                        </p:set>
                                        <p:anim calcmode="lin" valueType="num">
                                          <p:cBhvr additive="base">
                                            <p:cTn id="43" dur="500" fill="hold"/>
                                            <p:tgtEl>
                                              <p:spTgt spid="21528"/>
                                            </p:tgtEl>
                                            <p:attrNameLst>
                                              <p:attrName>ppt_x</p:attrName>
                                            </p:attrNameLst>
                                          </p:cBhvr>
                                          <p:tavLst>
                                            <p:tav tm="0">
                                              <p:val>
                                                <p:strVal val="#ppt_x"/>
                                              </p:val>
                                            </p:tav>
                                            <p:tav tm="100000">
                                              <p:val>
                                                <p:strVal val="#ppt_x"/>
                                              </p:val>
                                            </p:tav>
                                          </p:tavLst>
                                        </p:anim>
                                        <p:anim calcmode="lin" valueType="num">
                                          <p:cBhvr additive="base">
                                            <p:cTn id="44" dur="500" fill="hold"/>
                                            <p:tgtEl>
                                              <p:spTgt spid="2152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1527"/>
                                            </p:tgtEl>
                                            <p:attrNameLst>
                                              <p:attrName>style.visibility</p:attrName>
                                            </p:attrNameLst>
                                          </p:cBhvr>
                                          <p:to>
                                            <p:strVal val="visible"/>
                                          </p:to>
                                        </p:set>
                                        <p:anim calcmode="lin" valueType="num">
                                          <p:cBhvr additive="base">
                                            <p:cTn id="53" dur="500" fill="hold"/>
                                            <p:tgtEl>
                                              <p:spTgt spid="21527"/>
                                            </p:tgtEl>
                                            <p:attrNameLst>
                                              <p:attrName>ppt_x</p:attrName>
                                            </p:attrNameLst>
                                          </p:cBhvr>
                                          <p:tavLst>
                                            <p:tav tm="0">
                                              <p:val>
                                                <p:strVal val="#ppt_x"/>
                                              </p:val>
                                            </p:tav>
                                            <p:tav tm="100000">
                                              <p:val>
                                                <p:strVal val="#ppt_x"/>
                                              </p:val>
                                            </p:tav>
                                          </p:tavLst>
                                        </p:anim>
                                        <p:anim calcmode="lin" valueType="num">
                                          <p:cBhvr additive="base">
                                            <p:cTn id="54" dur="500" fill="hold"/>
                                            <p:tgtEl>
                                              <p:spTgt spid="21527"/>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1530"/>
                                            </p:tgtEl>
                                            <p:attrNameLst>
                                              <p:attrName>style.visibility</p:attrName>
                                            </p:attrNameLst>
                                          </p:cBhvr>
                                          <p:to>
                                            <p:strVal val="visible"/>
                                          </p:to>
                                        </p:set>
                                        <p:anim calcmode="lin" valueType="num">
                                          <p:cBhvr additive="base">
                                            <p:cTn id="57" dur="500" fill="hold"/>
                                            <p:tgtEl>
                                              <p:spTgt spid="21530"/>
                                            </p:tgtEl>
                                            <p:attrNameLst>
                                              <p:attrName>ppt_x</p:attrName>
                                            </p:attrNameLst>
                                          </p:cBhvr>
                                          <p:tavLst>
                                            <p:tav tm="0">
                                              <p:val>
                                                <p:strVal val="#ppt_x"/>
                                              </p:val>
                                            </p:tav>
                                            <p:tav tm="100000">
                                              <p:val>
                                                <p:strVal val="#ppt_x"/>
                                              </p:val>
                                            </p:tav>
                                          </p:tavLst>
                                        </p:anim>
                                        <p:anim calcmode="lin" valueType="num">
                                          <p:cBhvr additive="base">
                                            <p:cTn id="58" dur="500" fill="hold"/>
                                            <p:tgtEl>
                                              <p:spTgt spid="21530"/>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additive="base">
                                            <p:cTn id="63" dur="500" fill="hold"/>
                                            <p:tgtEl>
                                              <p:spTgt spid="33"/>
                                            </p:tgtEl>
                                            <p:attrNameLst>
                                              <p:attrName>ppt_x</p:attrName>
                                            </p:attrNameLst>
                                          </p:cBhvr>
                                          <p:tavLst>
                                            <p:tav tm="0">
                                              <p:val>
                                                <p:strVal val="#ppt_x"/>
                                              </p:val>
                                            </p:tav>
                                            <p:tav tm="100000">
                                              <p:val>
                                                <p:strVal val="#ppt_x"/>
                                              </p:val>
                                            </p:tav>
                                          </p:tavLst>
                                        </p:anim>
                                        <p:anim calcmode="lin" valueType="num">
                                          <p:cBhvr additive="base">
                                            <p:cTn id="64" dur="500" fill="hold"/>
                                            <p:tgtEl>
                                              <p:spTgt spid="3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1526"/>
                                            </p:tgtEl>
                                            <p:attrNameLst>
                                              <p:attrName>style.visibility</p:attrName>
                                            </p:attrNameLst>
                                          </p:cBhvr>
                                          <p:to>
                                            <p:strVal val="visible"/>
                                          </p:to>
                                        </p:set>
                                        <p:anim calcmode="lin" valueType="num">
                                          <p:cBhvr additive="base">
                                            <p:cTn id="67" dur="500" fill="hold"/>
                                            <p:tgtEl>
                                              <p:spTgt spid="21526"/>
                                            </p:tgtEl>
                                            <p:attrNameLst>
                                              <p:attrName>ppt_x</p:attrName>
                                            </p:attrNameLst>
                                          </p:cBhvr>
                                          <p:tavLst>
                                            <p:tav tm="0">
                                              <p:val>
                                                <p:strVal val="#ppt_x"/>
                                              </p:val>
                                            </p:tav>
                                            <p:tav tm="100000">
                                              <p:val>
                                                <p:strVal val="#ppt_x"/>
                                              </p:val>
                                            </p:tav>
                                          </p:tavLst>
                                        </p:anim>
                                        <p:anim calcmode="lin" valueType="num">
                                          <p:cBhvr additive="base">
                                            <p:cTn id="68" dur="500" fill="hold"/>
                                            <p:tgtEl>
                                              <p:spTgt spid="2152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1529"/>
                                            </p:tgtEl>
                                            <p:attrNameLst>
                                              <p:attrName>style.visibility</p:attrName>
                                            </p:attrNameLst>
                                          </p:cBhvr>
                                          <p:to>
                                            <p:strVal val="visible"/>
                                          </p:to>
                                        </p:set>
                                        <p:anim calcmode="lin" valueType="num">
                                          <p:cBhvr additive="base">
                                            <p:cTn id="71" dur="500" fill="hold"/>
                                            <p:tgtEl>
                                              <p:spTgt spid="21529"/>
                                            </p:tgtEl>
                                            <p:attrNameLst>
                                              <p:attrName>ppt_x</p:attrName>
                                            </p:attrNameLst>
                                          </p:cBhvr>
                                          <p:tavLst>
                                            <p:tav tm="0">
                                              <p:val>
                                                <p:strVal val="#ppt_x"/>
                                              </p:val>
                                            </p:tav>
                                            <p:tav tm="100000">
                                              <p:val>
                                                <p:strVal val="#ppt_x"/>
                                              </p:val>
                                            </p:tav>
                                          </p:tavLst>
                                        </p:anim>
                                        <p:anim calcmode="lin" valueType="num">
                                          <p:cBhvr additive="base">
                                            <p:cTn id="72" dur="500" fill="hold"/>
                                            <p:tgtEl>
                                              <p:spTgt spid="215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2" grpId="0" animBg="1"/>
          <p:bldP spid="31" grpId="0" animBg="1"/>
          <p:bldP spid="21513" grpId="0" animBg="1"/>
          <p:bldP spid="12" grpId="0" animBg="1"/>
          <p:bldP spid="13" grpId="0" animBg="1"/>
          <p:bldP spid="14" grpId="0" animBg="1"/>
          <p:bldP spid="21525" grpId="0"/>
          <p:bldP spid="21526" grpId="0"/>
          <p:bldP spid="21527" grpId="0"/>
          <p:bldP spid="21528" grpId="0"/>
          <p:bldP spid="21529" grpId="0"/>
          <p:bldP spid="21530" grpId="0"/>
          <p:bldP spid="29" grpId="0" animBg="1"/>
          <p:bldP spid="30" grpId="0" animBg="1"/>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1906</TotalTime>
  <Words>2509</Words>
  <Application>Microsoft Office PowerPoint</Application>
  <PresentationFormat>自定义</PresentationFormat>
  <Paragraphs>161</Paragraphs>
  <Slides>29</Slides>
  <Notes>29</Notes>
  <HiddenSlides>0</HiddenSlides>
  <MMClips>1</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1396306271@qq.com</dc:creator>
  <cp:lastModifiedBy>hlf</cp:lastModifiedBy>
  <cp:revision>24</cp:revision>
  <dcterms:created xsi:type="dcterms:W3CDTF">2018-03-19T09:01:50Z</dcterms:created>
  <dcterms:modified xsi:type="dcterms:W3CDTF">2018-03-30T07:20:56Z</dcterms:modified>
</cp:coreProperties>
</file>