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2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7"/>
  </p:notesMasterIdLst>
  <p:sldIdLst>
    <p:sldId id="256" r:id="rId2"/>
    <p:sldId id="257" r:id="rId3"/>
    <p:sldId id="258" r:id="rId4"/>
    <p:sldId id="286" r:id="rId5"/>
    <p:sldId id="260" r:id="rId6"/>
    <p:sldId id="283" r:id="rId7"/>
    <p:sldId id="262" r:id="rId8"/>
    <p:sldId id="263" r:id="rId9"/>
    <p:sldId id="287" r:id="rId10"/>
    <p:sldId id="265" r:id="rId11"/>
    <p:sldId id="266" r:id="rId12"/>
    <p:sldId id="267" r:id="rId13"/>
    <p:sldId id="268" r:id="rId14"/>
    <p:sldId id="269" r:id="rId15"/>
    <p:sldId id="288" r:id="rId16"/>
    <p:sldId id="271" r:id="rId17"/>
    <p:sldId id="272" r:id="rId18"/>
    <p:sldId id="284" r:id="rId19"/>
    <p:sldId id="285" r:id="rId20"/>
    <p:sldId id="289" r:id="rId21"/>
    <p:sldId id="276" r:id="rId22"/>
    <p:sldId id="277" r:id="rId23"/>
    <p:sldId id="278" r:id="rId24"/>
    <p:sldId id="279" r:id="rId25"/>
    <p:sldId id="280" r:id="rId26"/>
  </p:sldIdLst>
  <p:sldSz cx="12192000" cy="6858000"/>
  <p:notesSz cx="6858000" cy="9144000"/>
  <p:embeddedFontLst>
    <p:embeddedFont>
      <p:font typeface="李旭科书法 v1.4" panose="02000603000000000000" pitchFamily="2" charset="-122"/>
      <p:regular r:id="rId28"/>
    </p:embeddedFont>
    <p:embeddedFont>
      <p:font typeface="微软雅黑" panose="020B0503020204020204" pitchFamily="34" charset="-122"/>
      <p:regular r:id="rId29"/>
      <p:bold r:id="rId30"/>
    </p:embeddedFont>
    <p:embeddedFont>
      <p:font typeface="等线" panose="02010600030101010101" pitchFamily="2" charset="-122"/>
      <p:regular r:id="rId31"/>
      <p:bold r:id="rId32"/>
    </p:embeddedFont>
    <p:embeddedFont>
      <p:font typeface="方正粗宋简体" panose="03000509000000000000" pitchFamily="65" charset="-122"/>
      <p:regular r:id="rId33"/>
    </p:embeddedFont>
    <p:embeddedFont>
      <p:font typeface="微软雅黑" panose="020B0503020204020204" pitchFamily="34" charset="-122"/>
      <p:regular r:id="rId29"/>
      <p:bold r:id="rId30"/>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876"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1DE4C2-165D-4805-8092-9872F1E90A54}"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5ACC6D-C725-4CE9-B23E-930D74E6960D}" type="slidenum">
              <a:rPr lang="zh-CN" altLang="en-US" smtClean="0"/>
              <a:t>‹#›</a:t>
            </a:fld>
            <a:endParaRPr lang="zh-CN" altLang="en-US"/>
          </a:p>
        </p:txBody>
      </p:sp>
    </p:spTree>
    <p:extLst>
      <p:ext uri="{BB962C8B-B14F-4D97-AF65-F5344CB8AC3E}">
        <p14:creationId xmlns:p14="http://schemas.microsoft.com/office/powerpoint/2010/main" val="207496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50588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260499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827711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083035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017109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034783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42766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891347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2168405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658705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9002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38521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27162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537244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816343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248108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3399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79049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28082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96177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71141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326638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3473377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4271479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F80DA-D741-4F59-8114-E43FE21DAF9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7162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8101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涂豆思 正文">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0AE226E-E8D3-406A-80D5-B76E266034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596" y="151937"/>
            <a:ext cx="11636808" cy="1006099"/>
          </a:xfrm>
          <a:prstGeom prst="rect">
            <a:avLst/>
          </a:prstGeom>
          <a:solidFill>
            <a:srgbClr val="C00000"/>
          </a:solidFill>
          <a:ln>
            <a:noFill/>
          </a:ln>
          <a:effectLst>
            <a:outerShdw blurRad="292100" dist="139700" dir="2700000" algn="tl" rotWithShape="0">
              <a:srgbClr val="333333">
                <a:alpha val="65000"/>
              </a:srgbClr>
            </a:outerShdw>
          </a:effectLst>
        </p:spPr>
      </p:pic>
      <p:cxnSp>
        <p:nvCxnSpPr>
          <p:cNvPr id="7" name="直接连接符 6">
            <a:extLst>
              <a:ext uri="{FF2B5EF4-FFF2-40B4-BE49-F238E27FC236}">
                <a16:creationId xmlns:a16="http://schemas.microsoft.com/office/drawing/2014/main" id="{163411CF-D063-4F36-993E-6DCCA7689293}"/>
              </a:ext>
            </a:extLst>
          </p:cNvPr>
          <p:cNvCxnSpPr>
            <a:cxnSpLocks/>
          </p:cNvCxnSpPr>
          <p:nvPr userDrawn="1"/>
        </p:nvCxnSpPr>
        <p:spPr>
          <a:xfrm>
            <a:off x="1637104" y="986549"/>
            <a:ext cx="10277300" cy="25048"/>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D61BC6D4-BC09-4C27-B0F3-D976B0973F97}"/>
              </a:ext>
            </a:extLst>
          </p:cNvPr>
          <p:cNvSpPr txBox="1"/>
          <p:nvPr userDrawn="1"/>
        </p:nvSpPr>
        <p:spPr>
          <a:xfrm>
            <a:off x="1820164" y="394486"/>
            <a:ext cx="5570756" cy="5539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弘扬“红船精神”走在时代前列</a:t>
            </a:r>
          </a:p>
        </p:txBody>
      </p:sp>
      <p:pic>
        <p:nvPicPr>
          <p:cNvPr id="13" name="图片 12">
            <a:extLst>
              <a:ext uri="{FF2B5EF4-FFF2-40B4-BE49-F238E27FC236}">
                <a16:creationId xmlns:a16="http://schemas.microsoft.com/office/drawing/2014/main" id="{006697F6-F4B5-42BC-9F65-1D3524E2618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360257" y="139381"/>
            <a:ext cx="1377246" cy="1018655"/>
          </a:xfrm>
          <a:prstGeom prst="rect">
            <a:avLst/>
          </a:prstGeom>
        </p:spPr>
      </p:pic>
    </p:spTree>
    <p:extLst>
      <p:ext uri="{BB962C8B-B14F-4D97-AF65-F5344CB8AC3E}">
        <p14:creationId xmlns:p14="http://schemas.microsoft.com/office/powerpoint/2010/main" val="20291441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EF3157E8-E4BB-44AC-9B0B-EE8C34AC06DC}"/>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descr="图片包含 户外&#10;&#10;已生成高可信度的说明">
            <a:extLst>
              <a:ext uri="{FF2B5EF4-FFF2-40B4-BE49-F238E27FC236}">
                <a16:creationId xmlns:a16="http://schemas.microsoft.com/office/drawing/2014/main" id="{B5B24B34-AFEE-4C26-B017-4D7237B93E86}"/>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286355451"/>
      </p:ext>
    </p:extLst>
  </p:cSld>
  <p:clrMap bg1="lt1" tx1="dk1" bg2="lt2" tx2="dk2" accent1="accent1" accent2="accent2" accent3="accent3" accent4="accent4" accent5="accent5" accent6="accent6" hlink="hlink" folHlink="folHlink"/>
  <p:sldLayoutIdLst>
    <p:sldLayoutId id="2147483661" r:id="rId1"/>
    <p:sldLayoutId id="2147483663" r:id="rId2"/>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wma"/><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8.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7.png"/><Relationship Id="rId5" Type="http://schemas.openxmlformats.org/officeDocument/2006/relationships/notesSlide" Target="../notesSlides/notesSlide25.xml"/><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6" name="PA_纯音乐-红旗颂">
            <a:hlinkClick r:id="" action="ppaction://media"/>
            <a:extLst>
              <a:ext uri="{FF2B5EF4-FFF2-40B4-BE49-F238E27FC236}">
                <a16:creationId xmlns:a16="http://schemas.microsoft.com/office/drawing/2014/main" id="{393A450E-346C-4329-B059-F7A85A17F24E}"/>
              </a:ext>
            </a:extLst>
          </p:cNvPr>
          <p:cNvPicPr>
            <a:picLocks noChangeAspect="1"/>
          </p:cNvPicPr>
          <p:nvPr>
            <a:audioFile r:link="rId1"/>
            <p:custDataLst>
              <p:tags r:id="rId2"/>
            </p:custDataLst>
            <p:extLst>
              <p:ext uri="{DAA4B4D4-6D71-4841-9C94-3DE7FCFB9230}">
                <p14:media xmlns:p14="http://schemas.microsoft.com/office/powerpoint/2010/main" r:embed="rId3">
                  <p14:trim st="295807"/>
                </p14:media>
              </p:ext>
            </p:extLst>
          </p:nvPr>
        </p:nvPicPr>
        <p:blipFill>
          <a:blip r:embed="rId7"/>
          <a:stretch>
            <a:fillRect/>
          </a:stretch>
        </p:blipFill>
        <p:spPr>
          <a:xfrm>
            <a:off x="-609600" y="0"/>
            <a:ext cx="609600" cy="609600"/>
          </a:xfrm>
          <a:prstGeom prst="rect">
            <a:avLst/>
          </a:prstGeom>
        </p:spPr>
      </p:pic>
      <p:sp>
        <p:nvSpPr>
          <p:cNvPr id="4" name="文本框 3">
            <a:extLst>
              <a:ext uri="{FF2B5EF4-FFF2-40B4-BE49-F238E27FC236}">
                <a16:creationId xmlns:a16="http://schemas.microsoft.com/office/drawing/2014/main" id="{285EF228-CEF7-4B9F-8385-EAD5F9F93A19}"/>
              </a:ext>
            </a:extLst>
          </p:cNvPr>
          <p:cNvSpPr txBox="1"/>
          <p:nvPr/>
        </p:nvSpPr>
        <p:spPr>
          <a:xfrm>
            <a:off x="2022764" y="1710185"/>
            <a:ext cx="7628985" cy="1446550"/>
          </a:xfrm>
          <a:prstGeom prst="rect">
            <a:avLst/>
          </a:prstGeom>
          <a:noFill/>
        </p:spPr>
        <p:txBody>
          <a:bodyPr wrap="square" rtlCol="0">
            <a:spAutoFit/>
          </a:bodyPr>
          <a:lstStyle/>
          <a:p>
            <a:pPr algn="ctr"/>
            <a:r>
              <a:rPr kumimoji="1" lang="zh-CN" altLang="en-US" sz="8800" b="1" dirty="0">
                <a:solidFill>
                  <a:srgbClr val="D4282A"/>
                </a:solidFill>
                <a:effectLst>
                  <a:outerShdw blurRad="63500" sx="102000" sy="102000" algn="ctr" rotWithShape="0">
                    <a:prstClr val="black">
                      <a:alpha val="40000"/>
                    </a:prstClr>
                  </a:outerShdw>
                </a:effectLst>
                <a:latin typeface="李旭科书法 v1.4" panose="02000603000000000000" pitchFamily="2" charset="-122"/>
                <a:ea typeface="李旭科书法 v1.4" panose="02000603000000000000" pitchFamily="2" charset="-122"/>
                <a:cs typeface="FZQingKeBenYueSongS-R-GB" charset="-122"/>
              </a:rPr>
              <a:t>弘扬红船精神</a:t>
            </a:r>
          </a:p>
        </p:txBody>
      </p:sp>
      <p:sp>
        <p:nvSpPr>
          <p:cNvPr id="8" name="文本框 7">
            <a:extLst>
              <a:ext uri="{FF2B5EF4-FFF2-40B4-BE49-F238E27FC236}">
                <a16:creationId xmlns:a16="http://schemas.microsoft.com/office/drawing/2014/main" id="{0E0F3CA7-84AE-4EC2-A51F-591AFE8A1E0D}"/>
              </a:ext>
            </a:extLst>
          </p:cNvPr>
          <p:cNvSpPr txBox="1"/>
          <p:nvPr/>
        </p:nvSpPr>
        <p:spPr>
          <a:xfrm>
            <a:off x="3494754" y="3234064"/>
            <a:ext cx="5202492" cy="830997"/>
          </a:xfrm>
          <a:prstGeom prst="rect">
            <a:avLst/>
          </a:prstGeom>
          <a:noFill/>
        </p:spPr>
        <p:txBody>
          <a:bodyPr wrap="square" rtlCol="0">
            <a:spAutoFit/>
          </a:bodyPr>
          <a:lstStyle/>
          <a:p>
            <a:pPr algn="ctr">
              <a:lnSpc>
                <a:spcPct val="150000"/>
              </a:lnSpc>
            </a:pP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学习红船精神，在建设中国特色</a:t>
            </a:r>
            <a:r>
              <a:rPr lang="zh-CN" altLang="en-US" sz="1600" spc="300">
                <a:solidFill>
                  <a:schemeClr val="tx1">
                    <a:lumMod val="65000"/>
                    <a:lumOff val="35000"/>
                  </a:schemeClr>
                </a:solidFill>
                <a:latin typeface="微软雅黑" panose="020B0503020204020204" pitchFamily="34" charset="-122"/>
                <a:ea typeface="微软雅黑" panose="020B0503020204020204" pitchFamily="34" charset="-122"/>
              </a:rPr>
              <a:t>社会主义新时代的</a:t>
            </a:r>
            <a:r>
              <a:rPr lang="zh-CN" altLang="en-US" sz="1600" spc="300" dirty="0">
                <a:solidFill>
                  <a:schemeClr val="tx1">
                    <a:lumMod val="65000"/>
                    <a:lumOff val="35000"/>
                  </a:schemeClr>
                </a:solidFill>
                <a:latin typeface="微软雅黑" panose="020B0503020204020204" pitchFamily="34" charset="-122"/>
                <a:ea typeface="微软雅黑" panose="020B0503020204020204" pitchFamily="34" charset="-122"/>
              </a:rPr>
              <a:t>道路上奋勇前进</a:t>
            </a:r>
          </a:p>
        </p:txBody>
      </p:sp>
      <p:sp>
        <p:nvSpPr>
          <p:cNvPr id="9" name="TextBox 24">
            <a:extLst>
              <a:ext uri="{FF2B5EF4-FFF2-40B4-BE49-F238E27FC236}">
                <a16:creationId xmlns:a16="http://schemas.microsoft.com/office/drawing/2014/main" id="{3BBF7457-3E26-489B-BC82-5C8B43F468E2}"/>
              </a:ext>
            </a:extLst>
          </p:cNvPr>
          <p:cNvSpPr txBox="1"/>
          <p:nvPr/>
        </p:nvSpPr>
        <p:spPr>
          <a:xfrm>
            <a:off x="4690932" y="4130620"/>
            <a:ext cx="2833121" cy="369332"/>
          </a:xfrm>
          <a:prstGeom prst="rect">
            <a:avLst/>
          </a:prstGeom>
          <a:solidFill>
            <a:srgbClr val="FF0000"/>
          </a:solidFill>
          <a:effectLst>
            <a:outerShdw blurRad="50800" dist="38100" dir="2700000" algn="tl" rotWithShape="0">
              <a:prstClr val="black">
                <a:alpha val="40000"/>
              </a:prstClr>
            </a:outerShdw>
          </a:effectLst>
        </p:spPr>
        <p:txBody>
          <a:bodyPr wrap="square" rtlCol="0">
            <a:spAutoFit/>
          </a:bodyPr>
          <a:lstStyle/>
          <a:p>
            <a:pPr algn="ctr"/>
            <a:r>
              <a:rPr lang="zh-CN" altLang="en-US" spc="300" dirty="0">
                <a:solidFill>
                  <a:schemeClr val="bg1"/>
                </a:solidFill>
                <a:latin typeface="方正粗宋简体" panose="03000509000000000000" pitchFamily="65" charset="-122"/>
                <a:ea typeface="方正粗宋简体" panose="03000509000000000000" pitchFamily="65" charset="-122"/>
              </a:rPr>
              <a:t>某党委党课培训小组</a:t>
            </a:r>
          </a:p>
        </p:txBody>
      </p:sp>
    </p:spTree>
    <p:extLst>
      <p:ext uri="{BB962C8B-B14F-4D97-AF65-F5344CB8AC3E}">
        <p14:creationId xmlns:p14="http://schemas.microsoft.com/office/powerpoint/2010/main" val="2231949632"/>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numSld="999" showWhenStopped="0">
                <p:cTn id="19" repeatCount="indefinite" fill="hold" display="0">
                  <p:stCondLst>
                    <p:cond delay="indefinite"/>
                  </p:stCondLst>
                  <p:endCondLst>
                    <p:cond evt="onStopAudio" delay="0">
                      <p:tgtEl>
                        <p:sldTgt/>
                      </p:tgtEl>
                    </p:cond>
                  </p:endCondLst>
                </p:cTn>
                <p:tgtEl>
                  <p:spTgt spid="6"/>
                </p:tgtEl>
              </p:cMediaNode>
            </p:audio>
          </p:childTnLst>
        </p:cTn>
      </p:par>
    </p:tnLst>
    <p:bldLst>
      <p:bldP spid="8"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 name="矩形: 圆角 9">
            <a:extLst>
              <a:ext uri="{FF2B5EF4-FFF2-40B4-BE49-F238E27FC236}">
                <a16:creationId xmlns:a16="http://schemas.microsoft.com/office/drawing/2014/main" id="{CB2C4F03-D952-4040-B598-C4A663648E11}"/>
              </a:ext>
            </a:extLst>
          </p:cNvPr>
          <p:cNvSpPr/>
          <p:nvPr/>
        </p:nvSpPr>
        <p:spPr>
          <a:xfrm>
            <a:off x="9517898" y="2768600"/>
            <a:ext cx="1008000" cy="2320010"/>
          </a:xfrm>
          <a:prstGeom prst="roundRect">
            <a:avLst>
              <a:gd name="adj" fmla="val 0"/>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Freeform 5">
            <a:extLst>
              <a:ext uri="{FF2B5EF4-FFF2-40B4-BE49-F238E27FC236}">
                <a16:creationId xmlns:a16="http://schemas.microsoft.com/office/drawing/2014/main" id="{ED7700F4-B0D8-47FD-81F3-9CC49A53630A}"/>
              </a:ext>
            </a:extLst>
          </p:cNvPr>
          <p:cNvSpPr>
            <a:spLocks noChangeAspect="1"/>
          </p:cNvSpPr>
          <p:nvPr/>
        </p:nvSpPr>
        <p:spPr bwMode="auto">
          <a:xfrm>
            <a:off x="9567893" y="3289435"/>
            <a:ext cx="908011" cy="90800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圆角 9">
            <a:extLst>
              <a:ext uri="{FF2B5EF4-FFF2-40B4-BE49-F238E27FC236}">
                <a16:creationId xmlns:a16="http://schemas.microsoft.com/office/drawing/2014/main" id="{5C66551A-D052-4415-B5FF-D12840B43EDE}"/>
              </a:ext>
            </a:extLst>
          </p:cNvPr>
          <p:cNvSpPr/>
          <p:nvPr/>
        </p:nvSpPr>
        <p:spPr>
          <a:xfrm>
            <a:off x="1469213" y="2768600"/>
            <a:ext cx="1008000" cy="232001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代表</a:t>
            </a:r>
          </a:p>
        </p:txBody>
      </p:sp>
      <p:sp>
        <p:nvSpPr>
          <p:cNvPr id="8" name="矩形: 圆角 16">
            <a:extLst>
              <a:ext uri="{FF2B5EF4-FFF2-40B4-BE49-F238E27FC236}">
                <a16:creationId xmlns:a16="http://schemas.microsoft.com/office/drawing/2014/main" id="{16D1FF63-5B68-413D-8E5D-7C61E765A943}"/>
              </a:ext>
            </a:extLst>
          </p:cNvPr>
          <p:cNvSpPr/>
          <p:nvPr/>
        </p:nvSpPr>
        <p:spPr>
          <a:xfrm>
            <a:off x="2675712" y="2768600"/>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中国先进生产力的发展要求</a:t>
            </a:r>
            <a:endParaRPr kumimoji="0" lang="en-US" altLang="zh-CN"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矩形: 圆角 17">
            <a:extLst>
              <a:ext uri="{FF2B5EF4-FFF2-40B4-BE49-F238E27FC236}">
                <a16:creationId xmlns:a16="http://schemas.microsoft.com/office/drawing/2014/main" id="{DE67A86D-995A-4B89-8BD5-BCD1C203113C}"/>
              </a:ext>
            </a:extLst>
          </p:cNvPr>
          <p:cNvSpPr/>
          <p:nvPr/>
        </p:nvSpPr>
        <p:spPr>
          <a:xfrm>
            <a:off x="2675712" y="3642349"/>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中国先进文化的前进方向</a:t>
            </a:r>
            <a:endParaRPr kumimoji="0" lang="en-US" altLang="zh-CN"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圆角 18">
            <a:extLst>
              <a:ext uri="{FF2B5EF4-FFF2-40B4-BE49-F238E27FC236}">
                <a16:creationId xmlns:a16="http://schemas.microsoft.com/office/drawing/2014/main" id="{D339DD76-8480-451B-BDA4-9DE5AC16492C}"/>
              </a:ext>
            </a:extLst>
          </p:cNvPr>
          <p:cNvSpPr/>
          <p:nvPr/>
        </p:nvSpPr>
        <p:spPr>
          <a:xfrm>
            <a:off x="2675712" y="4512610"/>
            <a:ext cx="3395692" cy="57600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最广大人民的根本利益</a:t>
            </a:r>
          </a:p>
        </p:txBody>
      </p:sp>
      <p:grpSp>
        <p:nvGrpSpPr>
          <p:cNvPr id="11" name="组合 10">
            <a:extLst>
              <a:ext uri="{FF2B5EF4-FFF2-40B4-BE49-F238E27FC236}">
                <a16:creationId xmlns:a16="http://schemas.microsoft.com/office/drawing/2014/main" id="{2B5B1EFC-8CC3-4B19-8044-6BE95C68C9F1}"/>
              </a:ext>
            </a:extLst>
          </p:cNvPr>
          <p:cNvGrpSpPr/>
          <p:nvPr/>
        </p:nvGrpSpPr>
        <p:grpSpPr>
          <a:xfrm>
            <a:off x="6305550" y="2768600"/>
            <a:ext cx="2963891" cy="2320010"/>
            <a:chOff x="7602508" y="3321962"/>
            <a:chExt cx="2963891" cy="2320010"/>
          </a:xfrm>
        </p:grpSpPr>
        <p:sp>
          <p:nvSpPr>
            <p:cNvPr id="12" name="矩形 11">
              <a:extLst>
                <a:ext uri="{FF2B5EF4-FFF2-40B4-BE49-F238E27FC236}">
                  <a16:creationId xmlns:a16="http://schemas.microsoft.com/office/drawing/2014/main" id="{8481890E-0D0F-417F-B711-FFD0FDA99E1C}"/>
                </a:ext>
              </a:extLst>
            </p:cNvPr>
            <p:cNvSpPr/>
            <p:nvPr/>
          </p:nvSpPr>
          <p:spPr>
            <a:xfrm>
              <a:off x="7850965" y="3480407"/>
              <a:ext cx="2715434" cy="2015936"/>
            </a:xfrm>
            <a:prstGeom prst="rect">
              <a:avLst/>
            </a:prstGeom>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zh-CN" altLang="en-US" sz="17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a:t>
              </a:r>
              <a:r>
                <a:rPr kumimoji="0" lang="zh-CN" altLang="en-US" sz="17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正是走在时代前列的象征，“红船精神”就充分体现了走在时代前列的精神，这也就集中体现了党的先进性，是党的先进性之源。</a:t>
              </a:r>
            </a:p>
          </p:txBody>
        </p:sp>
        <p:sp>
          <p:nvSpPr>
            <p:cNvPr id="13" name="矩形: 圆角 20">
              <a:extLst>
                <a:ext uri="{FF2B5EF4-FFF2-40B4-BE49-F238E27FC236}">
                  <a16:creationId xmlns:a16="http://schemas.microsoft.com/office/drawing/2014/main" id="{59928CA6-8FC5-4479-88B7-6A66C4C71D62}"/>
                </a:ext>
              </a:extLst>
            </p:cNvPr>
            <p:cNvSpPr/>
            <p:nvPr/>
          </p:nvSpPr>
          <p:spPr>
            <a:xfrm>
              <a:off x="7602508" y="3321962"/>
              <a:ext cx="2963891" cy="2320010"/>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37624337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1000"/>
                                        <p:tgtEl>
                                          <p:spTgt spid="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1000"/>
                                        <p:tgtEl>
                                          <p:spTgt spid="10"/>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1000"/>
                                        <p:tgtEl>
                                          <p:spTgt spid="11"/>
                                        </p:tgtEl>
                                        <p:attrNameLst>
                                          <p:attrName>ppt_y</p:attrName>
                                        </p:attrNameLst>
                                      </p:cBhvr>
                                      <p:tavLst>
                                        <p:tav tm="0">
                                          <p:val>
                                            <p:strVal val="#ppt_y+#ppt_h*1.125000"/>
                                          </p:val>
                                        </p:tav>
                                        <p:tav tm="100000">
                                          <p:val>
                                            <p:strVal val="#ppt_y"/>
                                          </p:val>
                                        </p:tav>
                                      </p:tavLst>
                                    </p:anim>
                                    <p:animEffect transition="in" filter="wipe(up)">
                                      <p:cBhvr>
                                        <p:cTn id="29" dur="1000"/>
                                        <p:tgtEl>
                                          <p:spTgt spid="11"/>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764273" y="1786130"/>
            <a:ext cx="10652077" cy="1403698"/>
            <a:chOff x="1374881" y="1929173"/>
            <a:chExt cx="11513384"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1374881" y="1929173"/>
              <a:ext cx="11513384"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777924" y="2166342"/>
              <a:ext cx="8785185"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中国共产党沿着红船的航向</a:t>
              </a:r>
              <a:r>
                <a:rPr kumimoji="0" lang="zh-CN" altLang="en-US"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，以开天辟地、敢为人先的首创精神，始终站在历史和时代发展的潮头</a:t>
              </a:r>
              <a:endParaRPr kumimoji="0" lang="zh-CN" altLang="zh-CN"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9" name="矩形 8">
            <a:extLst>
              <a:ext uri="{FF2B5EF4-FFF2-40B4-BE49-F238E27FC236}">
                <a16:creationId xmlns:a16="http://schemas.microsoft.com/office/drawing/2014/main" id="{5C2468E3-C593-4B45-80D8-52C83AFF074F}"/>
              </a:ext>
            </a:extLst>
          </p:cNvPr>
          <p:cNvSpPr/>
          <p:nvPr/>
        </p:nvSpPr>
        <p:spPr bwMode="auto">
          <a:xfrm>
            <a:off x="764274" y="3419004"/>
            <a:ext cx="10652077"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975813" y="3528257"/>
            <a:ext cx="10228997" cy="251607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上世纪</a:t>
            </a:r>
            <a:r>
              <a:rPr kumimoji="0" lang="en-US" altLang="zh-CN"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20</a:t>
            </a: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代的旧中国，是一个半封建半殖民地的社会。“十月革命”一声炮响给我们送来马克思列宁主义，“五四”运动中工人阶级登上政治舞台，这都为中国共产党的诞生作了思想和组织上的准备。中国共产党正是顺应求民族独立、谋人民解放的历史使命，勇立社会历史发展的潮头，在南湖红船上宣告成立，从此使中国革命的历史翻开了崭新的一页。对此，毛泽东同志称之为“开天辟地的大事变”。董必武同志在故地重游中欣然命笔：“烟雨楼台革命萌生，此间曾著星星火；风云世界逢春蛰起，到处皆闻殷殷雷。”南湖红船点燃的星星之火，形成了中国革命的燎原之势，使四海翻腾，五岳震荡。我们党从这里走向井冈山，走向延安，走向西柏坡，由一个领导人民为夺取政权而奋斗的党，成为领导人民掌握政权并长期执政的党。</a:t>
            </a:r>
            <a:endParaRPr kumimoji="0" lang="zh-CN" altLang="zh-CN" sz="15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007274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par>
                          <p:cTn id="13" fill="hold">
                            <p:stCondLst>
                              <p:cond delay="3000"/>
                            </p:stCondLst>
                            <p:childTnLst>
                              <p:par>
                                <p:cTn id="14" presetID="18" presetClass="entr" presetSubtype="1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down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1041721" y="1928649"/>
            <a:ext cx="10108557" cy="1403698"/>
            <a:chOff x="2083443" y="1929173"/>
            <a:chExt cx="10108557"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2083443" y="1929173"/>
              <a:ext cx="10108557"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887911" y="2153968"/>
              <a:ext cx="8499619"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中国共产党扬起红船的风帆</a:t>
              </a:r>
              <a:r>
                <a:rPr kumimoji="0" lang="zh-CN" altLang="en-US"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，以坚定理想、百折不挠的奋斗精神，矢志推动中国革命和建设事业不断前进</a:t>
              </a:r>
              <a:endParaRPr kumimoji="0" lang="zh-CN" altLang="zh-CN" sz="2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9" name="矩形 8">
            <a:extLst>
              <a:ext uri="{FF2B5EF4-FFF2-40B4-BE49-F238E27FC236}">
                <a16:creationId xmlns:a16="http://schemas.microsoft.com/office/drawing/2014/main" id="{5C2468E3-C593-4B45-80D8-52C83AFF074F}"/>
              </a:ext>
            </a:extLst>
          </p:cNvPr>
          <p:cNvSpPr/>
          <p:nvPr/>
        </p:nvSpPr>
        <p:spPr bwMode="auto">
          <a:xfrm>
            <a:off x="1041721" y="3525654"/>
            <a:ext cx="10108556"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1145957" y="3634907"/>
            <a:ext cx="9900086" cy="2516073"/>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是以马克思主义理论武装起来的先进政党。中国共产党的诞生，使中国革命从此有了坚定的理想信念和强大的精神支柱。在惊涛骇浪不断的革命大潮中，红船在升腾，共产党人的信念也在升腾。当初，党的“一大”会议在白色恐怖中召开，由上海转至嘉兴，在南湖红船上完成缔造中国共产党的使命，靠的是坚定的理想信念和百折不挠的革命精神。之后，我们党在长期艰苦卓绝的奋斗中，历经曲折而不畏艰险，屡受考验而不变初衷，由小到大，由弱变强，靠的还是坚定的理想信念和百折不挠的革命精神。中国共产党人不管风吹浪打，不怕急流险滩，始终坚定自己的理想和信念，以压倒一切敌人、战胜一切困难的大无畏英雄气概，矢志推动中国革命和建设事业的大船劈波斩浪、不断奋进。</a:t>
            </a:r>
            <a:endParaRPr kumimoji="0" lang="zh-CN" altLang="zh-CN" sz="15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576587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par>
                          <p:cTn id="13" fill="hold">
                            <p:stCondLst>
                              <p:cond delay="3000"/>
                            </p:stCondLst>
                            <p:childTnLst>
                              <p:par>
                                <p:cTn id="14" presetID="18" presetClass="entr" presetSubtype="1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down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80DAF0-2BE0-492D-BDA1-531C5048EE15}"/>
              </a:ext>
            </a:extLst>
          </p:cNvPr>
          <p:cNvGrpSpPr/>
          <p:nvPr/>
        </p:nvGrpSpPr>
        <p:grpSpPr>
          <a:xfrm>
            <a:off x="950679" y="1799778"/>
            <a:ext cx="10108557" cy="1403698"/>
            <a:chOff x="2083443" y="1929173"/>
            <a:chExt cx="10108557" cy="1403698"/>
          </a:xfrm>
        </p:grpSpPr>
        <p:sp>
          <p:nvSpPr>
            <p:cNvPr id="3" name="矩形: 圆角 12">
              <a:extLst>
                <a:ext uri="{FF2B5EF4-FFF2-40B4-BE49-F238E27FC236}">
                  <a16:creationId xmlns:a16="http://schemas.microsoft.com/office/drawing/2014/main" id="{29DD675B-16E5-44AC-968C-EAEC81F748EA}"/>
                </a:ext>
              </a:extLst>
            </p:cNvPr>
            <p:cNvSpPr/>
            <p:nvPr/>
          </p:nvSpPr>
          <p:spPr>
            <a:xfrm>
              <a:off x="2083443" y="1929173"/>
              <a:ext cx="10108557" cy="140369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2C64F688-2745-4176-B1D1-2EADD798C221}"/>
                </a:ext>
              </a:extLst>
            </p:cNvPr>
            <p:cNvSpPr/>
            <p:nvPr/>
          </p:nvSpPr>
          <p:spPr>
            <a:xfrm>
              <a:off x="2957317" y="2184746"/>
              <a:ext cx="8542894"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中国共产党载着红船的意愿</a:t>
              </a:r>
              <a:r>
                <a:rPr kumimoji="0" lang="zh-CN" altLang="en-US" sz="25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，以立党为公、忠诚为民的奉献精神，努力维护好、实现好、发展好最广大人民的根本利益</a:t>
              </a:r>
              <a:endParaRPr kumimoji="0" lang="zh-CN" altLang="zh-CN" sz="25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9" name="矩形 8">
            <a:extLst>
              <a:ext uri="{FF2B5EF4-FFF2-40B4-BE49-F238E27FC236}">
                <a16:creationId xmlns:a16="http://schemas.microsoft.com/office/drawing/2014/main" id="{5C2468E3-C593-4B45-80D8-52C83AFF074F}"/>
              </a:ext>
            </a:extLst>
          </p:cNvPr>
          <p:cNvSpPr/>
          <p:nvPr/>
        </p:nvSpPr>
        <p:spPr bwMode="auto">
          <a:xfrm>
            <a:off x="950679" y="3432652"/>
            <a:ext cx="10108556" cy="2734581"/>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482C711C-4E65-45E6-82BA-EA24773BBB23}"/>
              </a:ext>
            </a:extLst>
          </p:cNvPr>
          <p:cNvSpPr/>
          <p:nvPr/>
        </p:nvSpPr>
        <p:spPr>
          <a:xfrm>
            <a:off x="1175499" y="3576530"/>
            <a:ext cx="9841002" cy="2446824"/>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革命声传画舫中，诞生共党庆工农”。中国共产党从诞生那天起，从来就没有自己的私利，而是以全心全意为人民谋福利为根本宗旨。密切联系群众是我们党区别于其他任何一个政党的显著标志。依水行舟，忠诚为民，成为贯穿中国革命和建设全过程的一条红线，也是“红船精神”的本质所在。肩负为人民谋利益的神圣职责和崇高使命，中国共产党人以自己的身体力行，宣传、发动和引领全国各族人民团结一心，和衷共济，英勇奋战，在推进中国革命和建设的进程中，不断维护好、实现好、发展好最广大人民的根本利益。</a:t>
            </a:r>
            <a:endParaRPr kumimoji="0" lang="zh-CN" altLang="zh-CN" sz="17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321884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childTnLst>
                          </p:cTn>
                        </p:par>
                        <p:par>
                          <p:cTn id="13" fill="hold">
                            <p:stCondLst>
                              <p:cond delay="3000"/>
                            </p:stCondLst>
                            <p:childTnLst>
                              <p:par>
                                <p:cTn id="14" presetID="18" presetClass="entr" presetSubtype="1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downLef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2003397" y="1784369"/>
            <a:ext cx="928672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gradFill>
                  <a:gsLst>
                    <a:gs pos="14000">
                      <a:srgbClr val="FF0000"/>
                    </a:gs>
                    <a:gs pos="94000">
                      <a:srgbClr val="790000"/>
                    </a:gs>
                    <a:gs pos="49000">
                      <a:srgbClr val="FF0000"/>
                    </a:gs>
                  </a:gsLst>
                  <a:lin ang="5400000" scaled="1"/>
                </a:gradFill>
                <a:effectLst>
                  <a:glow rad="152400">
                    <a:prstClr val="white"/>
                  </a:glow>
                </a:effectLst>
                <a:uLnTx/>
                <a:uFillTx/>
                <a:latin typeface="Arial" panose="020B0604020202020204" pitchFamily="34" charset="0"/>
                <a:ea typeface="Microsoft YaHei" panose="020B0503020204020204" pitchFamily="34" charset="-122"/>
                <a:cs typeface="+mn-ea"/>
                <a:sym typeface="Arial" panose="020B0604020202020204" pitchFamily="34" charset="0"/>
              </a:rPr>
              <a:t>中国革命精神之源，也是“红船精神”的深刻内涵</a:t>
            </a:r>
          </a:p>
        </p:txBody>
      </p:sp>
      <p:grpSp>
        <p:nvGrpSpPr>
          <p:cNvPr id="4" name="组合 3"/>
          <p:cNvGrpSpPr/>
          <p:nvPr/>
        </p:nvGrpSpPr>
        <p:grpSpPr>
          <a:xfrm>
            <a:off x="1289049" y="2749792"/>
            <a:ext cx="6197601" cy="599380"/>
            <a:chOff x="3603624" y="1795363"/>
            <a:chExt cx="6197601" cy="599380"/>
          </a:xfrm>
        </p:grpSpPr>
        <p:sp>
          <p:nvSpPr>
            <p:cNvPr id="5" name="矩形 4"/>
            <p:cNvSpPr/>
            <p:nvPr/>
          </p:nvSpPr>
          <p:spPr>
            <a:xfrm>
              <a:off x="3603624" y="1795363"/>
              <a:ext cx="6197601" cy="59938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p:cNvSpPr/>
            <p:nvPr/>
          </p:nvSpPr>
          <p:spPr>
            <a:xfrm>
              <a:off x="3800475" y="1825223"/>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开天辟地、敢为人先的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首创精神</a:t>
              </a:r>
            </a:p>
          </p:txBody>
        </p:sp>
      </p:grpSp>
      <p:grpSp>
        <p:nvGrpSpPr>
          <p:cNvPr id="8" name="组合 7"/>
          <p:cNvGrpSpPr/>
          <p:nvPr/>
        </p:nvGrpSpPr>
        <p:grpSpPr>
          <a:xfrm>
            <a:off x="1289049" y="3482585"/>
            <a:ext cx="6197601" cy="656652"/>
            <a:chOff x="3603624" y="1795363"/>
            <a:chExt cx="6197601" cy="656652"/>
          </a:xfrm>
        </p:grpSpPr>
        <p:sp>
          <p:nvSpPr>
            <p:cNvPr id="9" name="矩形 8"/>
            <p:cNvSpPr/>
            <p:nvPr/>
          </p:nvSpPr>
          <p:spPr>
            <a:xfrm>
              <a:off x="3603624" y="1795363"/>
              <a:ext cx="6197601" cy="6566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p:cNvSpPr/>
            <p:nvPr/>
          </p:nvSpPr>
          <p:spPr>
            <a:xfrm>
              <a:off x="3800475" y="1870919"/>
              <a:ext cx="589597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坚定理想、百折不挠的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奋斗精神</a:t>
              </a:r>
            </a:p>
          </p:txBody>
        </p:sp>
      </p:grpSp>
      <p:grpSp>
        <p:nvGrpSpPr>
          <p:cNvPr id="12" name="组合 11"/>
          <p:cNvGrpSpPr/>
          <p:nvPr/>
        </p:nvGrpSpPr>
        <p:grpSpPr>
          <a:xfrm>
            <a:off x="1289049" y="4281330"/>
            <a:ext cx="6197601" cy="625306"/>
            <a:chOff x="3603624" y="1795363"/>
            <a:chExt cx="6197601" cy="625306"/>
          </a:xfrm>
        </p:grpSpPr>
        <p:sp>
          <p:nvSpPr>
            <p:cNvPr id="13" name="矩形 12"/>
            <p:cNvSpPr/>
            <p:nvPr/>
          </p:nvSpPr>
          <p:spPr>
            <a:xfrm>
              <a:off x="3603624" y="1795363"/>
              <a:ext cx="6197601" cy="625306"/>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8E5"/>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4" name="矩形 13"/>
            <p:cNvSpPr/>
            <p:nvPr/>
          </p:nvSpPr>
          <p:spPr>
            <a:xfrm>
              <a:off x="3800475" y="1827998"/>
              <a:ext cx="6000750"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立党为公、忠诚为民的</a:t>
              </a:r>
              <a:r>
                <a:rPr kumimoji="0" lang="zh-CN" altLang="en-US" sz="2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奉献精神</a:t>
              </a:r>
            </a:p>
          </p:txBody>
        </p:sp>
      </p:grpSp>
      <p:sp>
        <p:nvSpPr>
          <p:cNvPr id="16" name="Freeform 5">
            <a:extLst>
              <a:ext uri="{FF2B5EF4-FFF2-40B4-BE49-F238E27FC236}">
                <a16:creationId xmlns:a16="http://schemas.microsoft.com/office/drawing/2014/main" id="{ED7700F4-B0D8-47FD-81F3-9CC49A53630A}"/>
              </a:ext>
            </a:extLst>
          </p:cNvPr>
          <p:cNvSpPr>
            <a:spLocks noChangeAspect="1"/>
          </p:cNvSpPr>
          <p:nvPr/>
        </p:nvSpPr>
        <p:spPr bwMode="auto">
          <a:xfrm>
            <a:off x="1110575" y="1657833"/>
            <a:ext cx="750650" cy="75064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0000"/>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矩形 16">
            <a:extLst>
              <a:ext uri="{FF2B5EF4-FFF2-40B4-BE49-F238E27FC236}">
                <a16:creationId xmlns:a16="http://schemas.microsoft.com/office/drawing/2014/main" id="{5C2468E3-C593-4B45-80D8-52C83AFF074F}"/>
              </a:ext>
            </a:extLst>
          </p:cNvPr>
          <p:cNvSpPr/>
          <p:nvPr/>
        </p:nvSpPr>
        <p:spPr bwMode="auto">
          <a:xfrm>
            <a:off x="1110575" y="5139302"/>
            <a:ext cx="10199495" cy="924604"/>
          </a:xfrm>
          <a:prstGeom prst="rect">
            <a:avLst/>
          </a:prstGeom>
          <a:solidFill>
            <a:srgbClr val="FFFFFF"/>
          </a:solidFill>
          <a:ln w="19050" cap="flat" cmpd="sng" algn="ctr">
            <a:solidFill>
              <a:srgbClr val="FFFFFF">
                <a:lumMod val="75000"/>
              </a:srgb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8" name="矩形 17">
            <a:extLst>
              <a:ext uri="{FF2B5EF4-FFF2-40B4-BE49-F238E27FC236}">
                <a16:creationId xmlns:a16="http://schemas.microsoft.com/office/drawing/2014/main" id="{482C711C-4E65-45E6-82BA-EA24773BBB23}"/>
              </a:ext>
            </a:extLst>
          </p:cNvPr>
          <p:cNvSpPr/>
          <p:nvPr/>
        </p:nvSpPr>
        <p:spPr>
          <a:xfrm>
            <a:off x="1130599" y="5267955"/>
            <a:ext cx="10159527" cy="674031"/>
          </a:xfrm>
          <a:prstGeom prst="rect">
            <a:avLst/>
          </a:prstGeom>
        </p:spPr>
        <p:txBody>
          <a:bodyPr wrap="square">
            <a:spAutoFit/>
          </a:bodyPr>
          <a:lstStyle/>
          <a:p>
            <a:pPr marL="0" marR="0" lvl="0" indent="0" algn="just" defTabSz="914400" rtl="0" eaLnBrk="1" fontAlgn="auto" latinLnBrk="0" hangingPunct="1">
              <a:lnSpc>
                <a:spcPct val="135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们要高举“三个代表”重要思想伟大旗帜，始终保持党的先进性，就必须永远铭记我们党的“母亲船”，重温红船的历史沧桑，在继承和弘扬“红船精神”中永葆党的先进性，进一步激发为中国特色社会主义事业而奋斗的信念和力量。</a:t>
            </a:r>
            <a:endParaRPr kumimoji="0" lang="zh-CN" altLang="zh-CN" sz="14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19" name="图片 18">
            <a:extLst>
              <a:ext uri="{FF2B5EF4-FFF2-40B4-BE49-F238E27FC236}">
                <a16:creationId xmlns:a16="http://schemas.microsoft.com/office/drawing/2014/main" id="{903E68A8-646E-4B36-96DA-4A38EEF5C798}"/>
              </a:ext>
            </a:extLst>
          </p:cNvPr>
          <p:cNvPicPr>
            <a:picLocks noChangeAspect="1"/>
          </p:cNvPicPr>
          <p:nvPr/>
        </p:nvPicPr>
        <p:blipFill rotWithShape="1">
          <a:blip r:embed="rId3"/>
          <a:srcRect l="207" t="848" r="3593" b="45492"/>
          <a:stretch/>
        </p:blipFill>
        <p:spPr>
          <a:xfrm>
            <a:off x="7918697" y="2749793"/>
            <a:ext cx="3371429" cy="21568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368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1000"/>
                                        <p:tgtEl>
                                          <p:spTgt spid="3"/>
                                        </p:tgtEl>
                                      </p:cBhvr>
                                    </p:animEffect>
                                  </p:childTnLst>
                                </p:cTn>
                              </p:par>
                            </p:childTnLst>
                          </p:cTn>
                        </p:par>
                        <p:par>
                          <p:cTn id="14" fill="hold">
                            <p:stCondLst>
                              <p:cond delay="2000"/>
                            </p:stCondLst>
                            <p:childTnLst>
                              <p:par>
                                <p:cTn id="15" presetID="18" presetClass="entr" presetSubtype="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Right)">
                                      <p:cBhvr>
                                        <p:cTn id="17" dur="500"/>
                                        <p:tgtEl>
                                          <p:spTgt spid="4"/>
                                        </p:tgtEl>
                                      </p:cBhvr>
                                    </p:animEffect>
                                  </p:childTnLst>
                                </p:cTn>
                              </p:par>
                            </p:childTnLst>
                          </p:cTn>
                        </p:par>
                        <p:par>
                          <p:cTn id="18" fill="hold">
                            <p:stCondLst>
                              <p:cond delay="2500"/>
                            </p:stCondLst>
                            <p:childTnLst>
                              <p:par>
                                <p:cTn id="19" presetID="18" presetClass="entr" presetSubtype="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childTnLst>
                          </p:cTn>
                        </p:par>
                        <p:par>
                          <p:cTn id="22" fill="hold">
                            <p:stCondLst>
                              <p:cond delay="3000"/>
                            </p:stCondLst>
                            <p:childTnLst>
                              <p:par>
                                <p:cTn id="23" presetID="18" presetClass="entr" presetSubtype="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Right)">
                                      <p:cBhvr>
                                        <p:cTn id="25" dur="500"/>
                                        <p:tgtEl>
                                          <p:spTgt spid="12"/>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heel(1)">
                                      <p:cBhvr>
                                        <p:cTn id="29" dur="2000"/>
                                        <p:tgtEl>
                                          <p:spTgt spid="17"/>
                                        </p:tgtEl>
                                      </p:cBhvr>
                                    </p:animEffect>
                                  </p:childTnLst>
                                </p:cTn>
                              </p:par>
                            </p:childTnLst>
                          </p:cTn>
                        </p:par>
                        <p:par>
                          <p:cTn id="30" fill="hold">
                            <p:stCondLst>
                              <p:cond delay="5500"/>
                            </p:stCondLst>
                            <p:childTnLst>
                              <p:par>
                                <p:cTn id="31" presetID="18" presetClass="entr" presetSubtype="1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strips(downLeft)">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户外, 天空, 日落&#10;&#10;已生成极高可信度的说明">
            <a:extLst>
              <a:ext uri="{FF2B5EF4-FFF2-40B4-BE49-F238E27FC236}">
                <a16:creationId xmlns:a16="http://schemas.microsoft.com/office/drawing/2014/main" id="{D37AB2F8-F3FA-4D78-B34D-CA8D7A789AF3}"/>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119" y="1531257"/>
            <a:ext cx="12179353" cy="3795485"/>
          </a:xfrm>
          <a:prstGeom prst="rect">
            <a:avLst/>
          </a:prstGeom>
        </p:spPr>
      </p:pic>
      <p:cxnSp>
        <p:nvCxnSpPr>
          <p:cNvPr id="4" name="直接连接符 3">
            <a:extLst>
              <a:ext uri="{FF2B5EF4-FFF2-40B4-BE49-F238E27FC236}">
                <a16:creationId xmlns:a16="http://schemas.microsoft.com/office/drawing/2014/main" id="{7474AE75-61AE-49D9-9307-93DC37685F55}"/>
              </a:ext>
            </a:extLst>
          </p:cNvPr>
          <p:cNvCxnSpPr>
            <a:cxnSpLocks/>
          </p:cNvCxnSpPr>
          <p:nvPr/>
        </p:nvCxnSpPr>
        <p:spPr>
          <a:xfrm>
            <a:off x="3389086" y="3478868"/>
            <a:ext cx="8795657" cy="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80812736-4F7F-4F53-8220-6089B43CEECD}"/>
              </a:ext>
            </a:extLst>
          </p:cNvPr>
          <p:cNvSpPr txBox="1"/>
          <p:nvPr/>
        </p:nvSpPr>
        <p:spPr>
          <a:xfrm>
            <a:off x="3265904" y="2545781"/>
            <a:ext cx="8802410" cy="830997"/>
          </a:xfrm>
          <a:prstGeom prst="rect">
            <a:avLst/>
          </a:prstGeom>
          <a:noFill/>
        </p:spPr>
        <p:txBody>
          <a:bodyPr wrap="square" rtlCol="0">
            <a:spAutoFit/>
          </a:bodyPr>
          <a:lstStyle/>
          <a:p>
            <a:pPr lvl="0">
              <a:defRPr/>
            </a:pPr>
            <a:r>
              <a:rPr lang="zh-CN" altLang="en-US" sz="4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对党的先进性建设具有重要意义</a:t>
            </a:r>
          </a:p>
        </p:txBody>
      </p:sp>
      <p:pic>
        <p:nvPicPr>
          <p:cNvPr id="6" name="图片 5">
            <a:extLst>
              <a:ext uri="{FF2B5EF4-FFF2-40B4-BE49-F238E27FC236}">
                <a16:creationId xmlns:a16="http://schemas.microsoft.com/office/drawing/2014/main" id="{BB1A2B07-996A-41B7-8D40-F446FA9800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9172" y="2211896"/>
            <a:ext cx="2954655" cy="2185357"/>
          </a:xfrm>
          <a:prstGeom prst="rect">
            <a:avLst/>
          </a:prstGeom>
        </p:spPr>
      </p:pic>
      <p:sp>
        <p:nvSpPr>
          <p:cNvPr id="10" name="文本框 9">
            <a:extLst>
              <a:ext uri="{FF2B5EF4-FFF2-40B4-BE49-F238E27FC236}">
                <a16:creationId xmlns:a16="http://schemas.microsoft.com/office/drawing/2014/main" id="{1896BA5D-4F40-4803-B28F-99BE327A9285}"/>
              </a:ext>
            </a:extLst>
          </p:cNvPr>
          <p:cNvSpPr txBox="1"/>
          <p:nvPr/>
        </p:nvSpPr>
        <p:spPr>
          <a:xfrm>
            <a:off x="3265904" y="3580958"/>
            <a:ext cx="2954656"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5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第三部分</a:t>
            </a:r>
            <a:endParaRPr kumimoji="0" lang="zh-CN" altLang="en-US" sz="5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1624991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圆角矩形 1"/>
          <p:cNvSpPr/>
          <p:nvPr/>
        </p:nvSpPr>
        <p:spPr>
          <a:xfrm>
            <a:off x="297543" y="1620094"/>
            <a:ext cx="11596914" cy="4963885"/>
          </a:xfrm>
          <a:prstGeom prst="roundRect">
            <a:avLst>
              <a:gd name="adj" fmla="val 2592"/>
            </a:avLst>
          </a:prstGeom>
          <a:blipFill>
            <a:blip r:embed="rId3"/>
            <a:stretch>
              <a:fillRect/>
            </a:stretch>
          </a:blip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3" name="文本框 2"/>
          <p:cNvSpPr txBox="1"/>
          <p:nvPr/>
        </p:nvSpPr>
        <p:spPr>
          <a:xfrm>
            <a:off x="2708693" y="2041658"/>
            <a:ext cx="6774611" cy="861774"/>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5000" i="0" u="none" strike="noStrike" kern="1200" normalizeH="0" baseline="0" noProof="0" dirty="0">
                <a:ln w="0"/>
                <a:solidFill>
                  <a:schemeClr val="bg1"/>
                </a:solidFill>
                <a:effectLst>
                  <a:outerShdw blurRad="38100" dist="19050" dir="2700000" algn="tl" rotWithShape="0">
                    <a:schemeClr val="dk1">
                      <a:alpha val="40000"/>
                    </a:scheme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 重要意义</a:t>
            </a:r>
          </a:p>
        </p:txBody>
      </p:sp>
      <p:sp>
        <p:nvSpPr>
          <p:cNvPr id="4" name="矩形 3"/>
          <p:cNvSpPr/>
          <p:nvPr/>
        </p:nvSpPr>
        <p:spPr>
          <a:xfrm>
            <a:off x="2619727" y="3130792"/>
            <a:ext cx="6952545" cy="1323439"/>
          </a:xfrm>
          <a:prstGeom prst="rect">
            <a:avLst/>
          </a:prstGeom>
          <a:ln>
            <a:solidFill>
              <a:srgbClr val="FFFF00"/>
            </a:solid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FFFF00"/>
                </a:solidFill>
                <a:effectLst>
                  <a:outerShdw blurRad="50800" dist="76200" dir="2700000" algn="tl" rotWithShape="0">
                    <a:srgbClr val="591300">
                      <a:alpha val="50000"/>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新世纪  新阶段</a:t>
            </a:r>
          </a:p>
        </p:txBody>
      </p:sp>
      <p:sp>
        <p:nvSpPr>
          <p:cNvPr id="5" name="矩形: 圆角 4"/>
          <p:cNvSpPr/>
          <p:nvPr/>
        </p:nvSpPr>
        <p:spPr>
          <a:xfrm>
            <a:off x="362258" y="4700670"/>
            <a:ext cx="11467483" cy="1481257"/>
          </a:xfrm>
          <a:prstGeom prst="roundRect">
            <a:avLst/>
          </a:prstGeom>
          <a:solidFill>
            <a:schemeClr val="bg1"/>
          </a:solidFill>
          <a:ln>
            <a:solidFill>
              <a:srgbClr val="C00000"/>
            </a:solidFill>
          </a:ln>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国已踏上全面建设小康社会、加快推进社会主义现代化的伟大征程。保持党的先进性，既面临着新的要求，也面临着新的考验。在新的形势下，继承和弘扬“红船精神”，对于加强党的先进性建设，进一步巩固党的执政地位，完成党的执政使命，具有十分重要的理论意义和实践意义。</a:t>
            </a:r>
          </a:p>
        </p:txBody>
      </p:sp>
    </p:spTree>
    <p:extLst>
      <p:ext uri="{BB962C8B-B14F-4D97-AF65-F5344CB8AC3E}">
        <p14:creationId xmlns:p14="http://schemas.microsoft.com/office/powerpoint/2010/main" val="33559293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6" presetClass="emph" presetSubtype="0" repeatCount="200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1" presetClass="entr" presetSubtype="0" fill="hold" grpId="0" nodeType="afterEffect">
                                  <p:stCondLst>
                                    <p:cond delay="0"/>
                                  </p:stCondLst>
                                  <p:iterate type="lt">
                                    <p:tmAbs val="50"/>
                                  </p:iterate>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4" grpId="1"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36414" y="3285089"/>
            <a:ext cx="10719171" cy="2733576"/>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E5FB6BE2-B5F4-4E61-8163-0FEDD9AE9AC4}"/>
              </a:ext>
            </a:extLst>
          </p:cNvPr>
          <p:cNvSpPr/>
          <p:nvPr/>
        </p:nvSpPr>
        <p:spPr>
          <a:xfrm>
            <a:off x="954140" y="3418110"/>
            <a:ext cx="10283719" cy="2467535"/>
          </a:xfrm>
          <a:prstGeom prst="rect">
            <a:avLst/>
          </a:prstGeom>
        </p:spPr>
        <p:txBody>
          <a:bodyPr wrap="square">
            <a:spAutoFit/>
          </a:bodyPr>
          <a:lstStyle/>
          <a:p>
            <a:pPr marL="0" marR="0" lvl="0" indent="507181" algn="just" defTabSz="914069" rtl="0" eaLnBrk="1" fontAlgn="base" latinLnBrk="0" hangingPunct="1">
              <a:lnSpc>
                <a:spcPct val="14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发展是当今时代的一大主题，也是党执政兴国的第一要务。加强党的先进性建设，首要任务就是提高领导发展的能力。当今世界处于深刻变化之中，综合国力的竞争日趋激烈，我国全面建设小康社会的进程中也出现了许多前所未有的新情况、新问题。“红船精神”昭示我们，在社会发展的进程中，我们不能因循守旧，刻舟求剑，必须勇立潮头，敢为人先，以创新的精神永葆党的生机和活力。面对新挑战、新机遇和新形势、新任务，我们要坚持和发扬“红船精神”，有敢于突破前人的勇气和智慧，自觉克服安于现状、不思进取的思想观念，坚持用创新的理论成果武装头脑，用创新的思想观念谋划工作，紧紧扭住发展不放松，与时俱进，开拓创新，不断推进建设中国特色社会主义的伟大事业。</a:t>
            </a:r>
            <a:endParaRPr kumimoji="0" lang="en-US" altLang="zh-CN" sz="16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736414" y="2097573"/>
            <a:ext cx="10719171"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1541658" y="1777646"/>
              <a:ext cx="9643202" cy="830997"/>
            </a:xfrm>
            <a:prstGeom prst="rect">
              <a:avLst/>
            </a:prstGeom>
          </p:spPr>
          <p:txBody>
            <a:bodyPr wrap="square">
              <a:spAutoFit/>
            </a:bodyPr>
            <a:lstStyle/>
            <a:p>
              <a:pPr marL="0" marR="0" lvl="0" indent="0" algn="just" defTabSz="914069"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“红船精神”是激励我们把握发展这一时代主题和党执政兴国第一要务，大胆探索、创新创业的强大思想武器</a:t>
              </a:r>
            </a:p>
          </p:txBody>
        </p:sp>
      </p:grpSp>
    </p:spTree>
    <p:extLst>
      <p:ext uri="{BB962C8B-B14F-4D97-AF65-F5344CB8AC3E}">
        <p14:creationId xmlns:p14="http://schemas.microsoft.com/office/powerpoint/2010/main" val="3860871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36414" y="3285089"/>
            <a:ext cx="10719171" cy="2733576"/>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E5FB6BE2-B5F4-4E61-8163-0FEDD9AE9AC4}"/>
              </a:ext>
            </a:extLst>
          </p:cNvPr>
          <p:cNvSpPr/>
          <p:nvPr/>
        </p:nvSpPr>
        <p:spPr>
          <a:xfrm>
            <a:off x="954139" y="3293460"/>
            <a:ext cx="10283719" cy="2716834"/>
          </a:xfrm>
          <a:prstGeom prst="rect">
            <a:avLst/>
          </a:prstGeom>
        </p:spPr>
        <p:txBody>
          <a:bodyPr wrap="square">
            <a:spAutoFit/>
          </a:bodyPr>
          <a:lstStyle/>
          <a:p>
            <a:pPr lvl="0" indent="507181" algn="just" defTabSz="914069" fontAlgn="base">
              <a:lnSpc>
                <a:spcPct val="135000"/>
              </a:lnSpc>
              <a:spcBef>
                <a:spcPct val="0"/>
              </a:spcBef>
              <a:spcAft>
                <a:spcPct val="0"/>
              </a:spcAft>
              <a:defRPr/>
            </a:pPr>
            <a:r>
              <a:rPr lang="zh-CN" altLang="en-US" sz="1600" dirty="0">
                <a:solidFill>
                  <a:srgbClr val="FFFFFF"/>
                </a:solidFill>
                <a:latin typeface="Arial" panose="020B0604020202020204" pitchFamily="34" charset="0"/>
                <a:ea typeface="Microsoft YaHei" panose="020B0503020204020204" pitchFamily="34" charset="-122"/>
                <a:cs typeface="+mn-ea"/>
                <a:sym typeface="Arial" panose="020B0604020202020204" pitchFamily="34" charset="0"/>
              </a:rPr>
              <a:t>中国革命的航船是在惊涛骇浪中到达成功的彼岸的，中国改革和建设事业的航程同样不会一帆风顺。建设中国特色社会主义是一项前无古人的创造性事业，全面建设小康社会是一项空前艰巨的宏图伟业，在推进其发展的漫漫征程中充满了重重困难和各种风险。“红船精神”昭示我们，逆水行舟，不进则退。面对我们的基本国情和我们党的历史使命，没有坚定的理想和必胜的信念，没有不畏艰辛、励精图治的精神状态和艰苦奋斗、顽强拼搏的作风，就难以克服前进道路上的重重困难，难以战胜前进道路上的风险和挑战。我们必须坚持和发扬“红船精神”，坚定理想信念，增强忧患意识，居安思危，处盛虑衰，以共产党人的胸襟和眼界观察世界、判断形势，恪尽职守、脚踏实地，不怕艰难、坚韧不拔，矢志拼搏、艰苦创业，努力谱写全面建设小康社会、加快推进社会主义现代化的新篇章。</a:t>
            </a:r>
            <a:endParaRPr lang="en-US" altLang="zh-CN" sz="1600" dirty="0">
              <a:solidFill>
                <a:srgbClr val="FFFFFF"/>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736414" y="2097573"/>
            <a:ext cx="10719171"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1541658" y="1777646"/>
              <a:ext cx="9643202" cy="830997"/>
            </a:xfrm>
            <a:prstGeom prst="rect">
              <a:avLst/>
            </a:prstGeom>
          </p:spPr>
          <p:txBody>
            <a:bodyPr wrap="square">
              <a:spAutoFit/>
            </a:bodyPr>
            <a:lstStyle/>
            <a:p>
              <a:pPr lvl="0" algn="just" defTabSz="914069" eaLnBrk="0" fontAlgn="base" hangingPunct="0">
                <a:spcBef>
                  <a:spcPct val="0"/>
                </a:spcBef>
                <a:spcAft>
                  <a:spcPct val="0"/>
                </a:spcAft>
                <a:defRPr/>
              </a:pPr>
              <a:r>
                <a:rPr lang="zh-CN" altLang="en-US" sz="2400" dirty="0">
                  <a:solidFill>
                    <a:srgbClr val="C00000"/>
                  </a:solidFill>
                  <a:latin typeface="Arial" panose="020B0604020202020204" pitchFamily="34" charset="0"/>
                  <a:ea typeface="Microsoft YaHei" panose="020B0503020204020204" pitchFamily="34" charset="-122"/>
                  <a:cs typeface="+mn-ea"/>
                  <a:sym typeface="Arial" panose="020B0604020202020204" pitchFamily="34" charset="0"/>
                </a:rPr>
                <a:t>“红船精神”是鼓舞我们坚定共产主义理想和中国特色社会主义信念，不畏艰险、艰苦奋斗的强大精神支柱</a:t>
              </a:r>
            </a:p>
          </p:txBody>
        </p:sp>
      </p:grpSp>
    </p:spTree>
    <p:extLst>
      <p:ext uri="{BB962C8B-B14F-4D97-AF65-F5344CB8AC3E}">
        <p14:creationId xmlns:p14="http://schemas.microsoft.com/office/powerpoint/2010/main" val="41428611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19A163-0AC6-45BD-8D8A-E9946DD288C2}"/>
              </a:ext>
            </a:extLst>
          </p:cNvPr>
          <p:cNvSpPr/>
          <p:nvPr/>
        </p:nvSpPr>
        <p:spPr bwMode="auto">
          <a:xfrm>
            <a:off x="736414" y="2711881"/>
            <a:ext cx="10719171" cy="3723037"/>
          </a:xfrm>
          <a:prstGeom prst="rect">
            <a:avLst/>
          </a:prstGeom>
          <a:solidFill>
            <a:srgbClr val="C00000"/>
          </a:solidFill>
          <a:ln>
            <a:noFill/>
          </a:ln>
          <a:effectLst>
            <a:outerShdw blurRad="292100" dist="139700" dir="2700000" algn="tl" rotWithShape="0">
              <a:srgbClr val="333333">
                <a:alpha val="65000"/>
              </a:srgbClr>
            </a:outerShdw>
          </a:effectLst>
        </p:spPr>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algn="l" defTabSz="914069" rtl="0"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3">
            <a:extLst>
              <a:ext uri="{FF2B5EF4-FFF2-40B4-BE49-F238E27FC236}">
                <a16:creationId xmlns:a16="http://schemas.microsoft.com/office/drawing/2014/main" id="{E5FB6BE2-B5F4-4E61-8163-0FEDD9AE9AC4}"/>
              </a:ext>
            </a:extLst>
          </p:cNvPr>
          <p:cNvSpPr/>
          <p:nvPr/>
        </p:nvSpPr>
        <p:spPr>
          <a:xfrm>
            <a:off x="921225" y="2822567"/>
            <a:ext cx="10316634" cy="3539430"/>
          </a:xfrm>
          <a:prstGeom prst="rect">
            <a:avLst/>
          </a:prstGeom>
        </p:spPr>
        <p:txBody>
          <a:bodyPr wrap="square">
            <a:spAutoFit/>
          </a:bodyPr>
          <a:lstStyle/>
          <a:p>
            <a:pPr lvl="0" indent="507181" algn="just" defTabSz="914069" fontAlgn="base">
              <a:lnSpc>
                <a:spcPct val="140000"/>
              </a:lnSpc>
              <a:spcBef>
                <a:spcPct val="0"/>
              </a:spcBef>
              <a:spcAft>
                <a:spcPct val="0"/>
              </a:spcAft>
              <a:defRPr/>
            </a:pPr>
            <a:r>
              <a:rPr lang="zh-CN" altLang="en-US" sz="1600" dirty="0">
                <a:solidFill>
                  <a:srgbClr val="FFFFFF"/>
                </a:solidFill>
                <a:latin typeface="Arial" panose="020B0604020202020204" pitchFamily="34" charset="0"/>
                <a:ea typeface="Microsoft YaHei" panose="020B0503020204020204" pitchFamily="34" charset="-122"/>
                <a:cs typeface="+mn-ea"/>
                <a:sym typeface="Arial" panose="020B0604020202020204" pitchFamily="34" charset="0"/>
              </a:rPr>
              <a:t>作为马克思主义政党，我们党自诞生之日起就以解放全人类、实现共产主义为己任，以全心全意为人民服务为根本宗旨。坚持立党为公、执政为民，始终保持党同人民群众的血肉联系，是马克思主义政党与生俱来的政治品质和最高从政道德，是衡量党的先进性的根本标尺。“红船精神”昭示我们，党和人民的关系就好比舟和水的关系，“水可载舟，亦可覆舟”。革命战争年代，正是在“红船精神”引领下，我们党从民族大义和人民群众的根本利益出发，充分发动并紧紧依靠人民群众夺取了政权，从此成为在全国掌握政权并长期执政的执政党。改革开放以来，我们党经受着执政和改革开放的双重考验。党的先进性能否始终保持，党的执政地位能否不断巩固，根本取决于人民群众对党的信赖和拥护，而这又取决于我们党能否践行立党为公、执政为民的本质要求，取决于我们党能否团结带领人民群众求真务实、真抓实干。我们必须牢记“权为民所用、情为民所系、利为民所谋”的谆谆教诲，继续发扬“红船精神”，始终不渝地为最广大人民谋利益，坚持人民利益高于一切的政德，真正干出有利于党和人民事业的政绩。</a:t>
            </a:r>
            <a:endParaRPr lang="en-US" altLang="zh-CN" sz="1600" dirty="0">
              <a:solidFill>
                <a:srgbClr val="FFFFFF"/>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5" name="组合 4"/>
          <p:cNvGrpSpPr/>
          <p:nvPr/>
        </p:nvGrpSpPr>
        <p:grpSpPr>
          <a:xfrm>
            <a:off x="736414" y="1524366"/>
            <a:ext cx="10719171" cy="1023659"/>
            <a:chOff x="1258520" y="1681316"/>
            <a:chExt cx="10209479" cy="1023659"/>
          </a:xfrm>
        </p:grpSpPr>
        <p:sp>
          <p:nvSpPr>
            <p:cNvPr id="6" name="矩形 5">
              <a:extLst>
                <a:ext uri="{FF2B5EF4-FFF2-40B4-BE49-F238E27FC236}">
                  <a16:creationId xmlns:a16="http://schemas.microsoft.com/office/drawing/2014/main" id="{2CE429C5-EADB-4CE9-ADD2-26ABF80647BA}"/>
                </a:ext>
              </a:extLst>
            </p:cNvPr>
            <p:cNvSpPr/>
            <p:nvPr/>
          </p:nvSpPr>
          <p:spPr bwMode="auto">
            <a:xfrm>
              <a:off x="1258520" y="1681316"/>
              <a:ext cx="10209479" cy="102365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4069" rtl="0"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643DDE89-5027-4BBF-ABE2-63DC00C30820}"/>
                </a:ext>
              </a:extLst>
            </p:cNvPr>
            <p:cNvSpPr/>
            <p:nvPr/>
          </p:nvSpPr>
          <p:spPr>
            <a:xfrm>
              <a:off x="1541658" y="1777646"/>
              <a:ext cx="9643202" cy="830997"/>
            </a:xfrm>
            <a:prstGeom prst="rect">
              <a:avLst/>
            </a:prstGeom>
          </p:spPr>
          <p:txBody>
            <a:bodyPr wrap="square">
              <a:spAutoFit/>
            </a:bodyPr>
            <a:lstStyle/>
            <a:p>
              <a:pPr lvl="0" algn="just" defTabSz="914069" eaLnBrk="0" fontAlgn="base" hangingPunct="0">
                <a:spcBef>
                  <a:spcPct val="0"/>
                </a:spcBef>
                <a:spcAft>
                  <a:spcPct val="0"/>
                </a:spcAft>
                <a:defRPr/>
              </a:pPr>
              <a:r>
                <a:rPr lang="zh-CN" altLang="en-US" sz="2400" dirty="0">
                  <a:solidFill>
                    <a:srgbClr val="C00000"/>
                  </a:solidFill>
                  <a:latin typeface="Arial" panose="020B0604020202020204" pitchFamily="34" charset="0"/>
                  <a:ea typeface="Microsoft YaHei" panose="020B0503020204020204" pitchFamily="34" charset="-122"/>
                  <a:cs typeface="+mn-ea"/>
                  <a:sym typeface="Arial" panose="020B0604020202020204" pitchFamily="34" charset="0"/>
                </a:rPr>
                <a:t>“红船精神”是鞭策我们牢记立党为公、执政为民本质要求和全心全意为人民服务的根本宗旨，求真务实、一心为民的强大道德力量</a:t>
              </a:r>
            </a:p>
          </p:txBody>
        </p:sp>
      </p:grpSp>
    </p:spTree>
    <p:extLst>
      <p:ext uri="{BB962C8B-B14F-4D97-AF65-F5344CB8AC3E}">
        <p14:creationId xmlns:p14="http://schemas.microsoft.com/office/powerpoint/2010/main" val="413947919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圆角矩形 1">
            <a:extLst>
              <a:ext uri="{FF2B5EF4-FFF2-40B4-BE49-F238E27FC236}">
                <a16:creationId xmlns:a16="http://schemas.microsoft.com/office/drawing/2014/main" id="{354410DB-F487-4DC1-89DB-BAEB0175AC99}"/>
              </a:ext>
            </a:extLst>
          </p:cNvPr>
          <p:cNvSpPr/>
          <p:nvPr>
            <p:custDataLst>
              <p:tags r:id="rId1"/>
            </p:custDataLst>
          </p:nvPr>
        </p:nvSpPr>
        <p:spPr>
          <a:xfrm>
            <a:off x="9594851" y="1753736"/>
            <a:ext cx="2299732" cy="4735695"/>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前</a:t>
            </a:r>
            <a:endParaRPr kumimoji="0" lang="en-US" altLang="zh-CN" sz="54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言</a:t>
            </a:r>
          </a:p>
        </p:txBody>
      </p:sp>
      <p:sp>
        <p:nvSpPr>
          <p:cNvPr id="3" name="PA_矩形 2">
            <a:extLst>
              <a:ext uri="{FF2B5EF4-FFF2-40B4-BE49-F238E27FC236}">
                <a16:creationId xmlns:a16="http://schemas.microsoft.com/office/drawing/2014/main" id="{0B916978-17BD-4FB7-BFBA-C7D1B43891CC}"/>
              </a:ext>
            </a:extLst>
          </p:cNvPr>
          <p:cNvSpPr/>
          <p:nvPr>
            <p:custDataLst>
              <p:tags r:id="rId2"/>
            </p:custDataLst>
          </p:nvPr>
        </p:nvSpPr>
        <p:spPr>
          <a:xfrm>
            <a:off x="297417" y="1632383"/>
            <a:ext cx="9297434" cy="1938992"/>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1600" b="0" i="0" u="none" strike="noStrike" kern="1200" cap="none" spc="300" normalizeH="0" baseline="0" noProof="0" dirty="0">
                <a:ln>
                  <a:noFill/>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96</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年前，一个伟大的政党</a:t>
            </a:r>
            <a:r>
              <a:rPr kumimoji="0" lang="en-US" altLang="zh-CN" sz="1600" b="0" i="0" u="none" strike="noStrike" kern="1200" cap="none" spc="300" normalizeH="0" baseline="0" noProof="0" dirty="0">
                <a:ln>
                  <a:noFill/>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kumimoji="0" lang="zh-CN" altLang="en-US" sz="16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“红船精神”为鞭策，始终保持党的人民性特质</a:t>
            </a:r>
            <a:r>
              <a:rPr kumimoji="0" lang="zh-CN" altLang="en-US" sz="1600" b="0"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1600" b="0" i="0" u="none" strike="noStrike" kern="1200" cap="none" spc="300" normalizeH="0" baseline="0" noProof="0" dirty="0">
                <a:ln>
                  <a:noFill/>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始终与人民同呼吸、共命运、心连心，才能把握好实现中华民族伟大复兴中国梦的未来。</a:t>
            </a:r>
          </a:p>
        </p:txBody>
      </p:sp>
      <p:sp>
        <p:nvSpPr>
          <p:cNvPr id="6" name="PA_矩形 5">
            <a:extLst>
              <a:ext uri="{FF2B5EF4-FFF2-40B4-BE49-F238E27FC236}">
                <a16:creationId xmlns:a16="http://schemas.microsoft.com/office/drawing/2014/main" id="{3A0EA4DA-47B4-4755-B105-D5C5D89525F2}"/>
              </a:ext>
            </a:extLst>
          </p:cNvPr>
          <p:cNvSpPr/>
          <p:nvPr>
            <p:custDataLst>
              <p:tags r:id="rId3"/>
            </p:custDataLst>
          </p:nvPr>
        </p:nvSpPr>
        <p:spPr>
          <a:xfrm>
            <a:off x="297417" y="3737910"/>
            <a:ext cx="9143042" cy="2751522"/>
          </a:xfrm>
          <a:prstGeom prst="rect">
            <a:avLst/>
          </a:prstGeom>
          <a:solidFill>
            <a:srgbClr val="FFC000"/>
          </a:solidFill>
          <a:ln>
            <a:noFill/>
          </a:ln>
          <a:effectLst>
            <a:outerShdw blurRad="292100" dist="139700" dir="2700000" algn="tl" rotWithShape="0">
              <a:srgbClr val="333333">
                <a:alpha val="65000"/>
              </a:srgbClr>
            </a:outerShdw>
          </a:effectLst>
        </p:spPr>
        <p:txBody>
          <a:bodyPr wrap="square">
            <a:spAutoFit/>
          </a:bodyPr>
          <a:lstStyle/>
          <a:p>
            <a:pPr marL="0" marR="0" lvl="0" indent="0" algn="just" defTabSz="914377" rtl="0" eaLnBrk="1" fontAlgn="auto" latinLnBrk="0" hangingPunct="1">
              <a:lnSpc>
                <a:spcPct val="16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2017</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10</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31</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日，党的十九大闭幕仅一周，习近平总书记带领新一届中共中央政治局常委专程前往上海和浙江嘉兴，瞻仰中共一大会址和嘉兴红船，</a:t>
            </a:r>
            <a:r>
              <a:rPr kumimoji="0" lang="zh-CN" altLang="en-US" sz="18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回顾建党历史，重温入党誓词，宣示新一届党中央领导集体的坚定政治信念。</a:t>
            </a:r>
          </a:p>
          <a:p>
            <a:pPr marL="0" marR="0" lvl="0" indent="0" algn="just" defTabSz="914377" rtl="0" eaLnBrk="1" fontAlgn="auto" latinLnBrk="0" hangingPunct="1">
              <a:lnSpc>
                <a:spcPct val="16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红船劈波行，精神聚人心。红船精神所昭示的是永不褪色的精神丰碑。</a:t>
            </a:r>
            <a:r>
              <a:rPr kumimoji="0" lang="zh-CN" altLang="en-US" sz="18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重温红船精神，坚定理想信念</a:t>
            </a:r>
            <a:r>
              <a:rPr kumimoji="0" lang="zh-CN" altLang="en-US" sz="18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进一步推动党的十九大精神学习宣传贯彻，为实现党的十九大提出的奋斗目标、实现中华民族伟大复兴的中国梦提供强大精神动力。</a:t>
            </a:r>
          </a:p>
        </p:txBody>
      </p:sp>
      <p:pic>
        <p:nvPicPr>
          <p:cNvPr id="7" name="图片 6">
            <a:extLst>
              <a:ext uri="{FF2B5EF4-FFF2-40B4-BE49-F238E27FC236}">
                <a16:creationId xmlns:a16="http://schemas.microsoft.com/office/drawing/2014/main" id="{C8FB5D7C-DCC4-4C9A-881C-DD0590DD2C59}"/>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246618" y="368568"/>
            <a:ext cx="11647965" cy="1097280"/>
          </a:xfrm>
          <a:prstGeom prst="rect">
            <a:avLst/>
          </a:prstGeom>
          <a:solidFill>
            <a:srgbClr val="C00000"/>
          </a:solidFill>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D93C2EA6-B53D-4D78-A730-CAA7EB26CA67}"/>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a:stretch/>
        </p:blipFill>
        <p:spPr>
          <a:xfrm>
            <a:off x="2768600" y="383987"/>
            <a:ext cx="6959600" cy="1032292"/>
          </a:xfrm>
          <a:prstGeom prst="rect">
            <a:avLst/>
          </a:prstGeom>
        </p:spPr>
      </p:pic>
    </p:spTree>
    <p:extLst>
      <p:ext uri="{BB962C8B-B14F-4D97-AF65-F5344CB8AC3E}">
        <p14:creationId xmlns:p14="http://schemas.microsoft.com/office/powerpoint/2010/main" val="127252753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3"/>
                                        </p:tgtEl>
                                        <p:attrNameLst>
                                          <p:attrName>ppt_y</p:attrName>
                                        </p:attrNameLst>
                                      </p:cBhvr>
                                      <p:tavLst>
                                        <p:tav tm="0">
                                          <p:val>
                                            <p:strVal val="#ppt_y"/>
                                          </p:val>
                                        </p:tav>
                                        <p:tav tm="100000">
                                          <p:val>
                                            <p:strVal val="#ppt_y"/>
                                          </p:val>
                                        </p:tav>
                                      </p:tavLst>
                                    </p:anim>
                                    <p:anim calcmode="lin" valueType="num">
                                      <p:cBhvr>
                                        <p:cTn id="1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3"/>
                                        </p:tgtEl>
                                      </p:cBhvr>
                                    </p:animEffect>
                                  </p:childTnLst>
                                </p:cTn>
                              </p:par>
                            </p:childTnLst>
                          </p:cTn>
                        </p:par>
                        <p:par>
                          <p:cTn id="16" fill="hold">
                            <p:stCondLst>
                              <p:cond delay="5850"/>
                            </p:stCondLst>
                            <p:childTnLst>
                              <p:par>
                                <p:cTn id="17" presetID="1" presetClass="entr" presetSubtype="0" fill="hold" grpId="0" nodeType="afterEffect">
                                  <p:stCondLst>
                                    <p:cond delay="0"/>
                                  </p:stCondLst>
                                  <p:iterate type="lt">
                                    <p:tmAbs val="40"/>
                                  </p:iterate>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户外, 天空, 日落&#10;&#10;已生成极高可信度的说明">
            <a:extLst>
              <a:ext uri="{FF2B5EF4-FFF2-40B4-BE49-F238E27FC236}">
                <a16:creationId xmlns:a16="http://schemas.microsoft.com/office/drawing/2014/main" id="{D37AB2F8-F3FA-4D78-B34D-CA8D7A789AF3}"/>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119" y="1531257"/>
            <a:ext cx="12179353" cy="3795485"/>
          </a:xfrm>
          <a:prstGeom prst="rect">
            <a:avLst/>
          </a:prstGeom>
        </p:spPr>
      </p:pic>
      <p:cxnSp>
        <p:nvCxnSpPr>
          <p:cNvPr id="4" name="直接连接符 3">
            <a:extLst>
              <a:ext uri="{FF2B5EF4-FFF2-40B4-BE49-F238E27FC236}">
                <a16:creationId xmlns:a16="http://schemas.microsoft.com/office/drawing/2014/main" id="{7474AE75-61AE-49D9-9307-93DC37685F55}"/>
              </a:ext>
            </a:extLst>
          </p:cNvPr>
          <p:cNvCxnSpPr>
            <a:cxnSpLocks/>
          </p:cNvCxnSpPr>
          <p:nvPr/>
        </p:nvCxnSpPr>
        <p:spPr>
          <a:xfrm>
            <a:off x="3389086" y="3478868"/>
            <a:ext cx="8795657" cy="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80812736-4F7F-4F53-8220-6089B43CEECD}"/>
              </a:ext>
            </a:extLst>
          </p:cNvPr>
          <p:cNvSpPr txBox="1"/>
          <p:nvPr/>
        </p:nvSpPr>
        <p:spPr>
          <a:xfrm>
            <a:off x="3265904" y="2545781"/>
            <a:ext cx="8802410" cy="707886"/>
          </a:xfrm>
          <a:prstGeom prst="rect">
            <a:avLst/>
          </a:prstGeom>
          <a:noFill/>
        </p:spPr>
        <p:txBody>
          <a:bodyPr wrap="square" rtlCol="0">
            <a:spAutoFit/>
          </a:bodyPr>
          <a:lstStyle/>
          <a:p>
            <a:pPr lvl="0">
              <a:defRPr/>
            </a:pPr>
            <a:r>
              <a:rPr lang="zh-CN" altLang="en-US" sz="40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在新的实践中继承和弘扬“红船精神”</a:t>
            </a:r>
          </a:p>
        </p:txBody>
      </p:sp>
      <p:pic>
        <p:nvPicPr>
          <p:cNvPr id="6" name="图片 5">
            <a:extLst>
              <a:ext uri="{FF2B5EF4-FFF2-40B4-BE49-F238E27FC236}">
                <a16:creationId xmlns:a16="http://schemas.microsoft.com/office/drawing/2014/main" id="{BB1A2B07-996A-41B7-8D40-F446FA9800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9172" y="2211896"/>
            <a:ext cx="2954655" cy="2185357"/>
          </a:xfrm>
          <a:prstGeom prst="rect">
            <a:avLst/>
          </a:prstGeom>
        </p:spPr>
      </p:pic>
      <p:sp>
        <p:nvSpPr>
          <p:cNvPr id="10" name="文本框 9">
            <a:extLst>
              <a:ext uri="{FF2B5EF4-FFF2-40B4-BE49-F238E27FC236}">
                <a16:creationId xmlns:a16="http://schemas.microsoft.com/office/drawing/2014/main" id="{1896BA5D-4F40-4803-B28F-99BE327A9285}"/>
              </a:ext>
            </a:extLst>
          </p:cNvPr>
          <p:cNvSpPr txBox="1"/>
          <p:nvPr/>
        </p:nvSpPr>
        <p:spPr>
          <a:xfrm>
            <a:off x="3265904" y="3580958"/>
            <a:ext cx="2954656"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5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第四部分</a:t>
            </a:r>
            <a:endParaRPr kumimoji="0" lang="zh-CN" altLang="en-US" sz="5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011526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226" y="1770744"/>
            <a:ext cx="4876392" cy="4107730"/>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5332561" y="1770744"/>
            <a:ext cx="6552213" cy="4107541"/>
            <a:chOff x="1358073" y="2002972"/>
            <a:chExt cx="6552213" cy="4107541"/>
          </a:xfrm>
        </p:grpSpPr>
        <p:sp>
          <p:nvSpPr>
            <p:cNvPr id="7" name="矩形: 圆角 5">
              <a:extLst>
                <a:ext uri="{FF2B5EF4-FFF2-40B4-BE49-F238E27FC236}">
                  <a16:creationId xmlns:a16="http://schemas.microsoft.com/office/drawing/2014/main" id="{FD4A7DC1-3974-4E69-9C77-BE19516A9C1C}"/>
                </a:ext>
              </a:extLst>
            </p:cNvPr>
            <p:cNvSpPr/>
            <p:nvPr/>
          </p:nvSpPr>
          <p:spPr>
            <a:xfrm>
              <a:off x="1358073" y="2002972"/>
              <a:ext cx="6552213" cy="924689"/>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圆角 5">
              <a:extLst>
                <a:ext uri="{FF2B5EF4-FFF2-40B4-BE49-F238E27FC236}">
                  <a16:creationId xmlns:a16="http://schemas.microsoft.com/office/drawing/2014/main" id="{74936B91-2B63-4A3A-AA31-957FFAF8CBF7}"/>
                </a:ext>
              </a:extLst>
            </p:cNvPr>
            <p:cNvSpPr/>
            <p:nvPr/>
          </p:nvSpPr>
          <p:spPr>
            <a:xfrm>
              <a:off x="1358073" y="3191736"/>
              <a:ext cx="6552213" cy="2918777"/>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4">
              <a:extLst>
                <a:ext uri="{FF2B5EF4-FFF2-40B4-BE49-F238E27FC236}">
                  <a16:creationId xmlns:a16="http://schemas.microsoft.com/office/drawing/2014/main" id="{CA276954-7034-43F1-862E-85D1D4C41012}"/>
                </a:ext>
              </a:extLst>
            </p:cNvPr>
            <p:cNvSpPr/>
            <p:nvPr/>
          </p:nvSpPr>
          <p:spPr>
            <a:xfrm>
              <a:off x="1677527" y="2052256"/>
              <a:ext cx="591330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“红船精神”是我们党创立时期坚持和实践自身先进性的一个历史明证</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91737"/>
              <a:ext cx="5964201" cy="286232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正如党的先进性不是与生俱来、一劳永逸的，“红船精神”也是具体的、历史的。我们要把“红船精神”贯穿于树立和落实科学发展观、构建社会主义和谐社会和加强党的先进性建设的实践上来。把握住这一点，就从根本上把握了“红船精神”的实质与核心，同时也就把握了党的先进性的真谛。</a:t>
              </a:r>
              <a:endParaRPr kumimoji="0" lang="zh-CN" altLang="en-US" sz="20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88717587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DDB757-45EA-4423-9BA6-6E666F56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9890" y="1807030"/>
            <a:ext cx="4835538" cy="4070764"/>
          </a:xfrm>
          <a:prstGeom prst="rect">
            <a:avLst/>
          </a:prstGeom>
          <a:solidFill>
            <a:srgbClr val="C00000"/>
          </a:solidFill>
          <a:ln>
            <a:noFill/>
          </a:ln>
          <a:effectLst>
            <a:outerShdw blurRad="292100" dist="139700" dir="2700000" algn="tl" rotWithShape="0">
              <a:srgbClr val="333333">
                <a:alpha val="65000"/>
              </a:srgbClr>
            </a:outerShdw>
          </a:effectLst>
        </p:spPr>
      </p:pic>
      <p:grpSp>
        <p:nvGrpSpPr>
          <p:cNvPr id="3" name="组合 2">
            <a:extLst>
              <a:ext uri="{FF2B5EF4-FFF2-40B4-BE49-F238E27FC236}">
                <a16:creationId xmlns:a16="http://schemas.microsoft.com/office/drawing/2014/main" id="{D561BEE3-0FF6-4B55-A785-0510A9EC7335}"/>
              </a:ext>
            </a:extLst>
          </p:cNvPr>
          <p:cNvGrpSpPr/>
          <p:nvPr/>
        </p:nvGrpSpPr>
        <p:grpSpPr>
          <a:xfrm>
            <a:off x="326572" y="1807030"/>
            <a:ext cx="6552213" cy="4120136"/>
            <a:chOff x="1358073" y="2002972"/>
            <a:chExt cx="6552213" cy="4120136"/>
          </a:xfrm>
        </p:grpSpPr>
        <p:sp>
          <p:nvSpPr>
            <p:cNvPr id="7" name="矩形: 圆角 5">
              <a:extLst>
                <a:ext uri="{FF2B5EF4-FFF2-40B4-BE49-F238E27FC236}">
                  <a16:creationId xmlns:a16="http://schemas.microsoft.com/office/drawing/2014/main" id="{781D4D7E-C125-478C-86F9-A71E7593760F}"/>
                </a:ext>
              </a:extLst>
            </p:cNvPr>
            <p:cNvSpPr/>
            <p:nvPr/>
          </p:nvSpPr>
          <p:spPr>
            <a:xfrm>
              <a:off x="1358073" y="2002972"/>
              <a:ext cx="6552213" cy="1011233"/>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4" name="矩形: 圆角 5">
              <a:extLst>
                <a:ext uri="{FF2B5EF4-FFF2-40B4-BE49-F238E27FC236}">
                  <a16:creationId xmlns:a16="http://schemas.microsoft.com/office/drawing/2014/main" id="{74936B91-2B63-4A3A-AA31-957FFAF8CBF7}"/>
                </a:ext>
              </a:extLst>
            </p:cNvPr>
            <p:cNvSpPr/>
            <p:nvPr/>
          </p:nvSpPr>
          <p:spPr>
            <a:xfrm>
              <a:off x="1358073" y="3122286"/>
              <a:ext cx="6552213" cy="2988227"/>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4">
              <a:extLst>
                <a:ext uri="{FF2B5EF4-FFF2-40B4-BE49-F238E27FC236}">
                  <a16:creationId xmlns:a16="http://schemas.microsoft.com/office/drawing/2014/main" id="{CA276954-7034-43F1-862E-85D1D4C41012}"/>
                </a:ext>
              </a:extLst>
            </p:cNvPr>
            <p:cNvSpPr/>
            <p:nvPr/>
          </p:nvSpPr>
          <p:spPr>
            <a:xfrm>
              <a:off x="1699158" y="2093089"/>
              <a:ext cx="6101633"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红船起航于浙江，既有历史的偶然性，也有历史的必然性</a:t>
              </a:r>
            </a:p>
          </p:txBody>
        </p:sp>
        <p:sp>
          <p:nvSpPr>
            <p:cNvPr id="6" name="矩形 5">
              <a:extLst>
                <a:ext uri="{FF2B5EF4-FFF2-40B4-BE49-F238E27FC236}">
                  <a16:creationId xmlns:a16="http://schemas.microsoft.com/office/drawing/2014/main" id="{C8258441-9F7F-4582-8C3A-5A1CD681D0C1}"/>
                </a:ext>
              </a:extLst>
            </p:cNvPr>
            <p:cNvSpPr/>
            <p:nvPr/>
          </p:nvSpPr>
          <p:spPr>
            <a:xfrm>
              <a:off x="1699158" y="3122287"/>
              <a:ext cx="5964201" cy="300082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们要在新的实践中继承和弘扬“红船精神”，就必须结合当前正在开展的保持共产党员先进性教育活动，高扬理想的风帆，荡起奋发的双桨，乘着改革开放的浪潮，认真贯彻胡锦涛总书记对浙江工作提出的“努力在全面建设小康社会、加快推进社会主义现代化的进程中走在前列”的要求，做到学在深处，谋在新处，干在实处，再铸浙江改革开放和现代化建设新的辉煌。</a:t>
              </a:r>
              <a:endParaRPr kumimoji="0" lang="zh-CN" altLang="en-US" sz="1800" b="1" i="0" u="none" strike="noStrike" kern="1200" cap="none" spc="0" normalizeH="0" baseline="0" noProof="0" dirty="0">
                <a:ln>
                  <a:noFill/>
                </a:ln>
                <a:solidFill>
                  <a:srgbClr val="FFFF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410099347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7">
            <a:extLst>
              <a:ext uri="{FF2B5EF4-FFF2-40B4-BE49-F238E27FC236}">
                <a16:creationId xmlns:a16="http://schemas.microsoft.com/office/drawing/2014/main" id="{A409CFA2-A290-4F69-97E2-CD233167172B}"/>
              </a:ext>
            </a:extLst>
          </p:cNvPr>
          <p:cNvSpPr/>
          <p:nvPr/>
        </p:nvSpPr>
        <p:spPr>
          <a:xfrm>
            <a:off x="2190311" y="1693073"/>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要深入实施“八八战略”，努力在树立和落实科学发展观方面走在前列</a:t>
            </a:r>
          </a:p>
        </p:txBody>
      </p:sp>
      <p:sp>
        <p:nvSpPr>
          <p:cNvPr id="3" name="矩形 2">
            <a:extLst>
              <a:ext uri="{FF2B5EF4-FFF2-40B4-BE49-F238E27FC236}">
                <a16:creationId xmlns:a16="http://schemas.microsoft.com/office/drawing/2014/main" id="{35D18C7C-E410-4A6D-A823-A7D8D003C6E0}"/>
              </a:ext>
            </a:extLst>
          </p:cNvPr>
          <p:cNvSpPr/>
          <p:nvPr/>
        </p:nvSpPr>
        <p:spPr>
          <a:xfrm>
            <a:off x="2190310" y="2422375"/>
            <a:ext cx="8333815" cy="7436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科学发展观是指导浙江实现更快更好发展的根本指南，深入实施“发挥八个方面优势、推进八个方面举措”的“八八战略”，是浙江落实科学发展观的具体实践。</a:t>
            </a:r>
            <a:endParaRPr kumimoji="0" lang="zh-CN" altLang="zh-CN"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矩形: 圆角 43">
            <a:extLst>
              <a:ext uri="{FF2B5EF4-FFF2-40B4-BE49-F238E27FC236}">
                <a16:creationId xmlns:a16="http://schemas.microsoft.com/office/drawing/2014/main" id="{69258E25-D8FB-4424-9690-AB310206D862}"/>
              </a:ext>
            </a:extLst>
          </p:cNvPr>
          <p:cNvSpPr>
            <a:spLocks noChangeAspect="1"/>
          </p:cNvSpPr>
          <p:nvPr/>
        </p:nvSpPr>
        <p:spPr>
          <a:xfrm>
            <a:off x="10851284" y="1693073"/>
            <a:ext cx="600088" cy="1044850"/>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a:t>
            </a:r>
            <a:endParaRPr kumimoji="0" lang="zh-CN" altLang="en-US"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6" name="组合 5">
            <a:extLst>
              <a:ext uri="{FF2B5EF4-FFF2-40B4-BE49-F238E27FC236}">
                <a16:creationId xmlns:a16="http://schemas.microsoft.com/office/drawing/2014/main" id="{E88F69F4-FF78-451B-9920-39DFD8B06CB8}"/>
              </a:ext>
            </a:extLst>
          </p:cNvPr>
          <p:cNvGrpSpPr/>
          <p:nvPr/>
        </p:nvGrpSpPr>
        <p:grpSpPr>
          <a:xfrm>
            <a:off x="1184508" y="1693073"/>
            <a:ext cx="720000" cy="4298293"/>
            <a:chOff x="2052609" y="1752599"/>
            <a:chExt cx="720000" cy="4298293"/>
          </a:xfrm>
        </p:grpSpPr>
        <p:sp>
          <p:nvSpPr>
            <p:cNvPr id="7"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599"/>
              <a:ext cx="720000" cy="4298293"/>
            </a:xfrm>
            <a:prstGeom prst="roundRect">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8"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3508906"/>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9" name="矩形: 圆角 7">
            <a:extLst>
              <a:ext uri="{FF2B5EF4-FFF2-40B4-BE49-F238E27FC236}">
                <a16:creationId xmlns:a16="http://schemas.microsoft.com/office/drawing/2014/main" id="{1392FCCF-3B9E-4A03-A241-F96E012AE5E3}"/>
              </a:ext>
            </a:extLst>
          </p:cNvPr>
          <p:cNvSpPr/>
          <p:nvPr/>
        </p:nvSpPr>
        <p:spPr>
          <a:xfrm>
            <a:off x="2190311" y="3279205"/>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要全面建设“平安浙江”，努力在构建社会主义和谐社会方面走在前列</a:t>
            </a:r>
          </a:p>
        </p:txBody>
      </p:sp>
      <p:sp>
        <p:nvSpPr>
          <p:cNvPr id="10" name="矩形 9">
            <a:extLst>
              <a:ext uri="{FF2B5EF4-FFF2-40B4-BE49-F238E27FC236}">
                <a16:creationId xmlns:a16="http://schemas.microsoft.com/office/drawing/2014/main" id="{392244A1-6031-46E9-88B0-35C290BB7CDE}"/>
              </a:ext>
            </a:extLst>
          </p:cNvPr>
          <p:cNvSpPr/>
          <p:nvPr/>
        </p:nvSpPr>
        <p:spPr>
          <a:xfrm>
            <a:off x="2190310" y="4008507"/>
            <a:ext cx="8333815" cy="703269"/>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构建社会主义和谐社会，是我们党根据当今时代社会实践发展的新要求和人民群众生产生活的新需要，而提出的建设中国特色社会主义的新战略、新举措。</a:t>
            </a:r>
            <a:endParaRPr kumimoji="0" lang="zh-CN" altLang="zh-CN"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1" name="矩形: 圆角 43">
            <a:extLst>
              <a:ext uri="{FF2B5EF4-FFF2-40B4-BE49-F238E27FC236}">
                <a16:creationId xmlns:a16="http://schemas.microsoft.com/office/drawing/2014/main" id="{DCB42ABC-BD7E-4BCF-848D-B8082B7BAEA7}"/>
              </a:ext>
            </a:extLst>
          </p:cNvPr>
          <p:cNvSpPr>
            <a:spLocks noChangeAspect="1"/>
          </p:cNvSpPr>
          <p:nvPr/>
        </p:nvSpPr>
        <p:spPr>
          <a:xfrm>
            <a:off x="10851284" y="3279205"/>
            <a:ext cx="600088" cy="1044850"/>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a:t>
            </a:r>
            <a:endParaRPr kumimoji="0" lang="zh-CN" altLang="en-US"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5" name="矩形: 圆角 7">
            <a:extLst>
              <a:ext uri="{FF2B5EF4-FFF2-40B4-BE49-F238E27FC236}">
                <a16:creationId xmlns:a16="http://schemas.microsoft.com/office/drawing/2014/main" id="{F38FA399-D1F2-45E4-AA20-0F11C8F65BE2}"/>
              </a:ext>
            </a:extLst>
          </p:cNvPr>
          <p:cNvSpPr/>
          <p:nvPr/>
        </p:nvSpPr>
        <p:spPr>
          <a:xfrm>
            <a:off x="2190311" y="4874515"/>
            <a:ext cx="8414838" cy="576000"/>
          </a:xfrm>
          <a:prstGeom prst="roundRect">
            <a:avLst>
              <a:gd name="adj" fmla="val 5000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 要切实增强执政本领，努力在加强党的先进性建设方面走在前列</a:t>
            </a:r>
          </a:p>
        </p:txBody>
      </p:sp>
      <p:sp>
        <p:nvSpPr>
          <p:cNvPr id="16" name="矩形 15">
            <a:extLst>
              <a:ext uri="{FF2B5EF4-FFF2-40B4-BE49-F238E27FC236}">
                <a16:creationId xmlns:a16="http://schemas.microsoft.com/office/drawing/2014/main" id="{D18B9239-2CA3-4B17-9259-B790E83C94E0}"/>
              </a:ext>
            </a:extLst>
          </p:cNvPr>
          <p:cNvSpPr/>
          <p:nvPr/>
        </p:nvSpPr>
        <p:spPr>
          <a:xfrm>
            <a:off x="2190310" y="5603817"/>
            <a:ext cx="8333815" cy="380104"/>
          </a:xfrm>
          <a:prstGeom prst="rect">
            <a:avLst/>
          </a:prstGeom>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党的先进性建设是关乎党生存、发展、壮大的根本性建设。</a:t>
            </a:r>
            <a:endParaRPr kumimoji="0" lang="zh-CN" altLang="zh-CN" sz="15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矩形: 圆角 43">
            <a:extLst>
              <a:ext uri="{FF2B5EF4-FFF2-40B4-BE49-F238E27FC236}">
                <a16:creationId xmlns:a16="http://schemas.microsoft.com/office/drawing/2014/main" id="{CDA89903-4CBF-44DB-9911-C64553F5AE1F}"/>
              </a:ext>
            </a:extLst>
          </p:cNvPr>
          <p:cNvSpPr>
            <a:spLocks noChangeAspect="1"/>
          </p:cNvSpPr>
          <p:nvPr/>
        </p:nvSpPr>
        <p:spPr>
          <a:xfrm>
            <a:off x="10851284" y="4874515"/>
            <a:ext cx="600088" cy="1044850"/>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a:t>
            </a:r>
            <a:endParaRPr kumimoji="0" lang="zh-CN" altLang="en-US" sz="32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24500629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1000"/>
                                        <p:tgtEl>
                                          <p:spTgt spid="3"/>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Effect transition="in" filter="fade">
                                      <p:cBhvr>
                                        <p:cTn id="27" dur="1000"/>
                                        <p:tgtEl>
                                          <p:spTgt spid="11"/>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1000"/>
                                        <p:tgtEl>
                                          <p:spTgt spid="9"/>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1000"/>
                                        <p:tgtEl>
                                          <p:spTgt spid="10"/>
                                        </p:tgtEl>
                                      </p:cBhvr>
                                    </p:animEffect>
                                  </p:childTnLst>
                                </p:cTn>
                              </p:par>
                            </p:childTnLst>
                          </p:cTn>
                        </p:par>
                        <p:par>
                          <p:cTn id="35" fill="hold">
                            <p:stCondLst>
                              <p:cond delay="5000"/>
                            </p:stCondLst>
                            <p:childTnLst>
                              <p:par>
                                <p:cTn id="36" presetID="53" presetClass="entr" presetSubtype="16"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Effect transition="in" filter="fade">
                                      <p:cBhvr>
                                        <p:cTn id="40" dur="1000"/>
                                        <p:tgtEl>
                                          <p:spTgt spid="17"/>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1000"/>
                                        <p:tgtEl>
                                          <p:spTgt spid="15"/>
                                        </p:tgtEl>
                                      </p:cBhvr>
                                    </p:animEffect>
                                  </p:childTnLst>
                                </p:cTn>
                              </p:par>
                            </p:childTnLst>
                          </p:cTn>
                        </p:par>
                        <p:par>
                          <p:cTn id="44" fill="hold">
                            <p:stCondLst>
                              <p:cond delay="6000"/>
                            </p:stCondLst>
                            <p:childTnLst>
                              <p:par>
                                <p:cTn id="45" presetID="22"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up)">
                                      <p:cBhvr>
                                        <p:cTn id="4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9" grpId="0" animBg="1"/>
      <p:bldP spid="10" grpId="0"/>
      <p:bldP spid="11" grpId="0" animBg="1"/>
      <p:bldP spid="15" grpId="0" animBg="1"/>
      <p:bldP spid="16" grpId="0"/>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圆角矩形 1">
            <a:extLst>
              <a:ext uri="{FF2B5EF4-FFF2-40B4-BE49-F238E27FC236}">
                <a16:creationId xmlns:a16="http://schemas.microsoft.com/office/drawing/2014/main" id="{354410DB-F487-4DC1-89DB-BAEB0175AC99}"/>
              </a:ext>
            </a:extLst>
          </p:cNvPr>
          <p:cNvSpPr/>
          <p:nvPr>
            <p:custDataLst>
              <p:tags r:id="rId1"/>
            </p:custDataLst>
          </p:nvPr>
        </p:nvSpPr>
        <p:spPr>
          <a:xfrm>
            <a:off x="279518" y="936602"/>
            <a:ext cx="2154522" cy="2862322"/>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5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结 语</a:t>
            </a:r>
          </a:p>
        </p:txBody>
      </p:sp>
      <p:sp>
        <p:nvSpPr>
          <p:cNvPr id="6" name="PA_矩形 5">
            <a:extLst>
              <a:ext uri="{FF2B5EF4-FFF2-40B4-BE49-F238E27FC236}">
                <a16:creationId xmlns:a16="http://schemas.microsoft.com/office/drawing/2014/main" id="{3A0EA4DA-47B4-4755-B105-D5C5D89525F2}"/>
              </a:ext>
            </a:extLst>
          </p:cNvPr>
          <p:cNvSpPr/>
          <p:nvPr>
            <p:custDataLst>
              <p:tags r:id="rId2"/>
            </p:custDataLst>
          </p:nvPr>
        </p:nvSpPr>
        <p:spPr>
          <a:xfrm>
            <a:off x="2579250" y="936602"/>
            <a:ext cx="9348233" cy="2862322"/>
          </a:xfrm>
          <a:prstGeom prst="rect">
            <a:avLst/>
          </a:prstGeom>
          <a:solidFill>
            <a:srgbClr val="FFC000"/>
          </a:solidFill>
          <a:ln>
            <a:noFill/>
          </a:ln>
          <a:effectLst>
            <a:outerShdw blurRad="292100" dist="139700" dir="2700000" algn="tl" rotWithShape="0">
              <a:srgbClr val="333333">
                <a:alpha val="65000"/>
              </a:srgbClr>
            </a:outerShdw>
          </a:effectLst>
        </p:spPr>
        <p:txBody>
          <a:bodyPr wrap="square">
            <a:spAutoFit/>
          </a:bodyPr>
          <a:lstStyle/>
          <a:p>
            <a:pPr marL="0" marR="0" lvl="0" indent="457200" algn="just" defTabSz="914377"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p>
        </p:txBody>
      </p:sp>
      <p:pic>
        <p:nvPicPr>
          <p:cNvPr id="8" name="图片 7">
            <a:extLst>
              <a:ext uri="{FF2B5EF4-FFF2-40B4-BE49-F238E27FC236}">
                <a16:creationId xmlns:a16="http://schemas.microsoft.com/office/drawing/2014/main" id="{62CF2907-DBE5-46FA-B545-9E78FD43C779}"/>
              </a:ext>
            </a:extLst>
          </p:cNvPr>
          <p:cNvPicPr>
            <a:picLocks noChangeAspect="1"/>
          </p:cNvPicPr>
          <p:nvPr/>
        </p:nvPicPr>
        <p:blipFill rotWithShape="1">
          <a:blip r:embed="rId5"/>
          <a:srcRect l="-2" t="1" r="635" b="27144"/>
          <a:stretch/>
        </p:blipFill>
        <p:spPr>
          <a:xfrm>
            <a:off x="279517" y="3931479"/>
            <a:ext cx="11632965" cy="19234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77003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 presetClass="entr" presetSubtype="0" fill="hold" grpId="0" nodeType="afterEffect">
                                  <p:stCondLst>
                                    <p:cond delay="0"/>
                                  </p:stCondLst>
                                  <p:iterate type="lt">
                                    <p:tmAbs val="40"/>
                                  </p:iterate>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8601"/>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圆角矩形 1">
            <a:extLst>
              <a:ext uri="{FF2B5EF4-FFF2-40B4-BE49-F238E27FC236}">
                <a16:creationId xmlns:a16="http://schemas.microsoft.com/office/drawing/2014/main" id="{354410DB-F487-4DC1-89DB-BAEB0175AC99}"/>
              </a:ext>
            </a:extLst>
          </p:cNvPr>
          <p:cNvSpPr/>
          <p:nvPr>
            <p:custDataLst>
              <p:tags r:id="rId1"/>
            </p:custDataLst>
          </p:nvPr>
        </p:nvSpPr>
        <p:spPr>
          <a:xfrm>
            <a:off x="9533166" y="468622"/>
            <a:ext cx="2299732" cy="4462138"/>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结 </a:t>
            </a:r>
            <a:endParaRPr kumimoji="0" lang="en-US" altLang="zh-CN" sz="8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语</a:t>
            </a:r>
          </a:p>
        </p:txBody>
      </p:sp>
      <p:sp>
        <p:nvSpPr>
          <p:cNvPr id="3" name="PA_矩形 2">
            <a:extLst>
              <a:ext uri="{FF2B5EF4-FFF2-40B4-BE49-F238E27FC236}">
                <a16:creationId xmlns:a16="http://schemas.microsoft.com/office/drawing/2014/main" id="{0B916978-17BD-4FB7-BFBA-C7D1B43891CC}"/>
              </a:ext>
            </a:extLst>
          </p:cNvPr>
          <p:cNvSpPr/>
          <p:nvPr>
            <p:custDataLst>
              <p:tags r:id="rId2"/>
            </p:custDataLst>
          </p:nvPr>
        </p:nvSpPr>
        <p:spPr>
          <a:xfrm>
            <a:off x="359103" y="2347819"/>
            <a:ext cx="8989614" cy="2405980"/>
          </a:xfrm>
          <a:prstGeom prst="rect">
            <a:avLst/>
          </a:prstGeom>
        </p:spPr>
        <p:txBody>
          <a:bodyPr wrap="square">
            <a:spAutoFit/>
          </a:bodyPr>
          <a:lstStyle/>
          <a:p>
            <a:pPr marL="0" marR="0" lvl="0" indent="457200" algn="just" defTabSz="914377" rtl="0" eaLnBrk="1" fontAlgn="auto" latinLnBrk="0" hangingPunct="1">
              <a:lnSpc>
                <a:spcPct val="16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2017</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10</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a:t>
            </a:r>
            <a:r>
              <a:rPr kumimoji="0" lang="en-US" altLang="zh-CN"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31</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日，党的十九大闭幕仅一周，习近平总书记带领新一届中共中央政治局常委专程前往上海和浙江嘉兴，瞻仰中共一大会址和嘉兴红船，</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回顾建党历史，重温入党誓词，宣示新一届党中央领导集体的坚定政治信念。</a:t>
            </a:r>
          </a:p>
          <a:p>
            <a:pPr marL="0" marR="0" lvl="0" indent="457200" algn="just" defTabSz="914377" rtl="0" eaLnBrk="1" fontAlgn="auto" latinLnBrk="0" hangingPunct="1">
              <a:lnSpc>
                <a:spcPct val="16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红船劈波行，精神聚人心。红船精神所昭示的是永不褪色的精神丰碑。</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重温红船精神，坚定理想信念</a:t>
            </a:r>
            <a:r>
              <a:rPr kumimoji="0" lang="zh-CN" altLang="en-US" sz="1600" b="0"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16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进一步推动党的十九大精神学习宣传贯彻，为实现党的十九大提出的奋斗目标、实现中华民族伟大复兴的中国梦提供强大精神动力。</a:t>
            </a:r>
          </a:p>
        </p:txBody>
      </p:sp>
      <p:sp>
        <p:nvSpPr>
          <p:cNvPr id="6" name="PA_矩形 5">
            <a:extLst>
              <a:ext uri="{FF2B5EF4-FFF2-40B4-BE49-F238E27FC236}">
                <a16:creationId xmlns:a16="http://schemas.microsoft.com/office/drawing/2014/main" id="{3A0EA4DA-47B4-4755-B105-D5C5D89525F2}"/>
              </a:ext>
            </a:extLst>
          </p:cNvPr>
          <p:cNvSpPr/>
          <p:nvPr>
            <p:custDataLst>
              <p:tags r:id="rId3"/>
            </p:custDataLst>
          </p:nvPr>
        </p:nvSpPr>
        <p:spPr>
          <a:xfrm>
            <a:off x="284803" y="468622"/>
            <a:ext cx="9063913" cy="1754326"/>
          </a:xfrm>
          <a:prstGeom prst="rect">
            <a:avLst/>
          </a:prstGeom>
          <a:solidFill>
            <a:srgbClr val="FFC000"/>
          </a:solidFill>
          <a:ln>
            <a:noFill/>
          </a:ln>
          <a:effectLst>
            <a:outerShdw blurRad="292100" dist="139700" dir="2700000" algn="tl" rotWithShape="0">
              <a:srgbClr val="333333">
                <a:alpha val="65000"/>
              </a:srgbClr>
            </a:outerShdw>
          </a:effectLst>
        </p:spPr>
        <p:txBody>
          <a:bodyPr wrap="square">
            <a:spAutoFit/>
          </a:bodyPr>
          <a:lstStyle/>
          <a:p>
            <a:pPr marL="0" marR="0" lvl="0" indent="457200" algn="just" defTabSz="914377"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我们要在新的实践中继承和弘扬</a:t>
            </a:r>
            <a:r>
              <a:rPr kumimoji="0" lang="zh-CN" altLang="en-US" sz="1800" b="1" i="0" u="none" strike="noStrike" kern="1200" cap="none" spc="0" normalizeH="0" baseline="0" noProof="0" dirty="0">
                <a:ln>
                  <a:noFill/>
                </a:ln>
                <a:solidFill>
                  <a:srgbClr val="E6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r>
              <a:rPr kumimoji="0" lang="zh-CN" altLang="en-US"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，在“红船精神”的激励和鼓舞下，不断强化前列意识，切实把“走在前列”的要求体现到精神状态上，贯彻到衡量标准上，落实到各项工作上，再接再厉，乘势而上，努力为全国大局作出积极的贡献。</a:t>
            </a:r>
            <a:endParaRPr kumimoji="0" lang="zh-CN" altLang="zh-CN" sz="1800" b="1"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8" name="图片 7">
            <a:extLst>
              <a:ext uri="{FF2B5EF4-FFF2-40B4-BE49-F238E27FC236}">
                <a16:creationId xmlns:a16="http://schemas.microsoft.com/office/drawing/2014/main" id="{8FB02BA6-FE60-4D20-907C-0E6D6D2A5D6A}"/>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259232" y="5068005"/>
            <a:ext cx="11647965" cy="1097280"/>
          </a:xfrm>
          <a:prstGeom prst="rect">
            <a:avLst/>
          </a:prstGeom>
          <a:solidFill>
            <a:srgbClr val="C00000"/>
          </a:solidFill>
          <a:ln>
            <a:noFill/>
          </a:ln>
          <a:effectLst>
            <a:outerShdw blurRad="292100" dist="139700" dir="2700000" algn="tl" rotWithShape="0">
              <a:srgbClr val="333333">
                <a:alpha val="65000"/>
              </a:srgbClr>
            </a:outerShdw>
          </a:effectLst>
        </p:spPr>
      </p:pic>
      <p:pic>
        <p:nvPicPr>
          <p:cNvPr id="10" name="图片 9">
            <a:extLst>
              <a:ext uri="{FF2B5EF4-FFF2-40B4-BE49-F238E27FC236}">
                <a16:creationId xmlns:a16="http://schemas.microsoft.com/office/drawing/2014/main" id="{4BBC0C1E-2155-462A-A143-30066C3FA223}"/>
              </a:ext>
            </a:extLst>
          </p:cNvPr>
          <p:cNvPicPr>
            <a:picLocks noChangeAspect="1"/>
          </p:cNvPicPr>
          <p:nvPr/>
        </p:nvPicPr>
        <p:blipFill rotWithShape="1">
          <a:blip r:embed="rId7" cstate="hqprint">
            <a:extLst>
              <a:ext uri="{28A0092B-C50C-407E-A947-70E740481C1C}">
                <a14:useLocalDpi xmlns:a14="http://schemas.microsoft.com/office/drawing/2010/main" val="0"/>
              </a:ext>
            </a:extLst>
          </a:blip>
          <a:srcRect/>
          <a:stretch/>
        </p:blipFill>
        <p:spPr>
          <a:xfrm>
            <a:off x="2781214" y="5083424"/>
            <a:ext cx="6959600" cy="1032292"/>
          </a:xfrm>
          <a:prstGeom prst="rect">
            <a:avLst/>
          </a:prstGeom>
        </p:spPr>
      </p:pic>
    </p:spTree>
    <p:extLst>
      <p:ext uri="{BB962C8B-B14F-4D97-AF65-F5344CB8AC3E}">
        <p14:creationId xmlns:p14="http://schemas.microsoft.com/office/powerpoint/2010/main" val="34704287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3"/>
                                        </p:tgtEl>
                                        <p:attrNameLst>
                                          <p:attrName>ppt_y</p:attrName>
                                        </p:attrNameLst>
                                      </p:cBhvr>
                                      <p:tavLst>
                                        <p:tav tm="0">
                                          <p:val>
                                            <p:strVal val="#ppt_y"/>
                                          </p:val>
                                        </p:tav>
                                        <p:tav tm="100000">
                                          <p:val>
                                            <p:strVal val="#ppt_y"/>
                                          </p:val>
                                        </p:tav>
                                      </p:tavLst>
                                    </p:anim>
                                    <p:anim calcmode="lin" valueType="num">
                                      <p:cBhvr>
                                        <p:cTn id="13"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3"/>
                                        </p:tgtEl>
                                      </p:cBhvr>
                                    </p:animEffect>
                                  </p:childTnLst>
                                </p:cTn>
                              </p:par>
                            </p:childTnLst>
                          </p:cTn>
                        </p:par>
                        <p:par>
                          <p:cTn id="16" fill="hold">
                            <p:stCondLst>
                              <p:cond delay="6375"/>
                            </p:stCondLst>
                            <p:childTnLst>
                              <p:par>
                                <p:cTn id="17" presetID="1" presetClass="entr" presetSubtype="0" fill="hold" grpId="0" nodeType="afterEffect">
                                  <p:stCondLst>
                                    <p:cond delay="0"/>
                                  </p:stCondLst>
                                  <p:iterate type="lt">
                                    <p:tmAbs val="40"/>
                                  </p:iterate>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圆角矩形 1">
            <a:extLst>
              <a:ext uri="{FF2B5EF4-FFF2-40B4-BE49-F238E27FC236}">
                <a16:creationId xmlns:a16="http://schemas.microsoft.com/office/drawing/2014/main" id="{3246DF25-940E-4FA6-8F81-FD9976C3CFA0}"/>
              </a:ext>
            </a:extLst>
          </p:cNvPr>
          <p:cNvSpPr/>
          <p:nvPr>
            <p:custDataLst>
              <p:tags r:id="rId1"/>
            </p:custDataLst>
          </p:nvPr>
        </p:nvSpPr>
        <p:spPr>
          <a:xfrm>
            <a:off x="2726801" y="1636436"/>
            <a:ext cx="9167781" cy="4852996"/>
          </a:xfrm>
          <a:prstGeom prst="roundRect">
            <a:avLst>
              <a:gd name="adj" fmla="val 0"/>
            </a:avLst>
          </a:prstGeom>
          <a:solidFill>
            <a:srgbClr val="FFC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500" b="1" i="0" u="none" strike="noStrike" kern="1200" cap="none" spc="0" normalizeH="0" baseline="0" noProof="0" dirty="0">
              <a:ln>
                <a:noFill/>
              </a:ln>
              <a:solidFill>
                <a:srgbClr val="FFC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pic>
        <p:nvPicPr>
          <p:cNvPr id="7" name="图片 6">
            <a:extLst>
              <a:ext uri="{FF2B5EF4-FFF2-40B4-BE49-F238E27FC236}">
                <a16:creationId xmlns:a16="http://schemas.microsoft.com/office/drawing/2014/main" id="{C8FB5D7C-DCC4-4C9A-881C-DD0590DD2C59}"/>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a:stretch/>
        </p:blipFill>
        <p:spPr>
          <a:xfrm>
            <a:off x="246618" y="368568"/>
            <a:ext cx="11647965" cy="1097280"/>
          </a:xfrm>
          <a:prstGeom prst="rect">
            <a:avLst/>
          </a:prstGeom>
          <a:solidFill>
            <a:srgbClr val="C00000"/>
          </a:solidFill>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D93C2EA6-B53D-4D78-A730-CAA7EB26CA67}"/>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a:stretch/>
        </p:blipFill>
        <p:spPr>
          <a:xfrm>
            <a:off x="2768600" y="383987"/>
            <a:ext cx="6959600" cy="1032292"/>
          </a:xfrm>
          <a:prstGeom prst="rect">
            <a:avLst/>
          </a:prstGeom>
        </p:spPr>
      </p:pic>
      <p:sp>
        <p:nvSpPr>
          <p:cNvPr id="8" name="PA_圆角矩形 1">
            <a:extLst>
              <a:ext uri="{FF2B5EF4-FFF2-40B4-BE49-F238E27FC236}">
                <a16:creationId xmlns:a16="http://schemas.microsoft.com/office/drawing/2014/main" id="{549C5346-6588-449D-BBC0-E4B2B86B578D}"/>
              </a:ext>
            </a:extLst>
          </p:cNvPr>
          <p:cNvSpPr/>
          <p:nvPr>
            <p:custDataLst>
              <p:tags r:id="rId2"/>
            </p:custDataLst>
          </p:nvPr>
        </p:nvSpPr>
        <p:spPr>
          <a:xfrm>
            <a:off x="246618" y="1636436"/>
            <a:ext cx="2299732" cy="4852996"/>
          </a:xfrm>
          <a:prstGeom prst="roundRect">
            <a:avLst>
              <a:gd name="adj" fmla="val 0"/>
            </a:avLst>
          </a:prstGeom>
          <a:solidFill>
            <a:srgbClr val="C00000"/>
          </a:solidFill>
          <a:ln>
            <a:noFill/>
          </a:ln>
          <a:effectLst>
            <a:outerShdw blurRad="292100" dist="139700" dir="2700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5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Arial" panose="020B0604020202020204" pitchFamily="34" charset="0"/>
                <a:ea typeface="Microsoft YaHei" panose="020B0503020204020204" pitchFamily="34" charset="-122"/>
                <a:cs typeface="+mn-ea"/>
                <a:sym typeface="Arial" panose="020B0604020202020204" pitchFamily="34" charset="0"/>
              </a:rPr>
              <a:t>目 录</a:t>
            </a:r>
          </a:p>
        </p:txBody>
      </p:sp>
      <p:grpSp>
        <p:nvGrpSpPr>
          <p:cNvPr id="10" name="组合 9">
            <a:extLst>
              <a:ext uri="{FF2B5EF4-FFF2-40B4-BE49-F238E27FC236}">
                <a16:creationId xmlns:a16="http://schemas.microsoft.com/office/drawing/2014/main" id="{73C0A3FA-ED3B-4E39-BAB1-13818D63E2C2}"/>
              </a:ext>
            </a:extLst>
          </p:cNvPr>
          <p:cNvGrpSpPr/>
          <p:nvPr/>
        </p:nvGrpSpPr>
        <p:grpSpPr>
          <a:xfrm>
            <a:off x="4356044" y="2337213"/>
            <a:ext cx="5968734" cy="536203"/>
            <a:chOff x="5131596" y="1756984"/>
            <a:chExt cx="5968734" cy="536203"/>
          </a:xfrm>
        </p:grpSpPr>
        <p:sp>
          <p:nvSpPr>
            <p:cNvPr id="11" name="流程图: 可选过程 10">
              <a:extLst>
                <a:ext uri="{FF2B5EF4-FFF2-40B4-BE49-F238E27FC236}">
                  <a16:creationId xmlns:a16="http://schemas.microsoft.com/office/drawing/2014/main" id="{90D0B248-028E-4C3C-8C7E-89D3D4C9EDB0}"/>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2" name="流程图: 可选过程 11">
              <a:extLst>
                <a:ext uri="{FF2B5EF4-FFF2-40B4-BE49-F238E27FC236}">
                  <a16:creationId xmlns:a16="http://schemas.microsoft.com/office/drawing/2014/main" id="{9015558A-8800-470D-B8D2-F20F708F8429}"/>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3" name="文本框 12">
              <a:extLst>
                <a:ext uri="{FF2B5EF4-FFF2-40B4-BE49-F238E27FC236}">
                  <a16:creationId xmlns:a16="http://schemas.microsoft.com/office/drawing/2014/main" id="{183D836F-F69D-4E08-99CA-18BA9BA03A26}"/>
                </a:ext>
              </a:extLst>
            </p:cNvPr>
            <p:cNvSpPr txBox="1"/>
            <p:nvPr/>
          </p:nvSpPr>
          <p:spPr>
            <a:xfrm>
              <a:off x="6010972" y="1794119"/>
              <a:ext cx="4673074" cy="4770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弘扬“红船精神”走在时代前列</a:t>
              </a:r>
            </a:p>
          </p:txBody>
        </p:sp>
        <p:sp>
          <p:nvSpPr>
            <p:cNvPr id="14" name="文本框 13">
              <a:extLst>
                <a:ext uri="{FF2B5EF4-FFF2-40B4-BE49-F238E27FC236}">
                  <a16:creationId xmlns:a16="http://schemas.microsoft.com/office/drawing/2014/main" id="{B146567E-0D65-47C5-A747-F0A5582D9E17}"/>
                </a:ext>
              </a:extLst>
            </p:cNvPr>
            <p:cNvSpPr txBox="1"/>
            <p:nvPr/>
          </p:nvSpPr>
          <p:spPr>
            <a:xfrm>
              <a:off x="5274377" y="1797193"/>
              <a:ext cx="5277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01</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15" name="组合 14">
            <a:extLst>
              <a:ext uri="{FF2B5EF4-FFF2-40B4-BE49-F238E27FC236}">
                <a16:creationId xmlns:a16="http://schemas.microsoft.com/office/drawing/2014/main" id="{7BE44346-74AB-41AD-8003-F99E4C59EE1D}"/>
              </a:ext>
            </a:extLst>
          </p:cNvPr>
          <p:cNvGrpSpPr/>
          <p:nvPr/>
        </p:nvGrpSpPr>
        <p:grpSpPr>
          <a:xfrm>
            <a:off x="4356044" y="3324597"/>
            <a:ext cx="5968734" cy="536203"/>
            <a:chOff x="5131596" y="1756984"/>
            <a:chExt cx="5968734" cy="536203"/>
          </a:xfrm>
        </p:grpSpPr>
        <p:sp>
          <p:nvSpPr>
            <p:cNvPr id="16" name="流程图: 可选过程 15">
              <a:extLst>
                <a:ext uri="{FF2B5EF4-FFF2-40B4-BE49-F238E27FC236}">
                  <a16:creationId xmlns:a16="http://schemas.microsoft.com/office/drawing/2014/main" id="{421D3DCE-810F-49D0-8293-C9969A94D646}"/>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流程图: 可选过程 16">
              <a:extLst>
                <a:ext uri="{FF2B5EF4-FFF2-40B4-BE49-F238E27FC236}">
                  <a16:creationId xmlns:a16="http://schemas.microsoft.com/office/drawing/2014/main" id="{E1CB429F-C3FC-4BE4-8DD5-F01F9FC98FD6}"/>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8" name="文本框 17">
              <a:extLst>
                <a:ext uri="{FF2B5EF4-FFF2-40B4-BE49-F238E27FC236}">
                  <a16:creationId xmlns:a16="http://schemas.microsoft.com/office/drawing/2014/main" id="{4C0F7B67-0F4D-470D-A266-0BADD566E1E1}"/>
                </a:ext>
              </a:extLst>
            </p:cNvPr>
            <p:cNvSpPr txBox="1"/>
            <p:nvPr/>
          </p:nvSpPr>
          <p:spPr>
            <a:xfrm>
              <a:off x="5906799" y="1805694"/>
              <a:ext cx="4993675" cy="477054"/>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r>
                <a:rPr kumimoji="0" lang="en-US" altLang="zh-CN"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25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党的先进性之源</a:t>
              </a:r>
            </a:p>
          </p:txBody>
        </p:sp>
        <p:sp>
          <p:nvSpPr>
            <p:cNvPr id="19" name="文本框 18">
              <a:extLst>
                <a:ext uri="{FF2B5EF4-FFF2-40B4-BE49-F238E27FC236}">
                  <a16:creationId xmlns:a16="http://schemas.microsoft.com/office/drawing/2014/main" id="{411A870F-73D0-4C2C-8F72-683F4995E0F3}"/>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02</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20" name="组合 19">
            <a:extLst>
              <a:ext uri="{FF2B5EF4-FFF2-40B4-BE49-F238E27FC236}">
                <a16:creationId xmlns:a16="http://schemas.microsoft.com/office/drawing/2014/main" id="{F9AC420E-4C8D-429C-BB3A-FA01BD763502}"/>
              </a:ext>
            </a:extLst>
          </p:cNvPr>
          <p:cNvGrpSpPr/>
          <p:nvPr/>
        </p:nvGrpSpPr>
        <p:grpSpPr>
          <a:xfrm>
            <a:off x="4356044" y="4288833"/>
            <a:ext cx="5968734" cy="536203"/>
            <a:chOff x="5131596" y="1756984"/>
            <a:chExt cx="5968734" cy="536203"/>
          </a:xfrm>
        </p:grpSpPr>
        <p:sp>
          <p:nvSpPr>
            <p:cNvPr id="21" name="流程图: 可选过程 20">
              <a:extLst>
                <a:ext uri="{FF2B5EF4-FFF2-40B4-BE49-F238E27FC236}">
                  <a16:creationId xmlns:a16="http://schemas.microsoft.com/office/drawing/2014/main" id="{3A5112BF-4B63-4234-B720-B185B9E5DC9B}"/>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2" name="流程图: 可选过程 21">
              <a:extLst>
                <a:ext uri="{FF2B5EF4-FFF2-40B4-BE49-F238E27FC236}">
                  <a16:creationId xmlns:a16="http://schemas.microsoft.com/office/drawing/2014/main" id="{97BC4920-CE0E-47F8-AE2C-DDFEDDA975B5}"/>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 name="文本框 22">
              <a:extLst>
                <a:ext uri="{FF2B5EF4-FFF2-40B4-BE49-F238E27FC236}">
                  <a16:creationId xmlns:a16="http://schemas.microsoft.com/office/drawing/2014/main" id="{5D16C8D4-DAE8-4C9F-B809-EB4887DC4025}"/>
                </a:ext>
              </a:extLst>
            </p:cNvPr>
            <p:cNvSpPr txBox="1"/>
            <p:nvPr/>
          </p:nvSpPr>
          <p:spPr>
            <a:xfrm>
              <a:off x="5929952" y="1863569"/>
              <a:ext cx="5057795" cy="384721"/>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19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“红船精神”对党的先进性建设具有重要意义</a:t>
              </a:r>
            </a:p>
          </p:txBody>
        </p:sp>
        <p:sp>
          <p:nvSpPr>
            <p:cNvPr id="24" name="文本框 23">
              <a:extLst>
                <a:ext uri="{FF2B5EF4-FFF2-40B4-BE49-F238E27FC236}">
                  <a16:creationId xmlns:a16="http://schemas.microsoft.com/office/drawing/2014/main" id="{69BF5125-A1D0-42D7-BAC0-112FF911C1E3}"/>
                </a:ext>
              </a:extLst>
            </p:cNvPr>
            <p:cNvSpPr txBox="1"/>
            <p:nvPr/>
          </p:nvSpPr>
          <p:spPr>
            <a:xfrm>
              <a:off x="5274377" y="1797193"/>
              <a:ext cx="54694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03</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grpSp>
        <p:nvGrpSpPr>
          <p:cNvPr id="25" name="组合 24">
            <a:extLst>
              <a:ext uri="{FF2B5EF4-FFF2-40B4-BE49-F238E27FC236}">
                <a16:creationId xmlns:a16="http://schemas.microsoft.com/office/drawing/2014/main" id="{33EA3B7C-ADBC-4EA7-A528-36F8EE506AA8}"/>
              </a:ext>
            </a:extLst>
          </p:cNvPr>
          <p:cNvGrpSpPr/>
          <p:nvPr/>
        </p:nvGrpSpPr>
        <p:grpSpPr>
          <a:xfrm>
            <a:off x="4356044" y="5253069"/>
            <a:ext cx="6078969" cy="536203"/>
            <a:chOff x="5131596" y="1756984"/>
            <a:chExt cx="6078969" cy="536203"/>
          </a:xfrm>
        </p:grpSpPr>
        <p:sp>
          <p:nvSpPr>
            <p:cNvPr id="26" name="流程图: 可选过程 25">
              <a:extLst>
                <a:ext uri="{FF2B5EF4-FFF2-40B4-BE49-F238E27FC236}">
                  <a16:creationId xmlns:a16="http://schemas.microsoft.com/office/drawing/2014/main" id="{16C5B356-601E-4215-85F1-ABA5B4371DE3}"/>
                </a:ext>
              </a:extLst>
            </p:cNvPr>
            <p:cNvSpPr/>
            <p:nvPr/>
          </p:nvSpPr>
          <p:spPr>
            <a:xfrm>
              <a:off x="5714919" y="1756984"/>
              <a:ext cx="5385411" cy="536203"/>
            </a:xfrm>
            <a:prstGeom prst="flowChartAlternateProcess">
              <a:avLst/>
            </a:prstGeom>
            <a:solidFill>
              <a:sysClr val="window" lastClr="FFFFFF"/>
            </a:soli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7" name="流程图: 可选过程 26">
              <a:extLst>
                <a:ext uri="{FF2B5EF4-FFF2-40B4-BE49-F238E27FC236}">
                  <a16:creationId xmlns:a16="http://schemas.microsoft.com/office/drawing/2014/main" id="{50E74277-F2B2-4149-B1DA-28953D21662C}"/>
                </a:ext>
              </a:extLst>
            </p:cNvPr>
            <p:cNvSpPr/>
            <p:nvPr/>
          </p:nvSpPr>
          <p:spPr>
            <a:xfrm>
              <a:off x="5131596" y="1756984"/>
              <a:ext cx="768636" cy="536203"/>
            </a:xfrm>
            <a:prstGeom prst="flowChartAlternateProcess">
              <a:avLst/>
            </a:prstGeom>
            <a:gradFill>
              <a:gsLst>
                <a:gs pos="90000">
                  <a:srgbClr val="C00000"/>
                </a:gs>
                <a:gs pos="30000">
                  <a:srgbClr val="FF3300"/>
                </a:gs>
              </a:gsLst>
              <a:lin ang="5400000" scaled="1"/>
            </a:gradFill>
            <a:ln w="12700" cap="flat" cmpd="sng" algn="ctr">
              <a:solidFill>
                <a:srgbClr val="CD0009"/>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w="0">
                  <a:solidFill>
                    <a:prstClr val="white"/>
                  </a:solidFill>
                  <a:prstDash val="solid"/>
                </a:ln>
                <a:solidFill>
                  <a:prstClr val="black">
                    <a:lumMod val="85000"/>
                    <a:lumOff val="15000"/>
                  </a:prstClr>
                </a:solidFill>
                <a:effectLst>
                  <a:outerShdw dist="38100" dir="2700000" algn="bl" rotWithShape="0">
                    <a:srgbClr val="4472C4"/>
                  </a:outerShdw>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8" name="文本框 27">
              <a:extLst>
                <a:ext uri="{FF2B5EF4-FFF2-40B4-BE49-F238E27FC236}">
                  <a16:creationId xmlns:a16="http://schemas.microsoft.com/office/drawing/2014/main" id="{D238FC50-D9A7-48C1-A1B7-8B66CCECCA80}"/>
                </a:ext>
              </a:extLst>
            </p:cNvPr>
            <p:cNvSpPr txBox="1"/>
            <p:nvPr/>
          </p:nvSpPr>
          <p:spPr>
            <a:xfrm>
              <a:off x="5929952" y="1817269"/>
              <a:ext cx="5280613" cy="446276"/>
            </a:xfrm>
            <a:prstGeom prst="rect">
              <a:avLst/>
            </a:prstGeom>
            <a:no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300" b="1" i="0" u="none" strike="noStrike" kern="0" cap="none" spc="0" normalizeH="0" baseline="0" noProof="0" dirty="0">
                  <a:ln w="0">
                    <a:solidFill>
                      <a:prstClr val="white"/>
                    </a:solidFill>
                    <a:prstDash val="solid"/>
                  </a:ln>
                  <a:solidFill>
                    <a:prstClr val="black">
                      <a:lumMod val="85000"/>
                      <a:lumOff val="15000"/>
                    </a:prstClr>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 在新的实践中继承和弘扬“红船精神”</a:t>
              </a:r>
            </a:p>
          </p:txBody>
        </p:sp>
        <p:sp>
          <p:nvSpPr>
            <p:cNvPr id="29" name="文本框 28">
              <a:extLst>
                <a:ext uri="{FF2B5EF4-FFF2-40B4-BE49-F238E27FC236}">
                  <a16:creationId xmlns:a16="http://schemas.microsoft.com/office/drawing/2014/main" id="{3919148D-75FD-476D-B526-4BE0E072AEE9}"/>
                </a:ext>
              </a:extLst>
            </p:cNvPr>
            <p:cNvSpPr txBox="1"/>
            <p:nvPr/>
          </p:nvSpPr>
          <p:spPr>
            <a:xfrm>
              <a:off x="5274377" y="1797193"/>
              <a:ext cx="5277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04</a:t>
              </a:r>
              <a:endParaRPr kumimoji="0" lang="zh-CN" altLang="en-US" sz="2400" b="0" i="0" u="none" strike="noStrike" kern="0" cap="none" spc="0" normalizeH="0" baseline="0" noProof="0" dirty="0">
                <a:ln w="0">
                  <a:solidFill>
                    <a:prstClr val="white"/>
                  </a:solidFill>
                  <a:prstDash val="solid"/>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pic>
        <p:nvPicPr>
          <p:cNvPr id="34" name="图片 33" descr="图片包含 配件&#10;&#10;已生成高可信度的说明">
            <a:extLst>
              <a:ext uri="{FF2B5EF4-FFF2-40B4-BE49-F238E27FC236}">
                <a16:creationId xmlns:a16="http://schemas.microsoft.com/office/drawing/2014/main" id="{2128FCFE-7D95-4A0C-8728-E53E81CE616C}"/>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36631" y="2108200"/>
            <a:ext cx="1519706" cy="1320800"/>
          </a:xfrm>
          <a:prstGeom prst="rect">
            <a:avLst/>
          </a:prstGeom>
        </p:spPr>
      </p:pic>
      <p:pic>
        <p:nvPicPr>
          <p:cNvPr id="36" name="图片 35">
            <a:extLst>
              <a:ext uri="{FF2B5EF4-FFF2-40B4-BE49-F238E27FC236}">
                <a16:creationId xmlns:a16="http://schemas.microsoft.com/office/drawing/2014/main" id="{C823FB12-9E4B-4CB6-9E77-BC863E8E55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2315" y="4780139"/>
            <a:ext cx="2007398" cy="1252893"/>
          </a:xfrm>
          <a:prstGeom prst="rect">
            <a:avLst/>
          </a:prstGeom>
        </p:spPr>
      </p:pic>
    </p:spTree>
    <p:extLst>
      <p:ext uri="{BB962C8B-B14F-4D97-AF65-F5344CB8AC3E}">
        <p14:creationId xmlns:p14="http://schemas.microsoft.com/office/powerpoint/2010/main" val="302646788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户外, 天空, 日落&#10;&#10;已生成极高可信度的说明">
            <a:extLst>
              <a:ext uri="{FF2B5EF4-FFF2-40B4-BE49-F238E27FC236}">
                <a16:creationId xmlns:a16="http://schemas.microsoft.com/office/drawing/2014/main" id="{D37AB2F8-F3FA-4D78-B34D-CA8D7A789AF3}"/>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119" y="1531257"/>
            <a:ext cx="12179353" cy="3795485"/>
          </a:xfrm>
          <a:prstGeom prst="rect">
            <a:avLst/>
          </a:prstGeom>
        </p:spPr>
      </p:pic>
      <p:cxnSp>
        <p:nvCxnSpPr>
          <p:cNvPr id="4" name="直接连接符 3">
            <a:extLst>
              <a:ext uri="{FF2B5EF4-FFF2-40B4-BE49-F238E27FC236}">
                <a16:creationId xmlns:a16="http://schemas.microsoft.com/office/drawing/2014/main" id="{7474AE75-61AE-49D9-9307-93DC37685F55}"/>
              </a:ext>
            </a:extLst>
          </p:cNvPr>
          <p:cNvCxnSpPr>
            <a:cxnSpLocks/>
          </p:cNvCxnSpPr>
          <p:nvPr/>
        </p:nvCxnSpPr>
        <p:spPr>
          <a:xfrm>
            <a:off x="3389086" y="3478868"/>
            <a:ext cx="8795657" cy="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80812736-4F7F-4F53-8220-6089B43CEECD}"/>
              </a:ext>
            </a:extLst>
          </p:cNvPr>
          <p:cNvSpPr txBox="1"/>
          <p:nvPr/>
        </p:nvSpPr>
        <p:spPr>
          <a:xfrm>
            <a:off x="3265904" y="2545781"/>
            <a:ext cx="8802410"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弘扬“红船精神”走在时代前列</a:t>
            </a:r>
          </a:p>
        </p:txBody>
      </p:sp>
      <p:pic>
        <p:nvPicPr>
          <p:cNvPr id="6" name="图片 5">
            <a:extLst>
              <a:ext uri="{FF2B5EF4-FFF2-40B4-BE49-F238E27FC236}">
                <a16:creationId xmlns:a16="http://schemas.microsoft.com/office/drawing/2014/main" id="{BB1A2B07-996A-41B7-8D40-F446FA9800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9172" y="2211896"/>
            <a:ext cx="2954655" cy="2185357"/>
          </a:xfrm>
          <a:prstGeom prst="rect">
            <a:avLst/>
          </a:prstGeom>
        </p:spPr>
      </p:pic>
      <p:sp>
        <p:nvSpPr>
          <p:cNvPr id="10" name="文本框 9">
            <a:extLst>
              <a:ext uri="{FF2B5EF4-FFF2-40B4-BE49-F238E27FC236}">
                <a16:creationId xmlns:a16="http://schemas.microsoft.com/office/drawing/2014/main" id="{1896BA5D-4F40-4803-B28F-99BE327A9285}"/>
              </a:ext>
            </a:extLst>
          </p:cNvPr>
          <p:cNvSpPr txBox="1"/>
          <p:nvPr/>
        </p:nvSpPr>
        <p:spPr>
          <a:xfrm>
            <a:off x="3265904" y="3580958"/>
            <a:ext cx="2954656"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5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第一部分</a:t>
            </a:r>
            <a:endParaRPr kumimoji="0" lang="zh-CN" altLang="en-US" sz="5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3334538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p:cNvSpPr/>
          <p:nvPr/>
        </p:nvSpPr>
        <p:spPr>
          <a:xfrm>
            <a:off x="597416" y="1779407"/>
            <a:ext cx="10934184" cy="449439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p:cNvSpPr/>
          <p:nvPr/>
        </p:nvSpPr>
        <p:spPr>
          <a:xfrm>
            <a:off x="937515" y="2129421"/>
            <a:ext cx="10289285" cy="1421928"/>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中国共产党第一次全国代表大会在浙江嘉兴南湖的一条游船上胜利闭幕，庄严宣告中国共产党的诞生。这条游船因而获得了一个永载中国革命史册的名字</a:t>
            </a:r>
            <a:r>
              <a:rPr kumimoji="0" lang="en-US" altLang="zh-CN"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a:t>
            </a:r>
            <a:r>
              <a:rPr kumimoji="0" lang="zh-CN" altLang="en-US"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a:t>
            </a:r>
            <a:endParaRPr kumimoji="0" lang="zh-CN" altLang="zh-CN"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p:cNvSpPr/>
          <p:nvPr/>
        </p:nvSpPr>
        <p:spPr>
          <a:xfrm>
            <a:off x="1064497" y="1499659"/>
            <a:ext cx="2595434" cy="5398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1921</a:t>
            </a:r>
            <a:r>
              <a:rPr kumimoji="0" lang="zh-CN" altLang="en-US"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8</a:t>
            </a:r>
            <a:r>
              <a:rPr kumimoji="0" lang="zh-CN" altLang="en-US"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月初</a:t>
            </a:r>
          </a:p>
        </p:txBody>
      </p:sp>
      <p:pic>
        <p:nvPicPr>
          <p:cNvPr id="3" name="图片 2"/>
          <p:cNvPicPr>
            <a:picLocks noChangeAspect="1"/>
          </p:cNvPicPr>
          <p:nvPr/>
        </p:nvPicPr>
        <p:blipFill rotWithShape="1">
          <a:blip r:embed="rId3"/>
          <a:srcRect l="-2" t="1" r="635" b="3364"/>
          <a:stretch/>
        </p:blipFill>
        <p:spPr>
          <a:xfrm>
            <a:off x="991116" y="3760881"/>
            <a:ext cx="9981684" cy="21890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59463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405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0CECE67D-7711-45E1-A305-EF9D8C0229ED}"/>
              </a:ext>
            </a:extLst>
          </p:cNvPr>
          <p:cNvSpPr/>
          <p:nvPr/>
        </p:nvSpPr>
        <p:spPr>
          <a:xfrm>
            <a:off x="597416" y="1779407"/>
            <a:ext cx="10934184" cy="4494393"/>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a:extLst>
              <a:ext uri="{FF2B5EF4-FFF2-40B4-BE49-F238E27FC236}">
                <a16:creationId xmlns:a16="http://schemas.microsoft.com/office/drawing/2014/main" id="{F9A70D5E-C081-47B8-9EDE-4245800EA886}"/>
              </a:ext>
            </a:extLst>
          </p:cNvPr>
          <p:cNvSpPr/>
          <p:nvPr/>
        </p:nvSpPr>
        <p:spPr>
          <a:xfrm>
            <a:off x="937515" y="2129421"/>
            <a:ext cx="10289285" cy="1826910"/>
          </a:xfrm>
          <a:prstGeom prst="rect">
            <a:avLst/>
          </a:prstGeom>
        </p:spPr>
        <p:txBody>
          <a:bodyPr wrap="square">
            <a:spAutoFit/>
          </a:bodyPr>
          <a:lstStyle/>
          <a:p>
            <a:pPr lvl="0">
              <a:lnSpc>
                <a:spcPct val="120000"/>
              </a:lnSpc>
              <a:defRPr/>
            </a:pPr>
            <a:r>
              <a:rPr lang="zh-CN" altLang="en-US" sz="2400"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南湖引起了广大干部和人民群众的关注。</a:t>
            </a:r>
            <a:r>
              <a:rPr lang="en-US" altLang="zh-CN" sz="2400"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1959</a:t>
            </a:r>
            <a:r>
              <a:rPr lang="zh-CN" altLang="en-US" sz="2400" dirty="0">
                <a:solidFill>
                  <a:prstClr val="black"/>
                </a:solidFill>
                <a:latin typeface="Arial" panose="020B0604020202020204" pitchFamily="34" charset="0"/>
                <a:ea typeface="Microsoft YaHei" panose="020B0503020204020204" pitchFamily="34" charset="-122"/>
                <a:cs typeface="+mn-ea"/>
                <a:sym typeface="Arial" panose="020B0604020202020204" pitchFamily="34" charset="0"/>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endParaRPr kumimoji="0" lang="zh-CN" altLang="zh-CN" sz="2400" b="0" i="0" u="none" strike="noStrike" kern="1200" cap="none" spc="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236408AC-5EC0-49AC-B820-575E50A3E977}"/>
              </a:ext>
            </a:extLst>
          </p:cNvPr>
          <p:cNvSpPr/>
          <p:nvPr/>
        </p:nvSpPr>
        <p:spPr>
          <a:xfrm>
            <a:off x="8525747" y="1414549"/>
            <a:ext cx="2595434" cy="53986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000" b="1" dirty="0">
                <a:solidFill>
                  <a:prstClr val="white"/>
                </a:solidFill>
                <a:latin typeface="Arial" panose="020B0604020202020204" pitchFamily="34" charset="0"/>
                <a:ea typeface="Microsoft YaHei" panose="020B0503020204020204" pitchFamily="34" charset="-122"/>
                <a:cs typeface="+mn-ea"/>
                <a:sym typeface="Arial" panose="020B0604020202020204" pitchFamily="34" charset="0"/>
              </a:rPr>
              <a:t>建国后</a:t>
            </a:r>
            <a:endParaRPr kumimoji="0" lang="zh-CN" altLang="en-US" sz="3000" b="1" i="0" u="none" strike="noStrike" kern="1200" cap="none" spc="0" normalizeH="0" baseline="0" noProof="0" dirty="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2" name="矩形 11">
            <a:extLst>
              <a:ext uri="{FF2B5EF4-FFF2-40B4-BE49-F238E27FC236}">
                <a16:creationId xmlns:a16="http://schemas.microsoft.com/office/drawing/2014/main" id="{9AD78491-FFFE-4481-A0E5-F67A5FB71783}"/>
              </a:ext>
            </a:extLst>
          </p:cNvPr>
          <p:cNvSpPr/>
          <p:nvPr/>
        </p:nvSpPr>
        <p:spPr>
          <a:xfrm>
            <a:off x="5137150" y="4131338"/>
            <a:ext cx="6005343" cy="1731243"/>
          </a:xfrm>
          <a:prstGeom prst="rect">
            <a:avLst/>
          </a:prstGeom>
          <a:ln>
            <a:solidFill>
              <a:srgbClr val="C00000"/>
            </a:solidFill>
          </a:ln>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FF0000"/>
              </a:buClr>
              <a:buSzTx/>
              <a:buFontTx/>
              <a:buNone/>
              <a:tabLst/>
              <a:defRPr/>
            </a:pPr>
            <a:r>
              <a:rPr kumimoji="0" lang="en-US" altLang="zh-CN"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1921</a:t>
            </a:r>
            <a:r>
              <a:rPr kumimoji="0" lang="zh-CN" altLang="en-US"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a:t>
            </a:r>
            <a:r>
              <a:rPr kumimoji="0" lang="en-US" altLang="zh-CN"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7</a:t>
            </a:r>
            <a:r>
              <a:rPr kumimoji="0" lang="zh-CN" altLang="en-US" sz="2000" b="1" i="0" u="none" strike="noStrike" kern="1200" cap="none" spc="30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月</a:t>
            </a:r>
            <a:r>
              <a:rPr kumimoji="0" lang="zh-CN" altLang="en-US" sz="1700" b="0" i="0" u="none" strike="noStrike" kern="1200" cap="none" spc="300" normalizeH="0" baseline="0" noProof="0" dirty="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，中国共产党第一次全国代表大会因遭法租界巡捕的袭扰，从上海转移到嘉兴南湖的一条游船上继续举行。就是在这条游船上，伟大的中国共产党诞生了。中国革命的航船，从这里扬帆起航。</a:t>
            </a:r>
          </a:p>
        </p:txBody>
      </p:sp>
      <p:pic>
        <p:nvPicPr>
          <p:cNvPr id="13" name="图片 12">
            <a:extLst>
              <a:ext uri="{FF2B5EF4-FFF2-40B4-BE49-F238E27FC236}">
                <a16:creationId xmlns:a16="http://schemas.microsoft.com/office/drawing/2014/main" id="{3A6500CC-1E65-46B2-B704-26B03A8AAC3C}"/>
              </a:ext>
            </a:extLst>
          </p:cNvPr>
          <p:cNvPicPr>
            <a:picLocks noChangeAspect="1"/>
          </p:cNvPicPr>
          <p:nvPr/>
        </p:nvPicPr>
        <p:blipFill rotWithShape="1">
          <a:blip r:embed="rId3"/>
          <a:srcRect l="6416" t="7617" r="3793" b="14614"/>
          <a:stretch/>
        </p:blipFill>
        <p:spPr>
          <a:xfrm>
            <a:off x="1049507" y="4131338"/>
            <a:ext cx="3820943" cy="17868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93754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 calcmode="lin" valueType="num">
                                      <p:cBhvr>
                                        <p:cTn id="1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
                                        </p:tgtEl>
                                      </p:cBhvr>
                                    </p:animEffect>
                                  </p:childTnLst>
                                </p:cTn>
                              </p:par>
                            </p:childTnLst>
                          </p:cTn>
                        </p:par>
                        <p:par>
                          <p:cTn id="22" fill="hold">
                            <p:stCondLst>
                              <p:cond delay="7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12"/>
                                        </p:tgtEl>
                                        <p:attrNameLst>
                                          <p:attrName>ppt_y</p:attrName>
                                        </p:attrNameLst>
                                      </p:cBhvr>
                                      <p:tavLst>
                                        <p:tav tm="0">
                                          <p:val>
                                            <p:strVal val="#ppt_y"/>
                                          </p:val>
                                        </p:tav>
                                        <p:tav tm="100000">
                                          <p:val>
                                            <p:strVal val="#ppt_y"/>
                                          </p:val>
                                        </p:tav>
                                      </p:tavLst>
                                    </p:anim>
                                    <p:anim calcmode="lin" valueType="num">
                                      <p:cBhvr>
                                        <p:cTn id="2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12"/>
                                        </p:tgtEl>
                                      </p:cBhvr>
                                    </p:animEffect>
                                  </p:childTnLst>
                                </p:cTn>
                              </p:par>
                            </p:childTnLst>
                          </p:cTn>
                        </p:par>
                        <p:par>
                          <p:cTn id="30" fill="hold">
                            <p:stCondLst>
                              <p:cond delay="965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9BFE20-5B7D-46DC-8ED6-6D52D466062F}"/>
              </a:ext>
            </a:extLst>
          </p:cNvPr>
          <p:cNvSpPr/>
          <p:nvPr/>
        </p:nvSpPr>
        <p:spPr>
          <a:xfrm>
            <a:off x="398234" y="3429000"/>
            <a:ext cx="11395532" cy="1200329"/>
          </a:xfrm>
          <a:prstGeom prst="rect">
            <a:avLst/>
          </a:prstGeom>
          <a:solidFill>
            <a:schemeClr val="accent4">
              <a:lumMod val="60000"/>
              <a:lumOff val="40000"/>
            </a:schemeClr>
          </a:solidFill>
          <a:ln>
            <a:solidFill>
              <a:srgbClr val="C00000"/>
            </a:solidFill>
          </a:ln>
        </p:spPr>
        <p:txBody>
          <a:bodyPr wrap="square">
            <a:spAutoFit/>
          </a:bodyPr>
          <a:lstStyle/>
          <a:p>
            <a:pPr marL="0" marR="0" lvl="0" indent="0" algn="just" defTabSz="914400" rtl="0" eaLnBrk="1" fontAlgn="auto" latinLnBrk="0" hangingPunct="1">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上世纪</a:t>
            </a:r>
            <a:r>
              <a:rPr kumimoji="0" lang="en-US" altLang="zh-CN" sz="24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60</a:t>
            </a:r>
            <a:r>
              <a:rPr kumimoji="0" lang="zh-CN" altLang="en-US" sz="24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年代，中共“一大”代表董必武同志两次重访南湖，即兴赋诗。改革开放以来，邓小平、江泽民、胡锦涛等党和国家领导人，亲切关怀党的诞生地，或瞻仰红船，或亲笔题词，勉励我们“沿着南湖红船开辟的革命航道奋勇前进”。</a:t>
            </a:r>
          </a:p>
        </p:txBody>
      </p:sp>
      <p:grpSp>
        <p:nvGrpSpPr>
          <p:cNvPr id="3" name="组合 2">
            <a:extLst>
              <a:ext uri="{FF2B5EF4-FFF2-40B4-BE49-F238E27FC236}">
                <a16:creationId xmlns:a16="http://schemas.microsoft.com/office/drawing/2014/main" id="{94536FE1-C3F5-45AF-A8FD-08081BD72CCA}"/>
              </a:ext>
            </a:extLst>
          </p:cNvPr>
          <p:cNvGrpSpPr/>
          <p:nvPr/>
        </p:nvGrpSpPr>
        <p:grpSpPr>
          <a:xfrm>
            <a:off x="387621" y="2191614"/>
            <a:ext cx="11416758" cy="914400"/>
            <a:chOff x="-1032331" y="1746766"/>
            <a:chExt cx="11416758" cy="914400"/>
          </a:xfrm>
        </p:grpSpPr>
        <p:sp>
          <p:nvSpPr>
            <p:cNvPr id="4" name="矩形: 圆角 6">
              <a:extLst>
                <a:ext uri="{FF2B5EF4-FFF2-40B4-BE49-F238E27FC236}">
                  <a16:creationId xmlns:a16="http://schemas.microsoft.com/office/drawing/2014/main" id="{6B1AE72E-0492-40FC-8F28-943D47C60557}"/>
                </a:ext>
              </a:extLst>
            </p:cNvPr>
            <p:cNvSpPr/>
            <p:nvPr/>
          </p:nvSpPr>
          <p:spPr>
            <a:xfrm>
              <a:off x="-1032331" y="1746766"/>
              <a:ext cx="11416758"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5" name="Freeform 5">
              <a:extLst>
                <a:ext uri="{FF2B5EF4-FFF2-40B4-BE49-F238E27FC236}">
                  <a16:creationId xmlns:a16="http://schemas.microsoft.com/office/drawing/2014/main" id="{9B36B74B-5DCC-4CA2-8981-3E7FA2DE7425}"/>
                </a:ext>
              </a:extLst>
            </p:cNvPr>
            <p:cNvSpPr>
              <a:spLocks noChangeAspect="1"/>
            </p:cNvSpPr>
            <p:nvPr/>
          </p:nvSpPr>
          <p:spPr bwMode="auto">
            <a:xfrm>
              <a:off x="-765089" y="1934871"/>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a:extLst>
                <a:ext uri="{FF2B5EF4-FFF2-40B4-BE49-F238E27FC236}">
                  <a16:creationId xmlns:a16="http://schemas.microsoft.com/office/drawing/2014/main" id="{3F89969A-AED1-4E0A-A625-6F59DC5D0C66}"/>
                </a:ext>
              </a:extLst>
            </p:cNvPr>
            <p:cNvSpPr/>
            <p:nvPr/>
          </p:nvSpPr>
          <p:spPr>
            <a:xfrm>
              <a:off x="-41731" y="1973132"/>
              <a:ext cx="10426158"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红船，见证了中国历史上开天辟地的大事变，成为中国革命源头的象征。</a:t>
              </a:r>
            </a:p>
          </p:txBody>
        </p:sp>
      </p:grpSp>
      <p:grpSp>
        <p:nvGrpSpPr>
          <p:cNvPr id="7" name="组合 6">
            <a:extLst>
              <a:ext uri="{FF2B5EF4-FFF2-40B4-BE49-F238E27FC236}">
                <a16:creationId xmlns:a16="http://schemas.microsoft.com/office/drawing/2014/main" id="{9FEBAFB2-BFBE-47A4-AD03-A7F111C9E9CD}"/>
              </a:ext>
            </a:extLst>
          </p:cNvPr>
          <p:cNvGrpSpPr/>
          <p:nvPr/>
        </p:nvGrpSpPr>
        <p:grpSpPr>
          <a:xfrm>
            <a:off x="387621" y="4952316"/>
            <a:ext cx="11416758" cy="914400"/>
            <a:chOff x="2971801" y="1746766"/>
            <a:chExt cx="11416758" cy="914400"/>
          </a:xfrm>
        </p:grpSpPr>
        <p:sp>
          <p:nvSpPr>
            <p:cNvPr id="8" name="矩形: 圆角 9">
              <a:extLst>
                <a:ext uri="{FF2B5EF4-FFF2-40B4-BE49-F238E27FC236}">
                  <a16:creationId xmlns:a16="http://schemas.microsoft.com/office/drawing/2014/main" id="{762109DB-557A-467F-B1A4-EA8080EC8899}"/>
                </a:ext>
              </a:extLst>
            </p:cNvPr>
            <p:cNvSpPr/>
            <p:nvPr/>
          </p:nvSpPr>
          <p:spPr>
            <a:xfrm>
              <a:off x="2971801" y="1746766"/>
              <a:ext cx="11416758" cy="9144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Freeform 5">
              <a:extLst>
                <a:ext uri="{FF2B5EF4-FFF2-40B4-BE49-F238E27FC236}">
                  <a16:creationId xmlns:a16="http://schemas.microsoft.com/office/drawing/2014/main" id="{D1304379-3075-4E26-BD19-6ADDA07A7E06}"/>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0" name="矩形 9">
              <a:extLst>
                <a:ext uri="{FF2B5EF4-FFF2-40B4-BE49-F238E27FC236}">
                  <a16:creationId xmlns:a16="http://schemas.microsoft.com/office/drawing/2014/main" id="{11E81430-C26A-4771-B91C-CC4AFD9ACFBA}"/>
                </a:ext>
              </a:extLst>
            </p:cNvPr>
            <p:cNvSpPr/>
            <p:nvPr/>
          </p:nvSpPr>
          <p:spPr>
            <a:xfrm>
              <a:off x="4044230" y="2008902"/>
              <a:ext cx="6340197"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红船，一直接受着人们特别是共产党人的瞻仰</a:t>
              </a:r>
            </a:p>
          </p:txBody>
        </p:sp>
      </p:grpSp>
    </p:spTree>
    <p:extLst>
      <p:ext uri="{BB962C8B-B14F-4D97-AF65-F5344CB8AC3E}">
        <p14:creationId xmlns:p14="http://schemas.microsoft.com/office/powerpoint/2010/main" val="32840775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5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1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ppt_y</p:attrName>
                                        </p:attrNameLst>
                                      </p:cBhvr>
                                      <p:tavLst>
                                        <p:tav tm="0">
                                          <p:val>
                                            <p:strVal val="#ppt_y+#ppt_h*1.125000"/>
                                          </p:val>
                                        </p:tav>
                                        <p:tav tm="100000">
                                          <p:val>
                                            <p:strVal val="#ppt_y"/>
                                          </p:val>
                                        </p:tav>
                                      </p:tavLst>
                                    </p:anim>
                                    <p:animEffect transition="in" filter="wipe(up)">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矩形: 圆角 2">
            <a:extLst>
              <a:ext uri="{FF2B5EF4-FFF2-40B4-BE49-F238E27FC236}">
                <a16:creationId xmlns:a16="http://schemas.microsoft.com/office/drawing/2014/main" id="{C7E4DBC0-673B-4842-B620-45949E65F7D3}"/>
              </a:ext>
            </a:extLst>
          </p:cNvPr>
          <p:cNvSpPr>
            <a:spLocks noChangeAspect="1"/>
          </p:cNvSpPr>
          <p:nvPr/>
        </p:nvSpPr>
        <p:spPr>
          <a:xfrm>
            <a:off x="1988527" y="2626377"/>
            <a:ext cx="8214945" cy="3542983"/>
          </a:xfrm>
          <a:prstGeom prst="roundRect">
            <a:avLst>
              <a:gd name="adj" fmla="val 232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 name="矩形: 圆角 7">
            <a:extLst>
              <a:ext uri="{FF2B5EF4-FFF2-40B4-BE49-F238E27FC236}">
                <a16:creationId xmlns:a16="http://schemas.microsoft.com/office/drawing/2014/main" id="{A409CFA2-A290-4F69-97E2-CD233167172B}"/>
              </a:ext>
            </a:extLst>
          </p:cNvPr>
          <p:cNvSpPr/>
          <p:nvPr/>
        </p:nvSpPr>
        <p:spPr>
          <a:xfrm>
            <a:off x="1988527" y="1825075"/>
            <a:ext cx="8214944" cy="5760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AE3"/>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a:t>
            </a:r>
          </a:p>
        </p:txBody>
      </p:sp>
      <p:sp>
        <p:nvSpPr>
          <p:cNvPr id="3" name="矩形 2">
            <a:extLst>
              <a:ext uri="{FF2B5EF4-FFF2-40B4-BE49-F238E27FC236}">
                <a16:creationId xmlns:a16="http://schemas.microsoft.com/office/drawing/2014/main" id="{35D18C7C-E410-4A6D-A823-A7D8D003C6E0}"/>
              </a:ext>
            </a:extLst>
          </p:cNvPr>
          <p:cNvSpPr/>
          <p:nvPr/>
        </p:nvSpPr>
        <p:spPr>
          <a:xfrm>
            <a:off x="1996977" y="2818709"/>
            <a:ext cx="8206495" cy="707886"/>
          </a:xfrm>
          <a:prstGeom prst="rect">
            <a:avLst/>
          </a:prstGeom>
        </p:spPr>
        <p:txBody>
          <a:bodyPr wrap="square">
            <a:spAutoFit/>
          </a:bodyPr>
          <a:lstStyle/>
          <a:p>
            <a:pPr indent="457200"/>
            <a:r>
              <a:rPr lang="zh-CN" altLang="en-US" sz="2000" dirty="0">
                <a:solidFill>
                  <a:srgbClr val="591300"/>
                </a:solidFill>
                <a:latin typeface="Arial" panose="020B0604020202020204" pitchFamily="34" charset="0"/>
                <a:ea typeface="Microsoft YaHei" panose="020B0503020204020204" pitchFamily="34" charset="-122"/>
                <a:cs typeface="+mn-ea"/>
                <a:sym typeface="Arial" panose="020B0604020202020204" pitchFamily="34" charset="0"/>
              </a:rPr>
              <a:t>红船所代表和昭示的是时代高度，是发展方向，是奋进明灯，是铸就在中华儿女心中的永不褪色的精神丰碑。</a:t>
            </a:r>
            <a:endParaRPr lang="zh-CN" altLang="zh-CN" sz="2000" dirty="0">
              <a:solidFill>
                <a:srgbClr val="591300"/>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矩形 5">
            <a:extLst>
              <a:ext uri="{FF2B5EF4-FFF2-40B4-BE49-F238E27FC236}">
                <a16:creationId xmlns:a16="http://schemas.microsoft.com/office/drawing/2014/main" id="{CDE30A6D-6E63-49FC-99BD-49313FA46B5A}"/>
              </a:ext>
            </a:extLst>
          </p:cNvPr>
          <p:cNvSpPr/>
          <p:nvPr/>
        </p:nvSpPr>
        <p:spPr>
          <a:xfrm>
            <a:off x="1996978" y="3762465"/>
            <a:ext cx="8206494" cy="1015663"/>
          </a:xfrm>
          <a:prstGeom prst="rect">
            <a:avLst/>
          </a:prstGeom>
        </p:spPr>
        <p:txBody>
          <a:bodyPr wrap="square">
            <a:spAutoFit/>
          </a:bodyPr>
          <a:lstStyle/>
          <a:p>
            <a:pPr marL="0" marR="0" lvl="0" indent="45720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“红船精神”同井冈山精神、长征精神、延安精神、西柏坡精神等一道，伴随中国革命的光辉历程，共同构成我们党在前进道路上战胜各种困难和风险、不断夺取新胜利的强大精神力量和宝贵精神财富。</a:t>
            </a:r>
            <a:endParaRPr kumimoji="0" lang="zh-CN" altLang="zh-CN" sz="2000" b="0" i="0" u="none" strike="noStrike" kern="1200" cap="none" spc="0" normalizeH="0" baseline="0" noProof="0" dirty="0">
              <a:ln>
                <a:noFill/>
              </a:ln>
              <a:solidFill>
                <a:srgbClr val="591300"/>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矩形 6">
            <a:extLst>
              <a:ext uri="{FF2B5EF4-FFF2-40B4-BE49-F238E27FC236}">
                <a16:creationId xmlns:a16="http://schemas.microsoft.com/office/drawing/2014/main" id="{47D3EBBC-B89B-4DD4-A184-79D23781505C}"/>
              </a:ext>
            </a:extLst>
          </p:cNvPr>
          <p:cNvSpPr/>
          <p:nvPr/>
        </p:nvSpPr>
        <p:spPr>
          <a:xfrm>
            <a:off x="1996978" y="5013997"/>
            <a:ext cx="8206494" cy="1015663"/>
          </a:xfrm>
          <a:prstGeom prst="rect">
            <a:avLst/>
          </a:prstGeom>
        </p:spPr>
        <p:txBody>
          <a:bodyPr wrap="square">
            <a:spAutoFit/>
          </a:bodyPr>
          <a:lstStyle/>
          <a:p>
            <a:pPr indent="457200"/>
            <a:r>
              <a:rPr lang="zh-CN" altLang="en-US" sz="2000" dirty="0">
                <a:solidFill>
                  <a:srgbClr val="591300"/>
                </a:solidFill>
                <a:latin typeface="Arial" panose="020B0604020202020204" pitchFamily="34" charset="0"/>
                <a:ea typeface="Microsoft YaHei" panose="020B0503020204020204" pitchFamily="34" charset="-122"/>
                <a:cs typeface="+mn-ea"/>
                <a:sym typeface="Arial" panose="020B0604020202020204" pitchFamily="34" charset="0"/>
              </a:rPr>
              <a:t>“红船精神”一直激励和鼓舞着我们党坚持站在历史的高度，走在时代的前列，勇当舵手，引领航向，不断取得革命、建设和改革的一个又一个胜利。</a:t>
            </a:r>
            <a:endParaRPr lang="zh-CN" altLang="zh-CN" sz="2000" dirty="0">
              <a:solidFill>
                <a:srgbClr val="591300"/>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nvGrpSpPr>
          <p:cNvPr id="14" name="组合 13">
            <a:extLst>
              <a:ext uri="{FF2B5EF4-FFF2-40B4-BE49-F238E27FC236}">
                <a16:creationId xmlns:a16="http://schemas.microsoft.com/office/drawing/2014/main" id="{E88F69F4-FF78-451B-9920-39DFD8B06CB8}"/>
              </a:ext>
            </a:extLst>
          </p:cNvPr>
          <p:cNvGrpSpPr/>
          <p:nvPr/>
        </p:nvGrpSpPr>
        <p:grpSpPr>
          <a:xfrm>
            <a:off x="1031491" y="1825075"/>
            <a:ext cx="720000" cy="4344285"/>
            <a:chOff x="2052609" y="1752599"/>
            <a:chExt cx="720000" cy="4344285"/>
          </a:xfrm>
        </p:grpSpPr>
        <p:sp>
          <p:nvSpPr>
            <p:cNvPr id="15" name="矩形: 圆角 2">
              <a:extLst>
                <a:ext uri="{FF2B5EF4-FFF2-40B4-BE49-F238E27FC236}">
                  <a16:creationId xmlns:a16="http://schemas.microsoft.com/office/drawing/2014/main" id="{16899DDF-2000-40C1-93EB-5C7618DD8F7D}"/>
                </a:ext>
              </a:extLst>
            </p:cNvPr>
            <p:cNvSpPr>
              <a:spLocks noChangeAspect="1"/>
            </p:cNvSpPr>
            <p:nvPr/>
          </p:nvSpPr>
          <p:spPr>
            <a:xfrm>
              <a:off x="2052609" y="1752599"/>
              <a:ext cx="720000" cy="434428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6" name="Freeform 5">
              <a:extLst>
                <a:ext uri="{FF2B5EF4-FFF2-40B4-BE49-F238E27FC236}">
                  <a16:creationId xmlns:a16="http://schemas.microsoft.com/office/drawing/2014/main" id="{F2333D0C-06F7-4225-8B58-845043E5AA40}"/>
                </a:ext>
              </a:extLst>
            </p:cNvPr>
            <p:cNvSpPr>
              <a:spLocks noChangeAspect="1"/>
            </p:cNvSpPr>
            <p:nvPr/>
          </p:nvSpPr>
          <p:spPr bwMode="auto">
            <a:xfrm>
              <a:off x="2216189" y="3584284"/>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Microsoft YaHei" panose="020B0503020204020204" pitchFamily="34" charset="-122"/>
                <a:cs typeface="+mn-ea"/>
                <a:sym typeface="Arial" panose="020B0604020202020204" pitchFamily="34" charset="0"/>
              </a:endParaRPr>
            </a:p>
          </p:txBody>
        </p:sp>
      </p:grpSp>
      <p:sp>
        <p:nvSpPr>
          <p:cNvPr id="23" name="文本框 22">
            <a:extLst>
              <a:ext uri="{FF2B5EF4-FFF2-40B4-BE49-F238E27FC236}">
                <a16:creationId xmlns:a16="http://schemas.microsoft.com/office/drawing/2014/main" id="{8BABE546-D7D4-4745-A72E-D957CB556EB0}"/>
              </a:ext>
            </a:extLst>
          </p:cNvPr>
          <p:cNvSpPr txBox="1"/>
          <p:nvPr/>
        </p:nvSpPr>
        <p:spPr>
          <a:xfrm>
            <a:off x="10447852" y="1825075"/>
            <a:ext cx="681038" cy="4344285"/>
          </a:xfrm>
          <a:prstGeom prst="roundRect">
            <a:avLst/>
          </a:prstGeom>
          <a:solidFill>
            <a:srgbClr val="C00000"/>
          </a:solidFill>
          <a:ln>
            <a:noFill/>
          </a:ln>
          <a:effectLst>
            <a:outerShdw blurRad="292100" dist="139700" dir="2700000" algn="tl" rotWithShape="0">
              <a:srgbClr val="333333">
                <a:alpha val="65000"/>
              </a:srgbClr>
            </a:outerShdw>
          </a:effectLst>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C000"/>
                </a:solidFill>
                <a:effectLst/>
                <a:uLnTx/>
                <a:uFillTx/>
                <a:latin typeface="Arial" panose="020B0604020202020204" pitchFamily="34" charset="0"/>
                <a:ea typeface="Microsoft YaHei" panose="020B0503020204020204" pitchFamily="34" charset="-122"/>
                <a:cs typeface="+mn-ea"/>
                <a:sym typeface="Arial" panose="020B0604020202020204" pitchFamily="34" charset="0"/>
              </a:rPr>
              <a:t>红船劈波行，精神聚人心</a:t>
            </a:r>
          </a:p>
        </p:txBody>
      </p:sp>
    </p:spTree>
    <p:extLst>
      <p:ext uri="{BB962C8B-B14F-4D97-AF65-F5344CB8AC3E}">
        <p14:creationId xmlns:p14="http://schemas.microsoft.com/office/powerpoint/2010/main" val="343997149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4500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par>
                                <p:cTn id="15" presetID="22" presetClass="entr" presetSubtype="8"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1000"/>
                                        <p:tgtEl>
                                          <p:spTgt spid="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10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户外, 天空, 日落&#10;&#10;已生成极高可信度的说明">
            <a:extLst>
              <a:ext uri="{FF2B5EF4-FFF2-40B4-BE49-F238E27FC236}">
                <a16:creationId xmlns:a16="http://schemas.microsoft.com/office/drawing/2014/main" id="{D37AB2F8-F3FA-4D78-B34D-CA8D7A789AF3}"/>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5119" y="1531257"/>
            <a:ext cx="12179353" cy="3795485"/>
          </a:xfrm>
          <a:prstGeom prst="rect">
            <a:avLst/>
          </a:prstGeom>
        </p:spPr>
      </p:pic>
      <p:cxnSp>
        <p:nvCxnSpPr>
          <p:cNvPr id="4" name="直接连接符 3">
            <a:extLst>
              <a:ext uri="{FF2B5EF4-FFF2-40B4-BE49-F238E27FC236}">
                <a16:creationId xmlns:a16="http://schemas.microsoft.com/office/drawing/2014/main" id="{7474AE75-61AE-49D9-9307-93DC37685F55}"/>
              </a:ext>
            </a:extLst>
          </p:cNvPr>
          <p:cNvCxnSpPr>
            <a:cxnSpLocks/>
          </p:cNvCxnSpPr>
          <p:nvPr/>
        </p:nvCxnSpPr>
        <p:spPr>
          <a:xfrm>
            <a:off x="3389086" y="3478868"/>
            <a:ext cx="8795657" cy="0"/>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80812736-4F7F-4F53-8220-6089B43CEECD}"/>
              </a:ext>
            </a:extLst>
          </p:cNvPr>
          <p:cNvSpPr txBox="1"/>
          <p:nvPr/>
        </p:nvSpPr>
        <p:spPr>
          <a:xfrm>
            <a:off x="3167880" y="2545781"/>
            <a:ext cx="8592657" cy="830997"/>
          </a:xfrm>
          <a:prstGeom prst="rect">
            <a:avLst/>
          </a:prstGeom>
          <a:noFill/>
        </p:spPr>
        <p:txBody>
          <a:bodyPr wrap="square" rtlCol="0">
            <a:spAutoFit/>
          </a:bodyPr>
          <a:lstStyle/>
          <a:p>
            <a:pPr lvl="0">
              <a:defRPr/>
            </a:pPr>
            <a:r>
              <a:rPr lang="zh-CN" altLang="en-US" sz="48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“红船精神”党的先进性之源</a:t>
            </a:r>
          </a:p>
        </p:txBody>
      </p:sp>
      <p:pic>
        <p:nvPicPr>
          <p:cNvPr id="6" name="图片 5">
            <a:extLst>
              <a:ext uri="{FF2B5EF4-FFF2-40B4-BE49-F238E27FC236}">
                <a16:creationId xmlns:a16="http://schemas.microsoft.com/office/drawing/2014/main" id="{BB1A2B07-996A-41B7-8D40-F446FA98005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9172" y="2211896"/>
            <a:ext cx="2954655" cy="2185357"/>
          </a:xfrm>
          <a:prstGeom prst="rect">
            <a:avLst/>
          </a:prstGeom>
        </p:spPr>
      </p:pic>
      <p:sp>
        <p:nvSpPr>
          <p:cNvPr id="10" name="文本框 9">
            <a:extLst>
              <a:ext uri="{FF2B5EF4-FFF2-40B4-BE49-F238E27FC236}">
                <a16:creationId xmlns:a16="http://schemas.microsoft.com/office/drawing/2014/main" id="{1896BA5D-4F40-4803-B28F-99BE327A9285}"/>
              </a:ext>
            </a:extLst>
          </p:cNvPr>
          <p:cNvSpPr txBox="1"/>
          <p:nvPr/>
        </p:nvSpPr>
        <p:spPr>
          <a:xfrm>
            <a:off x="3265904" y="3580958"/>
            <a:ext cx="2954656" cy="923330"/>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5400" b="1" dirty="0">
                <a:solidFill>
                  <a:srgbClr val="FFFF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第二部分</a:t>
            </a:r>
            <a:endParaRPr kumimoji="0" lang="zh-CN" altLang="en-US" sz="5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4094961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9CF3ADD-1DDB-44A3-AA26-0D442EF3EF8A"/>
  <p:tag name="ISPRING_SCORM_RATE_SLIDES" val="1"/>
  <p:tag name="ISPRINGONLINEFOLDERID" val="0"/>
  <p:tag name="ISPRINGONLINEFOLDERPATH" val="内容列表"/>
  <p:tag name="ISPRINGCLOUDFOLDERID" val="0"/>
  <p:tag name="ISPRINGCLOUDFOLDERPATH" val="资源库"/>
  <p:tag name="ISPRING_PLAYERS_CUSTOMIZATION" val="UEsDBBQAAgAIADiUeE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4lHh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iUeE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OJR4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OJR4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OJR4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JR4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JR4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O5R4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8lHhLbVEZO0oAAABqAAAAGwAAAHVuaXZlcnNhbC91bml2ZXJzYWwucG5nLnhtbLOxr8jNUShLLSrOzM+zVTLUM1Cyt+PlsikoSi3LTC1XqACKGekZQICSQiUqtzwzpSTDVsnC0BghlpGamZ5RYqtkZmgAF9QHGgkAUEsBAgAAFAACAAgAOJR4SxUOrShkBAAABxEAAB0AAAAAAAAAAQAAAAAAAAAAAHVuaXZlcnNhbC9jb21tb25fbWVzc2FnZXMubG5nUEsBAgAAFAACAAgAOJR4Swh+CyMpAwAAhgwAACcAAAAAAAAAAQAAAAAAnwQAAHVuaXZlcnNhbC9mbGFzaF9wdWJsaXNoaW5nX3NldHRpbmdzLnhtbFBLAQIAABQAAgAIADiUeEu1/AlkugIAAFUKAAAhAAAAAAAAAAEAAAAAAA0IAAB1bml2ZXJzYWwvZmxhc2hfc2tpbl9zZXR0aW5ncy54bWxQSwECAAAUAAIACAA4lHhLKpYPZ/4CAACXCwAAJgAAAAAAAAABAAAAAAAGCwAAdW5pdmVyc2FsL2h0bWxfcHVibGlzaGluZ19zZXR0aW5ncy54bWxQSwECAAAUAAIACAA4lHhLaHFSkZoBAAAfBgAAHwAAAAAAAAABAAAAAABIDgAAdW5pdmVyc2FsL2h0bWxfc2tpbl9zZXR0aW5ncy5qc1BLAQIAABQAAgAIADiUeEs9PC/RwQAAAOUBAAAaAAAAAAAAAAEAAAAAAB8QAAB1bml2ZXJzYWwvaTE4bl9wcmVzZXRzLnhtbFBLAQIAABQAAgAIADiUeEua+ZZkawAAAGsAAAAcAAAAAAAAAAEAAAAAABgRAAB1bml2ZXJzYWwvbG9jYWxfc2V0dGluZ3MueG1sUEsBAgAAFAACAAgARJRXRyO0Tvv7AgAAsAgAABQAAAAAAAAAAQAAAAAAvREAAHVuaXZlcnNhbC9wbGF5ZXIueG1sUEsBAgAAFAACAAgAOJR4S7CHI/RsAQAA9wIAACkAAAAAAAAAAQAAAAAA6hQAAHVuaXZlcnNhbC9za2luX2N1c3RvbWl6YXRpb25fc2V0dGluZ3MueG1sUEsBAgAAFAACAAgAO5R4S7DdIuDqDAAA1hoAABcAAAAAAAAAAAAAAAAAnRYAAHVuaXZlcnNhbC91bml2ZXJzYWwucG5nUEsBAgAAFAACAAgAPJR4S21RGTtKAAAAagAAABsAAAAAAAAAAQAAAAAAvCMAAHVuaXZlcnNhbC91bml2ZXJzYWwucG5nLnhtbFBLBQYAAAAACwALAEkDAAA/JAAAAAA="/>
  <p:tag name="ISPRING_PRESENTATION_TITLE" val="弘扬红船精神走在时代前列实现伟大梦想PPT模板"/>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1_Office 主题​​">
  <a:themeElements>
    <a:clrScheme name="自定义 113">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0000"/>
      </a:hlink>
      <a:folHlink>
        <a:srgbClr val="000000"/>
      </a:folHlink>
    </a:clrScheme>
    <a:fontScheme name="xq51su1a">
      <a:majorFont>
        <a:latin typeface="Arial" panose="020F0302020204030204"/>
        <a:ea typeface="Microsoft YaHei"/>
        <a:cs typeface=""/>
      </a:majorFont>
      <a:minorFont>
        <a:latin typeface="Arial"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2942</Words>
  <Application>Microsoft Office PowerPoint</Application>
  <PresentationFormat>宽屏</PresentationFormat>
  <Paragraphs>92</Paragraphs>
  <Slides>25</Slides>
  <Notes>25</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李旭科书法 v1.4</vt:lpstr>
      <vt:lpstr>微软雅黑</vt:lpstr>
      <vt:lpstr>Arial</vt:lpstr>
      <vt:lpstr>FZQingKeBenYueSongS-R-GB</vt:lpstr>
      <vt:lpstr>等线</vt:lpstr>
      <vt:lpstr>方正粗宋简体</vt:lpstr>
      <vt:lpstr>微软雅黑</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弘扬红船精神走在时代前列实现伟大梦想PPT模板</dc:title>
  <dc:creator>歉然安可</dc:creator>
  <cp:lastModifiedBy>China</cp:lastModifiedBy>
  <cp:revision>18</cp:revision>
  <dcterms:created xsi:type="dcterms:W3CDTF">2017-12-13T12:19:40Z</dcterms:created>
  <dcterms:modified xsi:type="dcterms:W3CDTF">2018-04-08T07:48:19Z</dcterms:modified>
</cp:coreProperties>
</file>