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59" r:id="rId4"/>
    <p:sldId id="260" r:id="rId5"/>
    <p:sldId id="264" r:id="rId6"/>
    <p:sldId id="266" r:id="rId7"/>
    <p:sldId id="265" r:id="rId8"/>
    <p:sldId id="261" r:id="rId9"/>
    <p:sldId id="271" r:id="rId10"/>
    <p:sldId id="262" r:id="rId11"/>
    <p:sldId id="267" r:id="rId12"/>
    <p:sldId id="268" r:id="rId13"/>
    <p:sldId id="269" r:id="rId14"/>
    <p:sldId id="270" r:id="rId15"/>
    <p:sldId id="263" r:id="rId16"/>
    <p:sldId id="275" r:id="rId17"/>
    <p:sldId id="276" r:id="rId18"/>
    <p:sldId id="277" r:id="rId19"/>
    <p:sldId id="278" r:id="rId20"/>
    <p:sldId id="279" r:id="rId21"/>
    <p:sldId id="280" r:id="rId22"/>
    <p:sldId id="281" r:id="rId23"/>
    <p:sldId id="282"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2E22"/>
    <a:srgbClr val="E11A15"/>
    <a:srgbClr val="E31C14"/>
    <a:srgbClr val="BE1A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942" y="78"/>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572FDD-7CB4-433F-A7D0-CA87FDF2BE2B}" type="datetimeFigureOut">
              <a:rPr lang="zh-CN" altLang="en-US" smtClean="0"/>
              <a:t>2018/3/13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5612C4-5C5E-4624-8AF7-08D397EAB25F}" type="slidenum">
              <a:rPr lang="zh-CN" altLang="en-US" smtClean="0"/>
              <a:t>‹#›</a:t>
            </a:fld>
            <a:endParaRPr lang="zh-CN" altLang="en-US"/>
          </a:p>
        </p:txBody>
      </p:sp>
    </p:spTree>
    <p:extLst>
      <p:ext uri="{BB962C8B-B14F-4D97-AF65-F5344CB8AC3E}">
        <p14:creationId xmlns:p14="http://schemas.microsoft.com/office/powerpoint/2010/main" val="30523517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5612C4-5C5E-4624-8AF7-08D397EAB25F}" type="slidenum">
              <a:rPr lang="zh-CN" altLang="en-US" smtClean="0"/>
              <a:t>1</a:t>
            </a:fld>
            <a:endParaRPr lang="zh-CN" altLang="en-US"/>
          </a:p>
        </p:txBody>
      </p:sp>
    </p:spTree>
    <p:extLst>
      <p:ext uri="{BB962C8B-B14F-4D97-AF65-F5344CB8AC3E}">
        <p14:creationId xmlns:p14="http://schemas.microsoft.com/office/powerpoint/2010/main" val="27981542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5612C4-5C5E-4624-8AF7-08D397EAB25F}" type="slidenum">
              <a:rPr lang="zh-CN" altLang="en-US" smtClean="0"/>
              <a:t>10</a:t>
            </a:fld>
            <a:endParaRPr lang="zh-CN" altLang="en-US"/>
          </a:p>
        </p:txBody>
      </p:sp>
    </p:spTree>
    <p:extLst>
      <p:ext uri="{BB962C8B-B14F-4D97-AF65-F5344CB8AC3E}">
        <p14:creationId xmlns:p14="http://schemas.microsoft.com/office/powerpoint/2010/main" val="9193301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5612C4-5C5E-4624-8AF7-08D397EAB25F}" type="slidenum">
              <a:rPr lang="zh-CN" altLang="en-US" smtClean="0"/>
              <a:t>11</a:t>
            </a:fld>
            <a:endParaRPr lang="zh-CN" altLang="en-US"/>
          </a:p>
        </p:txBody>
      </p:sp>
    </p:spTree>
    <p:extLst>
      <p:ext uri="{BB962C8B-B14F-4D97-AF65-F5344CB8AC3E}">
        <p14:creationId xmlns:p14="http://schemas.microsoft.com/office/powerpoint/2010/main" val="2611356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5612C4-5C5E-4624-8AF7-08D397EAB25F}" type="slidenum">
              <a:rPr lang="zh-CN" altLang="en-US" smtClean="0"/>
              <a:t>12</a:t>
            </a:fld>
            <a:endParaRPr lang="zh-CN" altLang="en-US"/>
          </a:p>
        </p:txBody>
      </p:sp>
    </p:spTree>
    <p:extLst>
      <p:ext uri="{BB962C8B-B14F-4D97-AF65-F5344CB8AC3E}">
        <p14:creationId xmlns:p14="http://schemas.microsoft.com/office/powerpoint/2010/main" val="36208107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5612C4-5C5E-4624-8AF7-08D397EAB25F}" type="slidenum">
              <a:rPr lang="zh-CN" altLang="en-US" smtClean="0"/>
              <a:t>13</a:t>
            </a:fld>
            <a:endParaRPr lang="zh-CN" altLang="en-US"/>
          </a:p>
        </p:txBody>
      </p:sp>
    </p:spTree>
    <p:extLst>
      <p:ext uri="{BB962C8B-B14F-4D97-AF65-F5344CB8AC3E}">
        <p14:creationId xmlns:p14="http://schemas.microsoft.com/office/powerpoint/2010/main" val="6773706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5612C4-5C5E-4624-8AF7-08D397EAB25F}" type="slidenum">
              <a:rPr lang="zh-CN" altLang="en-US" smtClean="0"/>
              <a:t>14</a:t>
            </a:fld>
            <a:endParaRPr lang="zh-CN" altLang="en-US"/>
          </a:p>
        </p:txBody>
      </p:sp>
    </p:spTree>
    <p:extLst>
      <p:ext uri="{BB962C8B-B14F-4D97-AF65-F5344CB8AC3E}">
        <p14:creationId xmlns:p14="http://schemas.microsoft.com/office/powerpoint/2010/main" val="42912795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5612C4-5C5E-4624-8AF7-08D397EAB25F}" type="slidenum">
              <a:rPr lang="zh-CN" altLang="en-US" smtClean="0"/>
              <a:t>15</a:t>
            </a:fld>
            <a:endParaRPr lang="zh-CN" altLang="en-US"/>
          </a:p>
        </p:txBody>
      </p:sp>
    </p:spTree>
    <p:extLst>
      <p:ext uri="{BB962C8B-B14F-4D97-AF65-F5344CB8AC3E}">
        <p14:creationId xmlns:p14="http://schemas.microsoft.com/office/powerpoint/2010/main" val="4893543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5612C4-5C5E-4624-8AF7-08D397EAB25F}" type="slidenum">
              <a:rPr lang="zh-CN" altLang="en-US" smtClean="0"/>
              <a:t>16</a:t>
            </a:fld>
            <a:endParaRPr lang="zh-CN" altLang="en-US"/>
          </a:p>
        </p:txBody>
      </p:sp>
    </p:spTree>
    <p:extLst>
      <p:ext uri="{BB962C8B-B14F-4D97-AF65-F5344CB8AC3E}">
        <p14:creationId xmlns:p14="http://schemas.microsoft.com/office/powerpoint/2010/main" val="23393767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5612C4-5C5E-4624-8AF7-08D397EAB25F}" type="slidenum">
              <a:rPr lang="zh-CN" altLang="en-US" smtClean="0"/>
              <a:t>17</a:t>
            </a:fld>
            <a:endParaRPr lang="zh-CN" altLang="en-US"/>
          </a:p>
        </p:txBody>
      </p:sp>
    </p:spTree>
    <p:extLst>
      <p:ext uri="{BB962C8B-B14F-4D97-AF65-F5344CB8AC3E}">
        <p14:creationId xmlns:p14="http://schemas.microsoft.com/office/powerpoint/2010/main" val="1302690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5612C4-5C5E-4624-8AF7-08D397EAB25F}" type="slidenum">
              <a:rPr lang="zh-CN" altLang="en-US" smtClean="0"/>
              <a:t>18</a:t>
            </a:fld>
            <a:endParaRPr lang="zh-CN" altLang="en-US"/>
          </a:p>
        </p:txBody>
      </p:sp>
    </p:spTree>
    <p:extLst>
      <p:ext uri="{BB962C8B-B14F-4D97-AF65-F5344CB8AC3E}">
        <p14:creationId xmlns:p14="http://schemas.microsoft.com/office/powerpoint/2010/main" val="35160294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5612C4-5C5E-4624-8AF7-08D397EAB25F}" type="slidenum">
              <a:rPr lang="zh-CN" altLang="en-US" smtClean="0"/>
              <a:t>19</a:t>
            </a:fld>
            <a:endParaRPr lang="zh-CN" altLang="en-US"/>
          </a:p>
        </p:txBody>
      </p:sp>
    </p:spTree>
    <p:extLst>
      <p:ext uri="{BB962C8B-B14F-4D97-AF65-F5344CB8AC3E}">
        <p14:creationId xmlns:p14="http://schemas.microsoft.com/office/powerpoint/2010/main" val="3549390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5612C4-5C5E-4624-8AF7-08D397EAB25F}" type="slidenum">
              <a:rPr lang="zh-CN" altLang="en-US" smtClean="0"/>
              <a:t>2</a:t>
            </a:fld>
            <a:endParaRPr lang="zh-CN" altLang="en-US"/>
          </a:p>
        </p:txBody>
      </p:sp>
    </p:spTree>
    <p:extLst>
      <p:ext uri="{BB962C8B-B14F-4D97-AF65-F5344CB8AC3E}">
        <p14:creationId xmlns:p14="http://schemas.microsoft.com/office/powerpoint/2010/main" val="21221898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5612C4-5C5E-4624-8AF7-08D397EAB25F}" type="slidenum">
              <a:rPr lang="zh-CN" altLang="en-US" smtClean="0"/>
              <a:t>20</a:t>
            </a:fld>
            <a:endParaRPr lang="zh-CN" altLang="en-US"/>
          </a:p>
        </p:txBody>
      </p:sp>
    </p:spTree>
    <p:extLst>
      <p:ext uri="{BB962C8B-B14F-4D97-AF65-F5344CB8AC3E}">
        <p14:creationId xmlns:p14="http://schemas.microsoft.com/office/powerpoint/2010/main" val="12767693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5612C4-5C5E-4624-8AF7-08D397EAB25F}" type="slidenum">
              <a:rPr lang="zh-CN" altLang="en-US" smtClean="0"/>
              <a:t>21</a:t>
            </a:fld>
            <a:endParaRPr lang="zh-CN" altLang="en-US"/>
          </a:p>
        </p:txBody>
      </p:sp>
    </p:spTree>
    <p:extLst>
      <p:ext uri="{BB962C8B-B14F-4D97-AF65-F5344CB8AC3E}">
        <p14:creationId xmlns:p14="http://schemas.microsoft.com/office/powerpoint/2010/main" val="37077536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5612C4-5C5E-4624-8AF7-08D397EAB25F}" type="slidenum">
              <a:rPr lang="zh-CN" altLang="en-US" smtClean="0"/>
              <a:t>22</a:t>
            </a:fld>
            <a:endParaRPr lang="zh-CN" altLang="en-US"/>
          </a:p>
        </p:txBody>
      </p:sp>
    </p:spTree>
    <p:extLst>
      <p:ext uri="{BB962C8B-B14F-4D97-AF65-F5344CB8AC3E}">
        <p14:creationId xmlns:p14="http://schemas.microsoft.com/office/powerpoint/2010/main" val="22095601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5612C4-5C5E-4624-8AF7-08D397EAB25F}" type="slidenum">
              <a:rPr lang="zh-CN" altLang="en-US" smtClean="0"/>
              <a:t>23</a:t>
            </a:fld>
            <a:endParaRPr lang="zh-CN" altLang="en-US"/>
          </a:p>
        </p:txBody>
      </p:sp>
    </p:spTree>
    <p:extLst>
      <p:ext uri="{BB962C8B-B14F-4D97-AF65-F5344CB8AC3E}">
        <p14:creationId xmlns:p14="http://schemas.microsoft.com/office/powerpoint/2010/main" val="1950771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5612C4-5C5E-4624-8AF7-08D397EAB25F}" type="slidenum">
              <a:rPr lang="zh-CN" altLang="en-US" smtClean="0"/>
              <a:t>3</a:t>
            </a:fld>
            <a:endParaRPr lang="zh-CN" altLang="en-US"/>
          </a:p>
        </p:txBody>
      </p:sp>
    </p:spTree>
    <p:extLst>
      <p:ext uri="{BB962C8B-B14F-4D97-AF65-F5344CB8AC3E}">
        <p14:creationId xmlns:p14="http://schemas.microsoft.com/office/powerpoint/2010/main" val="27619277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5612C4-5C5E-4624-8AF7-08D397EAB25F}" type="slidenum">
              <a:rPr lang="zh-CN" altLang="en-US" smtClean="0"/>
              <a:t>4</a:t>
            </a:fld>
            <a:endParaRPr lang="zh-CN" altLang="en-US"/>
          </a:p>
        </p:txBody>
      </p:sp>
    </p:spTree>
    <p:extLst>
      <p:ext uri="{BB962C8B-B14F-4D97-AF65-F5344CB8AC3E}">
        <p14:creationId xmlns:p14="http://schemas.microsoft.com/office/powerpoint/2010/main" val="34236718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5612C4-5C5E-4624-8AF7-08D397EAB25F}" type="slidenum">
              <a:rPr lang="zh-CN" altLang="en-US" smtClean="0"/>
              <a:t>5</a:t>
            </a:fld>
            <a:endParaRPr lang="zh-CN" altLang="en-US"/>
          </a:p>
        </p:txBody>
      </p:sp>
    </p:spTree>
    <p:extLst>
      <p:ext uri="{BB962C8B-B14F-4D97-AF65-F5344CB8AC3E}">
        <p14:creationId xmlns:p14="http://schemas.microsoft.com/office/powerpoint/2010/main" val="1599055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5612C4-5C5E-4624-8AF7-08D397EAB25F}" type="slidenum">
              <a:rPr lang="zh-CN" altLang="en-US" smtClean="0"/>
              <a:t>6</a:t>
            </a:fld>
            <a:endParaRPr lang="zh-CN" altLang="en-US"/>
          </a:p>
        </p:txBody>
      </p:sp>
    </p:spTree>
    <p:extLst>
      <p:ext uri="{BB962C8B-B14F-4D97-AF65-F5344CB8AC3E}">
        <p14:creationId xmlns:p14="http://schemas.microsoft.com/office/powerpoint/2010/main" val="3261689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5612C4-5C5E-4624-8AF7-08D397EAB25F}" type="slidenum">
              <a:rPr lang="zh-CN" altLang="en-US" smtClean="0"/>
              <a:t>7</a:t>
            </a:fld>
            <a:endParaRPr lang="zh-CN" altLang="en-US"/>
          </a:p>
        </p:txBody>
      </p:sp>
    </p:spTree>
    <p:extLst>
      <p:ext uri="{BB962C8B-B14F-4D97-AF65-F5344CB8AC3E}">
        <p14:creationId xmlns:p14="http://schemas.microsoft.com/office/powerpoint/2010/main" val="36751002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5612C4-5C5E-4624-8AF7-08D397EAB25F}" type="slidenum">
              <a:rPr lang="zh-CN" altLang="en-US" smtClean="0"/>
              <a:t>8</a:t>
            </a:fld>
            <a:endParaRPr lang="zh-CN" altLang="en-US"/>
          </a:p>
        </p:txBody>
      </p:sp>
    </p:spTree>
    <p:extLst>
      <p:ext uri="{BB962C8B-B14F-4D97-AF65-F5344CB8AC3E}">
        <p14:creationId xmlns:p14="http://schemas.microsoft.com/office/powerpoint/2010/main" val="34366552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5612C4-5C5E-4624-8AF7-08D397EAB25F}" type="slidenum">
              <a:rPr lang="zh-CN" altLang="en-US" smtClean="0"/>
              <a:t>9</a:t>
            </a:fld>
            <a:endParaRPr lang="zh-CN" altLang="en-US"/>
          </a:p>
        </p:txBody>
      </p:sp>
    </p:spTree>
    <p:extLst>
      <p:ext uri="{BB962C8B-B14F-4D97-AF65-F5344CB8AC3E}">
        <p14:creationId xmlns:p14="http://schemas.microsoft.com/office/powerpoint/2010/main" val="19425041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31A2FCB-8E4C-4F91-B947-2BEE2DF9B9B6}" type="datetimeFigureOut">
              <a:rPr lang="zh-CN" altLang="en-US" smtClean="0"/>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7B1BDF-39F0-4254-A752-79A95ECEA71D}" type="slidenum">
              <a:rPr lang="zh-CN" altLang="en-US" smtClean="0"/>
              <a:t>‹#›</a:t>
            </a:fld>
            <a:endParaRPr lang="zh-CN" altLang="en-US"/>
          </a:p>
        </p:txBody>
      </p:sp>
    </p:spTree>
    <p:extLst>
      <p:ext uri="{BB962C8B-B14F-4D97-AF65-F5344CB8AC3E}">
        <p14:creationId xmlns:p14="http://schemas.microsoft.com/office/powerpoint/2010/main" val="150617106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31A2FCB-8E4C-4F91-B947-2BEE2DF9B9B6}" type="datetimeFigureOut">
              <a:rPr lang="zh-CN" altLang="en-US" smtClean="0"/>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7B1BDF-39F0-4254-A752-79A95ECEA71D}" type="slidenum">
              <a:rPr lang="zh-CN" altLang="en-US" smtClean="0"/>
              <a:t>‹#›</a:t>
            </a:fld>
            <a:endParaRPr lang="zh-CN" altLang="en-US"/>
          </a:p>
        </p:txBody>
      </p:sp>
    </p:spTree>
    <p:extLst>
      <p:ext uri="{BB962C8B-B14F-4D97-AF65-F5344CB8AC3E}">
        <p14:creationId xmlns:p14="http://schemas.microsoft.com/office/powerpoint/2010/main" val="264174563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31A2FCB-8E4C-4F91-B947-2BEE2DF9B9B6}" type="datetimeFigureOut">
              <a:rPr lang="zh-CN" altLang="en-US" smtClean="0"/>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7B1BDF-39F0-4254-A752-79A95ECEA71D}" type="slidenum">
              <a:rPr lang="zh-CN" altLang="en-US" smtClean="0"/>
              <a:t>‹#›</a:t>
            </a:fld>
            <a:endParaRPr lang="zh-CN" altLang="en-US"/>
          </a:p>
        </p:txBody>
      </p:sp>
    </p:spTree>
    <p:extLst>
      <p:ext uri="{BB962C8B-B14F-4D97-AF65-F5344CB8AC3E}">
        <p14:creationId xmlns:p14="http://schemas.microsoft.com/office/powerpoint/2010/main" val="139867068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31A2FCB-8E4C-4F91-B947-2BEE2DF9B9B6}" type="datetimeFigureOut">
              <a:rPr lang="zh-CN" altLang="en-US" smtClean="0"/>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7B1BDF-39F0-4254-A752-79A95ECEA71D}" type="slidenum">
              <a:rPr lang="zh-CN" altLang="en-US" smtClean="0"/>
              <a:t>‹#›</a:t>
            </a:fld>
            <a:endParaRPr lang="zh-CN" altLang="en-US"/>
          </a:p>
        </p:txBody>
      </p:sp>
    </p:spTree>
    <p:extLst>
      <p:ext uri="{BB962C8B-B14F-4D97-AF65-F5344CB8AC3E}">
        <p14:creationId xmlns:p14="http://schemas.microsoft.com/office/powerpoint/2010/main" val="12411119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31A2FCB-8E4C-4F91-B947-2BEE2DF9B9B6}" type="datetimeFigureOut">
              <a:rPr lang="zh-CN" altLang="en-US" smtClean="0"/>
              <a:t>2018/3/13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7B1BDF-39F0-4254-A752-79A95ECEA71D}" type="slidenum">
              <a:rPr lang="zh-CN" altLang="en-US" smtClean="0"/>
              <a:t>‹#›</a:t>
            </a:fld>
            <a:endParaRPr lang="zh-CN" altLang="en-US"/>
          </a:p>
        </p:txBody>
      </p:sp>
    </p:spTree>
    <p:extLst>
      <p:ext uri="{BB962C8B-B14F-4D97-AF65-F5344CB8AC3E}">
        <p14:creationId xmlns:p14="http://schemas.microsoft.com/office/powerpoint/2010/main" val="266350026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31A2FCB-8E4C-4F91-B947-2BEE2DF9B9B6}" type="datetimeFigureOut">
              <a:rPr lang="zh-CN" altLang="en-US" smtClean="0"/>
              <a:t>2018/3/13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7B1BDF-39F0-4254-A752-79A95ECEA71D}" type="slidenum">
              <a:rPr lang="zh-CN" altLang="en-US" smtClean="0"/>
              <a:t>‹#›</a:t>
            </a:fld>
            <a:endParaRPr lang="zh-CN" altLang="en-US"/>
          </a:p>
        </p:txBody>
      </p:sp>
    </p:spTree>
    <p:extLst>
      <p:ext uri="{BB962C8B-B14F-4D97-AF65-F5344CB8AC3E}">
        <p14:creationId xmlns:p14="http://schemas.microsoft.com/office/powerpoint/2010/main" val="217257346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31A2FCB-8E4C-4F91-B947-2BEE2DF9B9B6}" type="datetimeFigureOut">
              <a:rPr lang="zh-CN" altLang="en-US" smtClean="0"/>
              <a:t>2018/3/13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77B1BDF-39F0-4254-A752-79A95ECEA71D}" type="slidenum">
              <a:rPr lang="zh-CN" altLang="en-US" smtClean="0"/>
              <a:t>‹#›</a:t>
            </a:fld>
            <a:endParaRPr lang="zh-CN" altLang="en-US"/>
          </a:p>
        </p:txBody>
      </p:sp>
    </p:spTree>
    <p:extLst>
      <p:ext uri="{BB962C8B-B14F-4D97-AF65-F5344CB8AC3E}">
        <p14:creationId xmlns:p14="http://schemas.microsoft.com/office/powerpoint/2010/main" val="314277867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31A2FCB-8E4C-4F91-B947-2BEE2DF9B9B6}" type="datetimeFigureOut">
              <a:rPr lang="zh-CN" altLang="en-US" smtClean="0"/>
              <a:t>2018/3/13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77B1BDF-39F0-4254-A752-79A95ECEA71D}" type="slidenum">
              <a:rPr lang="zh-CN" altLang="en-US" smtClean="0"/>
              <a:t>‹#›</a:t>
            </a:fld>
            <a:endParaRPr lang="zh-CN" altLang="en-US"/>
          </a:p>
        </p:txBody>
      </p:sp>
    </p:spTree>
    <p:extLst>
      <p:ext uri="{BB962C8B-B14F-4D97-AF65-F5344CB8AC3E}">
        <p14:creationId xmlns:p14="http://schemas.microsoft.com/office/powerpoint/2010/main" val="75791349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31A2FCB-8E4C-4F91-B947-2BEE2DF9B9B6}" type="datetimeFigureOut">
              <a:rPr lang="zh-CN" altLang="en-US" smtClean="0"/>
              <a:t>2018/3/13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77B1BDF-39F0-4254-A752-79A95ECEA71D}" type="slidenum">
              <a:rPr lang="zh-CN" altLang="en-US" smtClean="0"/>
              <a:t>‹#›</a:t>
            </a:fld>
            <a:endParaRPr lang="zh-CN" altLang="en-US"/>
          </a:p>
        </p:txBody>
      </p:sp>
    </p:spTree>
    <p:extLst>
      <p:ext uri="{BB962C8B-B14F-4D97-AF65-F5344CB8AC3E}">
        <p14:creationId xmlns:p14="http://schemas.microsoft.com/office/powerpoint/2010/main" val="338088887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31A2FCB-8E4C-4F91-B947-2BEE2DF9B9B6}" type="datetimeFigureOut">
              <a:rPr lang="zh-CN" altLang="en-US" smtClean="0"/>
              <a:t>2018/3/13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7B1BDF-39F0-4254-A752-79A95ECEA71D}" type="slidenum">
              <a:rPr lang="zh-CN" altLang="en-US" smtClean="0"/>
              <a:t>‹#›</a:t>
            </a:fld>
            <a:endParaRPr lang="zh-CN" altLang="en-US"/>
          </a:p>
        </p:txBody>
      </p:sp>
    </p:spTree>
    <p:extLst>
      <p:ext uri="{BB962C8B-B14F-4D97-AF65-F5344CB8AC3E}">
        <p14:creationId xmlns:p14="http://schemas.microsoft.com/office/powerpoint/2010/main" val="415952596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31A2FCB-8E4C-4F91-B947-2BEE2DF9B9B6}" type="datetimeFigureOut">
              <a:rPr lang="zh-CN" altLang="en-US" smtClean="0"/>
              <a:t>2018/3/13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7B1BDF-39F0-4254-A752-79A95ECEA71D}" type="slidenum">
              <a:rPr lang="zh-CN" altLang="en-US" smtClean="0"/>
              <a:t>‹#›</a:t>
            </a:fld>
            <a:endParaRPr lang="zh-CN" altLang="en-US"/>
          </a:p>
        </p:txBody>
      </p:sp>
    </p:spTree>
    <p:extLst>
      <p:ext uri="{BB962C8B-B14F-4D97-AF65-F5344CB8AC3E}">
        <p14:creationId xmlns:p14="http://schemas.microsoft.com/office/powerpoint/2010/main" val="32347597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1A2FCB-8E4C-4F91-B947-2BEE2DF9B9B6}" type="datetimeFigureOut">
              <a:rPr lang="zh-CN" altLang="en-US" smtClean="0"/>
              <a:t>2018/3/13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7B1BDF-39F0-4254-A752-79A95ECEA71D}" type="slidenum">
              <a:rPr lang="zh-CN" altLang="en-US" smtClean="0"/>
              <a:t>‹#›</a:t>
            </a:fld>
            <a:endParaRPr lang="zh-CN" altLang="en-US"/>
          </a:p>
        </p:txBody>
      </p:sp>
    </p:spTree>
    <p:extLst>
      <p:ext uri="{BB962C8B-B14F-4D97-AF65-F5344CB8AC3E}">
        <p14:creationId xmlns:p14="http://schemas.microsoft.com/office/powerpoint/2010/main" val="3782383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5">
            <a:extLst>
              <a:ext uri="{28A0092B-C50C-407E-A947-70E740481C1C}">
                <a14:useLocalDpi xmlns:a14="http://schemas.microsoft.com/office/drawing/2010/main" val="0"/>
              </a:ext>
            </a:extLst>
          </a:blip>
          <a:srcRect l="82606" t="9132" b="5643"/>
          <a:stretch/>
        </p:blipFill>
        <p:spPr>
          <a:xfrm>
            <a:off x="10071279" y="1719329"/>
            <a:ext cx="2120721" cy="5190186"/>
          </a:xfrm>
          <a:custGeom>
            <a:avLst/>
            <a:gdLst>
              <a:gd name="connsiteX0" fmla="*/ 0 w 2120721"/>
              <a:gd name="connsiteY0" fmla="*/ 0 h 5190186"/>
              <a:gd name="connsiteX1" fmla="*/ 2120721 w 2120721"/>
              <a:gd name="connsiteY1" fmla="*/ 0 h 5190186"/>
              <a:gd name="connsiteX2" fmla="*/ 2120721 w 2120721"/>
              <a:gd name="connsiteY2" fmla="*/ 5190186 h 5190186"/>
              <a:gd name="connsiteX3" fmla="*/ 477501 w 2120721"/>
              <a:gd name="connsiteY3" fmla="*/ 5190186 h 5190186"/>
              <a:gd name="connsiteX4" fmla="*/ 477501 w 2120721"/>
              <a:gd name="connsiteY4" fmla="*/ 3632844 h 5190186"/>
              <a:gd name="connsiteX5" fmla="*/ 0 w 2120721"/>
              <a:gd name="connsiteY5" fmla="*/ 3632844 h 519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0721" h="5190186">
                <a:moveTo>
                  <a:pt x="0" y="0"/>
                </a:moveTo>
                <a:lnTo>
                  <a:pt x="2120721" y="0"/>
                </a:lnTo>
                <a:lnTo>
                  <a:pt x="2120721" y="5190186"/>
                </a:lnTo>
                <a:lnTo>
                  <a:pt x="477501" y="5190186"/>
                </a:lnTo>
                <a:lnTo>
                  <a:pt x="477501" y="3632844"/>
                </a:lnTo>
                <a:lnTo>
                  <a:pt x="0" y="3632844"/>
                </a:lnTo>
                <a:close/>
              </a:path>
            </a:pathLst>
          </a:custGeom>
        </p:spPr>
      </p:pic>
      <p:pic>
        <p:nvPicPr>
          <p:cNvPr id="16" name="图片 15"/>
          <p:cNvPicPr>
            <a:picLocks noChangeAspect="1"/>
          </p:cNvPicPr>
          <p:nvPr/>
        </p:nvPicPr>
        <p:blipFill rotWithShape="1">
          <a:blip r:embed="rId5">
            <a:extLst>
              <a:ext uri="{28A0092B-C50C-407E-A947-70E740481C1C}">
                <a14:useLocalDpi xmlns:a14="http://schemas.microsoft.com/office/drawing/2010/main" val="0"/>
              </a:ext>
            </a:extLst>
          </a:blip>
          <a:srcRect l="29049" t="35355" r="17817" b="34192"/>
          <a:stretch/>
        </p:blipFill>
        <p:spPr>
          <a:xfrm>
            <a:off x="2704563" y="4742313"/>
            <a:ext cx="6782872" cy="1941817"/>
          </a:xfrm>
          <a:prstGeom prst="rect">
            <a:avLst/>
          </a:prstGeom>
        </p:spPr>
      </p:pic>
      <p:pic>
        <p:nvPicPr>
          <p:cNvPr id="6" name="图片 5"/>
          <p:cNvPicPr>
            <a:picLocks noChangeAspect="1"/>
          </p:cNvPicPr>
          <p:nvPr/>
        </p:nvPicPr>
        <p:blipFill rotWithShape="1">
          <a:blip r:embed="rId6">
            <a:extLst>
              <a:ext uri="{28A0092B-C50C-407E-A947-70E740481C1C}">
                <a14:useLocalDpi xmlns:a14="http://schemas.microsoft.com/office/drawing/2010/main" val="0"/>
              </a:ext>
            </a:extLst>
          </a:blip>
          <a:srcRect l="20599" t="18648" r="20669" b="45402"/>
          <a:stretch/>
        </p:blipFill>
        <p:spPr>
          <a:xfrm>
            <a:off x="2515672" y="1205334"/>
            <a:ext cx="7160653" cy="2189408"/>
          </a:xfrm>
          <a:prstGeom prst="rect">
            <a:avLst/>
          </a:prstGeom>
        </p:spPr>
      </p:pic>
      <p:pic>
        <p:nvPicPr>
          <p:cNvPr id="7" name="图片 6"/>
          <p:cNvPicPr>
            <a:picLocks noChangeAspect="1"/>
          </p:cNvPicPr>
          <p:nvPr/>
        </p:nvPicPr>
        <p:blipFill rotWithShape="1">
          <a:blip r:embed="rId6">
            <a:extLst>
              <a:ext uri="{28A0092B-C50C-407E-A947-70E740481C1C}">
                <a14:useLocalDpi xmlns:a14="http://schemas.microsoft.com/office/drawing/2010/main" val="0"/>
              </a:ext>
            </a:extLst>
          </a:blip>
          <a:srcRect l="33274" t="53965" r="33134" b="33346"/>
          <a:stretch/>
        </p:blipFill>
        <p:spPr>
          <a:xfrm>
            <a:off x="4048259" y="3541690"/>
            <a:ext cx="4095481" cy="772732"/>
          </a:xfrm>
          <a:prstGeom prst="rect">
            <a:avLst/>
          </a:prstGeom>
        </p:spPr>
      </p:pic>
      <p:pic>
        <p:nvPicPr>
          <p:cNvPr id="8" name="图片 7"/>
          <p:cNvPicPr>
            <a:picLocks noChangeAspect="1"/>
          </p:cNvPicPr>
          <p:nvPr/>
        </p:nvPicPr>
        <p:blipFill rotWithShape="1">
          <a:blip r:embed="rId6">
            <a:extLst>
              <a:ext uri="{28A0092B-C50C-407E-A947-70E740481C1C}">
                <a14:useLocalDpi xmlns:a14="http://schemas.microsoft.com/office/drawing/2010/main" val="0"/>
              </a:ext>
            </a:extLst>
          </a:blip>
          <a:srcRect l="3803" t="52061" r="67782" b="22349"/>
          <a:stretch/>
        </p:blipFill>
        <p:spPr>
          <a:xfrm>
            <a:off x="0" y="3438658"/>
            <a:ext cx="3464417" cy="1558343"/>
          </a:xfrm>
          <a:prstGeom prst="rect">
            <a:avLst/>
          </a:prstGeom>
        </p:spPr>
      </p:pic>
      <p:pic>
        <p:nvPicPr>
          <p:cNvPr id="14" name="图片 13"/>
          <p:cNvPicPr>
            <a:picLocks noChangeAspect="1"/>
          </p:cNvPicPr>
          <p:nvPr/>
        </p:nvPicPr>
        <p:blipFill rotWithShape="1">
          <a:blip r:embed="rId5">
            <a:extLst>
              <a:ext uri="{28A0092B-C50C-407E-A947-70E740481C1C}">
                <a14:useLocalDpi xmlns:a14="http://schemas.microsoft.com/office/drawing/2010/main" val="0"/>
              </a:ext>
            </a:extLst>
          </a:blip>
          <a:srcRect r="53416" b="68240"/>
          <a:stretch/>
        </p:blipFill>
        <p:spPr>
          <a:xfrm>
            <a:off x="0" y="-2317"/>
            <a:ext cx="5679583" cy="1934149"/>
          </a:xfrm>
          <a:prstGeom prst="rect">
            <a:avLst/>
          </a:prstGeom>
        </p:spPr>
      </p:pic>
      <p:pic>
        <p:nvPicPr>
          <p:cNvPr id="17" name="图片 16"/>
          <p:cNvPicPr>
            <a:picLocks noChangeAspect="1"/>
          </p:cNvPicPr>
          <p:nvPr/>
        </p:nvPicPr>
        <p:blipFill rotWithShape="1">
          <a:blip r:embed="rId5">
            <a:extLst>
              <a:ext uri="{28A0092B-C50C-407E-A947-70E740481C1C}">
                <a14:useLocalDpi xmlns:a14="http://schemas.microsoft.com/office/drawing/2010/main" val="0"/>
              </a:ext>
            </a:extLst>
          </a:blip>
          <a:srcRect l="61585" t="69192" r="13803" b="3104"/>
          <a:stretch/>
        </p:blipFill>
        <p:spPr>
          <a:xfrm>
            <a:off x="8691625" y="4896289"/>
            <a:ext cx="3202813" cy="1800722"/>
          </a:xfrm>
          <a:prstGeom prst="rect">
            <a:avLst/>
          </a:prstGeom>
        </p:spPr>
      </p:pic>
      <p:pic>
        <p:nvPicPr>
          <p:cNvPr id="18" name="图片 17"/>
          <p:cNvPicPr>
            <a:picLocks noChangeAspect="1"/>
          </p:cNvPicPr>
          <p:nvPr/>
        </p:nvPicPr>
        <p:blipFill rotWithShape="1">
          <a:blip r:embed="rId5">
            <a:extLst>
              <a:ext uri="{28A0092B-C50C-407E-A947-70E740481C1C}">
                <a14:useLocalDpi xmlns:a14="http://schemas.microsoft.com/office/drawing/2010/main" val="0"/>
              </a:ext>
            </a:extLst>
          </a:blip>
          <a:srcRect l="60634" t="1942" r="20246" b="74796"/>
          <a:stretch/>
        </p:blipFill>
        <p:spPr>
          <a:xfrm>
            <a:off x="8905741" y="105349"/>
            <a:ext cx="2331076" cy="1416675"/>
          </a:xfrm>
          <a:prstGeom prst="rect">
            <a:avLst/>
          </a:prstGeom>
        </p:spPr>
      </p:pic>
      <p:pic>
        <p:nvPicPr>
          <p:cNvPr id="19" name="图片 18"/>
          <p:cNvPicPr>
            <a:picLocks noChangeAspect="1"/>
          </p:cNvPicPr>
          <p:nvPr/>
        </p:nvPicPr>
        <p:blipFill rotWithShape="1">
          <a:blip r:embed="rId5">
            <a:extLst>
              <a:ext uri="{28A0092B-C50C-407E-A947-70E740481C1C}">
                <a14:useLocalDpi xmlns:a14="http://schemas.microsoft.com/office/drawing/2010/main" val="0"/>
              </a:ext>
            </a:extLst>
          </a:blip>
          <a:srcRect l="61585" t="69192" r="13803" b="3104"/>
          <a:stretch/>
        </p:blipFill>
        <p:spPr>
          <a:xfrm flipH="1">
            <a:off x="297560" y="4896289"/>
            <a:ext cx="3202813" cy="1800722"/>
          </a:xfrm>
          <a:prstGeom prst="rect">
            <a:avLst/>
          </a:prstGeom>
        </p:spPr>
      </p:pic>
      <p:pic>
        <p:nvPicPr>
          <p:cNvPr id="13" name="图片 12"/>
          <p:cNvPicPr>
            <a:picLocks noChangeAspect="1"/>
          </p:cNvPicPr>
          <p:nvPr/>
        </p:nvPicPr>
        <p:blipFill rotWithShape="1">
          <a:blip r:embed="rId6">
            <a:extLst>
              <a:ext uri="{28A0092B-C50C-407E-A947-70E740481C1C}">
                <a14:useLocalDpi xmlns:a14="http://schemas.microsoft.com/office/drawing/2010/main" val="0"/>
              </a:ext>
            </a:extLst>
          </a:blip>
          <a:srcRect t="74267"/>
          <a:stretch/>
        </p:blipFill>
        <p:spPr>
          <a:xfrm>
            <a:off x="1" y="5290898"/>
            <a:ext cx="12191999" cy="1567102"/>
          </a:xfrm>
          <a:custGeom>
            <a:avLst/>
            <a:gdLst>
              <a:gd name="connsiteX0" fmla="*/ 0 w 12191999"/>
              <a:gd name="connsiteY0" fmla="*/ 0 h 1567102"/>
              <a:gd name="connsiteX1" fmla="*/ 605306 w 12191999"/>
              <a:gd name="connsiteY1" fmla="*/ 0 h 1567102"/>
              <a:gd name="connsiteX2" fmla="*/ 605306 w 12191999"/>
              <a:gd name="connsiteY2" fmla="*/ 229374 h 1567102"/>
              <a:gd name="connsiteX3" fmla="*/ 2018762 w 12191999"/>
              <a:gd name="connsiteY3" fmla="*/ 229374 h 1567102"/>
              <a:gd name="connsiteX4" fmla="*/ 2018762 w 12191999"/>
              <a:gd name="connsiteY4" fmla="*/ 669700 h 1567102"/>
              <a:gd name="connsiteX5" fmla="*/ 10483402 w 12191999"/>
              <a:gd name="connsiteY5" fmla="*/ 669700 h 1567102"/>
              <a:gd name="connsiteX6" fmla="*/ 10483402 w 12191999"/>
              <a:gd name="connsiteY6" fmla="*/ 334850 h 1567102"/>
              <a:gd name="connsiteX7" fmla="*/ 12191999 w 12191999"/>
              <a:gd name="connsiteY7" fmla="*/ 334850 h 1567102"/>
              <a:gd name="connsiteX8" fmla="*/ 12191999 w 12191999"/>
              <a:gd name="connsiteY8" fmla="*/ 1567102 h 1567102"/>
              <a:gd name="connsiteX9" fmla="*/ 0 w 12191999"/>
              <a:gd name="connsiteY9" fmla="*/ 1567102 h 156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999" h="1567102">
                <a:moveTo>
                  <a:pt x="0" y="0"/>
                </a:moveTo>
                <a:lnTo>
                  <a:pt x="605306" y="0"/>
                </a:lnTo>
                <a:lnTo>
                  <a:pt x="605306" y="229374"/>
                </a:lnTo>
                <a:lnTo>
                  <a:pt x="2018762" y="229374"/>
                </a:lnTo>
                <a:lnTo>
                  <a:pt x="2018762" y="669700"/>
                </a:lnTo>
                <a:lnTo>
                  <a:pt x="10483402" y="669700"/>
                </a:lnTo>
                <a:lnTo>
                  <a:pt x="10483402" y="334850"/>
                </a:lnTo>
                <a:lnTo>
                  <a:pt x="12191999" y="334850"/>
                </a:lnTo>
                <a:lnTo>
                  <a:pt x="12191999" y="1567102"/>
                </a:lnTo>
                <a:lnTo>
                  <a:pt x="0" y="1567102"/>
                </a:lnTo>
                <a:close/>
              </a:path>
            </a:pathLst>
          </a:custGeom>
        </p:spPr>
      </p:pic>
      <p:sp>
        <p:nvSpPr>
          <p:cNvPr id="2" name="文本框 1">
            <a:extLst>
              <a:ext uri="{FF2B5EF4-FFF2-40B4-BE49-F238E27FC236}">
                <a16:creationId xmlns:a16="http://schemas.microsoft.com/office/drawing/2014/main" id="{D70AA196-34FC-4ADB-BE2A-6E4090FE9153}"/>
              </a:ext>
            </a:extLst>
          </p:cNvPr>
          <p:cNvSpPr txBox="1"/>
          <p:nvPr/>
        </p:nvSpPr>
        <p:spPr>
          <a:xfrm>
            <a:off x="3798093" y="4314422"/>
            <a:ext cx="6175952" cy="369332"/>
          </a:xfrm>
          <a:prstGeom prst="rect">
            <a:avLst/>
          </a:prstGeom>
          <a:noFill/>
        </p:spPr>
        <p:txBody>
          <a:bodyPr wrap="square" rtlCol="0">
            <a:spAutoFit/>
          </a:bodyPr>
          <a:lstStyle/>
          <a:p>
            <a:r>
              <a:rPr lang="zh-CN" altLang="en-US" dirty="0"/>
              <a:t>汇报人：锦素图文素材坊；     时间：</a:t>
            </a:r>
            <a:r>
              <a:rPr lang="en-US" altLang="zh-CN" dirty="0"/>
              <a:t>XX</a:t>
            </a:r>
            <a:r>
              <a:rPr lang="zh-CN" altLang="en-US" dirty="0"/>
              <a:t>年</a:t>
            </a:r>
            <a:r>
              <a:rPr lang="en-US" altLang="zh-CN" dirty="0"/>
              <a:t>XX</a:t>
            </a:r>
            <a:r>
              <a:rPr lang="zh-CN" altLang="en-US" dirty="0"/>
              <a:t>月</a:t>
            </a:r>
          </a:p>
        </p:txBody>
      </p:sp>
      <p:pic>
        <p:nvPicPr>
          <p:cNvPr id="3" name="媒体1">
            <a:hlinkClick r:id="" action="ppaction://media"/>
            <a:extLst>
              <a:ext uri="{FF2B5EF4-FFF2-40B4-BE49-F238E27FC236}">
                <a16:creationId xmlns:a16="http://schemas.microsoft.com/office/drawing/2014/main" id="{A9D30B14-15D1-4751-BFEC-E617D514055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943100" y="-1382713"/>
            <a:ext cx="609600" cy="609600"/>
          </a:xfrm>
          <a:prstGeom prst="rect">
            <a:avLst/>
          </a:prstGeom>
        </p:spPr>
      </p:pic>
    </p:spTree>
    <p:extLst>
      <p:ext uri="{BB962C8B-B14F-4D97-AF65-F5344CB8AC3E}">
        <p14:creationId xmlns:p14="http://schemas.microsoft.com/office/powerpoint/2010/main" val="155713489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82606" t="9132" b="5643"/>
          <a:stretch/>
        </p:blipFill>
        <p:spPr>
          <a:xfrm>
            <a:off x="10071279" y="1719329"/>
            <a:ext cx="2120721" cy="5190186"/>
          </a:xfrm>
          <a:custGeom>
            <a:avLst/>
            <a:gdLst>
              <a:gd name="connsiteX0" fmla="*/ 0 w 2120721"/>
              <a:gd name="connsiteY0" fmla="*/ 0 h 5190186"/>
              <a:gd name="connsiteX1" fmla="*/ 2120721 w 2120721"/>
              <a:gd name="connsiteY1" fmla="*/ 0 h 5190186"/>
              <a:gd name="connsiteX2" fmla="*/ 2120721 w 2120721"/>
              <a:gd name="connsiteY2" fmla="*/ 5190186 h 5190186"/>
              <a:gd name="connsiteX3" fmla="*/ 477501 w 2120721"/>
              <a:gd name="connsiteY3" fmla="*/ 5190186 h 5190186"/>
              <a:gd name="connsiteX4" fmla="*/ 477501 w 2120721"/>
              <a:gd name="connsiteY4" fmla="*/ 3632844 h 5190186"/>
              <a:gd name="connsiteX5" fmla="*/ 0 w 2120721"/>
              <a:gd name="connsiteY5" fmla="*/ 3632844 h 519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0721" h="5190186">
                <a:moveTo>
                  <a:pt x="0" y="0"/>
                </a:moveTo>
                <a:lnTo>
                  <a:pt x="2120721" y="0"/>
                </a:lnTo>
                <a:lnTo>
                  <a:pt x="2120721" y="5190186"/>
                </a:lnTo>
                <a:lnTo>
                  <a:pt x="477501" y="5190186"/>
                </a:lnTo>
                <a:lnTo>
                  <a:pt x="477501" y="3632844"/>
                </a:lnTo>
                <a:lnTo>
                  <a:pt x="0" y="3632844"/>
                </a:lnTo>
                <a:close/>
              </a:path>
            </a:pathLst>
          </a:custGeom>
        </p:spPr>
      </p:pic>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29049" t="35355" r="17817" b="34192"/>
          <a:stretch/>
        </p:blipFill>
        <p:spPr>
          <a:xfrm>
            <a:off x="2704563" y="4742313"/>
            <a:ext cx="6782872" cy="1941817"/>
          </a:xfrm>
          <a:prstGeom prst="rect">
            <a:avLst/>
          </a:prstGeom>
        </p:spPr>
      </p:pic>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r="53416" b="68240"/>
          <a:stretch/>
        </p:blipFill>
        <p:spPr>
          <a:xfrm>
            <a:off x="0" y="-2317"/>
            <a:ext cx="5679583" cy="1934149"/>
          </a:xfrm>
          <a:prstGeom prst="rect">
            <a:avLst/>
          </a:prstGeom>
        </p:spPr>
      </p:pic>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a:off x="8691625" y="4896289"/>
            <a:ext cx="3202813" cy="1800722"/>
          </a:xfrm>
          <a:prstGeom prst="rect">
            <a:avLst/>
          </a:prstGeom>
        </p:spPr>
      </p:pic>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60634" t="1942" r="20246" b="74796"/>
          <a:stretch/>
        </p:blipFill>
        <p:spPr>
          <a:xfrm>
            <a:off x="8905741" y="105349"/>
            <a:ext cx="2331076" cy="1416675"/>
          </a:xfrm>
          <a:prstGeom prst="rect">
            <a:avLst/>
          </a:prstGeom>
        </p:spPr>
      </p:pic>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flipH="1">
            <a:off x="297560" y="4896289"/>
            <a:ext cx="3202813" cy="1800722"/>
          </a:xfrm>
          <a:prstGeom prst="rect">
            <a:avLst/>
          </a:prstGeom>
        </p:spPr>
      </p:pic>
      <p:pic>
        <p:nvPicPr>
          <p:cNvPr id="13" name="图片 12"/>
          <p:cNvPicPr>
            <a:picLocks noChangeAspect="1"/>
          </p:cNvPicPr>
          <p:nvPr/>
        </p:nvPicPr>
        <p:blipFill rotWithShape="1">
          <a:blip r:embed="rId4">
            <a:extLst>
              <a:ext uri="{28A0092B-C50C-407E-A947-70E740481C1C}">
                <a14:useLocalDpi xmlns:a14="http://schemas.microsoft.com/office/drawing/2010/main" val="0"/>
              </a:ext>
            </a:extLst>
          </a:blip>
          <a:srcRect t="74267"/>
          <a:stretch/>
        </p:blipFill>
        <p:spPr>
          <a:xfrm>
            <a:off x="1" y="5290898"/>
            <a:ext cx="12191999" cy="1567102"/>
          </a:xfrm>
          <a:custGeom>
            <a:avLst/>
            <a:gdLst>
              <a:gd name="connsiteX0" fmla="*/ 0 w 12191999"/>
              <a:gd name="connsiteY0" fmla="*/ 0 h 1567102"/>
              <a:gd name="connsiteX1" fmla="*/ 605306 w 12191999"/>
              <a:gd name="connsiteY1" fmla="*/ 0 h 1567102"/>
              <a:gd name="connsiteX2" fmla="*/ 605306 w 12191999"/>
              <a:gd name="connsiteY2" fmla="*/ 229374 h 1567102"/>
              <a:gd name="connsiteX3" fmla="*/ 2018762 w 12191999"/>
              <a:gd name="connsiteY3" fmla="*/ 229374 h 1567102"/>
              <a:gd name="connsiteX4" fmla="*/ 2018762 w 12191999"/>
              <a:gd name="connsiteY4" fmla="*/ 669700 h 1567102"/>
              <a:gd name="connsiteX5" fmla="*/ 10483402 w 12191999"/>
              <a:gd name="connsiteY5" fmla="*/ 669700 h 1567102"/>
              <a:gd name="connsiteX6" fmla="*/ 10483402 w 12191999"/>
              <a:gd name="connsiteY6" fmla="*/ 334850 h 1567102"/>
              <a:gd name="connsiteX7" fmla="*/ 12191999 w 12191999"/>
              <a:gd name="connsiteY7" fmla="*/ 334850 h 1567102"/>
              <a:gd name="connsiteX8" fmla="*/ 12191999 w 12191999"/>
              <a:gd name="connsiteY8" fmla="*/ 1567102 h 1567102"/>
              <a:gd name="connsiteX9" fmla="*/ 0 w 12191999"/>
              <a:gd name="connsiteY9" fmla="*/ 1567102 h 156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999" h="1567102">
                <a:moveTo>
                  <a:pt x="0" y="0"/>
                </a:moveTo>
                <a:lnTo>
                  <a:pt x="605306" y="0"/>
                </a:lnTo>
                <a:lnTo>
                  <a:pt x="605306" y="229374"/>
                </a:lnTo>
                <a:lnTo>
                  <a:pt x="2018762" y="229374"/>
                </a:lnTo>
                <a:lnTo>
                  <a:pt x="2018762" y="669700"/>
                </a:lnTo>
                <a:lnTo>
                  <a:pt x="10483402" y="669700"/>
                </a:lnTo>
                <a:lnTo>
                  <a:pt x="10483402" y="334850"/>
                </a:lnTo>
                <a:lnTo>
                  <a:pt x="12191999" y="334850"/>
                </a:lnTo>
                <a:lnTo>
                  <a:pt x="12191999" y="1567102"/>
                </a:lnTo>
                <a:lnTo>
                  <a:pt x="0" y="1567102"/>
                </a:lnTo>
                <a:close/>
              </a:path>
            </a:pathLst>
          </a:cu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17238" y="2096256"/>
            <a:ext cx="2517556" cy="1742148"/>
          </a:xfrm>
          <a:prstGeom prst="rect">
            <a:avLst/>
          </a:prstGeom>
        </p:spPr>
      </p:pic>
      <p:sp>
        <p:nvSpPr>
          <p:cNvPr id="21" name="TextBox 57"/>
          <p:cNvSpPr txBox="1"/>
          <p:nvPr/>
        </p:nvSpPr>
        <p:spPr>
          <a:xfrm>
            <a:off x="4621196" y="2085808"/>
            <a:ext cx="4065854" cy="1200329"/>
          </a:xfrm>
          <a:prstGeom prst="rect">
            <a:avLst/>
          </a:prstGeom>
          <a:noFill/>
        </p:spPr>
        <p:txBody>
          <a:bodyPr wrap="square" rtlCol="0">
            <a:spAutoFit/>
          </a:bodyPr>
          <a:lstStyle/>
          <a:p>
            <a:pPr defTabSz="914377"/>
            <a:r>
              <a:rPr lang="zh-CN" altLang="en-US" sz="7200" b="1" dirty="0">
                <a:gradFill>
                  <a:gsLst>
                    <a:gs pos="90000">
                      <a:srgbClr val="991D1E"/>
                    </a:gs>
                    <a:gs pos="30000">
                      <a:srgbClr val="D92E22"/>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两会热点</a:t>
            </a:r>
          </a:p>
        </p:txBody>
      </p:sp>
      <p:sp>
        <p:nvSpPr>
          <p:cNvPr id="22" name="TextBox 58"/>
          <p:cNvSpPr txBox="1"/>
          <p:nvPr/>
        </p:nvSpPr>
        <p:spPr>
          <a:xfrm>
            <a:off x="4618638" y="3407284"/>
            <a:ext cx="4068412" cy="707886"/>
          </a:xfrm>
          <a:prstGeom prst="rect">
            <a:avLst/>
          </a:prstGeom>
          <a:noFill/>
        </p:spPr>
        <p:txBody>
          <a:bodyPr wrap="square" rtlCol="0">
            <a:spAutoFit/>
          </a:bodyPr>
          <a:lstStyle/>
          <a:p>
            <a:pPr defTabSz="914377"/>
            <a:r>
              <a:rPr lang="zh-CN" altLang="en-US" sz="4000" b="1" dirty="0">
                <a:gradFill>
                  <a:gsLst>
                    <a:gs pos="90000">
                      <a:srgbClr val="991D1E"/>
                    </a:gs>
                    <a:gs pos="30000">
                      <a:srgbClr val="D92E22"/>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两会的十大热点</a:t>
            </a:r>
          </a:p>
        </p:txBody>
      </p:sp>
    </p:spTree>
    <p:extLst>
      <p:ext uri="{BB962C8B-B14F-4D97-AF65-F5344CB8AC3E}">
        <p14:creationId xmlns:p14="http://schemas.microsoft.com/office/powerpoint/2010/main" val="166718930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2000"/>
                                        <p:tgtEl>
                                          <p:spTgt spid="21"/>
                                        </p:tgtEl>
                                      </p:cBhvr>
                                    </p:animEffect>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500"/>
                                        <p:tgtEl>
                                          <p:spTgt spid="22"/>
                                        </p:tgtEl>
                                      </p:cBhvr>
                                    </p:animEffect>
                                    <p:anim calcmode="lin" valueType="num">
                                      <p:cBhvr>
                                        <p:cTn id="18" dur="1500" fill="hold"/>
                                        <p:tgtEl>
                                          <p:spTgt spid="22"/>
                                        </p:tgtEl>
                                        <p:attrNameLst>
                                          <p:attrName>ppt_x</p:attrName>
                                        </p:attrNameLst>
                                      </p:cBhvr>
                                      <p:tavLst>
                                        <p:tav tm="0">
                                          <p:val>
                                            <p:strVal val="#ppt_x"/>
                                          </p:val>
                                        </p:tav>
                                        <p:tav tm="100000">
                                          <p:val>
                                            <p:strVal val="#ppt_x"/>
                                          </p:val>
                                        </p:tav>
                                      </p:tavLst>
                                    </p:anim>
                                    <p:anim calcmode="lin" valueType="num">
                                      <p:cBhvr>
                                        <p:cTn id="19" dur="1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041493" y="413579"/>
            <a:ext cx="5109091" cy="830997"/>
          </a:xfrm>
          <a:prstGeom prst="rect">
            <a:avLst/>
          </a:prstGeom>
          <a:noFill/>
        </p:spPr>
        <p:txBody>
          <a:bodyPr wrap="none" rtlCol="0">
            <a:spAutoFit/>
          </a:bodyPr>
          <a:lstStyle/>
          <a:p>
            <a:pPr algn="ctr"/>
            <a:r>
              <a:rPr lang="zh-CN" altLang="en-US" sz="4800" b="1" dirty="0">
                <a:gradFill>
                  <a:gsLst>
                    <a:gs pos="90000">
                      <a:srgbClr val="991D1E"/>
                    </a:gs>
                    <a:gs pos="30000">
                      <a:srgbClr val="D92E22"/>
                    </a:gs>
                  </a:gsLst>
                  <a:lin ang="5400000" scaled="1"/>
                </a:gradFill>
                <a:effectLst>
                  <a:outerShdw blurRad="38100" dist="38100" dir="2700000" algn="tl">
                    <a:srgbClr val="000000">
                      <a:alpha val="43137"/>
                    </a:srgbClr>
                  </a:outerShdw>
                </a:effectLst>
              </a:rPr>
              <a:t>全国两会热点解读</a:t>
            </a:r>
          </a:p>
        </p:txBody>
      </p:sp>
      <p:cxnSp>
        <p:nvCxnSpPr>
          <p:cNvPr id="21" name="直接连接符 20"/>
          <p:cNvCxnSpPr/>
          <p:nvPr/>
        </p:nvCxnSpPr>
        <p:spPr>
          <a:xfrm>
            <a:off x="3260124" y="1269516"/>
            <a:ext cx="4680000" cy="0"/>
          </a:xfrm>
          <a:prstGeom prst="line">
            <a:avLst/>
          </a:prstGeom>
          <a:ln>
            <a:solidFill>
              <a:srgbClr val="E11A15"/>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r="53416" b="68240"/>
          <a:stretch/>
        </p:blipFill>
        <p:spPr>
          <a:xfrm flipH="1">
            <a:off x="8212428" y="0"/>
            <a:ext cx="3979572" cy="1355220"/>
          </a:xfrm>
          <a:prstGeom prst="rect">
            <a:avLst/>
          </a:prstGeom>
        </p:spPr>
      </p:pic>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a:off x="-103032" y="0"/>
            <a:ext cx="2481330" cy="1395081"/>
          </a:xfrm>
          <a:prstGeom prst="rect">
            <a:avLst/>
          </a:prstGeom>
        </p:spPr>
      </p:pic>
      <p:sp>
        <p:nvSpPr>
          <p:cNvPr id="7" name="椭圆 6">
            <a:extLst>
              <a:ext uri="{FF2B5EF4-FFF2-40B4-BE49-F238E27FC236}">
                <a16:creationId xmlns:a16="http://schemas.microsoft.com/office/drawing/2014/main" id="{4AAECC04-725C-40F9-8C30-CAC67487E3D8}"/>
              </a:ext>
            </a:extLst>
          </p:cNvPr>
          <p:cNvSpPr/>
          <p:nvPr/>
        </p:nvSpPr>
        <p:spPr>
          <a:xfrm>
            <a:off x="1611565" y="2298910"/>
            <a:ext cx="2066192" cy="2066192"/>
          </a:xfrm>
          <a:prstGeom prst="ellipse">
            <a:avLst/>
          </a:prstGeom>
          <a:gradFill>
            <a:gsLst>
              <a:gs pos="90000">
                <a:srgbClr val="991D1E"/>
              </a:gs>
              <a:gs pos="30000">
                <a:srgbClr val="D92E22"/>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8" name="文本框 7">
            <a:extLst>
              <a:ext uri="{FF2B5EF4-FFF2-40B4-BE49-F238E27FC236}">
                <a16:creationId xmlns:a16="http://schemas.microsoft.com/office/drawing/2014/main" id="{94B10E04-3C5A-495A-A3AF-44B33E67D849}"/>
              </a:ext>
            </a:extLst>
          </p:cNvPr>
          <p:cNvSpPr txBox="1"/>
          <p:nvPr/>
        </p:nvSpPr>
        <p:spPr>
          <a:xfrm>
            <a:off x="1730789" y="2706615"/>
            <a:ext cx="1827744"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74.4</a:t>
            </a:r>
            <a:endParaRPr kumimoji="0" lang="zh-CN" altLang="en-US" sz="6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文本框 8">
            <a:extLst>
              <a:ext uri="{FF2B5EF4-FFF2-40B4-BE49-F238E27FC236}">
                <a16:creationId xmlns:a16="http://schemas.microsoft.com/office/drawing/2014/main" id="{BA41887D-2248-43F3-97EF-20D8485F2E38}"/>
              </a:ext>
            </a:extLst>
          </p:cNvPr>
          <p:cNvSpPr txBox="1"/>
          <p:nvPr/>
        </p:nvSpPr>
        <p:spPr>
          <a:xfrm>
            <a:off x="2032955" y="3756540"/>
            <a:ext cx="122341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万亿元</a:t>
            </a:r>
          </a:p>
        </p:txBody>
      </p:sp>
      <p:sp>
        <p:nvSpPr>
          <p:cNvPr id="10" name="文本框 9">
            <a:extLst>
              <a:ext uri="{FF2B5EF4-FFF2-40B4-BE49-F238E27FC236}">
                <a16:creationId xmlns:a16="http://schemas.microsoft.com/office/drawing/2014/main" id="{25D3E8FC-39B4-4362-B631-7D91678A01E6}"/>
              </a:ext>
            </a:extLst>
          </p:cNvPr>
          <p:cNvSpPr txBox="1"/>
          <p:nvPr/>
        </p:nvSpPr>
        <p:spPr>
          <a:xfrm>
            <a:off x="1456715" y="4581590"/>
            <a:ext cx="237589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国内生产总值</a:t>
            </a:r>
          </a:p>
        </p:txBody>
      </p:sp>
      <p:sp>
        <p:nvSpPr>
          <p:cNvPr id="13" name="椭圆 12">
            <a:extLst>
              <a:ext uri="{FF2B5EF4-FFF2-40B4-BE49-F238E27FC236}">
                <a16:creationId xmlns:a16="http://schemas.microsoft.com/office/drawing/2014/main" id="{E75839BE-499F-4A5A-8ABB-BC8684F2B872}"/>
              </a:ext>
            </a:extLst>
          </p:cNvPr>
          <p:cNvSpPr/>
          <p:nvPr/>
        </p:nvSpPr>
        <p:spPr>
          <a:xfrm>
            <a:off x="5095269" y="2298910"/>
            <a:ext cx="2066192" cy="2066192"/>
          </a:xfrm>
          <a:prstGeom prst="ellipse">
            <a:avLst/>
          </a:prstGeom>
          <a:gradFill>
            <a:gsLst>
              <a:gs pos="90000">
                <a:srgbClr val="991D1E"/>
              </a:gs>
              <a:gs pos="30000">
                <a:srgbClr val="D92E22"/>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14" name="文本框 13">
            <a:extLst>
              <a:ext uri="{FF2B5EF4-FFF2-40B4-BE49-F238E27FC236}">
                <a16:creationId xmlns:a16="http://schemas.microsoft.com/office/drawing/2014/main" id="{49B0ECDD-F211-49EA-ADB6-A84943A40D23}"/>
              </a:ext>
            </a:extLst>
          </p:cNvPr>
          <p:cNvSpPr txBox="1"/>
          <p:nvPr/>
        </p:nvSpPr>
        <p:spPr>
          <a:xfrm>
            <a:off x="5440516" y="2706615"/>
            <a:ext cx="1375698"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endParaRPr kumimoji="0" lang="zh-CN" altLang="en-US" sz="6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5" name="文本框 14">
            <a:extLst>
              <a:ext uri="{FF2B5EF4-FFF2-40B4-BE49-F238E27FC236}">
                <a16:creationId xmlns:a16="http://schemas.microsoft.com/office/drawing/2014/main" id="{FF27AA4E-B62B-4F15-8C74-AAF0596301EF}"/>
              </a:ext>
            </a:extLst>
          </p:cNvPr>
          <p:cNvSpPr txBox="1"/>
          <p:nvPr/>
        </p:nvSpPr>
        <p:spPr>
          <a:xfrm>
            <a:off x="5689784" y="3756540"/>
            <a:ext cx="87716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上涨</a:t>
            </a:r>
          </a:p>
        </p:txBody>
      </p:sp>
      <p:sp>
        <p:nvSpPr>
          <p:cNvPr id="16" name="文本框 15">
            <a:extLst>
              <a:ext uri="{FF2B5EF4-FFF2-40B4-BE49-F238E27FC236}">
                <a16:creationId xmlns:a16="http://schemas.microsoft.com/office/drawing/2014/main" id="{9CB96740-0D61-44B0-96CE-B2A672FC4F54}"/>
              </a:ext>
            </a:extLst>
          </p:cNvPr>
          <p:cNvSpPr txBox="1"/>
          <p:nvPr/>
        </p:nvSpPr>
        <p:spPr>
          <a:xfrm>
            <a:off x="4940419" y="4581590"/>
            <a:ext cx="237589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居民消费价格</a:t>
            </a:r>
          </a:p>
        </p:txBody>
      </p:sp>
      <p:sp>
        <p:nvSpPr>
          <p:cNvPr id="18" name="椭圆 17">
            <a:extLst>
              <a:ext uri="{FF2B5EF4-FFF2-40B4-BE49-F238E27FC236}">
                <a16:creationId xmlns:a16="http://schemas.microsoft.com/office/drawing/2014/main" id="{71C83E0A-E4C4-40D6-9060-A73F92E75793}"/>
              </a:ext>
            </a:extLst>
          </p:cNvPr>
          <p:cNvSpPr/>
          <p:nvPr/>
        </p:nvSpPr>
        <p:spPr>
          <a:xfrm>
            <a:off x="8654147" y="2298910"/>
            <a:ext cx="2066192" cy="2066192"/>
          </a:xfrm>
          <a:prstGeom prst="ellipse">
            <a:avLst/>
          </a:prstGeom>
          <a:gradFill>
            <a:gsLst>
              <a:gs pos="90000">
                <a:srgbClr val="991D1E"/>
              </a:gs>
              <a:gs pos="30000">
                <a:srgbClr val="D92E22"/>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19" name="文本框 18">
            <a:extLst>
              <a:ext uri="{FF2B5EF4-FFF2-40B4-BE49-F238E27FC236}">
                <a16:creationId xmlns:a16="http://schemas.microsoft.com/office/drawing/2014/main" id="{AD1F23F1-6F53-41A7-9622-E4D4757747C8}"/>
              </a:ext>
            </a:extLst>
          </p:cNvPr>
          <p:cNvSpPr txBox="1"/>
          <p:nvPr/>
        </p:nvSpPr>
        <p:spPr>
          <a:xfrm>
            <a:off x="8742113" y="2752781"/>
            <a:ext cx="1890261"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1314</a:t>
            </a:r>
            <a:endParaRPr kumimoji="0" lang="zh-CN" altLang="en-US" sz="5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0" name="文本框 19">
            <a:extLst>
              <a:ext uri="{FF2B5EF4-FFF2-40B4-BE49-F238E27FC236}">
                <a16:creationId xmlns:a16="http://schemas.microsoft.com/office/drawing/2014/main" id="{DE298ECC-7F07-48B0-BB9E-9F56441091CB}"/>
              </a:ext>
            </a:extLst>
          </p:cNvPr>
          <p:cNvSpPr txBox="1"/>
          <p:nvPr/>
        </p:nvSpPr>
        <p:spPr>
          <a:xfrm>
            <a:off x="9248662" y="3756540"/>
            <a:ext cx="87716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万人</a:t>
            </a:r>
          </a:p>
        </p:txBody>
      </p:sp>
      <p:sp>
        <p:nvSpPr>
          <p:cNvPr id="24" name="文本框 23">
            <a:extLst>
              <a:ext uri="{FF2B5EF4-FFF2-40B4-BE49-F238E27FC236}">
                <a16:creationId xmlns:a16="http://schemas.microsoft.com/office/drawing/2014/main" id="{1F6E1388-7932-43B4-8864-8CFE01024C95}"/>
              </a:ext>
            </a:extLst>
          </p:cNvPr>
          <p:cNvSpPr txBox="1"/>
          <p:nvPr/>
        </p:nvSpPr>
        <p:spPr>
          <a:xfrm>
            <a:off x="8499297" y="4581590"/>
            <a:ext cx="237589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全年新增就业</a:t>
            </a:r>
          </a:p>
        </p:txBody>
      </p:sp>
      <p:sp>
        <p:nvSpPr>
          <p:cNvPr id="26" name="文本框 25">
            <a:extLst>
              <a:ext uri="{FF2B5EF4-FFF2-40B4-BE49-F238E27FC236}">
                <a16:creationId xmlns:a16="http://schemas.microsoft.com/office/drawing/2014/main" id="{F54F1870-D469-4B8D-93BA-C897192FF475}"/>
              </a:ext>
            </a:extLst>
          </p:cNvPr>
          <p:cNvSpPr txBox="1"/>
          <p:nvPr/>
        </p:nvSpPr>
        <p:spPr>
          <a:xfrm>
            <a:off x="1210529" y="5120198"/>
            <a:ext cx="2868264"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国内生产总值达到</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74.4</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万亿元，增长</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6.7%</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，名列世界前茅，对全球经济增长的贡献率超过</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30%</a:t>
            </a:r>
            <a:endParaRPr kumimoji="0" lang="zh-CN" altLang="en-US" sz="1400" b="1" i="0" u="none" strike="noStrike" kern="0" cap="none" spc="0" normalizeH="0" baseline="0" noProof="0" dirty="0">
              <a:ln>
                <a:noFill/>
              </a:ln>
              <a:solidFill>
                <a:prstClr val="black"/>
              </a:solidFill>
              <a:effectLst/>
              <a:uLnTx/>
              <a:uFillTx/>
              <a:latin typeface="微软雅黑"/>
              <a:ea typeface="微软雅黑"/>
              <a:cs typeface="+mn-cs"/>
            </a:endParaRPr>
          </a:p>
        </p:txBody>
      </p:sp>
      <p:grpSp>
        <p:nvGrpSpPr>
          <p:cNvPr id="27" name="组合 26">
            <a:extLst>
              <a:ext uri="{FF2B5EF4-FFF2-40B4-BE49-F238E27FC236}">
                <a16:creationId xmlns:a16="http://schemas.microsoft.com/office/drawing/2014/main" id="{05ED144F-7B5B-40CC-A89D-A132E8D8F64B}"/>
              </a:ext>
            </a:extLst>
          </p:cNvPr>
          <p:cNvGrpSpPr/>
          <p:nvPr/>
        </p:nvGrpSpPr>
        <p:grpSpPr>
          <a:xfrm>
            <a:off x="1068274" y="5069304"/>
            <a:ext cx="3152775" cy="963563"/>
            <a:chOff x="960734" y="4476706"/>
            <a:chExt cx="3152775" cy="963563"/>
          </a:xfrm>
        </p:grpSpPr>
        <p:sp>
          <p:nvSpPr>
            <p:cNvPr id="28" name="矩形: 剪去单角 56">
              <a:extLst>
                <a:ext uri="{FF2B5EF4-FFF2-40B4-BE49-F238E27FC236}">
                  <a16:creationId xmlns:a16="http://schemas.microsoft.com/office/drawing/2014/main" id="{59FB9628-F352-43A4-AD2A-5E3C255EE7AC}"/>
                </a:ext>
              </a:extLst>
            </p:cNvPr>
            <p:cNvSpPr/>
            <p:nvPr/>
          </p:nvSpPr>
          <p:spPr>
            <a:xfrm flipV="1">
              <a:off x="960734" y="4476707"/>
              <a:ext cx="3152775" cy="963562"/>
            </a:xfrm>
            <a:prstGeom prst="snip1Rect">
              <a:avLst>
                <a:gd name="adj" fmla="val 29485"/>
              </a:avLst>
            </a:prstGeom>
            <a:noFill/>
            <a:ln w="635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29" name="直角三角形 28">
              <a:extLst>
                <a:ext uri="{FF2B5EF4-FFF2-40B4-BE49-F238E27FC236}">
                  <a16:creationId xmlns:a16="http://schemas.microsoft.com/office/drawing/2014/main" id="{F957D237-48AA-46A9-908F-73D9B49E5336}"/>
                </a:ext>
              </a:extLst>
            </p:cNvPr>
            <p:cNvSpPr/>
            <p:nvPr/>
          </p:nvSpPr>
          <p:spPr>
            <a:xfrm flipV="1">
              <a:off x="962971" y="4476706"/>
              <a:ext cx="171493" cy="171493"/>
            </a:xfrm>
            <a:prstGeom prst="rtTriangle">
              <a:avLst/>
            </a:prstGeom>
            <a:solidFill>
              <a:srgbClr val="E81B16"/>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grpSp>
      <p:sp>
        <p:nvSpPr>
          <p:cNvPr id="31" name="文本框 30">
            <a:extLst>
              <a:ext uri="{FF2B5EF4-FFF2-40B4-BE49-F238E27FC236}">
                <a16:creationId xmlns:a16="http://schemas.microsoft.com/office/drawing/2014/main" id="{3FC858A4-0364-4DCB-90A2-3CB7D31C8F92}"/>
              </a:ext>
            </a:extLst>
          </p:cNvPr>
          <p:cNvSpPr txBox="1"/>
          <p:nvPr/>
        </p:nvSpPr>
        <p:spPr>
          <a:xfrm>
            <a:off x="4568585" y="5120198"/>
            <a:ext cx="3119560"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居民消费价格上涨</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2%</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。工业企业利润由上年下降</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2.3%</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转为增长</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8.5%</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，单位国内生产总值能耗下降</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5%</a:t>
            </a:r>
            <a:endParaRPr kumimoji="0" lang="zh-CN" altLang="en-US" sz="1400" b="1" i="0" u="none" strike="noStrike" kern="0" cap="none" spc="0" normalizeH="0" baseline="0" noProof="0" dirty="0">
              <a:ln>
                <a:noFill/>
              </a:ln>
              <a:solidFill>
                <a:prstClr val="black"/>
              </a:solidFill>
              <a:effectLst/>
              <a:uLnTx/>
              <a:uFillTx/>
              <a:latin typeface="微软雅黑"/>
              <a:ea typeface="微软雅黑"/>
              <a:cs typeface="+mn-cs"/>
            </a:endParaRPr>
          </a:p>
        </p:txBody>
      </p:sp>
      <p:grpSp>
        <p:nvGrpSpPr>
          <p:cNvPr id="32" name="组合 31">
            <a:extLst>
              <a:ext uri="{FF2B5EF4-FFF2-40B4-BE49-F238E27FC236}">
                <a16:creationId xmlns:a16="http://schemas.microsoft.com/office/drawing/2014/main" id="{FF15A8F0-275B-48B4-BCD1-EF42F751107F}"/>
              </a:ext>
            </a:extLst>
          </p:cNvPr>
          <p:cNvGrpSpPr/>
          <p:nvPr/>
        </p:nvGrpSpPr>
        <p:grpSpPr>
          <a:xfrm>
            <a:off x="4508886" y="5069304"/>
            <a:ext cx="3238958" cy="963562"/>
            <a:chOff x="4401346" y="4476707"/>
            <a:chExt cx="3238958" cy="963562"/>
          </a:xfrm>
        </p:grpSpPr>
        <p:sp>
          <p:nvSpPr>
            <p:cNvPr id="33" name="矩形: 剪去单角 61">
              <a:extLst>
                <a:ext uri="{FF2B5EF4-FFF2-40B4-BE49-F238E27FC236}">
                  <a16:creationId xmlns:a16="http://schemas.microsoft.com/office/drawing/2014/main" id="{9E7177AB-52F3-48D6-80A5-AF8A1636DA9B}"/>
                </a:ext>
              </a:extLst>
            </p:cNvPr>
            <p:cNvSpPr/>
            <p:nvPr/>
          </p:nvSpPr>
          <p:spPr>
            <a:xfrm flipV="1">
              <a:off x="4401346" y="4476707"/>
              <a:ext cx="3238958" cy="963562"/>
            </a:xfrm>
            <a:prstGeom prst="snip1Rect">
              <a:avLst>
                <a:gd name="adj" fmla="val 29485"/>
              </a:avLst>
            </a:prstGeom>
            <a:noFill/>
            <a:ln w="635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4" name="直角三角形 33">
              <a:extLst>
                <a:ext uri="{FF2B5EF4-FFF2-40B4-BE49-F238E27FC236}">
                  <a16:creationId xmlns:a16="http://schemas.microsoft.com/office/drawing/2014/main" id="{072D9135-213F-48A7-94C2-96BEB8AC95F8}"/>
                </a:ext>
              </a:extLst>
            </p:cNvPr>
            <p:cNvSpPr/>
            <p:nvPr/>
          </p:nvSpPr>
          <p:spPr>
            <a:xfrm flipV="1">
              <a:off x="4403251" y="4479087"/>
              <a:ext cx="171493" cy="171493"/>
            </a:xfrm>
            <a:prstGeom prst="rtTriangle">
              <a:avLst/>
            </a:prstGeom>
            <a:solidFill>
              <a:srgbClr val="C0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Light"/>
                <a:ea typeface="微软雅黑 Light"/>
                <a:cs typeface="+mn-cs"/>
              </a:endParaRPr>
            </a:p>
          </p:txBody>
        </p:sp>
      </p:grpSp>
      <p:sp>
        <p:nvSpPr>
          <p:cNvPr id="36" name="文本框 35">
            <a:extLst>
              <a:ext uri="{FF2B5EF4-FFF2-40B4-BE49-F238E27FC236}">
                <a16:creationId xmlns:a16="http://schemas.microsoft.com/office/drawing/2014/main" id="{0AE2D5C2-60E7-48C5-967B-52F3032A69B2}"/>
              </a:ext>
            </a:extLst>
          </p:cNvPr>
          <p:cNvSpPr txBox="1"/>
          <p:nvPr/>
        </p:nvSpPr>
        <p:spPr>
          <a:xfrm>
            <a:off x="8053581" y="5150976"/>
            <a:ext cx="3267325" cy="8002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全年城镇新增就业</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1314</a:t>
            </a:r>
            <a:r>
              <a:rPr kumimoji="0" lang="zh-CN" altLang="en-US" sz="1600" b="1" i="0" u="none" strike="noStrike" kern="0" cap="none" spc="0" normalizeH="0" baseline="0" noProof="0" dirty="0">
                <a:ln>
                  <a:noFill/>
                </a:ln>
                <a:solidFill>
                  <a:prstClr val="black"/>
                </a:solidFill>
                <a:effectLst/>
                <a:uLnTx/>
                <a:uFillTx/>
                <a:latin typeface="微软雅黑"/>
                <a:ea typeface="微软雅黑"/>
                <a:cs typeface="+mn-cs"/>
              </a:rPr>
              <a:t>万</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人。高校毕业生就业创业人数再创新高。年末城镇登记失业率</a:t>
            </a:r>
            <a:r>
              <a:rPr kumimoji="0" lang="en-US" altLang="zh-CN" sz="1600" b="1" i="0" u="none" strike="noStrike" kern="0" cap="none" spc="0" normalizeH="0" baseline="0" noProof="0" dirty="0">
                <a:ln>
                  <a:noFill/>
                </a:ln>
                <a:solidFill>
                  <a:prstClr val="black"/>
                </a:solidFill>
                <a:effectLst/>
                <a:uLnTx/>
                <a:uFillTx/>
                <a:latin typeface="微软雅黑"/>
                <a:ea typeface="微软雅黑"/>
                <a:cs typeface="+mn-cs"/>
              </a:rPr>
              <a:t>4.02%</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，为多年来最低</a:t>
            </a:r>
          </a:p>
        </p:txBody>
      </p:sp>
      <p:grpSp>
        <p:nvGrpSpPr>
          <p:cNvPr id="37" name="组合 36">
            <a:extLst>
              <a:ext uri="{FF2B5EF4-FFF2-40B4-BE49-F238E27FC236}">
                <a16:creationId xmlns:a16="http://schemas.microsoft.com/office/drawing/2014/main" id="{5AA576D4-9874-4304-85F1-7DD1FF70A5F2}"/>
              </a:ext>
            </a:extLst>
          </p:cNvPr>
          <p:cNvGrpSpPr/>
          <p:nvPr/>
        </p:nvGrpSpPr>
        <p:grpSpPr>
          <a:xfrm>
            <a:off x="8035681" y="5069304"/>
            <a:ext cx="3303125" cy="963562"/>
            <a:chOff x="7928141" y="4476707"/>
            <a:chExt cx="3303125" cy="963562"/>
          </a:xfrm>
        </p:grpSpPr>
        <p:sp>
          <p:nvSpPr>
            <p:cNvPr id="38" name="矩形: 剪去单角 66">
              <a:extLst>
                <a:ext uri="{FF2B5EF4-FFF2-40B4-BE49-F238E27FC236}">
                  <a16:creationId xmlns:a16="http://schemas.microsoft.com/office/drawing/2014/main" id="{1E8F3499-317C-4975-BE5C-2B5929AF2D4D}"/>
                </a:ext>
              </a:extLst>
            </p:cNvPr>
            <p:cNvSpPr/>
            <p:nvPr/>
          </p:nvSpPr>
          <p:spPr>
            <a:xfrm flipV="1">
              <a:off x="7928141" y="4476707"/>
              <a:ext cx="3303125" cy="963562"/>
            </a:xfrm>
            <a:prstGeom prst="snip1Rect">
              <a:avLst>
                <a:gd name="adj" fmla="val 29485"/>
              </a:avLst>
            </a:prstGeom>
            <a:noFill/>
            <a:ln w="635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9" name="直角三角形 38">
              <a:extLst>
                <a:ext uri="{FF2B5EF4-FFF2-40B4-BE49-F238E27FC236}">
                  <a16:creationId xmlns:a16="http://schemas.microsoft.com/office/drawing/2014/main" id="{057D0603-7CCB-4B40-A360-9E17B5231020}"/>
                </a:ext>
              </a:extLst>
            </p:cNvPr>
            <p:cNvSpPr/>
            <p:nvPr/>
          </p:nvSpPr>
          <p:spPr>
            <a:xfrm flipV="1">
              <a:off x="7931657" y="4479087"/>
              <a:ext cx="171493" cy="171493"/>
            </a:xfrm>
            <a:prstGeom prst="rtTriangle">
              <a:avLst/>
            </a:prstGeom>
            <a:solidFill>
              <a:srgbClr val="E81B16"/>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grpSp>
    </p:spTree>
    <p:extLst>
      <p:ext uri="{BB962C8B-B14F-4D97-AF65-F5344CB8AC3E}">
        <p14:creationId xmlns:p14="http://schemas.microsoft.com/office/powerpoint/2010/main" val="425317269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ppt_x</p:attrName>
                                        </p:attrNameLst>
                                      </p:cBhvr>
                                      <p:tavLst>
                                        <p:tav tm="0">
                                          <p:val>
                                            <p:strVal val="#ppt_x"/>
                                          </p:val>
                                        </p:tav>
                                        <p:tav tm="100000">
                                          <p:val>
                                            <p:strVal val="#ppt_x"/>
                                          </p:val>
                                        </p:tav>
                                      </p:tavLst>
                                    </p:anim>
                                    <p:anim calcmode="lin" valueType="num">
                                      <p:cBhvr>
                                        <p:cTn id="9" dur="675" decel="100000" fill="hold"/>
                                        <p:tgtEl>
                                          <p:spTgt spid="10"/>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10"/>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25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750"/>
                                        <p:tgtEl>
                                          <p:spTgt spid="16"/>
                                        </p:tgtEl>
                                      </p:cBhvr>
                                    </p:animEffect>
                                    <p:anim calcmode="lin" valueType="num">
                                      <p:cBhvr>
                                        <p:cTn id="14" dur="750" fill="hold"/>
                                        <p:tgtEl>
                                          <p:spTgt spid="16"/>
                                        </p:tgtEl>
                                        <p:attrNameLst>
                                          <p:attrName>ppt_x</p:attrName>
                                        </p:attrNameLst>
                                      </p:cBhvr>
                                      <p:tavLst>
                                        <p:tav tm="0">
                                          <p:val>
                                            <p:strVal val="#ppt_x"/>
                                          </p:val>
                                        </p:tav>
                                        <p:tav tm="100000">
                                          <p:val>
                                            <p:strVal val="#ppt_x"/>
                                          </p:val>
                                        </p:tav>
                                      </p:tavLst>
                                    </p:anim>
                                    <p:anim calcmode="lin" valueType="num">
                                      <p:cBhvr>
                                        <p:cTn id="15" dur="675" decel="100000" fill="hold"/>
                                        <p:tgtEl>
                                          <p:spTgt spid="16"/>
                                        </p:tgtEl>
                                        <p:attrNameLst>
                                          <p:attrName>ppt_y</p:attrName>
                                        </p:attrNameLst>
                                      </p:cBhvr>
                                      <p:tavLst>
                                        <p:tav tm="0">
                                          <p:val>
                                            <p:strVal val="#ppt_y+1"/>
                                          </p:val>
                                        </p:tav>
                                        <p:tav tm="100000">
                                          <p:val>
                                            <p:strVal val="#ppt_y-.03"/>
                                          </p:val>
                                        </p:tav>
                                      </p:tavLst>
                                    </p:anim>
                                    <p:anim calcmode="lin" valueType="num">
                                      <p:cBhvr>
                                        <p:cTn id="16" dur="75" accel="100000" fill="hold">
                                          <p:stCondLst>
                                            <p:cond delay="675"/>
                                          </p:stCondLst>
                                        </p:cTn>
                                        <p:tgtEl>
                                          <p:spTgt spid="1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50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750"/>
                                        <p:tgtEl>
                                          <p:spTgt spid="24"/>
                                        </p:tgtEl>
                                      </p:cBhvr>
                                    </p:animEffect>
                                    <p:anim calcmode="lin" valueType="num">
                                      <p:cBhvr>
                                        <p:cTn id="20" dur="750" fill="hold"/>
                                        <p:tgtEl>
                                          <p:spTgt spid="24"/>
                                        </p:tgtEl>
                                        <p:attrNameLst>
                                          <p:attrName>ppt_x</p:attrName>
                                        </p:attrNameLst>
                                      </p:cBhvr>
                                      <p:tavLst>
                                        <p:tav tm="0">
                                          <p:val>
                                            <p:strVal val="#ppt_x"/>
                                          </p:val>
                                        </p:tav>
                                        <p:tav tm="100000">
                                          <p:val>
                                            <p:strVal val="#ppt_x"/>
                                          </p:val>
                                        </p:tav>
                                      </p:tavLst>
                                    </p:anim>
                                    <p:anim calcmode="lin" valueType="num">
                                      <p:cBhvr>
                                        <p:cTn id="21" dur="675" decel="100000" fill="hold"/>
                                        <p:tgtEl>
                                          <p:spTgt spid="24"/>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24"/>
                                        </p:tgtEl>
                                        <p:attrNameLst>
                                          <p:attrName>ppt_y</p:attrName>
                                        </p:attrNameLst>
                                      </p:cBhvr>
                                      <p:tavLst>
                                        <p:tav tm="0">
                                          <p:val>
                                            <p:strVal val="#ppt_y-.03"/>
                                          </p:val>
                                        </p:tav>
                                        <p:tav tm="100000">
                                          <p:val>
                                            <p:strVal val="#ppt_y"/>
                                          </p:val>
                                        </p:tav>
                                      </p:tavLst>
                                    </p:anim>
                                  </p:childTnLst>
                                </p:cTn>
                              </p:par>
                              <p:par>
                                <p:cTn id="23" presetID="23" presetClass="exit" presetSubtype="544" fill="hold" grpId="1" nodeType="withEffect">
                                  <p:stCondLst>
                                    <p:cond delay="250"/>
                                  </p:stCondLst>
                                  <p:childTnLst>
                                    <p:anim calcmode="lin" valueType="num">
                                      <p:cBhvr>
                                        <p:cTn id="24" dur="500"/>
                                        <p:tgtEl>
                                          <p:spTgt spid="10"/>
                                        </p:tgtEl>
                                        <p:attrNameLst>
                                          <p:attrName>ppt_w</p:attrName>
                                        </p:attrNameLst>
                                      </p:cBhvr>
                                      <p:tavLst>
                                        <p:tav tm="0">
                                          <p:val>
                                            <p:strVal val="ppt_w"/>
                                          </p:val>
                                        </p:tav>
                                        <p:tav tm="100000">
                                          <p:val>
                                            <p:fltVal val="0"/>
                                          </p:val>
                                        </p:tav>
                                      </p:tavLst>
                                    </p:anim>
                                    <p:anim calcmode="lin" valueType="num">
                                      <p:cBhvr>
                                        <p:cTn id="25" dur="500"/>
                                        <p:tgtEl>
                                          <p:spTgt spid="10"/>
                                        </p:tgtEl>
                                        <p:attrNameLst>
                                          <p:attrName>ppt_h</p:attrName>
                                        </p:attrNameLst>
                                      </p:cBhvr>
                                      <p:tavLst>
                                        <p:tav tm="0">
                                          <p:val>
                                            <p:strVal val="ppt_h"/>
                                          </p:val>
                                        </p:tav>
                                        <p:tav tm="100000">
                                          <p:val>
                                            <p:fltVal val="0"/>
                                          </p:val>
                                        </p:tav>
                                      </p:tavLst>
                                    </p:anim>
                                    <p:anim calcmode="lin" valueType="num">
                                      <p:cBhvr>
                                        <p:cTn id="26" dur="500"/>
                                        <p:tgtEl>
                                          <p:spTgt spid="10"/>
                                        </p:tgtEl>
                                        <p:attrNameLst>
                                          <p:attrName>ppt_x</p:attrName>
                                        </p:attrNameLst>
                                      </p:cBhvr>
                                      <p:tavLst>
                                        <p:tav tm="0">
                                          <p:val>
                                            <p:strVal val="ppt_x"/>
                                          </p:val>
                                        </p:tav>
                                        <p:tav tm="100000">
                                          <p:val>
                                            <p:fltVal val="0.5"/>
                                          </p:val>
                                        </p:tav>
                                      </p:tavLst>
                                    </p:anim>
                                    <p:anim calcmode="lin" valueType="num">
                                      <p:cBhvr>
                                        <p:cTn id="27" dur="500"/>
                                        <p:tgtEl>
                                          <p:spTgt spid="10"/>
                                        </p:tgtEl>
                                        <p:attrNameLst>
                                          <p:attrName>ppt_y</p:attrName>
                                        </p:attrNameLst>
                                      </p:cBhvr>
                                      <p:tavLst>
                                        <p:tav tm="0">
                                          <p:val>
                                            <p:strVal val="ppt_y"/>
                                          </p:val>
                                        </p:tav>
                                        <p:tav tm="100000">
                                          <p:val>
                                            <p:fltVal val="0.5"/>
                                          </p:val>
                                        </p:tav>
                                      </p:tavLst>
                                    </p:anim>
                                    <p:set>
                                      <p:cBhvr>
                                        <p:cTn id="28" dur="1" fill="hold">
                                          <p:stCondLst>
                                            <p:cond delay="499"/>
                                          </p:stCondLst>
                                        </p:cTn>
                                        <p:tgtEl>
                                          <p:spTgt spid="10"/>
                                        </p:tgtEl>
                                        <p:attrNameLst>
                                          <p:attrName>style.visibility</p:attrName>
                                        </p:attrNameLst>
                                      </p:cBhvr>
                                      <p:to>
                                        <p:strVal val="hidden"/>
                                      </p:to>
                                    </p:set>
                                  </p:childTnLst>
                                </p:cTn>
                              </p:par>
                              <p:par>
                                <p:cTn id="29" presetID="23" presetClass="exit" presetSubtype="544" fill="hold" grpId="1" nodeType="withEffect">
                                  <p:stCondLst>
                                    <p:cond delay="250"/>
                                  </p:stCondLst>
                                  <p:childTnLst>
                                    <p:anim calcmode="lin" valueType="num">
                                      <p:cBhvr>
                                        <p:cTn id="30" dur="500"/>
                                        <p:tgtEl>
                                          <p:spTgt spid="16"/>
                                        </p:tgtEl>
                                        <p:attrNameLst>
                                          <p:attrName>ppt_w</p:attrName>
                                        </p:attrNameLst>
                                      </p:cBhvr>
                                      <p:tavLst>
                                        <p:tav tm="0">
                                          <p:val>
                                            <p:strVal val="ppt_w"/>
                                          </p:val>
                                        </p:tav>
                                        <p:tav tm="100000">
                                          <p:val>
                                            <p:fltVal val="0"/>
                                          </p:val>
                                        </p:tav>
                                      </p:tavLst>
                                    </p:anim>
                                    <p:anim calcmode="lin" valueType="num">
                                      <p:cBhvr>
                                        <p:cTn id="31" dur="500"/>
                                        <p:tgtEl>
                                          <p:spTgt spid="16"/>
                                        </p:tgtEl>
                                        <p:attrNameLst>
                                          <p:attrName>ppt_h</p:attrName>
                                        </p:attrNameLst>
                                      </p:cBhvr>
                                      <p:tavLst>
                                        <p:tav tm="0">
                                          <p:val>
                                            <p:strVal val="ppt_h"/>
                                          </p:val>
                                        </p:tav>
                                        <p:tav tm="100000">
                                          <p:val>
                                            <p:fltVal val="0"/>
                                          </p:val>
                                        </p:tav>
                                      </p:tavLst>
                                    </p:anim>
                                    <p:anim calcmode="lin" valueType="num">
                                      <p:cBhvr>
                                        <p:cTn id="32" dur="500"/>
                                        <p:tgtEl>
                                          <p:spTgt spid="16"/>
                                        </p:tgtEl>
                                        <p:attrNameLst>
                                          <p:attrName>ppt_x</p:attrName>
                                        </p:attrNameLst>
                                      </p:cBhvr>
                                      <p:tavLst>
                                        <p:tav tm="0">
                                          <p:val>
                                            <p:strVal val="ppt_x"/>
                                          </p:val>
                                        </p:tav>
                                        <p:tav tm="100000">
                                          <p:val>
                                            <p:fltVal val="0.5"/>
                                          </p:val>
                                        </p:tav>
                                      </p:tavLst>
                                    </p:anim>
                                    <p:anim calcmode="lin" valueType="num">
                                      <p:cBhvr>
                                        <p:cTn id="33" dur="500"/>
                                        <p:tgtEl>
                                          <p:spTgt spid="16"/>
                                        </p:tgtEl>
                                        <p:attrNameLst>
                                          <p:attrName>ppt_y</p:attrName>
                                        </p:attrNameLst>
                                      </p:cBhvr>
                                      <p:tavLst>
                                        <p:tav tm="0">
                                          <p:val>
                                            <p:strVal val="ppt_y"/>
                                          </p:val>
                                        </p:tav>
                                        <p:tav tm="100000">
                                          <p:val>
                                            <p:fltVal val="0.5"/>
                                          </p:val>
                                        </p:tav>
                                      </p:tavLst>
                                    </p:anim>
                                    <p:set>
                                      <p:cBhvr>
                                        <p:cTn id="34" dur="1" fill="hold">
                                          <p:stCondLst>
                                            <p:cond delay="499"/>
                                          </p:stCondLst>
                                        </p:cTn>
                                        <p:tgtEl>
                                          <p:spTgt spid="16"/>
                                        </p:tgtEl>
                                        <p:attrNameLst>
                                          <p:attrName>style.visibility</p:attrName>
                                        </p:attrNameLst>
                                      </p:cBhvr>
                                      <p:to>
                                        <p:strVal val="hidden"/>
                                      </p:to>
                                    </p:set>
                                  </p:childTnLst>
                                </p:cTn>
                              </p:par>
                              <p:par>
                                <p:cTn id="35" presetID="23" presetClass="exit" presetSubtype="544" fill="hold" grpId="1" nodeType="withEffect">
                                  <p:stCondLst>
                                    <p:cond delay="250"/>
                                  </p:stCondLst>
                                  <p:childTnLst>
                                    <p:anim calcmode="lin" valueType="num">
                                      <p:cBhvr>
                                        <p:cTn id="36" dur="500"/>
                                        <p:tgtEl>
                                          <p:spTgt spid="24"/>
                                        </p:tgtEl>
                                        <p:attrNameLst>
                                          <p:attrName>ppt_w</p:attrName>
                                        </p:attrNameLst>
                                      </p:cBhvr>
                                      <p:tavLst>
                                        <p:tav tm="0">
                                          <p:val>
                                            <p:strVal val="ppt_w"/>
                                          </p:val>
                                        </p:tav>
                                        <p:tav tm="100000">
                                          <p:val>
                                            <p:fltVal val="0"/>
                                          </p:val>
                                        </p:tav>
                                      </p:tavLst>
                                    </p:anim>
                                    <p:anim calcmode="lin" valueType="num">
                                      <p:cBhvr>
                                        <p:cTn id="37" dur="500"/>
                                        <p:tgtEl>
                                          <p:spTgt spid="24"/>
                                        </p:tgtEl>
                                        <p:attrNameLst>
                                          <p:attrName>ppt_h</p:attrName>
                                        </p:attrNameLst>
                                      </p:cBhvr>
                                      <p:tavLst>
                                        <p:tav tm="0">
                                          <p:val>
                                            <p:strVal val="ppt_h"/>
                                          </p:val>
                                        </p:tav>
                                        <p:tav tm="100000">
                                          <p:val>
                                            <p:fltVal val="0"/>
                                          </p:val>
                                        </p:tav>
                                      </p:tavLst>
                                    </p:anim>
                                    <p:anim calcmode="lin" valueType="num">
                                      <p:cBhvr>
                                        <p:cTn id="38" dur="500"/>
                                        <p:tgtEl>
                                          <p:spTgt spid="24"/>
                                        </p:tgtEl>
                                        <p:attrNameLst>
                                          <p:attrName>ppt_x</p:attrName>
                                        </p:attrNameLst>
                                      </p:cBhvr>
                                      <p:tavLst>
                                        <p:tav tm="0">
                                          <p:val>
                                            <p:strVal val="ppt_x"/>
                                          </p:val>
                                        </p:tav>
                                        <p:tav tm="100000">
                                          <p:val>
                                            <p:fltVal val="0.5"/>
                                          </p:val>
                                        </p:tav>
                                      </p:tavLst>
                                    </p:anim>
                                    <p:anim calcmode="lin" valueType="num">
                                      <p:cBhvr>
                                        <p:cTn id="39" dur="500"/>
                                        <p:tgtEl>
                                          <p:spTgt spid="24"/>
                                        </p:tgtEl>
                                        <p:attrNameLst>
                                          <p:attrName>ppt_y</p:attrName>
                                        </p:attrNameLst>
                                      </p:cBhvr>
                                      <p:tavLst>
                                        <p:tav tm="0">
                                          <p:val>
                                            <p:strVal val="ppt_y"/>
                                          </p:val>
                                        </p:tav>
                                        <p:tav tm="100000">
                                          <p:val>
                                            <p:fltVal val="0.5"/>
                                          </p:val>
                                        </p:tav>
                                      </p:tavLst>
                                    </p:anim>
                                    <p:set>
                                      <p:cBhvr>
                                        <p:cTn id="40"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6" grpId="0"/>
      <p:bldP spid="16" grpId="1"/>
      <p:bldP spid="24" grpId="0"/>
      <p:bldP spid="2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041493" y="413579"/>
            <a:ext cx="5109091" cy="830997"/>
          </a:xfrm>
          <a:prstGeom prst="rect">
            <a:avLst/>
          </a:prstGeom>
          <a:noFill/>
        </p:spPr>
        <p:txBody>
          <a:bodyPr wrap="none" rtlCol="0">
            <a:spAutoFit/>
          </a:bodyPr>
          <a:lstStyle/>
          <a:p>
            <a:pPr algn="ctr"/>
            <a:r>
              <a:rPr lang="zh-CN" altLang="en-US" sz="4800" b="1" dirty="0">
                <a:gradFill>
                  <a:gsLst>
                    <a:gs pos="90000">
                      <a:srgbClr val="991D1E"/>
                    </a:gs>
                    <a:gs pos="30000">
                      <a:srgbClr val="D92E22"/>
                    </a:gs>
                  </a:gsLst>
                  <a:lin ang="5400000" scaled="1"/>
                </a:gradFill>
                <a:effectLst>
                  <a:outerShdw blurRad="38100" dist="38100" dir="2700000" algn="tl">
                    <a:srgbClr val="000000">
                      <a:alpha val="43137"/>
                    </a:srgbClr>
                  </a:outerShdw>
                </a:effectLst>
              </a:rPr>
              <a:t>全国两会热点解读</a:t>
            </a:r>
          </a:p>
        </p:txBody>
      </p:sp>
      <p:cxnSp>
        <p:nvCxnSpPr>
          <p:cNvPr id="21" name="直接连接符 20"/>
          <p:cNvCxnSpPr/>
          <p:nvPr/>
        </p:nvCxnSpPr>
        <p:spPr>
          <a:xfrm>
            <a:off x="3260124" y="1269516"/>
            <a:ext cx="4680000" cy="0"/>
          </a:xfrm>
          <a:prstGeom prst="line">
            <a:avLst/>
          </a:prstGeom>
          <a:ln>
            <a:solidFill>
              <a:srgbClr val="E11A15"/>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r="53416" b="68240"/>
          <a:stretch/>
        </p:blipFill>
        <p:spPr>
          <a:xfrm flipH="1">
            <a:off x="8212428" y="0"/>
            <a:ext cx="3979572" cy="1355220"/>
          </a:xfrm>
          <a:prstGeom prst="rect">
            <a:avLst/>
          </a:prstGeom>
        </p:spPr>
      </p:pic>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a:off x="-103032" y="0"/>
            <a:ext cx="2481330" cy="1395081"/>
          </a:xfrm>
          <a:prstGeom prst="rect">
            <a:avLst/>
          </a:prstGeom>
        </p:spPr>
      </p:pic>
      <p:sp>
        <p:nvSpPr>
          <p:cNvPr id="7" name="椭圆 6">
            <a:extLst>
              <a:ext uri="{FF2B5EF4-FFF2-40B4-BE49-F238E27FC236}">
                <a16:creationId xmlns:a16="http://schemas.microsoft.com/office/drawing/2014/main" id="{8055FC64-4B00-44E3-84E4-6E0191FE1E3F}"/>
              </a:ext>
            </a:extLst>
          </p:cNvPr>
          <p:cNvSpPr/>
          <p:nvPr/>
        </p:nvSpPr>
        <p:spPr>
          <a:xfrm>
            <a:off x="3975733" y="3211294"/>
            <a:ext cx="2795476" cy="2795476"/>
          </a:xfrm>
          <a:prstGeom prst="ellipse">
            <a:avLst/>
          </a:prstGeom>
          <a:noFill/>
          <a:ln w="12700">
            <a:solidFill>
              <a:srgbClr val="99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grpSp>
        <p:nvGrpSpPr>
          <p:cNvPr id="8" name="组合 7">
            <a:extLst>
              <a:ext uri="{FF2B5EF4-FFF2-40B4-BE49-F238E27FC236}">
                <a16:creationId xmlns:a16="http://schemas.microsoft.com/office/drawing/2014/main" id="{B020ADF2-E435-4392-A375-01ED9508F799}"/>
              </a:ext>
            </a:extLst>
          </p:cNvPr>
          <p:cNvGrpSpPr/>
          <p:nvPr/>
        </p:nvGrpSpPr>
        <p:grpSpPr>
          <a:xfrm>
            <a:off x="4076350" y="3311911"/>
            <a:ext cx="2594243" cy="2594243"/>
            <a:chOff x="904352" y="1778161"/>
            <a:chExt cx="2153354" cy="2153354"/>
          </a:xfrm>
        </p:grpSpPr>
        <p:sp>
          <p:nvSpPr>
            <p:cNvPr id="9" name="椭圆 8">
              <a:extLst>
                <a:ext uri="{FF2B5EF4-FFF2-40B4-BE49-F238E27FC236}">
                  <a16:creationId xmlns:a16="http://schemas.microsoft.com/office/drawing/2014/main" id="{14830DCD-EA4C-483D-BD37-87C998D311BD}"/>
                </a:ext>
              </a:extLst>
            </p:cNvPr>
            <p:cNvSpPr/>
            <p:nvPr/>
          </p:nvSpPr>
          <p:spPr>
            <a:xfrm>
              <a:off x="904352" y="1778161"/>
              <a:ext cx="2153354" cy="2153354"/>
            </a:xfrm>
            <a:prstGeom prst="ellipse">
              <a:avLst/>
            </a:prstGeom>
            <a:solidFill>
              <a:srgbClr val="990000"/>
            </a:solidFill>
            <a:ln w="19050">
              <a:solidFill>
                <a:srgbClr val="99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sp>
          <p:nvSpPr>
            <p:cNvPr id="10" name="TextBox 2">
              <a:extLst>
                <a:ext uri="{FF2B5EF4-FFF2-40B4-BE49-F238E27FC236}">
                  <a16:creationId xmlns:a16="http://schemas.microsoft.com/office/drawing/2014/main" id="{A51D080C-2CD4-41C3-8AAE-42891B54AF4A}"/>
                </a:ext>
              </a:extLst>
            </p:cNvPr>
            <p:cNvSpPr txBox="1"/>
            <p:nvPr/>
          </p:nvSpPr>
          <p:spPr>
            <a:xfrm>
              <a:off x="1103559" y="2223919"/>
              <a:ext cx="1754941" cy="894146"/>
            </a:xfrm>
            <a:prstGeom prst="rect">
              <a:avLst/>
            </a:prstGeom>
            <a:noFill/>
          </p:spPr>
          <p:txBody>
            <a:bodyPr wrap="square" rtlCol="0">
              <a:spAutoFit/>
            </a:bodyPr>
            <a:lstStyle/>
            <a:p>
              <a:pPr algn="ctr" defTabSz="914377"/>
              <a:r>
                <a:rPr lang="en-US" altLang="zh-CN" sz="6400" dirty="0">
                  <a:solidFill>
                    <a:srgbClr val="FFC000">
                      <a:lumMod val="20000"/>
                      <a:lumOff val="80000"/>
                    </a:srgbClr>
                  </a:solidFill>
                  <a:latin typeface="Impact" panose="020B0806030902050204" pitchFamily="34" charset="0"/>
                  <a:ea typeface="宋体" panose="02010600030101010101" pitchFamily="2" charset="-122"/>
                </a:rPr>
                <a:t>2018</a:t>
              </a:r>
              <a:endParaRPr lang="zh-CN" altLang="en-US" sz="6400" dirty="0">
                <a:solidFill>
                  <a:srgbClr val="FFC000">
                    <a:lumMod val="20000"/>
                    <a:lumOff val="80000"/>
                  </a:srgbClr>
                </a:solidFill>
                <a:latin typeface="Impact" panose="020B0806030902050204" pitchFamily="34" charset="0"/>
                <a:ea typeface="宋体" panose="02010600030101010101" pitchFamily="2" charset="-122"/>
              </a:endParaRPr>
            </a:p>
          </p:txBody>
        </p:sp>
        <p:sp>
          <p:nvSpPr>
            <p:cNvPr id="12" name="TextBox 3">
              <a:extLst>
                <a:ext uri="{FF2B5EF4-FFF2-40B4-BE49-F238E27FC236}">
                  <a16:creationId xmlns:a16="http://schemas.microsoft.com/office/drawing/2014/main" id="{1FA4349C-E2C3-4BED-8666-CC51930A3DD5}"/>
                </a:ext>
              </a:extLst>
            </p:cNvPr>
            <p:cNvSpPr txBox="1"/>
            <p:nvPr/>
          </p:nvSpPr>
          <p:spPr>
            <a:xfrm>
              <a:off x="981970" y="2993569"/>
              <a:ext cx="1998119" cy="438581"/>
            </a:xfrm>
            <a:prstGeom prst="rect">
              <a:avLst/>
            </a:prstGeom>
            <a:noFill/>
          </p:spPr>
          <p:txBody>
            <a:bodyPr wrap="square" rtlCol="0">
              <a:spAutoFit/>
            </a:bodyPr>
            <a:lstStyle/>
            <a:p>
              <a:pPr algn="ctr" defTabSz="914377"/>
              <a:r>
                <a:rPr lang="zh-CN" altLang="en-US" sz="3200" b="1">
                  <a:solidFill>
                    <a:srgbClr val="FFC000">
                      <a:lumMod val="20000"/>
                      <a:lumOff val="80000"/>
                    </a:srgbClr>
                  </a:solidFill>
                  <a:latin typeface="微软雅黑" panose="020B0503020204020204" pitchFamily="34" charset="-122"/>
                  <a:ea typeface="微软雅黑" panose="020B0503020204020204" pitchFamily="34" charset="-122"/>
                </a:rPr>
                <a:t>十大热点</a:t>
              </a:r>
            </a:p>
          </p:txBody>
        </p:sp>
        <p:sp>
          <p:nvSpPr>
            <p:cNvPr id="13" name="椭圆 12">
              <a:extLst>
                <a:ext uri="{FF2B5EF4-FFF2-40B4-BE49-F238E27FC236}">
                  <a16:creationId xmlns:a16="http://schemas.microsoft.com/office/drawing/2014/main" id="{E20F57AD-75A1-4120-BDBA-04162408F2F0}"/>
                </a:ext>
              </a:extLst>
            </p:cNvPr>
            <p:cNvSpPr/>
            <p:nvPr/>
          </p:nvSpPr>
          <p:spPr>
            <a:xfrm>
              <a:off x="964089" y="1846838"/>
              <a:ext cx="2016000" cy="2016000"/>
            </a:xfrm>
            <a:prstGeom prst="ellipse">
              <a:avLst/>
            </a:prstGeom>
            <a:no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grpSp>
      <p:sp>
        <p:nvSpPr>
          <p:cNvPr id="15" name="椭圆 14">
            <a:extLst>
              <a:ext uri="{FF2B5EF4-FFF2-40B4-BE49-F238E27FC236}">
                <a16:creationId xmlns:a16="http://schemas.microsoft.com/office/drawing/2014/main" id="{C9490186-2626-468D-91DA-A03C991790B5}"/>
              </a:ext>
            </a:extLst>
          </p:cNvPr>
          <p:cNvSpPr/>
          <p:nvPr/>
        </p:nvSpPr>
        <p:spPr>
          <a:xfrm>
            <a:off x="1137633" y="2260960"/>
            <a:ext cx="1597952" cy="1597952"/>
          </a:xfrm>
          <a:prstGeom prst="ellipse">
            <a:avLst/>
          </a:prstGeom>
          <a:solidFill>
            <a:srgbClr val="C00000"/>
          </a:solidFill>
          <a:ln w="190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sp>
        <p:nvSpPr>
          <p:cNvPr id="16" name="TextBox 17">
            <a:extLst>
              <a:ext uri="{FF2B5EF4-FFF2-40B4-BE49-F238E27FC236}">
                <a16:creationId xmlns:a16="http://schemas.microsoft.com/office/drawing/2014/main" id="{D30A5298-AB92-4BBF-A110-35F2A536CD86}"/>
              </a:ext>
            </a:extLst>
          </p:cNvPr>
          <p:cNvSpPr txBox="1"/>
          <p:nvPr/>
        </p:nvSpPr>
        <p:spPr>
          <a:xfrm>
            <a:off x="1137634" y="2707683"/>
            <a:ext cx="1597952" cy="676580"/>
          </a:xfrm>
          <a:prstGeom prst="rect">
            <a:avLst/>
          </a:prstGeom>
          <a:noFill/>
        </p:spPr>
        <p:txBody>
          <a:bodyPr wrap="square" rtlCol="0">
            <a:spAutoFit/>
          </a:bodyPr>
          <a:lstStyle/>
          <a:p>
            <a:pPr algn="ctr" defTabSz="914377"/>
            <a:r>
              <a:rPr lang="zh-CN" altLang="en-US" sz="2133" b="1" dirty="0">
                <a:solidFill>
                  <a:srgbClr val="FFC000">
                    <a:lumMod val="20000"/>
                    <a:lumOff val="80000"/>
                  </a:srgbClr>
                </a:solidFill>
                <a:latin typeface="微软雅黑" panose="020B0503020204020204" pitchFamily="34" charset="-122"/>
                <a:ea typeface="微软雅黑" panose="020B0503020204020204" pitchFamily="34" charset="-122"/>
              </a:rPr>
              <a:t>中国经济</a:t>
            </a:r>
            <a:endParaRPr lang="en-US" altLang="zh-CN" sz="2133"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4377"/>
            <a:r>
              <a:rPr lang="zh-CN" altLang="en-US" sz="2133" b="1" dirty="0">
                <a:solidFill>
                  <a:srgbClr val="FFC000">
                    <a:lumMod val="20000"/>
                    <a:lumOff val="80000"/>
                  </a:srgbClr>
                </a:solidFill>
                <a:latin typeface="微软雅黑" panose="020B0503020204020204" pitchFamily="34" charset="-122"/>
                <a:ea typeface="微软雅黑" panose="020B0503020204020204" pitchFamily="34" charset="-122"/>
              </a:rPr>
              <a:t>质量时代</a:t>
            </a:r>
          </a:p>
        </p:txBody>
      </p:sp>
      <p:sp>
        <p:nvSpPr>
          <p:cNvPr id="18" name="椭圆 17">
            <a:extLst>
              <a:ext uri="{FF2B5EF4-FFF2-40B4-BE49-F238E27FC236}">
                <a16:creationId xmlns:a16="http://schemas.microsoft.com/office/drawing/2014/main" id="{4A5D95B9-4077-40BC-870B-578175AC44EC}"/>
              </a:ext>
            </a:extLst>
          </p:cNvPr>
          <p:cNvSpPr/>
          <p:nvPr/>
        </p:nvSpPr>
        <p:spPr>
          <a:xfrm>
            <a:off x="3795803" y="2170214"/>
            <a:ext cx="1041082" cy="1041080"/>
          </a:xfrm>
          <a:prstGeom prst="ellipse">
            <a:avLst/>
          </a:prstGeom>
          <a:solidFill>
            <a:schemeClr val="accent4">
              <a:lumMod val="20000"/>
              <a:lumOff val="80000"/>
            </a:schemeClr>
          </a:solidFill>
          <a:ln w="28575">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sp>
        <p:nvSpPr>
          <p:cNvPr id="19" name="TextBox 43">
            <a:extLst>
              <a:ext uri="{FF2B5EF4-FFF2-40B4-BE49-F238E27FC236}">
                <a16:creationId xmlns:a16="http://schemas.microsoft.com/office/drawing/2014/main" id="{25D44B52-5208-4412-8449-E93EB7AA54F1}"/>
              </a:ext>
            </a:extLst>
          </p:cNvPr>
          <p:cNvSpPr txBox="1"/>
          <p:nvPr/>
        </p:nvSpPr>
        <p:spPr>
          <a:xfrm>
            <a:off x="3795804" y="2338502"/>
            <a:ext cx="1041082" cy="676580"/>
          </a:xfrm>
          <a:prstGeom prst="rect">
            <a:avLst/>
          </a:prstGeom>
          <a:noFill/>
        </p:spPr>
        <p:txBody>
          <a:bodyPr wrap="square" rtlCol="0">
            <a:spAutoFit/>
          </a:bodyPr>
          <a:lstStyle/>
          <a:p>
            <a:pPr algn="ctr" defTabSz="914377"/>
            <a:r>
              <a:rPr lang="zh-CN" altLang="en-US" sz="2133" b="1" dirty="0">
                <a:solidFill>
                  <a:prstClr val="black">
                    <a:lumMod val="85000"/>
                    <a:lumOff val="15000"/>
                  </a:prstClr>
                </a:solidFill>
                <a:latin typeface="微软雅黑" panose="020B0503020204020204" pitchFamily="34" charset="-122"/>
                <a:ea typeface="微软雅黑" panose="020B0503020204020204" pitchFamily="34" charset="-122"/>
              </a:rPr>
              <a:t>脱贫</a:t>
            </a:r>
            <a:endParaRPr lang="en-US" altLang="zh-CN" sz="2133" b="1"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4377"/>
            <a:r>
              <a:rPr lang="zh-CN" altLang="en-US" sz="2133" b="1" dirty="0">
                <a:solidFill>
                  <a:prstClr val="black">
                    <a:lumMod val="85000"/>
                    <a:lumOff val="15000"/>
                  </a:prstClr>
                </a:solidFill>
                <a:latin typeface="微软雅黑" panose="020B0503020204020204" pitchFamily="34" charset="-122"/>
                <a:ea typeface="微软雅黑" panose="020B0503020204020204" pitchFamily="34" charset="-122"/>
              </a:rPr>
              <a:t>攻坚</a:t>
            </a:r>
          </a:p>
        </p:txBody>
      </p:sp>
      <p:sp>
        <p:nvSpPr>
          <p:cNvPr id="24" name="椭圆 23">
            <a:extLst>
              <a:ext uri="{FF2B5EF4-FFF2-40B4-BE49-F238E27FC236}">
                <a16:creationId xmlns:a16="http://schemas.microsoft.com/office/drawing/2014/main" id="{5E55FE17-1F34-42A7-A7EC-2D82FF02D1F0}"/>
              </a:ext>
            </a:extLst>
          </p:cNvPr>
          <p:cNvSpPr/>
          <p:nvPr/>
        </p:nvSpPr>
        <p:spPr>
          <a:xfrm>
            <a:off x="6771209" y="3013493"/>
            <a:ext cx="1133657" cy="1133655"/>
          </a:xfrm>
          <a:prstGeom prst="ellipse">
            <a:avLst/>
          </a:prstGeom>
          <a:solidFill>
            <a:srgbClr val="C00000"/>
          </a:solidFill>
          <a:ln w="190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sp>
        <p:nvSpPr>
          <p:cNvPr id="25" name="TextBox 49">
            <a:extLst>
              <a:ext uri="{FF2B5EF4-FFF2-40B4-BE49-F238E27FC236}">
                <a16:creationId xmlns:a16="http://schemas.microsoft.com/office/drawing/2014/main" id="{BCA4FBE1-551B-4814-BDC8-855632B0A6C6}"/>
              </a:ext>
            </a:extLst>
          </p:cNvPr>
          <p:cNvSpPr txBox="1"/>
          <p:nvPr/>
        </p:nvSpPr>
        <p:spPr>
          <a:xfrm>
            <a:off x="6771210" y="3228069"/>
            <a:ext cx="1133657" cy="676580"/>
          </a:xfrm>
          <a:prstGeom prst="rect">
            <a:avLst/>
          </a:prstGeom>
          <a:noFill/>
        </p:spPr>
        <p:txBody>
          <a:bodyPr wrap="square" rtlCol="0">
            <a:spAutoFit/>
          </a:bodyPr>
          <a:lstStyle/>
          <a:p>
            <a:pPr algn="ctr" defTabSz="914377"/>
            <a:r>
              <a:rPr lang="zh-CN" altLang="en-US" sz="2133" b="1" dirty="0">
                <a:solidFill>
                  <a:srgbClr val="FFC000">
                    <a:lumMod val="20000"/>
                    <a:lumOff val="80000"/>
                  </a:srgbClr>
                </a:solidFill>
                <a:latin typeface="微软雅黑" panose="020B0503020204020204" pitchFamily="34" charset="-122"/>
                <a:ea typeface="微软雅黑" panose="020B0503020204020204" pitchFamily="34" charset="-122"/>
              </a:rPr>
              <a:t>减税</a:t>
            </a:r>
            <a:endParaRPr lang="en-US" altLang="zh-CN" sz="2133"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4377"/>
            <a:r>
              <a:rPr lang="zh-CN" altLang="en-US" sz="2133" b="1" dirty="0">
                <a:solidFill>
                  <a:srgbClr val="FFC000">
                    <a:lumMod val="20000"/>
                    <a:lumOff val="80000"/>
                  </a:srgbClr>
                </a:solidFill>
                <a:latin typeface="微软雅黑" panose="020B0503020204020204" pitchFamily="34" charset="-122"/>
                <a:ea typeface="微软雅黑" panose="020B0503020204020204" pitchFamily="34" charset="-122"/>
              </a:rPr>
              <a:t>降费</a:t>
            </a:r>
          </a:p>
        </p:txBody>
      </p:sp>
      <p:sp>
        <p:nvSpPr>
          <p:cNvPr id="27" name="椭圆 26">
            <a:extLst>
              <a:ext uri="{FF2B5EF4-FFF2-40B4-BE49-F238E27FC236}">
                <a16:creationId xmlns:a16="http://schemas.microsoft.com/office/drawing/2014/main" id="{E5C1141E-3EB9-45B2-8CBB-D8D4455A55AB}"/>
              </a:ext>
            </a:extLst>
          </p:cNvPr>
          <p:cNvSpPr/>
          <p:nvPr/>
        </p:nvSpPr>
        <p:spPr>
          <a:xfrm>
            <a:off x="9800165" y="3016794"/>
            <a:ext cx="1205486" cy="1205485"/>
          </a:xfrm>
          <a:prstGeom prst="ellipse">
            <a:avLst/>
          </a:prstGeom>
          <a:solidFill>
            <a:srgbClr val="990000"/>
          </a:solidFill>
          <a:ln w="19050">
            <a:solidFill>
              <a:srgbClr val="99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sp>
        <p:nvSpPr>
          <p:cNvPr id="28" name="TextBox 52">
            <a:extLst>
              <a:ext uri="{FF2B5EF4-FFF2-40B4-BE49-F238E27FC236}">
                <a16:creationId xmlns:a16="http://schemas.microsoft.com/office/drawing/2014/main" id="{8E63DB6D-B6C9-4B11-8FCD-DF8CF9917505}"/>
              </a:ext>
            </a:extLst>
          </p:cNvPr>
          <p:cNvSpPr txBox="1"/>
          <p:nvPr/>
        </p:nvSpPr>
        <p:spPr>
          <a:xfrm>
            <a:off x="9800166" y="3348919"/>
            <a:ext cx="1205486" cy="676580"/>
          </a:xfrm>
          <a:prstGeom prst="rect">
            <a:avLst/>
          </a:prstGeom>
          <a:noFill/>
        </p:spPr>
        <p:txBody>
          <a:bodyPr wrap="square" rtlCol="0">
            <a:spAutoFit/>
          </a:bodyPr>
          <a:lstStyle/>
          <a:p>
            <a:pPr algn="ctr" defTabSz="914377"/>
            <a:r>
              <a:rPr lang="zh-CN" altLang="en-US" sz="2133" b="1" dirty="0">
                <a:solidFill>
                  <a:srgbClr val="FFC000">
                    <a:lumMod val="20000"/>
                    <a:lumOff val="80000"/>
                  </a:srgbClr>
                </a:solidFill>
                <a:latin typeface="微软雅黑" panose="020B0503020204020204" pitchFamily="34" charset="-122"/>
                <a:ea typeface="微软雅黑" panose="020B0503020204020204" pitchFamily="34" charset="-122"/>
              </a:rPr>
              <a:t>房地产</a:t>
            </a:r>
            <a:endParaRPr lang="en-US" altLang="zh-CN" sz="2133"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4377"/>
            <a:r>
              <a:rPr lang="zh-CN" altLang="en-US" sz="2133" b="1" dirty="0">
                <a:solidFill>
                  <a:srgbClr val="FFC000">
                    <a:lumMod val="20000"/>
                    <a:lumOff val="80000"/>
                  </a:srgbClr>
                </a:solidFill>
                <a:latin typeface="微软雅黑" panose="020B0503020204020204" pitchFamily="34" charset="-122"/>
                <a:ea typeface="微软雅黑" panose="020B0503020204020204" pitchFamily="34" charset="-122"/>
              </a:rPr>
              <a:t>调控</a:t>
            </a:r>
          </a:p>
        </p:txBody>
      </p:sp>
      <p:sp>
        <p:nvSpPr>
          <p:cNvPr id="30" name="椭圆 29">
            <a:extLst>
              <a:ext uri="{FF2B5EF4-FFF2-40B4-BE49-F238E27FC236}">
                <a16:creationId xmlns:a16="http://schemas.microsoft.com/office/drawing/2014/main" id="{CE3DAE21-B74A-4154-868C-C6DA1097E84D}"/>
              </a:ext>
            </a:extLst>
          </p:cNvPr>
          <p:cNvSpPr/>
          <p:nvPr/>
        </p:nvSpPr>
        <p:spPr>
          <a:xfrm>
            <a:off x="8161812" y="2061227"/>
            <a:ext cx="1428465" cy="1428464"/>
          </a:xfrm>
          <a:prstGeom prst="ellipse">
            <a:avLst/>
          </a:prstGeom>
          <a:noFill/>
          <a:ln w="28575">
            <a:solidFill>
              <a:srgbClr val="99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sp>
        <p:nvSpPr>
          <p:cNvPr id="31" name="TextBox 55">
            <a:extLst>
              <a:ext uri="{FF2B5EF4-FFF2-40B4-BE49-F238E27FC236}">
                <a16:creationId xmlns:a16="http://schemas.microsoft.com/office/drawing/2014/main" id="{D0EE6C18-0F8A-41A2-9547-B7D1E5F1F954}"/>
              </a:ext>
            </a:extLst>
          </p:cNvPr>
          <p:cNvSpPr txBox="1"/>
          <p:nvPr/>
        </p:nvSpPr>
        <p:spPr>
          <a:xfrm>
            <a:off x="8161813" y="2454786"/>
            <a:ext cx="1428465" cy="676580"/>
          </a:xfrm>
          <a:prstGeom prst="rect">
            <a:avLst/>
          </a:prstGeom>
          <a:noFill/>
        </p:spPr>
        <p:txBody>
          <a:bodyPr wrap="square" rtlCol="0">
            <a:spAutoFit/>
          </a:bodyPr>
          <a:lstStyle/>
          <a:p>
            <a:pPr algn="ctr" defTabSz="914377"/>
            <a:r>
              <a:rPr lang="zh-CN" altLang="en-US" sz="2133" b="1" dirty="0">
                <a:solidFill>
                  <a:srgbClr val="990000"/>
                </a:solidFill>
                <a:latin typeface="微软雅黑" panose="020B0503020204020204" pitchFamily="34" charset="-122"/>
                <a:ea typeface="微软雅黑" panose="020B0503020204020204" pitchFamily="34" charset="-122"/>
              </a:rPr>
              <a:t>蓝天</a:t>
            </a:r>
            <a:endParaRPr lang="en-US" altLang="zh-CN" sz="2133" b="1" dirty="0">
              <a:solidFill>
                <a:srgbClr val="990000"/>
              </a:solidFill>
              <a:latin typeface="微软雅黑" panose="020B0503020204020204" pitchFamily="34" charset="-122"/>
              <a:ea typeface="微软雅黑" panose="020B0503020204020204" pitchFamily="34" charset="-122"/>
            </a:endParaRPr>
          </a:p>
          <a:p>
            <a:pPr algn="ctr" defTabSz="914377"/>
            <a:r>
              <a:rPr lang="zh-CN" altLang="en-US" sz="2133" b="1" dirty="0">
                <a:solidFill>
                  <a:srgbClr val="990000"/>
                </a:solidFill>
                <a:latin typeface="微软雅黑" panose="020B0503020204020204" pitchFamily="34" charset="-122"/>
                <a:ea typeface="微软雅黑" panose="020B0503020204020204" pitchFamily="34" charset="-122"/>
              </a:rPr>
              <a:t>保卫战</a:t>
            </a:r>
          </a:p>
        </p:txBody>
      </p:sp>
      <p:sp>
        <p:nvSpPr>
          <p:cNvPr id="33" name="椭圆 32">
            <a:extLst>
              <a:ext uri="{FF2B5EF4-FFF2-40B4-BE49-F238E27FC236}">
                <a16:creationId xmlns:a16="http://schemas.microsoft.com/office/drawing/2014/main" id="{D8134BE6-BC23-498E-B4D3-B8261F454B5E}"/>
              </a:ext>
            </a:extLst>
          </p:cNvPr>
          <p:cNvSpPr/>
          <p:nvPr/>
        </p:nvSpPr>
        <p:spPr>
          <a:xfrm>
            <a:off x="6927255" y="5037239"/>
            <a:ext cx="1234556" cy="1234555"/>
          </a:xfrm>
          <a:prstGeom prst="ellipse">
            <a:avLst/>
          </a:prstGeom>
          <a:solidFill>
            <a:schemeClr val="accent4">
              <a:lumMod val="20000"/>
              <a:lumOff val="80000"/>
            </a:schemeClr>
          </a:solidFill>
          <a:ln w="28575">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sp>
        <p:nvSpPr>
          <p:cNvPr id="34" name="TextBox 58">
            <a:extLst>
              <a:ext uri="{FF2B5EF4-FFF2-40B4-BE49-F238E27FC236}">
                <a16:creationId xmlns:a16="http://schemas.microsoft.com/office/drawing/2014/main" id="{C9AAC80B-812D-45F1-89BF-91F2F9CE9DF7}"/>
              </a:ext>
            </a:extLst>
          </p:cNvPr>
          <p:cNvSpPr txBox="1"/>
          <p:nvPr/>
        </p:nvSpPr>
        <p:spPr>
          <a:xfrm>
            <a:off x="6927256" y="5302265"/>
            <a:ext cx="1234556" cy="676580"/>
          </a:xfrm>
          <a:prstGeom prst="rect">
            <a:avLst/>
          </a:prstGeom>
          <a:noFill/>
        </p:spPr>
        <p:txBody>
          <a:bodyPr wrap="square" rtlCol="0">
            <a:spAutoFit/>
          </a:bodyPr>
          <a:lstStyle/>
          <a:p>
            <a:pPr algn="ctr" defTabSz="914377"/>
            <a:r>
              <a:rPr lang="zh-CN" altLang="en-US" sz="2133" b="1" dirty="0">
                <a:solidFill>
                  <a:prstClr val="black">
                    <a:lumMod val="85000"/>
                    <a:lumOff val="15000"/>
                  </a:prstClr>
                </a:solidFill>
                <a:latin typeface="微软雅黑" panose="020B0503020204020204" pitchFamily="34" charset="-122"/>
                <a:ea typeface="微软雅黑" panose="020B0503020204020204" pitchFamily="34" charset="-122"/>
              </a:rPr>
              <a:t>食品</a:t>
            </a:r>
            <a:endParaRPr lang="en-US" altLang="zh-CN" sz="2133" b="1"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4377"/>
            <a:r>
              <a:rPr lang="zh-CN" altLang="en-US" sz="2133" b="1" dirty="0">
                <a:solidFill>
                  <a:prstClr val="black">
                    <a:lumMod val="85000"/>
                    <a:lumOff val="15000"/>
                  </a:prstClr>
                </a:solidFill>
                <a:latin typeface="微软雅黑" panose="020B0503020204020204" pitchFamily="34" charset="-122"/>
                <a:ea typeface="微软雅黑" panose="020B0503020204020204" pitchFamily="34" charset="-122"/>
              </a:rPr>
              <a:t>安全</a:t>
            </a:r>
          </a:p>
        </p:txBody>
      </p:sp>
      <p:sp>
        <p:nvSpPr>
          <p:cNvPr id="36" name="椭圆 35">
            <a:extLst>
              <a:ext uri="{FF2B5EF4-FFF2-40B4-BE49-F238E27FC236}">
                <a16:creationId xmlns:a16="http://schemas.microsoft.com/office/drawing/2014/main" id="{02DC8D22-30D2-4E1A-B0CB-5BE347474A47}"/>
              </a:ext>
            </a:extLst>
          </p:cNvPr>
          <p:cNvSpPr/>
          <p:nvPr/>
        </p:nvSpPr>
        <p:spPr>
          <a:xfrm>
            <a:off x="2414515" y="3988277"/>
            <a:ext cx="1320585" cy="1320583"/>
          </a:xfrm>
          <a:prstGeom prst="ellipse">
            <a:avLst/>
          </a:prstGeom>
          <a:solidFill>
            <a:srgbClr val="990000"/>
          </a:solidFill>
          <a:ln w="19050">
            <a:solidFill>
              <a:srgbClr val="99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sp>
        <p:nvSpPr>
          <p:cNvPr id="37" name="TextBox 61">
            <a:extLst>
              <a:ext uri="{FF2B5EF4-FFF2-40B4-BE49-F238E27FC236}">
                <a16:creationId xmlns:a16="http://schemas.microsoft.com/office/drawing/2014/main" id="{AE8F20C5-181A-4E16-898F-CAC0D38DBF2E}"/>
              </a:ext>
            </a:extLst>
          </p:cNvPr>
          <p:cNvSpPr txBox="1"/>
          <p:nvPr/>
        </p:nvSpPr>
        <p:spPr>
          <a:xfrm>
            <a:off x="2414516" y="4296317"/>
            <a:ext cx="1320585" cy="676580"/>
          </a:xfrm>
          <a:prstGeom prst="rect">
            <a:avLst/>
          </a:prstGeom>
          <a:noFill/>
        </p:spPr>
        <p:txBody>
          <a:bodyPr wrap="square" rtlCol="0">
            <a:spAutoFit/>
          </a:bodyPr>
          <a:lstStyle/>
          <a:p>
            <a:pPr algn="ctr" defTabSz="914377"/>
            <a:r>
              <a:rPr lang="zh-CN" altLang="en-US" sz="2133" b="1" dirty="0">
                <a:solidFill>
                  <a:srgbClr val="FFC000">
                    <a:lumMod val="20000"/>
                    <a:lumOff val="80000"/>
                  </a:srgbClr>
                </a:solidFill>
                <a:latin typeface="微软雅黑" panose="020B0503020204020204" pitchFamily="34" charset="-122"/>
                <a:ea typeface="微软雅黑" panose="020B0503020204020204" pitchFamily="34" charset="-122"/>
              </a:rPr>
              <a:t>健康</a:t>
            </a:r>
            <a:endParaRPr lang="en-US" altLang="zh-CN" sz="2133"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4377"/>
            <a:r>
              <a:rPr lang="zh-CN" altLang="en-US" sz="2133" b="1" dirty="0">
                <a:solidFill>
                  <a:srgbClr val="FFC000">
                    <a:lumMod val="20000"/>
                    <a:lumOff val="80000"/>
                  </a:srgbClr>
                </a:solidFill>
                <a:latin typeface="微软雅黑" panose="020B0503020204020204" pitchFamily="34" charset="-122"/>
                <a:ea typeface="微软雅黑" panose="020B0503020204020204" pitchFamily="34" charset="-122"/>
              </a:rPr>
              <a:t>中国</a:t>
            </a:r>
          </a:p>
        </p:txBody>
      </p:sp>
      <p:sp>
        <p:nvSpPr>
          <p:cNvPr id="39" name="椭圆 38">
            <a:extLst>
              <a:ext uri="{FF2B5EF4-FFF2-40B4-BE49-F238E27FC236}">
                <a16:creationId xmlns:a16="http://schemas.microsoft.com/office/drawing/2014/main" id="{09B282BD-546F-4028-82EF-666B17F5C043}"/>
              </a:ext>
            </a:extLst>
          </p:cNvPr>
          <p:cNvSpPr/>
          <p:nvPr/>
        </p:nvSpPr>
        <p:spPr>
          <a:xfrm>
            <a:off x="1217068" y="5153974"/>
            <a:ext cx="999533" cy="999531"/>
          </a:xfrm>
          <a:prstGeom prst="ellipse">
            <a:avLst/>
          </a:prstGeom>
          <a:noFill/>
          <a:ln w="28575">
            <a:solidFill>
              <a:srgbClr val="99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sp>
        <p:nvSpPr>
          <p:cNvPr id="40" name="TextBox 64">
            <a:extLst>
              <a:ext uri="{FF2B5EF4-FFF2-40B4-BE49-F238E27FC236}">
                <a16:creationId xmlns:a16="http://schemas.microsoft.com/office/drawing/2014/main" id="{0BEA7D9E-DE91-4B52-A8A5-C81C160DB5E6}"/>
              </a:ext>
            </a:extLst>
          </p:cNvPr>
          <p:cNvSpPr txBox="1"/>
          <p:nvPr/>
        </p:nvSpPr>
        <p:spPr>
          <a:xfrm>
            <a:off x="1217067" y="5431264"/>
            <a:ext cx="999533" cy="417142"/>
          </a:xfrm>
          <a:prstGeom prst="rect">
            <a:avLst/>
          </a:prstGeom>
          <a:noFill/>
        </p:spPr>
        <p:txBody>
          <a:bodyPr wrap="square" rtlCol="0">
            <a:spAutoFit/>
          </a:bodyPr>
          <a:lstStyle/>
          <a:p>
            <a:pPr algn="ctr" defTabSz="914377"/>
            <a:r>
              <a:rPr lang="zh-CN" altLang="en-US" sz="2400" b="1" dirty="0">
                <a:solidFill>
                  <a:srgbClr val="990000"/>
                </a:solidFill>
                <a:latin typeface="微软雅黑" panose="020B0503020204020204" pitchFamily="34" charset="-122"/>
                <a:ea typeface="微软雅黑" panose="020B0503020204020204" pitchFamily="34" charset="-122"/>
              </a:rPr>
              <a:t>就业</a:t>
            </a:r>
          </a:p>
        </p:txBody>
      </p:sp>
      <p:sp>
        <p:nvSpPr>
          <p:cNvPr id="42" name="椭圆 41">
            <a:extLst>
              <a:ext uri="{FF2B5EF4-FFF2-40B4-BE49-F238E27FC236}">
                <a16:creationId xmlns:a16="http://schemas.microsoft.com/office/drawing/2014/main" id="{D715BC67-CF21-4CC6-A42B-4E5DE8B8F068}"/>
              </a:ext>
            </a:extLst>
          </p:cNvPr>
          <p:cNvSpPr/>
          <p:nvPr/>
        </p:nvSpPr>
        <p:spPr>
          <a:xfrm>
            <a:off x="8252295" y="4147148"/>
            <a:ext cx="1247495" cy="1247494"/>
          </a:xfrm>
          <a:prstGeom prst="ellipse">
            <a:avLst/>
          </a:prstGeom>
          <a:solidFill>
            <a:srgbClr val="990000"/>
          </a:solidFill>
          <a:ln w="19050">
            <a:solidFill>
              <a:srgbClr val="99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sp>
        <p:nvSpPr>
          <p:cNvPr id="43" name="TextBox 67">
            <a:extLst>
              <a:ext uri="{FF2B5EF4-FFF2-40B4-BE49-F238E27FC236}">
                <a16:creationId xmlns:a16="http://schemas.microsoft.com/office/drawing/2014/main" id="{0982DB22-9E97-4FFD-AEB6-96B24B592E14}"/>
              </a:ext>
            </a:extLst>
          </p:cNvPr>
          <p:cNvSpPr txBox="1"/>
          <p:nvPr/>
        </p:nvSpPr>
        <p:spPr>
          <a:xfrm>
            <a:off x="8252296" y="4418643"/>
            <a:ext cx="1247495" cy="676580"/>
          </a:xfrm>
          <a:prstGeom prst="rect">
            <a:avLst/>
          </a:prstGeom>
          <a:noFill/>
        </p:spPr>
        <p:txBody>
          <a:bodyPr wrap="square" rtlCol="0">
            <a:spAutoFit/>
          </a:bodyPr>
          <a:lstStyle/>
          <a:p>
            <a:pPr algn="ctr" defTabSz="914377"/>
            <a:r>
              <a:rPr lang="zh-CN" altLang="en-US" sz="2133" b="1" dirty="0">
                <a:solidFill>
                  <a:srgbClr val="FFC000">
                    <a:lumMod val="20000"/>
                    <a:lumOff val="80000"/>
                  </a:srgbClr>
                </a:solidFill>
                <a:latin typeface="微软雅黑" panose="020B0503020204020204" pitchFamily="34" charset="-122"/>
                <a:ea typeface="微软雅黑" panose="020B0503020204020204" pitchFamily="34" charset="-122"/>
              </a:rPr>
              <a:t>户籍</a:t>
            </a:r>
            <a:endParaRPr lang="en-US" altLang="zh-CN" sz="2133"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4377"/>
            <a:r>
              <a:rPr lang="zh-CN" altLang="en-US" sz="2133" b="1" dirty="0">
                <a:solidFill>
                  <a:srgbClr val="FFC000">
                    <a:lumMod val="20000"/>
                    <a:lumOff val="80000"/>
                  </a:srgbClr>
                </a:solidFill>
                <a:latin typeface="微软雅黑" panose="020B0503020204020204" pitchFamily="34" charset="-122"/>
                <a:ea typeface="微软雅黑" panose="020B0503020204020204" pitchFamily="34" charset="-122"/>
              </a:rPr>
              <a:t>改革</a:t>
            </a:r>
          </a:p>
        </p:txBody>
      </p:sp>
      <p:sp>
        <p:nvSpPr>
          <p:cNvPr id="45" name="椭圆 44">
            <a:extLst>
              <a:ext uri="{FF2B5EF4-FFF2-40B4-BE49-F238E27FC236}">
                <a16:creationId xmlns:a16="http://schemas.microsoft.com/office/drawing/2014/main" id="{56E1FF5F-9AED-47AE-AF69-47EE05FD305A}"/>
              </a:ext>
            </a:extLst>
          </p:cNvPr>
          <p:cNvSpPr/>
          <p:nvPr/>
        </p:nvSpPr>
        <p:spPr>
          <a:xfrm>
            <a:off x="9894965" y="4764191"/>
            <a:ext cx="1015885" cy="1015887"/>
          </a:xfrm>
          <a:prstGeom prst="ellipse">
            <a:avLst/>
          </a:prstGeom>
          <a:noFill/>
          <a:ln w="28575">
            <a:solidFill>
              <a:srgbClr val="99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rgbClr val="990000"/>
              </a:solidFill>
              <a:latin typeface="Calibri" panose="020F0502020204030204"/>
              <a:ea typeface="宋体" panose="02010600030101010101" pitchFamily="2" charset="-122"/>
            </a:endParaRPr>
          </a:p>
        </p:txBody>
      </p:sp>
      <p:sp>
        <p:nvSpPr>
          <p:cNvPr id="46" name="TextBox 70">
            <a:extLst>
              <a:ext uri="{FF2B5EF4-FFF2-40B4-BE49-F238E27FC236}">
                <a16:creationId xmlns:a16="http://schemas.microsoft.com/office/drawing/2014/main" id="{6CE689DE-B1E3-4593-8231-DF6F58EBBF49}"/>
              </a:ext>
            </a:extLst>
          </p:cNvPr>
          <p:cNvSpPr txBox="1"/>
          <p:nvPr/>
        </p:nvSpPr>
        <p:spPr>
          <a:xfrm>
            <a:off x="9894966" y="4919883"/>
            <a:ext cx="1015885" cy="676580"/>
          </a:xfrm>
          <a:prstGeom prst="rect">
            <a:avLst/>
          </a:prstGeom>
          <a:noFill/>
        </p:spPr>
        <p:txBody>
          <a:bodyPr wrap="square" rtlCol="0">
            <a:spAutoFit/>
          </a:bodyPr>
          <a:lstStyle/>
          <a:p>
            <a:pPr algn="ctr" defTabSz="914377"/>
            <a:r>
              <a:rPr lang="zh-CN" altLang="en-US" sz="2133" b="1" dirty="0">
                <a:solidFill>
                  <a:srgbClr val="990000"/>
                </a:solidFill>
                <a:latin typeface="微软雅黑" panose="020B0503020204020204" pitchFamily="34" charset="-122"/>
                <a:ea typeface="微软雅黑" panose="020B0503020204020204" pitchFamily="34" charset="-122"/>
              </a:rPr>
              <a:t>电信</a:t>
            </a:r>
            <a:endParaRPr lang="en-US" altLang="zh-CN" sz="2133" b="1" dirty="0">
              <a:solidFill>
                <a:srgbClr val="990000"/>
              </a:solidFill>
              <a:latin typeface="微软雅黑" panose="020B0503020204020204" pitchFamily="34" charset="-122"/>
              <a:ea typeface="微软雅黑" panose="020B0503020204020204" pitchFamily="34" charset="-122"/>
            </a:endParaRPr>
          </a:p>
          <a:p>
            <a:pPr algn="ctr" defTabSz="914377"/>
            <a:r>
              <a:rPr lang="zh-CN" altLang="en-US" sz="2133" b="1" dirty="0">
                <a:solidFill>
                  <a:srgbClr val="990000"/>
                </a:solidFill>
                <a:latin typeface="微软雅黑" panose="020B0503020204020204" pitchFamily="34" charset="-122"/>
                <a:ea typeface="微软雅黑" panose="020B0503020204020204" pitchFamily="34" charset="-122"/>
              </a:rPr>
              <a:t>资费</a:t>
            </a:r>
          </a:p>
        </p:txBody>
      </p:sp>
    </p:spTree>
    <p:extLst>
      <p:ext uri="{BB962C8B-B14F-4D97-AF65-F5344CB8AC3E}">
        <p14:creationId xmlns:p14="http://schemas.microsoft.com/office/powerpoint/2010/main" val="326074146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041493" y="413579"/>
            <a:ext cx="5109091" cy="830997"/>
          </a:xfrm>
          <a:prstGeom prst="rect">
            <a:avLst/>
          </a:prstGeom>
          <a:noFill/>
        </p:spPr>
        <p:txBody>
          <a:bodyPr wrap="none" rtlCol="0">
            <a:spAutoFit/>
          </a:bodyPr>
          <a:lstStyle/>
          <a:p>
            <a:pPr algn="ctr"/>
            <a:r>
              <a:rPr lang="zh-CN" altLang="en-US" sz="4800" b="1" dirty="0">
                <a:gradFill>
                  <a:gsLst>
                    <a:gs pos="90000">
                      <a:srgbClr val="991D1E"/>
                    </a:gs>
                    <a:gs pos="30000">
                      <a:srgbClr val="D92E22"/>
                    </a:gs>
                  </a:gsLst>
                  <a:lin ang="5400000" scaled="1"/>
                </a:gradFill>
                <a:effectLst>
                  <a:outerShdw blurRad="38100" dist="38100" dir="2700000" algn="tl">
                    <a:srgbClr val="000000">
                      <a:alpha val="43137"/>
                    </a:srgbClr>
                  </a:outerShdw>
                </a:effectLst>
              </a:rPr>
              <a:t>全国两会热点解读</a:t>
            </a:r>
          </a:p>
        </p:txBody>
      </p:sp>
      <p:cxnSp>
        <p:nvCxnSpPr>
          <p:cNvPr id="21" name="直接连接符 20"/>
          <p:cNvCxnSpPr/>
          <p:nvPr/>
        </p:nvCxnSpPr>
        <p:spPr>
          <a:xfrm>
            <a:off x="3260124" y="1269516"/>
            <a:ext cx="4680000" cy="0"/>
          </a:xfrm>
          <a:prstGeom prst="line">
            <a:avLst/>
          </a:prstGeom>
          <a:ln>
            <a:solidFill>
              <a:srgbClr val="E11A15"/>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r="53416" b="68240"/>
          <a:stretch/>
        </p:blipFill>
        <p:spPr>
          <a:xfrm flipH="1">
            <a:off x="8212428" y="0"/>
            <a:ext cx="3979572" cy="1355220"/>
          </a:xfrm>
          <a:prstGeom prst="rect">
            <a:avLst/>
          </a:prstGeom>
        </p:spPr>
      </p:pic>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a:off x="-103032" y="0"/>
            <a:ext cx="2481330" cy="1395081"/>
          </a:xfrm>
          <a:prstGeom prst="rect">
            <a:avLst/>
          </a:prstGeom>
        </p:spPr>
      </p:pic>
      <p:sp>
        <p:nvSpPr>
          <p:cNvPr id="6" name="矩形 5">
            <a:extLst>
              <a:ext uri="{FF2B5EF4-FFF2-40B4-BE49-F238E27FC236}">
                <a16:creationId xmlns:a16="http://schemas.microsoft.com/office/drawing/2014/main" id="{7CE577CB-EF5E-4B5F-A058-27160B4CB18E}"/>
              </a:ext>
            </a:extLst>
          </p:cNvPr>
          <p:cNvSpPr/>
          <p:nvPr/>
        </p:nvSpPr>
        <p:spPr>
          <a:xfrm>
            <a:off x="7441323" y="2617303"/>
            <a:ext cx="4750676" cy="2940104"/>
          </a:xfrm>
          <a:prstGeom prst="rect">
            <a:avLst/>
          </a:prstGeom>
          <a:gradFill>
            <a:gsLst>
              <a:gs pos="90000">
                <a:srgbClr val="991D1E"/>
              </a:gs>
              <a:gs pos="30000">
                <a:srgbClr val="D92E22"/>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dirty="0">
              <a:solidFill>
                <a:prstClr val="white"/>
              </a:solidFill>
              <a:latin typeface="Calibri" panose="020F0502020204030204"/>
              <a:ea typeface="宋体" panose="02010600030101010101" pitchFamily="2" charset="-122"/>
            </a:endParaRPr>
          </a:p>
        </p:txBody>
      </p:sp>
      <p:sp>
        <p:nvSpPr>
          <p:cNvPr id="7" name="矩形 6">
            <a:extLst>
              <a:ext uri="{FF2B5EF4-FFF2-40B4-BE49-F238E27FC236}">
                <a16:creationId xmlns:a16="http://schemas.microsoft.com/office/drawing/2014/main" id="{EA5469D0-8C6E-476C-A6D4-41482BE8843D}"/>
              </a:ext>
            </a:extLst>
          </p:cNvPr>
          <p:cNvSpPr/>
          <p:nvPr/>
        </p:nvSpPr>
        <p:spPr>
          <a:xfrm>
            <a:off x="592666" y="5455807"/>
            <a:ext cx="6720000" cy="101600"/>
          </a:xfrm>
          <a:prstGeom prst="rect">
            <a:avLst/>
          </a:prstGeom>
          <a:gradFill>
            <a:gsLst>
              <a:gs pos="90000">
                <a:srgbClr val="991D1E"/>
              </a:gs>
              <a:gs pos="30000">
                <a:srgbClr val="D92E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sp>
        <p:nvSpPr>
          <p:cNvPr id="8" name="矩形 7">
            <a:extLst>
              <a:ext uri="{FF2B5EF4-FFF2-40B4-BE49-F238E27FC236}">
                <a16:creationId xmlns:a16="http://schemas.microsoft.com/office/drawing/2014/main" id="{4E92DFD0-D33B-40E4-AC37-9F721B2119CC}"/>
              </a:ext>
            </a:extLst>
          </p:cNvPr>
          <p:cNvSpPr/>
          <p:nvPr/>
        </p:nvSpPr>
        <p:spPr>
          <a:xfrm>
            <a:off x="7808215" y="3038439"/>
            <a:ext cx="4383784" cy="2677656"/>
          </a:xfrm>
          <a:prstGeom prst="rect">
            <a:avLst/>
          </a:prstGeom>
        </p:spPr>
        <p:txBody>
          <a:bodyPr wrap="square">
            <a:spAutoFit/>
          </a:bodyPr>
          <a:lstStyle/>
          <a:p>
            <a:pPr defTabSz="914377"/>
            <a:r>
              <a:rPr lang="zh-CN" altLang="en-US" sz="2400" dirty="0">
                <a:solidFill>
                  <a:srgbClr val="FFC000">
                    <a:lumMod val="20000"/>
                    <a:lumOff val="80000"/>
                  </a:srgbClr>
                </a:solidFill>
                <a:latin typeface="微软雅黑" panose="020B0503020204020204" pitchFamily="34" charset="-122"/>
                <a:ea typeface="微软雅黑" panose="020B0503020204020204" pitchFamily="34" charset="-122"/>
              </a:rPr>
              <a:t>全国人大代表、新希望集团董事长刘永好表示，食品和药品安全关涉百姓身体健康，既需要国家监管也需要企业自律，要完善法律法规和严格执法。</a:t>
            </a:r>
          </a:p>
          <a:p>
            <a:pPr defTabSz="914377"/>
            <a:endParaRPr lang="zh-CN" altLang="en-US" sz="2400" dirty="0">
              <a:solidFill>
                <a:srgbClr val="FFC000">
                  <a:lumMod val="20000"/>
                  <a:lumOff val="80000"/>
                </a:srgbClr>
              </a:solidFill>
              <a:latin typeface="微软雅黑" panose="020B0503020204020204" pitchFamily="34" charset="-122"/>
              <a:ea typeface="微软雅黑" panose="020B0503020204020204" pitchFamily="34" charset="-122"/>
            </a:endParaRPr>
          </a:p>
          <a:p>
            <a:pPr defTabSz="914377"/>
            <a:endParaRPr lang="zh-CN" altLang="en-US" sz="2400"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90DEA153-41AF-4990-BDCD-5567DC35E3C8}"/>
              </a:ext>
            </a:extLst>
          </p:cNvPr>
          <p:cNvSpPr/>
          <p:nvPr/>
        </p:nvSpPr>
        <p:spPr>
          <a:xfrm>
            <a:off x="2580710" y="3393585"/>
            <a:ext cx="4658201" cy="1631216"/>
          </a:xfrm>
          <a:prstGeom prst="rect">
            <a:avLst/>
          </a:prstGeom>
        </p:spPr>
        <p:txBody>
          <a:bodyPr wrap="square">
            <a:spAutoFit/>
          </a:bodyPr>
          <a:lstStyle/>
          <a:p>
            <a:pPr defTabSz="914377"/>
            <a:r>
              <a:rPr lang="zh-CN" altLang="en-US" sz="2000" dirty="0">
                <a:solidFill>
                  <a:prstClr val="black">
                    <a:lumMod val="85000"/>
                    <a:lumOff val="15000"/>
                  </a:prstClr>
                </a:solidFill>
                <a:latin typeface="微软雅黑" panose="020B0503020204020204" pitchFamily="34" charset="-122"/>
                <a:ea typeface="微软雅黑" panose="020B0503020204020204" pitchFamily="34" charset="-122"/>
              </a:rPr>
              <a:t>要完善监管体制机制，充实基层监管力量，夯实各方责任，坚持源头控制、产管并重、重典治乱，坚决把好人民群众饮食用药安全的每一道关口。</a:t>
            </a:r>
          </a:p>
          <a:p>
            <a:pPr defTabSz="914377"/>
            <a:endParaRPr lang="zh-CN" altLang="en-US" sz="20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2EB2D998-B755-45F0-8E45-B40385BF7ED0}"/>
              </a:ext>
            </a:extLst>
          </p:cNvPr>
          <p:cNvSpPr/>
          <p:nvPr/>
        </p:nvSpPr>
        <p:spPr>
          <a:xfrm>
            <a:off x="592666" y="2617303"/>
            <a:ext cx="6720000" cy="101600"/>
          </a:xfrm>
          <a:prstGeom prst="rect">
            <a:avLst/>
          </a:prstGeom>
          <a:gradFill>
            <a:gsLst>
              <a:gs pos="90000">
                <a:srgbClr val="991D1E"/>
              </a:gs>
              <a:gs pos="30000">
                <a:srgbClr val="D92E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sp>
        <p:nvSpPr>
          <p:cNvPr id="12" name="矩形 11">
            <a:extLst>
              <a:ext uri="{FF2B5EF4-FFF2-40B4-BE49-F238E27FC236}">
                <a16:creationId xmlns:a16="http://schemas.microsoft.com/office/drawing/2014/main" id="{47731A6D-FD71-42B5-86D9-A799DA20827D}"/>
              </a:ext>
            </a:extLst>
          </p:cNvPr>
          <p:cNvSpPr/>
          <p:nvPr/>
        </p:nvSpPr>
        <p:spPr>
          <a:xfrm>
            <a:off x="592666" y="3239169"/>
            <a:ext cx="1785632" cy="1785632"/>
          </a:xfrm>
          <a:prstGeom prst="rect">
            <a:avLst/>
          </a:prstGeom>
          <a:noFill/>
          <a:ln w="28575">
            <a:solidFill>
              <a:srgbClr val="D92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4000" b="1" dirty="0">
                <a:gradFill>
                  <a:gsLst>
                    <a:gs pos="90000">
                      <a:srgbClr val="991D1E"/>
                    </a:gs>
                    <a:gs pos="30000">
                      <a:srgbClr val="D92E22"/>
                    </a:gs>
                  </a:gsLst>
                  <a:lin ang="5400000" scaled="1"/>
                </a:gradFill>
                <a:latin typeface="微软雅黑" panose="020B0503020204020204" pitchFamily="34" charset="-122"/>
                <a:ea typeface="微软雅黑" panose="020B0503020204020204" pitchFamily="34" charset="-122"/>
              </a:rPr>
              <a:t>报告</a:t>
            </a:r>
            <a:endParaRPr lang="en-US" altLang="zh-CN" sz="4000" b="1" dirty="0">
              <a:gradFill>
                <a:gsLst>
                  <a:gs pos="90000">
                    <a:srgbClr val="991D1E"/>
                  </a:gs>
                  <a:gs pos="30000">
                    <a:srgbClr val="D92E22"/>
                  </a:gs>
                </a:gsLst>
                <a:lin ang="5400000" scaled="1"/>
              </a:gradFill>
              <a:latin typeface="微软雅黑" panose="020B0503020204020204" pitchFamily="34" charset="-122"/>
              <a:ea typeface="微软雅黑" panose="020B0503020204020204" pitchFamily="34" charset="-122"/>
            </a:endParaRPr>
          </a:p>
          <a:p>
            <a:pPr algn="ctr" defTabSz="914377"/>
            <a:r>
              <a:rPr lang="zh-CN" altLang="en-US" sz="4000" b="1" dirty="0">
                <a:gradFill>
                  <a:gsLst>
                    <a:gs pos="90000">
                      <a:srgbClr val="991D1E"/>
                    </a:gs>
                    <a:gs pos="30000">
                      <a:srgbClr val="D92E22"/>
                    </a:gs>
                  </a:gsLst>
                  <a:lin ang="5400000" scaled="1"/>
                </a:gradFill>
                <a:latin typeface="微软雅黑" panose="020B0503020204020204" pitchFamily="34" charset="-122"/>
                <a:ea typeface="微软雅黑" panose="020B0503020204020204" pitchFamily="34" charset="-122"/>
              </a:rPr>
              <a:t>看点</a:t>
            </a:r>
          </a:p>
        </p:txBody>
      </p:sp>
    </p:spTree>
    <p:extLst>
      <p:ext uri="{BB962C8B-B14F-4D97-AF65-F5344CB8AC3E}">
        <p14:creationId xmlns:p14="http://schemas.microsoft.com/office/powerpoint/2010/main" val="54576106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750"/>
                                            <p:tgtEl>
                                              <p:spTgt spid="1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750"/>
                                            <p:tgtEl>
                                              <p:spTgt spid="7"/>
                                            </p:tgtEl>
                                          </p:cBhvr>
                                        </p:animEffect>
                                      </p:childTnLst>
                                    </p:cTn>
                                  </p:par>
                                </p:childTnLst>
                              </p:cTn>
                            </p:par>
                            <p:par>
                              <p:cTn id="11" fill="hold">
                                <p:stCondLst>
                                  <p:cond delay="1750"/>
                                </p:stCondLst>
                                <p:childTnLst>
                                  <p:par>
                                    <p:cTn id="12" presetID="53" presetClass="entr" presetSubtype="16"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500" fill="hold"/>
                                            <p:tgtEl>
                                              <p:spTgt spid="12"/>
                                            </p:tgtEl>
                                            <p:attrNameLst>
                                              <p:attrName>ppt_w</p:attrName>
                                            </p:attrNameLst>
                                          </p:cBhvr>
                                          <p:tavLst>
                                            <p:tav tm="0">
                                              <p:val>
                                                <p:fltVal val="0"/>
                                              </p:val>
                                            </p:tav>
                                            <p:tav tm="100000">
                                              <p:val>
                                                <p:strVal val="#ppt_w"/>
                                              </p:val>
                                            </p:tav>
                                          </p:tavLst>
                                        </p:anim>
                                        <p:anim calcmode="lin" valueType="num">
                                          <p:cBhvr>
                                            <p:cTn id="15" dur="1500" fill="hold"/>
                                            <p:tgtEl>
                                              <p:spTgt spid="12"/>
                                            </p:tgtEl>
                                            <p:attrNameLst>
                                              <p:attrName>ppt_h</p:attrName>
                                            </p:attrNameLst>
                                          </p:cBhvr>
                                          <p:tavLst>
                                            <p:tav tm="0">
                                              <p:val>
                                                <p:fltVal val="0"/>
                                              </p:val>
                                            </p:tav>
                                            <p:tav tm="100000">
                                              <p:val>
                                                <p:strVal val="#ppt_h"/>
                                              </p:val>
                                            </p:tav>
                                          </p:tavLst>
                                        </p:anim>
                                        <p:animEffect transition="in" filter="fade">
                                          <p:cBhvr>
                                            <p:cTn id="16" dur="1500"/>
                                            <p:tgtEl>
                                              <p:spTgt spid="12"/>
                                            </p:tgtEl>
                                          </p:cBhvr>
                                        </p:animEffect>
                                      </p:childTnLst>
                                    </p:cTn>
                                  </p:par>
                                </p:childTnLst>
                              </p:cTn>
                            </p:par>
                            <p:par>
                              <p:cTn id="17" fill="hold">
                                <p:stCondLst>
                                  <p:cond delay="3250"/>
                                </p:stCondLst>
                                <p:childTnLst>
                                  <p:par>
                                    <p:cTn id="18" presetID="1" presetClass="entr" presetSubtype="0" fill="hold" grpId="0" nodeType="afterEffect">
                                      <p:stCondLst>
                                        <p:cond delay="0"/>
                                      </p:stCondLst>
                                      <p:iterate type="lt">
                                        <p:tmAbs val="80"/>
                                      </p:iterate>
                                      <p:childTnLst>
                                        <p:set>
                                          <p:cBhvr>
                                            <p:cTn id="19" dur="1" fill="hold">
                                              <p:stCondLst>
                                                <p:cond delay="0"/>
                                              </p:stCondLst>
                                            </p:cTn>
                                            <p:tgtEl>
                                              <p:spTgt spid="9"/>
                                            </p:tgtEl>
                                            <p:attrNameLst>
                                              <p:attrName>style.visibility</p:attrName>
                                            </p:attrNameLst>
                                          </p:cBhvr>
                                          <p:to>
                                            <p:strVal val="visible"/>
                                          </p:to>
                                        </p:set>
                                      </p:childTnLst>
                                    </p:cTn>
                                  </p:par>
                                </p:childTnLst>
                              </p:cTn>
                            </p:par>
                            <p:par>
                              <p:cTn id="20" fill="hold">
                                <p:stCondLst>
                                  <p:cond delay="8291"/>
                                </p:stCondLst>
                                <p:childTnLst>
                                  <p:par>
                                    <p:cTn id="21" presetID="2" presetClass="entr" presetSubtype="2" fill="hold" grpId="0" nodeType="afterEffect" p14:presetBounceEnd="28571">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14:bounceEnd="28571">
                                          <p:cBhvr additive="base">
                                            <p:cTn id="23" dur="1750" fill="hold"/>
                                            <p:tgtEl>
                                              <p:spTgt spid="6"/>
                                            </p:tgtEl>
                                            <p:attrNameLst>
                                              <p:attrName>ppt_x</p:attrName>
                                            </p:attrNameLst>
                                          </p:cBhvr>
                                          <p:tavLst>
                                            <p:tav tm="0">
                                              <p:val>
                                                <p:strVal val="1+#ppt_w/2"/>
                                              </p:val>
                                            </p:tav>
                                            <p:tav tm="100000">
                                              <p:val>
                                                <p:strVal val="#ppt_x"/>
                                              </p:val>
                                            </p:tav>
                                          </p:tavLst>
                                        </p:anim>
                                        <p:anim calcmode="lin" valueType="num" p14:bounceEnd="28571">
                                          <p:cBhvr additive="base">
                                            <p:cTn id="24" dur="1750" fill="hold"/>
                                            <p:tgtEl>
                                              <p:spTgt spid="6"/>
                                            </p:tgtEl>
                                            <p:attrNameLst>
                                              <p:attrName>ppt_y</p:attrName>
                                            </p:attrNameLst>
                                          </p:cBhvr>
                                          <p:tavLst>
                                            <p:tav tm="0">
                                              <p:val>
                                                <p:strVal val="#ppt_y"/>
                                              </p:val>
                                            </p:tav>
                                            <p:tav tm="100000">
                                              <p:val>
                                                <p:strVal val="#ppt_y"/>
                                              </p:val>
                                            </p:tav>
                                          </p:tavLst>
                                        </p:anim>
                                      </p:childTnLst>
                                    </p:cTn>
                                  </p:par>
                                </p:childTnLst>
                              </p:cTn>
                            </p:par>
                            <p:par>
                              <p:cTn id="25" fill="hold">
                                <p:stCondLst>
                                  <p:cond delay="10041"/>
                                </p:stCondLst>
                                <p:childTnLst>
                                  <p:par>
                                    <p:cTn id="26" presetID="14" presetClass="entr" presetSubtype="1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randombar(horizontal)">
                                          <p:cBhvr>
                                            <p:cTn id="2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animBg="1"/>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750"/>
                                            <p:tgtEl>
                                              <p:spTgt spid="1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750"/>
                                            <p:tgtEl>
                                              <p:spTgt spid="7"/>
                                            </p:tgtEl>
                                          </p:cBhvr>
                                        </p:animEffect>
                                      </p:childTnLst>
                                    </p:cTn>
                                  </p:par>
                                </p:childTnLst>
                              </p:cTn>
                            </p:par>
                            <p:par>
                              <p:cTn id="11" fill="hold">
                                <p:stCondLst>
                                  <p:cond delay="1750"/>
                                </p:stCondLst>
                                <p:childTnLst>
                                  <p:par>
                                    <p:cTn id="12" presetID="53" presetClass="entr" presetSubtype="16"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500" fill="hold"/>
                                            <p:tgtEl>
                                              <p:spTgt spid="12"/>
                                            </p:tgtEl>
                                            <p:attrNameLst>
                                              <p:attrName>ppt_w</p:attrName>
                                            </p:attrNameLst>
                                          </p:cBhvr>
                                          <p:tavLst>
                                            <p:tav tm="0">
                                              <p:val>
                                                <p:fltVal val="0"/>
                                              </p:val>
                                            </p:tav>
                                            <p:tav tm="100000">
                                              <p:val>
                                                <p:strVal val="#ppt_w"/>
                                              </p:val>
                                            </p:tav>
                                          </p:tavLst>
                                        </p:anim>
                                        <p:anim calcmode="lin" valueType="num">
                                          <p:cBhvr>
                                            <p:cTn id="15" dur="1500" fill="hold"/>
                                            <p:tgtEl>
                                              <p:spTgt spid="12"/>
                                            </p:tgtEl>
                                            <p:attrNameLst>
                                              <p:attrName>ppt_h</p:attrName>
                                            </p:attrNameLst>
                                          </p:cBhvr>
                                          <p:tavLst>
                                            <p:tav tm="0">
                                              <p:val>
                                                <p:fltVal val="0"/>
                                              </p:val>
                                            </p:tav>
                                            <p:tav tm="100000">
                                              <p:val>
                                                <p:strVal val="#ppt_h"/>
                                              </p:val>
                                            </p:tav>
                                          </p:tavLst>
                                        </p:anim>
                                        <p:animEffect transition="in" filter="fade">
                                          <p:cBhvr>
                                            <p:cTn id="16" dur="1500"/>
                                            <p:tgtEl>
                                              <p:spTgt spid="12"/>
                                            </p:tgtEl>
                                          </p:cBhvr>
                                        </p:animEffect>
                                      </p:childTnLst>
                                    </p:cTn>
                                  </p:par>
                                </p:childTnLst>
                              </p:cTn>
                            </p:par>
                            <p:par>
                              <p:cTn id="17" fill="hold">
                                <p:stCondLst>
                                  <p:cond delay="3250"/>
                                </p:stCondLst>
                                <p:childTnLst>
                                  <p:par>
                                    <p:cTn id="18" presetID="1" presetClass="entr" presetSubtype="0" fill="hold" grpId="0" nodeType="afterEffect">
                                      <p:stCondLst>
                                        <p:cond delay="0"/>
                                      </p:stCondLst>
                                      <p:iterate type="lt">
                                        <p:tmAbs val="80"/>
                                      </p:iterate>
                                      <p:childTnLst>
                                        <p:set>
                                          <p:cBhvr>
                                            <p:cTn id="19" dur="1" fill="hold">
                                              <p:stCondLst>
                                                <p:cond delay="0"/>
                                              </p:stCondLst>
                                            </p:cTn>
                                            <p:tgtEl>
                                              <p:spTgt spid="9"/>
                                            </p:tgtEl>
                                            <p:attrNameLst>
                                              <p:attrName>style.visibility</p:attrName>
                                            </p:attrNameLst>
                                          </p:cBhvr>
                                          <p:to>
                                            <p:strVal val="visible"/>
                                          </p:to>
                                        </p:set>
                                      </p:childTnLst>
                                    </p:cTn>
                                  </p:par>
                                </p:childTnLst>
                              </p:cTn>
                            </p:par>
                            <p:par>
                              <p:cTn id="20" fill="hold">
                                <p:stCondLst>
                                  <p:cond delay="8291"/>
                                </p:stCondLst>
                                <p:childTnLst>
                                  <p:par>
                                    <p:cTn id="21" presetID="2" presetClass="entr" presetSubtype="2"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750" fill="hold"/>
                                            <p:tgtEl>
                                              <p:spTgt spid="6"/>
                                            </p:tgtEl>
                                            <p:attrNameLst>
                                              <p:attrName>ppt_x</p:attrName>
                                            </p:attrNameLst>
                                          </p:cBhvr>
                                          <p:tavLst>
                                            <p:tav tm="0">
                                              <p:val>
                                                <p:strVal val="1+#ppt_w/2"/>
                                              </p:val>
                                            </p:tav>
                                            <p:tav tm="100000">
                                              <p:val>
                                                <p:strVal val="#ppt_x"/>
                                              </p:val>
                                            </p:tav>
                                          </p:tavLst>
                                        </p:anim>
                                        <p:anim calcmode="lin" valueType="num">
                                          <p:cBhvr additive="base">
                                            <p:cTn id="24" dur="1750" fill="hold"/>
                                            <p:tgtEl>
                                              <p:spTgt spid="6"/>
                                            </p:tgtEl>
                                            <p:attrNameLst>
                                              <p:attrName>ppt_y</p:attrName>
                                            </p:attrNameLst>
                                          </p:cBhvr>
                                          <p:tavLst>
                                            <p:tav tm="0">
                                              <p:val>
                                                <p:strVal val="#ppt_y"/>
                                              </p:val>
                                            </p:tav>
                                            <p:tav tm="100000">
                                              <p:val>
                                                <p:strVal val="#ppt_y"/>
                                              </p:val>
                                            </p:tav>
                                          </p:tavLst>
                                        </p:anim>
                                      </p:childTnLst>
                                    </p:cTn>
                                  </p:par>
                                </p:childTnLst>
                              </p:cTn>
                            </p:par>
                            <p:par>
                              <p:cTn id="25" fill="hold">
                                <p:stCondLst>
                                  <p:cond delay="10041"/>
                                </p:stCondLst>
                                <p:childTnLst>
                                  <p:par>
                                    <p:cTn id="26" presetID="14" presetClass="entr" presetSubtype="1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randombar(horizontal)">
                                          <p:cBhvr>
                                            <p:cTn id="2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animBg="1"/>
          <p:bldP spid="12"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041493" y="413579"/>
            <a:ext cx="5109091" cy="830997"/>
          </a:xfrm>
          <a:prstGeom prst="rect">
            <a:avLst/>
          </a:prstGeom>
          <a:noFill/>
        </p:spPr>
        <p:txBody>
          <a:bodyPr wrap="none" rtlCol="0">
            <a:spAutoFit/>
          </a:bodyPr>
          <a:lstStyle/>
          <a:p>
            <a:pPr algn="ctr"/>
            <a:r>
              <a:rPr lang="zh-CN" altLang="en-US" sz="4800" b="1" dirty="0">
                <a:gradFill>
                  <a:gsLst>
                    <a:gs pos="90000">
                      <a:srgbClr val="991D1E"/>
                    </a:gs>
                    <a:gs pos="30000">
                      <a:srgbClr val="D92E22"/>
                    </a:gs>
                  </a:gsLst>
                  <a:lin ang="5400000" scaled="1"/>
                </a:gradFill>
                <a:effectLst>
                  <a:outerShdw blurRad="38100" dist="38100" dir="2700000" algn="tl">
                    <a:srgbClr val="000000">
                      <a:alpha val="43137"/>
                    </a:srgbClr>
                  </a:outerShdw>
                </a:effectLst>
              </a:rPr>
              <a:t>全国两会热点解读</a:t>
            </a:r>
          </a:p>
        </p:txBody>
      </p:sp>
      <p:cxnSp>
        <p:nvCxnSpPr>
          <p:cNvPr id="21" name="直接连接符 20"/>
          <p:cNvCxnSpPr/>
          <p:nvPr/>
        </p:nvCxnSpPr>
        <p:spPr>
          <a:xfrm>
            <a:off x="3260124" y="1269516"/>
            <a:ext cx="4680000" cy="0"/>
          </a:xfrm>
          <a:prstGeom prst="line">
            <a:avLst/>
          </a:prstGeom>
          <a:ln>
            <a:solidFill>
              <a:srgbClr val="E11A15"/>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r="53416" b="68240"/>
          <a:stretch/>
        </p:blipFill>
        <p:spPr>
          <a:xfrm flipH="1">
            <a:off x="8212428" y="0"/>
            <a:ext cx="3979572" cy="1355220"/>
          </a:xfrm>
          <a:prstGeom prst="rect">
            <a:avLst/>
          </a:prstGeom>
        </p:spPr>
      </p:pic>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a:off x="-103032" y="0"/>
            <a:ext cx="2481330" cy="1395081"/>
          </a:xfrm>
          <a:prstGeom prst="rect">
            <a:avLst/>
          </a:prstGeom>
        </p:spPr>
      </p:pic>
      <p:sp>
        <p:nvSpPr>
          <p:cNvPr id="7" name="矩形 6">
            <a:extLst>
              <a:ext uri="{FF2B5EF4-FFF2-40B4-BE49-F238E27FC236}">
                <a16:creationId xmlns:a16="http://schemas.microsoft.com/office/drawing/2014/main" id="{C37B41CD-C4D0-4751-A179-410861B08656}"/>
              </a:ext>
            </a:extLst>
          </p:cNvPr>
          <p:cNvSpPr/>
          <p:nvPr/>
        </p:nvSpPr>
        <p:spPr>
          <a:xfrm>
            <a:off x="5738798" y="1677390"/>
            <a:ext cx="5389686"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black"/>
                </a:solidFill>
                <a:effectLst/>
                <a:uLnTx/>
                <a:uFillTx/>
                <a:latin typeface="微软雅黑"/>
                <a:ea typeface="微软雅黑"/>
                <a:cs typeface="+mn-cs"/>
              </a:rPr>
              <a:t>扎实有效去产能：</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要严格执行环保、能耗、质量、安全等相关法律法规和标准，更多运用市场化法治化手段，有效处置“僵尸企业”，推动企业兼并重组、破产清算，坚决淘汰不达标的落后产能，严控过剩行业新上产能</a:t>
            </a:r>
          </a:p>
        </p:txBody>
      </p:sp>
      <p:sp>
        <p:nvSpPr>
          <p:cNvPr id="8" name="矩形 7">
            <a:extLst>
              <a:ext uri="{FF2B5EF4-FFF2-40B4-BE49-F238E27FC236}">
                <a16:creationId xmlns:a16="http://schemas.microsoft.com/office/drawing/2014/main" id="{3D9D6B9E-5412-49C6-B6B9-0294825DABC8}"/>
              </a:ext>
            </a:extLst>
          </p:cNvPr>
          <p:cNvSpPr/>
          <p:nvPr/>
        </p:nvSpPr>
        <p:spPr>
          <a:xfrm>
            <a:off x="5614598" y="1677390"/>
            <a:ext cx="5513886" cy="954107"/>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10" name="矩形 9">
            <a:extLst>
              <a:ext uri="{FF2B5EF4-FFF2-40B4-BE49-F238E27FC236}">
                <a16:creationId xmlns:a16="http://schemas.microsoft.com/office/drawing/2014/main" id="{4EBF7FEA-97A6-4DFE-B73A-2C1C519EBE56}"/>
              </a:ext>
            </a:extLst>
          </p:cNvPr>
          <p:cNvSpPr/>
          <p:nvPr/>
        </p:nvSpPr>
        <p:spPr>
          <a:xfrm>
            <a:off x="5738798" y="2831076"/>
            <a:ext cx="5389686"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black"/>
                </a:solidFill>
                <a:effectLst/>
                <a:uLnTx/>
                <a:uFillTx/>
                <a:latin typeface="微软雅黑"/>
                <a:ea typeface="微软雅黑"/>
                <a:cs typeface="+mn-cs"/>
              </a:rPr>
              <a:t>因城施策去库存：</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加强房地产市场分类调控，房价上涨压力大的城市要合理增加住宅用地，规范开发、销售、中介等行为。让更多住房困难家庭告别棚户区，让广大人民群众在住有所居中创造新生活</a:t>
            </a:r>
          </a:p>
        </p:txBody>
      </p:sp>
      <p:sp>
        <p:nvSpPr>
          <p:cNvPr id="12" name="矩形 11">
            <a:extLst>
              <a:ext uri="{FF2B5EF4-FFF2-40B4-BE49-F238E27FC236}">
                <a16:creationId xmlns:a16="http://schemas.microsoft.com/office/drawing/2014/main" id="{1581C9C1-3329-41C9-B21F-07D6A53B0660}"/>
              </a:ext>
            </a:extLst>
          </p:cNvPr>
          <p:cNvSpPr/>
          <p:nvPr/>
        </p:nvSpPr>
        <p:spPr>
          <a:xfrm>
            <a:off x="5614598" y="2789414"/>
            <a:ext cx="5513886" cy="821988"/>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14" name="矩形 13">
            <a:extLst>
              <a:ext uri="{FF2B5EF4-FFF2-40B4-BE49-F238E27FC236}">
                <a16:creationId xmlns:a16="http://schemas.microsoft.com/office/drawing/2014/main" id="{EBDA752C-C17D-4857-9D5D-7AC1DF86F1A1}"/>
              </a:ext>
            </a:extLst>
          </p:cNvPr>
          <p:cNvSpPr/>
          <p:nvPr/>
        </p:nvSpPr>
        <p:spPr>
          <a:xfrm>
            <a:off x="5738798" y="3712663"/>
            <a:ext cx="5389686"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black"/>
                </a:solidFill>
                <a:effectLst/>
                <a:uLnTx/>
                <a:uFillTx/>
                <a:latin typeface="微软雅黑"/>
                <a:ea typeface="微软雅黑"/>
                <a:cs typeface="+mn-cs"/>
              </a:rPr>
              <a:t>积极稳妥去杠杆：</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要在控制总杠杆率的前提下，把降低企业杠杆率作为重中之重。加大股权融资力度，强化企业特别是国有企业财务杠杆约束，逐步将企业负债降到合理水平</a:t>
            </a:r>
          </a:p>
        </p:txBody>
      </p:sp>
      <p:sp>
        <p:nvSpPr>
          <p:cNvPr id="15" name="矩形 14">
            <a:extLst>
              <a:ext uri="{FF2B5EF4-FFF2-40B4-BE49-F238E27FC236}">
                <a16:creationId xmlns:a16="http://schemas.microsoft.com/office/drawing/2014/main" id="{FDA7993C-CE24-4766-97DD-51E0A0AB6D83}"/>
              </a:ext>
            </a:extLst>
          </p:cNvPr>
          <p:cNvSpPr/>
          <p:nvPr/>
        </p:nvSpPr>
        <p:spPr>
          <a:xfrm>
            <a:off x="5614598" y="3703966"/>
            <a:ext cx="5513886" cy="756058"/>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17" name="矩形 16">
            <a:extLst>
              <a:ext uri="{FF2B5EF4-FFF2-40B4-BE49-F238E27FC236}">
                <a16:creationId xmlns:a16="http://schemas.microsoft.com/office/drawing/2014/main" id="{B2B20C9C-E295-480A-9071-C610E76FB150}"/>
              </a:ext>
            </a:extLst>
          </p:cNvPr>
          <p:cNvSpPr/>
          <p:nvPr/>
        </p:nvSpPr>
        <p:spPr>
          <a:xfrm>
            <a:off x="5738798" y="4617024"/>
            <a:ext cx="5389686"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black"/>
                </a:solidFill>
                <a:effectLst/>
                <a:uLnTx/>
                <a:uFillTx/>
                <a:latin typeface="微软雅黑"/>
                <a:ea typeface="微软雅黑"/>
                <a:cs typeface="+mn-cs"/>
              </a:rPr>
              <a:t>多措并举降成本：</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全面清理规范政府性基金；取消或停征中央涉企行政事业性收费</a:t>
            </a:r>
            <a:r>
              <a:rPr kumimoji="0" lang="en-US" altLang="zh-CN" sz="1400" b="0" i="0" u="none" strike="noStrike" kern="0" cap="none" spc="0" normalizeH="0" baseline="0" noProof="0" dirty="0">
                <a:ln>
                  <a:noFill/>
                </a:ln>
                <a:solidFill>
                  <a:prstClr val="black"/>
                </a:solidFill>
                <a:effectLst/>
                <a:uLnTx/>
                <a:uFillTx/>
                <a:latin typeface="微软雅黑 Light"/>
                <a:ea typeface="微软雅黑 Light"/>
                <a:cs typeface="+mn-cs"/>
              </a:rPr>
              <a:t>35</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项；减少政府定价的涉企经营性收费；继续适当降低“五险一金”有关缴费比例；通过深化改革、完善政策，降低企业制度性交易成本，降低用能、物流等成本</a:t>
            </a:r>
          </a:p>
        </p:txBody>
      </p:sp>
      <p:sp>
        <p:nvSpPr>
          <p:cNvPr id="18" name="矩形 17">
            <a:extLst>
              <a:ext uri="{FF2B5EF4-FFF2-40B4-BE49-F238E27FC236}">
                <a16:creationId xmlns:a16="http://schemas.microsoft.com/office/drawing/2014/main" id="{D4FC9131-B6BA-4377-8F15-F4C17C654EAE}"/>
              </a:ext>
            </a:extLst>
          </p:cNvPr>
          <p:cNvSpPr/>
          <p:nvPr/>
        </p:nvSpPr>
        <p:spPr>
          <a:xfrm>
            <a:off x="5614598" y="4598424"/>
            <a:ext cx="5513886" cy="991307"/>
          </a:xfrm>
          <a:prstGeom prst="rect">
            <a:avLst/>
          </a:prstGeom>
          <a:no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20" name="矩形 19">
            <a:extLst>
              <a:ext uri="{FF2B5EF4-FFF2-40B4-BE49-F238E27FC236}">
                <a16:creationId xmlns:a16="http://schemas.microsoft.com/office/drawing/2014/main" id="{12F0148A-D76C-4749-9BFB-0773364A9AF1}"/>
              </a:ext>
            </a:extLst>
          </p:cNvPr>
          <p:cNvSpPr/>
          <p:nvPr/>
        </p:nvSpPr>
        <p:spPr>
          <a:xfrm>
            <a:off x="5614598" y="5728129"/>
            <a:ext cx="5513886" cy="850787"/>
          </a:xfrm>
          <a:prstGeom prst="rect">
            <a:avLst/>
          </a:prstGeom>
          <a:solidFill>
            <a:sysClr val="window" lastClr="FFFFFF"/>
          </a:solidFill>
          <a:ln w="12700" cap="flat" cmpd="sng" algn="ctr">
            <a:solidFill>
              <a:srgbClr val="C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24" name="矩形 23">
            <a:extLst>
              <a:ext uri="{FF2B5EF4-FFF2-40B4-BE49-F238E27FC236}">
                <a16:creationId xmlns:a16="http://schemas.microsoft.com/office/drawing/2014/main" id="{89EFDA5B-A1D2-4008-957D-C6C3BAA3D9F1}"/>
              </a:ext>
            </a:extLst>
          </p:cNvPr>
          <p:cNvSpPr/>
          <p:nvPr/>
        </p:nvSpPr>
        <p:spPr>
          <a:xfrm>
            <a:off x="5738798" y="5784190"/>
            <a:ext cx="5389686"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black"/>
                </a:solidFill>
                <a:effectLst/>
                <a:uLnTx/>
                <a:uFillTx/>
                <a:latin typeface="微软雅黑"/>
                <a:ea typeface="微软雅黑"/>
                <a:cs typeface="+mn-cs"/>
              </a:rPr>
              <a:t>精准加力补短板：</a:t>
            </a: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要针对严重制约经济社会发展和民生改善的突出问题，结合实施“十三五”规划确定的重大项目，加大补短板力度，加快提升公共服务、基础设施、创新发展、资源环境等支撑能力</a:t>
            </a:r>
          </a:p>
        </p:txBody>
      </p:sp>
      <p:cxnSp>
        <p:nvCxnSpPr>
          <p:cNvPr id="26" name="直接连接符 25">
            <a:extLst>
              <a:ext uri="{FF2B5EF4-FFF2-40B4-BE49-F238E27FC236}">
                <a16:creationId xmlns:a16="http://schemas.microsoft.com/office/drawing/2014/main" id="{1E20A151-A867-4965-8844-2AE7D4B56F99}"/>
              </a:ext>
            </a:extLst>
          </p:cNvPr>
          <p:cNvCxnSpPr>
            <a:cxnSpLocks/>
            <a:stCxn id="32" idx="3"/>
            <a:endCxn id="35" idx="1"/>
          </p:cNvCxnSpPr>
          <p:nvPr/>
        </p:nvCxnSpPr>
        <p:spPr>
          <a:xfrm flipV="1">
            <a:off x="3794623" y="2154444"/>
            <a:ext cx="317599" cy="1936248"/>
          </a:xfrm>
          <a:prstGeom prst="line">
            <a:avLst/>
          </a:prstGeom>
          <a:noFill/>
          <a:ln w="12700" cap="flat" cmpd="sng" algn="ctr">
            <a:solidFill>
              <a:srgbClr val="E81B16"/>
            </a:solidFill>
            <a:prstDash val="solid"/>
            <a:miter lim="800000"/>
          </a:ln>
          <a:effectLst/>
        </p:spPr>
      </p:cxnSp>
      <p:cxnSp>
        <p:nvCxnSpPr>
          <p:cNvPr id="27" name="直接连接符 26">
            <a:extLst>
              <a:ext uri="{FF2B5EF4-FFF2-40B4-BE49-F238E27FC236}">
                <a16:creationId xmlns:a16="http://schemas.microsoft.com/office/drawing/2014/main" id="{47CAF061-842F-4B6B-B2C5-B22DD6E72D42}"/>
              </a:ext>
            </a:extLst>
          </p:cNvPr>
          <p:cNvCxnSpPr>
            <a:cxnSpLocks/>
            <a:stCxn id="32" idx="3"/>
            <a:endCxn id="38" idx="1"/>
          </p:cNvCxnSpPr>
          <p:nvPr/>
        </p:nvCxnSpPr>
        <p:spPr>
          <a:xfrm flipV="1">
            <a:off x="3794623" y="3176430"/>
            <a:ext cx="317599" cy="914262"/>
          </a:xfrm>
          <a:prstGeom prst="line">
            <a:avLst/>
          </a:prstGeom>
          <a:noFill/>
          <a:ln w="12700" cap="flat" cmpd="sng" algn="ctr">
            <a:solidFill>
              <a:srgbClr val="E81B16"/>
            </a:solidFill>
            <a:prstDash val="solid"/>
            <a:miter lim="800000"/>
          </a:ln>
          <a:effectLst/>
        </p:spPr>
      </p:cxnSp>
      <p:cxnSp>
        <p:nvCxnSpPr>
          <p:cNvPr id="28" name="直接连接符 27">
            <a:extLst>
              <a:ext uri="{FF2B5EF4-FFF2-40B4-BE49-F238E27FC236}">
                <a16:creationId xmlns:a16="http://schemas.microsoft.com/office/drawing/2014/main" id="{4CCE7840-C3DA-4AEA-9ED5-0B5BEE05E447}"/>
              </a:ext>
            </a:extLst>
          </p:cNvPr>
          <p:cNvCxnSpPr>
            <a:cxnSpLocks/>
            <a:stCxn id="32" idx="3"/>
            <a:endCxn id="41" idx="1"/>
          </p:cNvCxnSpPr>
          <p:nvPr/>
        </p:nvCxnSpPr>
        <p:spPr>
          <a:xfrm>
            <a:off x="3794623" y="4090692"/>
            <a:ext cx="317599" cy="1"/>
          </a:xfrm>
          <a:prstGeom prst="line">
            <a:avLst/>
          </a:prstGeom>
          <a:noFill/>
          <a:ln w="12700" cap="flat" cmpd="sng" algn="ctr">
            <a:solidFill>
              <a:srgbClr val="E81B16"/>
            </a:solidFill>
            <a:prstDash val="solid"/>
            <a:miter lim="800000"/>
          </a:ln>
          <a:effectLst/>
        </p:spPr>
      </p:cxnSp>
      <p:cxnSp>
        <p:nvCxnSpPr>
          <p:cNvPr id="29" name="直接连接符 28">
            <a:extLst>
              <a:ext uri="{FF2B5EF4-FFF2-40B4-BE49-F238E27FC236}">
                <a16:creationId xmlns:a16="http://schemas.microsoft.com/office/drawing/2014/main" id="{206DFFCA-1084-4441-AEBB-98ABDF19CB09}"/>
              </a:ext>
            </a:extLst>
          </p:cNvPr>
          <p:cNvCxnSpPr>
            <a:cxnSpLocks/>
            <a:stCxn id="32" idx="3"/>
            <a:endCxn id="44" idx="1"/>
          </p:cNvCxnSpPr>
          <p:nvPr/>
        </p:nvCxnSpPr>
        <p:spPr>
          <a:xfrm>
            <a:off x="3794623" y="4090692"/>
            <a:ext cx="317599" cy="1021986"/>
          </a:xfrm>
          <a:prstGeom prst="line">
            <a:avLst/>
          </a:prstGeom>
          <a:noFill/>
          <a:ln w="12700" cap="flat" cmpd="sng" algn="ctr">
            <a:solidFill>
              <a:srgbClr val="E81B16"/>
            </a:solidFill>
            <a:prstDash val="solid"/>
            <a:miter lim="800000"/>
          </a:ln>
          <a:effectLst/>
        </p:spPr>
      </p:cxnSp>
      <p:cxnSp>
        <p:nvCxnSpPr>
          <p:cNvPr id="30" name="直接连接符 29">
            <a:extLst>
              <a:ext uri="{FF2B5EF4-FFF2-40B4-BE49-F238E27FC236}">
                <a16:creationId xmlns:a16="http://schemas.microsoft.com/office/drawing/2014/main" id="{0A56BE82-1D2B-452E-9ADE-FCD519AF6245}"/>
              </a:ext>
            </a:extLst>
          </p:cNvPr>
          <p:cNvCxnSpPr>
            <a:cxnSpLocks/>
            <a:stCxn id="32" idx="3"/>
            <a:endCxn id="47" idx="1"/>
          </p:cNvCxnSpPr>
          <p:nvPr/>
        </p:nvCxnSpPr>
        <p:spPr>
          <a:xfrm>
            <a:off x="3794623" y="4090692"/>
            <a:ext cx="317599" cy="2043971"/>
          </a:xfrm>
          <a:prstGeom prst="line">
            <a:avLst/>
          </a:prstGeom>
          <a:noFill/>
          <a:ln w="12700" cap="flat" cmpd="sng" algn="ctr">
            <a:solidFill>
              <a:srgbClr val="E81B16"/>
            </a:solidFill>
            <a:prstDash val="solid"/>
            <a:miter lim="800000"/>
          </a:ln>
          <a:effectLst/>
        </p:spPr>
      </p:cxnSp>
      <p:sp>
        <p:nvSpPr>
          <p:cNvPr id="32" name="矩形: 圆角 67">
            <a:extLst>
              <a:ext uri="{FF2B5EF4-FFF2-40B4-BE49-F238E27FC236}">
                <a16:creationId xmlns:a16="http://schemas.microsoft.com/office/drawing/2014/main" id="{6A8936F0-643B-4CF3-9FF0-2F96B1FE563B}"/>
              </a:ext>
            </a:extLst>
          </p:cNvPr>
          <p:cNvSpPr/>
          <p:nvPr/>
        </p:nvSpPr>
        <p:spPr>
          <a:xfrm>
            <a:off x="917707" y="3338950"/>
            <a:ext cx="2876916" cy="1503484"/>
          </a:xfrm>
          <a:prstGeom prst="roundRect">
            <a:avLst/>
          </a:prstGeom>
          <a:gradFill>
            <a:gsLst>
              <a:gs pos="90000">
                <a:srgbClr val="991D1E"/>
              </a:gs>
              <a:gs pos="30000">
                <a:srgbClr val="D92E22"/>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3" name="矩形 32">
            <a:extLst>
              <a:ext uri="{FF2B5EF4-FFF2-40B4-BE49-F238E27FC236}">
                <a16:creationId xmlns:a16="http://schemas.microsoft.com/office/drawing/2014/main" id="{CACB74BD-DC0A-40C1-A600-649955D96F64}"/>
              </a:ext>
            </a:extLst>
          </p:cNvPr>
          <p:cNvSpPr/>
          <p:nvPr/>
        </p:nvSpPr>
        <p:spPr>
          <a:xfrm>
            <a:off x="827542" y="3613639"/>
            <a:ext cx="3057247" cy="954107"/>
          </a:xfrm>
          <a:prstGeom prst="rect">
            <a:avLst/>
          </a:prstGeom>
          <a:ln w="6350">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微软雅黑"/>
                <a:ea typeface="微软雅黑"/>
                <a:cs typeface="+mn-cs"/>
              </a:rPr>
              <a:t>推进</a:t>
            </a:r>
            <a:endParaRPr kumimoji="0" lang="en-US" altLang="zh-CN" sz="2800" b="1" i="0" u="none" strike="noStrike" kern="0" cap="none" spc="0" normalizeH="0" baseline="0" noProof="0" dirty="0">
              <a:ln>
                <a:noFill/>
              </a:ln>
              <a:solidFill>
                <a:prstClr val="white"/>
              </a:solidFill>
              <a:effectLst/>
              <a:uLnTx/>
              <a:uFillTx/>
              <a:latin typeface="微软雅黑"/>
              <a:ea typeface="微软雅黑"/>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微软雅黑"/>
                <a:ea typeface="微软雅黑"/>
                <a:cs typeface="+mn-cs"/>
              </a:rPr>
              <a:t>“三去一降一补”</a:t>
            </a:r>
          </a:p>
        </p:txBody>
      </p:sp>
      <p:sp>
        <p:nvSpPr>
          <p:cNvPr id="35" name="矩形: 圆角 70">
            <a:extLst>
              <a:ext uri="{FF2B5EF4-FFF2-40B4-BE49-F238E27FC236}">
                <a16:creationId xmlns:a16="http://schemas.microsoft.com/office/drawing/2014/main" id="{0A5DCEEC-96A4-4DBF-ABAC-03FB07B93BAF}"/>
              </a:ext>
            </a:extLst>
          </p:cNvPr>
          <p:cNvSpPr/>
          <p:nvPr/>
        </p:nvSpPr>
        <p:spPr>
          <a:xfrm>
            <a:off x="4112222" y="1895071"/>
            <a:ext cx="1626577" cy="518745"/>
          </a:xfrm>
          <a:prstGeom prst="roundRect">
            <a:avLst>
              <a:gd name="adj" fmla="val 42091"/>
            </a:avLst>
          </a:prstGeom>
          <a:gradFill>
            <a:gsLst>
              <a:gs pos="90000">
                <a:srgbClr val="991D1E"/>
              </a:gs>
              <a:gs pos="30000">
                <a:srgbClr val="D92E22"/>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6" name="矩形 35">
            <a:extLst>
              <a:ext uri="{FF2B5EF4-FFF2-40B4-BE49-F238E27FC236}">
                <a16:creationId xmlns:a16="http://schemas.microsoft.com/office/drawing/2014/main" id="{4B86AA49-E0FE-44F8-8A99-12A3772DCDA8}"/>
              </a:ext>
            </a:extLst>
          </p:cNvPr>
          <p:cNvSpPr/>
          <p:nvPr/>
        </p:nvSpPr>
        <p:spPr>
          <a:xfrm>
            <a:off x="4313804" y="1923611"/>
            <a:ext cx="1223413" cy="461665"/>
          </a:xfrm>
          <a:prstGeom prst="rect">
            <a:avLst/>
          </a:prstGeom>
          <a:ln w="6350">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去产能</a:t>
            </a:r>
          </a:p>
        </p:txBody>
      </p:sp>
      <p:sp>
        <p:nvSpPr>
          <p:cNvPr id="38" name="矩形: 圆角 73">
            <a:extLst>
              <a:ext uri="{FF2B5EF4-FFF2-40B4-BE49-F238E27FC236}">
                <a16:creationId xmlns:a16="http://schemas.microsoft.com/office/drawing/2014/main" id="{750A1C8E-2708-4963-9BAF-59C5CC67F3AF}"/>
              </a:ext>
            </a:extLst>
          </p:cNvPr>
          <p:cNvSpPr/>
          <p:nvPr/>
        </p:nvSpPr>
        <p:spPr>
          <a:xfrm>
            <a:off x="4112222" y="2917057"/>
            <a:ext cx="1626577" cy="518745"/>
          </a:xfrm>
          <a:prstGeom prst="roundRect">
            <a:avLst>
              <a:gd name="adj" fmla="val 42091"/>
            </a:avLst>
          </a:prstGeom>
          <a:gradFill>
            <a:gsLst>
              <a:gs pos="90000">
                <a:srgbClr val="991D1E"/>
              </a:gs>
              <a:gs pos="30000">
                <a:srgbClr val="D92E22"/>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39" name="矩形 38">
            <a:extLst>
              <a:ext uri="{FF2B5EF4-FFF2-40B4-BE49-F238E27FC236}">
                <a16:creationId xmlns:a16="http://schemas.microsoft.com/office/drawing/2014/main" id="{0CF1DE37-036E-41F0-A189-E1A119EFEC61}"/>
              </a:ext>
            </a:extLst>
          </p:cNvPr>
          <p:cNvSpPr/>
          <p:nvPr/>
        </p:nvSpPr>
        <p:spPr>
          <a:xfrm>
            <a:off x="4313804" y="2945597"/>
            <a:ext cx="1223413" cy="461665"/>
          </a:xfrm>
          <a:prstGeom prst="rect">
            <a:avLst/>
          </a:prstGeom>
          <a:ln w="6350">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去库存</a:t>
            </a:r>
          </a:p>
        </p:txBody>
      </p:sp>
      <p:sp>
        <p:nvSpPr>
          <p:cNvPr id="41" name="矩形: 圆角 76">
            <a:extLst>
              <a:ext uri="{FF2B5EF4-FFF2-40B4-BE49-F238E27FC236}">
                <a16:creationId xmlns:a16="http://schemas.microsoft.com/office/drawing/2014/main" id="{731D3C73-97D1-4156-A80C-5514F5BA460C}"/>
              </a:ext>
            </a:extLst>
          </p:cNvPr>
          <p:cNvSpPr/>
          <p:nvPr/>
        </p:nvSpPr>
        <p:spPr>
          <a:xfrm>
            <a:off x="4112222" y="3831320"/>
            <a:ext cx="1626577" cy="518745"/>
          </a:xfrm>
          <a:prstGeom prst="roundRect">
            <a:avLst>
              <a:gd name="adj" fmla="val 42091"/>
            </a:avLst>
          </a:prstGeom>
          <a:gradFill>
            <a:gsLst>
              <a:gs pos="90000">
                <a:srgbClr val="991D1E"/>
              </a:gs>
              <a:gs pos="30000">
                <a:srgbClr val="D92E22"/>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42" name="矩形 41">
            <a:extLst>
              <a:ext uri="{FF2B5EF4-FFF2-40B4-BE49-F238E27FC236}">
                <a16:creationId xmlns:a16="http://schemas.microsoft.com/office/drawing/2014/main" id="{8DF18E47-C8E5-4E42-BAF2-3C918B018D02}"/>
              </a:ext>
            </a:extLst>
          </p:cNvPr>
          <p:cNvSpPr/>
          <p:nvPr/>
        </p:nvSpPr>
        <p:spPr>
          <a:xfrm>
            <a:off x="4313804" y="3859860"/>
            <a:ext cx="1223413" cy="461665"/>
          </a:xfrm>
          <a:prstGeom prst="rect">
            <a:avLst/>
          </a:prstGeom>
          <a:ln w="6350">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去杠杆</a:t>
            </a:r>
          </a:p>
        </p:txBody>
      </p:sp>
      <p:sp>
        <p:nvSpPr>
          <p:cNvPr id="44" name="矩形: 圆角 79">
            <a:extLst>
              <a:ext uri="{FF2B5EF4-FFF2-40B4-BE49-F238E27FC236}">
                <a16:creationId xmlns:a16="http://schemas.microsoft.com/office/drawing/2014/main" id="{5503FA8C-AFE2-4FEB-A064-274275C73CB2}"/>
              </a:ext>
            </a:extLst>
          </p:cNvPr>
          <p:cNvSpPr/>
          <p:nvPr/>
        </p:nvSpPr>
        <p:spPr>
          <a:xfrm>
            <a:off x="4112222" y="4853305"/>
            <a:ext cx="1626577" cy="518745"/>
          </a:xfrm>
          <a:prstGeom prst="roundRect">
            <a:avLst>
              <a:gd name="adj" fmla="val 42091"/>
            </a:avLst>
          </a:prstGeom>
          <a:gradFill>
            <a:gsLst>
              <a:gs pos="90000">
                <a:srgbClr val="991D1E"/>
              </a:gs>
              <a:gs pos="30000">
                <a:srgbClr val="D92E22"/>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5" name="矩形 44">
            <a:extLst>
              <a:ext uri="{FF2B5EF4-FFF2-40B4-BE49-F238E27FC236}">
                <a16:creationId xmlns:a16="http://schemas.microsoft.com/office/drawing/2014/main" id="{42437251-2D09-419F-BBD7-19D86277A918}"/>
              </a:ext>
            </a:extLst>
          </p:cNvPr>
          <p:cNvSpPr/>
          <p:nvPr/>
        </p:nvSpPr>
        <p:spPr>
          <a:xfrm>
            <a:off x="4313804" y="4881845"/>
            <a:ext cx="1223413" cy="461665"/>
          </a:xfrm>
          <a:prstGeom prst="rect">
            <a:avLst/>
          </a:prstGeom>
          <a:ln w="6350">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降成本</a:t>
            </a:r>
          </a:p>
        </p:txBody>
      </p:sp>
      <p:sp>
        <p:nvSpPr>
          <p:cNvPr id="47" name="矩形: 圆角 82">
            <a:extLst>
              <a:ext uri="{FF2B5EF4-FFF2-40B4-BE49-F238E27FC236}">
                <a16:creationId xmlns:a16="http://schemas.microsoft.com/office/drawing/2014/main" id="{9334AD06-90B3-404B-B859-EDCD9D305E6B}"/>
              </a:ext>
            </a:extLst>
          </p:cNvPr>
          <p:cNvSpPr/>
          <p:nvPr/>
        </p:nvSpPr>
        <p:spPr>
          <a:xfrm>
            <a:off x="4112222" y="5875290"/>
            <a:ext cx="1626577" cy="518745"/>
          </a:xfrm>
          <a:prstGeom prst="roundRect">
            <a:avLst>
              <a:gd name="adj" fmla="val 42091"/>
            </a:avLst>
          </a:prstGeom>
          <a:gradFill>
            <a:gsLst>
              <a:gs pos="90000">
                <a:srgbClr val="991D1E"/>
              </a:gs>
              <a:gs pos="30000">
                <a:srgbClr val="D92E22"/>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48" name="矩形 47">
            <a:extLst>
              <a:ext uri="{FF2B5EF4-FFF2-40B4-BE49-F238E27FC236}">
                <a16:creationId xmlns:a16="http://schemas.microsoft.com/office/drawing/2014/main" id="{2AACAFCF-2134-4807-BA3B-9B60BF476F13}"/>
              </a:ext>
            </a:extLst>
          </p:cNvPr>
          <p:cNvSpPr/>
          <p:nvPr/>
        </p:nvSpPr>
        <p:spPr>
          <a:xfrm>
            <a:off x="4313804" y="5903830"/>
            <a:ext cx="1223413" cy="461665"/>
          </a:xfrm>
          <a:prstGeom prst="rect">
            <a:avLst/>
          </a:prstGeom>
          <a:ln w="6350">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300" normalizeH="0" baseline="0" noProof="0" dirty="0">
                <a:ln>
                  <a:noFill/>
                </a:ln>
                <a:solidFill>
                  <a:prstClr val="white"/>
                </a:solidFill>
                <a:effectLst/>
                <a:uLnTx/>
                <a:uFillTx/>
                <a:latin typeface="微软雅黑"/>
                <a:ea typeface="微软雅黑"/>
                <a:cs typeface="+mn-cs"/>
              </a:rPr>
              <a:t>补短板</a:t>
            </a:r>
          </a:p>
        </p:txBody>
      </p:sp>
      <p:sp>
        <p:nvSpPr>
          <p:cNvPr id="50" name="矩形: 剪去对角 85">
            <a:extLst>
              <a:ext uri="{FF2B5EF4-FFF2-40B4-BE49-F238E27FC236}">
                <a16:creationId xmlns:a16="http://schemas.microsoft.com/office/drawing/2014/main" id="{F200937B-E8AA-462E-B13F-F9544CBDE600}"/>
              </a:ext>
            </a:extLst>
          </p:cNvPr>
          <p:cNvSpPr/>
          <p:nvPr/>
        </p:nvSpPr>
        <p:spPr>
          <a:xfrm>
            <a:off x="1654490" y="2471852"/>
            <a:ext cx="1403350" cy="540000"/>
          </a:xfrm>
          <a:prstGeom prst="snip2DiagRect">
            <a:avLst>
              <a:gd name="adj1" fmla="val 0"/>
              <a:gd name="adj2" fmla="val 34351"/>
            </a:avLst>
          </a:prstGeom>
          <a:gradFill>
            <a:gsLst>
              <a:gs pos="90000">
                <a:srgbClr val="991D1E"/>
              </a:gs>
              <a:gs pos="30000">
                <a:srgbClr val="D92E22"/>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51" name="文本框 50">
            <a:extLst>
              <a:ext uri="{FF2B5EF4-FFF2-40B4-BE49-F238E27FC236}">
                <a16:creationId xmlns:a16="http://schemas.microsoft.com/office/drawing/2014/main" id="{7E28782A-3ACA-43F8-A3A6-FB19E914BAC1}"/>
              </a:ext>
            </a:extLst>
          </p:cNvPr>
          <p:cNvSpPr txBox="1"/>
          <p:nvPr/>
        </p:nvSpPr>
        <p:spPr>
          <a:xfrm>
            <a:off x="1802167" y="2511020"/>
            <a:ext cx="110799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已完成</a:t>
            </a:r>
          </a:p>
        </p:txBody>
      </p:sp>
    </p:spTree>
    <p:extLst>
      <p:ext uri="{BB962C8B-B14F-4D97-AF65-F5344CB8AC3E}">
        <p14:creationId xmlns:p14="http://schemas.microsoft.com/office/powerpoint/2010/main" val="76853926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82606" t="9132" b="5643"/>
          <a:stretch/>
        </p:blipFill>
        <p:spPr>
          <a:xfrm>
            <a:off x="10071279" y="1719329"/>
            <a:ext cx="2120721" cy="5190186"/>
          </a:xfrm>
          <a:custGeom>
            <a:avLst/>
            <a:gdLst>
              <a:gd name="connsiteX0" fmla="*/ 0 w 2120721"/>
              <a:gd name="connsiteY0" fmla="*/ 0 h 5190186"/>
              <a:gd name="connsiteX1" fmla="*/ 2120721 w 2120721"/>
              <a:gd name="connsiteY1" fmla="*/ 0 h 5190186"/>
              <a:gd name="connsiteX2" fmla="*/ 2120721 w 2120721"/>
              <a:gd name="connsiteY2" fmla="*/ 5190186 h 5190186"/>
              <a:gd name="connsiteX3" fmla="*/ 477501 w 2120721"/>
              <a:gd name="connsiteY3" fmla="*/ 5190186 h 5190186"/>
              <a:gd name="connsiteX4" fmla="*/ 477501 w 2120721"/>
              <a:gd name="connsiteY4" fmla="*/ 3632844 h 5190186"/>
              <a:gd name="connsiteX5" fmla="*/ 0 w 2120721"/>
              <a:gd name="connsiteY5" fmla="*/ 3632844 h 519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0721" h="5190186">
                <a:moveTo>
                  <a:pt x="0" y="0"/>
                </a:moveTo>
                <a:lnTo>
                  <a:pt x="2120721" y="0"/>
                </a:lnTo>
                <a:lnTo>
                  <a:pt x="2120721" y="5190186"/>
                </a:lnTo>
                <a:lnTo>
                  <a:pt x="477501" y="5190186"/>
                </a:lnTo>
                <a:lnTo>
                  <a:pt x="477501" y="3632844"/>
                </a:lnTo>
                <a:lnTo>
                  <a:pt x="0" y="3632844"/>
                </a:lnTo>
                <a:close/>
              </a:path>
            </a:pathLst>
          </a:custGeom>
        </p:spPr>
      </p:pic>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29049" t="35355" r="17817" b="34192"/>
          <a:stretch/>
        </p:blipFill>
        <p:spPr>
          <a:xfrm>
            <a:off x="2704563" y="4742313"/>
            <a:ext cx="6782872" cy="1941817"/>
          </a:xfrm>
          <a:prstGeom prst="rect">
            <a:avLst/>
          </a:prstGeom>
        </p:spPr>
      </p:pic>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r="53416" b="68240"/>
          <a:stretch/>
        </p:blipFill>
        <p:spPr>
          <a:xfrm>
            <a:off x="0" y="-2317"/>
            <a:ext cx="5679583" cy="1934149"/>
          </a:xfrm>
          <a:prstGeom prst="rect">
            <a:avLst/>
          </a:prstGeom>
        </p:spPr>
      </p:pic>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a:off x="8691625" y="4896289"/>
            <a:ext cx="3202813" cy="1800722"/>
          </a:xfrm>
          <a:prstGeom prst="rect">
            <a:avLst/>
          </a:prstGeom>
        </p:spPr>
      </p:pic>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60634" t="1942" r="20246" b="74796"/>
          <a:stretch/>
        </p:blipFill>
        <p:spPr>
          <a:xfrm>
            <a:off x="8905741" y="105349"/>
            <a:ext cx="2331076" cy="1416675"/>
          </a:xfrm>
          <a:prstGeom prst="rect">
            <a:avLst/>
          </a:prstGeom>
        </p:spPr>
      </p:pic>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flipH="1">
            <a:off x="297560" y="4896289"/>
            <a:ext cx="3202813" cy="1800722"/>
          </a:xfrm>
          <a:prstGeom prst="rect">
            <a:avLst/>
          </a:prstGeom>
        </p:spPr>
      </p:pic>
      <p:pic>
        <p:nvPicPr>
          <p:cNvPr id="13" name="图片 12"/>
          <p:cNvPicPr>
            <a:picLocks noChangeAspect="1"/>
          </p:cNvPicPr>
          <p:nvPr/>
        </p:nvPicPr>
        <p:blipFill rotWithShape="1">
          <a:blip r:embed="rId4">
            <a:extLst>
              <a:ext uri="{28A0092B-C50C-407E-A947-70E740481C1C}">
                <a14:useLocalDpi xmlns:a14="http://schemas.microsoft.com/office/drawing/2010/main" val="0"/>
              </a:ext>
            </a:extLst>
          </a:blip>
          <a:srcRect t="74267"/>
          <a:stretch/>
        </p:blipFill>
        <p:spPr>
          <a:xfrm>
            <a:off x="1" y="5290898"/>
            <a:ext cx="12191999" cy="1567102"/>
          </a:xfrm>
          <a:custGeom>
            <a:avLst/>
            <a:gdLst>
              <a:gd name="connsiteX0" fmla="*/ 0 w 12191999"/>
              <a:gd name="connsiteY0" fmla="*/ 0 h 1567102"/>
              <a:gd name="connsiteX1" fmla="*/ 605306 w 12191999"/>
              <a:gd name="connsiteY1" fmla="*/ 0 h 1567102"/>
              <a:gd name="connsiteX2" fmla="*/ 605306 w 12191999"/>
              <a:gd name="connsiteY2" fmla="*/ 229374 h 1567102"/>
              <a:gd name="connsiteX3" fmla="*/ 2018762 w 12191999"/>
              <a:gd name="connsiteY3" fmla="*/ 229374 h 1567102"/>
              <a:gd name="connsiteX4" fmla="*/ 2018762 w 12191999"/>
              <a:gd name="connsiteY4" fmla="*/ 669700 h 1567102"/>
              <a:gd name="connsiteX5" fmla="*/ 10483402 w 12191999"/>
              <a:gd name="connsiteY5" fmla="*/ 669700 h 1567102"/>
              <a:gd name="connsiteX6" fmla="*/ 10483402 w 12191999"/>
              <a:gd name="connsiteY6" fmla="*/ 334850 h 1567102"/>
              <a:gd name="connsiteX7" fmla="*/ 12191999 w 12191999"/>
              <a:gd name="connsiteY7" fmla="*/ 334850 h 1567102"/>
              <a:gd name="connsiteX8" fmla="*/ 12191999 w 12191999"/>
              <a:gd name="connsiteY8" fmla="*/ 1567102 h 1567102"/>
              <a:gd name="connsiteX9" fmla="*/ 0 w 12191999"/>
              <a:gd name="connsiteY9" fmla="*/ 1567102 h 156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999" h="1567102">
                <a:moveTo>
                  <a:pt x="0" y="0"/>
                </a:moveTo>
                <a:lnTo>
                  <a:pt x="605306" y="0"/>
                </a:lnTo>
                <a:lnTo>
                  <a:pt x="605306" y="229374"/>
                </a:lnTo>
                <a:lnTo>
                  <a:pt x="2018762" y="229374"/>
                </a:lnTo>
                <a:lnTo>
                  <a:pt x="2018762" y="669700"/>
                </a:lnTo>
                <a:lnTo>
                  <a:pt x="10483402" y="669700"/>
                </a:lnTo>
                <a:lnTo>
                  <a:pt x="10483402" y="334850"/>
                </a:lnTo>
                <a:lnTo>
                  <a:pt x="12191999" y="334850"/>
                </a:lnTo>
                <a:lnTo>
                  <a:pt x="12191999" y="1567102"/>
                </a:lnTo>
                <a:lnTo>
                  <a:pt x="0" y="1567102"/>
                </a:lnTo>
                <a:close/>
              </a:path>
            </a:pathLst>
          </a:cu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17238" y="2096256"/>
            <a:ext cx="2517556" cy="1742148"/>
          </a:xfrm>
          <a:prstGeom prst="rect">
            <a:avLst/>
          </a:prstGeom>
        </p:spPr>
      </p:pic>
      <p:sp>
        <p:nvSpPr>
          <p:cNvPr id="21" name="TextBox 57"/>
          <p:cNvSpPr txBox="1"/>
          <p:nvPr/>
        </p:nvSpPr>
        <p:spPr>
          <a:xfrm>
            <a:off x="4621196" y="1820338"/>
            <a:ext cx="4065854" cy="1200329"/>
          </a:xfrm>
          <a:prstGeom prst="rect">
            <a:avLst/>
          </a:prstGeom>
          <a:noFill/>
        </p:spPr>
        <p:txBody>
          <a:bodyPr wrap="square" rtlCol="0">
            <a:spAutoFit/>
          </a:bodyPr>
          <a:lstStyle/>
          <a:p>
            <a:pPr defTabSz="914377"/>
            <a:r>
              <a:rPr lang="zh-CN" altLang="en-US" sz="7200" b="1" dirty="0">
                <a:gradFill>
                  <a:gsLst>
                    <a:gs pos="90000">
                      <a:srgbClr val="991D1E"/>
                    </a:gs>
                    <a:gs pos="30000">
                      <a:srgbClr val="D92E22"/>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两会信号</a:t>
            </a:r>
          </a:p>
        </p:txBody>
      </p:sp>
      <p:sp>
        <p:nvSpPr>
          <p:cNvPr id="22" name="TextBox 58"/>
          <p:cNvSpPr txBox="1"/>
          <p:nvPr/>
        </p:nvSpPr>
        <p:spPr>
          <a:xfrm>
            <a:off x="4618638" y="3141814"/>
            <a:ext cx="4068412" cy="1200329"/>
          </a:xfrm>
          <a:prstGeom prst="rect">
            <a:avLst/>
          </a:prstGeom>
          <a:noFill/>
        </p:spPr>
        <p:txBody>
          <a:bodyPr wrap="square" rtlCol="0">
            <a:spAutoFit/>
          </a:bodyPr>
          <a:lstStyle/>
          <a:p>
            <a:pPr defTabSz="914377"/>
            <a:r>
              <a:rPr lang="zh-CN" altLang="en-US" sz="3600" b="1" dirty="0">
                <a:gradFill>
                  <a:gsLst>
                    <a:gs pos="90000">
                      <a:srgbClr val="991D1E"/>
                    </a:gs>
                    <a:gs pos="30000">
                      <a:srgbClr val="D92E22"/>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政府工作报告传递中国发展八大信号</a:t>
            </a:r>
          </a:p>
        </p:txBody>
      </p:sp>
    </p:spTree>
    <p:extLst>
      <p:ext uri="{BB962C8B-B14F-4D97-AF65-F5344CB8AC3E}">
        <p14:creationId xmlns:p14="http://schemas.microsoft.com/office/powerpoint/2010/main" val="257023017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2000"/>
                                        <p:tgtEl>
                                          <p:spTgt spid="21"/>
                                        </p:tgtEl>
                                      </p:cBhvr>
                                    </p:animEffect>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500"/>
                                        <p:tgtEl>
                                          <p:spTgt spid="22"/>
                                        </p:tgtEl>
                                      </p:cBhvr>
                                    </p:animEffect>
                                    <p:anim calcmode="lin" valueType="num">
                                      <p:cBhvr>
                                        <p:cTn id="18" dur="1500" fill="hold"/>
                                        <p:tgtEl>
                                          <p:spTgt spid="22"/>
                                        </p:tgtEl>
                                        <p:attrNameLst>
                                          <p:attrName>ppt_x</p:attrName>
                                        </p:attrNameLst>
                                      </p:cBhvr>
                                      <p:tavLst>
                                        <p:tav tm="0">
                                          <p:val>
                                            <p:strVal val="#ppt_x"/>
                                          </p:val>
                                        </p:tav>
                                        <p:tav tm="100000">
                                          <p:val>
                                            <p:strVal val="#ppt_x"/>
                                          </p:val>
                                        </p:tav>
                                      </p:tavLst>
                                    </p:anim>
                                    <p:anim calcmode="lin" valueType="num">
                                      <p:cBhvr>
                                        <p:cTn id="19" dur="1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041493" y="413579"/>
            <a:ext cx="5109091" cy="830997"/>
          </a:xfrm>
          <a:prstGeom prst="rect">
            <a:avLst/>
          </a:prstGeom>
          <a:noFill/>
        </p:spPr>
        <p:txBody>
          <a:bodyPr wrap="none" rtlCol="0">
            <a:spAutoFit/>
          </a:bodyPr>
          <a:lstStyle/>
          <a:p>
            <a:pPr algn="ctr"/>
            <a:r>
              <a:rPr lang="zh-CN" altLang="en-US" sz="4800" b="1" dirty="0">
                <a:gradFill>
                  <a:gsLst>
                    <a:gs pos="90000">
                      <a:srgbClr val="991D1E"/>
                    </a:gs>
                    <a:gs pos="30000">
                      <a:srgbClr val="D92E22"/>
                    </a:gs>
                  </a:gsLst>
                  <a:lin ang="5400000" scaled="1"/>
                </a:gradFill>
                <a:effectLst>
                  <a:outerShdw blurRad="38100" dist="38100" dir="2700000" algn="tl">
                    <a:srgbClr val="000000">
                      <a:alpha val="43137"/>
                    </a:srgbClr>
                  </a:outerShdw>
                </a:effectLst>
              </a:rPr>
              <a:t>中国发展八大信号</a:t>
            </a:r>
          </a:p>
        </p:txBody>
      </p:sp>
      <p:cxnSp>
        <p:nvCxnSpPr>
          <p:cNvPr id="21" name="直接连接符 20"/>
          <p:cNvCxnSpPr/>
          <p:nvPr/>
        </p:nvCxnSpPr>
        <p:spPr>
          <a:xfrm>
            <a:off x="3260124" y="1269516"/>
            <a:ext cx="4680000" cy="0"/>
          </a:xfrm>
          <a:prstGeom prst="line">
            <a:avLst/>
          </a:prstGeom>
          <a:ln>
            <a:solidFill>
              <a:srgbClr val="E11A15"/>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r="53416" b="68240"/>
          <a:stretch/>
        </p:blipFill>
        <p:spPr>
          <a:xfrm flipH="1">
            <a:off x="8212428" y="0"/>
            <a:ext cx="3979572" cy="1355220"/>
          </a:xfrm>
          <a:prstGeom prst="rect">
            <a:avLst/>
          </a:prstGeom>
        </p:spPr>
      </p:pic>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a:off x="-103032" y="0"/>
            <a:ext cx="2481330" cy="1395081"/>
          </a:xfrm>
          <a:prstGeom prst="rect">
            <a:avLst/>
          </a:prstGeom>
        </p:spPr>
      </p:pic>
      <p:grpSp>
        <p:nvGrpSpPr>
          <p:cNvPr id="6" name="组合 5">
            <a:extLst>
              <a:ext uri="{FF2B5EF4-FFF2-40B4-BE49-F238E27FC236}">
                <a16:creationId xmlns:a16="http://schemas.microsoft.com/office/drawing/2014/main" id="{CF750552-9883-4D8D-8D07-67D65793E85E}"/>
              </a:ext>
            </a:extLst>
          </p:cNvPr>
          <p:cNvGrpSpPr/>
          <p:nvPr/>
        </p:nvGrpSpPr>
        <p:grpSpPr>
          <a:xfrm flipH="1">
            <a:off x="6727676" y="2676460"/>
            <a:ext cx="1212448" cy="546301"/>
            <a:chOff x="2734401" y="1895599"/>
            <a:chExt cx="909336" cy="409726"/>
          </a:xfrm>
        </p:grpSpPr>
        <p:cxnSp>
          <p:nvCxnSpPr>
            <p:cNvPr id="7" name="直接连接符 6">
              <a:extLst>
                <a:ext uri="{FF2B5EF4-FFF2-40B4-BE49-F238E27FC236}">
                  <a16:creationId xmlns:a16="http://schemas.microsoft.com/office/drawing/2014/main" id="{0A843B0B-8107-4506-BF6D-A874195836D2}"/>
                </a:ext>
              </a:extLst>
            </p:cNvPr>
            <p:cNvCxnSpPr/>
            <p:nvPr/>
          </p:nvCxnSpPr>
          <p:spPr>
            <a:xfrm>
              <a:off x="2734401" y="1895599"/>
              <a:ext cx="216000"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5AD373C6-538A-4DA9-841F-D59707D44D0F}"/>
                </a:ext>
              </a:extLst>
            </p:cNvPr>
            <p:cNvCxnSpPr/>
            <p:nvPr/>
          </p:nvCxnSpPr>
          <p:spPr>
            <a:xfrm>
              <a:off x="2950401" y="1895599"/>
              <a:ext cx="693336" cy="409726"/>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cxnSp>
        <p:nvCxnSpPr>
          <p:cNvPr id="9" name="直接连接符 8">
            <a:extLst>
              <a:ext uri="{FF2B5EF4-FFF2-40B4-BE49-F238E27FC236}">
                <a16:creationId xmlns:a16="http://schemas.microsoft.com/office/drawing/2014/main" id="{423AC048-D4A2-4BCD-B658-290D67504F2B}"/>
              </a:ext>
            </a:extLst>
          </p:cNvPr>
          <p:cNvCxnSpPr/>
          <p:nvPr/>
        </p:nvCxnSpPr>
        <p:spPr>
          <a:xfrm flipH="1">
            <a:off x="7172124" y="3593001"/>
            <a:ext cx="768000"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C3DF52EC-FE9C-4CCD-B598-108CF95FD122}"/>
              </a:ext>
            </a:extLst>
          </p:cNvPr>
          <p:cNvCxnSpPr/>
          <p:nvPr/>
        </p:nvCxnSpPr>
        <p:spPr>
          <a:xfrm flipH="1">
            <a:off x="7172124" y="4378558"/>
            <a:ext cx="768000"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id="{538C8E49-D5E0-409A-94D9-D213029A5FDC}"/>
              </a:ext>
            </a:extLst>
          </p:cNvPr>
          <p:cNvGrpSpPr/>
          <p:nvPr/>
        </p:nvGrpSpPr>
        <p:grpSpPr>
          <a:xfrm flipH="1">
            <a:off x="6727676" y="4775594"/>
            <a:ext cx="1212448" cy="546301"/>
            <a:chOff x="2734401" y="3469950"/>
            <a:chExt cx="909336" cy="409726"/>
          </a:xfrm>
        </p:grpSpPr>
        <p:cxnSp>
          <p:nvCxnSpPr>
            <p:cNvPr id="13" name="直接连接符 12">
              <a:extLst>
                <a:ext uri="{FF2B5EF4-FFF2-40B4-BE49-F238E27FC236}">
                  <a16:creationId xmlns:a16="http://schemas.microsoft.com/office/drawing/2014/main" id="{00660FE5-2504-42B4-8359-06516DB0EACB}"/>
                </a:ext>
              </a:extLst>
            </p:cNvPr>
            <p:cNvCxnSpPr/>
            <p:nvPr/>
          </p:nvCxnSpPr>
          <p:spPr>
            <a:xfrm>
              <a:off x="2734401" y="3879676"/>
              <a:ext cx="216000"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72EF922C-0EA8-4900-88AA-F9A130649E8D}"/>
                </a:ext>
              </a:extLst>
            </p:cNvPr>
            <p:cNvCxnSpPr/>
            <p:nvPr/>
          </p:nvCxnSpPr>
          <p:spPr>
            <a:xfrm flipV="1">
              <a:off x="2950401" y="3469950"/>
              <a:ext cx="693336" cy="409726"/>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5E82CCF0-7DF0-4139-A2A9-9BBBDBD7ADA3}"/>
              </a:ext>
            </a:extLst>
          </p:cNvPr>
          <p:cNvGrpSpPr/>
          <p:nvPr/>
        </p:nvGrpSpPr>
        <p:grpSpPr>
          <a:xfrm>
            <a:off x="3605989" y="2676460"/>
            <a:ext cx="1212448" cy="546301"/>
            <a:chOff x="2734401" y="1895599"/>
            <a:chExt cx="909336" cy="409726"/>
          </a:xfrm>
        </p:grpSpPr>
        <p:cxnSp>
          <p:nvCxnSpPr>
            <p:cNvPr id="16" name="直接连接符 15">
              <a:extLst>
                <a:ext uri="{FF2B5EF4-FFF2-40B4-BE49-F238E27FC236}">
                  <a16:creationId xmlns:a16="http://schemas.microsoft.com/office/drawing/2014/main" id="{6D68EAEA-F3A1-45B8-89B4-9BF915C9F3E5}"/>
                </a:ext>
              </a:extLst>
            </p:cNvPr>
            <p:cNvCxnSpPr/>
            <p:nvPr/>
          </p:nvCxnSpPr>
          <p:spPr>
            <a:xfrm>
              <a:off x="2734401" y="1895599"/>
              <a:ext cx="216000"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3FA2245A-5DFD-4F35-A3EC-FBE9F838380F}"/>
                </a:ext>
              </a:extLst>
            </p:cNvPr>
            <p:cNvCxnSpPr/>
            <p:nvPr/>
          </p:nvCxnSpPr>
          <p:spPr>
            <a:xfrm>
              <a:off x="2950401" y="1895599"/>
              <a:ext cx="693336" cy="409726"/>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cxnSp>
        <p:nvCxnSpPr>
          <p:cNvPr id="18" name="直接连接符 17">
            <a:extLst>
              <a:ext uri="{FF2B5EF4-FFF2-40B4-BE49-F238E27FC236}">
                <a16:creationId xmlns:a16="http://schemas.microsoft.com/office/drawing/2014/main" id="{827BF9E3-3BAA-46FA-A6E6-EE0ADD6595D9}"/>
              </a:ext>
            </a:extLst>
          </p:cNvPr>
          <p:cNvCxnSpPr/>
          <p:nvPr/>
        </p:nvCxnSpPr>
        <p:spPr>
          <a:xfrm>
            <a:off x="3605989" y="3593001"/>
            <a:ext cx="768000"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A08BBF2E-3232-4B53-8BB8-75341DB60AF9}"/>
              </a:ext>
            </a:extLst>
          </p:cNvPr>
          <p:cNvCxnSpPr/>
          <p:nvPr/>
        </p:nvCxnSpPr>
        <p:spPr>
          <a:xfrm>
            <a:off x="3605989" y="4378558"/>
            <a:ext cx="768000"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a16="http://schemas.microsoft.com/office/drawing/2014/main" id="{E42BAEAD-B108-4CA0-9909-B5E3B033FDA3}"/>
              </a:ext>
            </a:extLst>
          </p:cNvPr>
          <p:cNvGrpSpPr/>
          <p:nvPr/>
        </p:nvGrpSpPr>
        <p:grpSpPr>
          <a:xfrm>
            <a:off x="3605989" y="4775594"/>
            <a:ext cx="1212448" cy="546301"/>
            <a:chOff x="2734401" y="3469950"/>
            <a:chExt cx="909336" cy="409726"/>
          </a:xfrm>
        </p:grpSpPr>
        <p:cxnSp>
          <p:nvCxnSpPr>
            <p:cNvPr id="24" name="直接连接符 23">
              <a:extLst>
                <a:ext uri="{FF2B5EF4-FFF2-40B4-BE49-F238E27FC236}">
                  <a16:creationId xmlns:a16="http://schemas.microsoft.com/office/drawing/2014/main" id="{26DBC46C-F026-4104-AD53-9B21878390C3}"/>
                </a:ext>
              </a:extLst>
            </p:cNvPr>
            <p:cNvCxnSpPr/>
            <p:nvPr/>
          </p:nvCxnSpPr>
          <p:spPr>
            <a:xfrm>
              <a:off x="2734401" y="3879676"/>
              <a:ext cx="216000"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3EE8FB5E-7FBA-4783-918D-329A70FAE95A}"/>
                </a:ext>
              </a:extLst>
            </p:cNvPr>
            <p:cNvCxnSpPr/>
            <p:nvPr/>
          </p:nvCxnSpPr>
          <p:spPr>
            <a:xfrm flipV="1">
              <a:off x="2950401" y="3469950"/>
              <a:ext cx="693336" cy="409726"/>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6" name="TextBox 28">
            <a:extLst>
              <a:ext uri="{FF2B5EF4-FFF2-40B4-BE49-F238E27FC236}">
                <a16:creationId xmlns:a16="http://schemas.microsoft.com/office/drawing/2014/main" id="{BCDA6BD7-B5E9-4F0F-8EF4-5EDFE7DE7935}"/>
              </a:ext>
            </a:extLst>
          </p:cNvPr>
          <p:cNvSpPr txBox="1"/>
          <p:nvPr/>
        </p:nvSpPr>
        <p:spPr>
          <a:xfrm>
            <a:off x="598152" y="2471879"/>
            <a:ext cx="2666163" cy="420564"/>
          </a:xfrm>
          <a:prstGeom prst="rect">
            <a:avLst/>
          </a:prstGeom>
          <a:noFill/>
        </p:spPr>
        <p:txBody>
          <a:bodyPr wrap="square" rtlCol="0">
            <a:spAutoFit/>
          </a:bodyPr>
          <a:lstStyle/>
          <a:p>
            <a:pPr defTabSz="914377"/>
            <a:r>
              <a:rPr lang="zh-CN" altLang="en-US" sz="2133" b="1" dirty="0">
                <a:solidFill>
                  <a:srgbClr val="990000"/>
                </a:solidFill>
                <a:latin typeface="微软雅黑" panose="020B0503020204020204" pitchFamily="34" charset="-122"/>
                <a:ea typeface="微软雅黑" panose="020B0503020204020204" pitchFamily="34" charset="-122"/>
              </a:rPr>
              <a:t>总基调</a:t>
            </a:r>
            <a:r>
              <a:rPr lang="zh-CN" altLang="en-US" sz="2133" b="1" dirty="0">
                <a:solidFill>
                  <a:prstClr val="black">
                    <a:lumMod val="85000"/>
                    <a:lumOff val="15000"/>
                  </a:prstClr>
                </a:solidFill>
                <a:latin typeface="微软雅黑" panose="020B0503020204020204" pitchFamily="34" charset="-122"/>
                <a:ea typeface="微软雅黑" panose="020B0503020204020204" pitchFamily="34" charset="-122"/>
              </a:rPr>
              <a:t>：稳中求进</a:t>
            </a:r>
          </a:p>
        </p:txBody>
      </p:sp>
      <p:sp>
        <p:nvSpPr>
          <p:cNvPr id="27" name="TextBox 34">
            <a:extLst>
              <a:ext uri="{FF2B5EF4-FFF2-40B4-BE49-F238E27FC236}">
                <a16:creationId xmlns:a16="http://schemas.microsoft.com/office/drawing/2014/main" id="{03E6ED96-19CC-4FBC-B312-98E16E7E3B05}"/>
              </a:ext>
            </a:extLst>
          </p:cNvPr>
          <p:cNvSpPr txBox="1"/>
          <p:nvPr/>
        </p:nvSpPr>
        <p:spPr>
          <a:xfrm>
            <a:off x="598153" y="3380486"/>
            <a:ext cx="3066473" cy="420564"/>
          </a:xfrm>
          <a:prstGeom prst="rect">
            <a:avLst/>
          </a:prstGeom>
          <a:noFill/>
        </p:spPr>
        <p:txBody>
          <a:bodyPr wrap="square" rtlCol="0">
            <a:spAutoFit/>
          </a:bodyPr>
          <a:lstStyle/>
          <a:p>
            <a:pPr defTabSz="914377"/>
            <a:r>
              <a:rPr lang="zh-CN" altLang="en-US" sz="2133" b="1">
                <a:solidFill>
                  <a:srgbClr val="990000"/>
                </a:solidFill>
                <a:latin typeface="微软雅黑" panose="020B0503020204020204" pitchFamily="34" charset="-122"/>
                <a:ea typeface="微软雅黑" panose="020B0503020204020204" pitchFamily="34" charset="-122"/>
              </a:rPr>
              <a:t>主攻方向</a:t>
            </a:r>
            <a:r>
              <a:rPr lang="zh-CN" altLang="en-US" sz="2133" b="1">
                <a:solidFill>
                  <a:prstClr val="black">
                    <a:lumMod val="85000"/>
                    <a:lumOff val="15000"/>
                  </a:prstClr>
                </a:solidFill>
                <a:latin typeface="微软雅黑" panose="020B0503020204020204" pitchFamily="34" charset="-122"/>
                <a:ea typeface="微软雅黑" panose="020B0503020204020204" pitchFamily="34" charset="-122"/>
              </a:rPr>
              <a:t>：供给侧改革</a:t>
            </a:r>
            <a:endParaRPr lang="zh-CN" altLang="en-US" sz="2133"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8" name="TextBox 39">
            <a:extLst>
              <a:ext uri="{FF2B5EF4-FFF2-40B4-BE49-F238E27FC236}">
                <a16:creationId xmlns:a16="http://schemas.microsoft.com/office/drawing/2014/main" id="{4CCA0C10-CE43-4B06-B4CD-00AC5CA81640}"/>
              </a:ext>
            </a:extLst>
          </p:cNvPr>
          <p:cNvSpPr txBox="1"/>
          <p:nvPr/>
        </p:nvSpPr>
        <p:spPr>
          <a:xfrm>
            <a:off x="598152" y="4181914"/>
            <a:ext cx="2666163" cy="420564"/>
          </a:xfrm>
          <a:prstGeom prst="rect">
            <a:avLst/>
          </a:prstGeom>
          <a:noFill/>
        </p:spPr>
        <p:txBody>
          <a:bodyPr wrap="square" rtlCol="0">
            <a:spAutoFit/>
          </a:bodyPr>
          <a:lstStyle/>
          <a:p>
            <a:pPr defTabSz="914377"/>
            <a:r>
              <a:rPr lang="zh-CN" altLang="en-US" sz="2133" b="1" dirty="0">
                <a:solidFill>
                  <a:srgbClr val="990000"/>
                </a:solidFill>
                <a:latin typeface="微软雅黑" panose="020B0503020204020204" pitchFamily="34" charset="-122"/>
                <a:ea typeface="微软雅黑" panose="020B0503020204020204" pitchFamily="34" charset="-122"/>
              </a:rPr>
              <a:t>关键一招</a:t>
            </a:r>
            <a:r>
              <a:rPr lang="zh-CN" altLang="en-US" sz="2133" b="1" dirty="0">
                <a:solidFill>
                  <a:prstClr val="black">
                    <a:lumMod val="85000"/>
                    <a:lumOff val="15000"/>
                  </a:prstClr>
                </a:solidFill>
                <a:latin typeface="微软雅黑" panose="020B0503020204020204" pitchFamily="34" charset="-122"/>
                <a:ea typeface="微软雅黑" panose="020B0503020204020204" pitchFamily="34" charset="-122"/>
              </a:rPr>
              <a:t>：改革</a:t>
            </a:r>
          </a:p>
        </p:txBody>
      </p:sp>
      <p:sp>
        <p:nvSpPr>
          <p:cNvPr id="29" name="TextBox 42">
            <a:extLst>
              <a:ext uri="{FF2B5EF4-FFF2-40B4-BE49-F238E27FC236}">
                <a16:creationId xmlns:a16="http://schemas.microsoft.com/office/drawing/2014/main" id="{ACD6B350-52A7-43CF-9D36-A3B5A6AD6387}"/>
              </a:ext>
            </a:extLst>
          </p:cNvPr>
          <p:cNvSpPr txBox="1"/>
          <p:nvPr/>
        </p:nvSpPr>
        <p:spPr>
          <a:xfrm>
            <a:off x="598153" y="5117315"/>
            <a:ext cx="3066473" cy="420564"/>
          </a:xfrm>
          <a:prstGeom prst="rect">
            <a:avLst/>
          </a:prstGeom>
          <a:noFill/>
        </p:spPr>
        <p:txBody>
          <a:bodyPr wrap="square" rtlCol="0">
            <a:spAutoFit/>
          </a:bodyPr>
          <a:lstStyle/>
          <a:p>
            <a:pPr defTabSz="914377"/>
            <a:r>
              <a:rPr lang="zh-CN" altLang="en-US" sz="2133" b="1" dirty="0">
                <a:solidFill>
                  <a:srgbClr val="990000"/>
                </a:solidFill>
                <a:latin typeface="微软雅黑" panose="020B0503020204020204" pitchFamily="34" charset="-122"/>
                <a:ea typeface="微软雅黑" panose="020B0503020204020204" pitchFamily="34" charset="-122"/>
              </a:rPr>
              <a:t>内外兼修</a:t>
            </a:r>
            <a:r>
              <a:rPr lang="zh-CN" altLang="en-US" sz="2133" b="1" dirty="0">
                <a:solidFill>
                  <a:prstClr val="black">
                    <a:lumMod val="85000"/>
                    <a:lumOff val="15000"/>
                  </a:prstClr>
                </a:solidFill>
                <a:latin typeface="微软雅黑" panose="020B0503020204020204" pitchFamily="34" charset="-122"/>
                <a:ea typeface="微软雅黑" panose="020B0503020204020204" pitchFamily="34" charset="-122"/>
              </a:rPr>
              <a:t>：创新</a:t>
            </a:r>
            <a:r>
              <a:rPr lang="en-US" altLang="zh-CN" sz="2133" b="1"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2133" b="1" dirty="0">
                <a:solidFill>
                  <a:prstClr val="black">
                    <a:lumMod val="85000"/>
                    <a:lumOff val="15000"/>
                  </a:prstClr>
                </a:solidFill>
                <a:latin typeface="微软雅黑" panose="020B0503020204020204" pitchFamily="34" charset="-122"/>
                <a:ea typeface="微软雅黑" panose="020B0503020204020204" pitchFamily="34" charset="-122"/>
              </a:rPr>
              <a:t>减负</a:t>
            </a:r>
          </a:p>
        </p:txBody>
      </p:sp>
      <p:sp>
        <p:nvSpPr>
          <p:cNvPr id="31" name="椭圆 30">
            <a:extLst>
              <a:ext uri="{FF2B5EF4-FFF2-40B4-BE49-F238E27FC236}">
                <a16:creationId xmlns:a16="http://schemas.microsoft.com/office/drawing/2014/main" id="{2E576C27-CF04-4034-93A1-2F7C55A6AE21}"/>
              </a:ext>
            </a:extLst>
          </p:cNvPr>
          <p:cNvSpPr/>
          <p:nvPr/>
        </p:nvSpPr>
        <p:spPr>
          <a:xfrm>
            <a:off x="4352176" y="2563607"/>
            <a:ext cx="2871139" cy="2871139"/>
          </a:xfrm>
          <a:prstGeom prst="ellipse">
            <a:avLst/>
          </a:prstGeom>
          <a:gradFill>
            <a:gsLst>
              <a:gs pos="90000">
                <a:srgbClr val="991D1E"/>
              </a:gs>
              <a:gs pos="30000">
                <a:srgbClr val="D92E22"/>
              </a:gs>
            </a:gsLst>
            <a:lin ang="5400000" scaled="1"/>
          </a:gradFill>
          <a:ln w="19050">
            <a:solidFill>
              <a:srgbClr val="99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600">
              <a:solidFill>
                <a:prstClr val="white"/>
              </a:solidFill>
              <a:latin typeface="Calibri" panose="020F0502020204030204"/>
              <a:ea typeface="宋体" panose="02010600030101010101" pitchFamily="2" charset="-122"/>
            </a:endParaRPr>
          </a:p>
        </p:txBody>
      </p:sp>
      <p:sp>
        <p:nvSpPr>
          <p:cNvPr id="32" name="TextBox 59">
            <a:extLst>
              <a:ext uri="{FF2B5EF4-FFF2-40B4-BE49-F238E27FC236}">
                <a16:creationId xmlns:a16="http://schemas.microsoft.com/office/drawing/2014/main" id="{28531C70-3DFD-4B73-A912-CCE90723F524}"/>
              </a:ext>
            </a:extLst>
          </p:cNvPr>
          <p:cNvSpPr txBox="1"/>
          <p:nvPr/>
        </p:nvSpPr>
        <p:spPr>
          <a:xfrm>
            <a:off x="4617785" y="3265130"/>
            <a:ext cx="2339922" cy="666785"/>
          </a:xfrm>
          <a:prstGeom prst="rect">
            <a:avLst/>
          </a:prstGeom>
          <a:noFill/>
        </p:spPr>
        <p:txBody>
          <a:bodyPr wrap="square" rtlCol="0">
            <a:spAutoFit/>
          </a:bodyPr>
          <a:lstStyle/>
          <a:p>
            <a:pPr algn="ctr" defTabSz="914377"/>
            <a:r>
              <a:rPr lang="zh-CN" altLang="en-US" sz="3733" b="1" dirty="0">
                <a:solidFill>
                  <a:srgbClr val="FFC000">
                    <a:lumMod val="20000"/>
                    <a:lumOff val="80000"/>
                  </a:srgbClr>
                </a:solidFill>
                <a:latin typeface="微软雅黑" panose="020B0503020204020204" pitchFamily="34" charset="-122"/>
                <a:ea typeface="微软雅黑" panose="020B0503020204020204" pitchFamily="34" charset="-122"/>
              </a:rPr>
              <a:t>两会传递</a:t>
            </a:r>
          </a:p>
        </p:txBody>
      </p:sp>
      <p:sp>
        <p:nvSpPr>
          <p:cNvPr id="33" name="TextBox 60">
            <a:extLst>
              <a:ext uri="{FF2B5EF4-FFF2-40B4-BE49-F238E27FC236}">
                <a16:creationId xmlns:a16="http://schemas.microsoft.com/office/drawing/2014/main" id="{E6E0D179-CBBF-4C54-B89A-CCFC02A5D640}"/>
              </a:ext>
            </a:extLst>
          </p:cNvPr>
          <p:cNvSpPr txBox="1"/>
          <p:nvPr/>
        </p:nvSpPr>
        <p:spPr>
          <a:xfrm>
            <a:off x="4455667" y="3996588"/>
            <a:ext cx="2664159" cy="913199"/>
          </a:xfrm>
          <a:prstGeom prst="rect">
            <a:avLst/>
          </a:prstGeom>
          <a:noFill/>
        </p:spPr>
        <p:txBody>
          <a:bodyPr wrap="square" rtlCol="0">
            <a:spAutoFit/>
          </a:bodyPr>
          <a:lstStyle/>
          <a:p>
            <a:pPr algn="ctr" defTabSz="914377"/>
            <a:r>
              <a:rPr lang="zh-CN" altLang="en-US" sz="2667" b="1" dirty="0">
                <a:solidFill>
                  <a:srgbClr val="FFC000">
                    <a:lumMod val="20000"/>
                    <a:lumOff val="80000"/>
                  </a:srgbClr>
                </a:solidFill>
                <a:latin typeface="微软雅黑" panose="020B0503020204020204" pitchFamily="34" charset="-122"/>
                <a:ea typeface="微软雅黑" panose="020B0503020204020204" pitchFamily="34" charset="-122"/>
              </a:rPr>
              <a:t>中国发展</a:t>
            </a:r>
            <a:endParaRPr lang="en-US" altLang="zh-CN" sz="2667"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4377"/>
            <a:r>
              <a:rPr lang="zh-CN" altLang="en-US" sz="2667" b="1" dirty="0">
                <a:solidFill>
                  <a:srgbClr val="FFC000">
                    <a:lumMod val="20000"/>
                    <a:lumOff val="80000"/>
                  </a:srgbClr>
                </a:solidFill>
                <a:latin typeface="微软雅黑" panose="020B0503020204020204" pitchFamily="34" charset="-122"/>
                <a:ea typeface="微软雅黑" panose="020B0503020204020204" pitchFamily="34" charset="-122"/>
              </a:rPr>
              <a:t>八大信号</a:t>
            </a:r>
          </a:p>
        </p:txBody>
      </p:sp>
      <p:sp>
        <p:nvSpPr>
          <p:cNvPr id="34" name="椭圆 33">
            <a:extLst>
              <a:ext uri="{FF2B5EF4-FFF2-40B4-BE49-F238E27FC236}">
                <a16:creationId xmlns:a16="http://schemas.microsoft.com/office/drawing/2014/main" id="{850FC96A-2E39-41DF-8C37-25AAD741C4DA}"/>
              </a:ext>
            </a:extLst>
          </p:cNvPr>
          <p:cNvSpPr/>
          <p:nvPr/>
        </p:nvSpPr>
        <p:spPr>
          <a:xfrm>
            <a:off x="4431825" y="2655176"/>
            <a:ext cx="2688000" cy="2688000"/>
          </a:xfrm>
          <a:prstGeom prst="ellipse">
            <a:avLst/>
          </a:prstGeom>
          <a:no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600">
              <a:solidFill>
                <a:prstClr val="white"/>
              </a:solidFill>
              <a:latin typeface="Calibri" panose="020F0502020204030204"/>
              <a:ea typeface="宋体" panose="02010600030101010101" pitchFamily="2" charset="-122"/>
            </a:endParaRPr>
          </a:p>
        </p:txBody>
      </p:sp>
      <p:sp>
        <p:nvSpPr>
          <p:cNvPr id="35" name="TextBox 81">
            <a:extLst>
              <a:ext uri="{FF2B5EF4-FFF2-40B4-BE49-F238E27FC236}">
                <a16:creationId xmlns:a16="http://schemas.microsoft.com/office/drawing/2014/main" id="{C7D029B7-E620-45BD-ADD5-54DA1D17078D}"/>
              </a:ext>
            </a:extLst>
          </p:cNvPr>
          <p:cNvSpPr txBox="1"/>
          <p:nvPr/>
        </p:nvSpPr>
        <p:spPr>
          <a:xfrm>
            <a:off x="8100921" y="2471879"/>
            <a:ext cx="2666163" cy="420564"/>
          </a:xfrm>
          <a:prstGeom prst="rect">
            <a:avLst/>
          </a:prstGeom>
          <a:noFill/>
        </p:spPr>
        <p:txBody>
          <a:bodyPr wrap="square" rtlCol="0">
            <a:spAutoFit/>
          </a:bodyPr>
          <a:lstStyle/>
          <a:p>
            <a:pPr defTabSz="914377"/>
            <a:r>
              <a:rPr lang="zh-CN" altLang="en-US" sz="2133" b="1" dirty="0">
                <a:solidFill>
                  <a:srgbClr val="990000"/>
                </a:solidFill>
                <a:latin typeface="微软雅黑" panose="020B0503020204020204" pitchFamily="34" charset="-122"/>
                <a:ea typeface="微软雅黑" panose="020B0503020204020204" pitchFamily="34" charset="-122"/>
              </a:rPr>
              <a:t>拉动力</a:t>
            </a:r>
            <a:r>
              <a:rPr lang="zh-CN" altLang="en-US" sz="2133" b="1" dirty="0">
                <a:solidFill>
                  <a:prstClr val="black">
                    <a:lumMod val="85000"/>
                    <a:lumOff val="15000"/>
                  </a:prstClr>
                </a:solidFill>
                <a:latin typeface="微软雅黑" panose="020B0503020204020204" pitchFamily="34" charset="-122"/>
                <a:ea typeface="微软雅黑" panose="020B0503020204020204" pitchFamily="34" charset="-122"/>
              </a:rPr>
              <a:t>：国内需求</a:t>
            </a:r>
          </a:p>
        </p:txBody>
      </p:sp>
      <p:sp>
        <p:nvSpPr>
          <p:cNvPr id="36" name="TextBox 82">
            <a:extLst>
              <a:ext uri="{FF2B5EF4-FFF2-40B4-BE49-F238E27FC236}">
                <a16:creationId xmlns:a16="http://schemas.microsoft.com/office/drawing/2014/main" id="{BCEFB067-3153-4F1E-AA30-2ACEE5CA3602}"/>
              </a:ext>
            </a:extLst>
          </p:cNvPr>
          <p:cNvSpPr txBox="1"/>
          <p:nvPr/>
        </p:nvSpPr>
        <p:spPr>
          <a:xfrm>
            <a:off x="8100922" y="3380486"/>
            <a:ext cx="3066473" cy="420564"/>
          </a:xfrm>
          <a:prstGeom prst="rect">
            <a:avLst/>
          </a:prstGeom>
          <a:noFill/>
        </p:spPr>
        <p:txBody>
          <a:bodyPr wrap="square" rtlCol="0">
            <a:spAutoFit/>
          </a:bodyPr>
          <a:lstStyle/>
          <a:p>
            <a:pPr defTabSz="914377"/>
            <a:r>
              <a:rPr lang="zh-CN" altLang="en-US" sz="2133" b="1" dirty="0">
                <a:solidFill>
                  <a:srgbClr val="990000"/>
                </a:solidFill>
                <a:latin typeface="微软雅黑" panose="020B0503020204020204" pitchFamily="34" charset="-122"/>
                <a:ea typeface="微软雅黑" panose="020B0503020204020204" pitchFamily="34" charset="-122"/>
              </a:rPr>
              <a:t>发力点</a:t>
            </a:r>
            <a:r>
              <a:rPr lang="zh-CN" altLang="en-US" sz="2133" b="1" dirty="0">
                <a:solidFill>
                  <a:prstClr val="black">
                    <a:lumMod val="85000"/>
                    <a:lumOff val="15000"/>
                  </a:prstClr>
                </a:solidFill>
                <a:latin typeface="微软雅黑" panose="020B0503020204020204" pitchFamily="34" charset="-122"/>
                <a:ea typeface="微软雅黑" panose="020B0503020204020204" pitchFamily="34" charset="-122"/>
              </a:rPr>
              <a:t>：脱贫和就业</a:t>
            </a:r>
          </a:p>
        </p:txBody>
      </p:sp>
      <p:sp>
        <p:nvSpPr>
          <p:cNvPr id="37" name="TextBox 83">
            <a:extLst>
              <a:ext uri="{FF2B5EF4-FFF2-40B4-BE49-F238E27FC236}">
                <a16:creationId xmlns:a16="http://schemas.microsoft.com/office/drawing/2014/main" id="{F944C5D3-3273-4AA6-8CFA-A722366E9ED4}"/>
              </a:ext>
            </a:extLst>
          </p:cNvPr>
          <p:cNvSpPr txBox="1"/>
          <p:nvPr/>
        </p:nvSpPr>
        <p:spPr>
          <a:xfrm>
            <a:off x="8100921" y="4181914"/>
            <a:ext cx="3193741" cy="420564"/>
          </a:xfrm>
          <a:prstGeom prst="rect">
            <a:avLst/>
          </a:prstGeom>
          <a:noFill/>
        </p:spPr>
        <p:txBody>
          <a:bodyPr wrap="square" rtlCol="0">
            <a:spAutoFit/>
          </a:bodyPr>
          <a:lstStyle/>
          <a:p>
            <a:pPr defTabSz="914377"/>
            <a:r>
              <a:rPr lang="zh-CN" altLang="en-US" sz="2133" b="1" dirty="0">
                <a:solidFill>
                  <a:srgbClr val="990000"/>
                </a:solidFill>
                <a:latin typeface="微软雅黑" panose="020B0503020204020204" pitchFamily="34" charset="-122"/>
                <a:ea typeface="微软雅黑" panose="020B0503020204020204" pitchFamily="34" charset="-122"/>
              </a:rPr>
              <a:t>突出</a:t>
            </a:r>
            <a:r>
              <a:rPr lang="zh-CN" altLang="en-US" sz="2133" b="1" dirty="0">
                <a:solidFill>
                  <a:prstClr val="black">
                    <a:lumMod val="85000"/>
                    <a:lumOff val="15000"/>
                  </a:prstClr>
                </a:solidFill>
                <a:latin typeface="微软雅黑" panose="020B0503020204020204" pitchFamily="34" charset="-122"/>
                <a:ea typeface="微软雅黑" panose="020B0503020204020204" pitchFamily="34" charset="-122"/>
              </a:rPr>
              <a:t>：生态环境保护</a:t>
            </a:r>
          </a:p>
        </p:txBody>
      </p:sp>
      <p:sp>
        <p:nvSpPr>
          <p:cNvPr id="38" name="TextBox 84">
            <a:extLst>
              <a:ext uri="{FF2B5EF4-FFF2-40B4-BE49-F238E27FC236}">
                <a16:creationId xmlns:a16="http://schemas.microsoft.com/office/drawing/2014/main" id="{BB9914D3-E75C-406A-815C-2EE3D38EB259}"/>
              </a:ext>
            </a:extLst>
          </p:cNvPr>
          <p:cNvSpPr txBox="1"/>
          <p:nvPr/>
        </p:nvSpPr>
        <p:spPr>
          <a:xfrm>
            <a:off x="8100922" y="5117315"/>
            <a:ext cx="4171780" cy="420564"/>
          </a:xfrm>
          <a:prstGeom prst="rect">
            <a:avLst/>
          </a:prstGeom>
          <a:noFill/>
        </p:spPr>
        <p:txBody>
          <a:bodyPr wrap="square" rtlCol="0">
            <a:spAutoFit/>
          </a:bodyPr>
          <a:lstStyle/>
          <a:p>
            <a:pPr defTabSz="914377"/>
            <a:r>
              <a:rPr lang="zh-CN" altLang="en-US" sz="2133" b="1" dirty="0">
                <a:solidFill>
                  <a:srgbClr val="990000"/>
                </a:solidFill>
                <a:latin typeface="微软雅黑" panose="020B0503020204020204" pitchFamily="34" charset="-122"/>
                <a:ea typeface="微软雅黑" panose="020B0503020204020204" pitchFamily="34" charset="-122"/>
              </a:rPr>
              <a:t>战略布局</a:t>
            </a:r>
            <a:r>
              <a:rPr lang="zh-CN" altLang="en-US" sz="2133" b="1" dirty="0">
                <a:solidFill>
                  <a:prstClr val="black">
                    <a:lumMod val="85000"/>
                    <a:lumOff val="15000"/>
                  </a:prstClr>
                </a:solidFill>
                <a:latin typeface="微软雅黑" panose="020B0503020204020204" pitchFamily="34" charset="-122"/>
                <a:ea typeface="微软雅黑" panose="020B0503020204020204" pitchFamily="34" charset="-122"/>
              </a:rPr>
              <a:t>：开放型经济新体制</a:t>
            </a:r>
          </a:p>
        </p:txBody>
      </p:sp>
    </p:spTree>
    <p:extLst>
      <p:ext uri="{BB962C8B-B14F-4D97-AF65-F5344CB8AC3E}">
        <p14:creationId xmlns:p14="http://schemas.microsoft.com/office/powerpoint/2010/main" val="341353634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1000"/>
                                        <p:tgtEl>
                                          <p:spTgt spid="15"/>
                                        </p:tgtEl>
                                      </p:cBhvr>
                                    </p:animEffect>
                                  </p:childTnLst>
                                </p:cTn>
                              </p:par>
                            </p:childTnLst>
                          </p:cTn>
                        </p:par>
                        <p:par>
                          <p:cTn id="8" fill="hold">
                            <p:stCondLst>
                              <p:cond delay="1000"/>
                            </p:stCondLst>
                            <p:childTnLst>
                              <p:par>
                                <p:cTn id="9" presetID="31"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1750" fill="hold"/>
                                        <p:tgtEl>
                                          <p:spTgt spid="26"/>
                                        </p:tgtEl>
                                        <p:attrNameLst>
                                          <p:attrName>ppt_w</p:attrName>
                                        </p:attrNameLst>
                                      </p:cBhvr>
                                      <p:tavLst>
                                        <p:tav tm="0">
                                          <p:val>
                                            <p:fltVal val="0"/>
                                          </p:val>
                                        </p:tav>
                                        <p:tav tm="100000">
                                          <p:val>
                                            <p:strVal val="#ppt_w"/>
                                          </p:val>
                                        </p:tav>
                                      </p:tavLst>
                                    </p:anim>
                                    <p:anim calcmode="lin" valueType="num">
                                      <p:cBhvr>
                                        <p:cTn id="12" dur="1750" fill="hold"/>
                                        <p:tgtEl>
                                          <p:spTgt spid="26"/>
                                        </p:tgtEl>
                                        <p:attrNameLst>
                                          <p:attrName>ppt_h</p:attrName>
                                        </p:attrNameLst>
                                      </p:cBhvr>
                                      <p:tavLst>
                                        <p:tav tm="0">
                                          <p:val>
                                            <p:fltVal val="0"/>
                                          </p:val>
                                        </p:tav>
                                        <p:tav tm="100000">
                                          <p:val>
                                            <p:strVal val="#ppt_h"/>
                                          </p:val>
                                        </p:tav>
                                      </p:tavLst>
                                    </p:anim>
                                    <p:anim calcmode="lin" valueType="num">
                                      <p:cBhvr>
                                        <p:cTn id="13" dur="1750" fill="hold"/>
                                        <p:tgtEl>
                                          <p:spTgt spid="26"/>
                                        </p:tgtEl>
                                        <p:attrNameLst>
                                          <p:attrName>style.rotation</p:attrName>
                                        </p:attrNameLst>
                                      </p:cBhvr>
                                      <p:tavLst>
                                        <p:tav tm="0">
                                          <p:val>
                                            <p:fltVal val="90"/>
                                          </p:val>
                                        </p:tav>
                                        <p:tav tm="100000">
                                          <p:val>
                                            <p:fltVal val="0"/>
                                          </p:val>
                                        </p:tav>
                                      </p:tavLst>
                                    </p:anim>
                                    <p:animEffect transition="in" filter="fade">
                                      <p:cBhvr>
                                        <p:cTn id="14" dur="1750"/>
                                        <p:tgtEl>
                                          <p:spTgt spid="26"/>
                                        </p:tgtEl>
                                      </p:cBhvr>
                                    </p:animEffect>
                                  </p:childTnLst>
                                </p:cTn>
                              </p:par>
                            </p:childTnLst>
                          </p:cTn>
                        </p:par>
                        <p:par>
                          <p:cTn id="15" fill="hold">
                            <p:stCondLst>
                              <p:cond delay="2750"/>
                            </p:stCondLst>
                            <p:childTnLst>
                              <p:par>
                                <p:cTn id="16" presetID="22" presetClass="entr" presetSubtype="2"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right)">
                                      <p:cBhvr>
                                        <p:cTn id="18" dur="1000"/>
                                        <p:tgtEl>
                                          <p:spTgt spid="18"/>
                                        </p:tgtEl>
                                      </p:cBhvr>
                                    </p:animEffect>
                                  </p:childTnLst>
                                </p:cTn>
                              </p:par>
                            </p:childTnLst>
                          </p:cTn>
                        </p:par>
                        <p:par>
                          <p:cTn id="19" fill="hold">
                            <p:stCondLst>
                              <p:cond delay="3750"/>
                            </p:stCondLst>
                            <p:childTnLst>
                              <p:par>
                                <p:cTn id="20" presetID="31" presetClass="entr" presetSubtype="0"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1750" fill="hold"/>
                                        <p:tgtEl>
                                          <p:spTgt spid="27"/>
                                        </p:tgtEl>
                                        <p:attrNameLst>
                                          <p:attrName>ppt_w</p:attrName>
                                        </p:attrNameLst>
                                      </p:cBhvr>
                                      <p:tavLst>
                                        <p:tav tm="0">
                                          <p:val>
                                            <p:fltVal val="0"/>
                                          </p:val>
                                        </p:tav>
                                        <p:tav tm="100000">
                                          <p:val>
                                            <p:strVal val="#ppt_w"/>
                                          </p:val>
                                        </p:tav>
                                      </p:tavLst>
                                    </p:anim>
                                    <p:anim calcmode="lin" valueType="num">
                                      <p:cBhvr>
                                        <p:cTn id="23" dur="1750" fill="hold"/>
                                        <p:tgtEl>
                                          <p:spTgt spid="27"/>
                                        </p:tgtEl>
                                        <p:attrNameLst>
                                          <p:attrName>ppt_h</p:attrName>
                                        </p:attrNameLst>
                                      </p:cBhvr>
                                      <p:tavLst>
                                        <p:tav tm="0">
                                          <p:val>
                                            <p:fltVal val="0"/>
                                          </p:val>
                                        </p:tav>
                                        <p:tav tm="100000">
                                          <p:val>
                                            <p:strVal val="#ppt_h"/>
                                          </p:val>
                                        </p:tav>
                                      </p:tavLst>
                                    </p:anim>
                                    <p:anim calcmode="lin" valueType="num">
                                      <p:cBhvr>
                                        <p:cTn id="24" dur="1750" fill="hold"/>
                                        <p:tgtEl>
                                          <p:spTgt spid="27"/>
                                        </p:tgtEl>
                                        <p:attrNameLst>
                                          <p:attrName>style.rotation</p:attrName>
                                        </p:attrNameLst>
                                      </p:cBhvr>
                                      <p:tavLst>
                                        <p:tav tm="0">
                                          <p:val>
                                            <p:fltVal val="90"/>
                                          </p:val>
                                        </p:tav>
                                        <p:tav tm="100000">
                                          <p:val>
                                            <p:fltVal val="0"/>
                                          </p:val>
                                        </p:tav>
                                      </p:tavLst>
                                    </p:anim>
                                    <p:animEffect transition="in" filter="fade">
                                      <p:cBhvr>
                                        <p:cTn id="25" dur="1750"/>
                                        <p:tgtEl>
                                          <p:spTgt spid="27"/>
                                        </p:tgtEl>
                                      </p:cBhvr>
                                    </p:animEffect>
                                  </p:childTnLst>
                                </p:cTn>
                              </p:par>
                            </p:childTnLst>
                          </p:cTn>
                        </p:par>
                        <p:par>
                          <p:cTn id="26" fill="hold">
                            <p:stCondLst>
                              <p:cond delay="5500"/>
                            </p:stCondLst>
                            <p:childTnLst>
                              <p:par>
                                <p:cTn id="27" presetID="22" presetClass="entr" presetSubtype="2"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right)">
                                      <p:cBhvr>
                                        <p:cTn id="29" dur="1000"/>
                                        <p:tgtEl>
                                          <p:spTgt spid="19"/>
                                        </p:tgtEl>
                                      </p:cBhvr>
                                    </p:animEffect>
                                  </p:childTnLst>
                                </p:cTn>
                              </p:par>
                            </p:childTnLst>
                          </p:cTn>
                        </p:par>
                        <p:par>
                          <p:cTn id="30" fill="hold">
                            <p:stCondLst>
                              <p:cond delay="6500"/>
                            </p:stCondLst>
                            <p:childTnLst>
                              <p:par>
                                <p:cTn id="31" presetID="31" presetClass="entr" presetSubtype="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p:cTn id="33" dur="1750" fill="hold"/>
                                        <p:tgtEl>
                                          <p:spTgt spid="28"/>
                                        </p:tgtEl>
                                        <p:attrNameLst>
                                          <p:attrName>ppt_w</p:attrName>
                                        </p:attrNameLst>
                                      </p:cBhvr>
                                      <p:tavLst>
                                        <p:tav tm="0">
                                          <p:val>
                                            <p:fltVal val="0"/>
                                          </p:val>
                                        </p:tav>
                                        <p:tav tm="100000">
                                          <p:val>
                                            <p:strVal val="#ppt_w"/>
                                          </p:val>
                                        </p:tav>
                                      </p:tavLst>
                                    </p:anim>
                                    <p:anim calcmode="lin" valueType="num">
                                      <p:cBhvr>
                                        <p:cTn id="34" dur="1750" fill="hold"/>
                                        <p:tgtEl>
                                          <p:spTgt spid="28"/>
                                        </p:tgtEl>
                                        <p:attrNameLst>
                                          <p:attrName>ppt_h</p:attrName>
                                        </p:attrNameLst>
                                      </p:cBhvr>
                                      <p:tavLst>
                                        <p:tav tm="0">
                                          <p:val>
                                            <p:fltVal val="0"/>
                                          </p:val>
                                        </p:tav>
                                        <p:tav tm="100000">
                                          <p:val>
                                            <p:strVal val="#ppt_h"/>
                                          </p:val>
                                        </p:tav>
                                      </p:tavLst>
                                    </p:anim>
                                    <p:anim calcmode="lin" valueType="num">
                                      <p:cBhvr>
                                        <p:cTn id="35" dur="1750" fill="hold"/>
                                        <p:tgtEl>
                                          <p:spTgt spid="28"/>
                                        </p:tgtEl>
                                        <p:attrNameLst>
                                          <p:attrName>style.rotation</p:attrName>
                                        </p:attrNameLst>
                                      </p:cBhvr>
                                      <p:tavLst>
                                        <p:tav tm="0">
                                          <p:val>
                                            <p:fltVal val="90"/>
                                          </p:val>
                                        </p:tav>
                                        <p:tav tm="100000">
                                          <p:val>
                                            <p:fltVal val="0"/>
                                          </p:val>
                                        </p:tav>
                                      </p:tavLst>
                                    </p:anim>
                                    <p:animEffect transition="in" filter="fade">
                                      <p:cBhvr>
                                        <p:cTn id="36" dur="1750"/>
                                        <p:tgtEl>
                                          <p:spTgt spid="28"/>
                                        </p:tgtEl>
                                      </p:cBhvr>
                                    </p:animEffect>
                                  </p:childTnLst>
                                </p:cTn>
                              </p:par>
                            </p:childTnLst>
                          </p:cTn>
                        </p:par>
                        <p:par>
                          <p:cTn id="37" fill="hold">
                            <p:stCondLst>
                              <p:cond delay="8250"/>
                            </p:stCondLst>
                            <p:childTnLst>
                              <p:par>
                                <p:cTn id="38" presetID="22" presetClass="entr" presetSubtype="2"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right)">
                                      <p:cBhvr>
                                        <p:cTn id="40" dur="1000"/>
                                        <p:tgtEl>
                                          <p:spTgt spid="20"/>
                                        </p:tgtEl>
                                      </p:cBhvr>
                                    </p:animEffect>
                                  </p:childTnLst>
                                </p:cTn>
                              </p:par>
                            </p:childTnLst>
                          </p:cTn>
                        </p:par>
                        <p:par>
                          <p:cTn id="41" fill="hold">
                            <p:stCondLst>
                              <p:cond delay="9250"/>
                            </p:stCondLst>
                            <p:childTnLst>
                              <p:par>
                                <p:cTn id="42" presetID="31" presetClass="entr" presetSubtype="0"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p:cTn id="44" dur="1750" fill="hold"/>
                                        <p:tgtEl>
                                          <p:spTgt spid="29"/>
                                        </p:tgtEl>
                                        <p:attrNameLst>
                                          <p:attrName>ppt_w</p:attrName>
                                        </p:attrNameLst>
                                      </p:cBhvr>
                                      <p:tavLst>
                                        <p:tav tm="0">
                                          <p:val>
                                            <p:fltVal val="0"/>
                                          </p:val>
                                        </p:tav>
                                        <p:tav tm="100000">
                                          <p:val>
                                            <p:strVal val="#ppt_w"/>
                                          </p:val>
                                        </p:tav>
                                      </p:tavLst>
                                    </p:anim>
                                    <p:anim calcmode="lin" valueType="num">
                                      <p:cBhvr>
                                        <p:cTn id="45" dur="1750" fill="hold"/>
                                        <p:tgtEl>
                                          <p:spTgt spid="29"/>
                                        </p:tgtEl>
                                        <p:attrNameLst>
                                          <p:attrName>ppt_h</p:attrName>
                                        </p:attrNameLst>
                                      </p:cBhvr>
                                      <p:tavLst>
                                        <p:tav tm="0">
                                          <p:val>
                                            <p:fltVal val="0"/>
                                          </p:val>
                                        </p:tav>
                                        <p:tav tm="100000">
                                          <p:val>
                                            <p:strVal val="#ppt_h"/>
                                          </p:val>
                                        </p:tav>
                                      </p:tavLst>
                                    </p:anim>
                                    <p:anim calcmode="lin" valueType="num">
                                      <p:cBhvr>
                                        <p:cTn id="46" dur="1750" fill="hold"/>
                                        <p:tgtEl>
                                          <p:spTgt spid="29"/>
                                        </p:tgtEl>
                                        <p:attrNameLst>
                                          <p:attrName>style.rotation</p:attrName>
                                        </p:attrNameLst>
                                      </p:cBhvr>
                                      <p:tavLst>
                                        <p:tav tm="0">
                                          <p:val>
                                            <p:fltVal val="90"/>
                                          </p:val>
                                        </p:tav>
                                        <p:tav tm="100000">
                                          <p:val>
                                            <p:fltVal val="0"/>
                                          </p:val>
                                        </p:tav>
                                      </p:tavLst>
                                    </p:anim>
                                    <p:animEffect transition="in" filter="fade">
                                      <p:cBhvr>
                                        <p:cTn id="47" dur="1750"/>
                                        <p:tgtEl>
                                          <p:spTgt spid="29"/>
                                        </p:tgtEl>
                                      </p:cBhvr>
                                    </p:animEffect>
                                  </p:childTnLst>
                                </p:cTn>
                              </p:par>
                            </p:childTnLst>
                          </p:cTn>
                        </p:par>
                        <p:par>
                          <p:cTn id="48" fill="hold">
                            <p:stCondLst>
                              <p:cond delay="11000"/>
                            </p:stCondLst>
                            <p:childTnLst>
                              <p:par>
                                <p:cTn id="49" presetID="22" presetClass="entr" presetSubtype="8"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1000"/>
                                        <p:tgtEl>
                                          <p:spTgt spid="6"/>
                                        </p:tgtEl>
                                      </p:cBhvr>
                                    </p:animEffect>
                                  </p:childTnLst>
                                </p:cTn>
                              </p:par>
                            </p:childTnLst>
                          </p:cTn>
                        </p:par>
                        <p:par>
                          <p:cTn id="52" fill="hold">
                            <p:stCondLst>
                              <p:cond delay="12000"/>
                            </p:stCondLst>
                            <p:childTnLst>
                              <p:par>
                                <p:cTn id="53" presetID="31" presetClass="entr" presetSubtype="0"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p:cTn id="55" dur="1750" fill="hold"/>
                                        <p:tgtEl>
                                          <p:spTgt spid="35"/>
                                        </p:tgtEl>
                                        <p:attrNameLst>
                                          <p:attrName>ppt_w</p:attrName>
                                        </p:attrNameLst>
                                      </p:cBhvr>
                                      <p:tavLst>
                                        <p:tav tm="0">
                                          <p:val>
                                            <p:fltVal val="0"/>
                                          </p:val>
                                        </p:tav>
                                        <p:tav tm="100000">
                                          <p:val>
                                            <p:strVal val="#ppt_w"/>
                                          </p:val>
                                        </p:tav>
                                      </p:tavLst>
                                    </p:anim>
                                    <p:anim calcmode="lin" valueType="num">
                                      <p:cBhvr>
                                        <p:cTn id="56" dur="1750" fill="hold"/>
                                        <p:tgtEl>
                                          <p:spTgt spid="35"/>
                                        </p:tgtEl>
                                        <p:attrNameLst>
                                          <p:attrName>ppt_h</p:attrName>
                                        </p:attrNameLst>
                                      </p:cBhvr>
                                      <p:tavLst>
                                        <p:tav tm="0">
                                          <p:val>
                                            <p:fltVal val="0"/>
                                          </p:val>
                                        </p:tav>
                                        <p:tav tm="100000">
                                          <p:val>
                                            <p:strVal val="#ppt_h"/>
                                          </p:val>
                                        </p:tav>
                                      </p:tavLst>
                                    </p:anim>
                                    <p:anim calcmode="lin" valueType="num">
                                      <p:cBhvr>
                                        <p:cTn id="57" dur="1750" fill="hold"/>
                                        <p:tgtEl>
                                          <p:spTgt spid="35"/>
                                        </p:tgtEl>
                                        <p:attrNameLst>
                                          <p:attrName>style.rotation</p:attrName>
                                        </p:attrNameLst>
                                      </p:cBhvr>
                                      <p:tavLst>
                                        <p:tav tm="0">
                                          <p:val>
                                            <p:fltVal val="90"/>
                                          </p:val>
                                        </p:tav>
                                        <p:tav tm="100000">
                                          <p:val>
                                            <p:fltVal val="0"/>
                                          </p:val>
                                        </p:tav>
                                      </p:tavLst>
                                    </p:anim>
                                    <p:animEffect transition="in" filter="fade">
                                      <p:cBhvr>
                                        <p:cTn id="58" dur="1750"/>
                                        <p:tgtEl>
                                          <p:spTgt spid="35"/>
                                        </p:tgtEl>
                                      </p:cBhvr>
                                    </p:animEffect>
                                  </p:childTnLst>
                                </p:cTn>
                              </p:par>
                            </p:childTnLst>
                          </p:cTn>
                        </p:par>
                        <p:par>
                          <p:cTn id="59" fill="hold">
                            <p:stCondLst>
                              <p:cond delay="13750"/>
                            </p:stCondLst>
                            <p:childTnLst>
                              <p:par>
                                <p:cTn id="60" presetID="22" presetClass="entr" presetSubtype="8"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left)">
                                      <p:cBhvr>
                                        <p:cTn id="62" dur="1000"/>
                                        <p:tgtEl>
                                          <p:spTgt spid="9"/>
                                        </p:tgtEl>
                                      </p:cBhvr>
                                    </p:animEffect>
                                  </p:childTnLst>
                                </p:cTn>
                              </p:par>
                            </p:childTnLst>
                          </p:cTn>
                        </p:par>
                        <p:par>
                          <p:cTn id="63" fill="hold">
                            <p:stCondLst>
                              <p:cond delay="14750"/>
                            </p:stCondLst>
                            <p:childTnLst>
                              <p:par>
                                <p:cTn id="64" presetID="31" presetClass="entr" presetSubtype="0"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1750" fill="hold"/>
                                        <p:tgtEl>
                                          <p:spTgt spid="36"/>
                                        </p:tgtEl>
                                        <p:attrNameLst>
                                          <p:attrName>ppt_w</p:attrName>
                                        </p:attrNameLst>
                                      </p:cBhvr>
                                      <p:tavLst>
                                        <p:tav tm="0">
                                          <p:val>
                                            <p:fltVal val="0"/>
                                          </p:val>
                                        </p:tav>
                                        <p:tav tm="100000">
                                          <p:val>
                                            <p:strVal val="#ppt_w"/>
                                          </p:val>
                                        </p:tav>
                                      </p:tavLst>
                                    </p:anim>
                                    <p:anim calcmode="lin" valueType="num">
                                      <p:cBhvr>
                                        <p:cTn id="67" dur="1750" fill="hold"/>
                                        <p:tgtEl>
                                          <p:spTgt spid="36"/>
                                        </p:tgtEl>
                                        <p:attrNameLst>
                                          <p:attrName>ppt_h</p:attrName>
                                        </p:attrNameLst>
                                      </p:cBhvr>
                                      <p:tavLst>
                                        <p:tav tm="0">
                                          <p:val>
                                            <p:fltVal val="0"/>
                                          </p:val>
                                        </p:tav>
                                        <p:tav tm="100000">
                                          <p:val>
                                            <p:strVal val="#ppt_h"/>
                                          </p:val>
                                        </p:tav>
                                      </p:tavLst>
                                    </p:anim>
                                    <p:anim calcmode="lin" valueType="num">
                                      <p:cBhvr>
                                        <p:cTn id="68" dur="1750" fill="hold"/>
                                        <p:tgtEl>
                                          <p:spTgt spid="36"/>
                                        </p:tgtEl>
                                        <p:attrNameLst>
                                          <p:attrName>style.rotation</p:attrName>
                                        </p:attrNameLst>
                                      </p:cBhvr>
                                      <p:tavLst>
                                        <p:tav tm="0">
                                          <p:val>
                                            <p:fltVal val="90"/>
                                          </p:val>
                                        </p:tav>
                                        <p:tav tm="100000">
                                          <p:val>
                                            <p:fltVal val="0"/>
                                          </p:val>
                                        </p:tav>
                                      </p:tavLst>
                                    </p:anim>
                                    <p:animEffect transition="in" filter="fade">
                                      <p:cBhvr>
                                        <p:cTn id="69" dur="1750"/>
                                        <p:tgtEl>
                                          <p:spTgt spid="36"/>
                                        </p:tgtEl>
                                      </p:cBhvr>
                                    </p:animEffect>
                                  </p:childTnLst>
                                </p:cTn>
                              </p:par>
                            </p:childTnLst>
                          </p:cTn>
                        </p:par>
                        <p:par>
                          <p:cTn id="70" fill="hold">
                            <p:stCondLst>
                              <p:cond delay="16500"/>
                            </p:stCondLst>
                            <p:childTnLst>
                              <p:par>
                                <p:cTn id="71" presetID="22" presetClass="entr" presetSubtype="8" fill="hold" nodeType="after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wipe(left)">
                                      <p:cBhvr>
                                        <p:cTn id="73" dur="1000"/>
                                        <p:tgtEl>
                                          <p:spTgt spid="10"/>
                                        </p:tgtEl>
                                      </p:cBhvr>
                                    </p:animEffect>
                                  </p:childTnLst>
                                </p:cTn>
                              </p:par>
                            </p:childTnLst>
                          </p:cTn>
                        </p:par>
                        <p:par>
                          <p:cTn id="74" fill="hold">
                            <p:stCondLst>
                              <p:cond delay="17500"/>
                            </p:stCondLst>
                            <p:childTnLst>
                              <p:par>
                                <p:cTn id="75" presetID="31" presetClass="entr" presetSubtype="0" fill="hold" grpId="0" nodeType="afterEffect">
                                  <p:stCondLst>
                                    <p:cond delay="0"/>
                                  </p:stCondLst>
                                  <p:childTnLst>
                                    <p:set>
                                      <p:cBhvr>
                                        <p:cTn id="76" dur="1" fill="hold">
                                          <p:stCondLst>
                                            <p:cond delay="0"/>
                                          </p:stCondLst>
                                        </p:cTn>
                                        <p:tgtEl>
                                          <p:spTgt spid="37"/>
                                        </p:tgtEl>
                                        <p:attrNameLst>
                                          <p:attrName>style.visibility</p:attrName>
                                        </p:attrNameLst>
                                      </p:cBhvr>
                                      <p:to>
                                        <p:strVal val="visible"/>
                                      </p:to>
                                    </p:set>
                                    <p:anim calcmode="lin" valueType="num">
                                      <p:cBhvr>
                                        <p:cTn id="77" dur="1750" fill="hold"/>
                                        <p:tgtEl>
                                          <p:spTgt spid="37"/>
                                        </p:tgtEl>
                                        <p:attrNameLst>
                                          <p:attrName>ppt_w</p:attrName>
                                        </p:attrNameLst>
                                      </p:cBhvr>
                                      <p:tavLst>
                                        <p:tav tm="0">
                                          <p:val>
                                            <p:fltVal val="0"/>
                                          </p:val>
                                        </p:tav>
                                        <p:tav tm="100000">
                                          <p:val>
                                            <p:strVal val="#ppt_w"/>
                                          </p:val>
                                        </p:tav>
                                      </p:tavLst>
                                    </p:anim>
                                    <p:anim calcmode="lin" valueType="num">
                                      <p:cBhvr>
                                        <p:cTn id="78" dur="1750" fill="hold"/>
                                        <p:tgtEl>
                                          <p:spTgt spid="37"/>
                                        </p:tgtEl>
                                        <p:attrNameLst>
                                          <p:attrName>ppt_h</p:attrName>
                                        </p:attrNameLst>
                                      </p:cBhvr>
                                      <p:tavLst>
                                        <p:tav tm="0">
                                          <p:val>
                                            <p:fltVal val="0"/>
                                          </p:val>
                                        </p:tav>
                                        <p:tav tm="100000">
                                          <p:val>
                                            <p:strVal val="#ppt_h"/>
                                          </p:val>
                                        </p:tav>
                                      </p:tavLst>
                                    </p:anim>
                                    <p:anim calcmode="lin" valueType="num">
                                      <p:cBhvr>
                                        <p:cTn id="79" dur="1750" fill="hold"/>
                                        <p:tgtEl>
                                          <p:spTgt spid="37"/>
                                        </p:tgtEl>
                                        <p:attrNameLst>
                                          <p:attrName>style.rotation</p:attrName>
                                        </p:attrNameLst>
                                      </p:cBhvr>
                                      <p:tavLst>
                                        <p:tav tm="0">
                                          <p:val>
                                            <p:fltVal val="90"/>
                                          </p:val>
                                        </p:tav>
                                        <p:tav tm="100000">
                                          <p:val>
                                            <p:fltVal val="0"/>
                                          </p:val>
                                        </p:tav>
                                      </p:tavLst>
                                    </p:anim>
                                    <p:animEffect transition="in" filter="fade">
                                      <p:cBhvr>
                                        <p:cTn id="80" dur="1750"/>
                                        <p:tgtEl>
                                          <p:spTgt spid="37"/>
                                        </p:tgtEl>
                                      </p:cBhvr>
                                    </p:animEffect>
                                  </p:childTnLst>
                                </p:cTn>
                              </p:par>
                            </p:childTnLst>
                          </p:cTn>
                        </p:par>
                        <p:par>
                          <p:cTn id="81" fill="hold">
                            <p:stCondLst>
                              <p:cond delay="19250"/>
                            </p:stCondLst>
                            <p:childTnLst>
                              <p:par>
                                <p:cTn id="82" presetID="22" presetClass="entr" presetSubtype="8" fill="hold" nodeType="afterEffect">
                                  <p:stCondLst>
                                    <p:cond delay="0"/>
                                  </p:stCondLst>
                                  <p:childTnLst>
                                    <p:set>
                                      <p:cBhvr>
                                        <p:cTn id="83" dur="1" fill="hold">
                                          <p:stCondLst>
                                            <p:cond delay="0"/>
                                          </p:stCondLst>
                                        </p:cTn>
                                        <p:tgtEl>
                                          <p:spTgt spid="12"/>
                                        </p:tgtEl>
                                        <p:attrNameLst>
                                          <p:attrName>style.visibility</p:attrName>
                                        </p:attrNameLst>
                                      </p:cBhvr>
                                      <p:to>
                                        <p:strVal val="visible"/>
                                      </p:to>
                                    </p:set>
                                    <p:animEffect transition="in" filter="wipe(left)">
                                      <p:cBhvr>
                                        <p:cTn id="84" dur="1000"/>
                                        <p:tgtEl>
                                          <p:spTgt spid="12"/>
                                        </p:tgtEl>
                                      </p:cBhvr>
                                    </p:animEffect>
                                  </p:childTnLst>
                                </p:cTn>
                              </p:par>
                            </p:childTnLst>
                          </p:cTn>
                        </p:par>
                        <p:par>
                          <p:cTn id="85" fill="hold">
                            <p:stCondLst>
                              <p:cond delay="20250"/>
                            </p:stCondLst>
                            <p:childTnLst>
                              <p:par>
                                <p:cTn id="86" presetID="31" presetClass="entr" presetSubtype="0" fill="hold" grpId="0" nodeType="afterEffect">
                                  <p:stCondLst>
                                    <p:cond delay="0"/>
                                  </p:stCondLst>
                                  <p:childTnLst>
                                    <p:set>
                                      <p:cBhvr>
                                        <p:cTn id="87" dur="1" fill="hold">
                                          <p:stCondLst>
                                            <p:cond delay="0"/>
                                          </p:stCondLst>
                                        </p:cTn>
                                        <p:tgtEl>
                                          <p:spTgt spid="38"/>
                                        </p:tgtEl>
                                        <p:attrNameLst>
                                          <p:attrName>style.visibility</p:attrName>
                                        </p:attrNameLst>
                                      </p:cBhvr>
                                      <p:to>
                                        <p:strVal val="visible"/>
                                      </p:to>
                                    </p:set>
                                    <p:anim calcmode="lin" valueType="num">
                                      <p:cBhvr>
                                        <p:cTn id="88" dur="1750" fill="hold"/>
                                        <p:tgtEl>
                                          <p:spTgt spid="38"/>
                                        </p:tgtEl>
                                        <p:attrNameLst>
                                          <p:attrName>ppt_w</p:attrName>
                                        </p:attrNameLst>
                                      </p:cBhvr>
                                      <p:tavLst>
                                        <p:tav tm="0">
                                          <p:val>
                                            <p:fltVal val="0"/>
                                          </p:val>
                                        </p:tav>
                                        <p:tav tm="100000">
                                          <p:val>
                                            <p:strVal val="#ppt_w"/>
                                          </p:val>
                                        </p:tav>
                                      </p:tavLst>
                                    </p:anim>
                                    <p:anim calcmode="lin" valueType="num">
                                      <p:cBhvr>
                                        <p:cTn id="89" dur="1750" fill="hold"/>
                                        <p:tgtEl>
                                          <p:spTgt spid="38"/>
                                        </p:tgtEl>
                                        <p:attrNameLst>
                                          <p:attrName>ppt_h</p:attrName>
                                        </p:attrNameLst>
                                      </p:cBhvr>
                                      <p:tavLst>
                                        <p:tav tm="0">
                                          <p:val>
                                            <p:fltVal val="0"/>
                                          </p:val>
                                        </p:tav>
                                        <p:tav tm="100000">
                                          <p:val>
                                            <p:strVal val="#ppt_h"/>
                                          </p:val>
                                        </p:tav>
                                      </p:tavLst>
                                    </p:anim>
                                    <p:anim calcmode="lin" valueType="num">
                                      <p:cBhvr>
                                        <p:cTn id="90" dur="1750" fill="hold"/>
                                        <p:tgtEl>
                                          <p:spTgt spid="38"/>
                                        </p:tgtEl>
                                        <p:attrNameLst>
                                          <p:attrName>style.rotation</p:attrName>
                                        </p:attrNameLst>
                                      </p:cBhvr>
                                      <p:tavLst>
                                        <p:tav tm="0">
                                          <p:val>
                                            <p:fltVal val="90"/>
                                          </p:val>
                                        </p:tav>
                                        <p:tav tm="100000">
                                          <p:val>
                                            <p:fltVal val="0"/>
                                          </p:val>
                                        </p:tav>
                                      </p:tavLst>
                                    </p:anim>
                                    <p:animEffect transition="in" filter="fade">
                                      <p:cBhvr>
                                        <p:cTn id="91" dur="1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5" grpId="0"/>
      <p:bldP spid="36" grpId="0"/>
      <p:bldP spid="37" grpId="0"/>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041493" y="413579"/>
            <a:ext cx="5109091" cy="830997"/>
          </a:xfrm>
          <a:prstGeom prst="rect">
            <a:avLst/>
          </a:prstGeom>
          <a:noFill/>
        </p:spPr>
        <p:txBody>
          <a:bodyPr wrap="none" rtlCol="0">
            <a:spAutoFit/>
          </a:bodyPr>
          <a:lstStyle/>
          <a:p>
            <a:pPr algn="ctr"/>
            <a:r>
              <a:rPr lang="zh-CN" altLang="en-US" sz="4800" b="1" dirty="0">
                <a:gradFill>
                  <a:gsLst>
                    <a:gs pos="90000">
                      <a:srgbClr val="991D1E"/>
                    </a:gs>
                    <a:gs pos="30000">
                      <a:srgbClr val="D92E22"/>
                    </a:gs>
                  </a:gsLst>
                  <a:lin ang="5400000" scaled="1"/>
                </a:gradFill>
                <a:effectLst>
                  <a:outerShdw blurRad="38100" dist="38100" dir="2700000" algn="tl">
                    <a:srgbClr val="000000">
                      <a:alpha val="43137"/>
                    </a:srgbClr>
                  </a:outerShdw>
                </a:effectLst>
              </a:rPr>
              <a:t>中国发展八大信号</a:t>
            </a:r>
          </a:p>
        </p:txBody>
      </p:sp>
      <p:cxnSp>
        <p:nvCxnSpPr>
          <p:cNvPr id="21" name="直接连接符 20"/>
          <p:cNvCxnSpPr/>
          <p:nvPr/>
        </p:nvCxnSpPr>
        <p:spPr>
          <a:xfrm>
            <a:off x="3260124" y="1269516"/>
            <a:ext cx="4680000" cy="0"/>
          </a:xfrm>
          <a:prstGeom prst="line">
            <a:avLst/>
          </a:prstGeom>
          <a:ln>
            <a:solidFill>
              <a:srgbClr val="E11A15"/>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r="53416" b="68240"/>
          <a:stretch/>
        </p:blipFill>
        <p:spPr>
          <a:xfrm flipH="1">
            <a:off x="8212428" y="0"/>
            <a:ext cx="3979572" cy="1355220"/>
          </a:xfrm>
          <a:prstGeom prst="rect">
            <a:avLst/>
          </a:prstGeom>
        </p:spPr>
      </p:pic>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a:off x="-103032" y="0"/>
            <a:ext cx="2481330" cy="1395081"/>
          </a:xfrm>
          <a:prstGeom prst="rect">
            <a:avLst/>
          </a:prstGeom>
        </p:spPr>
      </p:pic>
      <p:sp>
        <p:nvSpPr>
          <p:cNvPr id="6" name="矩形 5">
            <a:extLst>
              <a:ext uri="{FF2B5EF4-FFF2-40B4-BE49-F238E27FC236}">
                <a16:creationId xmlns:a16="http://schemas.microsoft.com/office/drawing/2014/main" id="{B73CF699-9212-443A-AFDB-6B22E5F9C6AC}"/>
              </a:ext>
            </a:extLst>
          </p:cNvPr>
          <p:cNvSpPr/>
          <p:nvPr/>
        </p:nvSpPr>
        <p:spPr>
          <a:xfrm>
            <a:off x="3921341" y="1858324"/>
            <a:ext cx="6233935" cy="1077346"/>
          </a:xfrm>
          <a:prstGeom prst="rect">
            <a:avLst/>
          </a:prstGeom>
        </p:spPr>
        <p:txBody>
          <a:bodyPr wrap="square">
            <a:spAutoFit/>
          </a:bodyPr>
          <a:lstStyle/>
          <a:p>
            <a:pPr defTabSz="914377">
              <a:lnSpc>
                <a:spcPct val="120000"/>
              </a:lnSpc>
            </a:pPr>
            <a:r>
              <a:rPr lang="zh-CN" altLang="en-US" sz="2667" b="1" dirty="0">
                <a:gradFill>
                  <a:gsLst>
                    <a:gs pos="90000">
                      <a:srgbClr val="991D1E"/>
                    </a:gs>
                    <a:gs pos="30000">
                      <a:srgbClr val="D92E22"/>
                    </a:gs>
                  </a:gsLst>
                  <a:lin ang="5400000" scaled="1"/>
                </a:gradFill>
                <a:latin typeface="微软雅黑" panose="020B0503020204020204" pitchFamily="34" charset="-122"/>
                <a:ea typeface="微软雅黑" panose="020B0503020204020204" pitchFamily="34" charset="-122"/>
              </a:rPr>
              <a:t>把改善供给侧结构作为主攻方向</a:t>
            </a:r>
            <a:endParaRPr lang="en-US" altLang="zh-CN" sz="2667" b="1" dirty="0">
              <a:gradFill>
                <a:gsLst>
                  <a:gs pos="90000">
                    <a:srgbClr val="991D1E"/>
                  </a:gs>
                  <a:gs pos="30000">
                    <a:srgbClr val="D92E22"/>
                  </a:gs>
                </a:gsLst>
                <a:lin ang="5400000" scaled="1"/>
              </a:gradFill>
              <a:latin typeface="微软雅黑" panose="020B0503020204020204" pitchFamily="34" charset="-122"/>
              <a:ea typeface="微软雅黑" panose="020B0503020204020204" pitchFamily="34" charset="-122"/>
            </a:endParaRPr>
          </a:p>
          <a:p>
            <a:pPr defTabSz="914377">
              <a:lnSpc>
                <a:spcPct val="120000"/>
              </a:lnSpc>
            </a:pPr>
            <a:r>
              <a:rPr lang="zh-CN" altLang="en-US" sz="2667" b="1" dirty="0">
                <a:solidFill>
                  <a:prstClr val="black">
                    <a:lumMod val="85000"/>
                    <a:lumOff val="15000"/>
                  </a:prstClr>
                </a:solidFill>
                <a:latin typeface="微软雅黑" panose="020B0503020204020204" pitchFamily="34" charset="-122"/>
                <a:ea typeface="微软雅黑" panose="020B0503020204020204" pitchFamily="34" charset="-122"/>
              </a:rPr>
              <a:t>注重用改革的办法推进</a:t>
            </a:r>
          </a:p>
        </p:txBody>
      </p:sp>
      <p:sp>
        <p:nvSpPr>
          <p:cNvPr id="8" name="椭圆 7">
            <a:extLst>
              <a:ext uri="{FF2B5EF4-FFF2-40B4-BE49-F238E27FC236}">
                <a16:creationId xmlns:a16="http://schemas.microsoft.com/office/drawing/2014/main" id="{125C58D9-132B-4656-A015-32D1F20CCFC1}"/>
              </a:ext>
            </a:extLst>
          </p:cNvPr>
          <p:cNvSpPr/>
          <p:nvPr/>
        </p:nvSpPr>
        <p:spPr>
          <a:xfrm>
            <a:off x="2349469" y="1791461"/>
            <a:ext cx="1200000" cy="1200000"/>
          </a:xfrm>
          <a:prstGeom prst="ellipse">
            <a:avLst/>
          </a:prstGeom>
          <a:gradFill>
            <a:gsLst>
              <a:gs pos="90000">
                <a:srgbClr val="991D1E"/>
              </a:gs>
              <a:gs pos="30000">
                <a:srgbClr val="D92E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sp>
        <p:nvSpPr>
          <p:cNvPr id="9" name="矩形 8">
            <a:extLst>
              <a:ext uri="{FF2B5EF4-FFF2-40B4-BE49-F238E27FC236}">
                <a16:creationId xmlns:a16="http://schemas.microsoft.com/office/drawing/2014/main" id="{597E5DD8-6CED-4D0E-B937-C4417CBDDFEE}"/>
              </a:ext>
            </a:extLst>
          </p:cNvPr>
          <p:cNvSpPr/>
          <p:nvPr/>
        </p:nvSpPr>
        <p:spPr>
          <a:xfrm>
            <a:off x="2349614" y="1960070"/>
            <a:ext cx="1200000" cy="830997"/>
          </a:xfrm>
          <a:prstGeom prst="rect">
            <a:avLst/>
          </a:prstGeom>
        </p:spPr>
        <p:txBody>
          <a:bodyPr wrap="square">
            <a:spAutoFit/>
          </a:bodyPr>
          <a:lstStyle/>
          <a:p>
            <a:pPr algn="ctr" defTabSz="914377"/>
            <a:r>
              <a:rPr lang="zh-CN" altLang="en-US" sz="2400" b="1" dirty="0">
                <a:solidFill>
                  <a:srgbClr val="FFC000">
                    <a:lumMod val="20000"/>
                    <a:lumOff val="80000"/>
                  </a:srgbClr>
                </a:solidFill>
                <a:latin typeface="微软雅黑" panose="020B0503020204020204" pitchFamily="34" charset="-122"/>
                <a:ea typeface="微软雅黑" panose="020B0503020204020204" pitchFamily="34" charset="-122"/>
              </a:rPr>
              <a:t>传递</a:t>
            </a:r>
            <a:endParaRPr lang="en-US" altLang="zh-CN" sz="24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4377"/>
            <a:r>
              <a:rPr lang="zh-CN" altLang="en-US" sz="2400" b="1" dirty="0">
                <a:solidFill>
                  <a:srgbClr val="FFC000">
                    <a:lumMod val="20000"/>
                    <a:lumOff val="80000"/>
                  </a:srgbClr>
                </a:solidFill>
                <a:latin typeface="微软雅黑" panose="020B0503020204020204" pitchFamily="34" charset="-122"/>
                <a:ea typeface="微软雅黑" panose="020B0503020204020204" pitchFamily="34" charset="-122"/>
              </a:rPr>
              <a:t>信号</a:t>
            </a:r>
            <a:endParaRPr lang="zh-CN" altLang="en-US" sz="1600" b="1" dirty="0">
              <a:solidFill>
                <a:srgbClr val="FFC000">
                  <a:lumMod val="20000"/>
                  <a:lumOff val="80000"/>
                </a:srgbClr>
              </a:solidFill>
              <a:latin typeface="Impact" panose="020B0806030902050204" pitchFamily="34" charset="0"/>
              <a:ea typeface="微软雅黑" panose="020B0503020204020204" pitchFamily="34" charset="-122"/>
            </a:endParaRPr>
          </a:p>
        </p:txBody>
      </p:sp>
      <p:sp>
        <p:nvSpPr>
          <p:cNvPr id="10" name="矩形 9">
            <a:extLst>
              <a:ext uri="{FF2B5EF4-FFF2-40B4-BE49-F238E27FC236}">
                <a16:creationId xmlns:a16="http://schemas.microsoft.com/office/drawing/2014/main" id="{737AF979-1228-4E0F-9FA9-E01D9C106DFC}"/>
              </a:ext>
            </a:extLst>
          </p:cNvPr>
          <p:cNvSpPr/>
          <p:nvPr/>
        </p:nvSpPr>
        <p:spPr>
          <a:xfrm>
            <a:off x="212725" y="3496102"/>
            <a:ext cx="11766550" cy="2704297"/>
          </a:xfrm>
          <a:prstGeom prst="rect">
            <a:avLst/>
          </a:prstGeom>
          <a:noFill/>
          <a:ln w="44450">
            <a:solidFill>
              <a:srgbClr val="D92E2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矩形 12">
            <a:extLst>
              <a:ext uri="{FF2B5EF4-FFF2-40B4-BE49-F238E27FC236}">
                <a16:creationId xmlns:a16="http://schemas.microsoft.com/office/drawing/2014/main" id="{82C4321B-B370-4DDE-885F-F44C34BBAB75}"/>
              </a:ext>
            </a:extLst>
          </p:cNvPr>
          <p:cNvSpPr/>
          <p:nvPr/>
        </p:nvSpPr>
        <p:spPr>
          <a:xfrm>
            <a:off x="1150546" y="3756935"/>
            <a:ext cx="9183967" cy="379656"/>
          </a:xfrm>
          <a:prstGeom prst="rect">
            <a:avLst/>
          </a:prstGeom>
        </p:spPr>
        <p:txBody>
          <a:bodyPr wrap="square">
            <a:spAutoFit/>
          </a:bodyPr>
          <a:lstStyle/>
          <a:p>
            <a:pPr defTabSz="914377"/>
            <a:r>
              <a:rPr lang="zh-CN" altLang="en-US" sz="1867" b="1" dirty="0">
                <a:solidFill>
                  <a:srgbClr val="990000"/>
                </a:solidFill>
                <a:latin typeface="微软雅黑" panose="020B0503020204020204" pitchFamily="34" charset="-122"/>
                <a:ea typeface="微软雅黑" panose="020B0503020204020204" pitchFamily="34" charset="-122"/>
              </a:rPr>
              <a:t>当前中国经济面临的主要是结构性矛盾，主要集中在供给侧。</a:t>
            </a:r>
          </a:p>
        </p:txBody>
      </p:sp>
      <p:sp>
        <p:nvSpPr>
          <p:cNvPr id="14" name="椭圆 13">
            <a:extLst>
              <a:ext uri="{FF2B5EF4-FFF2-40B4-BE49-F238E27FC236}">
                <a16:creationId xmlns:a16="http://schemas.microsoft.com/office/drawing/2014/main" id="{01918D79-C81B-4066-B1E3-CC86CDFA32F6}"/>
              </a:ext>
            </a:extLst>
          </p:cNvPr>
          <p:cNvSpPr/>
          <p:nvPr/>
        </p:nvSpPr>
        <p:spPr>
          <a:xfrm>
            <a:off x="764865" y="3848384"/>
            <a:ext cx="240000" cy="240000"/>
          </a:xfrm>
          <a:prstGeom prst="ellipse">
            <a:avLst/>
          </a:prstGeom>
          <a:gradFill>
            <a:gsLst>
              <a:gs pos="90000">
                <a:srgbClr val="991D1E"/>
              </a:gs>
              <a:gs pos="30000">
                <a:srgbClr val="D92E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sp>
        <p:nvSpPr>
          <p:cNvPr id="16" name="矩形 15">
            <a:extLst>
              <a:ext uri="{FF2B5EF4-FFF2-40B4-BE49-F238E27FC236}">
                <a16:creationId xmlns:a16="http://schemas.microsoft.com/office/drawing/2014/main" id="{B7D4BF43-FE86-4EFB-BFFC-5807D2C93884}"/>
              </a:ext>
            </a:extLst>
          </p:cNvPr>
          <p:cNvSpPr/>
          <p:nvPr/>
        </p:nvSpPr>
        <p:spPr>
          <a:xfrm>
            <a:off x="1150548" y="4301706"/>
            <a:ext cx="10327274" cy="379656"/>
          </a:xfrm>
          <a:prstGeom prst="rect">
            <a:avLst/>
          </a:prstGeom>
        </p:spPr>
        <p:txBody>
          <a:bodyPr wrap="square">
            <a:spAutoFit/>
          </a:bodyPr>
          <a:lstStyle/>
          <a:p>
            <a:pPr defTabSz="914377"/>
            <a:r>
              <a:rPr lang="en-US" altLang="zh-CN" sz="1867" dirty="0">
                <a:solidFill>
                  <a:prstClr val="black"/>
                </a:solidFill>
                <a:latin typeface="微软雅黑" panose="020B0503020204020204" pitchFamily="34" charset="-122"/>
                <a:ea typeface="微软雅黑" panose="020B0503020204020204" pitchFamily="34" charset="-122"/>
              </a:rPr>
              <a:t>2017</a:t>
            </a:r>
            <a:r>
              <a:rPr lang="zh-CN" altLang="en-US" sz="1867" dirty="0">
                <a:solidFill>
                  <a:prstClr val="black"/>
                </a:solidFill>
                <a:latin typeface="微软雅黑" panose="020B0503020204020204" pitchFamily="34" charset="-122"/>
                <a:ea typeface="微软雅黑" panose="020B0503020204020204" pitchFamily="34" charset="-122"/>
              </a:rPr>
              <a:t>年是供给侧结构性改革的深化之年。报告提出，</a:t>
            </a:r>
            <a:r>
              <a:rPr lang="zh-CN" altLang="en-US" sz="1867" b="1" dirty="0">
                <a:solidFill>
                  <a:srgbClr val="990000"/>
                </a:solidFill>
                <a:latin typeface="微软雅黑" panose="020B0503020204020204" pitchFamily="34" charset="-122"/>
                <a:ea typeface="微软雅黑" panose="020B0503020204020204" pitchFamily="34" charset="-122"/>
              </a:rPr>
              <a:t>用改革的办法深入推进“三去一降一补”。</a:t>
            </a:r>
          </a:p>
        </p:txBody>
      </p:sp>
      <p:sp>
        <p:nvSpPr>
          <p:cNvPr id="17" name="椭圆 16">
            <a:extLst>
              <a:ext uri="{FF2B5EF4-FFF2-40B4-BE49-F238E27FC236}">
                <a16:creationId xmlns:a16="http://schemas.microsoft.com/office/drawing/2014/main" id="{FFD16A36-C786-494B-876B-787C5B0FDFF3}"/>
              </a:ext>
            </a:extLst>
          </p:cNvPr>
          <p:cNvSpPr/>
          <p:nvPr/>
        </p:nvSpPr>
        <p:spPr>
          <a:xfrm>
            <a:off x="764865" y="4376094"/>
            <a:ext cx="240000" cy="240000"/>
          </a:xfrm>
          <a:prstGeom prst="ellipse">
            <a:avLst/>
          </a:prstGeom>
          <a:gradFill>
            <a:gsLst>
              <a:gs pos="90000">
                <a:srgbClr val="991D1E"/>
              </a:gs>
              <a:gs pos="30000">
                <a:srgbClr val="D92E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sp>
        <p:nvSpPr>
          <p:cNvPr id="19" name="矩形 18">
            <a:extLst>
              <a:ext uri="{FF2B5EF4-FFF2-40B4-BE49-F238E27FC236}">
                <a16:creationId xmlns:a16="http://schemas.microsoft.com/office/drawing/2014/main" id="{658B1DA0-4F37-4852-AFC0-60127DCC574E}"/>
              </a:ext>
            </a:extLst>
          </p:cNvPr>
          <p:cNvSpPr/>
          <p:nvPr/>
        </p:nvSpPr>
        <p:spPr>
          <a:xfrm>
            <a:off x="1150548" y="4846478"/>
            <a:ext cx="10327274" cy="954300"/>
          </a:xfrm>
          <a:prstGeom prst="rect">
            <a:avLst/>
          </a:prstGeom>
        </p:spPr>
        <p:txBody>
          <a:bodyPr wrap="square">
            <a:spAutoFit/>
          </a:bodyPr>
          <a:lstStyle/>
          <a:p>
            <a:pPr defTabSz="914377"/>
            <a:r>
              <a:rPr lang="zh-CN" altLang="en-US" sz="1867" dirty="0">
                <a:solidFill>
                  <a:prstClr val="black"/>
                </a:solidFill>
                <a:latin typeface="微软雅黑" panose="020B0503020204020204" pitchFamily="34" charset="-122"/>
                <a:ea typeface="微软雅黑" panose="020B0503020204020204" pitchFamily="34" charset="-122"/>
              </a:rPr>
              <a:t>“</a:t>
            </a:r>
            <a:r>
              <a:rPr lang="en-US" altLang="zh-CN" sz="1867" dirty="0">
                <a:solidFill>
                  <a:prstClr val="black"/>
                </a:solidFill>
                <a:latin typeface="微软雅黑" panose="020B0503020204020204" pitchFamily="34" charset="-122"/>
                <a:ea typeface="微软雅黑" panose="020B0503020204020204" pitchFamily="34" charset="-122"/>
              </a:rPr>
              <a:t>2017</a:t>
            </a:r>
            <a:r>
              <a:rPr lang="zh-CN" altLang="en-US" sz="1867" dirty="0">
                <a:solidFill>
                  <a:prstClr val="black"/>
                </a:solidFill>
                <a:latin typeface="微软雅黑" panose="020B0503020204020204" pitchFamily="34" charset="-122"/>
                <a:ea typeface="微软雅黑" panose="020B0503020204020204" pitchFamily="34" charset="-122"/>
              </a:rPr>
              <a:t>年供给侧结构性改革要取得突破，</a:t>
            </a:r>
            <a:r>
              <a:rPr lang="zh-CN" altLang="en-US" sz="1867" b="1" dirty="0">
                <a:solidFill>
                  <a:srgbClr val="990000"/>
                </a:solidFill>
                <a:latin typeface="微软雅黑" panose="020B0503020204020204" pitchFamily="34" charset="-122"/>
                <a:ea typeface="微软雅黑" panose="020B0503020204020204" pitchFamily="34" charset="-122"/>
              </a:rPr>
              <a:t>重在处理好政府与市场的关系</a:t>
            </a:r>
            <a:r>
              <a:rPr lang="zh-CN" altLang="en-US" sz="1867" dirty="0">
                <a:solidFill>
                  <a:prstClr val="black"/>
                </a:solidFill>
                <a:latin typeface="微软雅黑" panose="020B0503020204020204" pitchFamily="34" charset="-122"/>
                <a:ea typeface="微软雅黑" panose="020B0503020204020204" pitchFamily="34" charset="-122"/>
              </a:rPr>
              <a:t>。”全国政协委员、中国（海南）改革发展研究院院长迟福林说，要紧紧抓住这个“牛鼻子”，使市场在资源配置中起决定性作用，同时更好地发挥政府作用。</a:t>
            </a:r>
          </a:p>
        </p:txBody>
      </p:sp>
      <p:sp>
        <p:nvSpPr>
          <p:cNvPr id="20" name="椭圆 19">
            <a:extLst>
              <a:ext uri="{FF2B5EF4-FFF2-40B4-BE49-F238E27FC236}">
                <a16:creationId xmlns:a16="http://schemas.microsoft.com/office/drawing/2014/main" id="{F9D4A528-BF8D-4DC1-BDB6-05C7994F868B}"/>
              </a:ext>
            </a:extLst>
          </p:cNvPr>
          <p:cNvSpPr/>
          <p:nvPr/>
        </p:nvSpPr>
        <p:spPr>
          <a:xfrm>
            <a:off x="764865" y="4903806"/>
            <a:ext cx="240000" cy="240000"/>
          </a:xfrm>
          <a:prstGeom prst="ellipse">
            <a:avLst/>
          </a:prstGeom>
          <a:gradFill>
            <a:gsLst>
              <a:gs pos="90000">
                <a:srgbClr val="991D1E"/>
              </a:gs>
              <a:gs pos="30000">
                <a:srgbClr val="D92E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93086648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3000"/>
                                            <p:tgtEl>
                                              <p:spTgt spid="6"/>
                                            </p:tgtEl>
                                          </p:cBhvr>
                                        </p:animEffect>
                                      </p:childTnLst>
                                    </p:cTn>
                                  </p:par>
                                </p:childTnLst>
                              </p:cTn>
                            </p:par>
                            <p:par>
                              <p:cTn id="8" fill="hold">
                                <p:stCondLst>
                                  <p:cond delay="3000"/>
                                </p:stCondLst>
                                <p:childTnLst>
                                  <p:par>
                                    <p:cTn id="9" presetID="2" presetClass="entr" presetSubtype="8" fill="hold" grpId="0" nodeType="afterEffect" p14:presetBounceEnd="25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25000">
                                          <p:cBhvr additive="base">
                                            <p:cTn id="11" dur="2000" fill="hold"/>
                                            <p:tgtEl>
                                              <p:spTgt spid="10"/>
                                            </p:tgtEl>
                                            <p:attrNameLst>
                                              <p:attrName>ppt_x</p:attrName>
                                            </p:attrNameLst>
                                          </p:cBhvr>
                                          <p:tavLst>
                                            <p:tav tm="0">
                                              <p:val>
                                                <p:strVal val="0-#ppt_w/2"/>
                                              </p:val>
                                            </p:tav>
                                            <p:tav tm="100000">
                                              <p:val>
                                                <p:strVal val="#ppt_x"/>
                                              </p:val>
                                            </p:tav>
                                          </p:tavLst>
                                        </p:anim>
                                        <p:anim calcmode="lin" valueType="num" p14:bounceEnd="25000">
                                          <p:cBhvr additive="base">
                                            <p:cTn id="12" dur="2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3000"/>
                                            <p:tgtEl>
                                              <p:spTgt spid="6"/>
                                            </p:tgtEl>
                                          </p:cBhvr>
                                        </p:animEffect>
                                      </p:childTnLst>
                                    </p:cTn>
                                  </p:par>
                                </p:childTnLst>
                              </p:cTn>
                            </p:par>
                            <p:par>
                              <p:cTn id="8" fill="hold">
                                <p:stCondLst>
                                  <p:cond delay="3000"/>
                                </p:stCondLst>
                                <p:childTnLst>
                                  <p:par>
                                    <p:cTn id="9" presetID="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2000" fill="hold"/>
                                            <p:tgtEl>
                                              <p:spTgt spid="10"/>
                                            </p:tgtEl>
                                            <p:attrNameLst>
                                              <p:attrName>ppt_x</p:attrName>
                                            </p:attrNameLst>
                                          </p:cBhvr>
                                          <p:tavLst>
                                            <p:tav tm="0">
                                              <p:val>
                                                <p:strVal val="0-#ppt_w/2"/>
                                              </p:val>
                                            </p:tav>
                                            <p:tav tm="100000">
                                              <p:val>
                                                <p:strVal val="#ppt_x"/>
                                              </p:val>
                                            </p:tav>
                                          </p:tavLst>
                                        </p:anim>
                                        <p:anim calcmode="lin" valueType="num">
                                          <p:cBhvr additive="base">
                                            <p:cTn id="12" dur="2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041493" y="413579"/>
            <a:ext cx="5109091" cy="830997"/>
          </a:xfrm>
          <a:prstGeom prst="rect">
            <a:avLst/>
          </a:prstGeom>
          <a:noFill/>
        </p:spPr>
        <p:txBody>
          <a:bodyPr wrap="none" rtlCol="0">
            <a:spAutoFit/>
          </a:bodyPr>
          <a:lstStyle/>
          <a:p>
            <a:pPr algn="ctr"/>
            <a:r>
              <a:rPr lang="zh-CN" altLang="en-US" sz="4800" b="1" dirty="0">
                <a:gradFill>
                  <a:gsLst>
                    <a:gs pos="90000">
                      <a:srgbClr val="991D1E"/>
                    </a:gs>
                    <a:gs pos="30000">
                      <a:srgbClr val="D92E22"/>
                    </a:gs>
                  </a:gsLst>
                  <a:lin ang="5400000" scaled="1"/>
                </a:gradFill>
                <a:effectLst>
                  <a:outerShdw blurRad="38100" dist="38100" dir="2700000" algn="tl">
                    <a:srgbClr val="000000">
                      <a:alpha val="43137"/>
                    </a:srgbClr>
                  </a:outerShdw>
                </a:effectLst>
              </a:rPr>
              <a:t>中国发展八大信号</a:t>
            </a:r>
          </a:p>
        </p:txBody>
      </p:sp>
      <p:cxnSp>
        <p:nvCxnSpPr>
          <p:cNvPr id="21" name="直接连接符 20"/>
          <p:cNvCxnSpPr/>
          <p:nvPr/>
        </p:nvCxnSpPr>
        <p:spPr>
          <a:xfrm>
            <a:off x="3260124" y="1269516"/>
            <a:ext cx="4680000" cy="0"/>
          </a:xfrm>
          <a:prstGeom prst="line">
            <a:avLst/>
          </a:prstGeom>
          <a:ln>
            <a:solidFill>
              <a:srgbClr val="E11A15"/>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r="53416" b="68240"/>
          <a:stretch/>
        </p:blipFill>
        <p:spPr>
          <a:xfrm flipH="1">
            <a:off x="8212428" y="0"/>
            <a:ext cx="3979572" cy="1355220"/>
          </a:xfrm>
          <a:prstGeom prst="rect">
            <a:avLst/>
          </a:prstGeom>
        </p:spPr>
      </p:pic>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a:off x="-103032" y="0"/>
            <a:ext cx="2481330" cy="1395081"/>
          </a:xfrm>
          <a:prstGeom prst="rect">
            <a:avLst/>
          </a:prstGeom>
        </p:spPr>
      </p:pic>
      <p:sp>
        <p:nvSpPr>
          <p:cNvPr id="6" name="矩形 5">
            <a:extLst>
              <a:ext uri="{FF2B5EF4-FFF2-40B4-BE49-F238E27FC236}">
                <a16:creationId xmlns:a16="http://schemas.microsoft.com/office/drawing/2014/main" id="{22C1083D-4B9A-4A6A-8F3D-862CC39EC088}"/>
              </a:ext>
            </a:extLst>
          </p:cNvPr>
          <p:cNvSpPr/>
          <p:nvPr/>
        </p:nvSpPr>
        <p:spPr>
          <a:xfrm>
            <a:off x="704816" y="2817204"/>
            <a:ext cx="3979148" cy="2880000"/>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sp>
        <p:nvSpPr>
          <p:cNvPr id="7" name="矩形 6">
            <a:extLst>
              <a:ext uri="{FF2B5EF4-FFF2-40B4-BE49-F238E27FC236}">
                <a16:creationId xmlns:a16="http://schemas.microsoft.com/office/drawing/2014/main" id="{50B3F12B-A889-4837-96AA-714A1F4BB0BF}"/>
              </a:ext>
            </a:extLst>
          </p:cNvPr>
          <p:cNvSpPr/>
          <p:nvPr/>
        </p:nvSpPr>
        <p:spPr>
          <a:xfrm>
            <a:off x="4683963" y="2817204"/>
            <a:ext cx="6819483" cy="2880000"/>
          </a:xfrm>
          <a:prstGeom prst="rect">
            <a:avLst/>
          </a:prstGeom>
          <a:gradFill>
            <a:gsLst>
              <a:gs pos="90000">
                <a:srgbClr val="991D1E"/>
              </a:gs>
              <a:gs pos="30000">
                <a:srgbClr val="D92E22"/>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sp>
        <p:nvSpPr>
          <p:cNvPr id="8" name="矩形 7">
            <a:extLst>
              <a:ext uri="{FF2B5EF4-FFF2-40B4-BE49-F238E27FC236}">
                <a16:creationId xmlns:a16="http://schemas.microsoft.com/office/drawing/2014/main" id="{53E151D1-B968-414C-93DD-F9E65D19B034}"/>
              </a:ext>
            </a:extLst>
          </p:cNvPr>
          <p:cNvSpPr/>
          <p:nvPr/>
        </p:nvSpPr>
        <p:spPr>
          <a:xfrm>
            <a:off x="983826" y="4723888"/>
            <a:ext cx="3421128" cy="502766"/>
          </a:xfrm>
          <a:prstGeom prst="rect">
            <a:avLst/>
          </a:prstGeom>
        </p:spPr>
        <p:txBody>
          <a:bodyPr wrap="none">
            <a:spAutoFit/>
          </a:bodyPr>
          <a:lstStyle/>
          <a:p>
            <a:pPr algn="ctr" defTabSz="914377"/>
            <a:r>
              <a:rPr lang="en-US" altLang="zh-CN" sz="2667" b="1" dirty="0">
                <a:gradFill>
                  <a:gsLst>
                    <a:gs pos="90000">
                      <a:srgbClr val="991D1E"/>
                    </a:gs>
                    <a:gs pos="30000">
                      <a:srgbClr val="D92E22"/>
                    </a:gs>
                  </a:gsLst>
                  <a:lin ang="5400000" scaled="1"/>
                </a:gradFill>
                <a:latin typeface="微软雅黑" panose="020B0503020204020204" pitchFamily="34" charset="-122"/>
                <a:ea typeface="微软雅黑" panose="020B0503020204020204" pitchFamily="34" charset="-122"/>
              </a:rPr>
              <a:t>2017</a:t>
            </a:r>
            <a:r>
              <a:rPr lang="zh-CN" altLang="en-US" sz="2667" b="1" dirty="0">
                <a:gradFill>
                  <a:gsLst>
                    <a:gs pos="90000">
                      <a:srgbClr val="991D1E"/>
                    </a:gs>
                    <a:gs pos="30000">
                      <a:srgbClr val="D92E22"/>
                    </a:gs>
                  </a:gsLst>
                  <a:lin ang="5400000" scaled="1"/>
                </a:gradFill>
                <a:latin typeface="微软雅黑" panose="020B0503020204020204" pitchFamily="34" charset="-122"/>
                <a:ea typeface="微软雅黑" panose="020B0503020204020204" pitchFamily="34" charset="-122"/>
              </a:rPr>
              <a:t>年工作总体部署</a:t>
            </a:r>
          </a:p>
        </p:txBody>
      </p:sp>
      <p:sp>
        <p:nvSpPr>
          <p:cNvPr id="9" name="矩形 8">
            <a:extLst>
              <a:ext uri="{FF2B5EF4-FFF2-40B4-BE49-F238E27FC236}">
                <a16:creationId xmlns:a16="http://schemas.microsoft.com/office/drawing/2014/main" id="{0FFE7DC1-F999-4C2F-9128-7D8895174C4E}"/>
              </a:ext>
            </a:extLst>
          </p:cNvPr>
          <p:cNvSpPr/>
          <p:nvPr/>
        </p:nvSpPr>
        <p:spPr>
          <a:xfrm>
            <a:off x="4771049" y="2981638"/>
            <a:ext cx="6645312" cy="2678234"/>
          </a:xfrm>
          <a:prstGeom prst="rect">
            <a:avLst/>
          </a:prstGeom>
        </p:spPr>
        <p:txBody>
          <a:bodyPr wrap="square">
            <a:spAutoFit/>
          </a:bodyPr>
          <a:lstStyle/>
          <a:p>
            <a:pPr defTabSz="914377"/>
            <a:r>
              <a:rPr lang="zh-CN" altLang="en-US" sz="1867" b="1" dirty="0">
                <a:solidFill>
                  <a:schemeClr val="bg1"/>
                </a:solidFill>
                <a:latin typeface="微软雅黑" panose="020B0503020204020204" pitchFamily="34" charset="-122"/>
                <a:ea typeface="微软雅黑" panose="020B0503020204020204" pitchFamily="34" charset="-122"/>
              </a:rPr>
              <a:t>今年将召开中国共产党第十九次全国代表大会，是党和国家事业发展中具有重大意义的一年。做好政府工作，要在以习近平同志为核心的党中央领导下</a:t>
            </a:r>
            <a:r>
              <a:rPr lang="zh-CN" altLang="en-US" sz="1867" dirty="0">
                <a:solidFill>
                  <a:schemeClr val="bg1"/>
                </a:solidFill>
                <a:latin typeface="微软雅黑" panose="020B0503020204020204" pitchFamily="34" charset="-122"/>
                <a:ea typeface="微软雅黑" panose="020B0503020204020204" pitchFamily="34" charset="-122"/>
              </a:rPr>
              <a:t>，高举中国特色社会主义伟大旗帜，全面贯彻党的十八大和十八届三中、四中、五中、六中全会精神，以邓小平理论、“三个代表”重要思想、科学发展观为指导，深入贯彻习近平总书记系列重要讲话精神和治国理政新理念新思想新战略，统筹推进“五位一体”总体布局和协调推进“四个全面”战略布局，</a:t>
            </a:r>
            <a:r>
              <a:rPr lang="zh-CN" altLang="en-US" sz="1867" b="1" dirty="0">
                <a:solidFill>
                  <a:schemeClr val="bg1"/>
                </a:solidFill>
                <a:latin typeface="微软雅黑" panose="020B0503020204020204" pitchFamily="34" charset="-122"/>
                <a:ea typeface="微软雅黑" panose="020B0503020204020204" pitchFamily="34" charset="-122"/>
              </a:rPr>
              <a:t>保持经济平稳健康发展和社会和谐稳定，以优异成绩迎接党的十九大胜利召开</a:t>
            </a:r>
            <a:r>
              <a:rPr lang="zh-CN" altLang="en-US" sz="1867" dirty="0">
                <a:solidFill>
                  <a:schemeClr val="bg1"/>
                </a:solidFill>
                <a:latin typeface="微软雅黑" panose="020B0503020204020204" pitchFamily="34" charset="-122"/>
                <a:ea typeface="微软雅黑" panose="020B0503020204020204" pitchFamily="34" charset="-122"/>
              </a:rPr>
              <a:t>。</a:t>
            </a:r>
          </a:p>
        </p:txBody>
      </p:sp>
      <p:grpSp>
        <p:nvGrpSpPr>
          <p:cNvPr id="10" name="组合 9">
            <a:extLst>
              <a:ext uri="{FF2B5EF4-FFF2-40B4-BE49-F238E27FC236}">
                <a16:creationId xmlns:a16="http://schemas.microsoft.com/office/drawing/2014/main" id="{EFD57D31-355C-4838-8EFB-7C6BFF9EA20D}"/>
              </a:ext>
            </a:extLst>
          </p:cNvPr>
          <p:cNvGrpSpPr/>
          <p:nvPr/>
        </p:nvGrpSpPr>
        <p:grpSpPr>
          <a:xfrm>
            <a:off x="1051328" y="3268860"/>
            <a:ext cx="2991005" cy="1276088"/>
            <a:chOff x="923074" y="2063680"/>
            <a:chExt cx="2243254" cy="957066"/>
          </a:xfrm>
        </p:grpSpPr>
        <p:sp>
          <p:nvSpPr>
            <p:cNvPr id="12" name="圆角矩形 5">
              <a:extLst>
                <a:ext uri="{FF2B5EF4-FFF2-40B4-BE49-F238E27FC236}">
                  <a16:creationId xmlns:a16="http://schemas.microsoft.com/office/drawing/2014/main" id="{52115AF8-9B0E-4C3A-AF05-34F5B3A8ACC5}"/>
                </a:ext>
              </a:extLst>
            </p:cNvPr>
            <p:cNvSpPr/>
            <p:nvPr/>
          </p:nvSpPr>
          <p:spPr>
            <a:xfrm>
              <a:off x="1989573" y="2555878"/>
              <a:ext cx="1176755" cy="288000"/>
            </a:xfrm>
            <a:prstGeom prst="roundRect">
              <a:avLst>
                <a:gd name="adj" fmla="val 25577"/>
              </a:avLst>
            </a:prstGeom>
            <a:gradFill>
              <a:gsLst>
                <a:gs pos="90000">
                  <a:srgbClr val="991D1E"/>
                </a:gs>
                <a:gs pos="30000">
                  <a:srgbClr val="D92E22"/>
                </a:gs>
              </a:gsLst>
              <a:lin ang="5400000" scaled="1"/>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1867" b="1" dirty="0">
                  <a:solidFill>
                    <a:schemeClr val="bg1"/>
                  </a:solidFill>
                  <a:latin typeface="微软雅黑" panose="020B0503020204020204" pitchFamily="34" charset="-122"/>
                  <a:ea typeface="微软雅黑" panose="020B0503020204020204" pitchFamily="34" charset="-122"/>
                </a:rPr>
                <a:t>第二部分</a:t>
              </a:r>
            </a:p>
          </p:txBody>
        </p:sp>
        <p:pic>
          <p:nvPicPr>
            <p:cNvPr id="13" name="图片 12">
              <a:extLst>
                <a:ext uri="{FF2B5EF4-FFF2-40B4-BE49-F238E27FC236}">
                  <a16:creationId xmlns:a16="http://schemas.microsoft.com/office/drawing/2014/main" id="{5979BAA2-A3C4-489C-A877-BDFEAF6A85E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3074" y="2063680"/>
              <a:ext cx="920036" cy="957066"/>
            </a:xfrm>
            <a:prstGeom prst="rect">
              <a:avLst/>
            </a:prstGeom>
          </p:spPr>
        </p:pic>
        <p:sp>
          <p:nvSpPr>
            <p:cNvPr id="14" name="TextBox 9">
              <a:extLst>
                <a:ext uri="{FF2B5EF4-FFF2-40B4-BE49-F238E27FC236}">
                  <a16:creationId xmlns:a16="http://schemas.microsoft.com/office/drawing/2014/main" id="{4B8BA621-072A-4577-A119-A9069D3EE5B4}"/>
                </a:ext>
              </a:extLst>
            </p:cNvPr>
            <p:cNvSpPr txBox="1"/>
            <p:nvPr/>
          </p:nvSpPr>
          <p:spPr>
            <a:xfrm>
              <a:off x="1914493" y="2160442"/>
              <a:ext cx="1213313" cy="284742"/>
            </a:xfrm>
            <a:prstGeom prst="rect">
              <a:avLst/>
            </a:prstGeom>
            <a:noFill/>
          </p:spPr>
          <p:txBody>
            <a:bodyPr wrap="none" rtlCol="0">
              <a:spAutoFit/>
            </a:bodyPr>
            <a:lstStyle/>
            <a:p>
              <a:pPr defTabSz="914377"/>
              <a:r>
                <a:rPr lang="zh-CN" altLang="en-US" sz="1867" b="1" dirty="0">
                  <a:gradFill>
                    <a:gsLst>
                      <a:gs pos="90000">
                        <a:srgbClr val="991D1E"/>
                      </a:gs>
                      <a:gs pos="30000">
                        <a:srgbClr val="D92E22"/>
                      </a:gs>
                    </a:gsLst>
                    <a:lin ang="5400000" scaled="1"/>
                  </a:gradFill>
                  <a:latin typeface="微软雅黑" panose="020B0503020204020204" pitchFamily="34" charset="-122"/>
                  <a:ea typeface="微软雅黑" panose="020B0503020204020204" pitchFamily="34" charset="-122"/>
                </a:rPr>
                <a:t>政府工作报告</a:t>
              </a:r>
            </a:p>
          </p:txBody>
        </p:sp>
      </p:grpSp>
    </p:spTree>
    <p:extLst>
      <p:ext uri="{BB962C8B-B14F-4D97-AF65-F5344CB8AC3E}">
        <p14:creationId xmlns:p14="http://schemas.microsoft.com/office/powerpoint/2010/main" val="152815272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28571">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28571">
                                          <p:cBhvr additive="base">
                                            <p:cTn id="7" dur="1750" fill="hold"/>
                                            <p:tgtEl>
                                              <p:spTgt spid="6"/>
                                            </p:tgtEl>
                                            <p:attrNameLst>
                                              <p:attrName>ppt_x</p:attrName>
                                            </p:attrNameLst>
                                          </p:cBhvr>
                                          <p:tavLst>
                                            <p:tav tm="0">
                                              <p:val>
                                                <p:strVal val="0-#ppt_w/2"/>
                                              </p:val>
                                            </p:tav>
                                            <p:tav tm="100000">
                                              <p:val>
                                                <p:strVal val="#ppt_x"/>
                                              </p:val>
                                            </p:tav>
                                          </p:tavLst>
                                        </p:anim>
                                        <p:anim calcmode="lin" valueType="num" p14:bounceEnd="28571">
                                          <p:cBhvr additive="base">
                                            <p:cTn id="8" dur="1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8571">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28571">
                                          <p:cBhvr additive="base">
                                            <p:cTn id="11" dur="1750" fill="hold"/>
                                            <p:tgtEl>
                                              <p:spTgt spid="7"/>
                                            </p:tgtEl>
                                            <p:attrNameLst>
                                              <p:attrName>ppt_x</p:attrName>
                                            </p:attrNameLst>
                                          </p:cBhvr>
                                          <p:tavLst>
                                            <p:tav tm="0">
                                              <p:val>
                                                <p:strVal val="1+#ppt_w/2"/>
                                              </p:val>
                                            </p:tav>
                                            <p:tav tm="100000">
                                              <p:val>
                                                <p:strVal val="#ppt_x"/>
                                              </p:val>
                                            </p:tav>
                                          </p:tavLst>
                                        </p:anim>
                                        <p:anim calcmode="lin" valueType="num" p14:bounceEnd="28571">
                                          <p:cBhvr additive="base">
                                            <p:cTn id="12" dur="175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750"/>
                                </p:stCondLst>
                                <p:childTnLst>
                                  <p:par>
                                    <p:cTn id="14" presetID="31"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2000" fill="hold"/>
                                            <p:tgtEl>
                                              <p:spTgt spid="10"/>
                                            </p:tgtEl>
                                            <p:attrNameLst>
                                              <p:attrName>ppt_w</p:attrName>
                                            </p:attrNameLst>
                                          </p:cBhvr>
                                          <p:tavLst>
                                            <p:tav tm="0">
                                              <p:val>
                                                <p:fltVal val="0"/>
                                              </p:val>
                                            </p:tav>
                                            <p:tav tm="100000">
                                              <p:val>
                                                <p:strVal val="#ppt_w"/>
                                              </p:val>
                                            </p:tav>
                                          </p:tavLst>
                                        </p:anim>
                                        <p:anim calcmode="lin" valueType="num">
                                          <p:cBhvr>
                                            <p:cTn id="17" dur="2000" fill="hold"/>
                                            <p:tgtEl>
                                              <p:spTgt spid="10"/>
                                            </p:tgtEl>
                                            <p:attrNameLst>
                                              <p:attrName>ppt_h</p:attrName>
                                            </p:attrNameLst>
                                          </p:cBhvr>
                                          <p:tavLst>
                                            <p:tav tm="0">
                                              <p:val>
                                                <p:fltVal val="0"/>
                                              </p:val>
                                            </p:tav>
                                            <p:tav tm="100000">
                                              <p:val>
                                                <p:strVal val="#ppt_h"/>
                                              </p:val>
                                            </p:tav>
                                          </p:tavLst>
                                        </p:anim>
                                        <p:anim calcmode="lin" valueType="num">
                                          <p:cBhvr>
                                            <p:cTn id="18" dur="2000" fill="hold"/>
                                            <p:tgtEl>
                                              <p:spTgt spid="10"/>
                                            </p:tgtEl>
                                            <p:attrNameLst>
                                              <p:attrName>style.rotation</p:attrName>
                                            </p:attrNameLst>
                                          </p:cBhvr>
                                          <p:tavLst>
                                            <p:tav tm="0">
                                              <p:val>
                                                <p:fltVal val="90"/>
                                              </p:val>
                                            </p:tav>
                                            <p:tav tm="100000">
                                              <p:val>
                                                <p:fltVal val="0"/>
                                              </p:val>
                                            </p:tav>
                                          </p:tavLst>
                                        </p:anim>
                                        <p:animEffect transition="in" filter="fade">
                                          <p:cBhvr>
                                            <p:cTn id="19" dur="2000"/>
                                            <p:tgtEl>
                                              <p:spTgt spid="10"/>
                                            </p:tgtEl>
                                          </p:cBhvr>
                                        </p:animEffect>
                                      </p:childTnLst>
                                    </p:cTn>
                                  </p:par>
                                </p:childTnLst>
                              </p:cTn>
                            </p:par>
                            <p:par>
                              <p:cTn id="20" fill="hold">
                                <p:stCondLst>
                                  <p:cond delay="3750"/>
                                </p:stCondLst>
                                <p:childTnLst>
                                  <p:par>
                                    <p:cTn id="21" presetID="5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500" fill="hold"/>
                                            <p:tgtEl>
                                              <p:spTgt spid="8"/>
                                            </p:tgtEl>
                                            <p:attrNameLst>
                                              <p:attrName>ppt_w</p:attrName>
                                            </p:attrNameLst>
                                          </p:cBhvr>
                                          <p:tavLst>
                                            <p:tav tm="0">
                                              <p:val>
                                                <p:fltVal val="0"/>
                                              </p:val>
                                            </p:tav>
                                            <p:tav tm="100000">
                                              <p:val>
                                                <p:strVal val="#ppt_w"/>
                                              </p:val>
                                            </p:tav>
                                          </p:tavLst>
                                        </p:anim>
                                        <p:anim calcmode="lin" valueType="num">
                                          <p:cBhvr>
                                            <p:cTn id="24" dur="1500" fill="hold"/>
                                            <p:tgtEl>
                                              <p:spTgt spid="8"/>
                                            </p:tgtEl>
                                            <p:attrNameLst>
                                              <p:attrName>ppt_h</p:attrName>
                                            </p:attrNameLst>
                                          </p:cBhvr>
                                          <p:tavLst>
                                            <p:tav tm="0">
                                              <p:val>
                                                <p:fltVal val="0"/>
                                              </p:val>
                                            </p:tav>
                                            <p:tav tm="100000">
                                              <p:val>
                                                <p:strVal val="#ppt_h"/>
                                              </p:val>
                                            </p:tav>
                                          </p:tavLst>
                                        </p:anim>
                                        <p:animEffect transition="in" filter="fade">
                                          <p:cBhvr>
                                            <p:cTn id="25" dur="1500"/>
                                            <p:tgtEl>
                                              <p:spTgt spid="8"/>
                                            </p:tgtEl>
                                          </p:cBhvr>
                                        </p:animEffect>
                                      </p:childTnLst>
                                    </p:cTn>
                                  </p:par>
                                </p:childTnLst>
                              </p:cTn>
                            </p:par>
                            <p:par>
                              <p:cTn id="26" fill="hold">
                                <p:stCondLst>
                                  <p:cond delay="5250"/>
                                </p:stCondLst>
                                <p:childTnLst>
                                  <p:par>
                                    <p:cTn id="27" presetID="6" presetClass="entr" presetSubtype="16"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circle(in)">
                                          <p:cBhvr>
                                            <p:cTn id="2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750" fill="hold"/>
                                            <p:tgtEl>
                                              <p:spTgt spid="6"/>
                                            </p:tgtEl>
                                            <p:attrNameLst>
                                              <p:attrName>ppt_x</p:attrName>
                                            </p:attrNameLst>
                                          </p:cBhvr>
                                          <p:tavLst>
                                            <p:tav tm="0">
                                              <p:val>
                                                <p:strVal val="0-#ppt_w/2"/>
                                              </p:val>
                                            </p:tav>
                                            <p:tav tm="100000">
                                              <p:val>
                                                <p:strVal val="#ppt_x"/>
                                              </p:val>
                                            </p:tav>
                                          </p:tavLst>
                                        </p:anim>
                                        <p:anim calcmode="lin" valueType="num">
                                          <p:cBhvr additive="base">
                                            <p:cTn id="8" dur="17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750" fill="hold"/>
                                            <p:tgtEl>
                                              <p:spTgt spid="7"/>
                                            </p:tgtEl>
                                            <p:attrNameLst>
                                              <p:attrName>ppt_x</p:attrName>
                                            </p:attrNameLst>
                                          </p:cBhvr>
                                          <p:tavLst>
                                            <p:tav tm="0">
                                              <p:val>
                                                <p:strVal val="1+#ppt_w/2"/>
                                              </p:val>
                                            </p:tav>
                                            <p:tav tm="100000">
                                              <p:val>
                                                <p:strVal val="#ppt_x"/>
                                              </p:val>
                                            </p:tav>
                                          </p:tavLst>
                                        </p:anim>
                                        <p:anim calcmode="lin" valueType="num">
                                          <p:cBhvr additive="base">
                                            <p:cTn id="12" dur="175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750"/>
                                </p:stCondLst>
                                <p:childTnLst>
                                  <p:par>
                                    <p:cTn id="14" presetID="31"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2000" fill="hold"/>
                                            <p:tgtEl>
                                              <p:spTgt spid="10"/>
                                            </p:tgtEl>
                                            <p:attrNameLst>
                                              <p:attrName>ppt_w</p:attrName>
                                            </p:attrNameLst>
                                          </p:cBhvr>
                                          <p:tavLst>
                                            <p:tav tm="0">
                                              <p:val>
                                                <p:fltVal val="0"/>
                                              </p:val>
                                            </p:tav>
                                            <p:tav tm="100000">
                                              <p:val>
                                                <p:strVal val="#ppt_w"/>
                                              </p:val>
                                            </p:tav>
                                          </p:tavLst>
                                        </p:anim>
                                        <p:anim calcmode="lin" valueType="num">
                                          <p:cBhvr>
                                            <p:cTn id="17" dur="2000" fill="hold"/>
                                            <p:tgtEl>
                                              <p:spTgt spid="10"/>
                                            </p:tgtEl>
                                            <p:attrNameLst>
                                              <p:attrName>ppt_h</p:attrName>
                                            </p:attrNameLst>
                                          </p:cBhvr>
                                          <p:tavLst>
                                            <p:tav tm="0">
                                              <p:val>
                                                <p:fltVal val="0"/>
                                              </p:val>
                                            </p:tav>
                                            <p:tav tm="100000">
                                              <p:val>
                                                <p:strVal val="#ppt_h"/>
                                              </p:val>
                                            </p:tav>
                                          </p:tavLst>
                                        </p:anim>
                                        <p:anim calcmode="lin" valueType="num">
                                          <p:cBhvr>
                                            <p:cTn id="18" dur="2000" fill="hold"/>
                                            <p:tgtEl>
                                              <p:spTgt spid="10"/>
                                            </p:tgtEl>
                                            <p:attrNameLst>
                                              <p:attrName>style.rotation</p:attrName>
                                            </p:attrNameLst>
                                          </p:cBhvr>
                                          <p:tavLst>
                                            <p:tav tm="0">
                                              <p:val>
                                                <p:fltVal val="90"/>
                                              </p:val>
                                            </p:tav>
                                            <p:tav tm="100000">
                                              <p:val>
                                                <p:fltVal val="0"/>
                                              </p:val>
                                            </p:tav>
                                          </p:tavLst>
                                        </p:anim>
                                        <p:animEffect transition="in" filter="fade">
                                          <p:cBhvr>
                                            <p:cTn id="19" dur="2000"/>
                                            <p:tgtEl>
                                              <p:spTgt spid="10"/>
                                            </p:tgtEl>
                                          </p:cBhvr>
                                        </p:animEffect>
                                      </p:childTnLst>
                                    </p:cTn>
                                  </p:par>
                                </p:childTnLst>
                              </p:cTn>
                            </p:par>
                            <p:par>
                              <p:cTn id="20" fill="hold">
                                <p:stCondLst>
                                  <p:cond delay="3750"/>
                                </p:stCondLst>
                                <p:childTnLst>
                                  <p:par>
                                    <p:cTn id="21" presetID="5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500" fill="hold"/>
                                            <p:tgtEl>
                                              <p:spTgt spid="8"/>
                                            </p:tgtEl>
                                            <p:attrNameLst>
                                              <p:attrName>ppt_w</p:attrName>
                                            </p:attrNameLst>
                                          </p:cBhvr>
                                          <p:tavLst>
                                            <p:tav tm="0">
                                              <p:val>
                                                <p:fltVal val="0"/>
                                              </p:val>
                                            </p:tav>
                                            <p:tav tm="100000">
                                              <p:val>
                                                <p:strVal val="#ppt_w"/>
                                              </p:val>
                                            </p:tav>
                                          </p:tavLst>
                                        </p:anim>
                                        <p:anim calcmode="lin" valueType="num">
                                          <p:cBhvr>
                                            <p:cTn id="24" dur="1500" fill="hold"/>
                                            <p:tgtEl>
                                              <p:spTgt spid="8"/>
                                            </p:tgtEl>
                                            <p:attrNameLst>
                                              <p:attrName>ppt_h</p:attrName>
                                            </p:attrNameLst>
                                          </p:cBhvr>
                                          <p:tavLst>
                                            <p:tav tm="0">
                                              <p:val>
                                                <p:fltVal val="0"/>
                                              </p:val>
                                            </p:tav>
                                            <p:tav tm="100000">
                                              <p:val>
                                                <p:strVal val="#ppt_h"/>
                                              </p:val>
                                            </p:tav>
                                          </p:tavLst>
                                        </p:anim>
                                        <p:animEffect transition="in" filter="fade">
                                          <p:cBhvr>
                                            <p:cTn id="25" dur="1500"/>
                                            <p:tgtEl>
                                              <p:spTgt spid="8"/>
                                            </p:tgtEl>
                                          </p:cBhvr>
                                        </p:animEffect>
                                      </p:childTnLst>
                                    </p:cTn>
                                  </p:par>
                                </p:childTnLst>
                              </p:cTn>
                            </p:par>
                            <p:par>
                              <p:cTn id="26" fill="hold">
                                <p:stCondLst>
                                  <p:cond delay="5250"/>
                                </p:stCondLst>
                                <p:childTnLst>
                                  <p:par>
                                    <p:cTn id="27" presetID="6" presetClass="entr" presetSubtype="16"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circle(in)">
                                          <p:cBhvr>
                                            <p:cTn id="2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041493" y="413579"/>
            <a:ext cx="5109091" cy="830997"/>
          </a:xfrm>
          <a:prstGeom prst="rect">
            <a:avLst/>
          </a:prstGeom>
          <a:noFill/>
        </p:spPr>
        <p:txBody>
          <a:bodyPr wrap="none" rtlCol="0">
            <a:spAutoFit/>
          </a:bodyPr>
          <a:lstStyle/>
          <a:p>
            <a:pPr algn="ctr"/>
            <a:r>
              <a:rPr lang="zh-CN" altLang="en-US" sz="4800" b="1" dirty="0">
                <a:gradFill>
                  <a:gsLst>
                    <a:gs pos="90000">
                      <a:srgbClr val="991D1E"/>
                    </a:gs>
                    <a:gs pos="30000">
                      <a:srgbClr val="D92E22"/>
                    </a:gs>
                  </a:gsLst>
                  <a:lin ang="5400000" scaled="1"/>
                </a:gradFill>
                <a:effectLst>
                  <a:outerShdw blurRad="38100" dist="38100" dir="2700000" algn="tl">
                    <a:srgbClr val="000000">
                      <a:alpha val="43137"/>
                    </a:srgbClr>
                  </a:outerShdw>
                </a:effectLst>
              </a:rPr>
              <a:t>中国发展八大信号</a:t>
            </a:r>
          </a:p>
        </p:txBody>
      </p:sp>
      <p:cxnSp>
        <p:nvCxnSpPr>
          <p:cNvPr id="21" name="直接连接符 20"/>
          <p:cNvCxnSpPr/>
          <p:nvPr/>
        </p:nvCxnSpPr>
        <p:spPr>
          <a:xfrm>
            <a:off x="3260124" y="1269516"/>
            <a:ext cx="4680000" cy="0"/>
          </a:xfrm>
          <a:prstGeom prst="line">
            <a:avLst/>
          </a:prstGeom>
          <a:ln>
            <a:solidFill>
              <a:srgbClr val="E11A15"/>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r="53416" b="68240"/>
          <a:stretch/>
        </p:blipFill>
        <p:spPr>
          <a:xfrm flipH="1">
            <a:off x="8212428" y="0"/>
            <a:ext cx="3979572" cy="1355220"/>
          </a:xfrm>
          <a:prstGeom prst="rect">
            <a:avLst/>
          </a:prstGeom>
        </p:spPr>
      </p:pic>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a:off x="-103032" y="0"/>
            <a:ext cx="2481330" cy="1395081"/>
          </a:xfrm>
          <a:prstGeom prst="rect">
            <a:avLst/>
          </a:prstGeom>
        </p:spPr>
      </p:pic>
      <p:sp>
        <p:nvSpPr>
          <p:cNvPr id="6" name="Rectangle 6">
            <a:extLst>
              <a:ext uri="{FF2B5EF4-FFF2-40B4-BE49-F238E27FC236}">
                <a16:creationId xmlns:a16="http://schemas.microsoft.com/office/drawing/2014/main" id="{DC9E2C91-1F72-4A53-B598-6DD0C5BE1D31}"/>
              </a:ext>
            </a:extLst>
          </p:cNvPr>
          <p:cNvSpPr>
            <a:spLocks noChangeArrowheads="1"/>
          </p:cNvSpPr>
          <p:nvPr/>
        </p:nvSpPr>
        <p:spPr bwMode="auto">
          <a:xfrm>
            <a:off x="2928059" y="2478375"/>
            <a:ext cx="74675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srgbClr val="C00000"/>
                </a:solidFill>
                <a:effectLst/>
                <a:uLnTx/>
                <a:uFillTx/>
                <a:latin typeface="微软雅黑" panose="020B0503020204020204" pitchFamily="82" charset="2"/>
                <a:ea typeface="微软雅黑" panose="020B0503020204020204" pitchFamily="82" charset="2"/>
                <a:cs typeface="+mn-cs"/>
              </a:rPr>
              <a:t>困难群众始终是习近平最牵挂的人。</a:t>
            </a:r>
            <a:endParaRPr kumimoji="0" lang="en-US" altLang="zh-CN" sz="1800" b="1" i="0" u="none" strike="noStrike" kern="1200" cap="none" spc="0" normalizeH="0" baseline="0" noProof="0">
              <a:ln>
                <a:noFill/>
              </a:ln>
              <a:solidFill>
                <a:srgbClr val="C00000"/>
              </a:solidFill>
              <a:effectLst/>
              <a:uLnTx/>
              <a:uFillTx/>
              <a:latin typeface="微软雅黑" panose="020B0503020204020204" pitchFamily="82" charset="2"/>
              <a:ea typeface="微软雅黑" panose="020B0503020204020204" pitchFamily="82" charset="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292929"/>
                </a:solidFill>
                <a:effectLst/>
                <a:uLnTx/>
                <a:uFillTx/>
                <a:latin typeface="微软雅黑" panose="020B0503020204020204" pitchFamily="82" charset="2"/>
                <a:ea typeface="微软雅黑" panose="020B0503020204020204" pitchFamily="82" charset="2"/>
                <a:cs typeface="+mn-cs"/>
              </a:rPr>
              <a:t>在</a:t>
            </a:r>
            <a:r>
              <a:rPr kumimoji="0" lang="zh-CN" altLang="en-US"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rPr>
              <a:t>距</a:t>
            </a:r>
            <a:r>
              <a:rPr kumimoji="0" lang="en-US" altLang="zh-CN"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rPr>
              <a:t>2020</a:t>
            </a:r>
            <a:r>
              <a:rPr kumimoji="0" lang="zh-CN" altLang="en-US"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rPr>
              <a:t>年全部脱贫目标的实现只剩</a:t>
            </a:r>
            <a:r>
              <a:rPr kumimoji="0" lang="en-US" altLang="zh-CN"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rPr>
              <a:t>3</a:t>
            </a:r>
            <a:r>
              <a:rPr kumimoji="0" lang="zh-CN" altLang="en-US"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rPr>
              <a:t>年的节骨眼儿，习近平很清楚，脱贫攻坚越往后，难度越大，越要压实责任、精准施策、过细工作。</a:t>
            </a:r>
            <a:endParaRPr kumimoji="0" lang="en-US" altLang="zh-CN"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endParaRPr>
          </a:p>
        </p:txBody>
      </p:sp>
      <p:sp>
        <p:nvSpPr>
          <p:cNvPr id="7" name="矩形 6">
            <a:extLst>
              <a:ext uri="{FF2B5EF4-FFF2-40B4-BE49-F238E27FC236}">
                <a16:creationId xmlns:a16="http://schemas.microsoft.com/office/drawing/2014/main" id="{75F20985-C911-4294-8146-6FF7C225C4F7}"/>
              </a:ext>
            </a:extLst>
          </p:cNvPr>
          <p:cNvSpPr/>
          <p:nvPr/>
        </p:nvSpPr>
        <p:spPr>
          <a:xfrm>
            <a:off x="1793105" y="1867154"/>
            <a:ext cx="8843554" cy="4446529"/>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圆角 5">
            <a:extLst>
              <a:ext uri="{FF2B5EF4-FFF2-40B4-BE49-F238E27FC236}">
                <a16:creationId xmlns:a16="http://schemas.microsoft.com/office/drawing/2014/main" id="{BE7419E2-593A-46F0-AE57-4E2EE91651E9}"/>
              </a:ext>
            </a:extLst>
          </p:cNvPr>
          <p:cNvSpPr/>
          <p:nvPr/>
        </p:nvSpPr>
        <p:spPr>
          <a:xfrm>
            <a:off x="2300021" y="2699777"/>
            <a:ext cx="422352" cy="418971"/>
          </a:xfrm>
          <a:prstGeom prst="roundRect">
            <a:avLst>
              <a:gd name="adj" fmla="val 0"/>
            </a:avLst>
          </a:prstGeom>
          <a:gradFill>
            <a:gsLst>
              <a:gs pos="90000">
                <a:srgbClr val="991D1E"/>
              </a:gs>
              <a:gs pos="30000">
                <a:srgbClr val="D92E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1</a:t>
            </a:r>
            <a:endParaRPr kumimoji="0" lang="zh-CN" altLang="en-US" sz="2800" b="1" i="0" u="none" strike="noStrike" kern="120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endParaRPr>
          </a:p>
        </p:txBody>
      </p:sp>
      <p:sp>
        <p:nvSpPr>
          <p:cNvPr id="9" name="矩形: 圆角 6">
            <a:extLst>
              <a:ext uri="{FF2B5EF4-FFF2-40B4-BE49-F238E27FC236}">
                <a16:creationId xmlns:a16="http://schemas.microsoft.com/office/drawing/2014/main" id="{12EDBA15-88FF-494F-833E-F17017500D48}"/>
              </a:ext>
            </a:extLst>
          </p:cNvPr>
          <p:cNvSpPr/>
          <p:nvPr/>
        </p:nvSpPr>
        <p:spPr>
          <a:xfrm>
            <a:off x="2300021" y="3951370"/>
            <a:ext cx="422352" cy="418971"/>
          </a:xfrm>
          <a:prstGeom prst="roundRect">
            <a:avLst>
              <a:gd name="adj" fmla="val 0"/>
            </a:avLst>
          </a:prstGeom>
          <a:gradFill>
            <a:gsLst>
              <a:gs pos="90000">
                <a:srgbClr val="991D1E"/>
              </a:gs>
              <a:gs pos="30000">
                <a:srgbClr val="D92E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2</a:t>
            </a:r>
            <a:endParaRPr kumimoji="0" lang="zh-CN" altLang="en-US" sz="2800" b="1" i="0" u="none" strike="noStrike" kern="120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endParaRPr>
          </a:p>
        </p:txBody>
      </p:sp>
      <p:sp>
        <p:nvSpPr>
          <p:cNvPr id="10" name="矩形: 圆角 7">
            <a:extLst>
              <a:ext uri="{FF2B5EF4-FFF2-40B4-BE49-F238E27FC236}">
                <a16:creationId xmlns:a16="http://schemas.microsoft.com/office/drawing/2014/main" id="{D80EC419-F004-4DD9-8753-4425B2D5B714}"/>
              </a:ext>
            </a:extLst>
          </p:cNvPr>
          <p:cNvSpPr/>
          <p:nvPr/>
        </p:nvSpPr>
        <p:spPr>
          <a:xfrm>
            <a:off x="2300021" y="5174413"/>
            <a:ext cx="422352" cy="418971"/>
          </a:xfrm>
          <a:prstGeom prst="roundRect">
            <a:avLst>
              <a:gd name="adj" fmla="val 0"/>
            </a:avLst>
          </a:prstGeom>
          <a:gradFill>
            <a:gsLst>
              <a:gs pos="90000">
                <a:srgbClr val="991D1E"/>
              </a:gs>
              <a:gs pos="30000">
                <a:srgbClr val="D92E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3</a:t>
            </a:r>
            <a:endParaRPr kumimoji="0" lang="zh-CN" altLang="en-US" sz="2800" b="1" i="0" u="none" strike="noStrike" kern="120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endParaRPr>
          </a:p>
        </p:txBody>
      </p:sp>
      <p:sp>
        <p:nvSpPr>
          <p:cNvPr id="12" name="Rectangle 6">
            <a:extLst>
              <a:ext uri="{FF2B5EF4-FFF2-40B4-BE49-F238E27FC236}">
                <a16:creationId xmlns:a16="http://schemas.microsoft.com/office/drawing/2014/main" id="{D9E96B37-8E1F-46FE-A3B4-4DBDA31CB1E5}"/>
              </a:ext>
            </a:extLst>
          </p:cNvPr>
          <p:cNvSpPr>
            <a:spLocks noChangeArrowheads="1"/>
          </p:cNvSpPr>
          <p:nvPr/>
        </p:nvSpPr>
        <p:spPr bwMode="auto">
          <a:xfrm>
            <a:off x="2893778" y="4937623"/>
            <a:ext cx="7467533"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rPr>
              <a:t>针对一些地方出现的“脱贫又返贫”情况，习近平也开出“药方”：</a:t>
            </a:r>
            <a:r>
              <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“防止返贫和继续攻坚同样重要</a:t>
            </a:r>
            <a:r>
              <a:rPr kumimoji="0" lang="zh-CN" altLang="en-US"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rPr>
              <a:t>，已经摘帽的贫困县、贫困村、贫困户，要继续巩固，增强‘造血’功能，建立健全稳定脱贫长效机制。”</a:t>
            </a:r>
            <a:endParaRPr kumimoji="0" lang="en-US" altLang="zh-CN"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endParaRPr>
          </a:p>
        </p:txBody>
      </p:sp>
      <p:sp>
        <p:nvSpPr>
          <p:cNvPr id="13" name="Rectangle 6">
            <a:extLst>
              <a:ext uri="{FF2B5EF4-FFF2-40B4-BE49-F238E27FC236}">
                <a16:creationId xmlns:a16="http://schemas.microsoft.com/office/drawing/2014/main" id="{E7C155D5-9224-450D-8C17-05C2039B6209}"/>
              </a:ext>
            </a:extLst>
          </p:cNvPr>
          <p:cNvSpPr>
            <a:spLocks noChangeArrowheads="1"/>
          </p:cNvSpPr>
          <p:nvPr/>
        </p:nvSpPr>
        <p:spPr bwMode="auto">
          <a:xfrm>
            <a:off x="2893778" y="3604753"/>
            <a:ext cx="746753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对扶贫干部，他要求“坚守岗位”。</a:t>
            </a:r>
            <a:r>
              <a:rPr kumimoji="0" lang="zh-CN" altLang="en-US"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rPr>
              <a:t>“要保持人员的稳定”，习近平在四川代表团参加审议时强调，“现在所有扶贫地区的领导干部都要坚守岗位”。</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rPr>
              <a:t>对扶贫工作，他强调“全过程都要精准，有的需要下一番‘绣花’功夫”，他还严厉告诫，“不要脱离实际随意提前”，“坚决制止扶贫工作中的形式主义”。</a:t>
            </a:r>
            <a:endParaRPr kumimoji="0" lang="en-US" altLang="zh-CN" sz="1600" b="0" i="0" u="none" strike="noStrike" kern="1200" cap="none" spc="0" normalizeH="0" baseline="0" noProof="0" dirty="0">
              <a:ln>
                <a:noFill/>
              </a:ln>
              <a:solidFill>
                <a:srgbClr val="292929"/>
              </a:solidFill>
              <a:effectLst/>
              <a:uLnTx/>
              <a:uFillTx/>
              <a:latin typeface="微软雅黑" panose="020B0503020204020204" pitchFamily="82" charset="2"/>
              <a:ea typeface="微软雅黑" panose="020B0503020204020204" pitchFamily="82" charset="2"/>
              <a:cs typeface="+mn-cs"/>
            </a:endParaRPr>
          </a:p>
        </p:txBody>
      </p:sp>
      <p:sp>
        <p:nvSpPr>
          <p:cNvPr id="14" name="矩形: 圆角 10">
            <a:extLst>
              <a:ext uri="{FF2B5EF4-FFF2-40B4-BE49-F238E27FC236}">
                <a16:creationId xmlns:a16="http://schemas.microsoft.com/office/drawing/2014/main" id="{D6014B05-B774-42E6-8A67-B3DB117CF6C4}"/>
              </a:ext>
            </a:extLst>
          </p:cNvPr>
          <p:cNvSpPr/>
          <p:nvPr/>
        </p:nvSpPr>
        <p:spPr>
          <a:xfrm>
            <a:off x="4766993" y="1614500"/>
            <a:ext cx="2659577" cy="599272"/>
          </a:xfrm>
          <a:prstGeom prst="roundRect">
            <a:avLst>
              <a:gd name="adj" fmla="val 12064"/>
            </a:avLst>
          </a:prstGeom>
          <a:gradFill>
            <a:gsLst>
              <a:gs pos="90000">
                <a:srgbClr val="991D1E"/>
              </a:gs>
              <a:gs pos="30000">
                <a:srgbClr val="D92E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脱贫攻坚</a:t>
            </a:r>
          </a:p>
        </p:txBody>
      </p:sp>
    </p:spTree>
    <p:extLst>
      <p:ext uri="{BB962C8B-B14F-4D97-AF65-F5344CB8AC3E}">
        <p14:creationId xmlns:p14="http://schemas.microsoft.com/office/powerpoint/2010/main" val="89280009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2000"/>
                                        <p:tgtEl>
                                          <p:spTgt spid="7"/>
                                        </p:tgtEl>
                                      </p:cBhvr>
                                    </p:animEffect>
                                  </p:childTnLst>
                                </p:cTn>
                              </p:par>
                            </p:childTnLst>
                          </p:cTn>
                        </p:par>
                        <p:par>
                          <p:cTn id="11" fill="hold">
                            <p:stCondLst>
                              <p:cond delay="2000"/>
                            </p:stCondLst>
                            <p:childTnLst>
                              <p:par>
                                <p:cTn id="12" presetID="53" presetClass="entr" presetSubtype="16"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par>
                          <p:cTn id="17" fill="hold">
                            <p:stCondLst>
                              <p:cond delay="2500"/>
                            </p:stCondLst>
                            <p:childTnLst>
                              <p:par>
                                <p:cTn id="18" presetID="42"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3500"/>
                            </p:stCondLst>
                            <p:childTnLst>
                              <p:par>
                                <p:cTn id="24" presetID="53" presetClass="entr" presetSubtype="16"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childTnLst>
                          </p:cTn>
                        </p:par>
                        <p:par>
                          <p:cTn id="29" fill="hold">
                            <p:stCondLst>
                              <p:cond delay="4000"/>
                            </p:stCondLst>
                            <p:childTnLst>
                              <p:par>
                                <p:cTn id="30" presetID="42"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childTnLst>
                          </p:cTn>
                        </p:par>
                        <p:par>
                          <p:cTn id="35" fill="hold">
                            <p:stCondLst>
                              <p:cond delay="5000"/>
                            </p:stCondLst>
                            <p:childTnLst>
                              <p:par>
                                <p:cTn id="36" presetID="53" presetClass="entr" presetSubtype="16"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2" grpId="0"/>
      <p:bldP spid="13" grpId="0"/>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82606" t="9132" b="5643"/>
          <a:stretch/>
        </p:blipFill>
        <p:spPr>
          <a:xfrm flipH="1">
            <a:off x="-2" y="65408"/>
            <a:ext cx="2833353" cy="6934259"/>
          </a:xfrm>
          <a:custGeom>
            <a:avLst/>
            <a:gdLst>
              <a:gd name="connsiteX0" fmla="*/ 0 w 2120721"/>
              <a:gd name="connsiteY0" fmla="*/ 0 h 5190186"/>
              <a:gd name="connsiteX1" fmla="*/ 2120721 w 2120721"/>
              <a:gd name="connsiteY1" fmla="*/ 0 h 5190186"/>
              <a:gd name="connsiteX2" fmla="*/ 2120721 w 2120721"/>
              <a:gd name="connsiteY2" fmla="*/ 5190186 h 5190186"/>
              <a:gd name="connsiteX3" fmla="*/ 477501 w 2120721"/>
              <a:gd name="connsiteY3" fmla="*/ 5190186 h 5190186"/>
              <a:gd name="connsiteX4" fmla="*/ 477501 w 2120721"/>
              <a:gd name="connsiteY4" fmla="*/ 3632844 h 5190186"/>
              <a:gd name="connsiteX5" fmla="*/ 0 w 2120721"/>
              <a:gd name="connsiteY5" fmla="*/ 3632844 h 519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0721" h="5190186">
                <a:moveTo>
                  <a:pt x="0" y="0"/>
                </a:moveTo>
                <a:lnTo>
                  <a:pt x="2120721" y="0"/>
                </a:lnTo>
                <a:lnTo>
                  <a:pt x="2120721" y="5190186"/>
                </a:lnTo>
                <a:lnTo>
                  <a:pt x="477501" y="5190186"/>
                </a:lnTo>
                <a:lnTo>
                  <a:pt x="477501" y="3632844"/>
                </a:lnTo>
                <a:lnTo>
                  <a:pt x="0" y="3632844"/>
                </a:lnTo>
                <a:close/>
              </a:path>
            </a:pathLst>
          </a:cu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r="53416" b="68240"/>
          <a:stretch/>
        </p:blipFill>
        <p:spPr>
          <a:xfrm flipH="1">
            <a:off x="5611577" y="0"/>
            <a:ext cx="6580421" cy="2240924"/>
          </a:xfrm>
          <a:prstGeom prst="rect">
            <a:avLst/>
          </a:prstGeom>
        </p:spPr>
      </p:pic>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t="74267"/>
          <a:stretch/>
        </p:blipFill>
        <p:spPr>
          <a:xfrm>
            <a:off x="1" y="5290898"/>
            <a:ext cx="12191999" cy="1567102"/>
          </a:xfrm>
          <a:custGeom>
            <a:avLst/>
            <a:gdLst>
              <a:gd name="connsiteX0" fmla="*/ 0 w 12191999"/>
              <a:gd name="connsiteY0" fmla="*/ 0 h 1567102"/>
              <a:gd name="connsiteX1" fmla="*/ 605306 w 12191999"/>
              <a:gd name="connsiteY1" fmla="*/ 0 h 1567102"/>
              <a:gd name="connsiteX2" fmla="*/ 605306 w 12191999"/>
              <a:gd name="connsiteY2" fmla="*/ 229374 h 1567102"/>
              <a:gd name="connsiteX3" fmla="*/ 2018762 w 12191999"/>
              <a:gd name="connsiteY3" fmla="*/ 229374 h 1567102"/>
              <a:gd name="connsiteX4" fmla="*/ 2018762 w 12191999"/>
              <a:gd name="connsiteY4" fmla="*/ 669700 h 1567102"/>
              <a:gd name="connsiteX5" fmla="*/ 10483402 w 12191999"/>
              <a:gd name="connsiteY5" fmla="*/ 669700 h 1567102"/>
              <a:gd name="connsiteX6" fmla="*/ 10483402 w 12191999"/>
              <a:gd name="connsiteY6" fmla="*/ 334850 h 1567102"/>
              <a:gd name="connsiteX7" fmla="*/ 12191999 w 12191999"/>
              <a:gd name="connsiteY7" fmla="*/ 334850 h 1567102"/>
              <a:gd name="connsiteX8" fmla="*/ 12191999 w 12191999"/>
              <a:gd name="connsiteY8" fmla="*/ 1567102 h 1567102"/>
              <a:gd name="connsiteX9" fmla="*/ 0 w 12191999"/>
              <a:gd name="connsiteY9" fmla="*/ 1567102 h 156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999" h="1567102">
                <a:moveTo>
                  <a:pt x="0" y="0"/>
                </a:moveTo>
                <a:lnTo>
                  <a:pt x="605306" y="0"/>
                </a:lnTo>
                <a:lnTo>
                  <a:pt x="605306" y="229374"/>
                </a:lnTo>
                <a:lnTo>
                  <a:pt x="2018762" y="229374"/>
                </a:lnTo>
                <a:lnTo>
                  <a:pt x="2018762" y="669700"/>
                </a:lnTo>
                <a:lnTo>
                  <a:pt x="10483402" y="669700"/>
                </a:lnTo>
                <a:lnTo>
                  <a:pt x="10483402" y="334850"/>
                </a:lnTo>
                <a:lnTo>
                  <a:pt x="12191999" y="334850"/>
                </a:lnTo>
                <a:lnTo>
                  <a:pt x="12191999" y="1567102"/>
                </a:lnTo>
                <a:lnTo>
                  <a:pt x="0" y="1567102"/>
                </a:lnTo>
                <a:close/>
              </a:path>
            </a:pathLst>
          </a:custGeom>
        </p:spPr>
      </p:pic>
      <p:sp>
        <p:nvSpPr>
          <p:cNvPr id="12" name="圆角矩形 11"/>
          <p:cNvSpPr/>
          <p:nvPr/>
        </p:nvSpPr>
        <p:spPr>
          <a:xfrm>
            <a:off x="5950039" y="1913041"/>
            <a:ext cx="4752304" cy="595941"/>
          </a:xfrm>
          <a:prstGeom prst="roundRect">
            <a:avLst/>
          </a:prstGeom>
          <a:gradFill>
            <a:gsLst>
              <a:gs pos="90000">
                <a:srgbClr val="991D1E"/>
              </a:gs>
              <a:gs pos="30000">
                <a:srgbClr val="D92E22"/>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endParaRPr lang="zh-CN" altLang="en-US" sz="2400" b="1" dirty="0">
              <a:solidFill>
                <a:srgbClr val="99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圆角矩形 12"/>
          <p:cNvSpPr/>
          <p:nvPr/>
        </p:nvSpPr>
        <p:spPr>
          <a:xfrm>
            <a:off x="5950039" y="2933243"/>
            <a:ext cx="4752304" cy="595941"/>
          </a:xfrm>
          <a:prstGeom prst="roundRect">
            <a:avLst/>
          </a:prstGeom>
          <a:gradFill>
            <a:gsLst>
              <a:gs pos="90000">
                <a:srgbClr val="991D1E"/>
              </a:gs>
              <a:gs pos="30000">
                <a:srgbClr val="D92E22"/>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tLang="zh-CN" sz="2800" b="1" dirty="0">
              <a:ln w="22225">
                <a:noFill/>
              </a:ln>
              <a:solidFill>
                <a:schemeClr val="bg1"/>
              </a:solidFill>
              <a:latin typeface="微软雅黑" panose="020B0503020204020204" charset="-122"/>
              <a:ea typeface="微软雅黑" panose="020B0503020204020204" charset="-122"/>
            </a:endParaRPr>
          </a:p>
        </p:txBody>
      </p:sp>
      <p:sp>
        <p:nvSpPr>
          <p:cNvPr id="14" name="圆角矩形 13"/>
          <p:cNvSpPr/>
          <p:nvPr/>
        </p:nvSpPr>
        <p:spPr>
          <a:xfrm>
            <a:off x="5950039" y="3933708"/>
            <a:ext cx="4752304" cy="595941"/>
          </a:xfrm>
          <a:prstGeom prst="roundRect">
            <a:avLst/>
          </a:prstGeom>
          <a:gradFill>
            <a:gsLst>
              <a:gs pos="90000">
                <a:srgbClr val="991D1E"/>
              </a:gs>
              <a:gs pos="30000">
                <a:srgbClr val="D92E22"/>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tLang="zh-CN" sz="2800" b="1" dirty="0">
              <a:ln w="22225">
                <a:noFill/>
              </a:ln>
              <a:solidFill>
                <a:schemeClr val="bg1"/>
              </a:solidFill>
              <a:latin typeface="微软雅黑" panose="020B0503020204020204" charset="-122"/>
              <a:ea typeface="微软雅黑" panose="020B0503020204020204" charset="-122"/>
            </a:endParaRPr>
          </a:p>
        </p:txBody>
      </p:sp>
      <p:sp>
        <p:nvSpPr>
          <p:cNvPr id="15" name="圆角矩形 14"/>
          <p:cNvSpPr/>
          <p:nvPr/>
        </p:nvSpPr>
        <p:spPr>
          <a:xfrm>
            <a:off x="5950039" y="4953910"/>
            <a:ext cx="4752304" cy="595941"/>
          </a:xfrm>
          <a:prstGeom prst="roundRect">
            <a:avLst/>
          </a:prstGeom>
          <a:gradFill>
            <a:gsLst>
              <a:gs pos="90000">
                <a:srgbClr val="991D1E"/>
              </a:gs>
              <a:gs pos="30000">
                <a:srgbClr val="D92E22"/>
              </a:gs>
            </a:gsLst>
            <a:lin ang="5400000" scaled="1"/>
          </a:gradFill>
          <a:ln w="1905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tLang="zh-CN" sz="2800" b="1" dirty="0">
              <a:ln w="22225">
                <a:noFill/>
              </a:ln>
              <a:solidFill>
                <a:schemeClr val="bg1"/>
              </a:solidFill>
              <a:latin typeface="微软雅黑" panose="020B0503020204020204" charset="-122"/>
              <a:ea typeface="微软雅黑" panose="020B0503020204020204" charset="-122"/>
            </a:endParaRPr>
          </a:p>
        </p:txBody>
      </p:sp>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95454" y="1884526"/>
            <a:ext cx="992428" cy="686760"/>
          </a:xfrm>
          <a:prstGeom prst="rect">
            <a:avLst/>
          </a:prstGeom>
        </p:spPr>
      </p:pic>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95454" y="2904728"/>
            <a:ext cx="992428" cy="686760"/>
          </a:xfrm>
          <a:prstGeom prst="rect">
            <a:avLst/>
          </a:prstGeom>
        </p:spPr>
      </p:pic>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95454" y="3905193"/>
            <a:ext cx="992428" cy="686760"/>
          </a:xfrm>
          <a:prstGeom prst="rect">
            <a:avLst/>
          </a:prstGeom>
        </p:spPr>
      </p:pic>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95454" y="4925395"/>
            <a:ext cx="992428" cy="686760"/>
          </a:xfrm>
          <a:prstGeom prst="rect">
            <a:avLst/>
          </a:prstGeom>
        </p:spPr>
      </p:pic>
      <p:sp>
        <p:nvSpPr>
          <p:cNvPr id="21" name="文本框 20"/>
          <p:cNvSpPr txBox="1"/>
          <p:nvPr/>
        </p:nvSpPr>
        <p:spPr>
          <a:xfrm>
            <a:off x="2264506" y="1884526"/>
            <a:ext cx="2231380" cy="3971600"/>
          </a:xfrm>
          <a:prstGeom prst="rect">
            <a:avLst/>
          </a:prstGeom>
          <a:noFill/>
        </p:spPr>
        <p:txBody>
          <a:bodyPr vert="eaVert" wrap="none" rtlCol="0">
            <a:spAutoFit/>
          </a:bodyPr>
          <a:lstStyle/>
          <a:p>
            <a:r>
              <a:rPr lang="zh-CN" altLang="en-US" sz="11500" b="1" dirty="0">
                <a:ln w="22225">
                  <a:solidFill>
                    <a:schemeClr val="bg1"/>
                  </a:solidFill>
                </a:ln>
                <a:gradFill>
                  <a:gsLst>
                    <a:gs pos="90000">
                      <a:srgbClr val="991D1E"/>
                    </a:gs>
                    <a:gs pos="30000">
                      <a:srgbClr val="D92E22"/>
                    </a:gs>
                  </a:gsLst>
                  <a:lin ang="5400000" scaled="1"/>
                </a:gradFill>
                <a:effectLst>
                  <a:outerShdw blurRad="50800" dist="38100" dir="2700000" algn="tl" rotWithShape="0">
                    <a:prstClr val="black">
                      <a:alpha val="40000"/>
                    </a:prstClr>
                  </a:outerShdw>
                </a:effectLst>
                <a:latin typeface="华文行楷" panose="02010800040101010101" pitchFamily="2" charset="-122"/>
                <a:ea typeface="华文行楷" panose="02010800040101010101" pitchFamily="2" charset="-122"/>
              </a:rPr>
              <a:t>目  录</a:t>
            </a:r>
          </a:p>
          <a:p>
            <a:endParaRPr lang="zh-CN" altLang="en-US" dirty="0"/>
          </a:p>
        </p:txBody>
      </p:sp>
      <p:sp>
        <p:nvSpPr>
          <p:cNvPr id="22" name="TextBox 57"/>
          <p:cNvSpPr txBox="1"/>
          <p:nvPr/>
        </p:nvSpPr>
        <p:spPr>
          <a:xfrm>
            <a:off x="6364532" y="1958773"/>
            <a:ext cx="1607491" cy="461665"/>
          </a:xfrm>
          <a:prstGeom prst="rect">
            <a:avLst/>
          </a:prstGeom>
          <a:noFill/>
        </p:spPr>
        <p:txBody>
          <a:bodyPr wrap="square" rtlCol="0">
            <a:spAutoFit/>
          </a:bodyPr>
          <a:lstStyle/>
          <a:p>
            <a:pPr defTabSz="914377"/>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关于两会</a:t>
            </a:r>
          </a:p>
        </p:txBody>
      </p:sp>
      <p:sp>
        <p:nvSpPr>
          <p:cNvPr id="23" name="TextBox 58"/>
          <p:cNvSpPr txBox="1"/>
          <p:nvPr/>
        </p:nvSpPr>
        <p:spPr>
          <a:xfrm>
            <a:off x="8007665" y="2021390"/>
            <a:ext cx="1832556" cy="369332"/>
          </a:xfrm>
          <a:prstGeom prst="rect">
            <a:avLst/>
          </a:prstGeom>
          <a:noFill/>
        </p:spPr>
        <p:txBody>
          <a:bodyPr wrap="square" rtlCol="0">
            <a:spAutoFit/>
          </a:bodyPr>
          <a:lstStyle/>
          <a:p>
            <a:pPr defTabSz="914377"/>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两会的基础知识</a:t>
            </a:r>
          </a:p>
        </p:txBody>
      </p:sp>
      <p:sp>
        <p:nvSpPr>
          <p:cNvPr id="44" name="TextBox 57"/>
          <p:cNvSpPr txBox="1"/>
          <p:nvPr/>
        </p:nvSpPr>
        <p:spPr>
          <a:xfrm>
            <a:off x="6343353" y="3027598"/>
            <a:ext cx="1908859" cy="461665"/>
          </a:xfrm>
          <a:prstGeom prst="rect">
            <a:avLst/>
          </a:prstGeom>
          <a:noFill/>
        </p:spPr>
        <p:txBody>
          <a:bodyPr wrap="square" rtlCol="0">
            <a:spAutoFit/>
          </a:bodyPr>
          <a:lstStyle/>
          <a:p>
            <a:pPr defTabSz="914377"/>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两会概况</a:t>
            </a:r>
          </a:p>
        </p:txBody>
      </p:sp>
      <p:sp>
        <p:nvSpPr>
          <p:cNvPr id="45" name="TextBox 58"/>
          <p:cNvSpPr txBox="1"/>
          <p:nvPr/>
        </p:nvSpPr>
        <p:spPr>
          <a:xfrm>
            <a:off x="7972023" y="3066058"/>
            <a:ext cx="2616327" cy="369332"/>
          </a:xfrm>
          <a:prstGeom prst="rect">
            <a:avLst/>
          </a:prstGeom>
          <a:noFill/>
        </p:spPr>
        <p:txBody>
          <a:bodyPr wrap="square" rtlCol="0">
            <a:spAutoFit/>
          </a:bodyPr>
          <a:lstStyle/>
          <a:p>
            <a:pPr defTabSz="914377"/>
            <a:r>
              <a:rPr lang="en-US" altLang="zh-CN"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2018</a:t>
            </a:r>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年两会的基本情况</a:t>
            </a:r>
          </a:p>
        </p:txBody>
      </p:sp>
      <p:sp>
        <p:nvSpPr>
          <p:cNvPr id="46" name="TextBox 57"/>
          <p:cNvSpPr txBox="1"/>
          <p:nvPr/>
        </p:nvSpPr>
        <p:spPr>
          <a:xfrm>
            <a:off x="6364532" y="4017740"/>
            <a:ext cx="1607491" cy="461665"/>
          </a:xfrm>
          <a:prstGeom prst="rect">
            <a:avLst/>
          </a:prstGeom>
          <a:noFill/>
        </p:spPr>
        <p:txBody>
          <a:bodyPr wrap="square" rtlCol="0">
            <a:spAutoFit/>
          </a:bodyPr>
          <a:lstStyle/>
          <a:p>
            <a:pPr defTabSz="914377"/>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两会热点</a:t>
            </a:r>
          </a:p>
        </p:txBody>
      </p:sp>
      <p:sp>
        <p:nvSpPr>
          <p:cNvPr id="47" name="TextBox 58">
            <a:extLst>
              <a:ext uri="{FF2B5EF4-FFF2-40B4-BE49-F238E27FC236}">
                <a16:creationId xmlns:a16="http://schemas.microsoft.com/office/drawing/2014/main" id="{9FFC68E8-BA9B-4D27-A98E-FA6470316566}"/>
              </a:ext>
            </a:extLst>
          </p:cNvPr>
          <p:cNvSpPr txBox="1"/>
          <p:nvPr/>
        </p:nvSpPr>
        <p:spPr>
          <a:xfrm>
            <a:off x="7972023" y="4078090"/>
            <a:ext cx="2176118" cy="369332"/>
          </a:xfrm>
          <a:prstGeom prst="rect">
            <a:avLst/>
          </a:prstGeom>
          <a:noFill/>
        </p:spPr>
        <p:txBody>
          <a:bodyPr wrap="square" rtlCol="0">
            <a:spAutoFit/>
          </a:bodyPr>
          <a:lstStyle/>
          <a:p>
            <a:pPr defTabSz="914377"/>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两会的十大热点</a:t>
            </a:r>
          </a:p>
        </p:txBody>
      </p:sp>
      <p:sp>
        <p:nvSpPr>
          <p:cNvPr id="48" name="TextBox 57"/>
          <p:cNvSpPr txBox="1"/>
          <p:nvPr/>
        </p:nvSpPr>
        <p:spPr>
          <a:xfrm>
            <a:off x="6343352" y="5023195"/>
            <a:ext cx="1908859" cy="461665"/>
          </a:xfrm>
          <a:prstGeom prst="rect">
            <a:avLst/>
          </a:prstGeom>
          <a:noFill/>
        </p:spPr>
        <p:txBody>
          <a:bodyPr wrap="square" rtlCol="0">
            <a:spAutoFit/>
          </a:bodyPr>
          <a:lstStyle/>
          <a:p>
            <a:pPr defTabSz="914377"/>
            <a:r>
              <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两会信号</a:t>
            </a:r>
          </a:p>
        </p:txBody>
      </p:sp>
      <p:sp>
        <p:nvSpPr>
          <p:cNvPr id="49" name="TextBox 58"/>
          <p:cNvSpPr txBox="1"/>
          <p:nvPr/>
        </p:nvSpPr>
        <p:spPr>
          <a:xfrm>
            <a:off x="7962384" y="4935349"/>
            <a:ext cx="2176118" cy="646331"/>
          </a:xfrm>
          <a:prstGeom prst="rect">
            <a:avLst/>
          </a:prstGeom>
          <a:noFill/>
        </p:spPr>
        <p:txBody>
          <a:bodyPr wrap="square" rtlCol="0">
            <a:spAutoFit/>
          </a:bodyPr>
          <a:lstStyle/>
          <a:p>
            <a:pPr defTabSz="914377"/>
            <a:r>
              <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政府工作报告传递中国发展八大信号</a:t>
            </a:r>
          </a:p>
        </p:txBody>
      </p:sp>
    </p:spTree>
    <p:extLst>
      <p:ext uri="{BB962C8B-B14F-4D97-AF65-F5344CB8AC3E}">
        <p14:creationId xmlns:p14="http://schemas.microsoft.com/office/powerpoint/2010/main" val="356550461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10" dur="1000" fill="hold"/>
                                        <p:tgtEl>
                                          <p:spTgt spid="1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6"/>
                                        </p:tgtEl>
                                      </p:cBhvr>
                                    </p:animEffect>
                                  </p:childTnLst>
                                </p:cTn>
                              </p:par>
                              <p:par>
                                <p:cTn id="15" presetID="25" presetClass="entr" presetSubtype="0"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20" dur="1000" fill="hold"/>
                                        <p:tgtEl>
                                          <p:spTgt spid="17"/>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7"/>
                                        </p:tgtEl>
                                      </p:cBhvr>
                                    </p:animEffect>
                                  </p:childTnLst>
                                </p:cTn>
                              </p:par>
                              <p:par>
                                <p:cTn id="25" presetID="25" presetClass="entr" presetSubtype="0" fill="hold" nodeType="withEffect">
                                  <p:stCondLst>
                                    <p:cond delay="50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30" dur="1000" fill="hold"/>
                                        <p:tgtEl>
                                          <p:spTgt spid="18"/>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18"/>
                                        </p:tgtEl>
                                      </p:cBhvr>
                                    </p:animEffect>
                                  </p:childTnLst>
                                </p:cTn>
                              </p:par>
                              <p:par>
                                <p:cTn id="35" presetID="25" presetClass="entr" presetSubtype="0" fill="hold" nodeType="withEffect">
                                  <p:stCondLst>
                                    <p:cond delay="75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40" dur="1000" fill="hold"/>
                                        <p:tgtEl>
                                          <p:spTgt spid="19"/>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19"/>
                                        </p:tgtEl>
                                      </p:cBhvr>
                                    </p:animEffect>
                                  </p:childTnLst>
                                </p:cTn>
                              </p:par>
                            </p:childTnLst>
                          </p:cTn>
                        </p:par>
                        <p:par>
                          <p:cTn id="45" fill="hold">
                            <p:stCondLst>
                              <p:cond delay="1750"/>
                            </p:stCondLst>
                            <p:childTnLst>
                              <p:par>
                                <p:cTn id="46" presetID="22" presetClass="entr" presetSubtype="8"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2250"/>
                            </p:stCondLst>
                            <p:childTnLst>
                              <p:par>
                                <p:cTn id="50" presetID="22" presetClass="entr" presetSubtype="8"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par>
                          <p:cTn id="53" fill="hold">
                            <p:stCondLst>
                              <p:cond delay="2750"/>
                            </p:stCondLst>
                            <p:childTnLst>
                              <p:par>
                                <p:cTn id="54" presetID="22" presetClass="entr" presetSubtype="8"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500"/>
                                        <p:tgtEl>
                                          <p:spTgt spid="14"/>
                                        </p:tgtEl>
                                      </p:cBhvr>
                                    </p:animEffect>
                                  </p:childTnLst>
                                </p:cTn>
                              </p:par>
                            </p:childTnLst>
                          </p:cTn>
                        </p:par>
                        <p:par>
                          <p:cTn id="57" fill="hold">
                            <p:stCondLst>
                              <p:cond delay="3250"/>
                            </p:stCondLst>
                            <p:childTnLst>
                              <p:par>
                                <p:cTn id="58" presetID="22" presetClass="entr" presetSubtype="8"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left)">
                                      <p:cBhvr>
                                        <p:cTn id="60" dur="500"/>
                                        <p:tgtEl>
                                          <p:spTgt spid="15"/>
                                        </p:tgtEl>
                                      </p:cBhvr>
                                    </p:animEffect>
                                  </p:childTnLst>
                                </p:cTn>
                              </p:par>
                            </p:childTnLst>
                          </p:cTn>
                        </p:par>
                        <p:par>
                          <p:cTn id="61" fill="hold">
                            <p:stCondLst>
                              <p:cond delay="3750"/>
                            </p:stCondLst>
                            <p:childTnLst>
                              <p:par>
                                <p:cTn id="62" presetID="22" presetClass="entr" presetSubtype="8"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2000"/>
                                        <p:tgtEl>
                                          <p:spTgt spid="22"/>
                                        </p:tgtEl>
                                      </p:cBhvr>
                                    </p:animEffect>
                                  </p:childTnLst>
                                </p:cTn>
                              </p:par>
                            </p:childTnLst>
                          </p:cTn>
                        </p:par>
                        <p:par>
                          <p:cTn id="65" fill="hold">
                            <p:stCondLst>
                              <p:cond delay="5750"/>
                            </p:stCondLst>
                            <p:childTnLst>
                              <p:par>
                                <p:cTn id="66" presetID="42" presetClass="entr" presetSubtype="0" fill="hold" grpId="0" nodeType="after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1500"/>
                                        <p:tgtEl>
                                          <p:spTgt spid="23"/>
                                        </p:tgtEl>
                                      </p:cBhvr>
                                    </p:animEffect>
                                    <p:anim calcmode="lin" valueType="num">
                                      <p:cBhvr>
                                        <p:cTn id="69" dur="1500" fill="hold"/>
                                        <p:tgtEl>
                                          <p:spTgt spid="23"/>
                                        </p:tgtEl>
                                        <p:attrNameLst>
                                          <p:attrName>ppt_x</p:attrName>
                                        </p:attrNameLst>
                                      </p:cBhvr>
                                      <p:tavLst>
                                        <p:tav tm="0">
                                          <p:val>
                                            <p:strVal val="#ppt_x"/>
                                          </p:val>
                                        </p:tav>
                                        <p:tav tm="100000">
                                          <p:val>
                                            <p:strVal val="#ppt_x"/>
                                          </p:val>
                                        </p:tav>
                                      </p:tavLst>
                                    </p:anim>
                                    <p:anim calcmode="lin" valueType="num">
                                      <p:cBhvr>
                                        <p:cTn id="70" dur="1500" fill="hold"/>
                                        <p:tgtEl>
                                          <p:spTgt spid="23"/>
                                        </p:tgtEl>
                                        <p:attrNameLst>
                                          <p:attrName>ppt_y</p:attrName>
                                        </p:attrNameLst>
                                      </p:cBhvr>
                                      <p:tavLst>
                                        <p:tav tm="0">
                                          <p:val>
                                            <p:strVal val="#ppt_y+.1"/>
                                          </p:val>
                                        </p:tav>
                                        <p:tav tm="100000">
                                          <p:val>
                                            <p:strVal val="#ppt_y"/>
                                          </p:val>
                                        </p:tav>
                                      </p:tavLst>
                                    </p:anim>
                                  </p:childTnLst>
                                </p:cTn>
                              </p:par>
                            </p:childTnLst>
                          </p:cTn>
                        </p:par>
                        <p:par>
                          <p:cTn id="71" fill="hold">
                            <p:stCondLst>
                              <p:cond delay="7250"/>
                            </p:stCondLst>
                            <p:childTnLst>
                              <p:par>
                                <p:cTn id="72" presetID="22" presetClass="entr" presetSubtype="8" fill="hold" grpId="0" nodeType="afterEffect">
                                  <p:stCondLst>
                                    <p:cond delay="0"/>
                                  </p:stCondLst>
                                  <p:childTnLst>
                                    <p:set>
                                      <p:cBhvr>
                                        <p:cTn id="73" dur="1" fill="hold">
                                          <p:stCondLst>
                                            <p:cond delay="0"/>
                                          </p:stCondLst>
                                        </p:cTn>
                                        <p:tgtEl>
                                          <p:spTgt spid="44"/>
                                        </p:tgtEl>
                                        <p:attrNameLst>
                                          <p:attrName>style.visibility</p:attrName>
                                        </p:attrNameLst>
                                      </p:cBhvr>
                                      <p:to>
                                        <p:strVal val="visible"/>
                                      </p:to>
                                    </p:set>
                                    <p:animEffect transition="in" filter="wipe(left)">
                                      <p:cBhvr>
                                        <p:cTn id="74" dur="2000"/>
                                        <p:tgtEl>
                                          <p:spTgt spid="44"/>
                                        </p:tgtEl>
                                      </p:cBhvr>
                                    </p:animEffect>
                                  </p:childTnLst>
                                </p:cTn>
                              </p:par>
                            </p:childTnLst>
                          </p:cTn>
                        </p:par>
                        <p:par>
                          <p:cTn id="75" fill="hold">
                            <p:stCondLst>
                              <p:cond delay="9250"/>
                            </p:stCondLst>
                            <p:childTnLst>
                              <p:par>
                                <p:cTn id="76" presetID="42" presetClass="entr" presetSubtype="0"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1500"/>
                                        <p:tgtEl>
                                          <p:spTgt spid="45"/>
                                        </p:tgtEl>
                                      </p:cBhvr>
                                    </p:animEffect>
                                    <p:anim calcmode="lin" valueType="num">
                                      <p:cBhvr>
                                        <p:cTn id="79" dur="1500" fill="hold"/>
                                        <p:tgtEl>
                                          <p:spTgt spid="45"/>
                                        </p:tgtEl>
                                        <p:attrNameLst>
                                          <p:attrName>ppt_x</p:attrName>
                                        </p:attrNameLst>
                                      </p:cBhvr>
                                      <p:tavLst>
                                        <p:tav tm="0">
                                          <p:val>
                                            <p:strVal val="#ppt_x"/>
                                          </p:val>
                                        </p:tav>
                                        <p:tav tm="100000">
                                          <p:val>
                                            <p:strVal val="#ppt_x"/>
                                          </p:val>
                                        </p:tav>
                                      </p:tavLst>
                                    </p:anim>
                                    <p:anim calcmode="lin" valueType="num">
                                      <p:cBhvr>
                                        <p:cTn id="80" dur="1500" fill="hold"/>
                                        <p:tgtEl>
                                          <p:spTgt spid="45"/>
                                        </p:tgtEl>
                                        <p:attrNameLst>
                                          <p:attrName>ppt_y</p:attrName>
                                        </p:attrNameLst>
                                      </p:cBhvr>
                                      <p:tavLst>
                                        <p:tav tm="0">
                                          <p:val>
                                            <p:strVal val="#ppt_y+.1"/>
                                          </p:val>
                                        </p:tav>
                                        <p:tav tm="100000">
                                          <p:val>
                                            <p:strVal val="#ppt_y"/>
                                          </p:val>
                                        </p:tav>
                                      </p:tavLst>
                                    </p:anim>
                                  </p:childTnLst>
                                </p:cTn>
                              </p:par>
                            </p:childTnLst>
                          </p:cTn>
                        </p:par>
                        <p:par>
                          <p:cTn id="81" fill="hold">
                            <p:stCondLst>
                              <p:cond delay="10750"/>
                            </p:stCondLst>
                            <p:childTnLst>
                              <p:par>
                                <p:cTn id="82" presetID="22" presetClass="entr" presetSubtype="8" fill="hold" grpId="0" nodeType="afterEffect">
                                  <p:stCondLst>
                                    <p:cond delay="0"/>
                                  </p:stCondLst>
                                  <p:childTnLst>
                                    <p:set>
                                      <p:cBhvr>
                                        <p:cTn id="83" dur="1" fill="hold">
                                          <p:stCondLst>
                                            <p:cond delay="0"/>
                                          </p:stCondLst>
                                        </p:cTn>
                                        <p:tgtEl>
                                          <p:spTgt spid="46"/>
                                        </p:tgtEl>
                                        <p:attrNameLst>
                                          <p:attrName>style.visibility</p:attrName>
                                        </p:attrNameLst>
                                      </p:cBhvr>
                                      <p:to>
                                        <p:strVal val="visible"/>
                                      </p:to>
                                    </p:set>
                                    <p:animEffect transition="in" filter="wipe(left)">
                                      <p:cBhvr>
                                        <p:cTn id="84" dur="2000"/>
                                        <p:tgtEl>
                                          <p:spTgt spid="46"/>
                                        </p:tgtEl>
                                      </p:cBhvr>
                                    </p:animEffect>
                                  </p:childTnLst>
                                </p:cTn>
                              </p:par>
                            </p:childTnLst>
                          </p:cTn>
                        </p:par>
                        <p:par>
                          <p:cTn id="85" fill="hold">
                            <p:stCondLst>
                              <p:cond delay="12750"/>
                            </p:stCondLst>
                            <p:childTnLst>
                              <p:par>
                                <p:cTn id="86" presetID="42" presetClass="entr" presetSubtype="0" fill="hold" grpId="0" nodeType="after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fade">
                                      <p:cBhvr>
                                        <p:cTn id="88" dur="1500"/>
                                        <p:tgtEl>
                                          <p:spTgt spid="47"/>
                                        </p:tgtEl>
                                      </p:cBhvr>
                                    </p:animEffect>
                                    <p:anim calcmode="lin" valueType="num">
                                      <p:cBhvr>
                                        <p:cTn id="89" dur="1500" fill="hold"/>
                                        <p:tgtEl>
                                          <p:spTgt spid="47"/>
                                        </p:tgtEl>
                                        <p:attrNameLst>
                                          <p:attrName>ppt_x</p:attrName>
                                        </p:attrNameLst>
                                      </p:cBhvr>
                                      <p:tavLst>
                                        <p:tav tm="0">
                                          <p:val>
                                            <p:strVal val="#ppt_x"/>
                                          </p:val>
                                        </p:tav>
                                        <p:tav tm="100000">
                                          <p:val>
                                            <p:strVal val="#ppt_x"/>
                                          </p:val>
                                        </p:tav>
                                      </p:tavLst>
                                    </p:anim>
                                    <p:anim calcmode="lin" valueType="num">
                                      <p:cBhvr>
                                        <p:cTn id="90" dur="1500" fill="hold"/>
                                        <p:tgtEl>
                                          <p:spTgt spid="47"/>
                                        </p:tgtEl>
                                        <p:attrNameLst>
                                          <p:attrName>ppt_y</p:attrName>
                                        </p:attrNameLst>
                                      </p:cBhvr>
                                      <p:tavLst>
                                        <p:tav tm="0">
                                          <p:val>
                                            <p:strVal val="#ppt_y+.1"/>
                                          </p:val>
                                        </p:tav>
                                        <p:tav tm="100000">
                                          <p:val>
                                            <p:strVal val="#ppt_y"/>
                                          </p:val>
                                        </p:tav>
                                      </p:tavLst>
                                    </p:anim>
                                  </p:childTnLst>
                                </p:cTn>
                              </p:par>
                            </p:childTnLst>
                          </p:cTn>
                        </p:par>
                        <p:par>
                          <p:cTn id="91" fill="hold">
                            <p:stCondLst>
                              <p:cond delay="14250"/>
                            </p:stCondLst>
                            <p:childTnLst>
                              <p:par>
                                <p:cTn id="92" presetID="22" presetClass="entr" presetSubtype="8" fill="hold" grpId="0" nodeType="after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wipe(left)">
                                      <p:cBhvr>
                                        <p:cTn id="94" dur="2000"/>
                                        <p:tgtEl>
                                          <p:spTgt spid="48"/>
                                        </p:tgtEl>
                                      </p:cBhvr>
                                    </p:animEffect>
                                  </p:childTnLst>
                                </p:cTn>
                              </p:par>
                            </p:childTnLst>
                          </p:cTn>
                        </p:par>
                        <p:par>
                          <p:cTn id="95" fill="hold">
                            <p:stCondLst>
                              <p:cond delay="16250"/>
                            </p:stCondLst>
                            <p:childTnLst>
                              <p:par>
                                <p:cTn id="96" presetID="42" presetClass="entr" presetSubtype="0" fill="hold" grpId="0" nodeType="afterEffect">
                                  <p:stCondLst>
                                    <p:cond delay="0"/>
                                  </p:stCondLst>
                                  <p:childTnLst>
                                    <p:set>
                                      <p:cBhvr>
                                        <p:cTn id="97" dur="1" fill="hold">
                                          <p:stCondLst>
                                            <p:cond delay="0"/>
                                          </p:stCondLst>
                                        </p:cTn>
                                        <p:tgtEl>
                                          <p:spTgt spid="49"/>
                                        </p:tgtEl>
                                        <p:attrNameLst>
                                          <p:attrName>style.visibility</p:attrName>
                                        </p:attrNameLst>
                                      </p:cBhvr>
                                      <p:to>
                                        <p:strVal val="visible"/>
                                      </p:to>
                                    </p:set>
                                    <p:animEffect transition="in" filter="fade">
                                      <p:cBhvr>
                                        <p:cTn id="98" dur="1500"/>
                                        <p:tgtEl>
                                          <p:spTgt spid="49"/>
                                        </p:tgtEl>
                                      </p:cBhvr>
                                    </p:animEffect>
                                    <p:anim calcmode="lin" valueType="num">
                                      <p:cBhvr>
                                        <p:cTn id="99" dur="1500" fill="hold"/>
                                        <p:tgtEl>
                                          <p:spTgt spid="49"/>
                                        </p:tgtEl>
                                        <p:attrNameLst>
                                          <p:attrName>ppt_x</p:attrName>
                                        </p:attrNameLst>
                                      </p:cBhvr>
                                      <p:tavLst>
                                        <p:tav tm="0">
                                          <p:val>
                                            <p:strVal val="#ppt_x"/>
                                          </p:val>
                                        </p:tav>
                                        <p:tav tm="100000">
                                          <p:val>
                                            <p:strVal val="#ppt_x"/>
                                          </p:val>
                                        </p:tav>
                                      </p:tavLst>
                                    </p:anim>
                                    <p:anim calcmode="lin" valueType="num">
                                      <p:cBhvr>
                                        <p:cTn id="100" dur="1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22" grpId="0"/>
      <p:bldP spid="23" grpId="0"/>
      <p:bldP spid="44" grpId="0"/>
      <p:bldP spid="45" grpId="0"/>
      <p:bldP spid="46" grpId="0"/>
      <p:bldP spid="47" grpId="0"/>
      <p:bldP spid="48" grpId="0"/>
      <p:bldP spid="4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041493" y="413579"/>
            <a:ext cx="5109091" cy="830997"/>
          </a:xfrm>
          <a:prstGeom prst="rect">
            <a:avLst/>
          </a:prstGeom>
          <a:noFill/>
        </p:spPr>
        <p:txBody>
          <a:bodyPr wrap="none" rtlCol="0">
            <a:spAutoFit/>
          </a:bodyPr>
          <a:lstStyle/>
          <a:p>
            <a:pPr algn="ctr"/>
            <a:r>
              <a:rPr lang="zh-CN" altLang="en-US" sz="4800" b="1" dirty="0">
                <a:gradFill>
                  <a:gsLst>
                    <a:gs pos="90000">
                      <a:srgbClr val="991D1E"/>
                    </a:gs>
                    <a:gs pos="30000">
                      <a:srgbClr val="D92E22"/>
                    </a:gs>
                  </a:gsLst>
                  <a:lin ang="5400000" scaled="1"/>
                </a:gradFill>
                <a:effectLst>
                  <a:outerShdw blurRad="38100" dist="38100" dir="2700000" algn="tl">
                    <a:srgbClr val="000000">
                      <a:alpha val="43137"/>
                    </a:srgbClr>
                  </a:outerShdw>
                </a:effectLst>
              </a:rPr>
              <a:t>中国发展八大信号</a:t>
            </a:r>
          </a:p>
        </p:txBody>
      </p:sp>
      <p:cxnSp>
        <p:nvCxnSpPr>
          <p:cNvPr id="21" name="直接连接符 20"/>
          <p:cNvCxnSpPr/>
          <p:nvPr/>
        </p:nvCxnSpPr>
        <p:spPr>
          <a:xfrm>
            <a:off x="3260124" y="1269516"/>
            <a:ext cx="4680000" cy="0"/>
          </a:xfrm>
          <a:prstGeom prst="line">
            <a:avLst/>
          </a:prstGeom>
          <a:ln>
            <a:solidFill>
              <a:srgbClr val="E11A15"/>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r="53416" b="68240"/>
          <a:stretch/>
        </p:blipFill>
        <p:spPr>
          <a:xfrm flipH="1">
            <a:off x="8212428" y="0"/>
            <a:ext cx="3979572" cy="1355220"/>
          </a:xfrm>
          <a:prstGeom prst="rect">
            <a:avLst/>
          </a:prstGeom>
        </p:spPr>
      </p:pic>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a:off x="-103032" y="0"/>
            <a:ext cx="2481330" cy="1395081"/>
          </a:xfrm>
          <a:prstGeom prst="rect">
            <a:avLst/>
          </a:prstGeom>
        </p:spPr>
      </p:pic>
      <p:sp>
        <p:nvSpPr>
          <p:cNvPr id="6" name="矩形 5">
            <a:extLst>
              <a:ext uri="{FF2B5EF4-FFF2-40B4-BE49-F238E27FC236}">
                <a16:creationId xmlns:a16="http://schemas.microsoft.com/office/drawing/2014/main" id="{F6775F73-2780-4CA2-A2D5-1706D93BD58B}"/>
              </a:ext>
            </a:extLst>
          </p:cNvPr>
          <p:cNvSpPr/>
          <p:nvPr/>
        </p:nvSpPr>
        <p:spPr>
          <a:xfrm>
            <a:off x="3752643" y="1798246"/>
            <a:ext cx="6992596" cy="1200329"/>
          </a:xfrm>
          <a:prstGeom prst="rect">
            <a:avLst/>
          </a:prstGeom>
        </p:spPr>
        <p:txBody>
          <a:bodyPr wrap="square">
            <a:spAutoFit/>
          </a:bodyPr>
          <a:lstStyle/>
          <a:p>
            <a:pPr defTabSz="914377"/>
            <a:r>
              <a:rPr lang="zh-CN" altLang="en-US" sz="2400" dirty="0">
                <a:solidFill>
                  <a:prstClr val="black"/>
                </a:solidFill>
                <a:latin typeface="微软雅黑" panose="020B0503020204020204" pitchFamily="34" charset="-122"/>
                <a:ea typeface="微软雅黑" panose="020B0503020204020204" pitchFamily="34" charset="-122"/>
              </a:rPr>
              <a:t>做好今年政府工作，要把握好以下几 </a:t>
            </a:r>
            <a:r>
              <a:rPr lang="en-US" altLang="zh-CN" sz="7200" b="1" dirty="0">
                <a:gradFill>
                  <a:gsLst>
                    <a:gs pos="90000">
                      <a:srgbClr val="991D1E"/>
                    </a:gs>
                    <a:gs pos="30000">
                      <a:srgbClr val="D92E22"/>
                    </a:gs>
                  </a:gsLst>
                  <a:lin ang="5400000" scaled="1"/>
                </a:gradFill>
                <a:latin typeface="Impact" panose="020B0806030902050204" pitchFamily="34" charset="0"/>
                <a:ea typeface="微软雅黑" panose="020B0503020204020204" pitchFamily="34" charset="-122"/>
              </a:rPr>
              <a:t>5</a:t>
            </a:r>
            <a:r>
              <a:rPr lang="zh-CN" altLang="en-US" sz="4800" b="1" dirty="0">
                <a:gradFill>
                  <a:gsLst>
                    <a:gs pos="90000">
                      <a:srgbClr val="991D1E"/>
                    </a:gs>
                    <a:gs pos="30000">
                      <a:srgbClr val="D92E22"/>
                    </a:gs>
                  </a:gsLst>
                  <a:lin ang="5400000" scaled="1"/>
                </a:gradFill>
                <a:latin typeface="Impact" panose="020B0806030902050204" pitchFamily="34" charset="0"/>
                <a:ea typeface="微软雅黑" panose="020B0503020204020204" pitchFamily="34" charset="-122"/>
              </a:rPr>
              <a:t>点</a:t>
            </a:r>
            <a:endParaRPr lang="zh-CN" altLang="en-US" sz="2400" dirty="0">
              <a:gradFill>
                <a:gsLst>
                  <a:gs pos="90000">
                    <a:srgbClr val="991D1E"/>
                  </a:gs>
                  <a:gs pos="30000">
                    <a:srgbClr val="D92E22"/>
                  </a:gs>
                </a:gsLst>
                <a:lin ang="5400000" scaled="1"/>
              </a:gradFill>
              <a:latin typeface="微软雅黑" panose="020B0503020204020204" pitchFamily="34" charset="-122"/>
              <a:ea typeface="微软雅黑" panose="020B0503020204020204" pitchFamily="34" charset="-122"/>
            </a:endParaRPr>
          </a:p>
        </p:txBody>
      </p:sp>
      <p:sp>
        <p:nvSpPr>
          <p:cNvPr id="8" name="椭圆 7">
            <a:extLst>
              <a:ext uri="{FF2B5EF4-FFF2-40B4-BE49-F238E27FC236}">
                <a16:creationId xmlns:a16="http://schemas.microsoft.com/office/drawing/2014/main" id="{3D831E31-7BDE-4D14-8B47-2B11A062B7C1}"/>
              </a:ext>
            </a:extLst>
          </p:cNvPr>
          <p:cNvSpPr/>
          <p:nvPr/>
        </p:nvSpPr>
        <p:spPr>
          <a:xfrm>
            <a:off x="629482" y="3564540"/>
            <a:ext cx="2027573" cy="2027574"/>
          </a:xfrm>
          <a:prstGeom prst="ellipse">
            <a:avLst/>
          </a:prstGeom>
          <a:gradFill>
            <a:gsLst>
              <a:gs pos="90000">
                <a:srgbClr val="991D1E"/>
              </a:gs>
              <a:gs pos="30000">
                <a:srgbClr val="D92E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5B6C08E0-FA01-40E8-9D83-28D914F50129}"/>
              </a:ext>
            </a:extLst>
          </p:cNvPr>
          <p:cNvSpPr/>
          <p:nvPr/>
        </p:nvSpPr>
        <p:spPr>
          <a:xfrm>
            <a:off x="1038777" y="3965334"/>
            <a:ext cx="1208985" cy="502765"/>
          </a:xfrm>
          <a:prstGeom prst="rect">
            <a:avLst/>
          </a:prstGeom>
        </p:spPr>
        <p:txBody>
          <a:bodyPr wrap="none">
            <a:spAutoFit/>
          </a:bodyPr>
          <a:lstStyle/>
          <a:p>
            <a:pPr algn="ctr" defTabSz="914377"/>
            <a:r>
              <a:rPr lang="zh-CN" altLang="en-US" sz="2667" b="1" dirty="0">
                <a:solidFill>
                  <a:srgbClr val="FFC000">
                    <a:lumMod val="20000"/>
                    <a:lumOff val="80000"/>
                  </a:srgbClr>
                </a:solidFill>
                <a:latin typeface="微软雅黑" panose="020B0503020204020204" pitchFamily="34" charset="-122"/>
                <a:ea typeface="微软雅黑" panose="020B0503020204020204" pitchFamily="34" charset="-122"/>
              </a:rPr>
              <a:t>总基调</a:t>
            </a:r>
          </a:p>
        </p:txBody>
      </p:sp>
      <p:sp>
        <p:nvSpPr>
          <p:cNvPr id="10" name="矩形 9">
            <a:extLst>
              <a:ext uri="{FF2B5EF4-FFF2-40B4-BE49-F238E27FC236}">
                <a16:creationId xmlns:a16="http://schemas.microsoft.com/office/drawing/2014/main" id="{CD42791B-B0CF-418D-9D6C-F8898002D0E9}"/>
              </a:ext>
            </a:extLst>
          </p:cNvPr>
          <p:cNvSpPr/>
          <p:nvPr/>
        </p:nvSpPr>
        <p:spPr>
          <a:xfrm>
            <a:off x="1073241" y="4539851"/>
            <a:ext cx="1140056" cy="379656"/>
          </a:xfrm>
          <a:prstGeom prst="rect">
            <a:avLst/>
          </a:prstGeom>
        </p:spPr>
        <p:txBody>
          <a:bodyPr wrap="none">
            <a:spAutoFit/>
          </a:bodyPr>
          <a:lstStyle/>
          <a:p>
            <a:pPr algn="ctr" defTabSz="914377"/>
            <a:r>
              <a:rPr lang="zh-CN" altLang="en-US" sz="1867" dirty="0">
                <a:solidFill>
                  <a:srgbClr val="FFC000">
                    <a:lumMod val="20000"/>
                    <a:lumOff val="80000"/>
                  </a:srgbClr>
                </a:solidFill>
                <a:latin typeface="微软雅黑" panose="020B0503020204020204" pitchFamily="34" charset="-122"/>
                <a:ea typeface="微软雅黑" panose="020B0503020204020204" pitchFamily="34" charset="-122"/>
              </a:rPr>
              <a:t>稳中求进</a:t>
            </a:r>
            <a:endParaRPr lang="zh-CN" altLang="en-US"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a16="http://schemas.microsoft.com/office/drawing/2014/main" id="{0AA1C19E-AF9B-4C65-8EB8-A41AA16FF372}"/>
              </a:ext>
            </a:extLst>
          </p:cNvPr>
          <p:cNvSpPr/>
          <p:nvPr/>
        </p:nvSpPr>
        <p:spPr>
          <a:xfrm>
            <a:off x="1879339" y="3393291"/>
            <a:ext cx="572043" cy="572043"/>
          </a:xfrm>
          <a:prstGeom prst="ellipse">
            <a:avLst/>
          </a:prstGeom>
          <a:solidFill>
            <a:schemeClr val="bg1"/>
          </a:solidFill>
          <a:ln w="19050">
            <a:solidFill>
              <a:srgbClr val="D92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2400" dirty="0">
                <a:gradFill>
                  <a:gsLst>
                    <a:gs pos="90000">
                      <a:srgbClr val="991D1E"/>
                    </a:gs>
                    <a:gs pos="30000">
                      <a:srgbClr val="D92E22"/>
                    </a:gs>
                  </a:gsLst>
                  <a:lin ang="5400000" scaled="1"/>
                </a:gradFill>
                <a:latin typeface="Impact" panose="020B0806030902050204" pitchFamily="34" charset="0"/>
                <a:ea typeface="宋体" panose="02010600030101010101" pitchFamily="2" charset="-122"/>
              </a:rPr>
              <a:t>1</a:t>
            </a:r>
            <a:endParaRPr lang="zh-CN" altLang="en-US" sz="2400" dirty="0">
              <a:gradFill>
                <a:gsLst>
                  <a:gs pos="90000">
                    <a:srgbClr val="991D1E"/>
                  </a:gs>
                  <a:gs pos="30000">
                    <a:srgbClr val="D92E22"/>
                  </a:gs>
                </a:gsLst>
                <a:lin ang="5400000" scaled="1"/>
              </a:gradFill>
              <a:latin typeface="Impact" panose="020B0806030902050204" pitchFamily="34" charset="0"/>
              <a:ea typeface="宋体" panose="02010600030101010101" pitchFamily="2" charset="-122"/>
            </a:endParaRPr>
          </a:p>
        </p:txBody>
      </p:sp>
      <p:sp>
        <p:nvSpPr>
          <p:cNvPr id="14" name="椭圆 13">
            <a:extLst>
              <a:ext uri="{FF2B5EF4-FFF2-40B4-BE49-F238E27FC236}">
                <a16:creationId xmlns:a16="http://schemas.microsoft.com/office/drawing/2014/main" id="{FECC55FA-3307-4B13-8FB4-3DC9A3C88319}"/>
              </a:ext>
            </a:extLst>
          </p:cNvPr>
          <p:cNvSpPr/>
          <p:nvPr/>
        </p:nvSpPr>
        <p:spPr>
          <a:xfrm>
            <a:off x="2835968" y="3564540"/>
            <a:ext cx="2027574" cy="2027574"/>
          </a:xfrm>
          <a:prstGeom prst="ellipse">
            <a:avLst/>
          </a:prstGeom>
          <a:gradFill>
            <a:gsLst>
              <a:gs pos="90000">
                <a:srgbClr val="991D1E"/>
              </a:gs>
              <a:gs pos="30000">
                <a:srgbClr val="D92E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ltLang="zh-CN" sz="32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97CF1D05-1793-43B9-A0CF-A197F43FE1EA}"/>
              </a:ext>
            </a:extLst>
          </p:cNvPr>
          <p:cNvSpPr/>
          <p:nvPr/>
        </p:nvSpPr>
        <p:spPr>
          <a:xfrm>
            <a:off x="3040879" y="4539851"/>
            <a:ext cx="1617751" cy="666977"/>
          </a:xfrm>
          <a:prstGeom prst="rect">
            <a:avLst/>
          </a:prstGeom>
        </p:spPr>
        <p:txBody>
          <a:bodyPr wrap="none">
            <a:spAutoFit/>
          </a:bodyPr>
          <a:lstStyle/>
          <a:p>
            <a:pPr algn="ctr" defTabSz="914377"/>
            <a:r>
              <a:rPr lang="zh-CN" altLang="en-US" sz="1867" dirty="0">
                <a:solidFill>
                  <a:srgbClr val="FFC000">
                    <a:lumMod val="20000"/>
                    <a:lumOff val="80000"/>
                  </a:srgbClr>
                </a:solidFill>
                <a:latin typeface="微软雅黑" panose="020B0503020204020204" pitchFamily="34" charset="-122"/>
                <a:ea typeface="微软雅黑" panose="020B0503020204020204" pitchFamily="34" charset="-122"/>
              </a:rPr>
              <a:t>供给侧结构性</a:t>
            </a:r>
            <a:endParaRPr lang="en-US" altLang="zh-CN" sz="1867"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4377"/>
            <a:r>
              <a:rPr lang="zh-CN" altLang="en-US" sz="1867" dirty="0">
                <a:solidFill>
                  <a:srgbClr val="FFC000">
                    <a:lumMod val="20000"/>
                    <a:lumOff val="80000"/>
                  </a:srgbClr>
                </a:solidFill>
                <a:latin typeface="微软雅黑" panose="020B0503020204020204" pitchFamily="34" charset="-122"/>
                <a:ea typeface="微软雅黑" panose="020B0503020204020204" pitchFamily="34" charset="-122"/>
              </a:rPr>
              <a:t>改革</a:t>
            </a:r>
            <a:endParaRPr lang="zh-CN" altLang="en-US"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AC349C1A-73D5-484E-A032-1937361ABDC8}"/>
              </a:ext>
            </a:extLst>
          </p:cNvPr>
          <p:cNvSpPr/>
          <p:nvPr/>
        </p:nvSpPr>
        <p:spPr>
          <a:xfrm>
            <a:off x="3415983" y="3965334"/>
            <a:ext cx="867546" cy="502765"/>
          </a:xfrm>
          <a:prstGeom prst="rect">
            <a:avLst/>
          </a:prstGeom>
        </p:spPr>
        <p:txBody>
          <a:bodyPr wrap="none">
            <a:spAutoFit/>
          </a:bodyPr>
          <a:lstStyle/>
          <a:p>
            <a:pPr algn="ctr" defTabSz="914377"/>
            <a:r>
              <a:rPr lang="zh-CN" altLang="en-US" sz="2667" b="1" dirty="0">
                <a:solidFill>
                  <a:srgbClr val="FFC000">
                    <a:lumMod val="20000"/>
                    <a:lumOff val="80000"/>
                  </a:srgbClr>
                </a:solidFill>
                <a:latin typeface="微软雅黑" panose="020B0503020204020204" pitchFamily="34" charset="-122"/>
                <a:ea typeface="微软雅黑" panose="020B0503020204020204" pitchFamily="34" charset="-122"/>
              </a:rPr>
              <a:t>主线</a:t>
            </a:r>
            <a:endParaRPr lang="en-US" altLang="zh-CN" sz="2667"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7" name="椭圆 16">
            <a:extLst>
              <a:ext uri="{FF2B5EF4-FFF2-40B4-BE49-F238E27FC236}">
                <a16:creationId xmlns:a16="http://schemas.microsoft.com/office/drawing/2014/main" id="{E608498B-A32D-4F64-8137-8BE88DBBA997}"/>
              </a:ext>
            </a:extLst>
          </p:cNvPr>
          <p:cNvSpPr/>
          <p:nvPr/>
        </p:nvSpPr>
        <p:spPr>
          <a:xfrm>
            <a:off x="3959934" y="3393291"/>
            <a:ext cx="572043" cy="572043"/>
          </a:xfrm>
          <a:prstGeom prst="ellipse">
            <a:avLst/>
          </a:prstGeom>
          <a:solidFill>
            <a:schemeClr val="bg1"/>
          </a:solidFill>
          <a:ln w="19050">
            <a:solidFill>
              <a:srgbClr val="D92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2400" dirty="0">
                <a:gradFill>
                  <a:gsLst>
                    <a:gs pos="90000">
                      <a:srgbClr val="991D1E"/>
                    </a:gs>
                    <a:gs pos="30000">
                      <a:srgbClr val="D92E22"/>
                    </a:gs>
                  </a:gsLst>
                  <a:lin ang="5400000" scaled="1"/>
                </a:gradFill>
                <a:latin typeface="Impact" panose="020B0806030902050204" pitchFamily="34" charset="0"/>
                <a:ea typeface="宋体" panose="02010600030101010101" pitchFamily="2" charset="-122"/>
              </a:rPr>
              <a:t>2</a:t>
            </a:r>
            <a:endParaRPr lang="zh-CN" altLang="en-US" sz="2400" dirty="0">
              <a:gradFill>
                <a:gsLst>
                  <a:gs pos="90000">
                    <a:srgbClr val="991D1E"/>
                  </a:gs>
                  <a:gs pos="30000">
                    <a:srgbClr val="D92E22"/>
                  </a:gs>
                </a:gsLst>
                <a:lin ang="5400000" scaled="1"/>
              </a:gradFill>
              <a:latin typeface="Impact" panose="020B0806030902050204" pitchFamily="34" charset="0"/>
              <a:ea typeface="宋体" panose="02010600030101010101" pitchFamily="2" charset="-122"/>
            </a:endParaRPr>
          </a:p>
        </p:txBody>
      </p:sp>
      <p:sp>
        <p:nvSpPr>
          <p:cNvPr id="19" name="椭圆 18">
            <a:extLst>
              <a:ext uri="{FF2B5EF4-FFF2-40B4-BE49-F238E27FC236}">
                <a16:creationId xmlns:a16="http://schemas.microsoft.com/office/drawing/2014/main" id="{D5E418F0-D88E-4A94-AE15-7C0530271FC8}"/>
              </a:ext>
            </a:extLst>
          </p:cNvPr>
          <p:cNvSpPr/>
          <p:nvPr/>
        </p:nvSpPr>
        <p:spPr>
          <a:xfrm>
            <a:off x="5042455" y="3564539"/>
            <a:ext cx="2027573" cy="2027574"/>
          </a:xfrm>
          <a:prstGeom prst="ellipse">
            <a:avLst/>
          </a:prstGeom>
          <a:gradFill>
            <a:gsLst>
              <a:gs pos="90000">
                <a:srgbClr val="991D1E"/>
              </a:gs>
              <a:gs pos="30000">
                <a:srgbClr val="D92E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ltLang="zh-CN" sz="32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D28B5987-F96B-4A74-922C-011BBC04253C}"/>
              </a:ext>
            </a:extLst>
          </p:cNvPr>
          <p:cNvSpPr/>
          <p:nvPr/>
        </p:nvSpPr>
        <p:spPr>
          <a:xfrm>
            <a:off x="5125278" y="4539850"/>
            <a:ext cx="1861928" cy="666977"/>
          </a:xfrm>
          <a:prstGeom prst="rect">
            <a:avLst/>
          </a:prstGeom>
        </p:spPr>
        <p:txBody>
          <a:bodyPr wrap="square">
            <a:spAutoFit/>
          </a:bodyPr>
          <a:lstStyle/>
          <a:p>
            <a:pPr algn="ctr" defTabSz="914377"/>
            <a:r>
              <a:rPr lang="zh-CN" altLang="en-US" sz="1867" dirty="0">
                <a:solidFill>
                  <a:srgbClr val="FFC000">
                    <a:lumMod val="20000"/>
                    <a:lumOff val="80000"/>
                  </a:srgbClr>
                </a:solidFill>
                <a:latin typeface="微软雅黑" panose="020B0503020204020204" pitchFamily="34" charset="-122"/>
                <a:ea typeface="微软雅黑" panose="020B0503020204020204" pitchFamily="34" charset="-122"/>
              </a:rPr>
              <a:t>扩大总需求并提高有效性</a:t>
            </a:r>
            <a:endParaRPr lang="zh-CN" altLang="en-US"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id="{5725AFB6-F3EB-447F-945A-A2116EE38344}"/>
              </a:ext>
            </a:extLst>
          </p:cNvPr>
          <p:cNvSpPr/>
          <p:nvPr/>
        </p:nvSpPr>
        <p:spPr>
          <a:xfrm>
            <a:off x="5622470" y="3965333"/>
            <a:ext cx="867545" cy="502765"/>
          </a:xfrm>
          <a:prstGeom prst="rect">
            <a:avLst/>
          </a:prstGeom>
        </p:spPr>
        <p:txBody>
          <a:bodyPr wrap="none">
            <a:spAutoFit/>
          </a:bodyPr>
          <a:lstStyle/>
          <a:p>
            <a:pPr algn="ctr" defTabSz="914377"/>
            <a:r>
              <a:rPr lang="zh-CN" altLang="en-US" sz="2667" b="1" dirty="0">
                <a:solidFill>
                  <a:srgbClr val="FFC000">
                    <a:lumMod val="20000"/>
                    <a:lumOff val="80000"/>
                  </a:srgbClr>
                </a:solidFill>
                <a:latin typeface="微软雅黑" panose="020B0503020204020204" pitchFamily="34" charset="-122"/>
                <a:ea typeface="微软雅黑" panose="020B0503020204020204" pitchFamily="34" charset="-122"/>
              </a:rPr>
              <a:t>适度</a:t>
            </a:r>
            <a:endParaRPr lang="en-US" altLang="zh-CN" sz="2667"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5" name="椭圆 24">
            <a:extLst>
              <a:ext uri="{FF2B5EF4-FFF2-40B4-BE49-F238E27FC236}">
                <a16:creationId xmlns:a16="http://schemas.microsoft.com/office/drawing/2014/main" id="{643FFA23-72CF-4794-BC95-B8226704449B}"/>
              </a:ext>
            </a:extLst>
          </p:cNvPr>
          <p:cNvSpPr/>
          <p:nvPr/>
        </p:nvSpPr>
        <p:spPr>
          <a:xfrm>
            <a:off x="6249243" y="3393290"/>
            <a:ext cx="572043" cy="572043"/>
          </a:xfrm>
          <a:prstGeom prst="ellipse">
            <a:avLst/>
          </a:prstGeom>
          <a:solidFill>
            <a:schemeClr val="bg1"/>
          </a:solidFill>
          <a:ln w="19050">
            <a:solidFill>
              <a:srgbClr val="D92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2400" dirty="0">
                <a:gradFill>
                  <a:gsLst>
                    <a:gs pos="90000">
                      <a:srgbClr val="991D1E"/>
                    </a:gs>
                    <a:gs pos="30000">
                      <a:srgbClr val="D92E22"/>
                    </a:gs>
                  </a:gsLst>
                  <a:lin ang="5400000" scaled="1"/>
                </a:gradFill>
                <a:latin typeface="Impact" panose="020B0806030902050204" pitchFamily="34" charset="0"/>
                <a:ea typeface="宋体" panose="02010600030101010101" pitchFamily="2" charset="-122"/>
              </a:rPr>
              <a:t>3</a:t>
            </a:r>
            <a:endParaRPr lang="zh-CN" altLang="en-US" sz="2400" dirty="0">
              <a:gradFill>
                <a:gsLst>
                  <a:gs pos="90000">
                    <a:srgbClr val="991D1E"/>
                  </a:gs>
                  <a:gs pos="30000">
                    <a:srgbClr val="D92E22"/>
                  </a:gs>
                </a:gsLst>
                <a:lin ang="5400000" scaled="1"/>
              </a:gradFill>
              <a:latin typeface="Impact" panose="020B0806030902050204" pitchFamily="34" charset="0"/>
              <a:ea typeface="宋体" panose="02010600030101010101" pitchFamily="2" charset="-122"/>
            </a:endParaRPr>
          </a:p>
        </p:txBody>
      </p:sp>
      <p:sp>
        <p:nvSpPr>
          <p:cNvPr id="27" name="椭圆 26">
            <a:extLst>
              <a:ext uri="{FF2B5EF4-FFF2-40B4-BE49-F238E27FC236}">
                <a16:creationId xmlns:a16="http://schemas.microsoft.com/office/drawing/2014/main" id="{7799D704-2AAC-4853-BA83-FD40CD699166}"/>
              </a:ext>
            </a:extLst>
          </p:cNvPr>
          <p:cNvSpPr/>
          <p:nvPr/>
        </p:nvSpPr>
        <p:spPr>
          <a:xfrm>
            <a:off x="7248940" y="3564540"/>
            <a:ext cx="2027573" cy="2027574"/>
          </a:xfrm>
          <a:prstGeom prst="ellipse">
            <a:avLst/>
          </a:prstGeom>
          <a:gradFill>
            <a:gsLst>
              <a:gs pos="90000">
                <a:srgbClr val="991D1E"/>
              </a:gs>
              <a:gs pos="30000">
                <a:srgbClr val="D92E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ltLang="zh-CN" sz="2133"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8" name="矩形 27">
            <a:extLst>
              <a:ext uri="{FF2B5EF4-FFF2-40B4-BE49-F238E27FC236}">
                <a16:creationId xmlns:a16="http://schemas.microsoft.com/office/drawing/2014/main" id="{74AEAF94-DDAA-49B1-95BC-69643B8E2810}"/>
              </a:ext>
            </a:extLst>
          </p:cNvPr>
          <p:cNvSpPr/>
          <p:nvPr/>
        </p:nvSpPr>
        <p:spPr>
          <a:xfrm>
            <a:off x="7335077" y="4539851"/>
            <a:ext cx="1855298" cy="1231299"/>
          </a:xfrm>
          <a:prstGeom prst="rect">
            <a:avLst/>
          </a:prstGeom>
        </p:spPr>
        <p:txBody>
          <a:bodyPr wrap="square">
            <a:spAutoFit/>
          </a:bodyPr>
          <a:lstStyle/>
          <a:p>
            <a:pPr algn="ctr" defTabSz="914377"/>
            <a:r>
              <a:rPr lang="zh-CN" altLang="en-US" sz="1867" dirty="0">
                <a:solidFill>
                  <a:srgbClr val="FFC000">
                    <a:lumMod val="20000"/>
                    <a:lumOff val="80000"/>
                  </a:srgbClr>
                </a:solidFill>
                <a:latin typeface="微软雅黑" panose="020B0503020204020204" pitchFamily="34" charset="-122"/>
                <a:ea typeface="微软雅黑" panose="020B0503020204020204" pitchFamily="34" charset="-122"/>
              </a:rPr>
              <a:t>推动新旧动能转换和结构优化升级</a:t>
            </a:r>
          </a:p>
          <a:p>
            <a:pPr algn="ctr" defTabSz="914377"/>
            <a:endParaRPr lang="zh-CN" altLang="en-US"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id="{D83DA692-4A70-4A0D-878B-6667FD3DBAF1}"/>
              </a:ext>
            </a:extLst>
          </p:cNvPr>
          <p:cNvSpPr/>
          <p:nvPr/>
        </p:nvSpPr>
        <p:spPr>
          <a:xfrm>
            <a:off x="7487516" y="3965334"/>
            <a:ext cx="1550424" cy="502765"/>
          </a:xfrm>
          <a:prstGeom prst="rect">
            <a:avLst/>
          </a:prstGeom>
        </p:spPr>
        <p:txBody>
          <a:bodyPr wrap="none">
            <a:spAutoFit/>
          </a:bodyPr>
          <a:lstStyle/>
          <a:p>
            <a:pPr algn="ctr" defTabSz="914377"/>
            <a:r>
              <a:rPr lang="zh-CN" altLang="en-US" sz="2667" b="1" dirty="0">
                <a:solidFill>
                  <a:srgbClr val="FFC000">
                    <a:lumMod val="20000"/>
                    <a:lumOff val="80000"/>
                  </a:srgbClr>
                </a:solidFill>
                <a:latin typeface="微软雅黑" panose="020B0503020204020204" pitchFamily="34" charset="-122"/>
                <a:ea typeface="微软雅黑" panose="020B0503020204020204" pitchFamily="34" charset="-122"/>
              </a:rPr>
              <a:t>依靠创新</a:t>
            </a:r>
            <a:endParaRPr lang="en-US" altLang="zh-CN" sz="2667"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a16="http://schemas.microsoft.com/office/drawing/2014/main" id="{9BE5B42A-0856-4BD1-99EE-D80B91CF032C}"/>
              </a:ext>
            </a:extLst>
          </p:cNvPr>
          <p:cNvSpPr/>
          <p:nvPr/>
        </p:nvSpPr>
        <p:spPr>
          <a:xfrm>
            <a:off x="8459042" y="3393291"/>
            <a:ext cx="572043" cy="572043"/>
          </a:xfrm>
          <a:prstGeom prst="ellipse">
            <a:avLst/>
          </a:prstGeom>
          <a:solidFill>
            <a:schemeClr val="bg1"/>
          </a:solidFill>
          <a:ln w="19050">
            <a:solidFill>
              <a:srgbClr val="D92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2400" dirty="0">
                <a:gradFill>
                  <a:gsLst>
                    <a:gs pos="90000">
                      <a:srgbClr val="991D1E"/>
                    </a:gs>
                    <a:gs pos="30000">
                      <a:srgbClr val="D92E22"/>
                    </a:gs>
                  </a:gsLst>
                  <a:lin ang="5400000" scaled="1"/>
                </a:gradFill>
                <a:latin typeface="Impact" panose="020B0806030902050204" pitchFamily="34" charset="0"/>
                <a:ea typeface="宋体" panose="02010600030101010101" pitchFamily="2" charset="-122"/>
              </a:rPr>
              <a:t>4</a:t>
            </a:r>
            <a:endParaRPr lang="zh-CN" altLang="en-US" sz="2400" dirty="0">
              <a:gradFill>
                <a:gsLst>
                  <a:gs pos="90000">
                    <a:srgbClr val="991D1E"/>
                  </a:gs>
                  <a:gs pos="30000">
                    <a:srgbClr val="D92E22"/>
                  </a:gs>
                </a:gsLst>
                <a:lin ang="5400000" scaled="1"/>
              </a:gradFill>
              <a:latin typeface="Impact" panose="020B0806030902050204" pitchFamily="34" charset="0"/>
              <a:ea typeface="宋体" panose="02010600030101010101" pitchFamily="2" charset="-122"/>
            </a:endParaRPr>
          </a:p>
        </p:txBody>
      </p:sp>
      <p:sp>
        <p:nvSpPr>
          <p:cNvPr id="32" name="椭圆 31">
            <a:extLst>
              <a:ext uri="{FF2B5EF4-FFF2-40B4-BE49-F238E27FC236}">
                <a16:creationId xmlns:a16="http://schemas.microsoft.com/office/drawing/2014/main" id="{449A9F13-7EB1-4CE3-8A19-47D21BDCD404}"/>
              </a:ext>
            </a:extLst>
          </p:cNvPr>
          <p:cNvSpPr/>
          <p:nvPr/>
        </p:nvSpPr>
        <p:spPr>
          <a:xfrm>
            <a:off x="9455427" y="3564539"/>
            <a:ext cx="2027573" cy="2027574"/>
          </a:xfrm>
          <a:prstGeom prst="ellipse">
            <a:avLst/>
          </a:prstGeom>
          <a:gradFill>
            <a:gsLst>
              <a:gs pos="90000">
                <a:srgbClr val="991D1E"/>
              </a:gs>
              <a:gs pos="30000">
                <a:srgbClr val="D92E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ltLang="zh-CN" sz="24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33" name="矩形 32">
            <a:extLst>
              <a:ext uri="{FF2B5EF4-FFF2-40B4-BE49-F238E27FC236}">
                <a16:creationId xmlns:a16="http://schemas.microsoft.com/office/drawing/2014/main" id="{929F8728-746D-4E68-BB64-FD53045705A6}"/>
              </a:ext>
            </a:extLst>
          </p:cNvPr>
          <p:cNvSpPr/>
          <p:nvPr/>
        </p:nvSpPr>
        <p:spPr>
          <a:xfrm>
            <a:off x="9455427" y="4539850"/>
            <a:ext cx="2027573" cy="666977"/>
          </a:xfrm>
          <a:prstGeom prst="rect">
            <a:avLst/>
          </a:prstGeom>
        </p:spPr>
        <p:txBody>
          <a:bodyPr wrap="square">
            <a:spAutoFit/>
          </a:bodyPr>
          <a:lstStyle/>
          <a:p>
            <a:pPr algn="ctr" defTabSz="914377"/>
            <a:r>
              <a:rPr lang="zh-CN" altLang="en-US" sz="1867" dirty="0">
                <a:solidFill>
                  <a:srgbClr val="FFC000">
                    <a:lumMod val="20000"/>
                    <a:lumOff val="80000"/>
                  </a:srgbClr>
                </a:solidFill>
                <a:latin typeface="微软雅黑" panose="020B0503020204020204" pitchFamily="34" charset="-122"/>
                <a:ea typeface="微软雅黑" panose="020B0503020204020204" pitchFamily="34" charset="-122"/>
              </a:rPr>
              <a:t>人民群众普遍关心的突出问题</a:t>
            </a:r>
            <a:endParaRPr lang="zh-CN" altLang="en-US"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34" name="矩形 33">
            <a:extLst>
              <a:ext uri="{FF2B5EF4-FFF2-40B4-BE49-F238E27FC236}">
                <a16:creationId xmlns:a16="http://schemas.microsoft.com/office/drawing/2014/main" id="{94E5E50B-0CEF-485B-B5AD-2D8BE47AE331}"/>
              </a:ext>
            </a:extLst>
          </p:cNvPr>
          <p:cNvSpPr/>
          <p:nvPr/>
        </p:nvSpPr>
        <p:spPr>
          <a:xfrm>
            <a:off x="9694003" y="3965333"/>
            <a:ext cx="1550424" cy="502765"/>
          </a:xfrm>
          <a:prstGeom prst="rect">
            <a:avLst/>
          </a:prstGeom>
        </p:spPr>
        <p:txBody>
          <a:bodyPr wrap="none">
            <a:spAutoFit/>
          </a:bodyPr>
          <a:lstStyle/>
          <a:p>
            <a:pPr algn="ctr" defTabSz="914377"/>
            <a:r>
              <a:rPr lang="zh-CN" altLang="en-US" sz="2667" b="1" dirty="0">
                <a:solidFill>
                  <a:srgbClr val="FFC000">
                    <a:lumMod val="20000"/>
                    <a:lumOff val="80000"/>
                  </a:srgbClr>
                </a:solidFill>
                <a:latin typeface="微软雅黑" panose="020B0503020204020204" pitchFamily="34" charset="-122"/>
                <a:ea typeface="微软雅黑" panose="020B0503020204020204" pitchFamily="34" charset="-122"/>
              </a:rPr>
              <a:t>着力解决</a:t>
            </a:r>
            <a:endParaRPr lang="en-US" altLang="zh-CN" sz="2667"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35" name="椭圆 34">
            <a:extLst>
              <a:ext uri="{FF2B5EF4-FFF2-40B4-BE49-F238E27FC236}">
                <a16:creationId xmlns:a16="http://schemas.microsoft.com/office/drawing/2014/main" id="{3744B0C3-79F1-49A2-863C-0241544C6470}"/>
              </a:ext>
            </a:extLst>
          </p:cNvPr>
          <p:cNvSpPr/>
          <p:nvPr/>
        </p:nvSpPr>
        <p:spPr>
          <a:xfrm>
            <a:off x="10704231" y="3393290"/>
            <a:ext cx="572043" cy="572043"/>
          </a:xfrm>
          <a:prstGeom prst="ellipse">
            <a:avLst/>
          </a:prstGeom>
          <a:solidFill>
            <a:schemeClr val="bg1"/>
          </a:solidFill>
          <a:ln w="19050">
            <a:solidFill>
              <a:srgbClr val="D92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2400" dirty="0">
                <a:gradFill>
                  <a:gsLst>
                    <a:gs pos="90000">
                      <a:srgbClr val="991D1E"/>
                    </a:gs>
                    <a:gs pos="30000">
                      <a:srgbClr val="D92E22"/>
                    </a:gs>
                  </a:gsLst>
                  <a:lin ang="5400000" scaled="1"/>
                </a:gradFill>
                <a:latin typeface="Impact" panose="020B0806030902050204" pitchFamily="34" charset="0"/>
                <a:ea typeface="宋体" panose="02010600030101010101" pitchFamily="2" charset="-122"/>
              </a:rPr>
              <a:t>5</a:t>
            </a:r>
            <a:endParaRPr lang="zh-CN" altLang="en-US" sz="2400" dirty="0">
              <a:gradFill>
                <a:gsLst>
                  <a:gs pos="90000">
                    <a:srgbClr val="991D1E"/>
                  </a:gs>
                  <a:gs pos="30000">
                    <a:srgbClr val="D92E22"/>
                  </a:gs>
                </a:gsLst>
                <a:lin ang="5400000" scaled="1"/>
              </a:gradFill>
              <a:latin typeface="Impact" panose="020B0806030902050204" pitchFamily="34" charset="0"/>
              <a:ea typeface="宋体" panose="02010600030101010101" pitchFamily="2" charset="-122"/>
            </a:endParaRPr>
          </a:p>
        </p:txBody>
      </p:sp>
      <p:pic>
        <p:nvPicPr>
          <p:cNvPr id="36" name="图片 35">
            <a:extLst>
              <a:ext uri="{FF2B5EF4-FFF2-40B4-BE49-F238E27FC236}">
                <a16:creationId xmlns:a16="http://schemas.microsoft.com/office/drawing/2014/main" id="{4075698E-FE31-4F4E-8973-9BB391831F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57956" y="1998675"/>
            <a:ext cx="1226715" cy="1276088"/>
          </a:xfrm>
          <a:prstGeom prst="rect">
            <a:avLst/>
          </a:prstGeom>
        </p:spPr>
      </p:pic>
    </p:spTree>
    <p:extLst>
      <p:ext uri="{BB962C8B-B14F-4D97-AF65-F5344CB8AC3E}">
        <p14:creationId xmlns:p14="http://schemas.microsoft.com/office/powerpoint/2010/main" val="406652226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500"/>
                                        <p:tgtEl>
                                          <p:spTgt spid="36"/>
                                        </p:tgtEl>
                                      </p:cBhvr>
                                    </p:animEffect>
                                    <p:anim calcmode="lin" valueType="num">
                                      <p:cBhvr>
                                        <p:cTn id="8" dur="1500" fill="hold"/>
                                        <p:tgtEl>
                                          <p:spTgt spid="36"/>
                                        </p:tgtEl>
                                        <p:attrNameLst>
                                          <p:attrName>ppt_x</p:attrName>
                                        </p:attrNameLst>
                                      </p:cBhvr>
                                      <p:tavLst>
                                        <p:tav tm="0">
                                          <p:val>
                                            <p:strVal val="#ppt_x"/>
                                          </p:val>
                                        </p:tav>
                                        <p:tav tm="100000">
                                          <p:val>
                                            <p:strVal val="#ppt_x"/>
                                          </p:val>
                                        </p:tav>
                                      </p:tavLst>
                                    </p:anim>
                                    <p:anim calcmode="lin" valueType="num">
                                      <p:cBhvr>
                                        <p:cTn id="9" dur="15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041493" y="413579"/>
            <a:ext cx="5109091" cy="830997"/>
          </a:xfrm>
          <a:prstGeom prst="rect">
            <a:avLst/>
          </a:prstGeom>
          <a:noFill/>
        </p:spPr>
        <p:txBody>
          <a:bodyPr wrap="none" rtlCol="0">
            <a:spAutoFit/>
          </a:bodyPr>
          <a:lstStyle/>
          <a:p>
            <a:pPr algn="ctr"/>
            <a:r>
              <a:rPr lang="zh-CN" altLang="en-US" sz="4800" b="1" dirty="0">
                <a:gradFill>
                  <a:gsLst>
                    <a:gs pos="90000">
                      <a:srgbClr val="991D1E"/>
                    </a:gs>
                    <a:gs pos="30000">
                      <a:srgbClr val="D92E22"/>
                    </a:gs>
                  </a:gsLst>
                  <a:lin ang="5400000" scaled="1"/>
                </a:gradFill>
                <a:effectLst>
                  <a:outerShdw blurRad="38100" dist="38100" dir="2700000" algn="tl">
                    <a:srgbClr val="000000">
                      <a:alpha val="43137"/>
                    </a:srgbClr>
                  </a:outerShdw>
                </a:effectLst>
              </a:rPr>
              <a:t>中国发展八大信号</a:t>
            </a:r>
          </a:p>
        </p:txBody>
      </p:sp>
      <p:cxnSp>
        <p:nvCxnSpPr>
          <p:cNvPr id="21" name="直接连接符 20"/>
          <p:cNvCxnSpPr/>
          <p:nvPr/>
        </p:nvCxnSpPr>
        <p:spPr>
          <a:xfrm>
            <a:off x="3260124" y="1269516"/>
            <a:ext cx="4680000" cy="0"/>
          </a:xfrm>
          <a:prstGeom prst="line">
            <a:avLst/>
          </a:prstGeom>
          <a:ln>
            <a:solidFill>
              <a:srgbClr val="E11A15"/>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r="53416" b="68240"/>
          <a:stretch/>
        </p:blipFill>
        <p:spPr>
          <a:xfrm flipH="1">
            <a:off x="8212428" y="0"/>
            <a:ext cx="3979572" cy="1355220"/>
          </a:xfrm>
          <a:prstGeom prst="rect">
            <a:avLst/>
          </a:prstGeom>
        </p:spPr>
      </p:pic>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a:off x="-103032" y="0"/>
            <a:ext cx="2481330" cy="1395081"/>
          </a:xfrm>
          <a:prstGeom prst="rect">
            <a:avLst/>
          </a:prstGeom>
        </p:spPr>
      </p:pic>
      <p:sp>
        <p:nvSpPr>
          <p:cNvPr id="25" name="TextBox 5">
            <a:extLst>
              <a:ext uri="{FF2B5EF4-FFF2-40B4-BE49-F238E27FC236}">
                <a16:creationId xmlns:a16="http://schemas.microsoft.com/office/drawing/2014/main" id="{9F6C510C-FF3E-402B-B4A1-905875A6B67B}"/>
              </a:ext>
            </a:extLst>
          </p:cNvPr>
          <p:cNvSpPr txBox="1"/>
          <p:nvPr/>
        </p:nvSpPr>
        <p:spPr>
          <a:xfrm>
            <a:off x="3393089" y="2365710"/>
            <a:ext cx="6579341" cy="502766"/>
          </a:xfrm>
          <a:prstGeom prst="rect">
            <a:avLst/>
          </a:prstGeom>
          <a:noFill/>
        </p:spPr>
        <p:txBody>
          <a:bodyPr wrap="square" rtlCol="0">
            <a:spAutoFit/>
          </a:bodyPr>
          <a:lstStyle/>
          <a:p>
            <a:pPr defTabSz="914377"/>
            <a:r>
              <a:rPr lang="zh-CN" altLang="en-US" sz="2667" b="1" dirty="0">
                <a:gradFill>
                  <a:gsLst>
                    <a:gs pos="90000">
                      <a:srgbClr val="991D1E"/>
                    </a:gs>
                    <a:gs pos="30000">
                      <a:srgbClr val="D92E22"/>
                    </a:gs>
                  </a:gsLst>
                  <a:lin ang="5400000" scaled="1"/>
                </a:gradFill>
                <a:latin typeface="微软雅黑" panose="020B0503020204020204" pitchFamily="34" charset="-122"/>
                <a:ea typeface="微软雅黑" panose="020B0503020204020204" pitchFamily="34" charset="-122"/>
              </a:rPr>
              <a:t>推进以保障和改善民生为重点的社会建设</a:t>
            </a:r>
          </a:p>
        </p:txBody>
      </p:sp>
      <p:sp>
        <p:nvSpPr>
          <p:cNvPr id="26" name="矩形 25">
            <a:extLst>
              <a:ext uri="{FF2B5EF4-FFF2-40B4-BE49-F238E27FC236}">
                <a16:creationId xmlns:a16="http://schemas.microsoft.com/office/drawing/2014/main" id="{D0877700-4CEB-4F28-A2F8-70BB342C9481}"/>
              </a:ext>
            </a:extLst>
          </p:cNvPr>
          <p:cNvSpPr/>
          <p:nvPr/>
        </p:nvSpPr>
        <p:spPr>
          <a:xfrm>
            <a:off x="774957" y="3171851"/>
            <a:ext cx="10798289" cy="60959"/>
          </a:xfrm>
          <a:prstGeom prst="rect">
            <a:avLst/>
          </a:prstGeom>
          <a:gradFill>
            <a:gsLst>
              <a:gs pos="90000">
                <a:srgbClr val="991D1E"/>
              </a:gs>
              <a:gs pos="30000">
                <a:srgbClr val="D92E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3200" b="1">
              <a:solidFill>
                <a:prstClr val="white"/>
              </a:solidFill>
              <a:latin typeface="微软雅黑" panose="020B0503020204020204" pitchFamily="34" charset="-122"/>
              <a:ea typeface="微软雅黑" panose="020B0503020204020204" pitchFamily="34" charset="-122"/>
            </a:endParaRPr>
          </a:p>
        </p:txBody>
      </p:sp>
      <p:sp>
        <p:nvSpPr>
          <p:cNvPr id="27" name="TextBox 1">
            <a:extLst>
              <a:ext uri="{FF2B5EF4-FFF2-40B4-BE49-F238E27FC236}">
                <a16:creationId xmlns:a16="http://schemas.microsoft.com/office/drawing/2014/main" id="{03AC262D-81CE-4142-B5BB-98222D32E66F}"/>
              </a:ext>
            </a:extLst>
          </p:cNvPr>
          <p:cNvSpPr txBox="1"/>
          <p:nvPr/>
        </p:nvSpPr>
        <p:spPr>
          <a:xfrm>
            <a:off x="2520120" y="2290346"/>
            <a:ext cx="872968" cy="666786"/>
          </a:xfrm>
          <a:prstGeom prst="rect">
            <a:avLst/>
          </a:prstGeom>
          <a:noFill/>
        </p:spPr>
        <p:txBody>
          <a:bodyPr wrap="square" rtlCol="0">
            <a:spAutoFit/>
          </a:bodyPr>
          <a:lstStyle/>
          <a:p>
            <a:pPr defTabSz="914377"/>
            <a:r>
              <a:rPr lang="en-US" altLang="zh-CN" sz="3733" dirty="0">
                <a:gradFill>
                  <a:gsLst>
                    <a:gs pos="90000">
                      <a:srgbClr val="991D1E"/>
                    </a:gs>
                    <a:gs pos="30000">
                      <a:srgbClr val="D92E22"/>
                    </a:gs>
                  </a:gsLst>
                  <a:lin ang="5400000" scaled="1"/>
                </a:gradFill>
                <a:latin typeface="Impact" panose="020B0806030902050204" pitchFamily="34" charset="0"/>
                <a:ea typeface="宋体" panose="02010600030101010101" pitchFamily="2" charset="-122"/>
              </a:rPr>
              <a:t>08</a:t>
            </a:r>
            <a:endParaRPr lang="zh-CN" altLang="en-US" sz="3733" dirty="0">
              <a:gradFill>
                <a:gsLst>
                  <a:gs pos="90000">
                    <a:srgbClr val="991D1E"/>
                  </a:gs>
                  <a:gs pos="30000">
                    <a:srgbClr val="D92E22"/>
                  </a:gs>
                </a:gsLst>
                <a:lin ang="5400000" scaled="1"/>
              </a:gradFill>
              <a:latin typeface="Impact" panose="020B0806030902050204" pitchFamily="34" charset="0"/>
              <a:ea typeface="宋体" panose="02010600030101010101" pitchFamily="2" charset="-122"/>
            </a:endParaRPr>
          </a:p>
        </p:txBody>
      </p:sp>
      <p:sp>
        <p:nvSpPr>
          <p:cNvPr id="28" name="矩形 27">
            <a:extLst>
              <a:ext uri="{FF2B5EF4-FFF2-40B4-BE49-F238E27FC236}">
                <a16:creationId xmlns:a16="http://schemas.microsoft.com/office/drawing/2014/main" id="{261DAFE2-2C5B-401E-961A-250925B002F5}"/>
              </a:ext>
            </a:extLst>
          </p:cNvPr>
          <p:cNvSpPr/>
          <p:nvPr/>
        </p:nvSpPr>
        <p:spPr>
          <a:xfrm>
            <a:off x="774956" y="3526896"/>
            <a:ext cx="10798289" cy="666977"/>
          </a:xfrm>
          <a:prstGeom prst="rect">
            <a:avLst/>
          </a:prstGeom>
        </p:spPr>
        <p:txBody>
          <a:bodyPr wrap="square">
            <a:spAutoFit/>
          </a:bodyPr>
          <a:lstStyle/>
          <a:p>
            <a:pPr defTabSz="914377"/>
            <a:r>
              <a:rPr lang="zh-CN" altLang="en-US" sz="1867" dirty="0">
                <a:solidFill>
                  <a:prstClr val="black"/>
                </a:solidFill>
                <a:latin typeface="微软雅黑" panose="020B0503020204020204" pitchFamily="34" charset="-122"/>
                <a:ea typeface="微软雅黑" panose="020B0503020204020204" pitchFamily="34" charset="-122"/>
              </a:rPr>
              <a:t>民生是为政之要，必须时刻放在心头、扛在肩上。在当前国内外形势严峻复杂的情况下，更要优先保障和改善民生，该办能办的实事要竭力办好，基本民生的底线要坚决兜牢。</a:t>
            </a:r>
          </a:p>
        </p:txBody>
      </p:sp>
      <p:sp>
        <p:nvSpPr>
          <p:cNvPr id="30" name="矩形 29">
            <a:extLst>
              <a:ext uri="{FF2B5EF4-FFF2-40B4-BE49-F238E27FC236}">
                <a16:creationId xmlns:a16="http://schemas.microsoft.com/office/drawing/2014/main" id="{E890B5D0-DA3D-4D80-8F51-88F726F6040C}"/>
              </a:ext>
            </a:extLst>
          </p:cNvPr>
          <p:cNvSpPr/>
          <p:nvPr/>
        </p:nvSpPr>
        <p:spPr>
          <a:xfrm>
            <a:off x="1031505" y="4616212"/>
            <a:ext cx="2160000" cy="1524000"/>
          </a:xfrm>
          <a:prstGeom prst="rect">
            <a:avLst/>
          </a:prstGeom>
          <a:gradFill>
            <a:gsLst>
              <a:gs pos="90000">
                <a:srgbClr val="991D1E"/>
              </a:gs>
              <a:gs pos="30000">
                <a:srgbClr val="D92E22"/>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31" name="矩形 30">
            <a:extLst>
              <a:ext uri="{FF2B5EF4-FFF2-40B4-BE49-F238E27FC236}">
                <a16:creationId xmlns:a16="http://schemas.microsoft.com/office/drawing/2014/main" id="{C612090D-E04F-4933-BD71-15F274076C16}"/>
              </a:ext>
            </a:extLst>
          </p:cNvPr>
          <p:cNvSpPr/>
          <p:nvPr/>
        </p:nvSpPr>
        <p:spPr>
          <a:xfrm>
            <a:off x="1031504" y="4901159"/>
            <a:ext cx="2143452" cy="954300"/>
          </a:xfrm>
          <a:prstGeom prst="rect">
            <a:avLst/>
          </a:prstGeom>
        </p:spPr>
        <p:txBody>
          <a:bodyPr wrap="square">
            <a:spAutoFit/>
          </a:bodyPr>
          <a:lstStyle/>
          <a:p>
            <a:pPr defTabSz="914377"/>
            <a:r>
              <a:rPr lang="zh-CN" altLang="en-US" sz="1867" dirty="0">
                <a:solidFill>
                  <a:srgbClr val="FFC000">
                    <a:lumMod val="20000"/>
                    <a:lumOff val="80000"/>
                  </a:srgbClr>
                </a:solidFill>
                <a:latin typeface="微软雅黑" panose="020B0503020204020204" pitchFamily="34" charset="-122"/>
                <a:ea typeface="微软雅黑" panose="020B0503020204020204" pitchFamily="34" charset="-122"/>
              </a:rPr>
              <a:t>今年高校毕业生</a:t>
            </a:r>
            <a:r>
              <a:rPr lang="en-US" altLang="zh-CN" sz="1867" dirty="0">
                <a:solidFill>
                  <a:srgbClr val="FFC000">
                    <a:lumMod val="20000"/>
                    <a:lumOff val="80000"/>
                  </a:srgbClr>
                </a:solidFill>
                <a:latin typeface="微软雅黑" panose="020B0503020204020204" pitchFamily="34" charset="-122"/>
                <a:ea typeface="微软雅黑" panose="020B0503020204020204" pitchFamily="34" charset="-122"/>
              </a:rPr>
              <a:t>795</a:t>
            </a:r>
            <a:r>
              <a:rPr lang="zh-CN" altLang="en-US" sz="1867" dirty="0">
                <a:solidFill>
                  <a:srgbClr val="FFC000">
                    <a:lumMod val="20000"/>
                    <a:lumOff val="80000"/>
                  </a:srgbClr>
                </a:solidFill>
                <a:latin typeface="微软雅黑" panose="020B0503020204020204" pitchFamily="34" charset="-122"/>
                <a:ea typeface="微软雅黑" panose="020B0503020204020204" pitchFamily="34" charset="-122"/>
              </a:rPr>
              <a:t>万人</a:t>
            </a:r>
            <a:r>
              <a:rPr lang="en-US" altLang="zh-CN" sz="1867" dirty="0">
                <a:solidFill>
                  <a:srgbClr val="FFC000">
                    <a:lumMod val="20000"/>
                    <a:lumOff val="80000"/>
                  </a:srgbClr>
                </a:solidFill>
                <a:latin typeface="微软雅黑" panose="020B0503020204020204" pitchFamily="34" charset="-122"/>
                <a:ea typeface="微软雅黑" panose="020B0503020204020204" pitchFamily="34" charset="-122"/>
              </a:rPr>
              <a:t>,</a:t>
            </a:r>
            <a:r>
              <a:rPr lang="zh-CN" altLang="en-US" sz="1867" dirty="0">
                <a:solidFill>
                  <a:srgbClr val="FFC000">
                    <a:lumMod val="20000"/>
                    <a:lumOff val="80000"/>
                  </a:srgbClr>
                </a:solidFill>
                <a:latin typeface="微软雅黑" panose="020B0503020204020204" pitchFamily="34" charset="-122"/>
                <a:ea typeface="微软雅黑" panose="020B0503020204020204" pitchFamily="34" charset="-122"/>
              </a:rPr>
              <a:t>促进多渠道就业创业</a:t>
            </a:r>
          </a:p>
        </p:txBody>
      </p:sp>
      <p:sp>
        <p:nvSpPr>
          <p:cNvPr id="33" name="矩形 32">
            <a:extLst>
              <a:ext uri="{FF2B5EF4-FFF2-40B4-BE49-F238E27FC236}">
                <a16:creationId xmlns:a16="http://schemas.microsoft.com/office/drawing/2014/main" id="{9EDFFD98-DB8E-4227-8E42-FFCE43E01864}"/>
              </a:ext>
            </a:extLst>
          </p:cNvPr>
          <p:cNvSpPr/>
          <p:nvPr/>
        </p:nvSpPr>
        <p:spPr>
          <a:xfrm>
            <a:off x="6322521" y="4616212"/>
            <a:ext cx="2160000" cy="1524000"/>
          </a:xfrm>
          <a:prstGeom prst="rect">
            <a:avLst/>
          </a:prstGeom>
          <a:gradFill>
            <a:gsLst>
              <a:gs pos="90000">
                <a:srgbClr val="991D1E"/>
              </a:gs>
              <a:gs pos="30000">
                <a:srgbClr val="D92E22"/>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34" name="矩形 33">
            <a:extLst>
              <a:ext uri="{FF2B5EF4-FFF2-40B4-BE49-F238E27FC236}">
                <a16:creationId xmlns:a16="http://schemas.microsoft.com/office/drawing/2014/main" id="{ACC86AB0-4281-476B-9ABE-C54690204C98}"/>
              </a:ext>
            </a:extLst>
          </p:cNvPr>
          <p:cNvSpPr/>
          <p:nvPr/>
        </p:nvSpPr>
        <p:spPr>
          <a:xfrm>
            <a:off x="6322520" y="4901159"/>
            <a:ext cx="2160001" cy="1241621"/>
          </a:xfrm>
          <a:prstGeom prst="rect">
            <a:avLst/>
          </a:prstGeom>
        </p:spPr>
        <p:txBody>
          <a:bodyPr wrap="square">
            <a:spAutoFit/>
          </a:bodyPr>
          <a:lstStyle/>
          <a:p>
            <a:pPr defTabSz="914377"/>
            <a:r>
              <a:rPr lang="zh-CN" altLang="en-US" sz="1867" dirty="0">
                <a:solidFill>
                  <a:srgbClr val="FFC000">
                    <a:lumMod val="20000"/>
                    <a:lumOff val="80000"/>
                  </a:srgbClr>
                </a:solidFill>
                <a:latin typeface="微软雅黑" panose="020B0503020204020204" pitchFamily="34" charset="-122"/>
                <a:ea typeface="微软雅黑" panose="020B0503020204020204" pitchFamily="34" charset="-122"/>
              </a:rPr>
              <a:t>城乡居民医保财政补助由每人每年</a:t>
            </a:r>
            <a:r>
              <a:rPr lang="en-US" altLang="zh-CN" sz="1867" dirty="0">
                <a:solidFill>
                  <a:srgbClr val="FFC000">
                    <a:lumMod val="20000"/>
                    <a:lumOff val="80000"/>
                  </a:srgbClr>
                </a:solidFill>
                <a:latin typeface="微软雅黑" panose="020B0503020204020204" pitchFamily="34" charset="-122"/>
                <a:ea typeface="微软雅黑" panose="020B0503020204020204" pitchFamily="34" charset="-122"/>
              </a:rPr>
              <a:t>420</a:t>
            </a:r>
            <a:r>
              <a:rPr lang="zh-CN" altLang="en-US" sz="1867" dirty="0">
                <a:solidFill>
                  <a:srgbClr val="FFC000">
                    <a:lumMod val="20000"/>
                    <a:lumOff val="80000"/>
                  </a:srgbClr>
                </a:solidFill>
                <a:latin typeface="微软雅黑" panose="020B0503020204020204" pitchFamily="34" charset="-122"/>
                <a:ea typeface="微软雅黑" panose="020B0503020204020204" pitchFamily="34" charset="-122"/>
              </a:rPr>
              <a:t>元提高到</a:t>
            </a:r>
            <a:r>
              <a:rPr lang="en-US" altLang="zh-CN" sz="1867" dirty="0">
                <a:solidFill>
                  <a:srgbClr val="FFC000">
                    <a:lumMod val="20000"/>
                    <a:lumOff val="80000"/>
                  </a:srgbClr>
                </a:solidFill>
                <a:latin typeface="微软雅黑" panose="020B0503020204020204" pitchFamily="34" charset="-122"/>
                <a:ea typeface="微软雅黑" panose="020B0503020204020204" pitchFamily="34" charset="-122"/>
              </a:rPr>
              <a:t>450</a:t>
            </a:r>
            <a:r>
              <a:rPr lang="zh-CN" altLang="en-US" sz="1867" dirty="0">
                <a:solidFill>
                  <a:srgbClr val="FFC000">
                    <a:lumMod val="20000"/>
                    <a:lumOff val="80000"/>
                  </a:srgbClr>
                </a:solidFill>
                <a:latin typeface="微软雅黑" panose="020B0503020204020204" pitchFamily="34" charset="-122"/>
                <a:ea typeface="微软雅黑" panose="020B0503020204020204" pitchFamily="34" charset="-122"/>
              </a:rPr>
              <a:t>元</a:t>
            </a:r>
          </a:p>
        </p:txBody>
      </p:sp>
      <p:sp>
        <p:nvSpPr>
          <p:cNvPr id="36" name="矩形 35">
            <a:extLst>
              <a:ext uri="{FF2B5EF4-FFF2-40B4-BE49-F238E27FC236}">
                <a16:creationId xmlns:a16="http://schemas.microsoft.com/office/drawing/2014/main" id="{4F306C85-2461-4599-97B1-C5E11C838315}"/>
              </a:ext>
            </a:extLst>
          </p:cNvPr>
          <p:cNvSpPr/>
          <p:nvPr/>
        </p:nvSpPr>
        <p:spPr>
          <a:xfrm>
            <a:off x="3677013" y="4616212"/>
            <a:ext cx="2160000" cy="1524000"/>
          </a:xfrm>
          <a:prstGeom prst="rect">
            <a:avLst/>
          </a:prstGeom>
          <a:gradFill>
            <a:gsLst>
              <a:gs pos="90000">
                <a:srgbClr val="991D1E"/>
              </a:gs>
              <a:gs pos="30000">
                <a:srgbClr val="D92E22"/>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37" name="矩形 36">
            <a:extLst>
              <a:ext uri="{FF2B5EF4-FFF2-40B4-BE49-F238E27FC236}">
                <a16:creationId xmlns:a16="http://schemas.microsoft.com/office/drawing/2014/main" id="{0ED4E5FD-EF31-42EE-BD2F-DF1B17964404}"/>
              </a:ext>
            </a:extLst>
          </p:cNvPr>
          <p:cNvSpPr/>
          <p:nvPr/>
        </p:nvSpPr>
        <p:spPr>
          <a:xfrm>
            <a:off x="3677012" y="4901159"/>
            <a:ext cx="2160001" cy="666977"/>
          </a:xfrm>
          <a:prstGeom prst="rect">
            <a:avLst/>
          </a:prstGeom>
        </p:spPr>
        <p:txBody>
          <a:bodyPr wrap="square">
            <a:spAutoFit/>
          </a:bodyPr>
          <a:lstStyle/>
          <a:p>
            <a:pPr defTabSz="914377"/>
            <a:r>
              <a:rPr lang="zh-CN" altLang="en-US" sz="1867" dirty="0">
                <a:solidFill>
                  <a:srgbClr val="FFC000">
                    <a:lumMod val="20000"/>
                    <a:lumOff val="80000"/>
                  </a:srgbClr>
                </a:solidFill>
                <a:latin typeface="微软雅黑" panose="020B0503020204020204" pitchFamily="34" charset="-122"/>
                <a:ea typeface="微软雅黑" panose="020B0503020204020204" pitchFamily="34" charset="-122"/>
              </a:rPr>
              <a:t>确保零就业家庭至少有一人稳定就业</a:t>
            </a:r>
          </a:p>
        </p:txBody>
      </p:sp>
      <p:sp>
        <p:nvSpPr>
          <p:cNvPr id="39" name="矩形 38">
            <a:extLst>
              <a:ext uri="{FF2B5EF4-FFF2-40B4-BE49-F238E27FC236}">
                <a16:creationId xmlns:a16="http://schemas.microsoft.com/office/drawing/2014/main" id="{F2C822AC-2511-4D1B-9352-E8882FBDBB88}"/>
              </a:ext>
            </a:extLst>
          </p:cNvPr>
          <p:cNvSpPr/>
          <p:nvPr/>
        </p:nvSpPr>
        <p:spPr>
          <a:xfrm>
            <a:off x="8968028" y="4616212"/>
            <a:ext cx="2160000" cy="1524000"/>
          </a:xfrm>
          <a:prstGeom prst="rect">
            <a:avLst/>
          </a:prstGeom>
          <a:gradFill>
            <a:gsLst>
              <a:gs pos="90000">
                <a:srgbClr val="991D1E"/>
              </a:gs>
              <a:gs pos="30000">
                <a:srgbClr val="D92E22"/>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40" name="矩形 39">
            <a:extLst>
              <a:ext uri="{FF2B5EF4-FFF2-40B4-BE49-F238E27FC236}">
                <a16:creationId xmlns:a16="http://schemas.microsoft.com/office/drawing/2014/main" id="{178AD669-C98E-4371-AAE2-7E94B11A247E}"/>
              </a:ext>
            </a:extLst>
          </p:cNvPr>
          <p:cNvSpPr/>
          <p:nvPr/>
        </p:nvSpPr>
        <p:spPr>
          <a:xfrm>
            <a:off x="8968029" y="4901159"/>
            <a:ext cx="2160000" cy="954300"/>
          </a:xfrm>
          <a:prstGeom prst="rect">
            <a:avLst/>
          </a:prstGeom>
        </p:spPr>
        <p:txBody>
          <a:bodyPr wrap="square">
            <a:spAutoFit/>
          </a:bodyPr>
          <a:lstStyle/>
          <a:p>
            <a:pPr defTabSz="914377"/>
            <a:r>
              <a:rPr lang="zh-CN" altLang="en-US" sz="1867" dirty="0">
                <a:solidFill>
                  <a:srgbClr val="FFC000">
                    <a:lumMod val="20000"/>
                    <a:lumOff val="80000"/>
                  </a:srgbClr>
                </a:solidFill>
                <a:latin typeface="微软雅黑" panose="020B0503020204020204" pitchFamily="34" charset="-122"/>
                <a:ea typeface="微软雅黑" panose="020B0503020204020204" pitchFamily="34" charset="-122"/>
              </a:rPr>
              <a:t>分级诊疗试点和家庭签约服务扩大到</a:t>
            </a:r>
            <a:r>
              <a:rPr lang="en-US" altLang="zh-CN" sz="1867" dirty="0">
                <a:solidFill>
                  <a:srgbClr val="FFC000">
                    <a:lumMod val="20000"/>
                    <a:lumOff val="80000"/>
                  </a:srgbClr>
                </a:solidFill>
                <a:latin typeface="微软雅黑" panose="020B0503020204020204" pitchFamily="34" charset="-122"/>
                <a:ea typeface="微软雅黑" panose="020B0503020204020204" pitchFamily="34" charset="-122"/>
              </a:rPr>
              <a:t>85%</a:t>
            </a:r>
            <a:r>
              <a:rPr lang="zh-CN" altLang="en-US" sz="1867" dirty="0">
                <a:solidFill>
                  <a:srgbClr val="FFC000">
                    <a:lumMod val="20000"/>
                    <a:lumOff val="80000"/>
                  </a:srgbClr>
                </a:solidFill>
                <a:latin typeface="微软雅黑" panose="020B0503020204020204" pitchFamily="34" charset="-122"/>
                <a:ea typeface="微软雅黑" panose="020B0503020204020204" pitchFamily="34" charset="-122"/>
              </a:rPr>
              <a:t>以上地市</a:t>
            </a:r>
          </a:p>
        </p:txBody>
      </p:sp>
    </p:spTree>
    <p:extLst>
      <p:ext uri="{BB962C8B-B14F-4D97-AF65-F5344CB8AC3E}">
        <p14:creationId xmlns:p14="http://schemas.microsoft.com/office/powerpoint/2010/main" val="93877763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1000"/>
                                        <p:tgtEl>
                                          <p:spTgt spid="2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2000"/>
                                        <p:tgtEl>
                                          <p:spTgt spid="25"/>
                                        </p:tgtEl>
                                      </p:cBhvr>
                                    </p:animEffect>
                                  </p:childTnLst>
                                </p:cTn>
                              </p:par>
                            </p:childTnLst>
                          </p:cTn>
                        </p:par>
                        <p:par>
                          <p:cTn id="12" fill="hold">
                            <p:stCondLst>
                              <p:cond delay="3000"/>
                            </p:stCondLst>
                            <p:childTnLst>
                              <p:par>
                                <p:cTn id="13" presetID="16" presetClass="entr" presetSubtype="21"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barn(inVertical)">
                                      <p:cBhvr>
                                        <p:cTn id="15" dur="2000"/>
                                        <p:tgtEl>
                                          <p:spTgt spid="26"/>
                                        </p:tgtEl>
                                      </p:cBhvr>
                                    </p:animEffect>
                                  </p:childTnLst>
                                </p:cTn>
                              </p:par>
                            </p:childTnLst>
                          </p:cTn>
                        </p:par>
                        <p:par>
                          <p:cTn id="16" fill="hold">
                            <p:stCondLst>
                              <p:cond delay="5000"/>
                            </p:stCondLst>
                            <p:childTnLst>
                              <p:par>
                                <p:cTn id="17" presetID="1" presetClass="entr" presetSubtype="0" fill="hold" grpId="0" nodeType="afterEffect">
                                  <p:stCondLst>
                                    <p:cond delay="0"/>
                                  </p:stCondLst>
                                  <p:iterate type="lt">
                                    <p:tmAbs val="80"/>
                                  </p:iterate>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P spid="27"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041493" y="413579"/>
            <a:ext cx="5109091" cy="830997"/>
          </a:xfrm>
          <a:prstGeom prst="rect">
            <a:avLst/>
          </a:prstGeom>
          <a:noFill/>
        </p:spPr>
        <p:txBody>
          <a:bodyPr wrap="none" rtlCol="0">
            <a:spAutoFit/>
          </a:bodyPr>
          <a:lstStyle/>
          <a:p>
            <a:pPr algn="ctr"/>
            <a:r>
              <a:rPr lang="zh-CN" altLang="en-US" sz="4800" b="1" dirty="0">
                <a:gradFill>
                  <a:gsLst>
                    <a:gs pos="90000">
                      <a:srgbClr val="991D1E"/>
                    </a:gs>
                    <a:gs pos="30000">
                      <a:srgbClr val="D92E22"/>
                    </a:gs>
                  </a:gsLst>
                  <a:lin ang="5400000" scaled="1"/>
                </a:gradFill>
                <a:effectLst>
                  <a:outerShdw blurRad="38100" dist="38100" dir="2700000" algn="tl">
                    <a:srgbClr val="000000">
                      <a:alpha val="43137"/>
                    </a:srgbClr>
                  </a:outerShdw>
                </a:effectLst>
              </a:rPr>
              <a:t>中国发展八大信号</a:t>
            </a:r>
          </a:p>
        </p:txBody>
      </p:sp>
      <p:cxnSp>
        <p:nvCxnSpPr>
          <p:cNvPr id="21" name="直接连接符 20"/>
          <p:cNvCxnSpPr/>
          <p:nvPr/>
        </p:nvCxnSpPr>
        <p:spPr>
          <a:xfrm>
            <a:off x="3260124" y="1269516"/>
            <a:ext cx="4680000" cy="0"/>
          </a:xfrm>
          <a:prstGeom prst="line">
            <a:avLst/>
          </a:prstGeom>
          <a:ln>
            <a:solidFill>
              <a:srgbClr val="E11A15"/>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r="53416" b="68240"/>
          <a:stretch/>
        </p:blipFill>
        <p:spPr>
          <a:xfrm flipH="1">
            <a:off x="8212428" y="0"/>
            <a:ext cx="3979572" cy="1355220"/>
          </a:xfrm>
          <a:prstGeom prst="rect">
            <a:avLst/>
          </a:prstGeom>
        </p:spPr>
      </p:pic>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a:off x="-103032" y="0"/>
            <a:ext cx="2481330" cy="1395081"/>
          </a:xfrm>
          <a:prstGeom prst="rect">
            <a:avLst/>
          </a:prstGeom>
        </p:spPr>
      </p:pic>
      <p:sp>
        <p:nvSpPr>
          <p:cNvPr id="7" name="矩形 6">
            <a:extLst>
              <a:ext uri="{FF2B5EF4-FFF2-40B4-BE49-F238E27FC236}">
                <a16:creationId xmlns:a16="http://schemas.microsoft.com/office/drawing/2014/main" id="{42D683F5-C35B-438D-823E-59C69A65D8C6}"/>
              </a:ext>
            </a:extLst>
          </p:cNvPr>
          <p:cNvSpPr/>
          <p:nvPr/>
        </p:nvSpPr>
        <p:spPr>
          <a:xfrm>
            <a:off x="626251" y="2028278"/>
            <a:ext cx="5280000" cy="1920000"/>
          </a:xfrm>
          <a:prstGeom prst="rect">
            <a:avLst/>
          </a:prstGeom>
          <a:noFill/>
          <a:ln w="19050">
            <a:solidFill>
              <a:srgbClr val="D92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dirty="0">
              <a:solidFill>
                <a:prstClr val="white"/>
              </a:solidFill>
              <a:latin typeface="Calibri" panose="020F0502020204030204"/>
              <a:ea typeface="宋体" panose="02010600030101010101" pitchFamily="2" charset="-122"/>
            </a:endParaRPr>
          </a:p>
        </p:txBody>
      </p:sp>
      <p:sp>
        <p:nvSpPr>
          <p:cNvPr id="8" name="矩形 7">
            <a:extLst>
              <a:ext uri="{FF2B5EF4-FFF2-40B4-BE49-F238E27FC236}">
                <a16:creationId xmlns:a16="http://schemas.microsoft.com/office/drawing/2014/main" id="{6392DFED-71E4-4468-8C0D-214B0D4EA064}"/>
              </a:ext>
            </a:extLst>
          </p:cNvPr>
          <p:cNvSpPr/>
          <p:nvPr/>
        </p:nvSpPr>
        <p:spPr>
          <a:xfrm>
            <a:off x="1573768" y="2089519"/>
            <a:ext cx="2811988" cy="666977"/>
          </a:xfrm>
          <a:prstGeom prst="rect">
            <a:avLst/>
          </a:prstGeom>
        </p:spPr>
        <p:txBody>
          <a:bodyPr wrap="none">
            <a:spAutoFit/>
          </a:bodyPr>
          <a:lstStyle/>
          <a:p>
            <a:pPr defTabSz="914377"/>
            <a:r>
              <a:rPr lang="zh-CN" altLang="en-US" sz="1867" b="1" dirty="0">
                <a:gradFill>
                  <a:gsLst>
                    <a:gs pos="90000">
                      <a:srgbClr val="991D1E"/>
                    </a:gs>
                    <a:gs pos="30000">
                      <a:srgbClr val="D92E22"/>
                    </a:gs>
                  </a:gsLst>
                  <a:lin ang="5400000" scaled="1"/>
                </a:gradFill>
                <a:latin typeface="微软雅黑" panose="020B0503020204020204" pitchFamily="34" charset="-122"/>
                <a:ea typeface="微软雅黑" panose="020B0503020204020204" pitchFamily="34" charset="-122"/>
              </a:rPr>
              <a:t>继续创新和加强宏观调控</a:t>
            </a:r>
            <a:endParaRPr lang="en-US" altLang="zh-CN" sz="1867" b="1" dirty="0">
              <a:gradFill>
                <a:gsLst>
                  <a:gs pos="90000">
                    <a:srgbClr val="991D1E"/>
                  </a:gs>
                  <a:gs pos="30000">
                    <a:srgbClr val="D92E22"/>
                  </a:gs>
                </a:gsLst>
                <a:lin ang="5400000" scaled="1"/>
              </a:gradFill>
              <a:latin typeface="微软雅黑" panose="020B0503020204020204" pitchFamily="34" charset="-122"/>
              <a:ea typeface="微软雅黑" panose="020B0503020204020204" pitchFamily="34" charset="-122"/>
            </a:endParaRPr>
          </a:p>
          <a:p>
            <a:pPr defTabSz="914377"/>
            <a:r>
              <a:rPr lang="zh-CN" altLang="en-US" sz="1867" b="1" dirty="0">
                <a:gradFill>
                  <a:gsLst>
                    <a:gs pos="90000">
                      <a:srgbClr val="991D1E"/>
                    </a:gs>
                    <a:gs pos="30000">
                      <a:srgbClr val="D92E22"/>
                    </a:gs>
                  </a:gsLst>
                  <a:lin ang="5400000" scaled="1"/>
                </a:gradFill>
                <a:latin typeface="微软雅黑" panose="020B0503020204020204" pitchFamily="34" charset="-122"/>
                <a:ea typeface="微软雅黑" panose="020B0503020204020204" pitchFamily="34" charset="-122"/>
              </a:rPr>
              <a:t>经济运行保持在合理区间</a:t>
            </a:r>
          </a:p>
        </p:txBody>
      </p:sp>
      <p:sp>
        <p:nvSpPr>
          <p:cNvPr id="9" name="矩形 8">
            <a:extLst>
              <a:ext uri="{FF2B5EF4-FFF2-40B4-BE49-F238E27FC236}">
                <a16:creationId xmlns:a16="http://schemas.microsoft.com/office/drawing/2014/main" id="{AFCCC9AA-879E-417B-B457-2ABAE23516DB}"/>
              </a:ext>
            </a:extLst>
          </p:cNvPr>
          <p:cNvSpPr/>
          <p:nvPr/>
        </p:nvSpPr>
        <p:spPr>
          <a:xfrm>
            <a:off x="907698" y="2150333"/>
            <a:ext cx="576000" cy="576000"/>
          </a:xfrm>
          <a:prstGeom prst="rect">
            <a:avLst/>
          </a:prstGeom>
          <a:gradFill>
            <a:gsLst>
              <a:gs pos="90000">
                <a:srgbClr val="991D1E"/>
              </a:gs>
              <a:gs pos="30000">
                <a:srgbClr val="D92E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2400" b="1" dirty="0">
                <a:solidFill>
                  <a:srgbClr val="FFC000">
                    <a:lumMod val="20000"/>
                    <a:lumOff val="80000"/>
                  </a:srgbClr>
                </a:solidFill>
                <a:latin typeface="Calibri" panose="020F0502020204030204"/>
                <a:ea typeface="宋体" panose="02010600030101010101" pitchFamily="2" charset="-122"/>
              </a:rPr>
              <a:t>01</a:t>
            </a:r>
            <a:endParaRPr lang="zh-CN" altLang="en-US" sz="2400" b="1" dirty="0">
              <a:solidFill>
                <a:srgbClr val="FFC000">
                  <a:lumMod val="20000"/>
                  <a:lumOff val="80000"/>
                </a:srgbClr>
              </a:solidFill>
              <a:latin typeface="Calibri" panose="020F0502020204030204"/>
              <a:ea typeface="宋体" panose="02010600030101010101" pitchFamily="2" charset="-122"/>
            </a:endParaRPr>
          </a:p>
        </p:txBody>
      </p:sp>
      <p:sp>
        <p:nvSpPr>
          <p:cNvPr id="10" name="矩形 9">
            <a:extLst>
              <a:ext uri="{FF2B5EF4-FFF2-40B4-BE49-F238E27FC236}">
                <a16:creationId xmlns:a16="http://schemas.microsoft.com/office/drawing/2014/main" id="{833DD9DB-4ABA-4034-A882-324B0425FDD1}"/>
              </a:ext>
            </a:extLst>
          </p:cNvPr>
          <p:cNvSpPr/>
          <p:nvPr/>
        </p:nvSpPr>
        <p:spPr>
          <a:xfrm>
            <a:off x="907698" y="2842506"/>
            <a:ext cx="3031599" cy="379656"/>
          </a:xfrm>
          <a:prstGeom prst="rect">
            <a:avLst/>
          </a:prstGeom>
        </p:spPr>
        <p:txBody>
          <a:bodyPr wrap="none">
            <a:spAutoFit/>
          </a:bodyPr>
          <a:lstStyle/>
          <a:p>
            <a:pPr defTabSz="914377"/>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全年降低企业税负</a:t>
            </a:r>
            <a:r>
              <a:rPr lang="en-US" altLang="zh-CN" sz="1867" b="1" dirty="0">
                <a:solidFill>
                  <a:srgbClr val="990000"/>
                </a:solidFill>
                <a:latin typeface="微软雅黑" panose="020B0503020204020204" pitchFamily="34" charset="-122"/>
                <a:ea typeface="微软雅黑" panose="020B0503020204020204" pitchFamily="34" charset="-122"/>
              </a:rPr>
              <a:t>5700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多亿元</a:t>
            </a:r>
          </a:p>
        </p:txBody>
      </p:sp>
      <p:sp>
        <p:nvSpPr>
          <p:cNvPr id="12" name="矩形 11">
            <a:extLst>
              <a:ext uri="{FF2B5EF4-FFF2-40B4-BE49-F238E27FC236}">
                <a16:creationId xmlns:a16="http://schemas.microsoft.com/office/drawing/2014/main" id="{BE0D0EB7-0959-4E3F-8B5B-EC0490378D30}"/>
              </a:ext>
            </a:extLst>
          </p:cNvPr>
          <p:cNvSpPr/>
          <p:nvPr/>
        </p:nvSpPr>
        <p:spPr>
          <a:xfrm>
            <a:off x="907698" y="3181382"/>
            <a:ext cx="2646879" cy="338553"/>
          </a:xfrm>
          <a:prstGeom prst="rect">
            <a:avLst/>
          </a:prstGeom>
        </p:spPr>
        <p:txBody>
          <a:bodyPr wrap="none">
            <a:spAutoFit/>
          </a:bodyPr>
          <a:lstStyle/>
          <a:p>
            <a:pPr defTabSz="914377"/>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所有行业实现税负只减不增</a:t>
            </a:r>
          </a:p>
        </p:txBody>
      </p:sp>
      <p:sp>
        <p:nvSpPr>
          <p:cNvPr id="13" name="矩形 12">
            <a:extLst>
              <a:ext uri="{FF2B5EF4-FFF2-40B4-BE49-F238E27FC236}">
                <a16:creationId xmlns:a16="http://schemas.microsoft.com/office/drawing/2014/main" id="{A8CC1562-DB4D-4FCB-BE74-0946832EEA8E}"/>
              </a:ext>
            </a:extLst>
          </p:cNvPr>
          <p:cNvSpPr/>
          <p:nvPr/>
        </p:nvSpPr>
        <p:spPr>
          <a:xfrm>
            <a:off x="907698" y="3479221"/>
            <a:ext cx="4945585" cy="379656"/>
          </a:xfrm>
          <a:prstGeom prst="rect">
            <a:avLst/>
          </a:prstGeom>
        </p:spPr>
        <p:txBody>
          <a:bodyPr wrap="none">
            <a:spAutoFit/>
          </a:bodyPr>
          <a:lstStyle/>
          <a:p>
            <a:pPr defTabSz="914377"/>
            <a:r>
              <a:rPr lang="zh-CN" altLang="en-US" sz="1600" dirty="0">
                <a:solidFill>
                  <a:prstClr val="black"/>
                </a:solidFill>
                <a:latin typeface="微软雅黑" panose="020B0503020204020204" pitchFamily="34" charset="-122"/>
                <a:ea typeface="微软雅黑" panose="020B0503020204020204" pitchFamily="34" charset="-122"/>
              </a:rPr>
              <a:t>广义货币</a:t>
            </a:r>
            <a:r>
              <a:rPr lang="en-US" altLang="zh-CN" sz="1600" dirty="0">
                <a:solidFill>
                  <a:prstClr val="black"/>
                </a:solidFill>
                <a:latin typeface="微软雅黑" panose="020B0503020204020204" pitchFamily="34" charset="-122"/>
                <a:ea typeface="微软雅黑" panose="020B0503020204020204" pitchFamily="34" charset="-122"/>
              </a:rPr>
              <a:t>M2</a:t>
            </a:r>
            <a:r>
              <a:rPr lang="zh-CN" altLang="en-US" sz="1600" dirty="0">
                <a:solidFill>
                  <a:prstClr val="black"/>
                </a:solidFill>
                <a:latin typeface="微软雅黑" panose="020B0503020204020204" pitchFamily="34" charset="-122"/>
                <a:ea typeface="微软雅黑" panose="020B0503020204020204" pitchFamily="34" charset="-122"/>
              </a:rPr>
              <a:t>增长</a:t>
            </a:r>
            <a:r>
              <a:rPr lang="en-US" altLang="zh-CN" sz="1867" b="1" dirty="0">
                <a:solidFill>
                  <a:srgbClr val="990000"/>
                </a:solidFill>
                <a:latin typeface="微软雅黑" panose="020B0503020204020204" pitchFamily="34" charset="-122"/>
                <a:ea typeface="微软雅黑" panose="020B0503020204020204" pitchFamily="34" charset="-122"/>
              </a:rPr>
              <a:t>11.3%</a:t>
            </a:r>
            <a:r>
              <a:rPr lang="zh-CN" altLang="en-US" sz="1600" dirty="0">
                <a:solidFill>
                  <a:prstClr val="black"/>
                </a:solidFill>
                <a:latin typeface="微软雅黑" panose="020B0503020204020204" pitchFamily="34" charset="-122"/>
                <a:ea typeface="微软雅黑" panose="020B0503020204020204" pitchFamily="34" charset="-122"/>
              </a:rPr>
              <a:t>，低于</a:t>
            </a:r>
            <a:r>
              <a:rPr lang="en-US" altLang="zh-CN" sz="1600" dirty="0">
                <a:solidFill>
                  <a:prstClr val="black"/>
                </a:solidFill>
                <a:latin typeface="微软雅黑" panose="020B0503020204020204" pitchFamily="34" charset="-122"/>
                <a:ea typeface="微软雅黑" panose="020B0503020204020204" pitchFamily="34" charset="-122"/>
              </a:rPr>
              <a:t>13%</a:t>
            </a:r>
            <a:r>
              <a:rPr lang="zh-CN" altLang="en-US" sz="1600" dirty="0">
                <a:solidFill>
                  <a:prstClr val="black"/>
                </a:solidFill>
                <a:latin typeface="微软雅黑" panose="020B0503020204020204" pitchFamily="34" charset="-122"/>
                <a:ea typeface="微软雅黑" panose="020B0503020204020204" pitchFamily="34" charset="-122"/>
              </a:rPr>
              <a:t>左右的预期目标</a:t>
            </a:r>
          </a:p>
        </p:txBody>
      </p:sp>
      <p:sp>
        <p:nvSpPr>
          <p:cNvPr id="15" name="矩形 14">
            <a:extLst>
              <a:ext uri="{FF2B5EF4-FFF2-40B4-BE49-F238E27FC236}">
                <a16:creationId xmlns:a16="http://schemas.microsoft.com/office/drawing/2014/main" id="{70BE1E5A-5394-4821-A7FD-382574B48248}"/>
              </a:ext>
            </a:extLst>
          </p:cNvPr>
          <p:cNvSpPr/>
          <p:nvPr/>
        </p:nvSpPr>
        <p:spPr>
          <a:xfrm>
            <a:off x="626251" y="4347409"/>
            <a:ext cx="5280000" cy="1920000"/>
          </a:xfrm>
          <a:prstGeom prst="rect">
            <a:avLst/>
          </a:prstGeom>
          <a:gradFill>
            <a:gsLst>
              <a:gs pos="90000">
                <a:srgbClr val="991D1E"/>
              </a:gs>
              <a:gs pos="30000">
                <a:srgbClr val="D92E22"/>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solidFill>
              <a:latin typeface="Calibri" panose="020F0502020204030204"/>
              <a:ea typeface="宋体" panose="02010600030101010101" pitchFamily="2" charset="-122"/>
            </a:endParaRPr>
          </a:p>
        </p:txBody>
      </p:sp>
      <p:sp>
        <p:nvSpPr>
          <p:cNvPr id="16" name="矩形 15">
            <a:extLst>
              <a:ext uri="{FF2B5EF4-FFF2-40B4-BE49-F238E27FC236}">
                <a16:creationId xmlns:a16="http://schemas.microsoft.com/office/drawing/2014/main" id="{2EE89008-60E6-4635-86FE-97AD05899567}"/>
              </a:ext>
            </a:extLst>
          </p:cNvPr>
          <p:cNvSpPr/>
          <p:nvPr/>
        </p:nvSpPr>
        <p:spPr>
          <a:xfrm>
            <a:off x="1573768" y="4408650"/>
            <a:ext cx="2334293" cy="666977"/>
          </a:xfrm>
          <a:prstGeom prst="rect">
            <a:avLst/>
          </a:prstGeom>
          <a:noFill/>
        </p:spPr>
        <p:txBody>
          <a:bodyPr wrap="none">
            <a:spAutoFit/>
          </a:bodyPr>
          <a:lstStyle/>
          <a:p>
            <a:pPr defTabSz="914377"/>
            <a:r>
              <a:rPr lang="zh-CN" altLang="en-US" sz="1867" b="1" dirty="0">
                <a:solidFill>
                  <a:schemeClr val="bg1"/>
                </a:solidFill>
                <a:latin typeface="微软雅黑" panose="020B0503020204020204" pitchFamily="34" charset="-122"/>
                <a:ea typeface="微软雅黑" panose="020B0503020204020204" pitchFamily="34" charset="-122"/>
              </a:rPr>
              <a:t>大力深化改革开放</a:t>
            </a:r>
            <a:endParaRPr lang="en-US" altLang="zh-CN" sz="1867" b="1" dirty="0">
              <a:solidFill>
                <a:schemeClr val="bg1"/>
              </a:solidFill>
              <a:latin typeface="微软雅黑" panose="020B0503020204020204" pitchFamily="34" charset="-122"/>
              <a:ea typeface="微软雅黑" panose="020B0503020204020204" pitchFamily="34" charset="-122"/>
            </a:endParaRPr>
          </a:p>
          <a:p>
            <a:pPr defTabSz="914377"/>
            <a:r>
              <a:rPr lang="zh-CN" altLang="en-US" sz="1867" b="1" dirty="0">
                <a:solidFill>
                  <a:schemeClr val="bg1"/>
                </a:solidFill>
                <a:latin typeface="微软雅黑" panose="020B0503020204020204" pitchFamily="34" charset="-122"/>
                <a:ea typeface="微软雅黑" panose="020B0503020204020204" pitchFamily="34" charset="-122"/>
              </a:rPr>
              <a:t>发展活力进一步增强</a:t>
            </a:r>
          </a:p>
        </p:txBody>
      </p:sp>
      <p:sp>
        <p:nvSpPr>
          <p:cNvPr id="17" name="矩形 16">
            <a:extLst>
              <a:ext uri="{FF2B5EF4-FFF2-40B4-BE49-F238E27FC236}">
                <a16:creationId xmlns:a16="http://schemas.microsoft.com/office/drawing/2014/main" id="{1F60A292-B401-474C-AE72-12D3F107E811}"/>
              </a:ext>
            </a:extLst>
          </p:cNvPr>
          <p:cNvSpPr/>
          <p:nvPr/>
        </p:nvSpPr>
        <p:spPr>
          <a:xfrm>
            <a:off x="907698" y="4469464"/>
            <a:ext cx="576000" cy="5760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2400" b="1" dirty="0">
                <a:solidFill>
                  <a:schemeClr val="bg1"/>
                </a:solidFill>
                <a:latin typeface="Calibri" panose="020F0502020204030204"/>
                <a:ea typeface="宋体" panose="02010600030101010101" pitchFamily="2" charset="-122"/>
              </a:rPr>
              <a:t>03</a:t>
            </a:r>
            <a:endParaRPr lang="zh-CN" altLang="en-US" sz="2400" b="1" dirty="0">
              <a:solidFill>
                <a:schemeClr val="bg1"/>
              </a:solidFill>
              <a:latin typeface="Calibri" panose="020F0502020204030204"/>
              <a:ea typeface="宋体" panose="02010600030101010101" pitchFamily="2" charset="-122"/>
            </a:endParaRPr>
          </a:p>
        </p:txBody>
      </p:sp>
      <p:sp>
        <p:nvSpPr>
          <p:cNvPr id="18" name="矩形 17">
            <a:extLst>
              <a:ext uri="{FF2B5EF4-FFF2-40B4-BE49-F238E27FC236}">
                <a16:creationId xmlns:a16="http://schemas.microsoft.com/office/drawing/2014/main" id="{C781FED2-1916-4FB4-BEA7-831D85A1BD38}"/>
              </a:ext>
            </a:extLst>
          </p:cNvPr>
          <p:cNvSpPr/>
          <p:nvPr/>
        </p:nvSpPr>
        <p:spPr>
          <a:xfrm>
            <a:off x="907698" y="5108629"/>
            <a:ext cx="4840595" cy="1200521"/>
          </a:xfrm>
          <a:prstGeom prst="rect">
            <a:avLst/>
          </a:prstGeom>
          <a:noFill/>
        </p:spPr>
        <p:txBody>
          <a:bodyPr wrap="square">
            <a:spAutoFit/>
          </a:bodyPr>
          <a:lstStyle/>
          <a:p>
            <a:pPr defTabSz="914377"/>
            <a:r>
              <a:rPr lang="zh-CN" altLang="en-US" sz="1600" dirty="0">
                <a:solidFill>
                  <a:schemeClr val="bg1"/>
                </a:solidFill>
                <a:latin typeface="微软雅黑" panose="020B0503020204020204" pitchFamily="34" charset="-122"/>
                <a:ea typeface="微软雅黑" panose="020B0503020204020204" pitchFamily="34" charset="-122"/>
              </a:rPr>
              <a:t>在提前完成本届政府减少行政审批事项三分之一目标的基础上，去年又取消</a:t>
            </a:r>
            <a:r>
              <a:rPr lang="en-US" altLang="zh-CN" sz="1867" b="1" dirty="0">
                <a:solidFill>
                  <a:schemeClr val="bg1"/>
                </a:solidFill>
                <a:latin typeface="微软雅黑" panose="020B0503020204020204" pitchFamily="34" charset="-122"/>
                <a:ea typeface="微软雅黑" panose="020B0503020204020204" pitchFamily="34" charset="-122"/>
              </a:rPr>
              <a:t>165</a:t>
            </a:r>
            <a:r>
              <a:rPr lang="zh-CN" altLang="en-US" sz="1600" dirty="0">
                <a:solidFill>
                  <a:schemeClr val="bg1"/>
                </a:solidFill>
                <a:latin typeface="微软雅黑" panose="020B0503020204020204" pitchFamily="34" charset="-122"/>
                <a:ea typeface="微软雅黑" panose="020B0503020204020204" pitchFamily="34" charset="-122"/>
              </a:rPr>
              <a:t>项国务院部门及其指定地方实施的审批事项，清理规范</a:t>
            </a:r>
            <a:r>
              <a:rPr lang="en-US" altLang="zh-CN" sz="1867" b="1" dirty="0">
                <a:solidFill>
                  <a:schemeClr val="bg1"/>
                </a:solidFill>
                <a:latin typeface="微软雅黑" panose="020B0503020204020204" pitchFamily="34" charset="-122"/>
                <a:ea typeface="微软雅黑" panose="020B0503020204020204" pitchFamily="34" charset="-122"/>
              </a:rPr>
              <a:t>192</a:t>
            </a:r>
            <a:r>
              <a:rPr lang="zh-CN" altLang="en-US" sz="1600" dirty="0">
                <a:solidFill>
                  <a:schemeClr val="bg1"/>
                </a:solidFill>
                <a:latin typeface="微软雅黑" panose="020B0503020204020204" pitchFamily="34" charset="-122"/>
                <a:ea typeface="微软雅黑" panose="020B0503020204020204" pitchFamily="34" charset="-122"/>
              </a:rPr>
              <a:t>项审批中介服务事项、</a:t>
            </a:r>
            <a:r>
              <a:rPr lang="en-US" altLang="zh-CN" sz="1867" b="1" dirty="0">
                <a:solidFill>
                  <a:schemeClr val="bg1"/>
                </a:solidFill>
                <a:latin typeface="微软雅黑" panose="020B0503020204020204" pitchFamily="34" charset="-122"/>
                <a:ea typeface="微软雅黑" panose="020B0503020204020204" pitchFamily="34" charset="-122"/>
              </a:rPr>
              <a:t>220</a:t>
            </a:r>
            <a:r>
              <a:rPr lang="zh-CN" altLang="en-US" sz="1600" dirty="0">
                <a:solidFill>
                  <a:schemeClr val="bg1"/>
                </a:solidFill>
                <a:latin typeface="微软雅黑" panose="020B0503020204020204" pitchFamily="34" charset="-122"/>
                <a:ea typeface="微软雅黑" panose="020B0503020204020204" pitchFamily="34" charset="-122"/>
              </a:rPr>
              <a:t>项职业资格许可认定事项</a:t>
            </a:r>
          </a:p>
        </p:txBody>
      </p:sp>
      <p:sp>
        <p:nvSpPr>
          <p:cNvPr id="20" name="矩形 19">
            <a:extLst>
              <a:ext uri="{FF2B5EF4-FFF2-40B4-BE49-F238E27FC236}">
                <a16:creationId xmlns:a16="http://schemas.microsoft.com/office/drawing/2014/main" id="{0F8D3495-3969-4643-B60A-AEDE7E062DFE}"/>
              </a:ext>
            </a:extLst>
          </p:cNvPr>
          <p:cNvSpPr/>
          <p:nvPr/>
        </p:nvSpPr>
        <p:spPr>
          <a:xfrm>
            <a:off x="6258425" y="4347408"/>
            <a:ext cx="5280000" cy="1920000"/>
          </a:xfrm>
          <a:prstGeom prst="rect">
            <a:avLst/>
          </a:prstGeom>
          <a:noFill/>
          <a:ln w="19050">
            <a:solidFill>
              <a:srgbClr val="D92E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sp>
        <p:nvSpPr>
          <p:cNvPr id="24" name="矩形 23">
            <a:extLst>
              <a:ext uri="{FF2B5EF4-FFF2-40B4-BE49-F238E27FC236}">
                <a16:creationId xmlns:a16="http://schemas.microsoft.com/office/drawing/2014/main" id="{4559AF55-C295-471D-8CFE-F7EAF96B7278}"/>
              </a:ext>
            </a:extLst>
          </p:cNvPr>
          <p:cNvSpPr/>
          <p:nvPr/>
        </p:nvSpPr>
        <p:spPr>
          <a:xfrm>
            <a:off x="7205942" y="4567673"/>
            <a:ext cx="3528531" cy="379656"/>
          </a:xfrm>
          <a:prstGeom prst="rect">
            <a:avLst/>
          </a:prstGeom>
        </p:spPr>
        <p:txBody>
          <a:bodyPr wrap="none">
            <a:spAutoFit/>
          </a:bodyPr>
          <a:lstStyle/>
          <a:p>
            <a:pPr defTabSz="914377"/>
            <a:r>
              <a:rPr lang="zh-CN" altLang="en-US" sz="1867" b="1" dirty="0">
                <a:gradFill>
                  <a:gsLst>
                    <a:gs pos="90000">
                      <a:srgbClr val="991D1E"/>
                    </a:gs>
                    <a:gs pos="30000">
                      <a:srgbClr val="D92E22"/>
                    </a:gs>
                  </a:gsLst>
                  <a:lin ang="5400000" scaled="1"/>
                </a:gradFill>
                <a:latin typeface="微软雅黑" panose="020B0503020204020204" pitchFamily="34" charset="-122"/>
                <a:ea typeface="微软雅黑" panose="020B0503020204020204" pitchFamily="34" charset="-122"/>
              </a:rPr>
              <a:t>强化创新引领，新动能快速成长</a:t>
            </a:r>
          </a:p>
        </p:txBody>
      </p:sp>
      <p:sp>
        <p:nvSpPr>
          <p:cNvPr id="25" name="矩形 24">
            <a:extLst>
              <a:ext uri="{FF2B5EF4-FFF2-40B4-BE49-F238E27FC236}">
                <a16:creationId xmlns:a16="http://schemas.microsoft.com/office/drawing/2014/main" id="{C64CE5A4-653C-4C44-AF35-FEA6D9217C46}"/>
              </a:ext>
            </a:extLst>
          </p:cNvPr>
          <p:cNvSpPr/>
          <p:nvPr/>
        </p:nvSpPr>
        <p:spPr>
          <a:xfrm>
            <a:off x="6539872" y="4469463"/>
            <a:ext cx="576000" cy="576000"/>
          </a:xfrm>
          <a:prstGeom prst="rect">
            <a:avLst/>
          </a:prstGeom>
          <a:gradFill>
            <a:gsLst>
              <a:gs pos="90000">
                <a:srgbClr val="991D1E"/>
              </a:gs>
              <a:gs pos="30000">
                <a:srgbClr val="D92E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2400" b="1" dirty="0">
                <a:solidFill>
                  <a:srgbClr val="FFC000">
                    <a:lumMod val="20000"/>
                    <a:lumOff val="80000"/>
                  </a:srgbClr>
                </a:solidFill>
                <a:latin typeface="Calibri" panose="020F0502020204030204"/>
                <a:ea typeface="宋体" panose="02010600030101010101" pitchFamily="2" charset="-122"/>
              </a:rPr>
              <a:t>04</a:t>
            </a:r>
            <a:endParaRPr lang="zh-CN" altLang="en-US" sz="2400" b="1" dirty="0">
              <a:solidFill>
                <a:srgbClr val="FFC000">
                  <a:lumMod val="20000"/>
                  <a:lumOff val="80000"/>
                </a:srgbClr>
              </a:solidFill>
              <a:latin typeface="Calibri" panose="020F0502020204030204"/>
              <a:ea typeface="宋体" panose="02010600030101010101" pitchFamily="2" charset="-122"/>
            </a:endParaRPr>
          </a:p>
        </p:txBody>
      </p:sp>
      <p:sp>
        <p:nvSpPr>
          <p:cNvPr id="26" name="矩形 25">
            <a:extLst>
              <a:ext uri="{FF2B5EF4-FFF2-40B4-BE49-F238E27FC236}">
                <a16:creationId xmlns:a16="http://schemas.microsoft.com/office/drawing/2014/main" id="{413897A5-434A-4642-8E73-BCE602FD1D91}"/>
              </a:ext>
            </a:extLst>
          </p:cNvPr>
          <p:cNvSpPr/>
          <p:nvPr/>
        </p:nvSpPr>
        <p:spPr>
          <a:xfrm>
            <a:off x="6539872" y="5214644"/>
            <a:ext cx="4784496" cy="913199"/>
          </a:xfrm>
          <a:prstGeom prst="rect">
            <a:avLst/>
          </a:prstGeom>
        </p:spPr>
        <p:txBody>
          <a:bodyPr wrap="square">
            <a:spAutoFit/>
          </a:bodyPr>
          <a:lstStyle/>
          <a:p>
            <a:pPr defTabSz="914377"/>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国内有效发明专利拥有量突破</a:t>
            </a:r>
            <a:r>
              <a:rPr lang="en-US" altLang="zh-CN" sz="1867" b="1" dirty="0">
                <a:solidFill>
                  <a:srgbClr val="990000"/>
                </a:solidFill>
                <a:latin typeface="微软雅黑" panose="020B0503020204020204" pitchFamily="34" charset="-122"/>
                <a:ea typeface="微软雅黑" panose="020B0503020204020204" pitchFamily="34" charset="-122"/>
              </a:rPr>
              <a:t>100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万件，技术交易额超过</a:t>
            </a:r>
            <a:r>
              <a:rPr lang="en-US" altLang="zh-CN" sz="1867" b="1" dirty="0">
                <a:solidFill>
                  <a:srgbClr val="990000"/>
                </a:solidFill>
                <a:latin typeface="微软雅黑" panose="020B0503020204020204" pitchFamily="34" charset="-122"/>
                <a:ea typeface="微软雅黑" panose="020B0503020204020204" pitchFamily="34" charset="-122"/>
              </a:rPr>
              <a:t>1</a:t>
            </a:r>
            <a:r>
              <a:rPr lang="zh-CN" altLang="en-US" sz="1867" b="1" dirty="0">
                <a:solidFill>
                  <a:srgbClr val="990000"/>
                </a:solidFill>
                <a:latin typeface="微软雅黑" panose="020B0503020204020204" pitchFamily="34" charset="-122"/>
                <a:ea typeface="微软雅黑" panose="020B0503020204020204" pitchFamily="34" charset="-122"/>
              </a:rPr>
              <a:t>万亿元</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。科技进步贡献率上升到</a:t>
            </a:r>
            <a:r>
              <a:rPr lang="en-US" altLang="zh-CN" sz="1867" b="1" dirty="0">
                <a:solidFill>
                  <a:srgbClr val="990000"/>
                </a:solidFill>
                <a:latin typeface="微软雅黑" panose="020B0503020204020204" pitchFamily="34" charset="-122"/>
                <a:ea typeface="微软雅黑" panose="020B0503020204020204" pitchFamily="34" charset="-122"/>
              </a:rPr>
              <a:t>56.2%</a:t>
            </a:r>
            <a:r>
              <a:rPr lang="zh-CN" altLang="en-US" sz="1867" b="1" dirty="0">
                <a:solidFill>
                  <a:srgbClr val="990000"/>
                </a:solidFill>
                <a:latin typeface="微软雅黑" panose="020B0503020204020204" pitchFamily="34" charset="-122"/>
                <a:ea typeface="微软雅黑" panose="020B0503020204020204" pitchFamily="34" charset="-122"/>
              </a:rPr>
              <a:t>，</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创新对发展的支撑作用明显增强。</a:t>
            </a:r>
          </a:p>
        </p:txBody>
      </p:sp>
      <p:sp>
        <p:nvSpPr>
          <p:cNvPr id="30" name="矩形 29">
            <a:extLst>
              <a:ext uri="{FF2B5EF4-FFF2-40B4-BE49-F238E27FC236}">
                <a16:creationId xmlns:a16="http://schemas.microsoft.com/office/drawing/2014/main" id="{5CB2268A-0DBC-4CC0-9486-FB3D8391AE41}"/>
              </a:ext>
            </a:extLst>
          </p:cNvPr>
          <p:cNvSpPr/>
          <p:nvPr/>
        </p:nvSpPr>
        <p:spPr>
          <a:xfrm>
            <a:off x="6258425" y="2028278"/>
            <a:ext cx="5280000" cy="1920000"/>
          </a:xfrm>
          <a:prstGeom prst="rect">
            <a:avLst/>
          </a:prstGeom>
          <a:gradFill>
            <a:gsLst>
              <a:gs pos="90000">
                <a:srgbClr val="991D1E"/>
              </a:gs>
              <a:gs pos="30000">
                <a:srgbClr val="D92E22"/>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schemeClr val="bg1"/>
              </a:solidFill>
              <a:latin typeface="Calibri" panose="020F0502020204030204"/>
              <a:ea typeface="宋体" panose="02010600030101010101" pitchFamily="2" charset="-122"/>
            </a:endParaRPr>
          </a:p>
        </p:txBody>
      </p:sp>
      <p:sp>
        <p:nvSpPr>
          <p:cNvPr id="31" name="矩形 30">
            <a:extLst>
              <a:ext uri="{FF2B5EF4-FFF2-40B4-BE49-F238E27FC236}">
                <a16:creationId xmlns:a16="http://schemas.microsoft.com/office/drawing/2014/main" id="{54B19D07-9A90-4D1D-9687-400C4DA1A099}"/>
              </a:ext>
            </a:extLst>
          </p:cNvPr>
          <p:cNvSpPr/>
          <p:nvPr/>
        </p:nvSpPr>
        <p:spPr>
          <a:xfrm>
            <a:off x="7205942" y="2089519"/>
            <a:ext cx="3050835" cy="666977"/>
          </a:xfrm>
          <a:prstGeom prst="rect">
            <a:avLst/>
          </a:prstGeom>
          <a:noFill/>
        </p:spPr>
        <p:txBody>
          <a:bodyPr wrap="none">
            <a:spAutoFit/>
          </a:bodyPr>
          <a:lstStyle/>
          <a:p>
            <a:pPr defTabSz="914377"/>
            <a:r>
              <a:rPr lang="zh-CN" altLang="en-US" sz="1867" b="1" dirty="0">
                <a:solidFill>
                  <a:schemeClr val="bg1"/>
                </a:solidFill>
                <a:latin typeface="微软雅黑" panose="020B0503020204020204" pitchFamily="34" charset="-122"/>
                <a:ea typeface="微软雅黑" panose="020B0503020204020204" pitchFamily="34" charset="-122"/>
              </a:rPr>
              <a:t>着力抓好“三去一降一补”</a:t>
            </a:r>
            <a:endParaRPr lang="en-US" altLang="zh-CN" sz="1867" b="1" dirty="0">
              <a:solidFill>
                <a:schemeClr val="bg1"/>
              </a:solidFill>
              <a:latin typeface="微软雅黑" panose="020B0503020204020204" pitchFamily="34" charset="-122"/>
              <a:ea typeface="微软雅黑" panose="020B0503020204020204" pitchFamily="34" charset="-122"/>
            </a:endParaRPr>
          </a:p>
          <a:p>
            <a:pPr defTabSz="914377"/>
            <a:r>
              <a:rPr lang="zh-CN" altLang="en-US" sz="1867" b="1" dirty="0">
                <a:solidFill>
                  <a:schemeClr val="bg1"/>
                </a:solidFill>
                <a:latin typeface="微软雅黑" panose="020B0503020204020204" pitchFamily="34" charset="-122"/>
                <a:ea typeface="微软雅黑" panose="020B0503020204020204" pitchFamily="34" charset="-122"/>
              </a:rPr>
              <a:t>供给结构有所改善</a:t>
            </a:r>
          </a:p>
        </p:txBody>
      </p:sp>
      <p:sp>
        <p:nvSpPr>
          <p:cNvPr id="32" name="矩形 31">
            <a:extLst>
              <a:ext uri="{FF2B5EF4-FFF2-40B4-BE49-F238E27FC236}">
                <a16:creationId xmlns:a16="http://schemas.microsoft.com/office/drawing/2014/main" id="{CD9E57D1-89A3-4FB1-B8F0-6C1058E6F7A0}"/>
              </a:ext>
            </a:extLst>
          </p:cNvPr>
          <p:cNvSpPr/>
          <p:nvPr/>
        </p:nvSpPr>
        <p:spPr>
          <a:xfrm>
            <a:off x="6539872" y="2150333"/>
            <a:ext cx="576000" cy="5760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2400" b="1" dirty="0">
                <a:solidFill>
                  <a:schemeClr val="bg1"/>
                </a:solidFill>
                <a:latin typeface="Calibri" panose="020F0502020204030204"/>
                <a:ea typeface="宋体" panose="02010600030101010101" pitchFamily="2" charset="-122"/>
              </a:rPr>
              <a:t>02</a:t>
            </a:r>
            <a:endParaRPr lang="zh-CN" altLang="en-US" sz="2400" b="1" dirty="0">
              <a:solidFill>
                <a:schemeClr val="bg1"/>
              </a:solidFill>
              <a:latin typeface="Calibri" panose="020F0502020204030204"/>
              <a:ea typeface="宋体" panose="02010600030101010101" pitchFamily="2" charset="-122"/>
            </a:endParaRPr>
          </a:p>
        </p:txBody>
      </p:sp>
      <p:sp>
        <p:nvSpPr>
          <p:cNvPr id="33" name="矩形 32">
            <a:extLst>
              <a:ext uri="{FF2B5EF4-FFF2-40B4-BE49-F238E27FC236}">
                <a16:creationId xmlns:a16="http://schemas.microsoft.com/office/drawing/2014/main" id="{F0FA3092-C0D3-4746-B207-06806483D997}"/>
              </a:ext>
            </a:extLst>
          </p:cNvPr>
          <p:cNvSpPr/>
          <p:nvPr/>
        </p:nvSpPr>
        <p:spPr>
          <a:xfrm>
            <a:off x="6539872" y="2961774"/>
            <a:ext cx="3236784" cy="666977"/>
          </a:xfrm>
          <a:prstGeom prst="rect">
            <a:avLst/>
          </a:prstGeom>
          <a:noFill/>
        </p:spPr>
        <p:txBody>
          <a:bodyPr wrap="none">
            <a:spAutoFit/>
          </a:bodyPr>
          <a:lstStyle/>
          <a:p>
            <a:pPr defTabSz="914377"/>
            <a:r>
              <a:rPr lang="zh-CN" altLang="en-US" sz="1600" dirty="0">
                <a:solidFill>
                  <a:schemeClr val="bg1"/>
                </a:solidFill>
                <a:latin typeface="微软雅黑" panose="020B0503020204020204" pitchFamily="34" charset="-122"/>
                <a:ea typeface="微软雅黑" panose="020B0503020204020204" pitchFamily="34" charset="-122"/>
              </a:rPr>
              <a:t>全年退出钢铁产能超过</a:t>
            </a:r>
            <a:r>
              <a:rPr lang="en-US" altLang="zh-CN" sz="1867" b="1" dirty="0">
                <a:solidFill>
                  <a:schemeClr val="bg1"/>
                </a:solidFill>
                <a:latin typeface="微软雅黑" panose="020B0503020204020204" pitchFamily="34" charset="-122"/>
                <a:ea typeface="微软雅黑" panose="020B0503020204020204" pitchFamily="34" charset="-122"/>
              </a:rPr>
              <a:t>6500</a:t>
            </a:r>
            <a:r>
              <a:rPr lang="zh-CN" altLang="en-US" sz="1600" dirty="0">
                <a:solidFill>
                  <a:schemeClr val="bg1"/>
                </a:solidFill>
                <a:latin typeface="微软雅黑" panose="020B0503020204020204" pitchFamily="34" charset="-122"/>
                <a:ea typeface="微软雅黑" panose="020B0503020204020204" pitchFamily="34" charset="-122"/>
              </a:rPr>
              <a:t>万吨</a:t>
            </a:r>
            <a:endParaRPr lang="en-US" altLang="zh-CN" sz="1600" dirty="0">
              <a:solidFill>
                <a:schemeClr val="bg1"/>
              </a:solidFill>
              <a:latin typeface="微软雅黑" panose="020B0503020204020204" pitchFamily="34" charset="-122"/>
              <a:ea typeface="微软雅黑" panose="020B0503020204020204" pitchFamily="34" charset="-122"/>
            </a:endParaRPr>
          </a:p>
          <a:p>
            <a:pPr defTabSz="914377"/>
            <a:r>
              <a:rPr lang="zh-CN" altLang="en-US" sz="1600" dirty="0">
                <a:solidFill>
                  <a:schemeClr val="bg1"/>
                </a:solidFill>
                <a:latin typeface="微软雅黑" panose="020B0503020204020204" pitchFamily="34" charset="-122"/>
                <a:ea typeface="微软雅黑" panose="020B0503020204020204" pitchFamily="34" charset="-122"/>
              </a:rPr>
              <a:t>煤炭产能超过</a:t>
            </a:r>
            <a:r>
              <a:rPr lang="en-US" altLang="zh-CN" sz="1867" b="1" dirty="0">
                <a:solidFill>
                  <a:schemeClr val="bg1"/>
                </a:solidFill>
                <a:latin typeface="微软雅黑" panose="020B0503020204020204" pitchFamily="34" charset="-122"/>
                <a:ea typeface="微软雅黑" panose="020B0503020204020204" pitchFamily="34" charset="-122"/>
              </a:rPr>
              <a:t>2.9</a:t>
            </a:r>
            <a:r>
              <a:rPr lang="zh-CN" altLang="en-US" sz="1600" dirty="0">
                <a:solidFill>
                  <a:schemeClr val="bg1"/>
                </a:solidFill>
                <a:latin typeface="微软雅黑" panose="020B0503020204020204" pitchFamily="34" charset="-122"/>
                <a:ea typeface="微软雅黑" panose="020B0503020204020204" pitchFamily="34" charset="-122"/>
              </a:rPr>
              <a:t>亿吨</a:t>
            </a:r>
          </a:p>
        </p:txBody>
      </p:sp>
      <p:sp>
        <p:nvSpPr>
          <p:cNvPr id="29" name="圆角矩形 10">
            <a:extLst>
              <a:ext uri="{FF2B5EF4-FFF2-40B4-BE49-F238E27FC236}">
                <a16:creationId xmlns:a16="http://schemas.microsoft.com/office/drawing/2014/main" id="{1E4F60C3-3041-4CEE-963E-5DC602ABEC1C}"/>
              </a:ext>
            </a:extLst>
          </p:cNvPr>
          <p:cNvSpPr/>
          <p:nvPr/>
        </p:nvSpPr>
        <p:spPr>
          <a:xfrm>
            <a:off x="8924368" y="3429651"/>
            <a:ext cx="2400000" cy="33600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1600" dirty="0">
                <a:solidFill>
                  <a:schemeClr val="bg1"/>
                </a:solidFill>
                <a:latin typeface="微软雅黑" panose="020B0503020204020204" pitchFamily="34" charset="-122"/>
                <a:ea typeface="微软雅黑" panose="020B0503020204020204" pitchFamily="34" charset="-122"/>
              </a:rPr>
              <a:t>超额完成年度目标任务</a:t>
            </a:r>
          </a:p>
        </p:txBody>
      </p:sp>
    </p:spTree>
    <p:extLst>
      <p:ext uri="{BB962C8B-B14F-4D97-AF65-F5344CB8AC3E}">
        <p14:creationId xmlns:p14="http://schemas.microsoft.com/office/powerpoint/2010/main" val="8657766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82606" t="9132" b="5643"/>
          <a:stretch/>
        </p:blipFill>
        <p:spPr>
          <a:xfrm>
            <a:off x="10071279" y="1719329"/>
            <a:ext cx="2120721" cy="5190186"/>
          </a:xfrm>
          <a:custGeom>
            <a:avLst/>
            <a:gdLst>
              <a:gd name="connsiteX0" fmla="*/ 0 w 2120721"/>
              <a:gd name="connsiteY0" fmla="*/ 0 h 5190186"/>
              <a:gd name="connsiteX1" fmla="*/ 2120721 w 2120721"/>
              <a:gd name="connsiteY1" fmla="*/ 0 h 5190186"/>
              <a:gd name="connsiteX2" fmla="*/ 2120721 w 2120721"/>
              <a:gd name="connsiteY2" fmla="*/ 5190186 h 5190186"/>
              <a:gd name="connsiteX3" fmla="*/ 477501 w 2120721"/>
              <a:gd name="connsiteY3" fmla="*/ 5190186 h 5190186"/>
              <a:gd name="connsiteX4" fmla="*/ 477501 w 2120721"/>
              <a:gd name="connsiteY4" fmla="*/ 3632844 h 5190186"/>
              <a:gd name="connsiteX5" fmla="*/ 0 w 2120721"/>
              <a:gd name="connsiteY5" fmla="*/ 3632844 h 519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0721" h="5190186">
                <a:moveTo>
                  <a:pt x="0" y="0"/>
                </a:moveTo>
                <a:lnTo>
                  <a:pt x="2120721" y="0"/>
                </a:lnTo>
                <a:lnTo>
                  <a:pt x="2120721" y="5190186"/>
                </a:lnTo>
                <a:lnTo>
                  <a:pt x="477501" y="5190186"/>
                </a:lnTo>
                <a:lnTo>
                  <a:pt x="477501" y="3632844"/>
                </a:lnTo>
                <a:lnTo>
                  <a:pt x="0" y="3632844"/>
                </a:lnTo>
                <a:close/>
              </a:path>
            </a:pathLst>
          </a:custGeom>
        </p:spPr>
      </p:pic>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29049" t="35355" r="17817" b="34192"/>
          <a:stretch/>
        </p:blipFill>
        <p:spPr>
          <a:xfrm>
            <a:off x="2704563" y="4742313"/>
            <a:ext cx="6782872" cy="1941817"/>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33274" t="53965" r="33134" b="33346"/>
          <a:stretch/>
        </p:blipFill>
        <p:spPr>
          <a:xfrm>
            <a:off x="4048259" y="3541690"/>
            <a:ext cx="4095481" cy="772732"/>
          </a:xfrm>
          <a:prstGeom prst="rect">
            <a:avLst/>
          </a:prstGeom>
        </p:spPr>
      </p:pic>
      <p:pic>
        <p:nvPicPr>
          <p:cNvPr id="8" name="图片 7"/>
          <p:cNvPicPr>
            <a:picLocks noChangeAspect="1"/>
          </p:cNvPicPr>
          <p:nvPr/>
        </p:nvPicPr>
        <p:blipFill rotWithShape="1">
          <a:blip r:embed="rId4">
            <a:extLst>
              <a:ext uri="{28A0092B-C50C-407E-A947-70E740481C1C}">
                <a14:useLocalDpi xmlns:a14="http://schemas.microsoft.com/office/drawing/2010/main" val="0"/>
              </a:ext>
            </a:extLst>
          </a:blip>
          <a:srcRect l="3803" t="52061" r="67782" b="22349"/>
          <a:stretch/>
        </p:blipFill>
        <p:spPr>
          <a:xfrm>
            <a:off x="0" y="3438658"/>
            <a:ext cx="3464417" cy="1558343"/>
          </a:xfrm>
          <a:prstGeom prst="rect">
            <a:avLst/>
          </a:prstGeom>
        </p:spPr>
      </p:pic>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r="53416" b="68240"/>
          <a:stretch/>
        </p:blipFill>
        <p:spPr>
          <a:xfrm>
            <a:off x="0" y="-2317"/>
            <a:ext cx="5679583" cy="1934149"/>
          </a:xfrm>
          <a:prstGeom prst="rect">
            <a:avLst/>
          </a:prstGeom>
        </p:spPr>
      </p:pic>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a:off x="8691625" y="4896289"/>
            <a:ext cx="3202813" cy="1800722"/>
          </a:xfrm>
          <a:prstGeom prst="rect">
            <a:avLst/>
          </a:prstGeom>
        </p:spPr>
      </p:pic>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60634" t="1942" r="20246" b="74796"/>
          <a:stretch/>
        </p:blipFill>
        <p:spPr>
          <a:xfrm>
            <a:off x="8905741" y="105349"/>
            <a:ext cx="2331076" cy="1416675"/>
          </a:xfrm>
          <a:prstGeom prst="rect">
            <a:avLst/>
          </a:prstGeom>
        </p:spPr>
      </p:pic>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flipH="1">
            <a:off x="297560" y="4896289"/>
            <a:ext cx="3202813" cy="1800722"/>
          </a:xfrm>
          <a:prstGeom prst="rect">
            <a:avLst/>
          </a:prstGeom>
        </p:spPr>
      </p:pic>
      <p:pic>
        <p:nvPicPr>
          <p:cNvPr id="13" name="图片 12"/>
          <p:cNvPicPr>
            <a:picLocks noChangeAspect="1"/>
          </p:cNvPicPr>
          <p:nvPr/>
        </p:nvPicPr>
        <p:blipFill rotWithShape="1">
          <a:blip r:embed="rId4">
            <a:extLst>
              <a:ext uri="{28A0092B-C50C-407E-A947-70E740481C1C}">
                <a14:useLocalDpi xmlns:a14="http://schemas.microsoft.com/office/drawing/2010/main" val="0"/>
              </a:ext>
            </a:extLst>
          </a:blip>
          <a:srcRect t="74267"/>
          <a:stretch/>
        </p:blipFill>
        <p:spPr>
          <a:xfrm>
            <a:off x="1" y="5290898"/>
            <a:ext cx="12191999" cy="1567102"/>
          </a:xfrm>
          <a:custGeom>
            <a:avLst/>
            <a:gdLst>
              <a:gd name="connsiteX0" fmla="*/ 0 w 12191999"/>
              <a:gd name="connsiteY0" fmla="*/ 0 h 1567102"/>
              <a:gd name="connsiteX1" fmla="*/ 605306 w 12191999"/>
              <a:gd name="connsiteY1" fmla="*/ 0 h 1567102"/>
              <a:gd name="connsiteX2" fmla="*/ 605306 w 12191999"/>
              <a:gd name="connsiteY2" fmla="*/ 229374 h 1567102"/>
              <a:gd name="connsiteX3" fmla="*/ 2018762 w 12191999"/>
              <a:gd name="connsiteY3" fmla="*/ 229374 h 1567102"/>
              <a:gd name="connsiteX4" fmla="*/ 2018762 w 12191999"/>
              <a:gd name="connsiteY4" fmla="*/ 669700 h 1567102"/>
              <a:gd name="connsiteX5" fmla="*/ 10483402 w 12191999"/>
              <a:gd name="connsiteY5" fmla="*/ 669700 h 1567102"/>
              <a:gd name="connsiteX6" fmla="*/ 10483402 w 12191999"/>
              <a:gd name="connsiteY6" fmla="*/ 334850 h 1567102"/>
              <a:gd name="connsiteX7" fmla="*/ 12191999 w 12191999"/>
              <a:gd name="connsiteY7" fmla="*/ 334850 h 1567102"/>
              <a:gd name="connsiteX8" fmla="*/ 12191999 w 12191999"/>
              <a:gd name="connsiteY8" fmla="*/ 1567102 h 1567102"/>
              <a:gd name="connsiteX9" fmla="*/ 0 w 12191999"/>
              <a:gd name="connsiteY9" fmla="*/ 1567102 h 156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999" h="1567102">
                <a:moveTo>
                  <a:pt x="0" y="0"/>
                </a:moveTo>
                <a:lnTo>
                  <a:pt x="605306" y="0"/>
                </a:lnTo>
                <a:lnTo>
                  <a:pt x="605306" y="229374"/>
                </a:lnTo>
                <a:lnTo>
                  <a:pt x="2018762" y="229374"/>
                </a:lnTo>
                <a:lnTo>
                  <a:pt x="2018762" y="669700"/>
                </a:lnTo>
                <a:lnTo>
                  <a:pt x="10483402" y="669700"/>
                </a:lnTo>
                <a:lnTo>
                  <a:pt x="10483402" y="334850"/>
                </a:lnTo>
                <a:lnTo>
                  <a:pt x="12191999" y="334850"/>
                </a:lnTo>
                <a:lnTo>
                  <a:pt x="12191999" y="1567102"/>
                </a:lnTo>
                <a:lnTo>
                  <a:pt x="0" y="1567102"/>
                </a:lnTo>
                <a:close/>
              </a:path>
            </a:pathLst>
          </a:custGeom>
        </p:spPr>
      </p:pic>
      <p:sp>
        <p:nvSpPr>
          <p:cNvPr id="2" name="文本框 1"/>
          <p:cNvSpPr txBox="1"/>
          <p:nvPr/>
        </p:nvSpPr>
        <p:spPr>
          <a:xfrm>
            <a:off x="2461029" y="1233922"/>
            <a:ext cx="7269939" cy="2492990"/>
          </a:xfrm>
          <a:prstGeom prst="rect">
            <a:avLst/>
          </a:prstGeom>
          <a:noFill/>
        </p:spPr>
        <p:txBody>
          <a:bodyPr wrap="none" rtlCol="0">
            <a:spAutoFit/>
          </a:bodyPr>
          <a:lstStyle/>
          <a:p>
            <a:r>
              <a:rPr lang="zh-CN" altLang="en-US" sz="13800" b="1" dirty="0">
                <a:ln w="22225">
                  <a:solidFill>
                    <a:schemeClr val="bg1"/>
                  </a:solidFill>
                </a:ln>
                <a:gradFill>
                  <a:gsLst>
                    <a:gs pos="90000">
                      <a:srgbClr val="991D1E"/>
                    </a:gs>
                    <a:gs pos="30000">
                      <a:srgbClr val="D92E22"/>
                    </a:gs>
                  </a:gsLst>
                  <a:lin ang="5400000" scaled="1"/>
                </a:gradFill>
                <a:effectLst>
                  <a:outerShdw blurRad="50800" dist="38100" dir="2700000" algn="tl" rotWithShape="0">
                    <a:prstClr val="black">
                      <a:alpha val="40000"/>
                    </a:prstClr>
                  </a:outerShdw>
                </a:effectLst>
                <a:latin typeface="华文行楷" panose="02010800040101010101" pitchFamily="2" charset="-122"/>
                <a:ea typeface="华文行楷" panose="02010800040101010101" pitchFamily="2" charset="-122"/>
              </a:rPr>
              <a:t>感谢聆听</a:t>
            </a:r>
          </a:p>
          <a:p>
            <a:endParaRPr lang="zh-CN" altLang="en-US" dirty="0"/>
          </a:p>
        </p:txBody>
      </p:sp>
    </p:spTree>
    <p:extLst>
      <p:ext uri="{BB962C8B-B14F-4D97-AF65-F5344CB8AC3E}">
        <p14:creationId xmlns:p14="http://schemas.microsoft.com/office/powerpoint/2010/main" val="393867712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82606" t="9132" b="5643"/>
          <a:stretch/>
        </p:blipFill>
        <p:spPr>
          <a:xfrm>
            <a:off x="10071279" y="1719329"/>
            <a:ext cx="2120721" cy="5190186"/>
          </a:xfrm>
          <a:custGeom>
            <a:avLst/>
            <a:gdLst>
              <a:gd name="connsiteX0" fmla="*/ 0 w 2120721"/>
              <a:gd name="connsiteY0" fmla="*/ 0 h 5190186"/>
              <a:gd name="connsiteX1" fmla="*/ 2120721 w 2120721"/>
              <a:gd name="connsiteY1" fmla="*/ 0 h 5190186"/>
              <a:gd name="connsiteX2" fmla="*/ 2120721 w 2120721"/>
              <a:gd name="connsiteY2" fmla="*/ 5190186 h 5190186"/>
              <a:gd name="connsiteX3" fmla="*/ 477501 w 2120721"/>
              <a:gd name="connsiteY3" fmla="*/ 5190186 h 5190186"/>
              <a:gd name="connsiteX4" fmla="*/ 477501 w 2120721"/>
              <a:gd name="connsiteY4" fmla="*/ 3632844 h 5190186"/>
              <a:gd name="connsiteX5" fmla="*/ 0 w 2120721"/>
              <a:gd name="connsiteY5" fmla="*/ 3632844 h 519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0721" h="5190186">
                <a:moveTo>
                  <a:pt x="0" y="0"/>
                </a:moveTo>
                <a:lnTo>
                  <a:pt x="2120721" y="0"/>
                </a:lnTo>
                <a:lnTo>
                  <a:pt x="2120721" y="5190186"/>
                </a:lnTo>
                <a:lnTo>
                  <a:pt x="477501" y="5190186"/>
                </a:lnTo>
                <a:lnTo>
                  <a:pt x="477501" y="3632844"/>
                </a:lnTo>
                <a:lnTo>
                  <a:pt x="0" y="3632844"/>
                </a:lnTo>
                <a:close/>
              </a:path>
            </a:pathLst>
          </a:custGeom>
        </p:spPr>
      </p:pic>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29049" t="35355" r="17817" b="34192"/>
          <a:stretch/>
        </p:blipFill>
        <p:spPr>
          <a:xfrm>
            <a:off x="2704563" y="4742313"/>
            <a:ext cx="6782872" cy="1941817"/>
          </a:xfrm>
          <a:prstGeom prst="rect">
            <a:avLst/>
          </a:prstGeom>
        </p:spPr>
      </p:pic>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r="53416" b="68240"/>
          <a:stretch/>
        </p:blipFill>
        <p:spPr>
          <a:xfrm>
            <a:off x="0" y="-2317"/>
            <a:ext cx="5679583" cy="1934149"/>
          </a:xfrm>
          <a:prstGeom prst="rect">
            <a:avLst/>
          </a:prstGeom>
        </p:spPr>
      </p:pic>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a:off x="8691625" y="4896289"/>
            <a:ext cx="3202813" cy="1800722"/>
          </a:xfrm>
          <a:prstGeom prst="rect">
            <a:avLst/>
          </a:prstGeom>
        </p:spPr>
      </p:pic>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60634" t="1942" r="20246" b="74796"/>
          <a:stretch/>
        </p:blipFill>
        <p:spPr>
          <a:xfrm>
            <a:off x="8905741" y="105349"/>
            <a:ext cx="2331076" cy="1416675"/>
          </a:xfrm>
          <a:prstGeom prst="rect">
            <a:avLst/>
          </a:prstGeom>
        </p:spPr>
      </p:pic>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flipH="1">
            <a:off x="297560" y="4896289"/>
            <a:ext cx="3202813" cy="1800722"/>
          </a:xfrm>
          <a:prstGeom prst="rect">
            <a:avLst/>
          </a:prstGeom>
        </p:spPr>
      </p:pic>
      <p:pic>
        <p:nvPicPr>
          <p:cNvPr id="13" name="图片 12"/>
          <p:cNvPicPr>
            <a:picLocks noChangeAspect="1"/>
          </p:cNvPicPr>
          <p:nvPr/>
        </p:nvPicPr>
        <p:blipFill rotWithShape="1">
          <a:blip r:embed="rId4">
            <a:extLst>
              <a:ext uri="{28A0092B-C50C-407E-A947-70E740481C1C}">
                <a14:useLocalDpi xmlns:a14="http://schemas.microsoft.com/office/drawing/2010/main" val="0"/>
              </a:ext>
            </a:extLst>
          </a:blip>
          <a:srcRect t="74267"/>
          <a:stretch/>
        </p:blipFill>
        <p:spPr>
          <a:xfrm>
            <a:off x="1" y="5290898"/>
            <a:ext cx="12191999" cy="1567102"/>
          </a:xfrm>
          <a:custGeom>
            <a:avLst/>
            <a:gdLst>
              <a:gd name="connsiteX0" fmla="*/ 0 w 12191999"/>
              <a:gd name="connsiteY0" fmla="*/ 0 h 1567102"/>
              <a:gd name="connsiteX1" fmla="*/ 605306 w 12191999"/>
              <a:gd name="connsiteY1" fmla="*/ 0 h 1567102"/>
              <a:gd name="connsiteX2" fmla="*/ 605306 w 12191999"/>
              <a:gd name="connsiteY2" fmla="*/ 229374 h 1567102"/>
              <a:gd name="connsiteX3" fmla="*/ 2018762 w 12191999"/>
              <a:gd name="connsiteY3" fmla="*/ 229374 h 1567102"/>
              <a:gd name="connsiteX4" fmla="*/ 2018762 w 12191999"/>
              <a:gd name="connsiteY4" fmla="*/ 669700 h 1567102"/>
              <a:gd name="connsiteX5" fmla="*/ 10483402 w 12191999"/>
              <a:gd name="connsiteY5" fmla="*/ 669700 h 1567102"/>
              <a:gd name="connsiteX6" fmla="*/ 10483402 w 12191999"/>
              <a:gd name="connsiteY6" fmla="*/ 334850 h 1567102"/>
              <a:gd name="connsiteX7" fmla="*/ 12191999 w 12191999"/>
              <a:gd name="connsiteY7" fmla="*/ 334850 h 1567102"/>
              <a:gd name="connsiteX8" fmla="*/ 12191999 w 12191999"/>
              <a:gd name="connsiteY8" fmla="*/ 1567102 h 1567102"/>
              <a:gd name="connsiteX9" fmla="*/ 0 w 12191999"/>
              <a:gd name="connsiteY9" fmla="*/ 1567102 h 156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999" h="1567102">
                <a:moveTo>
                  <a:pt x="0" y="0"/>
                </a:moveTo>
                <a:lnTo>
                  <a:pt x="605306" y="0"/>
                </a:lnTo>
                <a:lnTo>
                  <a:pt x="605306" y="229374"/>
                </a:lnTo>
                <a:lnTo>
                  <a:pt x="2018762" y="229374"/>
                </a:lnTo>
                <a:lnTo>
                  <a:pt x="2018762" y="669700"/>
                </a:lnTo>
                <a:lnTo>
                  <a:pt x="10483402" y="669700"/>
                </a:lnTo>
                <a:lnTo>
                  <a:pt x="10483402" y="334850"/>
                </a:lnTo>
                <a:lnTo>
                  <a:pt x="12191999" y="334850"/>
                </a:lnTo>
                <a:lnTo>
                  <a:pt x="12191999" y="1567102"/>
                </a:lnTo>
                <a:lnTo>
                  <a:pt x="0" y="1567102"/>
                </a:lnTo>
                <a:close/>
              </a:path>
            </a:pathLst>
          </a:cu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17238" y="2096256"/>
            <a:ext cx="2517556" cy="1742148"/>
          </a:xfrm>
          <a:prstGeom prst="rect">
            <a:avLst/>
          </a:prstGeom>
        </p:spPr>
      </p:pic>
      <p:sp>
        <p:nvSpPr>
          <p:cNvPr id="21" name="TextBox 57"/>
          <p:cNvSpPr txBox="1"/>
          <p:nvPr/>
        </p:nvSpPr>
        <p:spPr>
          <a:xfrm>
            <a:off x="4625771" y="1786635"/>
            <a:ext cx="4065854" cy="1200329"/>
          </a:xfrm>
          <a:prstGeom prst="rect">
            <a:avLst/>
          </a:prstGeom>
          <a:noFill/>
        </p:spPr>
        <p:txBody>
          <a:bodyPr wrap="square" rtlCol="0">
            <a:spAutoFit/>
          </a:bodyPr>
          <a:lstStyle/>
          <a:p>
            <a:pPr defTabSz="914377"/>
            <a:r>
              <a:rPr lang="zh-CN" altLang="en-US" sz="7200" b="1" dirty="0">
                <a:gradFill>
                  <a:gsLst>
                    <a:gs pos="90000">
                      <a:srgbClr val="991D1E"/>
                    </a:gs>
                    <a:gs pos="30000">
                      <a:srgbClr val="D92E22"/>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关于两会</a:t>
            </a:r>
          </a:p>
        </p:txBody>
      </p:sp>
      <p:sp>
        <p:nvSpPr>
          <p:cNvPr id="22" name="TextBox 58"/>
          <p:cNvSpPr txBox="1"/>
          <p:nvPr/>
        </p:nvSpPr>
        <p:spPr>
          <a:xfrm>
            <a:off x="4527452" y="3304688"/>
            <a:ext cx="4378289" cy="769441"/>
          </a:xfrm>
          <a:prstGeom prst="rect">
            <a:avLst/>
          </a:prstGeom>
          <a:noFill/>
        </p:spPr>
        <p:txBody>
          <a:bodyPr wrap="square" rtlCol="0">
            <a:spAutoFit/>
          </a:bodyPr>
          <a:lstStyle/>
          <a:p>
            <a:pPr defTabSz="914377"/>
            <a:r>
              <a:rPr lang="zh-CN" altLang="en-US" sz="4400" b="1" dirty="0">
                <a:gradFill>
                  <a:gsLst>
                    <a:gs pos="90000">
                      <a:srgbClr val="991D1E"/>
                    </a:gs>
                    <a:gs pos="30000">
                      <a:srgbClr val="D92E22"/>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两会的基础知识</a:t>
            </a:r>
          </a:p>
        </p:txBody>
      </p:sp>
    </p:spTree>
    <p:extLst>
      <p:ext uri="{BB962C8B-B14F-4D97-AF65-F5344CB8AC3E}">
        <p14:creationId xmlns:p14="http://schemas.microsoft.com/office/powerpoint/2010/main" val="194682946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2000"/>
                                        <p:tgtEl>
                                          <p:spTgt spid="21"/>
                                        </p:tgtEl>
                                      </p:cBhvr>
                                    </p:animEffect>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500"/>
                                        <p:tgtEl>
                                          <p:spTgt spid="22"/>
                                        </p:tgtEl>
                                      </p:cBhvr>
                                    </p:animEffect>
                                    <p:anim calcmode="lin" valueType="num">
                                      <p:cBhvr>
                                        <p:cTn id="18" dur="1500" fill="hold"/>
                                        <p:tgtEl>
                                          <p:spTgt spid="22"/>
                                        </p:tgtEl>
                                        <p:attrNameLst>
                                          <p:attrName>ppt_x</p:attrName>
                                        </p:attrNameLst>
                                      </p:cBhvr>
                                      <p:tavLst>
                                        <p:tav tm="0">
                                          <p:val>
                                            <p:strVal val="#ppt_x"/>
                                          </p:val>
                                        </p:tav>
                                        <p:tav tm="100000">
                                          <p:val>
                                            <p:strVal val="#ppt_x"/>
                                          </p:val>
                                        </p:tav>
                                      </p:tavLst>
                                    </p:anim>
                                    <p:anim calcmode="lin" valueType="num">
                                      <p:cBhvr>
                                        <p:cTn id="19" dur="1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2776998" y="413579"/>
            <a:ext cx="5638082" cy="830997"/>
          </a:xfrm>
          <a:prstGeom prst="rect">
            <a:avLst/>
          </a:prstGeom>
          <a:noFill/>
        </p:spPr>
        <p:txBody>
          <a:bodyPr wrap="none" rtlCol="0">
            <a:spAutoFit/>
          </a:bodyPr>
          <a:lstStyle/>
          <a:p>
            <a:pPr algn="ctr"/>
            <a:r>
              <a:rPr lang="zh-CN" altLang="en-US" sz="4800" b="1" dirty="0">
                <a:gradFill>
                  <a:gsLst>
                    <a:gs pos="90000">
                      <a:srgbClr val="991D1E"/>
                    </a:gs>
                    <a:gs pos="30000">
                      <a:srgbClr val="D92E22"/>
                    </a:gs>
                  </a:gsLst>
                  <a:lin ang="5400000" scaled="1"/>
                </a:gradFill>
                <a:effectLst>
                  <a:outerShdw blurRad="38100" dist="38100" dir="2700000" algn="tl">
                    <a:srgbClr val="000000">
                      <a:alpha val="43137"/>
                    </a:srgbClr>
                  </a:outerShdw>
                </a:effectLst>
              </a:rPr>
              <a:t>“两会”指的是什么？</a:t>
            </a:r>
          </a:p>
        </p:txBody>
      </p:sp>
      <p:cxnSp>
        <p:nvCxnSpPr>
          <p:cNvPr id="21" name="直接连接符 20"/>
          <p:cNvCxnSpPr/>
          <p:nvPr/>
        </p:nvCxnSpPr>
        <p:spPr>
          <a:xfrm>
            <a:off x="3260124" y="1269516"/>
            <a:ext cx="4680000" cy="0"/>
          </a:xfrm>
          <a:prstGeom prst="line">
            <a:avLst/>
          </a:prstGeom>
          <a:ln>
            <a:solidFill>
              <a:srgbClr val="E11A15"/>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r="53416" b="68240"/>
          <a:stretch/>
        </p:blipFill>
        <p:spPr>
          <a:xfrm flipH="1">
            <a:off x="8212428" y="0"/>
            <a:ext cx="3979572" cy="1355220"/>
          </a:xfrm>
          <a:prstGeom prst="rect">
            <a:avLst/>
          </a:prstGeom>
        </p:spPr>
      </p:pic>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a:off x="-103032" y="0"/>
            <a:ext cx="2481330" cy="1395081"/>
          </a:xfrm>
          <a:prstGeom prst="rect">
            <a:avLst/>
          </a:prstGeom>
        </p:spPr>
      </p:pic>
      <p:sp>
        <p:nvSpPr>
          <p:cNvPr id="24" name="矩形: 圆角 17">
            <a:extLst>
              <a:ext uri="{FF2B5EF4-FFF2-40B4-BE49-F238E27FC236}">
                <a16:creationId xmlns:a16="http://schemas.microsoft.com/office/drawing/2014/main" id="{40A02073-F934-490B-A680-7F351FFC05DA}"/>
              </a:ext>
            </a:extLst>
          </p:cNvPr>
          <p:cNvSpPr/>
          <p:nvPr/>
        </p:nvSpPr>
        <p:spPr>
          <a:xfrm>
            <a:off x="5616869" y="2316076"/>
            <a:ext cx="5640325" cy="3381375"/>
          </a:xfrm>
          <a:prstGeom prst="roundRect">
            <a:avLst>
              <a:gd name="adj" fmla="val 5758"/>
            </a:avLst>
          </a:prstGeom>
          <a:gradFill>
            <a:gsLst>
              <a:gs pos="90000">
                <a:srgbClr val="991D1E"/>
              </a:gs>
              <a:gs pos="30000">
                <a:srgbClr val="D92E22"/>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25" name="文本框 24">
            <a:extLst>
              <a:ext uri="{FF2B5EF4-FFF2-40B4-BE49-F238E27FC236}">
                <a16:creationId xmlns:a16="http://schemas.microsoft.com/office/drawing/2014/main" id="{DF35E1F8-E015-45D0-8773-335E0C09F1E0}"/>
              </a:ext>
            </a:extLst>
          </p:cNvPr>
          <p:cNvSpPr txBox="1"/>
          <p:nvPr/>
        </p:nvSpPr>
        <p:spPr>
          <a:xfrm>
            <a:off x="5596039" y="2281131"/>
            <a:ext cx="5640325" cy="3416320"/>
          </a:xfrm>
          <a:prstGeom prst="rect">
            <a:avLst/>
          </a:prstGeom>
          <a:noFill/>
        </p:spPr>
        <p:txBody>
          <a:bodyPr wrap="square" rtlCol="0">
            <a:spAutoFit/>
          </a:bodyPr>
          <a:lstStyle/>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uLnTx/>
                <a:uFillTx/>
                <a:latin typeface="等线" panose="020F0502020204030204"/>
                <a:ea typeface="等线" panose="02010600030101010101" pitchFamily="2" charset="-122"/>
                <a:cs typeface="+mn-cs"/>
              </a:rPr>
              <a:t>两会”并不是一个特定的机构名称，而是对自</a:t>
            </a:r>
            <a:r>
              <a:rPr kumimoji="0" lang="en-US" altLang="zh-CN" sz="1800" b="0" i="0" u="none" strike="noStrike" kern="1200" cap="none" spc="0" normalizeH="0" baseline="0" noProof="0" dirty="0">
                <a:ln>
                  <a:noFill/>
                </a:ln>
                <a:solidFill>
                  <a:schemeClr val="bg1"/>
                </a:solidFill>
                <a:effectLst/>
                <a:uLnTx/>
                <a:uFillTx/>
                <a:latin typeface="等线" panose="020F0502020204030204"/>
                <a:ea typeface="等线" panose="02010600030101010101" pitchFamily="2" charset="-122"/>
                <a:cs typeface="+mn-cs"/>
              </a:rPr>
              <a:t>1978</a:t>
            </a:r>
            <a:r>
              <a:rPr kumimoji="0" lang="zh-CN" altLang="en-US" sz="1800" b="0" i="0" u="none" strike="noStrike" kern="1200" cap="none" spc="0" normalizeH="0" baseline="0" noProof="0" dirty="0">
                <a:ln>
                  <a:noFill/>
                </a:ln>
                <a:solidFill>
                  <a:schemeClr val="bg1"/>
                </a:solidFill>
                <a:effectLst/>
                <a:uLnTx/>
                <a:uFillTx/>
                <a:latin typeface="等线" panose="020F0502020204030204"/>
                <a:ea typeface="等线" panose="02010600030101010101" pitchFamily="2" charset="-122"/>
                <a:cs typeface="+mn-cs"/>
              </a:rPr>
              <a:t>年以来历年召开的“中华人民共和国全国人民代表大会”和“中国人民政治协商会议”的统称。</a:t>
            </a:r>
            <a:endParaRPr kumimoji="0" lang="en-US" altLang="zh-CN" sz="1800" b="0" i="0" u="none" strike="noStrike" kern="1200" cap="none" spc="0" normalizeH="0" baseline="0" noProof="0" dirty="0">
              <a:ln>
                <a:noFill/>
              </a:ln>
              <a:solidFill>
                <a:schemeClr val="bg1"/>
              </a:solidFill>
              <a:effectLst/>
              <a:uLnTx/>
              <a:uFillTx/>
              <a:latin typeface="等线" panose="020F0502020204030204"/>
              <a:ea typeface="等线" panose="02010600030101010101" pitchFamily="2" charset="-122"/>
              <a:cs typeface="+mn-cs"/>
            </a:endParaRPr>
          </a:p>
          <a:p>
            <a:pPr marL="0" marR="0" lvl="0" indent="45720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bg1"/>
                </a:solidFill>
                <a:effectLst/>
                <a:uLnTx/>
                <a:uFillTx/>
                <a:latin typeface="等线" panose="020F0502020204030204"/>
                <a:ea typeface="等线" panose="02010600030101010101" pitchFamily="2" charset="-122"/>
                <a:cs typeface="+mn-cs"/>
              </a:rPr>
              <a:t>“两会”召开的意义在于将“两会”代表从人民中得来的信息和要求进行收集及整理，传达给党中央。“两会”代表是代表着广大选民的一种利益的，代表着选民在召开两会期间，向政府有关部门提出选民们自己的意见和要求。</a:t>
            </a:r>
            <a:endParaRPr kumimoji="0" lang="zh-CN" altLang="en-US" sz="1800" b="0" i="0" u="none" strike="noStrike" kern="1200" cap="none" spc="0" normalizeH="0" baseline="0" noProof="0" dirty="0">
              <a:ln>
                <a:noFill/>
              </a:ln>
              <a:solidFill>
                <a:schemeClr val="bg1"/>
              </a:solidFill>
              <a:effectLst/>
              <a:uLnTx/>
              <a:uFillTx/>
              <a:latin typeface="微软雅黑 Light"/>
              <a:ea typeface="微软雅黑 Light"/>
              <a:cs typeface="+mn-cs"/>
            </a:endParaRPr>
          </a:p>
        </p:txBody>
      </p:sp>
      <p:pic>
        <p:nvPicPr>
          <p:cNvPr id="27" name="图片 26" descr="https://img.liuxue86.com/images/20171124/8ea0de5b31199e6b1c2240f9c16dd428.jpg">
            <a:extLst>
              <a:ext uri="{FF2B5EF4-FFF2-40B4-BE49-F238E27FC236}">
                <a16:creationId xmlns:a16="http://schemas.microsoft.com/office/drawing/2014/main" id="{4C5CC4D0-4D1D-465F-BE7E-9033ECF4770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0055" y="2316076"/>
            <a:ext cx="4476750" cy="3381375"/>
          </a:xfrm>
          <a:custGeom>
            <a:avLst/>
            <a:gdLst>
              <a:gd name="connsiteX0" fmla="*/ 342364 w 4476750"/>
              <a:gd name="connsiteY0" fmla="*/ 0 h 3381375"/>
              <a:gd name="connsiteX1" fmla="*/ 4134386 w 4476750"/>
              <a:gd name="connsiteY1" fmla="*/ 0 h 3381375"/>
              <a:gd name="connsiteX2" fmla="*/ 4476750 w 4476750"/>
              <a:gd name="connsiteY2" fmla="*/ 342364 h 3381375"/>
              <a:gd name="connsiteX3" fmla="*/ 4476750 w 4476750"/>
              <a:gd name="connsiteY3" fmla="*/ 3039011 h 3381375"/>
              <a:gd name="connsiteX4" fmla="*/ 4134386 w 4476750"/>
              <a:gd name="connsiteY4" fmla="*/ 3381375 h 3381375"/>
              <a:gd name="connsiteX5" fmla="*/ 342364 w 4476750"/>
              <a:gd name="connsiteY5" fmla="*/ 3381375 h 3381375"/>
              <a:gd name="connsiteX6" fmla="*/ 0 w 4476750"/>
              <a:gd name="connsiteY6" fmla="*/ 3039011 h 3381375"/>
              <a:gd name="connsiteX7" fmla="*/ 0 w 4476750"/>
              <a:gd name="connsiteY7" fmla="*/ 342364 h 3381375"/>
              <a:gd name="connsiteX8" fmla="*/ 342364 w 4476750"/>
              <a:gd name="connsiteY8" fmla="*/ 0 h 3381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76750" h="3381375">
                <a:moveTo>
                  <a:pt x="342364" y="0"/>
                </a:moveTo>
                <a:lnTo>
                  <a:pt x="4134386" y="0"/>
                </a:lnTo>
                <a:cubicBezTo>
                  <a:pt x="4323468" y="0"/>
                  <a:pt x="4476750" y="153282"/>
                  <a:pt x="4476750" y="342364"/>
                </a:cubicBezTo>
                <a:lnTo>
                  <a:pt x="4476750" y="3039011"/>
                </a:lnTo>
                <a:cubicBezTo>
                  <a:pt x="4476750" y="3228093"/>
                  <a:pt x="4323468" y="3381375"/>
                  <a:pt x="4134386" y="3381375"/>
                </a:cubicBezTo>
                <a:lnTo>
                  <a:pt x="342364" y="3381375"/>
                </a:lnTo>
                <a:cubicBezTo>
                  <a:pt x="153282" y="3381375"/>
                  <a:pt x="0" y="3228093"/>
                  <a:pt x="0" y="3039011"/>
                </a:cubicBezTo>
                <a:lnTo>
                  <a:pt x="0" y="342364"/>
                </a:lnTo>
                <a:cubicBezTo>
                  <a:pt x="0" y="153282"/>
                  <a:pt x="153282" y="0"/>
                  <a:pt x="342364" y="0"/>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78811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750"/>
                                        <p:tgtEl>
                                          <p:spTgt spid="24"/>
                                        </p:tgtEl>
                                      </p:cBhvr>
                                    </p:animEffect>
                                  </p:childTnLst>
                                </p:cTn>
                              </p:par>
                            </p:childTnLst>
                          </p:cTn>
                        </p:par>
                        <p:par>
                          <p:cTn id="8" fill="hold">
                            <p:stCondLst>
                              <p:cond delay="750"/>
                            </p:stCondLst>
                            <p:childTnLst>
                              <p:par>
                                <p:cTn id="9" presetID="27" presetClass="entr" presetSubtype="0" fill="hold" grpId="0" nodeType="afterEffect">
                                  <p:stCondLst>
                                    <p:cond delay="0"/>
                                  </p:stCondLst>
                                  <p:iterate type="lt">
                                    <p:tmPct val="20000"/>
                                  </p:iterate>
                                  <p:childTnLst>
                                    <p:set>
                                      <p:cBhvr>
                                        <p:cTn id="10" dur="1" fill="hold">
                                          <p:stCondLst>
                                            <p:cond delay="0"/>
                                          </p:stCondLst>
                                        </p:cTn>
                                        <p:tgtEl>
                                          <p:spTgt spid="25"/>
                                        </p:tgtEl>
                                        <p:attrNameLst>
                                          <p:attrName>style.visibility</p:attrName>
                                        </p:attrNameLst>
                                      </p:cBhvr>
                                      <p:to>
                                        <p:strVal val="visible"/>
                                      </p:to>
                                    </p:set>
                                    <p:anim calcmode="discrete" valueType="clr">
                                      <p:cBhvr override="childStyle">
                                        <p:cTn id="11" dur="100"/>
                                        <p:tgtEl>
                                          <p:spTgt spid="25"/>
                                        </p:tgtEl>
                                        <p:attrNameLst>
                                          <p:attrName>style.color</p:attrName>
                                        </p:attrNameLst>
                                      </p:cBhvr>
                                      <p:tavLst>
                                        <p:tav tm="0">
                                          <p:val>
                                            <p:clrVal>
                                              <a:srgbClr val="FFFFFF"/>
                                            </p:clrVal>
                                          </p:val>
                                        </p:tav>
                                        <p:tav tm="50000">
                                          <p:val>
                                            <p:clrVal>
                                              <a:srgbClr val="FF0000"/>
                                            </p:clrVal>
                                          </p:val>
                                        </p:tav>
                                      </p:tavLst>
                                    </p:anim>
                                    <p:anim calcmode="discrete" valueType="clr">
                                      <p:cBhvr>
                                        <p:cTn id="12" dur="100"/>
                                        <p:tgtEl>
                                          <p:spTgt spid="25"/>
                                        </p:tgtEl>
                                        <p:attrNameLst>
                                          <p:attrName>fillcolor</p:attrName>
                                        </p:attrNameLst>
                                      </p:cBhvr>
                                      <p:tavLst>
                                        <p:tav tm="0">
                                          <p:val>
                                            <p:clrVal>
                                              <a:schemeClr val="accent2"/>
                                            </p:clrVal>
                                          </p:val>
                                        </p:tav>
                                        <p:tav tm="50000">
                                          <p:val>
                                            <p:clrVal>
                                              <a:schemeClr val="hlink"/>
                                            </p:clrVal>
                                          </p:val>
                                        </p:tav>
                                      </p:tavLst>
                                    </p:anim>
                                    <p:set>
                                      <p:cBhvr>
                                        <p:cTn id="13" dur="100"/>
                                        <p:tgtEl>
                                          <p:spTgt spid="2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2776998" y="413579"/>
            <a:ext cx="5638082" cy="830997"/>
          </a:xfrm>
          <a:prstGeom prst="rect">
            <a:avLst/>
          </a:prstGeom>
          <a:noFill/>
        </p:spPr>
        <p:txBody>
          <a:bodyPr wrap="none" rtlCol="0">
            <a:spAutoFit/>
          </a:bodyPr>
          <a:lstStyle/>
          <a:p>
            <a:pPr algn="ctr"/>
            <a:r>
              <a:rPr lang="zh-CN" altLang="en-US" sz="4800" b="1" dirty="0">
                <a:gradFill>
                  <a:gsLst>
                    <a:gs pos="90000">
                      <a:srgbClr val="991D1E"/>
                    </a:gs>
                    <a:gs pos="30000">
                      <a:srgbClr val="D92E22"/>
                    </a:gs>
                  </a:gsLst>
                  <a:lin ang="5400000" scaled="1"/>
                </a:gradFill>
                <a:effectLst>
                  <a:outerShdw blurRad="38100" dist="38100" dir="2700000" algn="tl">
                    <a:srgbClr val="000000">
                      <a:alpha val="43137"/>
                    </a:srgbClr>
                  </a:outerShdw>
                </a:effectLst>
              </a:rPr>
              <a:t>“两会”指的是什么？</a:t>
            </a:r>
          </a:p>
        </p:txBody>
      </p:sp>
      <p:cxnSp>
        <p:nvCxnSpPr>
          <p:cNvPr id="21" name="直接连接符 20"/>
          <p:cNvCxnSpPr/>
          <p:nvPr/>
        </p:nvCxnSpPr>
        <p:spPr>
          <a:xfrm>
            <a:off x="3260124" y="1269516"/>
            <a:ext cx="4680000" cy="0"/>
          </a:xfrm>
          <a:prstGeom prst="line">
            <a:avLst/>
          </a:prstGeom>
          <a:ln>
            <a:solidFill>
              <a:srgbClr val="E11A15"/>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r="53416" b="68240"/>
          <a:stretch/>
        </p:blipFill>
        <p:spPr>
          <a:xfrm flipH="1">
            <a:off x="8212428" y="0"/>
            <a:ext cx="3979572" cy="1355220"/>
          </a:xfrm>
          <a:prstGeom prst="rect">
            <a:avLst/>
          </a:prstGeom>
        </p:spPr>
      </p:pic>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a:off x="-103032" y="0"/>
            <a:ext cx="2481330" cy="1395081"/>
          </a:xfrm>
          <a:prstGeom prst="rect">
            <a:avLst/>
          </a:prstGeom>
        </p:spPr>
      </p:pic>
      <p:pic>
        <p:nvPicPr>
          <p:cNvPr id="6" name="图片 5">
            <a:extLst>
              <a:ext uri="{FF2B5EF4-FFF2-40B4-BE49-F238E27FC236}">
                <a16:creationId xmlns:a16="http://schemas.microsoft.com/office/drawing/2014/main" id="{18837D20-61DA-47DC-8BFA-812D4A361A5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44506" y="2036701"/>
            <a:ext cx="1402619" cy="1440000"/>
          </a:xfrm>
          <a:prstGeom prst="rect">
            <a:avLst/>
          </a:prstGeom>
        </p:spPr>
      </p:pic>
      <p:pic>
        <p:nvPicPr>
          <p:cNvPr id="7" name="图片 6">
            <a:extLst>
              <a:ext uri="{FF2B5EF4-FFF2-40B4-BE49-F238E27FC236}">
                <a16:creationId xmlns:a16="http://schemas.microsoft.com/office/drawing/2014/main" id="{56365A3B-F20B-46C0-AB6D-4CA94D21B73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5896" y="2036701"/>
            <a:ext cx="1384284" cy="1440000"/>
          </a:xfrm>
          <a:prstGeom prst="rect">
            <a:avLst/>
          </a:prstGeom>
        </p:spPr>
      </p:pic>
      <p:sp>
        <p:nvSpPr>
          <p:cNvPr id="8" name="TextBox 8">
            <a:extLst>
              <a:ext uri="{FF2B5EF4-FFF2-40B4-BE49-F238E27FC236}">
                <a16:creationId xmlns:a16="http://schemas.microsoft.com/office/drawing/2014/main" id="{0883DDFC-6FDD-42AA-975E-401260E1707A}"/>
              </a:ext>
            </a:extLst>
          </p:cNvPr>
          <p:cNvSpPr txBox="1"/>
          <p:nvPr/>
        </p:nvSpPr>
        <p:spPr>
          <a:xfrm>
            <a:off x="2470890" y="2325815"/>
            <a:ext cx="3249179" cy="1036117"/>
          </a:xfrm>
          <a:prstGeom prst="rect">
            <a:avLst/>
          </a:prstGeom>
          <a:noFill/>
        </p:spPr>
        <p:txBody>
          <a:bodyPr wrap="square" rtlCol="0">
            <a:spAutoFit/>
          </a:bodyPr>
          <a:lstStyle/>
          <a:p>
            <a:pPr defTabSz="914377"/>
            <a:r>
              <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rPr>
              <a:t>全国人民代表大会的成员称为</a:t>
            </a:r>
            <a:r>
              <a:rPr lang="zh-CN" altLang="en-US" sz="3733" b="1" dirty="0">
                <a:gradFill>
                  <a:gsLst>
                    <a:gs pos="90000">
                      <a:srgbClr val="991D1E"/>
                    </a:gs>
                    <a:gs pos="30000">
                      <a:srgbClr val="D92E22"/>
                    </a:gs>
                  </a:gsLst>
                  <a:lin ang="5400000" scaled="1"/>
                </a:gradFill>
                <a:latin typeface="微软雅黑" panose="020B0503020204020204" pitchFamily="34" charset="-122"/>
                <a:ea typeface="微软雅黑" panose="020B0503020204020204" pitchFamily="34" charset="-122"/>
              </a:rPr>
              <a:t>“代表”</a:t>
            </a:r>
          </a:p>
        </p:txBody>
      </p:sp>
      <p:sp>
        <p:nvSpPr>
          <p:cNvPr id="9" name="TextBox 21">
            <a:extLst>
              <a:ext uri="{FF2B5EF4-FFF2-40B4-BE49-F238E27FC236}">
                <a16:creationId xmlns:a16="http://schemas.microsoft.com/office/drawing/2014/main" id="{15AF209B-BD4A-4BAA-BC12-4DC5494F9247}"/>
              </a:ext>
            </a:extLst>
          </p:cNvPr>
          <p:cNvSpPr txBox="1"/>
          <p:nvPr/>
        </p:nvSpPr>
        <p:spPr>
          <a:xfrm>
            <a:off x="7791470" y="2325815"/>
            <a:ext cx="3640740" cy="1036117"/>
          </a:xfrm>
          <a:prstGeom prst="rect">
            <a:avLst/>
          </a:prstGeom>
          <a:noFill/>
        </p:spPr>
        <p:txBody>
          <a:bodyPr wrap="none" rtlCol="0">
            <a:spAutoFit/>
          </a:bodyPr>
          <a:lstStyle/>
          <a:p>
            <a:pPr defTabSz="914377"/>
            <a:r>
              <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rPr>
              <a:t>中国人民政治协商会议</a:t>
            </a:r>
            <a:endParaRPr lang="en-US" altLang="zh-CN" sz="2400" b="1" dirty="0">
              <a:solidFill>
                <a:prstClr val="black">
                  <a:lumMod val="85000"/>
                  <a:lumOff val="15000"/>
                </a:prstClr>
              </a:solidFill>
              <a:latin typeface="微软雅黑" panose="020B0503020204020204" pitchFamily="34" charset="-122"/>
              <a:ea typeface="微软雅黑" panose="020B0503020204020204" pitchFamily="34" charset="-122"/>
            </a:endParaRPr>
          </a:p>
          <a:p>
            <a:pPr defTabSz="914377"/>
            <a:r>
              <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rPr>
              <a:t>的成员称为</a:t>
            </a:r>
            <a:r>
              <a:rPr lang="zh-CN" altLang="en-US" sz="3733" b="1" dirty="0">
                <a:gradFill>
                  <a:gsLst>
                    <a:gs pos="90000">
                      <a:srgbClr val="991D1E"/>
                    </a:gs>
                    <a:gs pos="30000">
                      <a:srgbClr val="D92E22"/>
                    </a:gs>
                  </a:gsLst>
                  <a:lin ang="5400000" scaled="1"/>
                </a:gradFill>
                <a:latin typeface="微软雅黑" panose="020B0503020204020204" pitchFamily="34" charset="-122"/>
                <a:ea typeface="微软雅黑" panose="020B0503020204020204" pitchFamily="34" charset="-122"/>
              </a:rPr>
              <a:t>“委员”</a:t>
            </a:r>
          </a:p>
        </p:txBody>
      </p:sp>
      <p:grpSp>
        <p:nvGrpSpPr>
          <p:cNvPr id="10" name="组合 9">
            <a:extLst>
              <a:ext uri="{FF2B5EF4-FFF2-40B4-BE49-F238E27FC236}">
                <a16:creationId xmlns:a16="http://schemas.microsoft.com/office/drawing/2014/main" id="{76A88E97-0AFF-4756-ADBA-625BA740D2D6}"/>
              </a:ext>
            </a:extLst>
          </p:cNvPr>
          <p:cNvGrpSpPr/>
          <p:nvPr/>
        </p:nvGrpSpPr>
        <p:grpSpPr>
          <a:xfrm>
            <a:off x="855896" y="3985003"/>
            <a:ext cx="4800000" cy="2158338"/>
            <a:chOff x="487064" y="2701159"/>
            <a:chExt cx="3600000" cy="1618754"/>
          </a:xfrm>
        </p:grpSpPr>
        <p:sp>
          <p:nvSpPr>
            <p:cNvPr id="12" name="TextBox 5">
              <a:extLst>
                <a:ext uri="{FF2B5EF4-FFF2-40B4-BE49-F238E27FC236}">
                  <a16:creationId xmlns:a16="http://schemas.microsoft.com/office/drawing/2014/main" id="{C3880507-F356-4084-AAC8-C21EBFCC6977}"/>
                </a:ext>
              </a:extLst>
            </p:cNvPr>
            <p:cNvSpPr txBox="1"/>
            <p:nvPr/>
          </p:nvSpPr>
          <p:spPr>
            <a:xfrm>
              <a:off x="959705" y="2852838"/>
              <a:ext cx="2981181" cy="315423"/>
            </a:xfrm>
            <a:prstGeom prst="rect">
              <a:avLst/>
            </a:prstGeom>
            <a:noFill/>
          </p:spPr>
          <p:txBody>
            <a:bodyPr wrap="square" rtlCol="0">
              <a:spAutoFit/>
            </a:bodyPr>
            <a:lstStyle/>
            <a:p>
              <a:pPr defTabSz="914377"/>
              <a:r>
                <a:rPr lang="zh-CN" altLang="en-US" sz="2133" b="1" dirty="0">
                  <a:solidFill>
                    <a:prstClr val="black">
                      <a:lumMod val="85000"/>
                      <a:lumOff val="15000"/>
                    </a:prstClr>
                  </a:solidFill>
                  <a:latin typeface="微软雅黑" panose="020B0503020204020204" pitchFamily="34" charset="-122"/>
                  <a:ea typeface="微软雅黑" panose="020B0503020204020204" pitchFamily="34" charset="-122"/>
                </a:rPr>
                <a:t>人大代表不超过</a:t>
              </a:r>
              <a:r>
                <a:rPr lang="en-US" altLang="zh-CN" sz="2133" b="1" dirty="0">
                  <a:solidFill>
                    <a:srgbClr val="990000"/>
                  </a:solidFill>
                  <a:latin typeface="微软雅黑" panose="020B0503020204020204" pitchFamily="34" charset="-122"/>
                  <a:ea typeface="微软雅黑" panose="020B0503020204020204" pitchFamily="34" charset="-122"/>
                </a:rPr>
                <a:t>3000</a:t>
              </a:r>
              <a:r>
                <a:rPr lang="zh-CN" altLang="en-US" sz="2133" b="1" dirty="0">
                  <a:solidFill>
                    <a:srgbClr val="990000"/>
                  </a:solidFill>
                  <a:latin typeface="微软雅黑" panose="020B0503020204020204" pitchFamily="34" charset="-122"/>
                  <a:ea typeface="微软雅黑" panose="020B0503020204020204" pitchFamily="34" charset="-122"/>
                </a:rPr>
                <a:t>人</a:t>
              </a:r>
            </a:p>
          </p:txBody>
        </p:sp>
        <p:sp>
          <p:nvSpPr>
            <p:cNvPr id="13" name="TextBox 5">
              <a:extLst>
                <a:ext uri="{FF2B5EF4-FFF2-40B4-BE49-F238E27FC236}">
                  <a16:creationId xmlns:a16="http://schemas.microsoft.com/office/drawing/2014/main" id="{58F25FBA-3EFD-493C-9BE3-77752FE2B59A}"/>
                </a:ext>
              </a:extLst>
            </p:cNvPr>
            <p:cNvSpPr txBox="1"/>
            <p:nvPr/>
          </p:nvSpPr>
          <p:spPr>
            <a:xfrm>
              <a:off x="959705" y="3488916"/>
              <a:ext cx="2981181" cy="561596"/>
            </a:xfrm>
            <a:prstGeom prst="rect">
              <a:avLst/>
            </a:prstGeom>
            <a:noFill/>
          </p:spPr>
          <p:txBody>
            <a:bodyPr wrap="square" rtlCol="0">
              <a:spAutoFit/>
            </a:bodyPr>
            <a:lstStyle/>
            <a:p>
              <a:pPr defTabSz="914377"/>
              <a:r>
                <a:rPr lang="zh-CN" altLang="en-US" sz="2133" b="1" dirty="0">
                  <a:solidFill>
                    <a:prstClr val="black">
                      <a:lumMod val="85000"/>
                      <a:lumOff val="15000"/>
                    </a:prstClr>
                  </a:solidFill>
                  <a:latin typeface="微软雅黑" panose="020B0503020204020204" pitchFamily="34" charset="-122"/>
                  <a:ea typeface="微软雅黑" panose="020B0503020204020204" pitchFamily="34" charset="-122"/>
                </a:rPr>
                <a:t>来自省、自治区、直辖市，港、澳、台和解放军共</a:t>
              </a:r>
              <a:r>
                <a:rPr lang="en-US" altLang="zh-CN" sz="2133" b="1" dirty="0">
                  <a:solidFill>
                    <a:srgbClr val="990000"/>
                  </a:solidFill>
                  <a:latin typeface="微软雅黑" panose="020B0503020204020204" pitchFamily="34" charset="-122"/>
                  <a:ea typeface="微软雅黑" panose="020B0503020204020204" pitchFamily="34" charset="-122"/>
                </a:rPr>
                <a:t>35</a:t>
              </a:r>
              <a:r>
                <a:rPr lang="zh-CN" altLang="en-US" sz="2133" b="1" dirty="0">
                  <a:solidFill>
                    <a:srgbClr val="990000"/>
                  </a:solidFill>
                  <a:latin typeface="微软雅黑" panose="020B0503020204020204" pitchFamily="34" charset="-122"/>
                  <a:ea typeface="微软雅黑" panose="020B0503020204020204" pitchFamily="34" charset="-122"/>
                </a:rPr>
                <a:t>个代表团</a:t>
              </a:r>
            </a:p>
          </p:txBody>
        </p:sp>
        <p:sp>
          <p:nvSpPr>
            <p:cNvPr id="14" name="矩形 13">
              <a:extLst>
                <a:ext uri="{FF2B5EF4-FFF2-40B4-BE49-F238E27FC236}">
                  <a16:creationId xmlns:a16="http://schemas.microsoft.com/office/drawing/2014/main" id="{3D63724D-A402-4D18-8A05-7DB01175AE8E}"/>
                </a:ext>
              </a:extLst>
            </p:cNvPr>
            <p:cNvSpPr/>
            <p:nvPr/>
          </p:nvSpPr>
          <p:spPr>
            <a:xfrm>
              <a:off x="487064" y="2701159"/>
              <a:ext cx="3600000" cy="1618754"/>
            </a:xfrm>
            <a:prstGeom prst="rect">
              <a:avLst/>
            </a:prstGeom>
            <a:noFill/>
            <a:ln w="28575">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cxnSp>
          <p:nvCxnSpPr>
            <p:cNvPr id="15" name="直接连接符 14">
              <a:extLst>
                <a:ext uri="{FF2B5EF4-FFF2-40B4-BE49-F238E27FC236}">
                  <a16:creationId xmlns:a16="http://schemas.microsoft.com/office/drawing/2014/main" id="{C53F2EF4-0A08-4D48-A954-01703DA05AB0}"/>
                </a:ext>
              </a:extLst>
            </p:cNvPr>
            <p:cNvCxnSpPr/>
            <p:nvPr/>
          </p:nvCxnSpPr>
          <p:spPr>
            <a:xfrm>
              <a:off x="1006170" y="3301042"/>
              <a:ext cx="2674434" cy="0"/>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id="{18E8C343-4187-40F1-8C2B-BA8BE5561D08}"/>
              </a:ext>
            </a:extLst>
          </p:cNvPr>
          <p:cNvGrpSpPr/>
          <p:nvPr/>
        </p:nvGrpSpPr>
        <p:grpSpPr>
          <a:xfrm>
            <a:off x="6538847" y="3985003"/>
            <a:ext cx="4812649" cy="2158338"/>
            <a:chOff x="4749277" y="2701159"/>
            <a:chExt cx="3609487" cy="1618754"/>
          </a:xfrm>
        </p:grpSpPr>
        <p:sp>
          <p:nvSpPr>
            <p:cNvPr id="17" name="TextBox 5">
              <a:extLst>
                <a:ext uri="{FF2B5EF4-FFF2-40B4-BE49-F238E27FC236}">
                  <a16:creationId xmlns:a16="http://schemas.microsoft.com/office/drawing/2014/main" id="{81A47CE9-B1E0-4F9C-834D-EC1A75099B55}"/>
                </a:ext>
              </a:extLst>
            </p:cNvPr>
            <p:cNvSpPr txBox="1"/>
            <p:nvPr/>
          </p:nvSpPr>
          <p:spPr>
            <a:xfrm>
              <a:off x="4939588" y="2852838"/>
              <a:ext cx="2981181" cy="315423"/>
            </a:xfrm>
            <a:prstGeom prst="rect">
              <a:avLst/>
            </a:prstGeom>
            <a:noFill/>
          </p:spPr>
          <p:txBody>
            <a:bodyPr wrap="square" rtlCol="0">
              <a:spAutoFit/>
            </a:bodyPr>
            <a:lstStyle/>
            <a:p>
              <a:pPr defTabSz="914377"/>
              <a:r>
                <a:rPr lang="zh-CN" altLang="en-US" sz="2133" b="1" dirty="0">
                  <a:solidFill>
                    <a:prstClr val="black">
                      <a:lumMod val="85000"/>
                      <a:lumOff val="15000"/>
                    </a:prstClr>
                  </a:solidFill>
                  <a:latin typeface="微软雅黑" panose="020B0503020204020204" pitchFamily="34" charset="-122"/>
                  <a:ea typeface="微软雅黑" panose="020B0503020204020204" pitchFamily="34" charset="-122"/>
                </a:rPr>
                <a:t>政协委员有</a:t>
              </a:r>
              <a:r>
                <a:rPr lang="en-US" altLang="zh-CN" sz="2133" b="1" dirty="0">
                  <a:solidFill>
                    <a:srgbClr val="990000"/>
                  </a:solidFill>
                  <a:latin typeface="微软雅黑" panose="020B0503020204020204" pitchFamily="34" charset="-122"/>
                  <a:ea typeface="微软雅黑" panose="020B0503020204020204" pitchFamily="34" charset="-122"/>
                </a:rPr>
                <a:t>2000</a:t>
              </a:r>
              <a:r>
                <a:rPr lang="zh-CN" altLang="en-US" sz="2133" b="1" dirty="0">
                  <a:solidFill>
                    <a:srgbClr val="990000"/>
                  </a:solidFill>
                  <a:latin typeface="微软雅黑" panose="020B0503020204020204" pitchFamily="34" charset="-122"/>
                  <a:ea typeface="微软雅黑" panose="020B0503020204020204" pitchFamily="34" charset="-122"/>
                </a:rPr>
                <a:t>多人</a:t>
              </a:r>
            </a:p>
          </p:txBody>
        </p:sp>
        <p:sp>
          <p:nvSpPr>
            <p:cNvPr id="18" name="TextBox 5">
              <a:extLst>
                <a:ext uri="{FF2B5EF4-FFF2-40B4-BE49-F238E27FC236}">
                  <a16:creationId xmlns:a16="http://schemas.microsoft.com/office/drawing/2014/main" id="{AB45F752-8424-471B-9DF9-B98009820DED}"/>
                </a:ext>
              </a:extLst>
            </p:cNvPr>
            <p:cNvSpPr txBox="1"/>
            <p:nvPr/>
          </p:nvSpPr>
          <p:spPr>
            <a:xfrm>
              <a:off x="4939588" y="3488916"/>
              <a:ext cx="3419176" cy="807770"/>
            </a:xfrm>
            <a:prstGeom prst="rect">
              <a:avLst/>
            </a:prstGeom>
            <a:noFill/>
          </p:spPr>
          <p:txBody>
            <a:bodyPr wrap="square" rtlCol="0">
              <a:spAutoFit/>
            </a:bodyPr>
            <a:lstStyle/>
            <a:p>
              <a:pPr defTabSz="914377"/>
              <a:r>
                <a:rPr lang="zh-CN" altLang="en-US" sz="2133" b="1" dirty="0">
                  <a:solidFill>
                    <a:prstClr val="black">
                      <a:lumMod val="85000"/>
                      <a:lumOff val="15000"/>
                    </a:prstClr>
                  </a:solidFill>
                  <a:latin typeface="微软雅黑" panose="020B0503020204020204" pitchFamily="34" charset="-122"/>
                  <a:ea typeface="微软雅黑" panose="020B0503020204020204" pitchFamily="34" charset="-122"/>
                </a:rPr>
                <a:t>来自中国共产党、民主党派、无党派民主人士、人民团体等</a:t>
              </a:r>
              <a:r>
                <a:rPr lang="en-US" altLang="zh-CN" sz="2133" b="1" dirty="0">
                  <a:solidFill>
                    <a:srgbClr val="990000"/>
                  </a:solidFill>
                  <a:latin typeface="微软雅黑" panose="020B0503020204020204" pitchFamily="34" charset="-122"/>
                  <a:ea typeface="微软雅黑" panose="020B0503020204020204" pitchFamily="34" charset="-122"/>
                </a:rPr>
                <a:t>34</a:t>
              </a:r>
              <a:r>
                <a:rPr lang="zh-CN" altLang="en-US" sz="2133" b="1" dirty="0">
                  <a:solidFill>
                    <a:srgbClr val="990000"/>
                  </a:solidFill>
                  <a:latin typeface="微软雅黑" panose="020B0503020204020204" pitchFamily="34" charset="-122"/>
                  <a:ea typeface="微软雅黑" panose="020B0503020204020204" pitchFamily="34" charset="-122"/>
                </a:rPr>
                <a:t>个界别，</a:t>
              </a:r>
              <a:r>
                <a:rPr lang="en-US" altLang="zh-CN" sz="2133" b="1" dirty="0">
                  <a:solidFill>
                    <a:srgbClr val="990000"/>
                  </a:solidFill>
                  <a:latin typeface="微软雅黑" panose="020B0503020204020204" pitchFamily="34" charset="-122"/>
                  <a:ea typeface="微软雅黑" panose="020B0503020204020204" pitchFamily="34" charset="-122"/>
                </a:rPr>
                <a:t>56</a:t>
              </a:r>
              <a:r>
                <a:rPr lang="zh-CN" altLang="en-US" sz="2133" b="1" dirty="0">
                  <a:solidFill>
                    <a:srgbClr val="990000"/>
                  </a:solidFill>
                  <a:latin typeface="微软雅黑" panose="020B0503020204020204" pitchFamily="34" charset="-122"/>
                  <a:ea typeface="微软雅黑" panose="020B0503020204020204" pitchFamily="34" charset="-122"/>
                </a:rPr>
                <a:t>个民族</a:t>
              </a:r>
              <a:r>
                <a:rPr lang="zh-CN" altLang="en-US" sz="2133" b="1" dirty="0">
                  <a:solidFill>
                    <a:prstClr val="black">
                      <a:lumMod val="85000"/>
                      <a:lumOff val="15000"/>
                    </a:prstClr>
                  </a:solidFill>
                  <a:latin typeface="微软雅黑" panose="020B0503020204020204" pitchFamily="34" charset="-122"/>
                  <a:ea typeface="微软雅黑" panose="020B0503020204020204" pitchFamily="34" charset="-122"/>
                </a:rPr>
                <a:t>都有委员入选</a:t>
              </a:r>
            </a:p>
          </p:txBody>
        </p:sp>
        <p:sp>
          <p:nvSpPr>
            <p:cNvPr id="19" name="矩形 18">
              <a:extLst>
                <a:ext uri="{FF2B5EF4-FFF2-40B4-BE49-F238E27FC236}">
                  <a16:creationId xmlns:a16="http://schemas.microsoft.com/office/drawing/2014/main" id="{FE7AA5D5-D375-48D6-A70F-8CEBE3F6EC36}"/>
                </a:ext>
              </a:extLst>
            </p:cNvPr>
            <p:cNvSpPr/>
            <p:nvPr/>
          </p:nvSpPr>
          <p:spPr>
            <a:xfrm>
              <a:off x="4749277" y="2701159"/>
              <a:ext cx="3600000" cy="1618754"/>
            </a:xfrm>
            <a:prstGeom prst="rect">
              <a:avLst/>
            </a:prstGeom>
            <a:noFill/>
            <a:ln w="28575">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cxnSp>
          <p:nvCxnSpPr>
            <p:cNvPr id="20" name="直接连接符 19">
              <a:extLst>
                <a:ext uri="{FF2B5EF4-FFF2-40B4-BE49-F238E27FC236}">
                  <a16:creationId xmlns:a16="http://schemas.microsoft.com/office/drawing/2014/main" id="{21F1339F-B364-40D1-9A21-4B98BA0210CD}"/>
                </a:ext>
              </a:extLst>
            </p:cNvPr>
            <p:cNvCxnSpPr/>
            <p:nvPr/>
          </p:nvCxnSpPr>
          <p:spPr>
            <a:xfrm>
              <a:off x="5026080" y="3301042"/>
              <a:ext cx="2674434" cy="0"/>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7274488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750" fill="hold"/>
                                        <p:tgtEl>
                                          <p:spTgt spid="7"/>
                                        </p:tgtEl>
                                        <p:attrNameLst>
                                          <p:attrName>ppt_w</p:attrName>
                                        </p:attrNameLst>
                                      </p:cBhvr>
                                      <p:tavLst>
                                        <p:tav tm="0">
                                          <p:val>
                                            <p:fltVal val="0"/>
                                          </p:val>
                                        </p:tav>
                                        <p:tav tm="100000">
                                          <p:val>
                                            <p:strVal val="#ppt_w"/>
                                          </p:val>
                                        </p:tav>
                                      </p:tavLst>
                                    </p:anim>
                                    <p:anim calcmode="lin" valueType="num">
                                      <p:cBhvr>
                                        <p:cTn id="8" dur="1750" fill="hold"/>
                                        <p:tgtEl>
                                          <p:spTgt spid="7"/>
                                        </p:tgtEl>
                                        <p:attrNameLst>
                                          <p:attrName>ppt_h</p:attrName>
                                        </p:attrNameLst>
                                      </p:cBhvr>
                                      <p:tavLst>
                                        <p:tav tm="0">
                                          <p:val>
                                            <p:fltVal val="0"/>
                                          </p:val>
                                        </p:tav>
                                        <p:tav tm="100000">
                                          <p:val>
                                            <p:strVal val="#ppt_h"/>
                                          </p:val>
                                        </p:tav>
                                      </p:tavLst>
                                    </p:anim>
                                    <p:anim calcmode="lin" valueType="num">
                                      <p:cBhvr>
                                        <p:cTn id="9" dur="1750" fill="hold"/>
                                        <p:tgtEl>
                                          <p:spTgt spid="7"/>
                                        </p:tgtEl>
                                        <p:attrNameLst>
                                          <p:attrName>style.rotation</p:attrName>
                                        </p:attrNameLst>
                                      </p:cBhvr>
                                      <p:tavLst>
                                        <p:tav tm="0">
                                          <p:val>
                                            <p:fltVal val="90"/>
                                          </p:val>
                                        </p:tav>
                                        <p:tav tm="100000">
                                          <p:val>
                                            <p:fltVal val="0"/>
                                          </p:val>
                                        </p:tav>
                                      </p:tavLst>
                                    </p:anim>
                                    <p:animEffect transition="in" filter="fade">
                                      <p:cBhvr>
                                        <p:cTn id="10" dur="1750"/>
                                        <p:tgtEl>
                                          <p:spTgt spid="7"/>
                                        </p:tgtEl>
                                      </p:cBhvr>
                                    </p:animEffect>
                                  </p:childTnLst>
                                </p:cTn>
                              </p:par>
                            </p:childTnLst>
                          </p:cTn>
                        </p:par>
                        <p:par>
                          <p:cTn id="11" fill="hold">
                            <p:stCondLst>
                              <p:cond delay="1750"/>
                            </p:stCondLst>
                            <p:childTnLst>
                              <p:par>
                                <p:cTn id="12" presetID="1" presetClass="entr" presetSubtype="0" fill="hold" grpId="0" nodeType="afterEffect">
                                  <p:stCondLst>
                                    <p:cond delay="0"/>
                                  </p:stCondLst>
                                  <p:iterate type="lt">
                                    <p:tmAbs val="100"/>
                                  </p:iterate>
                                  <p:childTnLst>
                                    <p:set>
                                      <p:cBhvr>
                                        <p:cTn id="13" dur="1" fill="hold">
                                          <p:stCondLst>
                                            <p:cond delay="0"/>
                                          </p:stCondLst>
                                        </p:cTn>
                                        <p:tgtEl>
                                          <p:spTgt spid="8"/>
                                        </p:tgtEl>
                                        <p:attrNameLst>
                                          <p:attrName>style.visibility</p:attrName>
                                        </p:attrNameLst>
                                      </p:cBhvr>
                                      <p:to>
                                        <p:strVal val="visible"/>
                                      </p:to>
                                    </p:set>
                                  </p:childTnLst>
                                </p:cTn>
                              </p:par>
                            </p:childTnLst>
                          </p:cTn>
                        </p:par>
                        <p:par>
                          <p:cTn id="14" fill="hold">
                            <p:stCondLst>
                              <p:cond delay="3351"/>
                            </p:stCondLst>
                            <p:childTnLst>
                              <p:par>
                                <p:cTn id="15" presetID="42"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000"/>
                                        <p:tgtEl>
                                          <p:spTgt spid="10"/>
                                        </p:tgtEl>
                                      </p:cBhvr>
                                    </p:animEffect>
                                    <p:anim calcmode="lin" valueType="num">
                                      <p:cBhvr>
                                        <p:cTn id="18" dur="2000" fill="hold"/>
                                        <p:tgtEl>
                                          <p:spTgt spid="10"/>
                                        </p:tgtEl>
                                        <p:attrNameLst>
                                          <p:attrName>ppt_x</p:attrName>
                                        </p:attrNameLst>
                                      </p:cBhvr>
                                      <p:tavLst>
                                        <p:tav tm="0">
                                          <p:val>
                                            <p:strVal val="#ppt_x"/>
                                          </p:val>
                                        </p:tav>
                                        <p:tav tm="100000">
                                          <p:val>
                                            <p:strVal val="#ppt_x"/>
                                          </p:val>
                                        </p:tav>
                                      </p:tavLst>
                                    </p:anim>
                                    <p:anim calcmode="lin" valueType="num">
                                      <p:cBhvr>
                                        <p:cTn id="19" dur="2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5351"/>
                            </p:stCondLst>
                            <p:childTnLst>
                              <p:par>
                                <p:cTn id="21" presetID="31"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750" fill="hold"/>
                                        <p:tgtEl>
                                          <p:spTgt spid="6"/>
                                        </p:tgtEl>
                                        <p:attrNameLst>
                                          <p:attrName>ppt_w</p:attrName>
                                        </p:attrNameLst>
                                      </p:cBhvr>
                                      <p:tavLst>
                                        <p:tav tm="0">
                                          <p:val>
                                            <p:fltVal val="0"/>
                                          </p:val>
                                        </p:tav>
                                        <p:tav tm="100000">
                                          <p:val>
                                            <p:strVal val="#ppt_w"/>
                                          </p:val>
                                        </p:tav>
                                      </p:tavLst>
                                    </p:anim>
                                    <p:anim calcmode="lin" valueType="num">
                                      <p:cBhvr>
                                        <p:cTn id="24" dur="1750" fill="hold"/>
                                        <p:tgtEl>
                                          <p:spTgt spid="6"/>
                                        </p:tgtEl>
                                        <p:attrNameLst>
                                          <p:attrName>ppt_h</p:attrName>
                                        </p:attrNameLst>
                                      </p:cBhvr>
                                      <p:tavLst>
                                        <p:tav tm="0">
                                          <p:val>
                                            <p:fltVal val="0"/>
                                          </p:val>
                                        </p:tav>
                                        <p:tav tm="100000">
                                          <p:val>
                                            <p:strVal val="#ppt_h"/>
                                          </p:val>
                                        </p:tav>
                                      </p:tavLst>
                                    </p:anim>
                                    <p:anim calcmode="lin" valueType="num">
                                      <p:cBhvr>
                                        <p:cTn id="25" dur="1750" fill="hold"/>
                                        <p:tgtEl>
                                          <p:spTgt spid="6"/>
                                        </p:tgtEl>
                                        <p:attrNameLst>
                                          <p:attrName>style.rotation</p:attrName>
                                        </p:attrNameLst>
                                      </p:cBhvr>
                                      <p:tavLst>
                                        <p:tav tm="0">
                                          <p:val>
                                            <p:fltVal val="90"/>
                                          </p:val>
                                        </p:tav>
                                        <p:tav tm="100000">
                                          <p:val>
                                            <p:fltVal val="0"/>
                                          </p:val>
                                        </p:tav>
                                      </p:tavLst>
                                    </p:anim>
                                    <p:animEffect transition="in" filter="fade">
                                      <p:cBhvr>
                                        <p:cTn id="26" dur="1750"/>
                                        <p:tgtEl>
                                          <p:spTgt spid="6"/>
                                        </p:tgtEl>
                                      </p:cBhvr>
                                    </p:animEffect>
                                  </p:childTnLst>
                                </p:cTn>
                              </p:par>
                            </p:childTnLst>
                          </p:cTn>
                        </p:par>
                        <p:par>
                          <p:cTn id="27" fill="hold">
                            <p:stCondLst>
                              <p:cond delay="7101"/>
                            </p:stCondLst>
                            <p:childTnLst>
                              <p:par>
                                <p:cTn id="28" presetID="1" presetClass="entr" presetSubtype="0" fill="hold" grpId="0" nodeType="afterEffect">
                                  <p:stCondLst>
                                    <p:cond delay="0"/>
                                  </p:stCondLst>
                                  <p:iterate type="lt">
                                    <p:tmAbs val="100"/>
                                  </p:iterate>
                                  <p:childTnLst>
                                    <p:set>
                                      <p:cBhvr>
                                        <p:cTn id="29" dur="1" fill="hold">
                                          <p:stCondLst>
                                            <p:cond delay="0"/>
                                          </p:stCondLst>
                                        </p:cTn>
                                        <p:tgtEl>
                                          <p:spTgt spid="9"/>
                                        </p:tgtEl>
                                        <p:attrNameLst>
                                          <p:attrName>style.visibility</p:attrName>
                                        </p:attrNameLst>
                                      </p:cBhvr>
                                      <p:to>
                                        <p:strVal val="visible"/>
                                      </p:to>
                                    </p:set>
                                  </p:childTnLst>
                                </p:cTn>
                              </p:par>
                            </p:childTnLst>
                          </p:cTn>
                        </p:par>
                        <p:par>
                          <p:cTn id="30" fill="hold">
                            <p:stCondLst>
                              <p:cond delay="8902"/>
                            </p:stCondLst>
                            <p:childTnLst>
                              <p:par>
                                <p:cTn id="31" presetID="42" presetClass="entr" presetSubtype="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2000"/>
                                        <p:tgtEl>
                                          <p:spTgt spid="16"/>
                                        </p:tgtEl>
                                      </p:cBhvr>
                                    </p:animEffect>
                                    <p:anim calcmode="lin" valueType="num">
                                      <p:cBhvr>
                                        <p:cTn id="34" dur="2000" fill="hold"/>
                                        <p:tgtEl>
                                          <p:spTgt spid="16"/>
                                        </p:tgtEl>
                                        <p:attrNameLst>
                                          <p:attrName>ppt_x</p:attrName>
                                        </p:attrNameLst>
                                      </p:cBhvr>
                                      <p:tavLst>
                                        <p:tav tm="0">
                                          <p:val>
                                            <p:strVal val="#ppt_x"/>
                                          </p:val>
                                        </p:tav>
                                        <p:tav tm="100000">
                                          <p:val>
                                            <p:strVal val="#ppt_x"/>
                                          </p:val>
                                        </p:tav>
                                      </p:tavLst>
                                    </p:anim>
                                    <p:anim calcmode="lin" valueType="num">
                                      <p:cBhvr>
                                        <p:cTn id="35" dur="2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2776998" y="413579"/>
            <a:ext cx="5638082" cy="830997"/>
          </a:xfrm>
          <a:prstGeom prst="rect">
            <a:avLst/>
          </a:prstGeom>
          <a:noFill/>
        </p:spPr>
        <p:txBody>
          <a:bodyPr wrap="none" rtlCol="0">
            <a:spAutoFit/>
          </a:bodyPr>
          <a:lstStyle/>
          <a:p>
            <a:pPr algn="ctr"/>
            <a:r>
              <a:rPr lang="zh-CN" altLang="en-US" sz="4800" b="1" dirty="0">
                <a:gradFill>
                  <a:gsLst>
                    <a:gs pos="90000">
                      <a:srgbClr val="991D1E"/>
                    </a:gs>
                    <a:gs pos="30000">
                      <a:srgbClr val="D92E22"/>
                    </a:gs>
                  </a:gsLst>
                  <a:lin ang="5400000" scaled="1"/>
                </a:gradFill>
                <a:effectLst>
                  <a:outerShdw blurRad="38100" dist="38100" dir="2700000" algn="tl">
                    <a:srgbClr val="000000">
                      <a:alpha val="43137"/>
                    </a:srgbClr>
                  </a:outerShdw>
                </a:effectLst>
              </a:rPr>
              <a:t>“两会”指的是什么？</a:t>
            </a:r>
          </a:p>
        </p:txBody>
      </p:sp>
      <p:cxnSp>
        <p:nvCxnSpPr>
          <p:cNvPr id="21" name="直接连接符 20"/>
          <p:cNvCxnSpPr/>
          <p:nvPr/>
        </p:nvCxnSpPr>
        <p:spPr>
          <a:xfrm>
            <a:off x="3260124" y="1269516"/>
            <a:ext cx="4680000" cy="0"/>
          </a:xfrm>
          <a:prstGeom prst="line">
            <a:avLst/>
          </a:prstGeom>
          <a:ln>
            <a:solidFill>
              <a:srgbClr val="E11A15"/>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r="53416" b="68240"/>
          <a:stretch/>
        </p:blipFill>
        <p:spPr>
          <a:xfrm flipH="1">
            <a:off x="8212428" y="0"/>
            <a:ext cx="3979572" cy="1355220"/>
          </a:xfrm>
          <a:prstGeom prst="rect">
            <a:avLst/>
          </a:prstGeom>
        </p:spPr>
      </p:pic>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a:off x="-103032" y="0"/>
            <a:ext cx="2481330" cy="1395081"/>
          </a:xfrm>
          <a:prstGeom prst="rect">
            <a:avLst/>
          </a:prstGeom>
        </p:spPr>
      </p:pic>
      <p:sp>
        <p:nvSpPr>
          <p:cNvPr id="6" name="TextBox 5">
            <a:extLst>
              <a:ext uri="{FF2B5EF4-FFF2-40B4-BE49-F238E27FC236}">
                <a16:creationId xmlns:a16="http://schemas.microsoft.com/office/drawing/2014/main" id="{7862C80C-3EAD-40FA-B8AC-D9234AC9E2AF}"/>
              </a:ext>
            </a:extLst>
          </p:cNvPr>
          <p:cNvSpPr txBox="1"/>
          <p:nvPr/>
        </p:nvSpPr>
        <p:spPr>
          <a:xfrm>
            <a:off x="235974" y="2776108"/>
            <a:ext cx="3503098" cy="523220"/>
          </a:xfrm>
          <a:prstGeom prst="rect">
            <a:avLst/>
          </a:prstGeom>
          <a:noFill/>
        </p:spPr>
        <p:txBody>
          <a:bodyPr wrap="square" rtlCol="0">
            <a:spAutoFit/>
          </a:bodyPr>
          <a:lstStyle/>
          <a:p>
            <a:pPr algn="ctr" defTabSz="914377"/>
            <a:r>
              <a:rPr lang="zh-CN" altLang="en-US" sz="2800" b="1" dirty="0">
                <a:solidFill>
                  <a:prstClr val="black">
                    <a:lumMod val="85000"/>
                    <a:lumOff val="15000"/>
                  </a:prstClr>
                </a:solidFill>
                <a:latin typeface="微软雅黑" panose="020B0503020204020204" pitchFamily="34" charset="-122"/>
                <a:ea typeface="微软雅黑" panose="020B0503020204020204" pitchFamily="34" charset="-122"/>
              </a:rPr>
              <a:t>政协常委会工作报告</a:t>
            </a:r>
          </a:p>
        </p:txBody>
      </p:sp>
      <p:sp>
        <p:nvSpPr>
          <p:cNvPr id="7" name="TextBox 28">
            <a:extLst>
              <a:ext uri="{FF2B5EF4-FFF2-40B4-BE49-F238E27FC236}">
                <a16:creationId xmlns:a16="http://schemas.microsoft.com/office/drawing/2014/main" id="{8188A0BF-DB0A-4A89-A35A-D017FB657C02}"/>
              </a:ext>
            </a:extLst>
          </p:cNvPr>
          <p:cNvSpPr txBox="1"/>
          <p:nvPr/>
        </p:nvSpPr>
        <p:spPr>
          <a:xfrm>
            <a:off x="1061431" y="5030991"/>
            <a:ext cx="2933580" cy="523220"/>
          </a:xfrm>
          <a:prstGeom prst="rect">
            <a:avLst/>
          </a:prstGeom>
          <a:noFill/>
        </p:spPr>
        <p:txBody>
          <a:bodyPr wrap="square" rtlCol="0">
            <a:spAutoFit/>
          </a:bodyPr>
          <a:lstStyle/>
          <a:p>
            <a:pPr algn="ctr" defTabSz="914377"/>
            <a:r>
              <a:rPr lang="zh-CN" altLang="en-US" sz="2800" b="1" dirty="0">
                <a:solidFill>
                  <a:prstClr val="black">
                    <a:lumMod val="85000"/>
                    <a:lumOff val="15000"/>
                  </a:prstClr>
                </a:solidFill>
                <a:latin typeface="微软雅黑" panose="020B0503020204020204" pitchFamily="34" charset="-122"/>
                <a:ea typeface="微软雅黑" panose="020B0503020204020204" pitchFamily="34" charset="-122"/>
              </a:rPr>
              <a:t>政府工作报告</a:t>
            </a:r>
          </a:p>
        </p:txBody>
      </p:sp>
      <p:sp>
        <p:nvSpPr>
          <p:cNvPr id="8" name="TextBox 36">
            <a:extLst>
              <a:ext uri="{FF2B5EF4-FFF2-40B4-BE49-F238E27FC236}">
                <a16:creationId xmlns:a16="http://schemas.microsoft.com/office/drawing/2014/main" id="{548EE1A6-31B1-42DA-8962-2415D4D8573B}"/>
              </a:ext>
            </a:extLst>
          </p:cNvPr>
          <p:cNvSpPr txBox="1"/>
          <p:nvPr/>
        </p:nvSpPr>
        <p:spPr>
          <a:xfrm>
            <a:off x="207435" y="3865042"/>
            <a:ext cx="3560176" cy="523220"/>
          </a:xfrm>
          <a:prstGeom prst="rect">
            <a:avLst/>
          </a:prstGeom>
          <a:noFill/>
        </p:spPr>
        <p:txBody>
          <a:bodyPr wrap="square" rtlCol="0">
            <a:spAutoFit/>
          </a:bodyPr>
          <a:lstStyle/>
          <a:p>
            <a:pPr algn="ctr" defTabSz="914377"/>
            <a:r>
              <a:rPr lang="zh-CN" altLang="en-US" sz="2800" b="1" dirty="0">
                <a:solidFill>
                  <a:prstClr val="black">
                    <a:lumMod val="85000"/>
                    <a:lumOff val="15000"/>
                  </a:prstClr>
                </a:solidFill>
                <a:latin typeface="微软雅黑" panose="020B0503020204020204" pitchFamily="34" charset="-122"/>
                <a:ea typeface="微软雅黑" panose="020B0503020204020204" pitchFamily="34" charset="-122"/>
              </a:rPr>
              <a:t>人大常委会工作报告</a:t>
            </a:r>
          </a:p>
        </p:txBody>
      </p:sp>
      <p:sp>
        <p:nvSpPr>
          <p:cNvPr id="9" name="TextBox 50">
            <a:extLst>
              <a:ext uri="{FF2B5EF4-FFF2-40B4-BE49-F238E27FC236}">
                <a16:creationId xmlns:a16="http://schemas.microsoft.com/office/drawing/2014/main" id="{0A0829F7-9FF9-4FE6-80B7-F229636A92CA}"/>
              </a:ext>
            </a:extLst>
          </p:cNvPr>
          <p:cNvSpPr txBox="1"/>
          <p:nvPr/>
        </p:nvSpPr>
        <p:spPr>
          <a:xfrm flipH="1">
            <a:off x="8443666" y="2729942"/>
            <a:ext cx="2933580" cy="523220"/>
          </a:xfrm>
          <a:prstGeom prst="rect">
            <a:avLst/>
          </a:prstGeom>
          <a:noFill/>
        </p:spPr>
        <p:txBody>
          <a:bodyPr wrap="square" rtlCol="0">
            <a:spAutoFit/>
          </a:bodyPr>
          <a:lstStyle/>
          <a:p>
            <a:pPr algn="ctr" defTabSz="914377"/>
            <a:r>
              <a:rPr lang="zh-CN" altLang="en-US" sz="2800" b="1" dirty="0">
                <a:solidFill>
                  <a:prstClr val="black">
                    <a:lumMod val="85000"/>
                    <a:lumOff val="15000"/>
                  </a:prstClr>
                </a:solidFill>
                <a:latin typeface="微软雅黑" panose="020B0503020204020204" pitchFamily="34" charset="-122"/>
                <a:ea typeface="微软雅黑" panose="020B0503020204020204" pitchFamily="34" charset="-122"/>
              </a:rPr>
              <a:t>最高法工作报告</a:t>
            </a:r>
          </a:p>
        </p:txBody>
      </p:sp>
      <p:sp>
        <p:nvSpPr>
          <p:cNvPr id="10" name="TextBox 46">
            <a:extLst>
              <a:ext uri="{FF2B5EF4-FFF2-40B4-BE49-F238E27FC236}">
                <a16:creationId xmlns:a16="http://schemas.microsoft.com/office/drawing/2014/main" id="{F6ACB702-2BAC-468A-B755-A53653616C82}"/>
              </a:ext>
            </a:extLst>
          </p:cNvPr>
          <p:cNvSpPr txBox="1"/>
          <p:nvPr/>
        </p:nvSpPr>
        <p:spPr>
          <a:xfrm flipH="1">
            <a:off x="8415080" y="4994768"/>
            <a:ext cx="2933580" cy="523220"/>
          </a:xfrm>
          <a:prstGeom prst="rect">
            <a:avLst/>
          </a:prstGeom>
          <a:noFill/>
        </p:spPr>
        <p:txBody>
          <a:bodyPr wrap="square" rtlCol="0">
            <a:spAutoFit/>
          </a:bodyPr>
          <a:lstStyle/>
          <a:p>
            <a:pPr algn="ctr" defTabSz="914377"/>
            <a:r>
              <a:rPr lang="zh-CN" altLang="en-US" sz="2800" b="1" dirty="0">
                <a:solidFill>
                  <a:prstClr val="black">
                    <a:lumMod val="85000"/>
                    <a:lumOff val="15000"/>
                  </a:prstClr>
                </a:solidFill>
                <a:latin typeface="微软雅黑" panose="020B0503020204020204" pitchFamily="34" charset="-122"/>
                <a:ea typeface="微软雅黑" panose="020B0503020204020204" pitchFamily="34" charset="-122"/>
              </a:rPr>
              <a:t>计划和预算报告</a:t>
            </a:r>
          </a:p>
        </p:txBody>
      </p:sp>
      <p:sp>
        <p:nvSpPr>
          <p:cNvPr id="12" name="TextBox 43">
            <a:extLst>
              <a:ext uri="{FF2B5EF4-FFF2-40B4-BE49-F238E27FC236}">
                <a16:creationId xmlns:a16="http://schemas.microsoft.com/office/drawing/2014/main" id="{0D9465C2-469D-4E05-999F-843EFA0DC095}"/>
              </a:ext>
            </a:extLst>
          </p:cNvPr>
          <p:cNvSpPr txBox="1"/>
          <p:nvPr/>
        </p:nvSpPr>
        <p:spPr>
          <a:xfrm flipH="1">
            <a:off x="8443666" y="3865042"/>
            <a:ext cx="2933580" cy="523220"/>
          </a:xfrm>
          <a:prstGeom prst="rect">
            <a:avLst/>
          </a:prstGeom>
          <a:noFill/>
        </p:spPr>
        <p:txBody>
          <a:bodyPr wrap="square" rtlCol="0">
            <a:spAutoFit/>
          </a:bodyPr>
          <a:lstStyle/>
          <a:p>
            <a:pPr algn="ctr" defTabSz="914377"/>
            <a:r>
              <a:rPr lang="zh-CN" altLang="en-US" sz="2800" b="1" dirty="0">
                <a:solidFill>
                  <a:prstClr val="black">
                    <a:lumMod val="85000"/>
                    <a:lumOff val="15000"/>
                  </a:prstClr>
                </a:solidFill>
                <a:latin typeface="微软雅黑" panose="020B0503020204020204" pitchFamily="34" charset="-122"/>
                <a:ea typeface="微软雅黑" panose="020B0503020204020204" pitchFamily="34" charset="-122"/>
              </a:rPr>
              <a:t>最高检工作报告</a:t>
            </a:r>
          </a:p>
        </p:txBody>
      </p:sp>
      <p:sp>
        <p:nvSpPr>
          <p:cNvPr id="14" name="椭圆 13">
            <a:extLst>
              <a:ext uri="{FF2B5EF4-FFF2-40B4-BE49-F238E27FC236}">
                <a16:creationId xmlns:a16="http://schemas.microsoft.com/office/drawing/2014/main" id="{92CE3D6F-831D-4A05-9332-DE8C1A8FA76B}"/>
              </a:ext>
            </a:extLst>
          </p:cNvPr>
          <p:cNvSpPr/>
          <p:nvPr/>
        </p:nvSpPr>
        <p:spPr>
          <a:xfrm>
            <a:off x="4946450" y="2958880"/>
            <a:ext cx="2297502" cy="2297498"/>
          </a:xfrm>
          <a:prstGeom prst="ellipse">
            <a:avLst/>
          </a:prstGeom>
          <a:gradFill>
            <a:gsLst>
              <a:gs pos="90000">
                <a:srgbClr val="991D1E"/>
              </a:gs>
              <a:gs pos="30000">
                <a:srgbClr val="D92E22"/>
              </a:gs>
            </a:gsLst>
            <a:lin ang="5400000" scaled="1"/>
          </a:gradFill>
          <a:ln w="12700">
            <a:no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3200" dirty="0">
              <a:solidFill>
                <a:prstClr val="white"/>
              </a:solidFill>
              <a:latin typeface="Calibri" panose="020F0502020204030204"/>
              <a:ea typeface="宋体" panose="02010600030101010101" pitchFamily="2" charset="-122"/>
            </a:endParaRPr>
          </a:p>
        </p:txBody>
      </p:sp>
      <p:sp>
        <p:nvSpPr>
          <p:cNvPr id="15" name="矩形 14">
            <a:extLst>
              <a:ext uri="{FF2B5EF4-FFF2-40B4-BE49-F238E27FC236}">
                <a16:creationId xmlns:a16="http://schemas.microsoft.com/office/drawing/2014/main" id="{A37AA8D1-9C3B-42D3-AC3C-3DCCF27ED749}"/>
              </a:ext>
            </a:extLst>
          </p:cNvPr>
          <p:cNvSpPr/>
          <p:nvPr/>
        </p:nvSpPr>
        <p:spPr>
          <a:xfrm>
            <a:off x="5473072" y="3464242"/>
            <a:ext cx="1210588" cy="1323439"/>
          </a:xfrm>
          <a:prstGeom prst="rect">
            <a:avLst/>
          </a:prstGeom>
        </p:spPr>
        <p:txBody>
          <a:bodyPr wrap="none">
            <a:spAutoFit/>
          </a:bodyPr>
          <a:lstStyle/>
          <a:p>
            <a:pPr algn="ctr" defTabSz="914377"/>
            <a:r>
              <a:rPr lang="zh-CN" altLang="en-US" sz="4000" b="1" dirty="0">
                <a:solidFill>
                  <a:srgbClr val="FFC000">
                    <a:lumMod val="20000"/>
                    <a:lumOff val="80000"/>
                  </a:srgbClr>
                </a:solidFill>
                <a:latin typeface="微软雅黑" panose="020B0503020204020204" pitchFamily="34" charset="-122"/>
                <a:ea typeface="微软雅黑" panose="020B0503020204020204" pitchFamily="34" charset="-122"/>
              </a:rPr>
              <a:t>六大</a:t>
            </a:r>
            <a:endParaRPr lang="en-US" altLang="zh-CN" sz="40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4377"/>
            <a:r>
              <a:rPr lang="zh-CN" altLang="en-US" sz="4000" b="1" dirty="0">
                <a:solidFill>
                  <a:srgbClr val="FFC000">
                    <a:lumMod val="20000"/>
                    <a:lumOff val="80000"/>
                  </a:srgbClr>
                </a:solidFill>
                <a:latin typeface="微软雅黑" panose="020B0503020204020204" pitchFamily="34" charset="-122"/>
                <a:ea typeface="微软雅黑" panose="020B0503020204020204" pitchFamily="34" charset="-122"/>
              </a:rPr>
              <a:t>报告</a:t>
            </a:r>
          </a:p>
        </p:txBody>
      </p:sp>
      <p:sp>
        <p:nvSpPr>
          <p:cNvPr id="16" name="椭圆 15">
            <a:extLst>
              <a:ext uri="{FF2B5EF4-FFF2-40B4-BE49-F238E27FC236}">
                <a16:creationId xmlns:a16="http://schemas.microsoft.com/office/drawing/2014/main" id="{C137823B-3654-423B-B202-733A800C6613}"/>
              </a:ext>
            </a:extLst>
          </p:cNvPr>
          <p:cNvSpPr/>
          <p:nvPr/>
        </p:nvSpPr>
        <p:spPr>
          <a:xfrm>
            <a:off x="4408467" y="2433484"/>
            <a:ext cx="3348294" cy="3348293"/>
          </a:xfrm>
          <a:prstGeom prst="ellipse">
            <a:avLst/>
          </a:prstGeom>
          <a:noFill/>
          <a:ln w="28575">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3200" dirty="0">
              <a:solidFill>
                <a:prstClr val="white"/>
              </a:solidFill>
              <a:latin typeface="Calibri" panose="020F0502020204030204"/>
              <a:ea typeface="宋体" panose="02010600030101010101" pitchFamily="2" charset="-122"/>
            </a:endParaRPr>
          </a:p>
        </p:txBody>
      </p:sp>
      <p:sp>
        <p:nvSpPr>
          <p:cNvPr id="18" name="椭圆 17">
            <a:extLst>
              <a:ext uri="{FF2B5EF4-FFF2-40B4-BE49-F238E27FC236}">
                <a16:creationId xmlns:a16="http://schemas.microsoft.com/office/drawing/2014/main" id="{75C4D226-7516-44AB-8F37-7CE11861A234}"/>
              </a:ext>
            </a:extLst>
          </p:cNvPr>
          <p:cNvSpPr/>
          <p:nvPr/>
        </p:nvSpPr>
        <p:spPr>
          <a:xfrm>
            <a:off x="4737479" y="2864701"/>
            <a:ext cx="214213" cy="214213"/>
          </a:xfrm>
          <a:prstGeom prst="ellipse">
            <a:avLst/>
          </a:prstGeom>
          <a:gradFill>
            <a:gsLst>
              <a:gs pos="90000">
                <a:srgbClr val="991D1E"/>
              </a:gs>
              <a:gs pos="30000">
                <a:srgbClr val="D92E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cxnSp>
        <p:nvCxnSpPr>
          <p:cNvPr id="19" name="直接连接符 18">
            <a:extLst>
              <a:ext uri="{FF2B5EF4-FFF2-40B4-BE49-F238E27FC236}">
                <a16:creationId xmlns:a16="http://schemas.microsoft.com/office/drawing/2014/main" id="{F50D5B3F-ACA7-4522-9ED0-376EB0873E87}"/>
              </a:ext>
            </a:extLst>
          </p:cNvPr>
          <p:cNvCxnSpPr/>
          <p:nvPr/>
        </p:nvCxnSpPr>
        <p:spPr>
          <a:xfrm>
            <a:off x="3824877" y="2971808"/>
            <a:ext cx="1019708" cy="0"/>
          </a:xfrm>
          <a:prstGeom prst="line">
            <a:avLst/>
          </a:prstGeom>
          <a:ln w="12700">
            <a:solidFill>
              <a:srgbClr val="990000"/>
            </a:solidFill>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id="{761AA783-25E5-4ACC-9167-1DEC4DF7D99B}"/>
              </a:ext>
            </a:extLst>
          </p:cNvPr>
          <p:cNvSpPr/>
          <p:nvPr/>
        </p:nvSpPr>
        <p:spPr>
          <a:xfrm>
            <a:off x="4759445" y="5173011"/>
            <a:ext cx="214213" cy="214213"/>
          </a:xfrm>
          <a:prstGeom prst="ellipse">
            <a:avLst/>
          </a:prstGeom>
          <a:gradFill>
            <a:gsLst>
              <a:gs pos="90000">
                <a:srgbClr val="991D1E"/>
              </a:gs>
              <a:gs pos="30000">
                <a:srgbClr val="D92E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cxnSp>
        <p:nvCxnSpPr>
          <p:cNvPr id="25" name="直接连接符 24">
            <a:extLst>
              <a:ext uri="{FF2B5EF4-FFF2-40B4-BE49-F238E27FC236}">
                <a16:creationId xmlns:a16="http://schemas.microsoft.com/office/drawing/2014/main" id="{8A0032BE-3CE5-48FF-87C1-50718362BB10}"/>
              </a:ext>
            </a:extLst>
          </p:cNvPr>
          <p:cNvCxnSpPr/>
          <p:nvPr/>
        </p:nvCxnSpPr>
        <p:spPr>
          <a:xfrm>
            <a:off x="3846843" y="5280118"/>
            <a:ext cx="1019708" cy="0"/>
          </a:xfrm>
          <a:prstGeom prst="line">
            <a:avLst/>
          </a:prstGeom>
          <a:ln w="12700">
            <a:solidFill>
              <a:srgbClr val="990000"/>
            </a:solidFill>
          </a:ln>
        </p:spPr>
        <p:style>
          <a:lnRef idx="1">
            <a:schemeClr val="accent1"/>
          </a:lnRef>
          <a:fillRef idx="0">
            <a:schemeClr val="accent1"/>
          </a:fillRef>
          <a:effectRef idx="0">
            <a:schemeClr val="accent1"/>
          </a:effectRef>
          <a:fontRef idx="minor">
            <a:schemeClr val="tx1"/>
          </a:fontRef>
        </p:style>
      </p:cxnSp>
      <p:sp>
        <p:nvSpPr>
          <p:cNvPr id="27" name="椭圆 26">
            <a:extLst>
              <a:ext uri="{FF2B5EF4-FFF2-40B4-BE49-F238E27FC236}">
                <a16:creationId xmlns:a16="http://schemas.microsoft.com/office/drawing/2014/main" id="{8A4E1D50-4043-4C78-80BF-BB57C7EB842C}"/>
              </a:ext>
            </a:extLst>
          </p:cNvPr>
          <p:cNvSpPr/>
          <p:nvPr/>
        </p:nvSpPr>
        <p:spPr>
          <a:xfrm>
            <a:off x="4304654" y="4018858"/>
            <a:ext cx="214214" cy="214213"/>
          </a:xfrm>
          <a:prstGeom prst="ellipse">
            <a:avLst/>
          </a:prstGeom>
          <a:gradFill>
            <a:gsLst>
              <a:gs pos="90000">
                <a:srgbClr val="991D1E"/>
              </a:gs>
              <a:gs pos="30000">
                <a:srgbClr val="D92E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cxnSp>
        <p:nvCxnSpPr>
          <p:cNvPr id="28" name="直接连接符 27">
            <a:extLst>
              <a:ext uri="{FF2B5EF4-FFF2-40B4-BE49-F238E27FC236}">
                <a16:creationId xmlns:a16="http://schemas.microsoft.com/office/drawing/2014/main" id="{E8E927A4-47E3-434B-99B4-F90C9D57F8C9}"/>
              </a:ext>
            </a:extLst>
          </p:cNvPr>
          <p:cNvCxnSpPr/>
          <p:nvPr/>
        </p:nvCxnSpPr>
        <p:spPr>
          <a:xfrm>
            <a:off x="3824877" y="4125962"/>
            <a:ext cx="589088" cy="0"/>
          </a:xfrm>
          <a:prstGeom prst="line">
            <a:avLst/>
          </a:prstGeom>
          <a:ln w="12700">
            <a:solidFill>
              <a:srgbClr val="990000"/>
            </a:solidFill>
          </a:ln>
        </p:spPr>
        <p:style>
          <a:lnRef idx="1">
            <a:schemeClr val="accent1"/>
          </a:lnRef>
          <a:fillRef idx="0">
            <a:schemeClr val="accent1"/>
          </a:fillRef>
          <a:effectRef idx="0">
            <a:schemeClr val="accent1"/>
          </a:effectRef>
          <a:fontRef idx="minor">
            <a:schemeClr val="tx1"/>
          </a:fontRef>
        </p:style>
      </p:cxnSp>
      <p:sp>
        <p:nvSpPr>
          <p:cNvPr id="30" name="椭圆 29">
            <a:extLst>
              <a:ext uri="{FF2B5EF4-FFF2-40B4-BE49-F238E27FC236}">
                <a16:creationId xmlns:a16="http://schemas.microsoft.com/office/drawing/2014/main" id="{38BD20E0-C422-4494-B6EB-868EF74ABE7F}"/>
              </a:ext>
            </a:extLst>
          </p:cNvPr>
          <p:cNvSpPr/>
          <p:nvPr/>
        </p:nvSpPr>
        <p:spPr>
          <a:xfrm flipH="1">
            <a:off x="7226848" y="2864701"/>
            <a:ext cx="214213" cy="214213"/>
          </a:xfrm>
          <a:prstGeom prst="ellipse">
            <a:avLst/>
          </a:prstGeom>
          <a:gradFill>
            <a:gsLst>
              <a:gs pos="90000">
                <a:srgbClr val="991D1E"/>
              </a:gs>
              <a:gs pos="30000">
                <a:srgbClr val="D92E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cxnSp>
        <p:nvCxnSpPr>
          <p:cNvPr id="31" name="直接连接符 30">
            <a:extLst>
              <a:ext uri="{FF2B5EF4-FFF2-40B4-BE49-F238E27FC236}">
                <a16:creationId xmlns:a16="http://schemas.microsoft.com/office/drawing/2014/main" id="{C47E7BFC-0865-4A2A-9A58-BED2EAC99938}"/>
              </a:ext>
            </a:extLst>
          </p:cNvPr>
          <p:cNvCxnSpPr/>
          <p:nvPr/>
        </p:nvCxnSpPr>
        <p:spPr>
          <a:xfrm flipH="1">
            <a:off x="7333955" y="2971808"/>
            <a:ext cx="1019708" cy="0"/>
          </a:xfrm>
          <a:prstGeom prst="line">
            <a:avLst/>
          </a:prstGeom>
          <a:ln w="12700">
            <a:solidFill>
              <a:srgbClr val="990000"/>
            </a:solidFill>
          </a:ln>
        </p:spPr>
        <p:style>
          <a:lnRef idx="1">
            <a:schemeClr val="accent1"/>
          </a:lnRef>
          <a:fillRef idx="0">
            <a:schemeClr val="accent1"/>
          </a:fillRef>
          <a:effectRef idx="0">
            <a:schemeClr val="accent1"/>
          </a:effectRef>
          <a:fontRef idx="minor">
            <a:schemeClr val="tx1"/>
          </a:fontRef>
        </p:style>
      </p:cxnSp>
      <p:sp>
        <p:nvSpPr>
          <p:cNvPr id="33" name="椭圆 32">
            <a:extLst>
              <a:ext uri="{FF2B5EF4-FFF2-40B4-BE49-F238E27FC236}">
                <a16:creationId xmlns:a16="http://schemas.microsoft.com/office/drawing/2014/main" id="{39E2D03F-A7F9-4866-A0F1-C1AEC0981F42}"/>
              </a:ext>
            </a:extLst>
          </p:cNvPr>
          <p:cNvSpPr/>
          <p:nvPr/>
        </p:nvSpPr>
        <p:spPr>
          <a:xfrm flipH="1">
            <a:off x="7204882" y="5173011"/>
            <a:ext cx="214213" cy="214213"/>
          </a:xfrm>
          <a:prstGeom prst="ellipse">
            <a:avLst/>
          </a:prstGeom>
          <a:gradFill>
            <a:gsLst>
              <a:gs pos="90000">
                <a:srgbClr val="991D1E"/>
              </a:gs>
              <a:gs pos="30000">
                <a:srgbClr val="D92E2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cxnSp>
        <p:nvCxnSpPr>
          <p:cNvPr id="34" name="直接连接符 33">
            <a:extLst>
              <a:ext uri="{FF2B5EF4-FFF2-40B4-BE49-F238E27FC236}">
                <a16:creationId xmlns:a16="http://schemas.microsoft.com/office/drawing/2014/main" id="{753AD09E-23DD-4795-8708-961BE1644D40}"/>
              </a:ext>
            </a:extLst>
          </p:cNvPr>
          <p:cNvCxnSpPr/>
          <p:nvPr/>
        </p:nvCxnSpPr>
        <p:spPr>
          <a:xfrm flipH="1">
            <a:off x="7311989" y="5280118"/>
            <a:ext cx="1019708" cy="0"/>
          </a:xfrm>
          <a:prstGeom prst="line">
            <a:avLst/>
          </a:prstGeom>
          <a:ln w="12700">
            <a:solidFill>
              <a:srgbClr val="990000"/>
            </a:solidFill>
          </a:ln>
        </p:spPr>
        <p:style>
          <a:lnRef idx="1">
            <a:schemeClr val="accent1"/>
          </a:lnRef>
          <a:fillRef idx="0">
            <a:schemeClr val="accent1"/>
          </a:fillRef>
          <a:effectRef idx="0">
            <a:schemeClr val="accent1"/>
          </a:effectRef>
          <a:fontRef idx="minor">
            <a:schemeClr val="tx1"/>
          </a:fontRef>
        </p:style>
      </p:cxnSp>
      <p:sp>
        <p:nvSpPr>
          <p:cNvPr id="36" name="椭圆 35">
            <a:extLst>
              <a:ext uri="{FF2B5EF4-FFF2-40B4-BE49-F238E27FC236}">
                <a16:creationId xmlns:a16="http://schemas.microsoft.com/office/drawing/2014/main" id="{BD33C666-A280-4C74-B056-50209E5E9F1B}"/>
              </a:ext>
            </a:extLst>
          </p:cNvPr>
          <p:cNvSpPr/>
          <p:nvPr/>
        </p:nvSpPr>
        <p:spPr>
          <a:xfrm flipH="1">
            <a:off x="7659672" y="4018858"/>
            <a:ext cx="214214" cy="214213"/>
          </a:xfrm>
          <a:prstGeom prst="ellipse">
            <a:avLst/>
          </a:prstGeom>
          <a:solidFill>
            <a:srgbClr val="99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cxnSp>
        <p:nvCxnSpPr>
          <p:cNvPr id="37" name="直接连接符 36">
            <a:extLst>
              <a:ext uri="{FF2B5EF4-FFF2-40B4-BE49-F238E27FC236}">
                <a16:creationId xmlns:a16="http://schemas.microsoft.com/office/drawing/2014/main" id="{4568F05C-7F4D-4E8E-9476-C27D2FF6EF9C}"/>
              </a:ext>
            </a:extLst>
          </p:cNvPr>
          <p:cNvCxnSpPr/>
          <p:nvPr/>
        </p:nvCxnSpPr>
        <p:spPr>
          <a:xfrm flipH="1">
            <a:off x="7764575" y="4125962"/>
            <a:ext cx="589088" cy="0"/>
          </a:xfrm>
          <a:prstGeom prst="line">
            <a:avLst/>
          </a:prstGeom>
          <a:ln w="12700">
            <a:solidFill>
              <a:srgbClr val="99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202500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anim calcmode="lin" valueType="num">
                                      <p:cBhvr>
                                        <p:cTn id="8" dur="1500" fill="hold"/>
                                        <p:tgtEl>
                                          <p:spTgt spid="6"/>
                                        </p:tgtEl>
                                        <p:attrNameLst>
                                          <p:attrName>ppt_x</p:attrName>
                                        </p:attrNameLst>
                                      </p:cBhvr>
                                      <p:tavLst>
                                        <p:tav tm="0">
                                          <p:val>
                                            <p:strVal val="#ppt_x"/>
                                          </p:val>
                                        </p:tav>
                                        <p:tav tm="100000">
                                          <p:val>
                                            <p:strVal val="#ppt_x"/>
                                          </p:val>
                                        </p:tav>
                                      </p:tavLst>
                                    </p:anim>
                                    <p:anim calcmode="lin" valueType="num">
                                      <p:cBhvr>
                                        <p:cTn id="9" dur="1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500"/>
                                        <p:tgtEl>
                                          <p:spTgt spid="8"/>
                                        </p:tgtEl>
                                      </p:cBhvr>
                                    </p:animEffect>
                                    <p:anim calcmode="lin" valueType="num">
                                      <p:cBhvr>
                                        <p:cTn id="14" dur="1500" fill="hold"/>
                                        <p:tgtEl>
                                          <p:spTgt spid="8"/>
                                        </p:tgtEl>
                                        <p:attrNameLst>
                                          <p:attrName>ppt_x</p:attrName>
                                        </p:attrNameLst>
                                      </p:cBhvr>
                                      <p:tavLst>
                                        <p:tav tm="0">
                                          <p:val>
                                            <p:strVal val="#ppt_x"/>
                                          </p:val>
                                        </p:tav>
                                        <p:tav tm="100000">
                                          <p:val>
                                            <p:strVal val="#ppt_x"/>
                                          </p:val>
                                        </p:tav>
                                      </p:tavLst>
                                    </p:anim>
                                    <p:anim calcmode="lin" valueType="num">
                                      <p:cBhvr>
                                        <p:cTn id="15" dur="1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500"/>
                                        <p:tgtEl>
                                          <p:spTgt spid="7"/>
                                        </p:tgtEl>
                                      </p:cBhvr>
                                    </p:animEffect>
                                    <p:anim calcmode="lin" valueType="num">
                                      <p:cBhvr>
                                        <p:cTn id="20" dur="1500" fill="hold"/>
                                        <p:tgtEl>
                                          <p:spTgt spid="7"/>
                                        </p:tgtEl>
                                        <p:attrNameLst>
                                          <p:attrName>ppt_x</p:attrName>
                                        </p:attrNameLst>
                                      </p:cBhvr>
                                      <p:tavLst>
                                        <p:tav tm="0">
                                          <p:val>
                                            <p:strVal val="#ppt_x"/>
                                          </p:val>
                                        </p:tav>
                                        <p:tav tm="100000">
                                          <p:val>
                                            <p:strVal val="#ppt_x"/>
                                          </p:val>
                                        </p:tav>
                                      </p:tavLst>
                                    </p:anim>
                                    <p:anim calcmode="lin" valueType="num">
                                      <p:cBhvr>
                                        <p:cTn id="21" dur="15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45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500"/>
                                        <p:tgtEl>
                                          <p:spTgt spid="9"/>
                                        </p:tgtEl>
                                      </p:cBhvr>
                                    </p:animEffect>
                                    <p:anim calcmode="lin" valueType="num">
                                      <p:cBhvr>
                                        <p:cTn id="26" dur="1500" fill="hold"/>
                                        <p:tgtEl>
                                          <p:spTgt spid="9"/>
                                        </p:tgtEl>
                                        <p:attrNameLst>
                                          <p:attrName>ppt_x</p:attrName>
                                        </p:attrNameLst>
                                      </p:cBhvr>
                                      <p:tavLst>
                                        <p:tav tm="0">
                                          <p:val>
                                            <p:strVal val="#ppt_x"/>
                                          </p:val>
                                        </p:tav>
                                        <p:tav tm="100000">
                                          <p:val>
                                            <p:strVal val="#ppt_x"/>
                                          </p:val>
                                        </p:tav>
                                      </p:tavLst>
                                    </p:anim>
                                    <p:anim calcmode="lin" valueType="num">
                                      <p:cBhvr>
                                        <p:cTn id="27" dur="150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6000"/>
                            </p:stCondLst>
                            <p:childTnLst>
                              <p:par>
                                <p:cTn id="29" presetID="4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500"/>
                                        <p:tgtEl>
                                          <p:spTgt spid="12"/>
                                        </p:tgtEl>
                                      </p:cBhvr>
                                    </p:animEffect>
                                    <p:anim calcmode="lin" valueType="num">
                                      <p:cBhvr>
                                        <p:cTn id="32" dur="1500" fill="hold"/>
                                        <p:tgtEl>
                                          <p:spTgt spid="12"/>
                                        </p:tgtEl>
                                        <p:attrNameLst>
                                          <p:attrName>ppt_x</p:attrName>
                                        </p:attrNameLst>
                                      </p:cBhvr>
                                      <p:tavLst>
                                        <p:tav tm="0">
                                          <p:val>
                                            <p:strVal val="#ppt_x"/>
                                          </p:val>
                                        </p:tav>
                                        <p:tav tm="100000">
                                          <p:val>
                                            <p:strVal val="#ppt_x"/>
                                          </p:val>
                                        </p:tav>
                                      </p:tavLst>
                                    </p:anim>
                                    <p:anim calcmode="lin" valueType="num">
                                      <p:cBhvr>
                                        <p:cTn id="33" dur="15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7500"/>
                            </p:stCondLst>
                            <p:childTnLst>
                              <p:par>
                                <p:cTn id="35" presetID="42"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500"/>
                                        <p:tgtEl>
                                          <p:spTgt spid="10"/>
                                        </p:tgtEl>
                                      </p:cBhvr>
                                    </p:animEffect>
                                    <p:anim calcmode="lin" valueType="num">
                                      <p:cBhvr>
                                        <p:cTn id="38" dur="1500" fill="hold"/>
                                        <p:tgtEl>
                                          <p:spTgt spid="10"/>
                                        </p:tgtEl>
                                        <p:attrNameLst>
                                          <p:attrName>ppt_x</p:attrName>
                                        </p:attrNameLst>
                                      </p:cBhvr>
                                      <p:tavLst>
                                        <p:tav tm="0">
                                          <p:val>
                                            <p:strVal val="#ppt_x"/>
                                          </p:val>
                                        </p:tav>
                                        <p:tav tm="100000">
                                          <p:val>
                                            <p:strVal val="#ppt_x"/>
                                          </p:val>
                                        </p:tav>
                                      </p:tavLst>
                                    </p:anim>
                                    <p:anim calcmode="lin" valueType="num">
                                      <p:cBhvr>
                                        <p:cTn id="39" dur="1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2776998" y="413579"/>
            <a:ext cx="5638082" cy="830997"/>
          </a:xfrm>
          <a:prstGeom prst="rect">
            <a:avLst/>
          </a:prstGeom>
          <a:noFill/>
        </p:spPr>
        <p:txBody>
          <a:bodyPr wrap="none" rtlCol="0">
            <a:spAutoFit/>
          </a:bodyPr>
          <a:lstStyle/>
          <a:p>
            <a:pPr algn="ctr"/>
            <a:r>
              <a:rPr lang="zh-CN" altLang="en-US" sz="4800" b="1" dirty="0">
                <a:gradFill>
                  <a:gsLst>
                    <a:gs pos="90000">
                      <a:srgbClr val="991D1E"/>
                    </a:gs>
                    <a:gs pos="30000">
                      <a:srgbClr val="D92E22"/>
                    </a:gs>
                  </a:gsLst>
                  <a:lin ang="5400000" scaled="1"/>
                </a:gradFill>
                <a:effectLst>
                  <a:outerShdw blurRad="38100" dist="38100" dir="2700000" algn="tl">
                    <a:srgbClr val="000000">
                      <a:alpha val="43137"/>
                    </a:srgbClr>
                  </a:outerShdw>
                </a:effectLst>
              </a:rPr>
              <a:t>“两会”指的是什么？</a:t>
            </a:r>
          </a:p>
        </p:txBody>
      </p:sp>
      <p:cxnSp>
        <p:nvCxnSpPr>
          <p:cNvPr id="21" name="直接连接符 20"/>
          <p:cNvCxnSpPr/>
          <p:nvPr/>
        </p:nvCxnSpPr>
        <p:spPr>
          <a:xfrm>
            <a:off x="3260124" y="1269516"/>
            <a:ext cx="4680000" cy="0"/>
          </a:xfrm>
          <a:prstGeom prst="line">
            <a:avLst/>
          </a:prstGeom>
          <a:ln>
            <a:solidFill>
              <a:srgbClr val="E11A15"/>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r="53416" b="68240"/>
          <a:stretch/>
        </p:blipFill>
        <p:spPr>
          <a:xfrm flipH="1">
            <a:off x="8212428" y="0"/>
            <a:ext cx="3979572" cy="1355220"/>
          </a:xfrm>
          <a:prstGeom prst="rect">
            <a:avLst/>
          </a:prstGeom>
        </p:spPr>
      </p:pic>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a:off x="-103032" y="0"/>
            <a:ext cx="2481330" cy="1395081"/>
          </a:xfrm>
          <a:prstGeom prst="rect">
            <a:avLst/>
          </a:prstGeom>
        </p:spPr>
      </p:pic>
      <p:sp>
        <p:nvSpPr>
          <p:cNvPr id="7" name="矩形: 圆角 42">
            <a:extLst>
              <a:ext uri="{FF2B5EF4-FFF2-40B4-BE49-F238E27FC236}">
                <a16:creationId xmlns:a16="http://schemas.microsoft.com/office/drawing/2014/main" id="{17975848-B8E0-4B30-8128-42667FE81FF1}"/>
              </a:ext>
            </a:extLst>
          </p:cNvPr>
          <p:cNvSpPr/>
          <p:nvPr/>
        </p:nvSpPr>
        <p:spPr>
          <a:xfrm>
            <a:off x="6206310" y="1985176"/>
            <a:ext cx="4841998" cy="804673"/>
          </a:xfrm>
          <a:prstGeom prst="roundRect">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8" name="文本框 7">
            <a:extLst>
              <a:ext uri="{FF2B5EF4-FFF2-40B4-BE49-F238E27FC236}">
                <a16:creationId xmlns:a16="http://schemas.microsoft.com/office/drawing/2014/main" id="{D1B9EF89-2124-4153-8996-C127444E1984}"/>
              </a:ext>
            </a:extLst>
          </p:cNvPr>
          <p:cNvSpPr txBox="1"/>
          <p:nvPr/>
        </p:nvSpPr>
        <p:spPr>
          <a:xfrm>
            <a:off x="6354719" y="2018180"/>
            <a:ext cx="4545180"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只有通过发展才能求新求变，社会的进步、生活水平的提高和科技的日新月异都是发展带来的。当前经济处于转型期，只有通过发展才能实现改变</a:t>
            </a:r>
          </a:p>
        </p:txBody>
      </p:sp>
      <p:sp>
        <p:nvSpPr>
          <p:cNvPr id="10" name="矩形: 圆角 45">
            <a:extLst>
              <a:ext uri="{FF2B5EF4-FFF2-40B4-BE49-F238E27FC236}">
                <a16:creationId xmlns:a16="http://schemas.microsoft.com/office/drawing/2014/main" id="{F5C35D52-874E-4B58-9BB1-DC1E49C0CE5E}"/>
              </a:ext>
            </a:extLst>
          </p:cNvPr>
          <p:cNvSpPr/>
          <p:nvPr/>
        </p:nvSpPr>
        <p:spPr>
          <a:xfrm>
            <a:off x="6206310" y="2895265"/>
            <a:ext cx="4841998" cy="931217"/>
          </a:xfrm>
          <a:prstGeom prst="roundRect">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12" name="文本框 11">
            <a:extLst>
              <a:ext uri="{FF2B5EF4-FFF2-40B4-BE49-F238E27FC236}">
                <a16:creationId xmlns:a16="http://schemas.microsoft.com/office/drawing/2014/main" id="{77BDB70B-B602-40A5-98D8-D8ED31FB2CD1}"/>
              </a:ext>
            </a:extLst>
          </p:cNvPr>
          <p:cNvSpPr txBox="1"/>
          <p:nvPr/>
        </p:nvSpPr>
        <p:spPr>
          <a:xfrm>
            <a:off x="6354720" y="2883820"/>
            <a:ext cx="4545179"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政府工作报告中‘改革’一词从频繁出现到持续递增，充分说明了国家发展、社会进步离不开改革，也体现了对改革的态度是鲜明的，立场是坚定的，推动是有力的。改革步伐决不能停顿</a:t>
            </a:r>
          </a:p>
        </p:txBody>
      </p:sp>
      <p:sp>
        <p:nvSpPr>
          <p:cNvPr id="14" name="矩形: 圆角 48">
            <a:extLst>
              <a:ext uri="{FF2B5EF4-FFF2-40B4-BE49-F238E27FC236}">
                <a16:creationId xmlns:a16="http://schemas.microsoft.com/office/drawing/2014/main" id="{8DB4E195-A103-420C-BC88-CCF2C6A4E33E}"/>
              </a:ext>
            </a:extLst>
          </p:cNvPr>
          <p:cNvSpPr/>
          <p:nvPr/>
        </p:nvSpPr>
        <p:spPr>
          <a:xfrm>
            <a:off x="6206310" y="4822113"/>
            <a:ext cx="4841998" cy="738665"/>
          </a:xfrm>
          <a:prstGeom prst="roundRect">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15" name="文本框 14">
            <a:extLst>
              <a:ext uri="{FF2B5EF4-FFF2-40B4-BE49-F238E27FC236}">
                <a16:creationId xmlns:a16="http://schemas.microsoft.com/office/drawing/2014/main" id="{292F90D4-00E3-4A42-BF78-F5E1B965D083}"/>
              </a:ext>
            </a:extLst>
          </p:cNvPr>
          <p:cNvSpPr txBox="1"/>
          <p:nvPr/>
        </p:nvSpPr>
        <p:spPr>
          <a:xfrm>
            <a:off x="6458449" y="4822113"/>
            <a:ext cx="4337721"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坚持共享发展，作出更有效的制度安排，使全体人民在共建共享发展中有更多获得感。实现全体人民共同迈入全面小康社会首提健康中国</a:t>
            </a:r>
          </a:p>
        </p:txBody>
      </p:sp>
      <p:sp>
        <p:nvSpPr>
          <p:cNvPr id="17" name="矩形: 圆角 51">
            <a:extLst>
              <a:ext uri="{FF2B5EF4-FFF2-40B4-BE49-F238E27FC236}">
                <a16:creationId xmlns:a16="http://schemas.microsoft.com/office/drawing/2014/main" id="{533C8E63-60B7-4078-BAC8-55664C61BA9F}"/>
              </a:ext>
            </a:extLst>
          </p:cNvPr>
          <p:cNvSpPr/>
          <p:nvPr/>
        </p:nvSpPr>
        <p:spPr>
          <a:xfrm>
            <a:off x="6206310" y="5673036"/>
            <a:ext cx="4841998" cy="772666"/>
          </a:xfrm>
          <a:prstGeom prst="roundRect">
            <a:avLst/>
          </a:prstGeom>
          <a:solidFill>
            <a:sysClr val="window" lastClr="FFFFFF"/>
          </a:solid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18" name="文本框 17">
            <a:extLst>
              <a:ext uri="{FF2B5EF4-FFF2-40B4-BE49-F238E27FC236}">
                <a16:creationId xmlns:a16="http://schemas.microsoft.com/office/drawing/2014/main" id="{9E4A0E50-B19A-4ACB-953B-B65C7F485086}"/>
              </a:ext>
            </a:extLst>
          </p:cNvPr>
          <p:cNvSpPr txBox="1"/>
          <p:nvPr/>
        </p:nvSpPr>
        <p:spPr>
          <a:xfrm>
            <a:off x="6458449" y="5690037"/>
            <a:ext cx="4337721"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坚持绿色发展，必须坚持可持续发展，推进美丽中国建设，为全球生态安全作出新贡献。推动低碳循环发展，建设清洁低碳、安全高效的现代能源体系</a:t>
            </a:r>
          </a:p>
        </p:txBody>
      </p:sp>
      <p:sp>
        <p:nvSpPr>
          <p:cNvPr id="20" name="矩形: 圆角 54">
            <a:extLst>
              <a:ext uri="{FF2B5EF4-FFF2-40B4-BE49-F238E27FC236}">
                <a16:creationId xmlns:a16="http://schemas.microsoft.com/office/drawing/2014/main" id="{D868C152-969B-4BC4-945F-4BC556863EB9}"/>
              </a:ext>
            </a:extLst>
          </p:cNvPr>
          <p:cNvSpPr/>
          <p:nvPr/>
        </p:nvSpPr>
        <p:spPr>
          <a:xfrm>
            <a:off x="6206310" y="3941042"/>
            <a:ext cx="4841998" cy="768812"/>
          </a:xfrm>
          <a:prstGeom prst="roundRect">
            <a:avLst/>
          </a:prstGeom>
          <a:no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24" name="文本框 23">
            <a:extLst>
              <a:ext uri="{FF2B5EF4-FFF2-40B4-BE49-F238E27FC236}">
                <a16:creationId xmlns:a16="http://schemas.microsoft.com/office/drawing/2014/main" id="{BC430152-95F8-4538-B7B0-E95C644164CF}"/>
              </a:ext>
            </a:extLst>
          </p:cNvPr>
          <p:cNvSpPr txBox="1"/>
          <p:nvPr/>
        </p:nvSpPr>
        <p:spPr>
          <a:xfrm>
            <a:off x="6458449" y="3956116"/>
            <a:ext cx="4337721"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微软雅黑 Light"/>
                <a:ea typeface="微软雅黑 Light"/>
                <a:cs typeface="+mn-cs"/>
              </a:rPr>
              <a:t>是国家基于转型发展需要和激发国内创新潜力提出的重大战略，推进大众创业、万众创新，是社会发展的动力之源，也是富民之道、公平之计、强国之策</a:t>
            </a:r>
          </a:p>
        </p:txBody>
      </p:sp>
      <p:sp>
        <p:nvSpPr>
          <p:cNvPr id="25" name="矩形: 圆角 56">
            <a:extLst>
              <a:ext uri="{FF2B5EF4-FFF2-40B4-BE49-F238E27FC236}">
                <a16:creationId xmlns:a16="http://schemas.microsoft.com/office/drawing/2014/main" id="{6175740D-81C3-45E0-AD22-824378B9F5B4}"/>
              </a:ext>
            </a:extLst>
          </p:cNvPr>
          <p:cNvSpPr/>
          <p:nvPr/>
        </p:nvSpPr>
        <p:spPr>
          <a:xfrm>
            <a:off x="2816091" y="2141291"/>
            <a:ext cx="3537072" cy="492442"/>
          </a:xfrm>
          <a:prstGeom prst="roundRect">
            <a:avLst/>
          </a:prstGeom>
          <a:solidFill>
            <a:sysClr val="window" lastClr="FFFFFF"/>
          </a:solid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27" name="矩形: 对角圆角 58">
            <a:extLst>
              <a:ext uri="{FF2B5EF4-FFF2-40B4-BE49-F238E27FC236}">
                <a16:creationId xmlns:a16="http://schemas.microsoft.com/office/drawing/2014/main" id="{59A985CC-16B5-47D2-B834-B45068D2F015}"/>
              </a:ext>
            </a:extLst>
          </p:cNvPr>
          <p:cNvSpPr/>
          <p:nvPr/>
        </p:nvSpPr>
        <p:spPr>
          <a:xfrm>
            <a:off x="1125404" y="2052919"/>
            <a:ext cx="1848949" cy="669186"/>
          </a:xfrm>
          <a:prstGeom prst="round2DiagRect">
            <a:avLst>
              <a:gd name="adj1" fmla="val 50000"/>
              <a:gd name="adj2" fmla="val 0"/>
            </a:avLst>
          </a:prstGeom>
          <a:gradFill>
            <a:gsLst>
              <a:gs pos="90000">
                <a:srgbClr val="991D1E"/>
              </a:gs>
              <a:gs pos="30000">
                <a:srgbClr val="D92E22"/>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28" name="文本框 27">
            <a:extLst>
              <a:ext uri="{FF2B5EF4-FFF2-40B4-BE49-F238E27FC236}">
                <a16:creationId xmlns:a16="http://schemas.microsoft.com/office/drawing/2014/main" id="{CBF08D7D-9555-4E1C-A7FD-B0E708B363D2}"/>
              </a:ext>
            </a:extLst>
          </p:cNvPr>
          <p:cNvSpPr txBox="1"/>
          <p:nvPr/>
        </p:nvSpPr>
        <p:spPr>
          <a:xfrm>
            <a:off x="1470867" y="2095125"/>
            <a:ext cx="115802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600" normalizeH="0" baseline="0" noProof="0" dirty="0">
                <a:ln>
                  <a:noFill/>
                </a:ln>
                <a:solidFill>
                  <a:prstClr val="white"/>
                </a:solidFill>
                <a:effectLst/>
                <a:uLnTx/>
                <a:uFillTx/>
                <a:latin typeface="微软雅黑"/>
                <a:ea typeface="微软雅黑"/>
                <a:cs typeface="+mn-cs"/>
              </a:rPr>
              <a:t>发展</a:t>
            </a:r>
          </a:p>
        </p:txBody>
      </p:sp>
      <p:sp>
        <p:nvSpPr>
          <p:cNvPr id="29" name="文本框 28">
            <a:extLst>
              <a:ext uri="{FF2B5EF4-FFF2-40B4-BE49-F238E27FC236}">
                <a16:creationId xmlns:a16="http://schemas.microsoft.com/office/drawing/2014/main" id="{7BD3334A-7828-45D8-B6BA-D66723AC08F0}"/>
              </a:ext>
            </a:extLst>
          </p:cNvPr>
          <p:cNvSpPr txBox="1"/>
          <p:nvPr/>
        </p:nvSpPr>
        <p:spPr>
          <a:xfrm>
            <a:off x="3080895" y="2187457"/>
            <a:ext cx="303334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高频词背后的高期待</a:t>
            </a:r>
          </a:p>
        </p:txBody>
      </p:sp>
      <p:sp>
        <p:nvSpPr>
          <p:cNvPr id="30" name="矩形: 圆角 61">
            <a:extLst>
              <a:ext uri="{FF2B5EF4-FFF2-40B4-BE49-F238E27FC236}">
                <a16:creationId xmlns:a16="http://schemas.microsoft.com/office/drawing/2014/main" id="{1B4439FB-ECDD-4513-864B-BB8B401E6C19}"/>
              </a:ext>
            </a:extLst>
          </p:cNvPr>
          <p:cNvSpPr/>
          <p:nvPr/>
        </p:nvSpPr>
        <p:spPr>
          <a:xfrm>
            <a:off x="2816091" y="3114652"/>
            <a:ext cx="3537072" cy="492442"/>
          </a:xfrm>
          <a:prstGeom prst="roundRect">
            <a:avLst/>
          </a:prstGeom>
          <a:solidFill>
            <a:sysClr val="window" lastClr="FFFFFF"/>
          </a:solid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2" name="矩形: 对角圆角 63">
            <a:extLst>
              <a:ext uri="{FF2B5EF4-FFF2-40B4-BE49-F238E27FC236}">
                <a16:creationId xmlns:a16="http://schemas.microsoft.com/office/drawing/2014/main" id="{65330DF9-482B-40F9-A5CE-35C0A634E3E4}"/>
              </a:ext>
            </a:extLst>
          </p:cNvPr>
          <p:cNvSpPr/>
          <p:nvPr/>
        </p:nvSpPr>
        <p:spPr>
          <a:xfrm>
            <a:off x="1125404" y="3026280"/>
            <a:ext cx="1848949" cy="669186"/>
          </a:xfrm>
          <a:prstGeom prst="round2DiagRect">
            <a:avLst>
              <a:gd name="adj1" fmla="val 50000"/>
              <a:gd name="adj2" fmla="val 0"/>
            </a:avLst>
          </a:prstGeom>
          <a:gradFill>
            <a:gsLst>
              <a:gs pos="90000">
                <a:srgbClr val="991D1E"/>
              </a:gs>
              <a:gs pos="30000">
                <a:srgbClr val="D92E22"/>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3" name="文本框 32">
            <a:extLst>
              <a:ext uri="{FF2B5EF4-FFF2-40B4-BE49-F238E27FC236}">
                <a16:creationId xmlns:a16="http://schemas.microsoft.com/office/drawing/2014/main" id="{1F4EEB11-891B-40F0-A22A-CACA7B99F12C}"/>
              </a:ext>
            </a:extLst>
          </p:cNvPr>
          <p:cNvSpPr txBox="1"/>
          <p:nvPr/>
        </p:nvSpPr>
        <p:spPr>
          <a:xfrm>
            <a:off x="1470867" y="3068486"/>
            <a:ext cx="115802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600" normalizeH="0" baseline="0" noProof="0" dirty="0">
                <a:ln>
                  <a:noFill/>
                </a:ln>
                <a:solidFill>
                  <a:prstClr val="white"/>
                </a:solidFill>
                <a:effectLst/>
                <a:uLnTx/>
                <a:uFillTx/>
                <a:latin typeface="微软雅黑"/>
                <a:ea typeface="微软雅黑"/>
                <a:cs typeface="+mn-cs"/>
              </a:rPr>
              <a:t>改革</a:t>
            </a:r>
          </a:p>
        </p:txBody>
      </p:sp>
      <p:sp>
        <p:nvSpPr>
          <p:cNvPr id="34" name="文本框 33">
            <a:extLst>
              <a:ext uri="{FF2B5EF4-FFF2-40B4-BE49-F238E27FC236}">
                <a16:creationId xmlns:a16="http://schemas.microsoft.com/office/drawing/2014/main" id="{9C2DCB71-CC93-4176-AB6C-E26D4FF3E308}"/>
              </a:ext>
            </a:extLst>
          </p:cNvPr>
          <p:cNvSpPr txBox="1"/>
          <p:nvPr/>
        </p:nvSpPr>
        <p:spPr>
          <a:xfrm>
            <a:off x="3080895" y="3160818"/>
            <a:ext cx="303334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只有进行时，没有完成时</a:t>
            </a:r>
          </a:p>
        </p:txBody>
      </p:sp>
      <p:sp>
        <p:nvSpPr>
          <p:cNvPr id="35" name="矩形: 圆角 66">
            <a:extLst>
              <a:ext uri="{FF2B5EF4-FFF2-40B4-BE49-F238E27FC236}">
                <a16:creationId xmlns:a16="http://schemas.microsoft.com/office/drawing/2014/main" id="{04E524FF-0303-43CB-A674-87CCB52E615B}"/>
              </a:ext>
            </a:extLst>
          </p:cNvPr>
          <p:cNvSpPr/>
          <p:nvPr/>
        </p:nvSpPr>
        <p:spPr>
          <a:xfrm>
            <a:off x="2816091" y="4945224"/>
            <a:ext cx="3537072" cy="492442"/>
          </a:xfrm>
          <a:prstGeom prst="roundRect">
            <a:avLst/>
          </a:prstGeom>
          <a:solidFill>
            <a:sysClr val="window" lastClr="FFFFFF"/>
          </a:solid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7" name="矩形: 对角圆角 68">
            <a:extLst>
              <a:ext uri="{FF2B5EF4-FFF2-40B4-BE49-F238E27FC236}">
                <a16:creationId xmlns:a16="http://schemas.microsoft.com/office/drawing/2014/main" id="{DAAFD602-8010-4754-958B-78A8A9776672}"/>
              </a:ext>
            </a:extLst>
          </p:cNvPr>
          <p:cNvSpPr/>
          <p:nvPr/>
        </p:nvSpPr>
        <p:spPr>
          <a:xfrm>
            <a:off x="1125404" y="4856852"/>
            <a:ext cx="1848949" cy="669186"/>
          </a:xfrm>
          <a:prstGeom prst="round2DiagRect">
            <a:avLst>
              <a:gd name="adj1" fmla="val 50000"/>
              <a:gd name="adj2" fmla="val 0"/>
            </a:avLst>
          </a:prstGeom>
          <a:gradFill>
            <a:gsLst>
              <a:gs pos="90000">
                <a:srgbClr val="991D1E"/>
              </a:gs>
              <a:gs pos="30000">
                <a:srgbClr val="D92E22"/>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38" name="文本框 37">
            <a:extLst>
              <a:ext uri="{FF2B5EF4-FFF2-40B4-BE49-F238E27FC236}">
                <a16:creationId xmlns:a16="http://schemas.microsoft.com/office/drawing/2014/main" id="{0ED6F9DC-A7A3-4A55-91D2-65444FAB954D}"/>
              </a:ext>
            </a:extLst>
          </p:cNvPr>
          <p:cNvSpPr txBox="1"/>
          <p:nvPr/>
        </p:nvSpPr>
        <p:spPr>
          <a:xfrm>
            <a:off x="1470867" y="4899058"/>
            <a:ext cx="115802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600" normalizeH="0" baseline="0" noProof="0" dirty="0">
                <a:ln>
                  <a:noFill/>
                </a:ln>
                <a:solidFill>
                  <a:prstClr val="white"/>
                </a:solidFill>
                <a:effectLst/>
                <a:uLnTx/>
                <a:uFillTx/>
                <a:latin typeface="微软雅黑"/>
                <a:ea typeface="微软雅黑"/>
                <a:cs typeface="+mn-cs"/>
              </a:rPr>
              <a:t>共享</a:t>
            </a:r>
          </a:p>
        </p:txBody>
      </p:sp>
      <p:sp>
        <p:nvSpPr>
          <p:cNvPr id="39" name="文本框 38">
            <a:extLst>
              <a:ext uri="{FF2B5EF4-FFF2-40B4-BE49-F238E27FC236}">
                <a16:creationId xmlns:a16="http://schemas.microsoft.com/office/drawing/2014/main" id="{CF6E34DC-B08E-4BF4-B74B-AC8A7CD2D9B2}"/>
              </a:ext>
            </a:extLst>
          </p:cNvPr>
          <p:cNvSpPr txBox="1"/>
          <p:nvPr/>
        </p:nvSpPr>
        <p:spPr>
          <a:xfrm>
            <a:off x="3080895" y="4991390"/>
            <a:ext cx="303334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体现了和谐、共荣的理念</a:t>
            </a:r>
          </a:p>
        </p:txBody>
      </p:sp>
      <p:sp>
        <p:nvSpPr>
          <p:cNvPr id="40" name="矩形: 圆角 71">
            <a:extLst>
              <a:ext uri="{FF2B5EF4-FFF2-40B4-BE49-F238E27FC236}">
                <a16:creationId xmlns:a16="http://schemas.microsoft.com/office/drawing/2014/main" id="{C1F233D2-F72D-4830-86F2-372CD65139AE}"/>
              </a:ext>
            </a:extLst>
          </p:cNvPr>
          <p:cNvSpPr/>
          <p:nvPr/>
        </p:nvSpPr>
        <p:spPr>
          <a:xfrm>
            <a:off x="2816091" y="5813148"/>
            <a:ext cx="3537072" cy="492442"/>
          </a:xfrm>
          <a:prstGeom prst="roundRect">
            <a:avLst/>
          </a:prstGeom>
          <a:solidFill>
            <a:sysClr val="window" lastClr="FFFFFF"/>
          </a:solid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2" name="矩形: 对角圆角 73">
            <a:extLst>
              <a:ext uri="{FF2B5EF4-FFF2-40B4-BE49-F238E27FC236}">
                <a16:creationId xmlns:a16="http://schemas.microsoft.com/office/drawing/2014/main" id="{E5C81F3F-0A4F-4A8E-AC7F-4FAE89570FDB}"/>
              </a:ext>
            </a:extLst>
          </p:cNvPr>
          <p:cNvSpPr/>
          <p:nvPr/>
        </p:nvSpPr>
        <p:spPr>
          <a:xfrm>
            <a:off x="1125404" y="5724776"/>
            <a:ext cx="1848949" cy="669186"/>
          </a:xfrm>
          <a:prstGeom prst="round2DiagRect">
            <a:avLst>
              <a:gd name="adj1" fmla="val 50000"/>
              <a:gd name="adj2" fmla="val 0"/>
            </a:avLst>
          </a:prstGeom>
          <a:gradFill>
            <a:gsLst>
              <a:gs pos="90000">
                <a:srgbClr val="991D1E"/>
              </a:gs>
              <a:gs pos="30000">
                <a:srgbClr val="D92E22"/>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43" name="文本框 42">
            <a:extLst>
              <a:ext uri="{FF2B5EF4-FFF2-40B4-BE49-F238E27FC236}">
                <a16:creationId xmlns:a16="http://schemas.microsoft.com/office/drawing/2014/main" id="{804530A7-A813-4D0D-B09E-9440684EB278}"/>
              </a:ext>
            </a:extLst>
          </p:cNvPr>
          <p:cNvSpPr txBox="1"/>
          <p:nvPr/>
        </p:nvSpPr>
        <p:spPr>
          <a:xfrm>
            <a:off x="1470867" y="5766982"/>
            <a:ext cx="115802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600" normalizeH="0" baseline="0" noProof="0" dirty="0">
                <a:ln>
                  <a:noFill/>
                </a:ln>
                <a:solidFill>
                  <a:prstClr val="white"/>
                </a:solidFill>
                <a:effectLst/>
                <a:uLnTx/>
                <a:uFillTx/>
                <a:latin typeface="微软雅黑"/>
                <a:ea typeface="微软雅黑"/>
                <a:cs typeface="+mn-cs"/>
              </a:rPr>
              <a:t>绿色</a:t>
            </a:r>
          </a:p>
        </p:txBody>
      </p:sp>
      <p:sp>
        <p:nvSpPr>
          <p:cNvPr id="44" name="文本框 43">
            <a:extLst>
              <a:ext uri="{FF2B5EF4-FFF2-40B4-BE49-F238E27FC236}">
                <a16:creationId xmlns:a16="http://schemas.microsoft.com/office/drawing/2014/main" id="{481F9BA2-FFC1-4121-87E4-46B685EA9CA1}"/>
              </a:ext>
            </a:extLst>
          </p:cNvPr>
          <p:cNvSpPr txBox="1"/>
          <p:nvPr/>
        </p:nvSpPr>
        <p:spPr>
          <a:xfrm>
            <a:off x="3080895" y="5859314"/>
            <a:ext cx="303334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力推绿色低碳发展</a:t>
            </a:r>
          </a:p>
        </p:txBody>
      </p:sp>
      <p:sp>
        <p:nvSpPr>
          <p:cNvPr id="45" name="矩形: 圆角 76">
            <a:extLst>
              <a:ext uri="{FF2B5EF4-FFF2-40B4-BE49-F238E27FC236}">
                <a16:creationId xmlns:a16="http://schemas.microsoft.com/office/drawing/2014/main" id="{32D8940D-4878-4C9F-A17B-B40D676A48BE}"/>
              </a:ext>
            </a:extLst>
          </p:cNvPr>
          <p:cNvSpPr/>
          <p:nvPr/>
        </p:nvSpPr>
        <p:spPr>
          <a:xfrm>
            <a:off x="2816091" y="4079227"/>
            <a:ext cx="3537072" cy="492442"/>
          </a:xfrm>
          <a:prstGeom prst="roundRect">
            <a:avLst/>
          </a:prstGeom>
          <a:solidFill>
            <a:sysClr val="window" lastClr="FFFFFF"/>
          </a:solidFill>
          <a:ln w="12700" cap="flat" cmpd="sng" algn="ctr">
            <a:solidFill>
              <a:srgbClr val="E81B16"/>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Light"/>
              <a:ea typeface="微软雅黑 Light"/>
              <a:cs typeface="+mn-cs"/>
            </a:endParaRPr>
          </a:p>
        </p:txBody>
      </p:sp>
      <p:sp>
        <p:nvSpPr>
          <p:cNvPr id="46" name="文本框 45">
            <a:extLst>
              <a:ext uri="{FF2B5EF4-FFF2-40B4-BE49-F238E27FC236}">
                <a16:creationId xmlns:a16="http://schemas.microsoft.com/office/drawing/2014/main" id="{D37B0B22-7A0B-4150-8311-CD41383375EE}"/>
              </a:ext>
            </a:extLst>
          </p:cNvPr>
          <p:cNvSpPr txBox="1"/>
          <p:nvPr/>
        </p:nvSpPr>
        <p:spPr>
          <a:xfrm>
            <a:off x="3080895" y="4125393"/>
            <a:ext cx="303334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gradFill>
                  <a:gsLst>
                    <a:gs pos="0">
                      <a:srgbClr val="E81B16"/>
                    </a:gs>
                    <a:gs pos="100000">
                      <a:srgbClr val="C00000"/>
                    </a:gs>
                  </a:gsLst>
                  <a:lin ang="5400000" scaled="1"/>
                </a:gradFill>
                <a:effectLst/>
                <a:uLnTx/>
                <a:uFillTx/>
                <a:latin typeface="微软雅黑"/>
                <a:ea typeface="微软雅黑"/>
                <a:cs typeface="+mn-cs"/>
              </a:rPr>
              <a:t>大众创业、万众创新</a:t>
            </a:r>
          </a:p>
        </p:txBody>
      </p:sp>
      <p:sp>
        <p:nvSpPr>
          <p:cNvPr id="48" name="矩形: 对角圆角 79">
            <a:extLst>
              <a:ext uri="{FF2B5EF4-FFF2-40B4-BE49-F238E27FC236}">
                <a16:creationId xmlns:a16="http://schemas.microsoft.com/office/drawing/2014/main" id="{12B5E031-A9FD-4167-AE36-F69FE4F75E98}"/>
              </a:ext>
            </a:extLst>
          </p:cNvPr>
          <p:cNvSpPr/>
          <p:nvPr/>
        </p:nvSpPr>
        <p:spPr>
          <a:xfrm>
            <a:off x="1125404" y="3990855"/>
            <a:ext cx="1848949" cy="669186"/>
          </a:xfrm>
          <a:prstGeom prst="round2DiagRect">
            <a:avLst>
              <a:gd name="adj1" fmla="val 50000"/>
              <a:gd name="adj2" fmla="val 0"/>
            </a:avLst>
          </a:prstGeom>
          <a:gradFill>
            <a:gsLst>
              <a:gs pos="90000">
                <a:srgbClr val="991D1E"/>
              </a:gs>
              <a:gs pos="30000">
                <a:srgbClr val="D92E22"/>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49" name="文本框 48">
            <a:extLst>
              <a:ext uri="{FF2B5EF4-FFF2-40B4-BE49-F238E27FC236}">
                <a16:creationId xmlns:a16="http://schemas.microsoft.com/office/drawing/2014/main" id="{15A5B483-BB7D-484F-87C3-E1A971C7B0B4}"/>
              </a:ext>
            </a:extLst>
          </p:cNvPr>
          <p:cNvSpPr txBox="1"/>
          <p:nvPr/>
        </p:nvSpPr>
        <p:spPr>
          <a:xfrm>
            <a:off x="1470867" y="4033061"/>
            <a:ext cx="115802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600" normalizeH="0" baseline="0" noProof="0" dirty="0">
                <a:ln>
                  <a:noFill/>
                </a:ln>
                <a:solidFill>
                  <a:prstClr val="white"/>
                </a:solidFill>
                <a:effectLst/>
                <a:uLnTx/>
                <a:uFillTx/>
                <a:latin typeface="微软雅黑"/>
                <a:ea typeface="微软雅黑"/>
                <a:cs typeface="+mn-cs"/>
              </a:rPr>
              <a:t>创新</a:t>
            </a:r>
          </a:p>
        </p:txBody>
      </p:sp>
    </p:spTree>
    <p:extLst>
      <p:ext uri="{BB962C8B-B14F-4D97-AF65-F5344CB8AC3E}">
        <p14:creationId xmlns:p14="http://schemas.microsoft.com/office/powerpoint/2010/main" val="226056444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12" presetClass="entr" presetSubtype="2"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p:tgtEl>
                                          <p:spTgt spid="29"/>
                                        </p:tgtEl>
                                        <p:attrNameLst>
                                          <p:attrName>ppt_x</p:attrName>
                                        </p:attrNameLst>
                                      </p:cBhvr>
                                      <p:tavLst>
                                        <p:tav tm="0">
                                          <p:val>
                                            <p:strVal val="#ppt_x+#ppt_w*1.125000"/>
                                          </p:val>
                                        </p:tav>
                                        <p:tav tm="100000">
                                          <p:val>
                                            <p:strVal val="#ppt_x"/>
                                          </p:val>
                                        </p:tav>
                                      </p:tavLst>
                                    </p:anim>
                                    <p:animEffect transition="in" filter="wipe(left)">
                                      <p:cBhvr>
                                        <p:cTn id="12" dur="500"/>
                                        <p:tgtEl>
                                          <p:spTgt spid="2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left)">
                                      <p:cBhvr>
                                        <p:cTn id="16" dur="500"/>
                                        <p:tgtEl>
                                          <p:spTgt spid="30"/>
                                        </p:tgtEl>
                                      </p:cBhvr>
                                    </p:animEffect>
                                  </p:childTnLst>
                                </p:cTn>
                              </p:par>
                            </p:childTnLst>
                          </p:cTn>
                        </p:par>
                        <p:par>
                          <p:cTn id="17" fill="hold">
                            <p:stCondLst>
                              <p:cond delay="1500"/>
                            </p:stCondLst>
                            <p:childTnLst>
                              <p:par>
                                <p:cTn id="18" presetID="12" presetClass="entr" presetSubtype="2"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p:tgtEl>
                                          <p:spTgt spid="34"/>
                                        </p:tgtEl>
                                        <p:attrNameLst>
                                          <p:attrName>ppt_x</p:attrName>
                                        </p:attrNameLst>
                                      </p:cBhvr>
                                      <p:tavLst>
                                        <p:tav tm="0">
                                          <p:val>
                                            <p:strVal val="#ppt_x+#ppt_w*1.125000"/>
                                          </p:val>
                                        </p:tav>
                                        <p:tav tm="100000">
                                          <p:val>
                                            <p:strVal val="#ppt_x"/>
                                          </p:val>
                                        </p:tav>
                                      </p:tavLst>
                                    </p:anim>
                                    <p:animEffect transition="in" filter="wipe(left)">
                                      <p:cBhvr>
                                        <p:cTn id="21" dur="500"/>
                                        <p:tgtEl>
                                          <p:spTgt spid="34"/>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wipe(left)">
                                      <p:cBhvr>
                                        <p:cTn id="25" dur="500"/>
                                        <p:tgtEl>
                                          <p:spTgt spid="45"/>
                                        </p:tgtEl>
                                      </p:cBhvr>
                                    </p:animEffect>
                                  </p:childTnLst>
                                </p:cTn>
                              </p:par>
                            </p:childTnLst>
                          </p:cTn>
                        </p:par>
                        <p:par>
                          <p:cTn id="26" fill="hold">
                            <p:stCondLst>
                              <p:cond delay="2500"/>
                            </p:stCondLst>
                            <p:childTnLst>
                              <p:par>
                                <p:cTn id="27" presetID="12" presetClass="entr" presetSubtype="2" fill="hold" grpId="0" nodeType="after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additive="base">
                                        <p:cTn id="29" dur="500"/>
                                        <p:tgtEl>
                                          <p:spTgt spid="46"/>
                                        </p:tgtEl>
                                        <p:attrNameLst>
                                          <p:attrName>ppt_x</p:attrName>
                                        </p:attrNameLst>
                                      </p:cBhvr>
                                      <p:tavLst>
                                        <p:tav tm="0">
                                          <p:val>
                                            <p:strVal val="#ppt_x+#ppt_w*1.125000"/>
                                          </p:val>
                                        </p:tav>
                                        <p:tav tm="100000">
                                          <p:val>
                                            <p:strVal val="#ppt_x"/>
                                          </p:val>
                                        </p:tav>
                                      </p:tavLst>
                                    </p:anim>
                                    <p:animEffect transition="in" filter="wipe(left)">
                                      <p:cBhvr>
                                        <p:cTn id="30" dur="500"/>
                                        <p:tgtEl>
                                          <p:spTgt spid="46"/>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left)">
                                      <p:cBhvr>
                                        <p:cTn id="34" dur="500"/>
                                        <p:tgtEl>
                                          <p:spTgt spid="35"/>
                                        </p:tgtEl>
                                      </p:cBhvr>
                                    </p:animEffect>
                                  </p:childTnLst>
                                </p:cTn>
                              </p:par>
                            </p:childTnLst>
                          </p:cTn>
                        </p:par>
                        <p:par>
                          <p:cTn id="35" fill="hold">
                            <p:stCondLst>
                              <p:cond delay="3500"/>
                            </p:stCondLst>
                            <p:childTnLst>
                              <p:par>
                                <p:cTn id="36" presetID="12" presetClass="entr" presetSubtype="2"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500"/>
                                        <p:tgtEl>
                                          <p:spTgt spid="39"/>
                                        </p:tgtEl>
                                        <p:attrNameLst>
                                          <p:attrName>ppt_x</p:attrName>
                                        </p:attrNameLst>
                                      </p:cBhvr>
                                      <p:tavLst>
                                        <p:tav tm="0">
                                          <p:val>
                                            <p:strVal val="#ppt_x+#ppt_w*1.125000"/>
                                          </p:val>
                                        </p:tav>
                                        <p:tav tm="100000">
                                          <p:val>
                                            <p:strVal val="#ppt_x"/>
                                          </p:val>
                                        </p:tav>
                                      </p:tavLst>
                                    </p:anim>
                                    <p:animEffect transition="in" filter="wipe(left)">
                                      <p:cBhvr>
                                        <p:cTn id="39" dur="500"/>
                                        <p:tgtEl>
                                          <p:spTgt spid="39"/>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500"/>
                                        <p:tgtEl>
                                          <p:spTgt spid="40"/>
                                        </p:tgtEl>
                                      </p:cBhvr>
                                    </p:animEffect>
                                  </p:childTnLst>
                                </p:cTn>
                              </p:par>
                            </p:childTnLst>
                          </p:cTn>
                        </p:par>
                        <p:par>
                          <p:cTn id="44" fill="hold">
                            <p:stCondLst>
                              <p:cond delay="4500"/>
                            </p:stCondLst>
                            <p:childTnLst>
                              <p:par>
                                <p:cTn id="45" presetID="12" presetClass="entr" presetSubtype="2"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p:tgtEl>
                                          <p:spTgt spid="44"/>
                                        </p:tgtEl>
                                        <p:attrNameLst>
                                          <p:attrName>ppt_x</p:attrName>
                                        </p:attrNameLst>
                                      </p:cBhvr>
                                      <p:tavLst>
                                        <p:tav tm="0">
                                          <p:val>
                                            <p:strVal val="#ppt_x+#ppt_w*1.125000"/>
                                          </p:val>
                                        </p:tav>
                                        <p:tav tm="100000">
                                          <p:val>
                                            <p:strVal val="#ppt_x"/>
                                          </p:val>
                                        </p:tav>
                                      </p:tavLst>
                                    </p:anim>
                                    <p:animEffect transition="in" filter="wipe(left)">
                                      <p:cBhvr>
                                        <p:cTn id="4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p:bldP spid="30" grpId="0" animBg="1"/>
      <p:bldP spid="34" grpId="0"/>
      <p:bldP spid="35" grpId="0" animBg="1"/>
      <p:bldP spid="39" grpId="0"/>
      <p:bldP spid="40" grpId="0" animBg="1"/>
      <p:bldP spid="44" grpId="0"/>
      <p:bldP spid="45" grpId="0" animBg="1"/>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82606" t="9132" b="5643"/>
          <a:stretch/>
        </p:blipFill>
        <p:spPr>
          <a:xfrm>
            <a:off x="10071279" y="1719329"/>
            <a:ext cx="2120721" cy="5190186"/>
          </a:xfrm>
          <a:custGeom>
            <a:avLst/>
            <a:gdLst>
              <a:gd name="connsiteX0" fmla="*/ 0 w 2120721"/>
              <a:gd name="connsiteY0" fmla="*/ 0 h 5190186"/>
              <a:gd name="connsiteX1" fmla="*/ 2120721 w 2120721"/>
              <a:gd name="connsiteY1" fmla="*/ 0 h 5190186"/>
              <a:gd name="connsiteX2" fmla="*/ 2120721 w 2120721"/>
              <a:gd name="connsiteY2" fmla="*/ 5190186 h 5190186"/>
              <a:gd name="connsiteX3" fmla="*/ 477501 w 2120721"/>
              <a:gd name="connsiteY3" fmla="*/ 5190186 h 5190186"/>
              <a:gd name="connsiteX4" fmla="*/ 477501 w 2120721"/>
              <a:gd name="connsiteY4" fmla="*/ 3632844 h 5190186"/>
              <a:gd name="connsiteX5" fmla="*/ 0 w 2120721"/>
              <a:gd name="connsiteY5" fmla="*/ 3632844 h 519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20721" h="5190186">
                <a:moveTo>
                  <a:pt x="0" y="0"/>
                </a:moveTo>
                <a:lnTo>
                  <a:pt x="2120721" y="0"/>
                </a:lnTo>
                <a:lnTo>
                  <a:pt x="2120721" y="5190186"/>
                </a:lnTo>
                <a:lnTo>
                  <a:pt x="477501" y="5190186"/>
                </a:lnTo>
                <a:lnTo>
                  <a:pt x="477501" y="3632844"/>
                </a:lnTo>
                <a:lnTo>
                  <a:pt x="0" y="3632844"/>
                </a:lnTo>
                <a:close/>
              </a:path>
            </a:pathLst>
          </a:custGeom>
        </p:spPr>
      </p:pic>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29049" t="35355" r="17817" b="34192"/>
          <a:stretch/>
        </p:blipFill>
        <p:spPr>
          <a:xfrm>
            <a:off x="2704563" y="4742313"/>
            <a:ext cx="6782872" cy="1941817"/>
          </a:xfrm>
          <a:prstGeom prst="rect">
            <a:avLst/>
          </a:prstGeom>
        </p:spPr>
      </p:pic>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r="53416" b="68240"/>
          <a:stretch/>
        </p:blipFill>
        <p:spPr>
          <a:xfrm>
            <a:off x="0" y="-2317"/>
            <a:ext cx="5679583" cy="1934149"/>
          </a:xfrm>
          <a:prstGeom prst="rect">
            <a:avLst/>
          </a:prstGeom>
        </p:spPr>
      </p:pic>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a:off x="8691625" y="4896289"/>
            <a:ext cx="3202813" cy="1800722"/>
          </a:xfrm>
          <a:prstGeom prst="rect">
            <a:avLst/>
          </a:prstGeom>
        </p:spPr>
      </p:pic>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60634" t="1942" r="20246" b="74796"/>
          <a:stretch/>
        </p:blipFill>
        <p:spPr>
          <a:xfrm>
            <a:off x="8905741" y="105349"/>
            <a:ext cx="2331076" cy="1416675"/>
          </a:xfrm>
          <a:prstGeom prst="rect">
            <a:avLst/>
          </a:prstGeom>
        </p:spPr>
      </p:pic>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flipH="1">
            <a:off x="297560" y="4896289"/>
            <a:ext cx="3202813" cy="1800722"/>
          </a:xfrm>
          <a:prstGeom prst="rect">
            <a:avLst/>
          </a:prstGeom>
        </p:spPr>
      </p:pic>
      <p:pic>
        <p:nvPicPr>
          <p:cNvPr id="13" name="图片 12"/>
          <p:cNvPicPr>
            <a:picLocks noChangeAspect="1"/>
          </p:cNvPicPr>
          <p:nvPr/>
        </p:nvPicPr>
        <p:blipFill rotWithShape="1">
          <a:blip r:embed="rId4">
            <a:extLst>
              <a:ext uri="{28A0092B-C50C-407E-A947-70E740481C1C}">
                <a14:useLocalDpi xmlns:a14="http://schemas.microsoft.com/office/drawing/2010/main" val="0"/>
              </a:ext>
            </a:extLst>
          </a:blip>
          <a:srcRect t="74267"/>
          <a:stretch/>
        </p:blipFill>
        <p:spPr>
          <a:xfrm>
            <a:off x="1" y="5290898"/>
            <a:ext cx="12191999" cy="1567102"/>
          </a:xfrm>
          <a:custGeom>
            <a:avLst/>
            <a:gdLst>
              <a:gd name="connsiteX0" fmla="*/ 0 w 12191999"/>
              <a:gd name="connsiteY0" fmla="*/ 0 h 1567102"/>
              <a:gd name="connsiteX1" fmla="*/ 605306 w 12191999"/>
              <a:gd name="connsiteY1" fmla="*/ 0 h 1567102"/>
              <a:gd name="connsiteX2" fmla="*/ 605306 w 12191999"/>
              <a:gd name="connsiteY2" fmla="*/ 229374 h 1567102"/>
              <a:gd name="connsiteX3" fmla="*/ 2018762 w 12191999"/>
              <a:gd name="connsiteY3" fmla="*/ 229374 h 1567102"/>
              <a:gd name="connsiteX4" fmla="*/ 2018762 w 12191999"/>
              <a:gd name="connsiteY4" fmla="*/ 669700 h 1567102"/>
              <a:gd name="connsiteX5" fmla="*/ 10483402 w 12191999"/>
              <a:gd name="connsiteY5" fmla="*/ 669700 h 1567102"/>
              <a:gd name="connsiteX6" fmla="*/ 10483402 w 12191999"/>
              <a:gd name="connsiteY6" fmla="*/ 334850 h 1567102"/>
              <a:gd name="connsiteX7" fmla="*/ 12191999 w 12191999"/>
              <a:gd name="connsiteY7" fmla="*/ 334850 h 1567102"/>
              <a:gd name="connsiteX8" fmla="*/ 12191999 w 12191999"/>
              <a:gd name="connsiteY8" fmla="*/ 1567102 h 1567102"/>
              <a:gd name="connsiteX9" fmla="*/ 0 w 12191999"/>
              <a:gd name="connsiteY9" fmla="*/ 1567102 h 156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1999" h="1567102">
                <a:moveTo>
                  <a:pt x="0" y="0"/>
                </a:moveTo>
                <a:lnTo>
                  <a:pt x="605306" y="0"/>
                </a:lnTo>
                <a:lnTo>
                  <a:pt x="605306" y="229374"/>
                </a:lnTo>
                <a:lnTo>
                  <a:pt x="2018762" y="229374"/>
                </a:lnTo>
                <a:lnTo>
                  <a:pt x="2018762" y="669700"/>
                </a:lnTo>
                <a:lnTo>
                  <a:pt x="10483402" y="669700"/>
                </a:lnTo>
                <a:lnTo>
                  <a:pt x="10483402" y="334850"/>
                </a:lnTo>
                <a:lnTo>
                  <a:pt x="12191999" y="334850"/>
                </a:lnTo>
                <a:lnTo>
                  <a:pt x="12191999" y="1567102"/>
                </a:lnTo>
                <a:lnTo>
                  <a:pt x="0" y="1567102"/>
                </a:lnTo>
                <a:close/>
              </a:path>
            </a:pathLst>
          </a:cu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17238" y="2096256"/>
            <a:ext cx="2517556" cy="1742148"/>
          </a:xfrm>
          <a:prstGeom prst="rect">
            <a:avLst/>
          </a:prstGeom>
        </p:spPr>
      </p:pic>
      <p:sp>
        <p:nvSpPr>
          <p:cNvPr id="21" name="TextBox 57"/>
          <p:cNvSpPr txBox="1"/>
          <p:nvPr/>
        </p:nvSpPr>
        <p:spPr>
          <a:xfrm>
            <a:off x="4939928" y="1997114"/>
            <a:ext cx="4065854" cy="1200329"/>
          </a:xfrm>
          <a:prstGeom prst="rect">
            <a:avLst/>
          </a:prstGeom>
          <a:noFill/>
        </p:spPr>
        <p:txBody>
          <a:bodyPr wrap="square" rtlCol="0">
            <a:spAutoFit/>
          </a:bodyPr>
          <a:lstStyle/>
          <a:p>
            <a:pPr defTabSz="914377"/>
            <a:r>
              <a:rPr lang="zh-CN" altLang="en-US" sz="7200" b="1" dirty="0">
                <a:gradFill>
                  <a:gsLst>
                    <a:gs pos="90000">
                      <a:srgbClr val="991D1E"/>
                    </a:gs>
                    <a:gs pos="30000">
                      <a:srgbClr val="D92E22"/>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两会概况</a:t>
            </a:r>
          </a:p>
        </p:txBody>
      </p:sp>
      <p:sp>
        <p:nvSpPr>
          <p:cNvPr id="22" name="TextBox 58"/>
          <p:cNvSpPr txBox="1"/>
          <p:nvPr/>
        </p:nvSpPr>
        <p:spPr>
          <a:xfrm>
            <a:off x="4034794" y="3304688"/>
            <a:ext cx="5876122" cy="707886"/>
          </a:xfrm>
          <a:prstGeom prst="rect">
            <a:avLst/>
          </a:prstGeom>
          <a:noFill/>
        </p:spPr>
        <p:txBody>
          <a:bodyPr wrap="square" rtlCol="0">
            <a:spAutoFit/>
          </a:bodyPr>
          <a:lstStyle/>
          <a:p>
            <a:pPr defTabSz="914377"/>
            <a:r>
              <a:rPr lang="en-US" altLang="zh-CN" sz="4000" b="1" dirty="0">
                <a:gradFill>
                  <a:gsLst>
                    <a:gs pos="90000">
                      <a:srgbClr val="991D1E"/>
                    </a:gs>
                    <a:gs pos="30000">
                      <a:srgbClr val="D92E22"/>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2018</a:t>
            </a:r>
            <a:r>
              <a:rPr lang="zh-CN" altLang="en-US" sz="4000" b="1" dirty="0">
                <a:gradFill>
                  <a:gsLst>
                    <a:gs pos="90000">
                      <a:srgbClr val="991D1E"/>
                    </a:gs>
                    <a:gs pos="30000">
                      <a:srgbClr val="D92E22"/>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年两会的基本情况</a:t>
            </a:r>
          </a:p>
        </p:txBody>
      </p:sp>
    </p:spTree>
    <p:extLst>
      <p:ext uri="{BB962C8B-B14F-4D97-AF65-F5344CB8AC3E}">
        <p14:creationId xmlns:p14="http://schemas.microsoft.com/office/powerpoint/2010/main" val="391297778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2000"/>
                                        <p:tgtEl>
                                          <p:spTgt spid="21"/>
                                        </p:tgtEl>
                                      </p:cBhvr>
                                    </p:animEffect>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500"/>
                                        <p:tgtEl>
                                          <p:spTgt spid="22"/>
                                        </p:tgtEl>
                                      </p:cBhvr>
                                    </p:animEffect>
                                    <p:anim calcmode="lin" valueType="num">
                                      <p:cBhvr>
                                        <p:cTn id="18" dur="1500" fill="hold"/>
                                        <p:tgtEl>
                                          <p:spTgt spid="22"/>
                                        </p:tgtEl>
                                        <p:attrNameLst>
                                          <p:attrName>ppt_x</p:attrName>
                                        </p:attrNameLst>
                                      </p:cBhvr>
                                      <p:tavLst>
                                        <p:tav tm="0">
                                          <p:val>
                                            <p:strVal val="#ppt_x"/>
                                          </p:val>
                                        </p:tav>
                                        <p:tav tm="100000">
                                          <p:val>
                                            <p:strVal val="#ppt_x"/>
                                          </p:val>
                                        </p:tav>
                                      </p:tavLst>
                                    </p:anim>
                                    <p:anim calcmode="lin" valueType="num">
                                      <p:cBhvr>
                                        <p:cTn id="19" dur="1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3041493" y="413579"/>
            <a:ext cx="5109091" cy="830997"/>
          </a:xfrm>
          <a:prstGeom prst="rect">
            <a:avLst/>
          </a:prstGeom>
          <a:noFill/>
        </p:spPr>
        <p:txBody>
          <a:bodyPr wrap="none" rtlCol="0">
            <a:spAutoFit/>
          </a:bodyPr>
          <a:lstStyle/>
          <a:p>
            <a:pPr algn="ctr"/>
            <a:r>
              <a:rPr lang="zh-CN" altLang="en-US" sz="4800" b="1" dirty="0">
                <a:gradFill>
                  <a:gsLst>
                    <a:gs pos="90000">
                      <a:srgbClr val="991D1E"/>
                    </a:gs>
                    <a:gs pos="30000">
                      <a:srgbClr val="D92E22"/>
                    </a:gs>
                  </a:gsLst>
                  <a:lin ang="5400000" scaled="1"/>
                </a:gradFill>
                <a:effectLst>
                  <a:outerShdw blurRad="38100" dist="38100" dir="2700000" algn="tl">
                    <a:srgbClr val="000000">
                      <a:alpha val="43137"/>
                    </a:srgbClr>
                  </a:outerShdw>
                </a:effectLst>
              </a:rPr>
              <a:t>全国两会会议日程</a:t>
            </a:r>
          </a:p>
        </p:txBody>
      </p:sp>
      <p:cxnSp>
        <p:nvCxnSpPr>
          <p:cNvPr id="21" name="直接连接符 20"/>
          <p:cNvCxnSpPr/>
          <p:nvPr/>
        </p:nvCxnSpPr>
        <p:spPr>
          <a:xfrm>
            <a:off x="3260124" y="1269516"/>
            <a:ext cx="4680000" cy="0"/>
          </a:xfrm>
          <a:prstGeom prst="line">
            <a:avLst/>
          </a:prstGeom>
          <a:ln>
            <a:solidFill>
              <a:srgbClr val="E11A15"/>
            </a:solidFill>
          </a:ln>
        </p:spPr>
        <p:style>
          <a:lnRef idx="1">
            <a:schemeClr val="accent1"/>
          </a:lnRef>
          <a:fillRef idx="0">
            <a:schemeClr val="accent1"/>
          </a:fillRef>
          <a:effectRef idx="0">
            <a:schemeClr val="accent1"/>
          </a:effectRef>
          <a:fontRef idx="minor">
            <a:schemeClr val="tx1"/>
          </a:fontRef>
        </p:style>
      </p:cxnSp>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r="53416" b="68240"/>
          <a:stretch/>
        </p:blipFill>
        <p:spPr>
          <a:xfrm flipH="1">
            <a:off x="8212428" y="0"/>
            <a:ext cx="3979572" cy="1355220"/>
          </a:xfrm>
          <a:prstGeom prst="rect">
            <a:avLst/>
          </a:prstGeom>
        </p:spPr>
      </p:pic>
      <p:pic>
        <p:nvPicPr>
          <p:cNvPr id="23" name="图片 22"/>
          <p:cNvPicPr>
            <a:picLocks noChangeAspect="1"/>
          </p:cNvPicPr>
          <p:nvPr/>
        </p:nvPicPr>
        <p:blipFill rotWithShape="1">
          <a:blip r:embed="rId3">
            <a:extLst>
              <a:ext uri="{28A0092B-C50C-407E-A947-70E740481C1C}">
                <a14:useLocalDpi xmlns:a14="http://schemas.microsoft.com/office/drawing/2010/main" val="0"/>
              </a:ext>
            </a:extLst>
          </a:blip>
          <a:srcRect l="61585" t="69192" r="13803" b="3104"/>
          <a:stretch/>
        </p:blipFill>
        <p:spPr>
          <a:xfrm>
            <a:off x="-103032" y="0"/>
            <a:ext cx="2481330" cy="1395081"/>
          </a:xfrm>
          <a:prstGeom prst="rect">
            <a:avLst/>
          </a:prstGeom>
        </p:spPr>
      </p:pic>
      <p:cxnSp>
        <p:nvCxnSpPr>
          <p:cNvPr id="6" name="直接连接符 5">
            <a:extLst>
              <a:ext uri="{FF2B5EF4-FFF2-40B4-BE49-F238E27FC236}">
                <a16:creationId xmlns:a16="http://schemas.microsoft.com/office/drawing/2014/main" id="{65128ADA-8D39-4638-9FF6-5888BA4EBFC0}"/>
              </a:ext>
            </a:extLst>
          </p:cNvPr>
          <p:cNvCxnSpPr/>
          <p:nvPr/>
        </p:nvCxnSpPr>
        <p:spPr>
          <a:xfrm flipH="1">
            <a:off x="8500769" y="4773356"/>
            <a:ext cx="2112000" cy="0"/>
          </a:xfrm>
          <a:prstGeom prst="line">
            <a:avLst/>
          </a:prstGeom>
          <a:ln w="12700">
            <a:solidFill>
              <a:schemeClr val="tx1">
                <a:lumMod val="75000"/>
                <a:lumOff val="25000"/>
              </a:schemeClr>
            </a:solidFill>
            <a:prstDash val="sysDash"/>
            <a:headEnd type="none" w="sm" len="sm"/>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D200FDDB-AE67-4DCB-8D4F-D9711517D53D}"/>
              </a:ext>
            </a:extLst>
          </p:cNvPr>
          <p:cNvCxnSpPr/>
          <p:nvPr/>
        </p:nvCxnSpPr>
        <p:spPr>
          <a:xfrm>
            <a:off x="6935979" y="3719521"/>
            <a:ext cx="1903300" cy="0"/>
          </a:xfrm>
          <a:prstGeom prst="line">
            <a:avLst/>
          </a:prstGeom>
          <a:ln w="12700">
            <a:solidFill>
              <a:schemeClr val="tx1">
                <a:lumMod val="75000"/>
                <a:lumOff val="25000"/>
              </a:schemeClr>
            </a:solidFill>
            <a:prstDash val="sysDash"/>
            <a:headEnd type="none" w="sm" len="sm"/>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id="{50794368-1C97-4888-B4AA-1C10869E6DFF}"/>
              </a:ext>
            </a:extLst>
          </p:cNvPr>
          <p:cNvGrpSpPr/>
          <p:nvPr/>
        </p:nvGrpSpPr>
        <p:grpSpPr>
          <a:xfrm>
            <a:off x="959952" y="4986196"/>
            <a:ext cx="2965590" cy="1152000"/>
            <a:chOff x="582927" y="3439259"/>
            <a:chExt cx="2224192" cy="864000"/>
          </a:xfrm>
        </p:grpSpPr>
        <p:pic>
          <p:nvPicPr>
            <p:cNvPr id="9" name="图片 8">
              <a:extLst>
                <a:ext uri="{FF2B5EF4-FFF2-40B4-BE49-F238E27FC236}">
                  <a16:creationId xmlns:a16="http://schemas.microsoft.com/office/drawing/2014/main" id="{F12C7487-0E09-4937-B33D-DB253CD2AE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76549" y="3439259"/>
              <a:ext cx="830570" cy="864000"/>
            </a:xfrm>
            <a:prstGeom prst="rect">
              <a:avLst/>
            </a:prstGeom>
          </p:spPr>
        </p:pic>
        <p:sp>
          <p:nvSpPr>
            <p:cNvPr id="10" name="文本框 14">
              <a:extLst>
                <a:ext uri="{FF2B5EF4-FFF2-40B4-BE49-F238E27FC236}">
                  <a16:creationId xmlns:a16="http://schemas.microsoft.com/office/drawing/2014/main" id="{4ECD2E21-E42A-4CA9-B078-B7B5E1F22B2A}"/>
                </a:ext>
              </a:extLst>
            </p:cNvPr>
            <p:cNvSpPr txBox="1"/>
            <p:nvPr/>
          </p:nvSpPr>
          <p:spPr>
            <a:xfrm>
              <a:off x="582927" y="3609649"/>
              <a:ext cx="1392448" cy="500233"/>
            </a:xfrm>
            <a:prstGeom prst="rect">
              <a:avLst/>
            </a:prstGeom>
            <a:noFill/>
          </p:spPr>
          <p:txBody>
            <a:bodyPr wrap="none" rtlCol="0">
              <a:spAutoFit/>
            </a:bodyPr>
            <a:lstStyle/>
            <a:p>
              <a:pPr algn="ctr" defTabSz="914377"/>
              <a:r>
                <a:rPr lang="zh-CN" altLang="en-US" sz="1867" b="1" dirty="0">
                  <a:gradFill>
                    <a:gsLst>
                      <a:gs pos="90000">
                        <a:srgbClr val="991D1E"/>
                      </a:gs>
                      <a:gs pos="30000">
                        <a:srgbClr val="D92E22"/>
                      </a:gs>
                    </a:gsLst>
                    <a:lin ang="5400000" scaled="1"/>
                  </a:gradFill>
                  <a:latin typeface="微软雅黑" panose="020B0503020204020204" pitchFamily="34" charset="-122"/>
                  <a:ea typeface="微软雅黑" panose="020B0503020204020204" pitchFamily="34" charset="-122"/>
                </a:rPr>
                <a:t>十二届全国人大</a:t>
              </a:r>
              <a:endParaRPr lang="en-US" altLang="zh-CN" sz="1867" b="1" dirty="0">
                <a:gradFill>
                  <a:gsLst>
                    <a:gs pos="90000">
                      <a:srgbClr val="991D1E"/>
                    </a:gs>
                    <a:gs pos="30000">
                      <a:srgbClr val="D92E22"/>
                    </a:gs>
                  </a:gsLst>
                  <a:lin ang="5400000" scaled="1"/>
                </a:gradFill>
                <a:latin typeface="微软雅黑" panose="020B0503020204020204" pitchFamily="34" charset="-122"/>
                <a:ea typeface="微软雅黑" panose="020B0503020204020204" pitchFamily="34" charset="-122"/>
              </a:endParaRPr>
            </a:p>
            <a:p>
              <a:pPr algn="ctr" defTabSz="914377"/>
              <a:r>
                <a:rPr lang="zh-CN" altLang="en-US" sz="1867" b="1" dirty="0">
                  <a:gradFill>
                    <a:gsLst>
                      <a:gs pos="90000">
                        <a:srgbClr val="991D1E"/>
                      </a:gs>
                      <a:gs pos="30000">
                        <a:srgbClr val="D92E22"/>
                      </a:gs>
                    </a:gsLst>
                    <a:lin ang="5400000" scaled="1"/>
                  </a:gradFill>
                  <a:latin typeface="微软雅黑" panose="020B0503020204020204" pitchFamily="34" charset="-122"/>
                  <a:ea typeface="微软雅黑" panose="020B0503020204020204" pitchFamily="34" charset="-122"/>
                </a:rPr>
                <a:t>五次会议</a:t>
              </a:r>
            </a:p>
          </p:txBody>
        </p:sp>
      </p:grpSp>
      <p:grpSp>
        <p:nvGrpSpPr>
          <p:cNvPr id="12" name="组合 11">
            <a:extLst>
              <a:ext uri="{FF2B5EF4-FFF2-40B4-BE49-F238E27FC236}">
                <a16:creationId xmlns:a16="http://schemas.microsoft.com/office/drawing/2014/main" id="{68DEA107-3E01-4774-AC37-980D4FD9F758}"/>
              </a:ext>
            </a:extLst>
          </p:cNvPr>
          <p:cNvGrpSpPr/>
          <p:nvPr/>
        </p:nvGrpSpPr>
        <p:grpSpPr>
          <a:xfrm>
            <a:off x="1063009" y="2324929"/>
            <a:ext cx="3153417" cy="1152000"/>
            <a:chOff x="660219" y="1443309"/>
            <a:chExt cx="2365063" cy="864000"/>
          </a:xfrm>
        </p:grpSpPr>
        <p:pic>
          <p:nvPicPr>
            <p:cNvPr id="13" name="图片 12">
              <a:extLst>
                <a:ext uri="{FF2B5EF4-FFF2-40B4-BE49-F238E27FC236}">
                  <a16:creationId xmlns:a16="http://schemas.microsoft.com/office/drawing/2014/main" id="{4FBB4874-909B-479F-8649-45158D80133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0219" y="1443309"/>
              <a:ext cx="841569" cy="864000"/>
            </a:xfrm>
            <a:prstGeom prst="rect">
              <a:avLst/>
            </a:prstGeom>
          </p:spPr>
        </p:pic>
        <p:sp>
          <p:nvSpPr>
            <p:cNvPr id="14" name="文本框 15">
              <a:extLst>
                <a:ext uri="{FF2B5EF4-FFF2-40B4-BE49-F238E27FC236}">
                  <a16:creationId xmlns:a16="http://schemas.microsoft.com/office/drawing/2014/main" id="{B5B5B383-F1BE-49EC-82FA-D66897202F63}"/>
                </a:ext>
              </a:extLst>
            </p:cNvPr>
            <p:cNvSpPr txBox="1"/>
            <p:nvPr/>
          </p:nvSpPr>
          <p:spPr>
            <a:xfrm>
              <a:off x="1496469" y="1613699"/>
              <a:ext cx="1528813" cy="500233"/>
            </a:xfrm>
            <a:prstGeom prst="rect">
              <a:avLst/>
            </a:prstGeom>
            <a:noFill/>
          </p:spPr>
          <p:txBody>
            <a:bodyPr wrap="square" rtlCol="0">
              <a:spAutoFit/>
            </a:bodyPr>
            <a:lstStyle/>
            <a:p>
              <a:pPr algn="ctr" defTabSz="914377"/>
              <a:r>
                <a:rPr lang="zh-CN" altLang="en-US" sz="1867" b="1" dirty="0">
                  <a:gradFill>
                    <a:gsLst>
                      <a:gs pos="90000">
                        <a:srgbClr val="991D1E"/>
                      </a:gs>
                      <a:gs pos="30000">
                        <a:srgbClr val="D92E22"/>
                      </a:gs>
                    </a:gsLst>
                    <a:lin ang="5400000" scaled="1"/>
                  </a:gradFill>
                  <a:latin typeface="微软雅黑" panose="020B0503020204020204" pitchFamily="34" charset="-122"/>
                  <a:ea typeface="微软雅黑" panose="020B0503020204020204" pitchFamily="34" charset="-122"/>
                </a:rPr>
                <a:t>全国政协十二届</a:t>
              </a:r>
              <a:endParaRPr lang="en-US" altLang="zh-CN" sz="1867" b="1" dirty="0">
                <a:gradFill>
                  <a:gsLst>
                    <a:gs pos="90000">
                      <a:srgbClr val="991D1E"/>
                    </a:gs>
                    <a:gs pos="30000">
                      <a:srgbClr val="D92E22"/>
                    </a:gs>
                  </a:gsLst>
                  <a:lin ang="5400000" scaled="1"/>
                </a:gradFill>
                <a:latin typeface="微软雅黑" panose="020B0503020204020204" pitchFamily="34" charset="-122"/>
                <a:ea typeface="微软雅黑" panose="020B0503020204020204" pitchFamily="34" charset="-122"/>
              </a:endParaRPr>
            </a:p>
            <a:p>
              <a:pPr algn="ctr" defTabSz="914377"/>
              <a:r>
                <a:rPr lang="zh-CN" altLang="en-US" sz="1867" b="1" dirty="0">
                  <a:gradFill>
                    <a:gsLst>
                      <a:gs pos="90000">
                        <a:srgbClr val="991D1E"/>
                      </a:gs>
                      <a:gs pos="30000">
                        <a:srgbClr val="D92E22"/>
                      </a:gs>
                    </a:gsLst>
                    <a:lin ang="5400000" scaled="1"/>
                  </a:gradFill>
                  <a:latin typeface="微软雅黑" panose="020B0503020204020204" pitchFamily="34" charset="-122"/>
                  <a:ea typeface="微软雅黑" panose="020B0503020204020204" pitchFamily="34" charset="-122"/>
                </a:rPr>
                <a:t>五次会议</a:t>
              </a:r>
            </a:p>
          </p:txBody>
        </p:sp>
      </p:grpSp>
      <p:sp>
        <p:nvSpPr>
          <p:cNvPr id="16" name="矩形 15">
            <a:extLst>
              <a:ext uri="{FF2B5EF4-FFF2-40B4-BE49-F238E27FC236}">
                <a16:creationId xmlns:a16="http://schemas.microsoft.com/office/drawing/2014/main" id="{7AC519CB-2B89-4274-B841-B4DE0B590130}"/>
              </a:ext>
            </a:extLst>
          </p:cNvPr>
          <p:cNvSpPr/>
          <p:nvPr/>
        </p:nvSpPr>
        <p:spPr>
          <a:xfrm>
            <a:off x="1105052" y="4058117"/>
            <a:ext cx="1056000" cy="406400"/>
          </a:xfrm>
          <a:prstGeom prst="rect">
            <a:avLst/>
          </a:prstGeom>
          <a:gradFill>
            <a:gsLst>
              <a:gs pos="90000">
                <a:srgbClr val="991D1E"/>
              </a:gs>
              <a:gs pos="30000">
                <a:srgbClr val="D92E2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月</a:t>
            </a:r>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日</a:t>
            </a:r>
          </a:p>
        </p:txBody>
      </p:sp>
      <p:sp>
        <p:nvSpPr>
          <p:cNvPr id="17" name="矩形 16">
            <a:extLst>
              <a:ext uri="{FF2B5EF4-FFF2-40B4-BE49-F238E27FC236}">
                <a16:creationId xmlns:a16="http://schemas.microsoft.com/office/drawing/2014/main" id="{9C049972-3804-471A-99C5-80874442745E}"/>
              </a:ext>
            </a:extLst>
          </p:cNvPr>
          <p:cNvSpPr/>
          <p:nvPr/>
        </p:nvSpPr>
        <p:spPr>
          <a:xfrm>
            <a:off x="2248075" y="4058117"/>
            <a:ext cx="528000" cy="406400"/>
          </a:xfrm>
          <a:prstGeom prst="rect">
            <a:avLst/>
          </a:prstGeom>
          <a:noFill/>
          <a:ln w="127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1600" b="1" dirty="0">
                <a:solidFill>
                  <a:srgbClr val="990000"/>
                </a:solidFill>
                <a:latin typeface="微软雅黑" panose="020B0503020204020204" pitchFamily="34" charset="-122"/>
                <a:ea typeface="微软雅黑" panose="020B0503020204020204" pitchFamily="34" charset="-122"/>
              </a:rPr>
              <a:t>4</a:t>
            </a:r>
            <a:endParaRPr lang="zh-CN" altLang="en-US" sz="1600" b="1" dirty="0">
              <a:solidFill>
                <a:srgbClr val="990000"/>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7A0A32C9-6B7F-4671-9027-363385250136}"/>
              </a:ext>
            </a:extLst>
          </p:cNvPr>
          <p:cNvSpPr/>
          <p:nvPr/>
        </p:nvSpPr>
        <p:spPr>
          <a:xfrm>
            <a:off x="2863097" y="4058117"/>
            <a:ext cx="1056000" cy="406400"/>
          </a:xfrm>
          <a:prstGeom prst="rect">
            <a:avLst/>
          </a:prstGeom>
          <a:gradFill>
            <a:gsLst>
              <a:gs pos="90000">
                <a:srgbClr val="991D1E"/>
              </a:gs>
              <a:gs pos="30000">
                <a:srgbClr val="D92E2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月</a:t>
            </a:r>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5</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日</a:t>
            </a:r>
          </a:p>
        </p:txBody>
      </p:sp>
      <p:sp>
        <p:nvSpPr>
          <p:cNvPr id="19" name="矩形 18">
            <a:extLst>
              <a:ext uri="{FF2B5EF4-FFF2-40B4-BE49-F238E27FC236}">
                <a16:creationId xmlns:a16="http://schemas.microsoft.com/office/drawing/2014/main" id="{0CED9FC5-3701-49DF-B752-3D87524B8298}"/>
              </a:ext>
            </a:extLst>
          </p:cNvPr>
          <p:cNvSpPr/>
          <p:nvPr/>
        </p:nvSpPr>
        <p:spPr>
          <a:xfrm>
            <a:off x="4621143" y="4058117"/>
            <a:ext cx="528000" cy="406400"/>
          </a:xfrm>
          <a:prstGeom prst="rect">
            <a:avLst/>
          </a:prstGeom>
          <a:noFill/>
          <a:ln w="127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1600" b="1" dirty="0">
                <a:solidFill>
                  <a:srgbClr val="990000"/>
                </a:solidFill>
                <a:latin typeface="微软雅黑" panose="020B0503020204020204" pitchFamily="34" charset="-122"/>
                <a:ea typeface="微软雅黑" panose="020B0503020204020204" pitchFamily="34" charset="-122"/>
              </a:rPr>
              <a:t>6</a:t>
            </a:r>
            <a:endParaRPr lang="zh-CN" altLang="en-US" sz="1600" b="1" dirty="0">
              <a:solidFill>
                <a:srgbClr val="990000"/>
              </a:solidFill>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779D7E96-4957-4AB7-AE38-CE0EF1024239}"/>
              </a:ext>
            </a:extLst>
          </p:cNvPr>
          <p:cNvSpPr/>
          <p:nvPr/>
        </p:nvSpPr>
        <p:spPr>
          <a:xfrm>
            <a:off x="4006120" y="4058117"/>
            <a:ext cx="528000" cy="406400"/>
          </a:xfrm>
          <a:prstGeom prst="rect">
            <a:avLst/>
          </a:prstGeom>
          <a:noFill/>
          <a:ln w="127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1600" b="1" dirty="0">
                <a:solidFill>
                  <a:srgbClr val="990000"/>
                </a:solidFill>
                <a:latin typeface="微软雅黑" panose="020B0503020204020204" pitchFamily="34" charset="-122"/>
                <a:ea typeface="微软雅黑" panose="020B0503020204020204" pitchFamily="34" charset="-122"/>
              </a:rPr>
              <a:t>7</a:t>
            </a:r>
            <a:endParaRPr lang="zh-CN" altLang="en-US" sz="1600" b="1" dirty="0">
              <a:solidFill>
                <a:srgbClr val="990000"/>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id="{D68E6915-A5C9-481E-B95E-612A27C6728B}"/>
              </a:ext>
            </a:extLst>
          </p:cNvPr>
          <p:cNvSpPr/>
          <p:nvPr/>
        </p:nvSpPr>
        <p:spPr>
          <a:xfrm>
            <a:off x="5236165" y="4058117"/>
            <a:ext cx="528000" cy="406400"/>
          </a:xfrm>
          <a:prstGeom prst="rect">
            <a:avLst/>
          </a:prstGeom>
          <a:noFill/>
          <a:ln w="127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1600" b="1" dirty="0">
                <a:solidFill>
                  <a:srgbClr val="990000"/>
                </a:solidFill>
                <a:latin typeface="微软雅黑" panose="020B0503020204020204" pitchFamily="34" charset="-122"/>
                <a:ea typeface="微软雅黑" panose="020B0503020204020204" pitchFamily="34" charset="-122"/>
              </a:rPr>
              <a:t>8</a:t>
            </a:r>
            <a:endParaRPr lang="zh-CN" altLang="en-US" sz="1600" b="1" dirty="0">
              <a:solidFill>
                <a:srgbClr val="990000"/>
              </a:solidFill>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a16="http://schemas.microsoft.com/office/drawing/2014/main" id="{BF3E18A0-E6CF-4418-8CBE-10F71FAA1756}"/>
              </a:ext>
            </a:extLst>
          </p:cNvPr>
          <p:cNvSpPr/>
          <p:nvPr/>
        </p:nvSpPr>
        <p:spPr>
          <a:xfrm>
            <a:off x="5851188" y="4058117"/>
            <a:ext cx="528000" cy="406400"/>
          </a:xfrm>
          <a:prstGeom prst="rect">
            <a:avLst/>
          </a:prstGeom>
          <a:noFill/>
          <a:ln w="127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1600" b="1" dirty="0">
                <a:solidFill>
                  <a:srgbClr val="990000"/>
                </a:solidFill>
                <a:latin typeface="微软雅黑" panose="020B0503020204020204" pitchFamily="34" charset="-122"/>
                <a:ea typeface="微软雅黑" panose="020B0503020204020204" pitchFamily="34" charset="-122"/>
              </a:rPr>
              <a:t>9</a:t>
            </a:r>
            <a:endParaRPr lang="zh-CN" altLang="en-US" sz="1600" b="1" dirty="0">
              <a:solidFill>
                <a:srgbClr val="990000"/>
              </a:solidFill>
              <a:latin typeface="微软雅黑" panose="020B0503020204020204" pitchFamily="34" charset="-122"/>
              <a:ea typeface="微软雅黑" panose="020B0503020204020204" pitchFamily="34" charset="-122"/>
            </a:endParaRPr>
          </a:p>
        </p:txBody>
      </p:sp>
      <p:sp>
        <p:nvSpPr>
          <p:cNvPr id="26" name="矩形 25">
            <a:extLst>
              <a:ext uri="{FF2B5EF4-FFF2-40B4-BE49-F238E27FC236}">
                <a16:creationId xmlns:a16="http://schemas.microsoft.com/office/drawing/2014/main" id="{90609460-7816-4CE0-8BD2-A91286D3B8C8}"/>
              </a:ext>
            </a:extLst>
          </p:cNvPr>
          <p:cNvSpPr/>
          <p:nvPr/>
        </p:nvSpPr>
        <p:spPr>
          <a:xfrm>
            <a:off x="6466211" y="4058117"/>
            <a:ext cx="528000" cy="406400"/>
          </a:xfrm>
          <a:prstGeom prst="rect">
            <a:avLst/>
          </a:prstGeom>
          <a:noFill/>
          <a:ln w="127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1600" b="1" dirty="0">
                <a:solidFill>
                  <a:srgbClr val="990000"/>
                </a:solidFill>
                <a:latin typeface="微软雅黑" panose="020B0503020204020204" pitchFamily="34" charset="-122"/>
                <a:ea typeface="微软雅黑" panose="020B0503020204020204" pitchFamily="34" charset="-122"/>
              </a:rPr>
              <a:t>10</a:t>
            </a:r>
            <a:endParaRPr lang="zh-CN" altLang="en-US" sz="1600" b="1" dirty="0">
              <a:solidFill>
                <a:srgbClr val="990000"/>
              </a:solidFill>
              <a:latin typeface="微软雅黑" panose="020B0503020204020204" pitchFamily="34" charset="-122"/>
              <a:ea typeface="微软雅黑" panose="020B0503020204020204" pitchFamily="34" charset="-122"/>
            </a:endParaRPr>
          </a:p>
        </p:txBody>
      </p:sp>
      <p:sp>
        <p:nvSpPr>
          <p:cNvPr id="27" name="矩形 26">
            <a:extLst>
              <a:ext uri="{FF2B5EF4-FFF2-40B4-BE49-F238E27FC236}">
                <a16:creationId xmlns:a16="http://schemas.microsoft.com/office/drawing/2014/main" id="{097A4DA4-6CFC-4231-8814-ACFF9963CACF}"/>
              </a:ext>
            </a:extLst>
          </p:cNvPr>
          <p:cNvSpPr/>
          <p:nvPr/>
        </p:nvSpPr>
        <p:spPr>
          <a:xfrm>
            <a:off x="7081234" y="4058117"/>
            <a:ext cx="528000" cy="406400"/>
          </a:xfrm>
          <a:prstGeom prst="rect">
            <a:avLst/>
          </a:prstGeom>
          <a:noFill/>
          <a:ln w="127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1600" b="1" dirty="0">
                <a:solidFill>
                  <a:srgbClr val="990000"/>
                </a:solidFill>
                <a:latin typeface="微软雅黑" panose="020B0503020204020204" pitchFamily="34" charset="-122"/>
                <a:ea typeface="微软雅黑" panose="020B0503020204020204" pitchFamily="34" charset="-122"/>
              </a:rPr>
              <a:t>11</a:t>
            </a:r>
            <a:endParaRPr lang="zh-CN" altLang="en-US" sz="1600" b="1" dirty="0">
              <a:solidFill>
                <a:srgbClr val="990000"/>
              </a:solidFill>
              <a:latin typeface="微软雅黑" panose="020B0503020204020204" pitchFamily="34" charset="-122"/>
              <a:ea typeface="微软雅黑" panose="020B0503020204020204" pitchFamily="34" charset="-122"/>
            </a:endParaRPr>
          </a:p>
        </p:txBody>
      </p:sp>
      <p:sp>
        <p:nvSpPr>
          <p:cNvPr id="28" name="矩形 27">
            <a:extLst>
              <a:ext uri="{FF2B5EF4-FFF2-40B4-BE49-F238E27FC236}">
                <a16:creationId xmlns:a16="http://schemas.microsoft.com/office/drawing/2014/main" id="{6AE71AAB-CD28-4638-910E-73C45B03569B}"/>
              </a:ext>
            </a:extLst>
          </p:cNvPr>
          <p:cNvSpPr/>
          <p:nvPr/>
        </p:nvSpPr>
        <p:spPr>
          <a:xfrm>
            <a:off x="7696256" y="4058117"/>
            <a:ext cx="528000" cy="406400"/>
          </a:xfrm>
          <a:prstGeom prst="rect">
            <a:avLst/>
          </a:prstGeom>
          <a:noFill/>
          <a:ln w="127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1600" b="1" dirty="0">
                <a:solidFill>
                  <a:srgbClr val="990000"/>
                </a:solidFill>
                <a:latin typeface="微软雅黑" panose="020B0503020204020204" pitchFamily="34" charset="-122"/>
                <a:ea typeface="微软雅黑" panose="020B0503020204020204" pitchFamily="34" charset="-122"/>
              </a:rPr>
              <a:t>12</a:t>
            </a:r>
            <a:endParaRPr lang="zh-CN" altLang="en-US" sz="1600" b="1" dirty="0">
              <a:solidFill>
                <a:srgbClr val="990000"/>
              </a:solidFill>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id="{A89572EE-0036-418D-B902-6F95D2C924D1}"/>
              </a:ext>
            </a:extLst>
          </p:cNvPr>
          <p:cNvSpPr/>
          <p:nvPr/>
        </p:nvSpPr>
        <p:spPr>
          <a:xfrm>
            <a:off x="9454302" y="4058117"/>
            <a:ext cx="528000" cy="406400"/>
          </a:xfrm>
          <a:prstGeom prst="rect">
            <a:avLst/>
          </a:prstGeom>
          <a:noFill/>
          <a:ln w="127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1600" b="1" dirty="0">
                <a:solidFill>
                  <a:srgbClr val="990000"/>
                </a:solidFill>
                <a:latin typeface="微软雅黑" panose="020B0503020204020204" pitchFamily="34" charset="-122"/>
                <a:ea typeface="微软雅黑" panose="020B0503020204020204" pitchFamily="34" charset="-122"/>
              </a:rPr>
              <a:t>14</a:t>
            </a:r>
            <a:endParaRPr lang="zh-CN" altLang="en-US" sz="1600" b="1" dirty="0">
              <a:solidFill>
                <a:srgbClr val="990000"/>
              </a:solidFill>
              <a:latin typeface="微软雅黑" panose="020B0503020204020204" pitchFamily="34" charset="-122"/>
              <a:ea typeface="微软雅黑" panose="020B0503020204020204" pitchFamily="34" charset="-122"/>
            </a:endParaRPr>
          </a:p>
        </p:txBody>
      </p:sp>
      <p:sp>
        <p:nvSpPr>
          <p:cNvPr id="30" name="矩形 29">
            <a:extLst>
              <a:ext uri="{FF2B5EF4-FFF2-40B4-BE49-F238E27FC236}">
                <a16:creationId xmlns:a16="http://schemas.microsoft.com/office/drawing/2014/main" id="{4DC7DC95-0FE8-466F-826B-BA5564308B9F}"/>
              </a:ext>
            </a:extLst>
          </p:cNvPr>
          <p:cNvSpPr/>
          <p:nvPr/>
        </p:nvSpPr>
        <p:spPr>
          <a:xfrm>
            <a:off x="8311279" y="4058117"/>
            <a:ext cx="1056000" cy="406400"/>
          </a:xfrm>
          <a:prstGeom prst="rect">
            <a:avLst/>
          </a:prstGeom>
          <a:gradFill>
            <a:gsLst>
              <a:gs pos="90000">
                <a:srgbClr val="991D1E"/>
              </a:gs>
              <a:gs pos="30000">
                <a:srgbClr val="D92E2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月</a:t>
            </a:r>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13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日</a:t>
            </a:r>
          </a:p>
        </p:txBody>
      </p:sp>
      <p:sp>
        <p:nvSpPr>
          <p:cNvPr id="31" name="矩形 30">
            <a:extLst>
              <a:ext uri="{FF2B5EF4-FFF2-40B4-BE49-F238E27FC236}">
                <a16:creationId xmlns:a16="http://schemas.microsoft.com/office/drawing/2014/main" id="{B0C32945-3453-4AC9-B149-734339F2BAE7}"/>
              </a:ext>
            </a:extLst>
          </p:cNvPr>
          <p:cNvSpPr/>
          <p:nvPr/>
        </p:nvSpPr>
        <p:spPr>
          <a:xfrm>
            <a:off x="10074751" y="4058117"/>
            <a:ext cx="1056000" cy="406400"/>
          </a:xfrm>
          <a:prstGeom prst="rect">
            <a:avLst/>
          </a:prstGeom>
          <a:gradFill>
            <a:gsLst>
              <a:gs pos="90000">
                <a:srgbClr val="991D1E"/>
              </a:gs>
              <a:gs pos="30000">
                <a:srgbClr val="D92E2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月</a:t>
            </a:r>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15</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日</a:t>
            </a:r>
          </a:p>
        </p:txBody>
      </p:sp>
      <p:cxnSp>
        <p:nvCxnSpPr>
          <p:cNvPr id="32" name="直接连接符 31">
            <a:extLst>
              <a:ext uri="{FF2B5EF4-FFF2-40B4-BE49-F238E27FC236}">
                <a16:creationId xmlns:a16="http://schemas.microsoft.com/office/drawing/2014/main" id="{CCD1F1A9-16AC-408C-81A2-E9AF5342C898}"/>
              </a:ext>
            </a:extLst>
          </p:cNvPr>
          <p:cNvCxnSpPr/>
          <p:nvPr/>
        </p:nvCxnSpPr>
        <p:spPr>
          <a:xfrm>
            <a:off x="1633052" y="3623688"/>
            <a:ext cx="0" cy="432000"/>
          </a:xfrm>
          <a:prstGeom prst="line">
            <a:avLst/>
          </a:prstGeom>
          <a:ln w="12700">
            <a:solidFill>
              <a:schemeClr val="tx1">
                <a:lumMod val="75000"/>
                <a:lumOff val="25000"/>
              </a:schemeClr>
            </a:solidFill>
            <a:prstDash val="sysDash"/>
            <a:headEnd type="oval" w="sm" len="sm"/>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E5D4C708-EA37-4E60-B274-9AF463138EA4}"/>
              </a:ext>
            </a:extLst>
          </p:cNvPr>
          <p:cNvCxnSpPr/>
          <p:nvPr/>
        </p:nvCxnSpPr>
        <p:spPr>
          <a:xfrm flipV="1">
            <a:off x="3369985" y="4478501"/>
            <a:ext cx="0" cy="432000"/>
          </a:xfrm>
          <a:prstGeom prst="line">
            <a:avLst/>
          </a:prstGeom>
          <a:ln w="12700">
            <a:solidFill>
              <a:schemeClr val="tx1">
                <a:lumMod val="75000"/>
                <a:lumOff val="25000"/>
              </a:schemeClr>
            </a:solidFill>
            <a:prstDash val="sysDash"/>
            <a:headEnd type="oval" w="sm" len="sm"/>
          </a:ln>
        </p:spPr>
        <p:style>
          <a:lnRef idx="1">
            <a:schemeClr val="accent1"/>
          </a:lnRef>
          <a:fillRef idx="0">
            <a:schemeClr val="accent1"/>
          </a:fillRef>
          <a:effectRef idx="0">
            <a:schemeClr val="accent1"/>
          </a:effectRef>
          <a:fontRef idx="minor">
            <a:schemeClr val="tx1"/>
          </a:fontRef>
        </p:style>
      </p:cxnSp>
      <p:sp>
        <p:nvSpPr>
          <p:cNvPr id="34" name="圆角矩形 35">
            <a:extLst>
              <a:ext uri="{FF2B5EF4-FFF2-40B4-BE49-F238E27FC236}">
                <a16:creationId xmlns:a16="http://schemas.microsoft.com/office/drawing/2014/main" id="{3344C4D7-C2DD-4CA4-8E94-C3B6209E74FC}"/>
              </a:ext>
            </a:extLst>
          </p:cNvPr>
          <p:cNvSpPr/>
          <p:nvPr/>
        </p:nvSpPr>
        <p:spPr>
          <a:xfrm>
            <a:off x="4627188" y="2420929"/>
            <a:ext cx="1488000" cy="960000"/>
          </a:xfrm>
          <a:prstGeom prst="roundRect">
            <a:avLst>
              <a:gd name="adj" fmla="val 0"/>
            </a:avLst>
          </a:prstGeom>
          <a:gradFill>
            <a:gsLst>
              <a:gs pos="90000">
                <a:srgbClr val="991D1E"/>
              </a:gs>
              <a:gs pos="30000">
                <a:srgbClr val="D92E2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2667" b="1" dirty="0">
                <a:solidFill>
                  <a:srgbClr val="FFC000">
                    <a:lumMod val="20000"/>
                    <a:lumOff val="80000"/>
                  </a:srgbClr>
                </a:solidFill>
                <a:latin typeface="微软雅黑" panose="020B0503020204020204" pitchFamily="34" charset="-122"/>
                <a:ea typeface="微软雅黑" panose="020B0503020204020204" pitchFamily="34" charset="-122"/>
              </a:rPr>
              <a:t>开幕</a:t>
            </a:r>
            <a:endPar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4377"/>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月</a:t>
            </a:r>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日</a:t>
            </a:r>
          </a:p>
        </p:txBody>
      </p:sp>
      <p:sp>
        <p:nvSpPr>
          <p:cNvPr id="35" name="圆角矩形 39">
            <a:extLst>
              <a:ext uri="{FF2B5EF4-FFF2-40B4-BE49-F238E27FC236}">
                <a16:creationId xmlns:a16="http://schemas.microsoft.com/office/drawing/2014/main" id="{866700D5-462B-4C77-820A-A4061E64F451}"/>
              </a:ext>
            </a:extLst>
          </p:cNvPr>
          <p:cNvSpPr/>
          <p:nvPr/>
        </p:nvSpPr>
        <p:spPr>
          <a:xfrm>
            <a:off x="6191979" y="2420929"/>
            <a:ext cx="1488000" cy="960000"/>
          </a:xfrm>
          <a:prstGeom prst="roundRect">
            <a:avLst>
              <a:gd name="adj" fmla="val 0"/>
            </a:avLst>
          </a:prstGeom>
          <a:gradFill>
            <a:gsLst>
              <a:gs pos="90000">
                <a:srgbClr val="991D1E"/>
              </a:gs>
              <a:gs pos="30000">
                <a:srgbClr val="D92E2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2667" b="1" dirty="0">
                <a:solidFill>
                  <a:srgbClr val="FFC000">
                    <a:lumMod val="20000"/>
                    <a:lumOff val="80000"/>
                  </a:srgbClr>
                </a:solidFill>
                <a:latin typeface="微软雅黑" panose="020B0503020204020204" pitchFamily="34" charset="-122"/>
                <a:ea typeface="微软雅黑" panose="020B0503020204020204" pitchFamily="34" charset="-122"/>
              </a:rPr>
              <a:t>闭幕</a:t>
            </a:r>
            <a:endPar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4377"/>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月</a:t>
            </a:r>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13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日</a:t>
            </a:r>
          </a:p>
        </p:txBody>
      </p:sp>
      <p:sp>
        <p:nvSpPr>
          <p:cNvPr id="36" name="圆角矩形 42">
            <a:extLst>
              <a:ext uri="{FF2B5EF4-FFF2-40B4-BE49-F238E27FC236}">
                <a16:creationId xmlns:a16="http://schemas.microsoft.com/office/drawing/2014/main" id="{E93CA4F9-7B04-44EB-853E-CFCCD1976F0E}"/>
              </a:ext>
            </a:extLst>
          </p:cNvPr>
          <p:cNvSpPr/>
          <p:nvPr/>
        </p:nvSpPr>
        <p:spPr>
          <a:xfrm>
            <a:off x="7756769" y="2420929"/>
            <a:ext cx="1488000" cy="960000"/>
          </a:xfrm>
          <a:prstGeom prst="roundRect">
            <a:avLst>
              <a:gd name="adj" fmla="val 0"/>
            </a:avLst>
          </a:prstGeom>
          <a:gradFill>
            <a:gsLst>
              <a:gs pos="90000">
                <a:srgbClr val="991D1E"/>
              </a:gs>
              <a:gs pos="30000">
                <a:srgbClr val="D92E2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2667" b="1" dirty="0">
                <a:solidFill>
                  <a:srgbClr val="FFC000">
                    <a:lumMod val="20000"/>
                    <a:lumOff val="80000"/>
                  </a:srgbClr>
                </a:solidFill>
                <a:latin typeface="微软雅黑" panose="020B0503020204020204" pitchFamily="34" charset="-122"/>
                <a:ea typeface="微软雅黑" panose="020B0503020204020204" pitchFamily="34" charset="-122"/>
              </a:rPr>
              <a:t>会期</a:t>
            </a:r>
            <a:endPar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4377"/>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11</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天</a:t>
            </a:r>
          </a:p>
        </p:txBody>
      </p:sp>
      <p:sp>
        <p:nvSpPr>
          <p:cNvPr id="37" name="圆角矩形 43">
            <a:extLst>
              <a:ext uri="{FF2B5EF4-FFF2-40B4-BE49-F238E27FC236}">
                <a16:creationId xmlns:a16="http://schemas.microsoft.com/office/drawing/2014/main" id="{EB3AA6E3-5419-4922-8345-CA29DB522C2A}"/>
              </a:ext>
            </a:extLst>
          </p:cNvPr>
          <p:cNvSpPr/>
          <p:nvPr/>
        </p:nvSpPr>
        <p:spPr>
          <a:xfrm>
            <a:off x="9321560" y="2420929"/>
            <a:ext cx="1488000" cy="960000"/>
          </a:xfrm>
          <a:prstGeom prst="roundRect">
            <a:avLst>
              <a:gd name="adj" fmla="val 0"/>
            </a:avLst>
          </a:prstGeom>
          <a:gradFill>
            <a:gsLst>
              <a:gs pos="90000">
                <a:srgbClr val="991D1E"/>
              </a:gs>
              <a:gs pos="30000">
                <a:srgbClr val="D92E2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2667" b="1" dirty="0">
                <a:solidFill>
                  <a:srgbClr val="FFC000">
                    <a:lumMod val="20000"/>
                    <a:lumOff val="80000"/>
                  </a:srgbClr>
                </a:solidFill>
                <a:latin typeface="微软雅黑" panose="020B0503020204020204" pitchFamily="34" charset="-122"/>
                <a:ea typeface="微软雅黑" panose="020B0503020204020204" pitchFamily="34" charset="-122"/>
              </a:rPr>
              <a:t>委员</a:t>
            </a:r>
            <a:endParaRPr lang="en-US" altLang="zh-CN" sz="2667"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4377"/>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列席人大会</a:t>
            </a:r>
          </a:p>
        </p:txBody>
      </p:sp>
      <p:sp>
        <p:nvSpPr>
          <p:cNvPr id="38" name="圆角矩形 44">
            <a:extLst>
              <a:ext uri="{FF2B5EF4-FFF2-40B4-BE49-F238E27FC236}">
                <a16:creationId xmlns:a16="http://schemas.microsoft.com/office/drawing/2014/main" id="{ED3FC854-0B34-4C6C-A25F-DFBABFCD42B0}"/>
              </a:ext>
            </a:extLst>
          </p:cNvPr>
          <p:cNvSpPr/>
          <p:nvPr/>
        </p:nvSpPr>
        <p:spPr>
          <a:xfrm>
            <a:off x="6191979" y="5082196"/>
            <a:ext cx="1488000" cy="960000"/>
          </a:xfrm>
          <a:prstGeom prst="roundRect">
            <a:avLst>
              <a:gd name="adj" fmla="val 0"/>
            </a:avLst>
          </a:prstGeom>
          <a:gradFill>
            <a:gsLst>
              <a:gs pos="90000">
                <a:srgbClr val="991D1E"/>
              </a:gs>
              <a:gs pos="30000">
                <a:srgbClr val="D92E2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2667" b="1" dirty="0">
                <a:solidFill>
                  <a:srgbClr val="FFC000">
                    <a:lumMod val="20000"/>
                    <a:lumOff val="80000"/>
                  </a:srgbClr>
                </a:solidFill>
                <a:latin typeface="微软雅黑" panose="020B0503020204020204" pitchFamily="34" charset="-122"/>
                <a:ea typeface="微软雅黑" panose="020B0503020204020204" pitchFamily="34" charset="-122"/>
              </a:rPr>
              <a:t>开幕</a:t>
            </a:r>
            <a:endPar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4377"/>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月</a:t>
            </a:r>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5</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日</a:t>
            </a:r>
          </a:p>
        </p:txBody>
      </p:sp>
      <p:sp>
        <p:nvSpPr>
          <p:cNvPr id="39" name="圆角矩形 45">
            <a:extLst>
              <a:ext uri="{FF2B5EF4-FFF2-40B4-BE49-F238E27FC236}">
                <a16:creationId xmlns:a16="http://schemas.microsoft.com/office/drawing/2014/main" id="{1ABD53C3-F2D9-4A72-A5E0-938FD45114D4}"/>
              </a:ext>
            </a:extLst>
          </p:cNvPr>
          <p:cNvSpPr/>
          <p:nvPr/>
        </p:nvSpPr>
        <p:spPr>
          <a:xfrm>
            <a:off x="7756769" y="5082196"/>
            <a:ext cx="1488000" cy="960000"/>
          </a:xfrm>
          <a:prstGeom prst="roundRect">
            <a:avLst>
              <a:gd name="adj" fmla="val 0"/>
            </a:avLst>
          </a:prstGeom>
          <a:gradFill>
            <a:gsLst>
              <a:gs pos="90000">
                <a:srgbClr val="991D1E"/>
              </a:gs>
              <a:gs pos="30000">
                <a:srgbClr val="D92E2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2667" b="1" dirty="0">
                <a:solidFill>
                  <a:srgbClr val="FFC000">
                    <a:lumMod val="20000"/>
                    <a:lumOff val="80000"/>
                  </a:srgbClr>
                </a:solidFill>
                <a:latin typeface="微软雅黑" panose="020B0503020204020204" pitchFamily="34" charset="-122"/>
                <a:ea typeface="微软雅黑" panose="020B0503020204020204" pitchFamily="34" charset="-122"/>
              </a:rPr>
              <a:t>闭幕</a:t>
            </a:r>
            <a:endPar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4377"/>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月</a:t>
            </a:r>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15</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日</a:t>
            </a:r>
          </a:p>
        </p:txBody>
      </p:sp>
      <p:sp>
        <p:nvSpPr>
          <p:cNvPr id="40" name="圆角矩形 46">
            <a:extLst>
              <a:ext uri="{FF2B5EF4-FFF2-40B4-BE49-F238E27FC236}">
                <a16:creationId xmlns:a16="http://schemas.microsoft.com/office/drawing/2014/main" id="{AEEAC788-6A8A-4FC7-BA93-1800CB37333B}"/>
              </a:ext>
            </a:extLst>
          </p:cNvPr>
          <p:cNvSpPr/>
          <p:nvPr/>
        </p:nvSpPr>
        <p:spPr>
          <a:xfrm>
            <a:off x="9321560" y="5082196"/>
            <a:ext cx="1488000" cy="960000"/>
          </a:xfrm>
          <a:prstGeom prst="roundRect">
            <a:avLst>
              <a:gd name="adj" fmla="val 0"/>
            </a:avLst>
          </a:prstGeom>
          <a:gradFill>
            <a:gsLst>
              <a:gs pos="90000">
                <a:srgbClr val="991D1E"/>
              </a:gs>
              <a:gs pos="30000">
                <a:srgbClr val="D92E22"/>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2667" b="1" dirty="0">
                <a:solidFill>
                  <a:srgbClr val="FFC000">
                    <a:lumMod val="20000"/>
                    <a:lumOff val="80000"/>
                  </a:srgbClr>
                </a:solidFill>
                <a:latin typeface="微软雅黑" panose="020B0503020204020204" pitchFamily="34" charset="-122"/>
                <a:ea typeface="微软雅黑" panose="020B0503020204020204" pitchFamily="34" charset="-122"/>
              </a:rPr>
              <a:t>会期</a:t>
            </a:r>
            <a:endPar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4377"/>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11</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天</a:t>
            </a:r>
          </a:p>
        </p:txBody>
      </p:sp>
      <p:cxnSp>
        <p:nvCxnSpPr>
          <p:cNvPr id="41" name="直接连接符 40">
            <a:extLst>
              <a:ext uri="{FF2B5EF4-FFF2-40B4-BE49-F238E27FC236}">
                <a16:creationId xmlns:a16="http://schemas.microsoft.com/office/drawing/2014/main" id="{06ACE52B-E0B0-4A47-B4A2-978987B19127}"/>
              </a:ext>
            </a:extLst>
          </p:cNvPr>
          <p:cNvCxnSpPr>
            <a:stCxn id="35" idx="2"/>
          </p:cNvCxnSpPr>
          <p:nvPr/>
        </p:nvCxnSpPr>
        <p:spPr>
          <a:xfrm>
            <a:off x="6935979" y="3380929"/>
            <a:ext cx="0" cy="338592"/>
          </a:xfrm>
          <a:prstGeom prst="line">
            <a:avLst/>
          </a:prstGeom>
          <a:ln w="12700">
            <a:solidFill>
              <a:schemeClr val="tx1">
                <a:lumMod val="75000"/>
                <a:lumOff val="25000"/>
              </a:schemeClr>
            </a:solidFill>
            <a:prstDash val="sysDash"/>
            <a:headEnd type="none" w="sm" len="sm"/>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FB766E0F-8156-46F5-A457-E3C9118DE44F}"/>
              </a:ext>
            </a:extLst>
          </p:cNvPr>
          <p:cNvCxnSpPr>
            <a:endCxn id="30" idx="0"/>
          </p:cNvCxnSpPr>
          <p:nvPr/>
        </p:nvCxnSpPr>
        <p:spPr>
          <a:xfrm>
            <a:off x="8839279" y="3719522"/>
            <a:ext cx="0" cy="338596"/>
          </a:xfrm>
          <a:prstGeom prst="line">
            <a:avLst/>
          </a:prstGeom>
          <a:ln w="12700">
            <a:solidFill>
              <a:schemeClr val="tx1">
                <a:lumMod val="75000"/>
                <a:lumOff val="25000"/>
              </a:schemeClr>
            </a:solidFill>
            <a:prstDash val="sysDash"/>
            <a:headEnd type="none" w="sm" len="sm"/>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9654C5D7-6A78-4DD5-828A-430F1AF7BC97}"/>
              </a:ext>
            </a:extLst>
          </p:cNvPr>
          <p:cNvCxnSpPr>
            <a:stCxn id="31" idx="2"/>
          </p:cNvCxnSpPr>
          <p:nvPr/>
        </p:nvCxnSpPr>
        <p:spPr>
          <a:xfrm>
            <a:off x="10602751" y="4464518"/>
            <a:ext cx="0" cy="308839"/>
          </a:xfrm>
          <a:prstGeom prst="line">
            <a:avLst/>
          </a:prstGeom>
          <a:ln w="12700">
            <a:solidFill>
              <a:schemeClr val="tx1">
                <a:lumMod val="75000"/>
                <a:lumOff val="25000"/>
              </a:schemeClr>
            </a:solidFill>
            <a:prstDash val="sysDash"/>
            <a:headEnd type="none" w="sm" len="sm"/>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8C45C31-A52C-4170-A80B-154506C748DE}"/>
              </a:ext>
            </a:extLst>
          </p:cNvPr>
          <p:cNvCxnSpPr>
            <a:endCxn id="39" idx="0"/>
          </p:cNvCxnSpPr>
          <p:nvPr/>
        </p:nvCxnSpPr>
        <p:spPr>
          <a:xfrm>
            <a:off x="8500769" y="4773356"/>
            <a:ext cx="0" cy="308840"/>
          </a:xfrm>
          <a:prstGeom prst="line">
            <a:avLst/>
          </a:prstGeom>
          <a:ln w="12700">
            <a:solidFill>
              <a:schemeClr val="tx1">
                <a:lumMod val="75000"/>
                <a:lumOff val="25000"/>
              </a:schemeClr>
            </a:solidFill>
            <a:prstDash val="sysDash"/>
            <a:headEnd type="non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04509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1000"/>
                                        <p:tgtEl>
                                          <p:spTgt spid="32"/>
                                        </p:tgtEl>
                                      </p:cBhvr>
                                    </p:animEffect>
                                  </p:childTnLst>
                                </p:cTn>
                              </p:par>
                            </p:childTnLst>
                          </p:cTn>
                        </p:par>
                        <p:par>
                          <p:cTn id="8" fill="hold">
                            <p:stCondLst>
                              <p:cond delay="1000"/>
                            </p:stCondLst>
                            <p:childTnLst>
                              <p:par>
                                <p:cTn id="9" presetID="31"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750" fill="hold"/>
                                        <p:tgtEl>
                                          <p:spTgt spid="12"/>
                                        </p:tgtEl>
                                        <p:attrNameLst>
                                          <p:attrName>ppt_w</p:attrName>
                                        </p:attrNameLst>
                                      </p:cBhvr>
                                      <p:tavLst>
                                        <p:tav tm="0">
                                          <p:val>
                                            <p:fltVal val="0"/>
                                          </p:val>
                                        </p:tav>
                                        <p:tav tm="100000">
                                          <p:val>
                                            <p:strVal val="#ppt_w"/>
                                          </p:val>
                                        </p:tav>
                                      </p:tavLst>
                                    </p:anim>
                                    <p:anim calcmode="lin" valueType="num">
                                      <p:cBhvr>
                                        <p:cTn id="12" dur="1750" fill="hold"/>
                                        <p:tgtEl>
                                          <p:spTgt spid="12"/>
                                        </p:tgtEl>
                                        <p:attrNameLst>
                                          <p:attrName>ppt_h</p:attrName>
                                        </p:attrNameLst>
                                      </p:cBhvr>
                                      <p:tavLst>
                                        <p:tav tm="0">
                                          <p:val>
                                            <p:fltVal val="0"/>
                                          </p:val>
                                        </p:tav>
                                        <p:tav tm="100000">
                                          <p:val>
                                            <p:strVal val="#ppt_h"/>
                                          </p:val>
                                        </p:tav>
                                      </p:tavLst>
                                    </p:anim>
                                    <p:anim calcmode="lin" valueType="num">
                                      <p:cBhvr>
                                        <p:cTn id="13" dur="1750" fill="hold"/>
                                        <p:tgtEl>
                                          <p:spTgt spid="12"/>
                                        </p:tgtEl>
                                        <p:attrNameLst>
                                          <p:attrName>style.rotation</p:attrName>
                                        </p:attrNameLst>
                                      </p:cBhvr>
                                      <p:tavLst>
                                        <p:tav tm="0">
                                          <p:val>
                                            <p:fltVal val="90"/>
                                          </p:val>
                                        </p:tav>
                                        <p:tav tm="100000">
                                          <p:val>
                                            <p:fltVal val="0"/>
                                          </p:val>
                                        </p:tav>
                                      </p:tavLst>
                                    </p:anim>
                                    <p:animEffect transition="in" filter="fade">
                                      <p:cBhvr>
                                        <p:cTn id="14" dur="1750"/>
                                        <p:tgtEl>
                                          <p:spTgt spid="12"/>
                                        </p:tgtEl>
                                      </p:cBhvr>
                                    </p:animEffect>
                                  </p:childTnLst>
                                </p:cTn>
                              </p:par>
                            </p:childTnLst>
                          </p:cTn>
                        </p:par>
                        <p:par>
                          <p:cTn id="15" fill="hold">
                            <p:stCondLst>
                              <p:cond delay="2750"/>
                            </p:stCondLst>
                            <p:childTnLst>
                              <p:par>
                                <p:cTn id="16" presetID="47" presetClass="entr" presetSubtype="0"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750"/>
                                        <p:tgtEl>
                                          <p:spTgt spid="34"/>
                                        </p:tgtEl>
                                      </p:cBhvr>
                                    </p:animEffect>
                                    <p:anim calcmode="lin" valueType="num">
                                      <p:cBhvr>
                                        <p:cTn id="19" dur="1750" fill="hold"/>
                                        <p:tgtEl>
                                          <p:spTgt spid="34"/>
                                        </p:tgtEl>
                                        <p:attrNameLst>
                                          <p:attrName>ppt_x</p:attrName>
                                        </p:attrNameLst>
                                      </p:cBhvr>
                                      <p:tavLst>
                                        <p:tav tm="0">
                                          <p:val>
                                            <p:strVal val="#ppt_x"/>
                                          </p:val>
                                        </p:tav>
                                        <p:tav tm="100000">
                                          <p:val>
                                            <p:strVal val="#ppt_x"/>
                                          </p:val>
                                        </p:tav>
                                      </p:tavLst>
                                    </p:anim>
                                    <p:anim calcmode="lin" valueType="num">
                                      <p:cBhvr>
                                        <p:cTn id="20" dur="1750" fill="hold"/>
                                        <p:tgtEl>
                                          <p:spTgt spid="34"/>
                                        </p:tgtEl>
                                        <p:attrNameLst>
                                          <p:attrName>ppt_y</p:attrName>
                                        </p:attrNameLst>
                                      </p:cBhvr>
                                      <p:tavLst>
                                        <p:tav tm="0">
                                          <p:val>
                                            <p:strVal val="#ppt_y-.1"/>
                                          </p:val>
                                        </p:tav>
                                        <p:tav tm="100000">
                                          <p:val>
                                            <p:strVal val="#ppt_y"/>
                                          </p:val>
                                        </p:tav>
                                      </p:tavLst>
                                    </p:anim>
                                  </p:childTnLst>
                                </p:cTn>
                              </p:par>
                            </p:childTnLst>
                          </p:cTn>
                        </p:par>
                        <p:par>
                          <p:cTn id="21" fill="hold">
                            <p:stCondLst>
                              <p:cond delay="4500"/>
                            </p:stCondLst>
                            <p:childTnLst>
                              <p:par>
                                <p:cTn id="22" presetID="47" presetClass="entr" presetSubtype="0"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750"/>
                                        <p:tgtEl>
                                          <p:spTgt spid="35"/>
                                        </p:tgtEl>
                                      </p:cBhvr>
                                    </p:animEffect>
                                    <p:anim calcmode="lin" valueType="num">
                                      <p:cBhvr>
                                        <p:cTn id="25" dur="1750" fill="hold"/>
                                        <p:tgtEl>
                                          <p:spTgt spid="35"/>
                                        </p:tgtEl>
                                        <p:attrNameLst>
                                          <p:attrName>ppt_x</p:attrName>
                                        </p:attrNameLst>
                                      </p:cBhvr>
                                      <p:tavLst>
                                        <p:tav tm="0">
                                          <p:val>
                                            <p:strVal val="#ppt_x"/>
                                          </p:val>
                                        </p:tav>
                                        <p:tav tm="100000">
                                          <p:val>
                                            <p:strVal val="#ppt_x"/>
                                          </p:val>
                                        </p:tav>
                                      </p:tavLst>
                                    </p:anim>
                                    <p:anim calcmode="lin" valueType="num">
                                      <p:cBhvr>
                                        <p:cTn id="26" dur="1750" fill="hold"/>
                                        <p:tgtEl>
                                          <p:spTgt spid="35"/>
                                        </p:tgtEl>
                                        <p:attrNameLst>
                                          <p:attrName>ppt_y</p:attrName>
                                        </p:attrNameLst>
                                      </p:cBhvr>
                                      <p:tavLst>
                                        <p:tav tm="0">
                                          <p:val>
                                            <p:strVal val="#ppt_y-.1"/>
                                          </p:val>
                                        </p:tav>
                                        <p:tav tm="100000">
                                          <p:val>
                                            <p:strVal val="#ppt_y"/>
                                          </p:val>
                                        </p:tav>
                                      </p:tavLst>
                                    </p:anim>
                                  </p:childTnLst>
                                </p:cTn>
                              </p:par>
                            </p:childTnLst>
                          </p:cTn>
                        </p:par>
                        <p:par>
                          <p:cTn id="27" fill="hold">
                            <p:stCondLst>
                              <p:cond delay="6250"/>
                            </p:stCondLst>
                            <p:childTnLst>
                              <p:par>
                                <p:cTn id="28" presetID="22" presetClass="entr" presetSubtype="1"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up)">
                                      <p:cBhvr>
                                        <p:cTn id="30" dur="1000"/>
                                        <p:tgtEl>
                                          <p:spTgt spid="41"/>
                                        </p:tgtEl>
                                      </p:cBhvr>
                                    </p:animEffect>
                                  </p:childTnLst>
                                </p:cTn>
                              </p:par>
                            </p:childTnLst>
                          </p:cTn>
                        </p:par>
                        <p:par>
                          <p:cTn id="31" fill="hold">
                            <p:stCondLst>
                              <p:cond delay="7250"/>
                            </p:stCondLst>
                            <p:childTnLst>
                              <p:par>
                                <p:cTn id="32" presetID="22" presetClass="entr" presetSubtype="8"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1750"/>
                                        <p:tgtEl>
                                          <p:spTgt spid="7"/>
                                        </p:tgtEl>
                                      </p:cBhvr>
                                    </p:animEffect>
                                  </p:childTnLst>
                                </p:cTn>
                              </p:par>
                            </p:childTnLst>
                          </p:cTn>
                        </p:par>
                        <p:par>
                          <p:cTn id="35" fill="hold">
                            <p:stCondLst>
                              <p:cond delay="9000"/>
                            </p:stCondLst>
                            <p:childTnLst>
                              <p:par>
                                <p:cTn id="36" presetID="22" presetClass="entr" presetSubtype="1" fill="hold" nodeType="after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wipe(up)">
                                      <p:cBhvr>
                                        <p:cTn id="38" dur="1000"/>
                                        <p:tgtEl>
                                          <p:spTgt spid="42"/>
                                        </p:tgtEl>
                                      </p:cBhvr>
                                    </p:animEffect>
                                  </p:childTnLst>
                                </p:cTn>
                              </p:par>
                            </p:childTnLst>
                          </p:cTn>
                        </p:par>
                        <p:par>
                          <p:cTn id="39" fill="hold">
                            <p:stCondLst>
                              <p:cond delay="10000"/>
                            </p:stCondLst>
                            <p:childTnLst>
                              <p:par>
                                <p:cTn id="40" presetID="47" presetClass="entr" presetSubtype="0"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1750"/>
                                        <p:tgtEl>
                                          <p:spTgt spid="36"/>
                                        </p:tgtEl>
                                      </p:cBhvr>
                                    </p:animEffect>
                                    <p:anim calcmode="lin" valueType="num">
                                      <p:cBhvr>
                                        <p:cTn id="43" dur="1750" fill="hold"/>
                                        <p:tgtEl>
                                          <p:spTgt spid="36"/>
                                        </p:tgtEl>
                                        <p:attrNameLst>
                                          <p:attrName>ppt_x</p:attrName>
                                        </p:attrNameLst>
                                      </p:cBhvr>
                                      <p:tavLst>
                                        <p:tav tm="0">
                                          <p:val>
                                            <p:strVal val="#ppt_x"/>
                                          </p:val>
                                        </p:tav>
                                        <p:tav tm="100000">
                                          <p:val>
                                            <p:strVal val="#ppt_x"/>
                                          </p:val>
                                        </p:tav>
                                      </p:tavLst>
                                    </p:anim>
                                    <p:anim calcmode="lin" valueType="num">
                                      <p:cBhvr>
                                        <p:cTn id="44" dur="1750" fill="hold"/>
                                        <p:tgtEl>
                                          <p:spTgt spid="36"/>
                                        </p:tgtEl>
                                        <p:attrNameLst>
                                          <p:attrName>ppt_y</p:attrName>
                                        </p:attrNameLst>
                                      </p:cBhvr>
                                      <p:tavLst>
                                        <p:tav tm="0">
                                          <p:val>
                                            <p:strVal val="#ppt_y-.1"/>
                                          </p:val>
                                        </p:tav>
                                        <p:tav tm="100000">
                                          <p:val>
                                            <p:strVal val="#ppt_y"/>
                                          </p:val>
                                        </p:tav>
                                      </p:tavLst>
                                    </p:anim>
                                  </p:childTnLst>
                                </p:cTn>
                              </p:par>
                            </p:childTnLst>
                          </p:cTn>
                        </p:par>
                        <p:par>
                          <p:cTn id="45" fill="hold">
                            <p:stCondLst>
                              <p:cond delay="11750"/>
                            </p:stCondLst>
                            <p:childTnLst>
                              <p:par>
                                <p:cTn id="46" presetID="47" presetClass="entr" presetSubtype="0" fill="hold" grpId="0"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1750"/>
                                        <p:tgtEl>
                                          <p:spTgt spid="37"/>
                                        </p:tgtEl>
                                      </p:cBhvr>
                                    </p:animEffect>
                                    <p:anim calcmode="lin" valueType="num">
                                      <p:cBhvr>
                                        <p:cTn id="49" dur="1750" fill="hold"/>
                                        <p:tgtEl>
                                          <p:spTgt spid="37"/>
                                        </p:tgtEl>
                                        <p:attrNameLst>
                                          <p:attrName>ppt_x</p:attrName>
                                        </p:attrNameLst>
                                      </p:cBhvr>
                                      <p:tavLst>
                                        <p:tav tm="0">
                                          <p:val>
                                            <p:strVal val="#ppt_x"/>
                                          </p:val>
                                        </p:tav>
                                        <p:tav tm="100000">
                                          <p:val>
                                            <p:strVal val="#ppt_x"/>
                                          </p:val>
                                        </p:tav>
                                      </p:tavLst>
                                    </p:anim>
                                    <p:anim calcmode="lin" valueType="num">
                                      <p:cBhvr>
                                        <p:cTn id="50" dur="1750" fill="hold"/>
                                        <p:tgtEl>
                                          <p:spTgt spid="37"/>
                                        </p:tgtEl>
                                        <p:attrNameLst>
                                          <p:attrName>ppt_y</p:attrName>
                                        </p:attrNameLst>
                                      </p:cBhvr>
                                      <p:tavLst>
                                        <p:tav tm="0">
                                          <p:val>
                                            <p:strVal val="#ppt_y-.1"/>
                                          </p:val>
                                        </p:tav>
                                        <p:tav tm="100000">
                                          <p:val>
                                            <p:strVal val="#ppt_y"/>
                                          </p:val>
                                        </p:tav>
                                      </p:tavLst>
                                    </p:anim>
                                  </p:childTnLst>
                                </p:cTn>
                              </p:par>
                            </p:childTnLst>
                          </p:cTn>
                        </p:par>
                        <p:par>
                          <p:cTn id="51" fill="hold">
                            <p:stCondLst>
                              <p:cond delay="13500"/>
                            </p:stCondLst>
                            <p:childTnLst>
                              <p:par>
                                <p:cTn id="52" presetID="22" presetClass="entr" presetSubtype="1" fill="hold"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up)">
                                      <p:cBhvr>
                                        <p:cTn id="54" dur="1000"/>
                                        <p:tgtEl>
                                          <p:spTgt spid="33"/>
                                        </p:tgtEl>
                                      </p:cBhvr>
                                    </p:animEffect>
                                  </p:childTnLst>
                                </p:cTn>
                              </p:par>
                            </p:childTnLst>
                          </p:cTn>
                        </p:par>
                        <p:par>
                          <p:cTn id="55" fill="hold">
                            <p:stCondLst>
                              <p:cond delay="14500"/>
                            </p:stCondLst>
                            <p:childTnLst>
                              <p:par>
                                <p:cTn id="56" presetID="31" presetClass="entr" presetSubtype="0"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p:cTn id="58" dur="1750" fill="hold"/>
                                        <p:tgtEl>
                                          <p:spTgt spid="8"/>
                                        </p:tgtEl>
                                        <p:attrNameLst>
                                          <p:attrName>ppt_w</p:attrName>
                                        </p:attrNameLst>
                                      </p:cBhvr>
                                      <p:tavLst>
                                        <p:tav tm="0">
                                          <p:val>
                                            <p:fltVal val="0"/>
                                          </p:val>
                                        </p:tav>
                                        <p:tav tm="100000">
                                          <p:val>
                                            <p:strVal val="#ppt_w"/>
                                          </p:val>
                                        </p:tav>
                                      </p:tavLst>
                                    </p:anim>
                                    <p:anim calcmode="lin" valueType="num">
                                      <p:cBhvr>
                                        <p:cTn id="59" dur="1750" fill="hold"/>
                                        <p:tgtEl>
                                          <p:spTgt spid="8"/>
                                        </p:tgtEl>
                                        <p:attrNameLst>
                                          <p:attrName>ppt_h</p:attrName>
                                        </p:attrNameLst>
                                      </p:cBhvr>
                                      <p:tavLst>
                                        <p:tav tm="0">
                                          <p:val>
                                            <p:fltVal val="0"/>
                                          </p:val>
                                        </p:tav>
                                        <p:tav tm="100000">
                                          <p:val>
                                            <p:strVal val="#ppt_h"/>
                                          </p:val>
                                        </p:tav>
                                      </p:tavLst>
                                    </p:anim>
                                    <p:anim calcmode="lin" valueType="num">
                                      <p:cBhvr>
                                        <p:cTn id="60" dur="1750" fill="hold"/>
                                        <p:tgtEl>
                                          <p:spTgt spid="8"/>
                                        </p:tgtEl>
                                        <p:attrNameLst>
                                          <p:attrName>style.rotation</p:attrName>
                                        </p:attrNameLst>
                                      </p:cBhvr>
                                      <p:tavLst>
                                        <p:tav tm="0">
                                          <p:val>
                                            <p:fltVal val="90"/>
                                          </p:val>
                                        </p:tav>
                                        <p:tav tm="100000">
                                          <p:val>
                                            <p:fltVal val="0"/>
                                          </p:val>
                                        </p:tav>
                                      </p:tavLst>
                                    </p:anim>
                                    <p:animEffect transition="in" filter="fade">
                                      <p:cBhvr>
                                        <p:cTn id="61" dur="1750"/>
                                        <p:tgtEl>
                                          <p:spTgt spid="8"/>
                                        </p:tgtEl>
                                      </p:cBhvr>
                                    </p:animEffect>
                                  </p:childTnLst>
                                </p:cTn>
                              </p:par>
                            </p:childTnLst>
                          </p:cTn>
                        </p:par>
                        <p:par>
                          <p:cTn id="62" fill="hold">
                            <p:stCondLst>
                              <p:cond delay="16250"/>
                            </p:stCondLst>
                            <p:childTnLst>
                              <p:par>
                                <p:cTn id="63" presetID="42" presetClass="entr" presetSubtype="0" fill="hold" grpId="0" nodeType="after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1750"/>
                                        <p:tgtEl>
                                          <p:spTgt spid="38"/>
                                        </p:tgtEl>
                                      </p:cBhvr>
                                    </p:animEffect>
                                    <p:anim calcmode="lin" valueType="num">
                                      <p:cBhvr>
                                        <p:cTn id="66" dur="1750" fill="hold"/>
                                        <p:tgtEl>
                                          <p:spTgt spid="38"/>
                                        </p:tgtEl>
                                        <p:attrNameLst>
                                          <p:attrName>ppt_x</p:attrName>
                                        </p:attrNameLst>
                                      </p:cBhvr>
                                      <p:tavLst>
                                        <p:tav tm="0">
                                          <p:val>
                                            <p:strVal val="#ppt_x"/>
                                          </p:val>
                                        </p:tav>
                                        <p:tav tm="100000">
                                          <p:val>
                                            <p:strVal val="#ppt_x"/>
                                          </p:val>
                                        </p:tav>
                                      </p:tavLst>
                                    </p:anim>
                                    <p:anim calcmode="lin" valueType="num">
                                      <p:cBhvr>
                                        <p:cTn id="67" dur="1750" fill="hold"/>
                                        <p:tgtEl>
                                          <p:spTgt spid="38"/>
                                        </p:tgtEl>
                                        <p:attrNameLst>
                                          <p:attrName>ppt_y</p:attrName>
                                        </p:attrNameLst>
                                      </p:cBhvr>
                                      <p:tavLst>
                                        <p:tav tm="0">
                                          <p:val>
                                            <p:strVal val="#ppt_y+.1"/>
                                          </p:val>
                                        </p:tav>
                                        <p:tav tm="100000">
                                          <p:val>
                                            <p:strVal val="#ppt_y"/>
                                          </p:val>
                                        </p:tav>
                                      </p:tavLst>
                                    </p:anim>
                                  </p:childTnLst>
                                </p:cTn>
                              </p:par>
                            </p:childTnLst>
                          </p:cTn>
                        </p:par>
                        <p:par>
                          <p:cTn id="68" fill="hold">
                            <p:stCondLst>
                              <p:cond delay="18000"/>
                            </p:stCondLst>
                            <p:childTnLst>
                              <p:par>
                                <p:cTn id="69" presetID="42" presetClass="entr" presetSubtype="0" fill="hold" grpId="0" nodeType="after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1750"/>
                                        <p:tgtEl>
                                          <p:spTgt spid="39"/>
                                        </p:tgtEl>
                                      </p:cBhvr>
                                    </p:animEffect>
                                    <p:anim calcmode="lin" valueType="num">
                                      <p:cBhvr>
                                        <p:cTn id="72" dur="1750" fill="hold"/>
                                        <p:tgtEl>
                                          <p:spTgt spid="39"/>
                                        </p:tgtEl>
                                        <p:attrNameLst>
                                          <p:attrName>ppt_x</p:attrName>
                                        </p:attrNameLst>
                                      </p:cBhvr>
                                      <p:tavLst>
                                        <p:tav tm="0">
                                          <p:val>
                                            <p:strVal val="#ppt_x"/>
                                          </p:val>
                                        </p:tav>
                                        <p:tav tm="100000">
                                          <p:val>
                                            <p:strVal val="#ppt_x"/>
                                          </p:val>
                                        </p:tav>
                                      </p:tavLst>
                                    </p:anim>
                                    <p:anim calcmode="lin" valueType="num">
                                      <p:cBhvr>
                                        <p:cTn id="73" dur="1750" fill="hold"/>
                                        <p:tgtEl>
                                          <p:spTgt spid="39"/>
                                        </p:tgtEl>
                                        <p:attrNameLst>
                                          <p:attrName>ppt_y</p:attrName>
                                        </p:attrNameLst>
                                      </p:cBhvr>
                                      <p:tavLst>
                                        <p:tav tm="0">
                                          <p:val>
                                            <p:strVal val="#ppt_y+.1"/>
                                          </p:val>
                                        </p:tav>
                                        <p:tav tm="100000">
                                          <p:val>
                                            <p:strVal val="#ppt_y"/>
                                          </p:val>
                                        </p:tav>
                                      </p:tavLst>
                                    </p:anim>
                                  </p:childTnLst>
                                </p:cTn>
                              </p:par>
                            </p:childTnLst>
                          </p:cTn>
                        </p:par>
                        <p:par>
                          <p:cTn id="74" fill="hold">
                            <p:stCondLst>
                              <p:cond delay="19750"/>
                            </p:stCondLst>
                            <p:childTnLst>
                              <p:par>
                                <p:cTn id="75" presetID="22" presetClass="entr" presetSubtype="4" fill="hold" nodeType="after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wipe(down)">
                                      <p:cBhvr>
                                        <p:cTn id="77" dur="1000"/>
                                        <p:tgtEl>
                                          <p:spTgt spid="44"/>
                                        </p:tgtEl>
                                      </p:cBhvr>
                                    </p:animEffect>
                                  </p:childTnLst>
                                </p:cTn>
                              </p:par>
                            </p:childTnLst>
                          </p:cTn>
                        </p:par>
                        <p:par>
                          <p:cTn id="78" fill="hold">
                            <p:stCondLst>
                              <p:cond delay="20750"/>
                            </p:stCondLst>
                            <p:childTnLst>
                              <p:par>
                                <p:cTn id="79" presetID="22" presetClass="entr" presetSubtype="8" fill="hold" nodeType="after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wipe(left)">
                                      <p:cBhvr>
                                        <p:cTn id="81" dur="1750"/>
                                        <p:tgtEl>
                                          <p:spTgt spid="6"/>
                                        </p:tgtEl>
                                      </p:cBhvr>
                                    </p:animEffect>
                                  </p:childTnLst>
                                </p:cTn>
                              </p:par>
                            </p:childTnLst>
                          </p:cTn>
                        </p:par>
                        <p:par>
                          <p:cTn id="82" fill="hold">
                            <p:stCondLst>
                              <p:cond delay="22500"/>
                            </p:stCondLst>
                            <p:childTnLst>
                              <p:par>
                                <p:cTn id="83" presetID="22" presetClass="entr" presetSubtype="4" fill="hold" nodeType="afterEffect">
                                  <p:stCondLst>
                                    <p:cond delay="0"/>
                                  </p:stCondLst>
                                  <p:childTnLst>
                                    <p:set>
                                      <p:cBhvr>
                                        <p:cTn id="84" dur="1" fill="hold">
                                          <p:stCondLst>
                                            <p:cond delay="0"/>
                                          </p:stCondLst>
                                        </p:cTn>
                                        <p:tgtEl>
                                          <p:spTgt spid="43"/>
                                        </p:tgtEl>
                                        <p:attrNameLst>
                                          <p:attrName>style.visibility</p:attrName>
                                        </p:attrNameLst>
                                      </p:cBhvr>
                                      <p:to>
                                        <p:strVal val="visible"/>
                                      </p:to>
                                    </p:set>
                                    <p:animEffect transition="in" filter="wipe(down)">
                                      <p:cBhvr>
                                        <p:cTn id="85" dur="1000"/>
                                        <p:tgtEl>
                                          <p:spTgt spid="43"/>
                                        </p:tgtEl>
                                      </p:cBhvr>
                                    </p:animEffect>
                                  </p:childTnLst>
                                </p:cTn>
                              </p:par>
                            </p:childTnLst>
                          </p:cTn>
                        </p:par>
                        <p:par>
                          <p:cTn id="86" fill="hold">
                            <p:stCondLst>
                              <p:cond delay="23500"/>
                            </p:stCondLst>
                            <p:childTnLst>
                              <p:par>
                                <p:cTn id="87" presetID="42" presetClass="entr" presetSubtype="0" fill="hold" grpId="0" nodeType="afterEffect">
                                  <p:stCondLst>
                                    <p:cond delay="0"/>
                                  </p:stCondLst>
                                  <p:childTnLst>
                                    <p:set>
                                      <p:cBhvr>
                                        <p:cTn id="88" dur="1" fill="hold">
                                          <p:stCondLst>
                                            <p:cond delay="0"/>
                                          </p:stCondLst>
                                        </p:cTn>
                                        <p:tgtEl>
                                          <p:spTgt spid="40"/>
                                        </p:tgtEl>
                                        <p:attrNameLst>
                                          <p:attrName>style.visibility</p:attrName>
                                        </p:attrNameLst>
                                      </p:cBhvr>
                                      <p:to>
                                        <p:strVal val="visible"/>
                                      </p:to>
                                    </p:set>
                                    <p:animEffect transition="in" filter="fade">
                                      <p:cBhvr>
                                        <p:cTn id="89" dur="1750"/>
                                        <p:tgtEl>
                                          <p:spTgt spid="40"/>
                                        </p:tgtEl>
                                      </p:cBhvr>
                                    </p:animEffect>
                                    <p:anim calcmode="lin" valueType="num">
                                      <p:cBhvr>
                                        <p:cTn id="90" dur="1750" fill="hold"/>
                                        <p:tgtEl>
                                          <p:spTgt spid="40"/>
                                        </p:tgtEl>
                                        <p:attrNameLst>
                                          <p:attrName>ppt_x</p:attrName>
                                        </p:attrNameLst>
                                      </p:cBhvr>
                                      <p:tavLst>
                                        <p:tav tm="0">
                                          <p:val>
                                            <p:strVal val="#ppt_x"/>
                                          </p:val>
                                        </p:tav>
                                        <p:tav tm="100000">
                                          <p:val>
                                            <p:strVal val="#ppt_x"/>
                                          </p:val>
                                        </p:tav>
                                      </p:tavLst>
                                    </p:anim>
                                    <p:anim calcmode="lin" valueType="num">
                                      <p:cBhvr>
                                        <p:cTn id="91" dur="175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 (14)"/>
</p:tagLst>
</file>

<file path=ppt/theme/theme1.xml><?xml version="1.0" encoding="utf-8"?>
<a:theme xmlns:a="http://schemas.openxmlformats.org/drawingml/2006/main" name="下载更多PPT模板，请登陆蘑菇创意www.imogu.c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TotalTime>
  <Words>2020</Words>
  <Application>Microsoft Office PowerPoint</Application>
  <PresentationFormat>宽屏</PresentationFormat>
  <Paragraphs>245</Paragraphs>
  <Slides>23</Slides>
  <Notes>23</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23</vt:i4>
      </vt:variant>
    </vt:vector>
  </HeadingPairs>
  <TitlesOfParts>
    <vt:vector size="33" baseType="lpstr">
      <vt:lpstr>等线</vt:lpstr>
      <vt:lpstr>等线 Light</vt:lpstr>
      <vt:lpstr>华文行楷</vt:lpstr>
      <vt:lpstr>宋体</vt:lpstr>
      <vt:lpstr>微软雅黑</vt:lpstr>
      <vt:lpstr>微软雅黑 Light</vt:lpstr>
      <vt:lpstr>Arial</vt:lpstr>
      <vt:lpstr>Calibri</vt:lpstr>
      <vt:lpstr>Impact</vt:lpstr>
      <vt:lpstr>下载更多PPT模板，请登陆蘑菇创意www.imogu.cn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(14)</dc:title>
  <dc:creator>PC</dc:creator>
  <cp:lastModifiedBy>hgfhfhg</cp:lastModifiedBy>
  <cp:revision>85</cp:revision>
  <dcterms:created xsi:type="dcterms:W3CDTF">2018-03-05T07:04:34Z</dcterms:created>
  <dcterms:modified xsi:type="dcterms:W3CDTF">2018-03-13T07:48:35Z</dcterms:modified>
</cp:coreProperties>
</file>