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tags/tag3.xml" ContentType="application/vnd.openxmlformats-officedocument.presentationml.tags+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28"/>
  </p:notesMasterIdLst>
  <p:sldIdLst>
    <p:sldId id="286" r:id="rId2"/>
    <p:sldId id="287" r:id="rId3"/>
    <p:sldId id="293" r:id="rId4"/>
    <p:sldId id="288" r:id="rId5"/>
    <p:sldId id="256" r:id="rId6"/>
    <p:sldId id="294" r:id="rId7"/>
    <p:sldId id="289" r:id="rId8"/>
    <p:sldId id="263" r:id="rId9"/>
    <p:sldId id="295" r:id="rId10"/>
    <p:sldId id="291" r:id="rId11"/>
    <p:sldId id="296" r:id="rId12"/>
    <p:sldId id="267" r:id="rId13"/>
    <p:sldId id="297" r:id="rId14"/>
    <p:sldId id="269" r:id="rId15"/>
    <p:sldId id="298" r:id="rId16"/>
    <p:sldId id="290" r:id="rId17"/>
    <p:sldId id="299" r:id="rId18"/>
    <p:sldId id="300" r:id="rId19"/>
    <p:sldId id="274" r:id="rId20"/>
    <p:sldId id="301" r:id="rId21"/>
    <p:sldId id="292" r:id="rId22"/>
    <p:sldId id="277" r:id="rId23"/>
    <p:sldId id="302" r:id="rId24"/>
    <p:sldId id="282" r:id="rId25"/>
    <p:sldId id="303" r:id="rId26"/>
    <p:sldId id="305"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48" d="100"/>
          <a:sy n="48" d="100"/>
        </p:scale>
        <p:origin x="-204"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E4636F-8495-424B-B8F3-18DA525806C3}" type="datetimeFigureOut">
              <a:rPr lang="zh-CN" altLang="en-US" smtClean="0"/>
              <a:pPr/>
              <a:t>2018/4/11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124853-A034-4ADE-AEAB-FE2FAB170865}" type="slidenum">
              <a:rPr lang="zh-CN" altLang="en-US" smtClean="0"/>
              <a:pPr/>
              <a:t>‹#›</a:t>
            </a:fld>
            <a:endParaRPr lang="zh-CN" altLang="en-US"/>
          </a:p>
        </p:txBody>
      </p:sp>
    </p:spTree>
    <p:extLst>
      <p:ext uri="{BB962C8B-B14F-4D97-AF65-F5344CB8AC3E}">
        <p14:creationId xmlns="" xmlns:p14="http://schemas.microsoft.com/office/powerpoint/2010/main" val="2861088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24853-A034-4ADE-AEAB-FE2FAB170865}" type="slidenum">
              <a:rPr lang="zh-CN" altLang="en-US" smtClean="0"/>
              <a:pPr/>
              <a:t>1</a:t>
            </a:fld>
            <a:endParaRPr lang="zh-CN" altLang="en-US"/>
          </a:p>
        </p:txBody>
      </p:sp>
    </p:spTree>
    <p:extLst>
      <p:ext uri="{BB962C8B-B14F-4D97-AF65-F5344CB8AC3E}">
        <p14:creationId xmlns="" xmlns:p14="http://schemas.microsoft.com/office/powerpoint/2010/main" val="41375851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 xmlns:p14="http://schemas.microsoft.com/office/powerpoint/2010/main" val="10523253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FDDB8-DC35-4E41-AF84-C21DF37DE8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30934655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FDDB8-DC35-4E41-AF84-C21DF37DE8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5448915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FDDB8-DC35-4E41-AF84-C21DF37DE8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31554335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FDDB8-DC35-4E41-AF84-C21DF37DE8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2398419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FDDB8-DC35-4E41-AF84-C21DF37DE8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36804527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 xmlns:p14="http://schemas.microsoft.com/office/powerpoint/2010/main" val="30754079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FDDB8-DC35-4E41-AF84-C21DF37DE8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23708798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FDDB8-DC35-4E41-AF84-C21DF37DE8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13972052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FDDB8-DC35-4E41-AF84-C21DF37DE8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1393972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24853-A034-4ADE-AEAB-FE2FAB170865}" type="slidenum">
              <a:rPr lang="zh-CN" altLang="en-US" smtClean="0"/>
              <a:pPr/>
              <a:t>2</a:t>
            </a:fld>
            <a:endParaRPr lang="zh-CN" altLang="en-US"/>
          </a:p>
        </p:txBody>
      </p:sp>
    </p:spTree>
    <p:extLst>
      <p:ext uri="{BB962C8B-B14F-4D97-AF65-F5344CB8AC3E}">
        <p14:creationId xmlns="" xmlns:p14="http://schemas.microsoft.com/office/powerpoint/2010/main" val="29525878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FDDB8-DC35-4E41-AF84-C21DF37DE8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31235390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 xmlns:p14="http://schemas.microsoft.com/office/powerpoint/2010/main" val="27167826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FDDB8-DC35-4E41-AF84-C21DF37DE8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36573821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FDDB8-DC35-4E41-AF84-C21DF37DE8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11984627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FDDB8-DC35-4E41-AF84-C21DF37DE8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21018687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FDDB8-DC35-4E41-AF84-C21DF37DE8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39363894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24853-A034-4ADE-AEAB-FE2FAB170865}" type="slidenum">
              <a:rPr lang="zh-CN" altLang="en-US" smtClean="0"/>
              <a:pPr/>
              <a:t>26</a:t>
            </a:fld>
            <a:endParaRPr lang="zh-CN" altLang="en-US"/>
          </a:p>
        </p:txBody>
      </p:sp>
    </p:spTree>
    <p:extLst>
      <p:ext uri="{BB962C8B-B14F-4D97-AF65-F5344CB8AC3E}">
        <p14:creationId xmlns="" xmlns:p14="http://schemas.microsoft.com/office/powerpoint/2010/main" val="4137585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24853-A034-4ADE-AEAB-FE2FAB170865}" type="slidenum">
              <a:rPr lang="zh-CN" altLang="en-US" smtClean="0"/>
              <a:pPr/>
              <a:t>3</a:t>
            </a:fld>
            <a:endParaRPr lang="zh-CN" altLang="en-US"/>
          </a:p>
        </p:txBody>
      </p:sp>
    </p:spTree>
    <p:extLst>
      <p:ext uri="{BB962C8B-B14F-4D97-AF65-F5344CB8AC3E}">
        <p14:creationId xmlns="" xmlns:p14="http://schemas.microsoft.com/office/powerpoint/2010/main" val="25737089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 xmlns:p14="http://schemas.microsoft.com/office/powerpoint/2010/main" val="42522248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FDDB8-DC35-4E41-AF84-C21DF37DE8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10438306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FDDB8-DC35-4E41-AF84-C21DF37DE8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317783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 xmlns:p14="http://schemas.microsoft.com/office/powerpoint/2010/main" val="17508663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FDDB8-DC35-4E41-AF84-C21DF37DE8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7806301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FDDB8-DC35-4E41-AF84-C21DF37DE8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9795666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正文 涂豆思">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2344F2BE-234A-45FE-BDA9-7410098860BB}"/>
              </a:ext>
            </a:extLst>
          </p:cNvPr>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5205" r="5205"/>
          <a:stretch/>
        </p:blipFill>
        <p:spPr>
          <a:xfrm>
            <a:off x="0" y="-1"/>
            <a:ext cx="12192000" cy="6379029"/>
          </a:xfrm>
          <a:prstGeom prst="rect">
            <a:avLst/>
          </a:prstGeom>
        </p:spPr>
      </p:pic>
      <p:pic>
        <p:nvPicPr>
          <p:cNvPr id="5" name="图片 4">
            <a:extLst>
              <a:ext uri="{FF2B5EF4-FFF2-40B4-BE49-F238E27FC236}">
                <a16:creationId xmlns="" xmlns:a16="http://schemas.microsoft.com/office/drawing/2014/main" id="{3168BBD3-0289-453A-A3E0-88EDE0DDE11B}"/>
              </a:ext>
            </a:extLst>
          </p:cNvPr>
          <p:cNvPicPr>
            <a:picLocks noChangeAspect="1"/>
          </p:cNvPicPr>
          <p:nvPr userDrawn="1"/>
        </p:nvPicPr>
        <p:blipFill rotWithShape="1">
          <a:blip r:embed="rId3"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t="81334"/>
          <a:stretch/>
        </p:blipFill>
        <p:spPr>
          <a:xfrm>
            <a:off x="0" y="5791200"/>
            <a:ext cx="12192000" cy="1066800"/>
          </a:xfrm>
          <a:prstGeom prst="rect">
            <a:avLst/>
          </a:prstGeom>
        </p:spPr>
      </p:pic>
      <p:sp>
        <p:nvSpPr>
          <p:cNvPr id="11" name="文本框 10">
            <a:extLst>
              <a:ext uri="{FF2B5EF4-FFF2-40B4-BE49-F238E27FC236}">
                <a16:creationId xmlns="" xmlns:a16="http://schemas.microsoft.com/office/drawing/2014/main" id="{97B75096-46CF-4FFC-AA35-68FCC9979493}"/>
              </a:ext>
            </a:extLst>
          </p:cNvPr>
          <p:cNvSpPr txBox="1"/>
          <p:nvPr userDrawn="1"/>
        </p:nvSpPr>
        <p:spPr>
          <a:xfrm>
            <a:off x="1506752" y="227661"/>
            <a:ext cx="6955750"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w="0">
                  <a:gradFill>
                    <a:gsLst>
                      <a:gs pos="29000">
                        <a:srgbClr val="FCFEB6"/>
                      </a:gs>
                      <a:gs pos="59000">
                        <a:srgbClr val="F8EC02"/>
                      </a:gs>
                      <a:gs pos="83000">
                        <a:srgbClr val="F8EC02"/>
                      </a:gs>
                      <a:gs pos="100000">
                        <a:srgbClr val="FCE95A"/>
                      </a:gs>
                    </a:gsLst>
                    <a:lin ang="5400000" scaled="1"/>
                  </a:gradFill>
                </a:ln>
                <a:gradFill>
                  <a:gsLst>
                    <a:gs pos="29000">
                      <a:srgbClr val="FCFEB6"/>
                    </a:gs>
                    <a:gs pos="59000">
                      <a:srgbClr val="F8EC02"/>
                    </a:gs>
                    <a:gs pos="83000">
                      <a:srgbClr val="F8EC02"/>
                    </a:gs>
                    <a:gs pos="100000">
                      <a:srgbClr val="FCE95A"/>
                    </a:gs>
                  </a:gsLst>
                  <a:lin ang="5400000" scaled="1"/>
                </a:gradFill>
                <a:effectLst/>
                <a:uLnTx/>
                <a:uFillTx/>
                <a:latin typeface="华康俪金黑W8(P)" panose="020B0800000000000000" pitchFamily="34" charset="-122"/>
                <a:ea typeface="华康俪金黑W8(P)" panose="020B0800000000000000" pitchFamily="34" charset="-122"/>
                <a:cs typeface="+mn-cs"/>
              </a:rPr>
              <a:t>“习近平新时代中国特色社会主义思想”写入党章</a:t>
            </a:r>
          </a:p>
        </p:txBody>
      </p:sp>
      <p:pic>
        <p:nvPicPr>
          <p:cNvPr id="14" name="图片 13">
            <a:extLst>
              <a:ext uri="{FF2B5EF4-FFF2-40B4-BE49-F238E27FC236}">
                <a16:creationId xmlns="" xmlns:a16="http://schemas.microsoft.com/office/drawing/2014/main" id="{800B7DA3-4433-4B63-9913-3611C45B7352}"/>
              </a:ext>
            </a:extLst>
          </p:cNvPr>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05505" y="-19549"/>
            <a:ext cx="1418837" cy="885550"/>
          </a:xfrm>
          <a:prstGeom prst="rect">
            <a:avLst/>
          </a:prstGeom>
        </p:spPr>
      </p:pic>
      <p:pic>
        <p:nvPicPr>
          <p:cNvPr id="23" name="图片 22">
            <a:extLst>
              <a:ext uri="{FF2B5EF4-FFF2-40B4-BE49-F238E27FC236}">
                <a16:creationId xmlns="" xmlns:a16="http://schemas.microsoft.com/office/drawing/2014/main" id="{71918C71-4877-499A-AFD6-10D5E9E90D9F}"/>
              </a:ext>
            </a:extLst>
          </p:cNvPr>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369779" y="71350"/>
            <a:ext cx="7126292" cy="2583281"/>
          </a:xfrm>
          <a:prstGeom prst="rect">
            <a:avLst/>
          </a:prstGeom>
        </p:spPr>
      </p:pic>
      <p:sp>
        <p:nvSpPr>
          <p:cNvPr id="9" name="圆角矩形 8"/>
          <p:cNvSpPr/>
          <p:nvPr userDrawn="1"/>
        </p:nvSpPr>
        <p:spPr>
          <a:xfrm>
            <a:off x="188259" y="1048871"/>
            <a:ext cx="11806517" cy="5419164"/>
          </a:xfrm>
          <a:prstGeom prst="roundRect">
            <a:avLst>
              <a:gd name="adj" fmla="val 7238"/>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2030230202"/>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涂豆思 首尾页">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650256883"/>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F74872BF-5E8F-4630-A230-213033E8B68F}"/>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8" name="图片 7">
            <a:extLst>
              <a:ext uri="{FF2B5EF4-FFF2-40B4-BE49-F238E27FC236}">
                <a16:creationId xmlns="" xmlns:a16="http://schemas.microsoft.com/office/drawing/2014/main" id="{3D64315C-8E35-4C16-A341-531116304BDC}"/>
              </a:ext>
            </a:extLst>
          </p:cNvPr>
          <p:cNvPicPr>
            <a:picLocks noChangeAspect="1"/>
          </p:cNvPicPr>
          <p:nvPr userDrawn="1"/>
        </p:nvPicPr>
        <p:blipFill rotWithShape="1">
          <a:blip r:embed="rId5" cstate="print">
            <a:extLst>
              <a:ext uri="{28A0092B-C50C-407E-A947-70E740481C1C}">
                <a14:useLocalDpi xmlns="" xmlns:a14="http://schemas.microsoft.com/office/drawing/2010/main" val="0"/>
              </a:ext>
            </a:extLst>
          </a:blip>
          <a:srcRect l="5205" r="5205"/>
          <a:stretch/>
        </p:blipFill>
        <p:spPr>
          <a:xfrm>
            <a:off x="0" y="-1"/>
            <a:ext cx="12192000" cy="6379029"/>
          </a:xfrm>
          <a:prstGeom prst="rect">
            <a:avLst/>
          </a:prstGeom>
        </p:spPr>
      </p:pic>
      <p:pic>
        <p:nvPicPr>
          <p:cNvPr id="9" name="图片 8">
            <a:extLst>
              <a:ext uri="{FF2B5EF4-FFF2-40B4-BE49-F238E27FC236}">
                <a16:creationId xmlns="" xmlns:a16="http://schemas.microsoft.com/office/drawing/2014/main" id="{F3BEF551-12FD-4B58-999B-7A3EBD85505B}"/>
              </a:ext>
            </a:extLst>
          </p:cNvPr>
          <p:cNvPicPr>
            <a:picLocks noChangeAspect="1"/>
          </p:cNvPicPr>
          <p:nvPr userDrawn="1"/>
        </p:nvPicPr>
        <p:blipFill rotWithShape="1">
          <a:blip r:embed="rId6"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t="81334"/>
          <a:stretch/>
        </p:blipFill>
        <p:spPr>
          <a:xfrm>
            <a:off x="0" y="5791200"/>
            <a:ext cx="12192000" cy="1066800"/>
          </a:xfrm>
          <a:prstGeom prst="rect">
            <a:avLst/>
          </a:prstGeom>
        </p:spPr>
      </p:pic>
    </p:spTree>
    <p:extLst>
      <p:ext uri="{BB962C8B-B14F-4D97-AF65-F5344CB8AC3E}">
        <p14:creationId xmlns="" xmlns:p14="http://schemas.microsoft.com/office/powerpoint/2010/main" val="2869427988"/>
      </p:ext>
    </p:extLst>
  </p:cSld>
  <p:clrMap bg1="lt1" tx1="dk1" bg2="lt2" tx2="dk2" accent1="accent1" accent2="accent2" accent3="accent3" accent4="accent4" accent5="accent5" accent6="accent6" hlink="hlink" folHlink="folHlink"/>
  <p:sldLayoutIdLst>
    <p:sldLayoutId id="2147483681" r:id="rId1"/>
    <p:sldLayoutId id="2147483676" r:id="rId2"/>
  </p:sldLayoutIdLst>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1.xml"/><Relationship Id="rId7" Type="http://schemas.openxmlformats.org/officeDocument/2006/relationships/image" Target="../media/image7.png"/><Relationship Id="rId12"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openxmlformats.org/officeDocument/2006/relationships/image" Target="../media/image3.png"/><Relationship Id="rId11" Type="http://schemas.microsoft.com/office/2007/relationships/media" Target="../media/media1.mp3"/><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image" Target="../media/image2.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26.xml"/><Relationship Id="rId7" Type="http://schemas.openxmlformats.org/officeDocument/2006/relationships/image" Target="../media/image7.png"/><Relationship Id="rId12"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openxmlformats.org/officeDocument/2006/relationships/image" Target="../media/image3.png"/><Relationship Id="rId11" Type="http://schemas.microsoft.com/office/2007/relationships/media" Target="../media/media1.mp3"/><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image" Target="../media/image2.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6314FF6F-94A0-4994-A1B2-DB15B9FF370E}"/>
              </a:ext>
            </a:extLst>
          </p:cNvPr>
          <p:cNvPicPr>
            <a:picLocks noChangeAspect="1"/>
          </p:cNvPicPr>
          <p:nvPr/>
        </p:nvPicPr>
        <p:blipFill rotWithShape="1">
          <a:blip r:embed="rId4" cstate="print">
            <a:extLst>
              <a:ext uri="{28A0092B-C50C-407E-A947-70E740481C1C}">
                <a14:useLocalDpi xmlns="" xmlns:a14="http://schemas.microsoft.com/office/drawing/2010/main" val="0"/>
              </a:ext>
            </a:extLst>
          </a:blip>
          <a:srcRect l="5205" r="5205"/>
          <a:stretch/>
        </p:blipFill>
        <p:spPr>
          <a:xfrm>
            <a:off x="0" y="-1"/>
            <a:ext cx="12192000" cy="6379029"/>
          </a:xfrm>
          <a:prstGeom prst="rect">
            <a:avLst/>
          </a:prstGeom>
        </p:spPr>
      </p:pic>
      <p:pic>
        <p:nvPicPr>
          <p:cNvPr id="6" name="图片 5">
            <a:extLst>
              <a:ext uri="{FF2B5EF4-FFF2-40B4-BE49-F238E27FC236}">
                <a16:creationId xmlns="" xmlns:a16="http://schemas.microsoft.com/office/drawing/2014/main" id="{B0FDB59C-1A1E-4BED-A3F0-33F6AE23FC37}"/>
              </a:ext>
            </a:extLst>
          </p:cNvPr>
          <p:cNvPicPr>
            <a:picLocks noChangeAspect="1"/>
          </p:cNvPicPr>
          <p:nvPr/>
        </p:nvPicPr>
        <p:blipFill rotWithShape="1">
          <a:blip r:embed="rId5" cstate="print">
            <a:extLst>
              <a:ext uri="{28A0092B-C50C-407E-A947-70E740481C1C}">
                <a14:useLocalDpi xmlns="" xmlns:a14="http://schemas.microsoft.com/office/drawing/2010/main" val="0"/>
              </a:ext>
            </a:extLst>
          </a:blip>
          <a:srcRect l="70952" b="10106"/>
          <a:stretch/>
        </p:blipFill>
        <p:spPr>
          <a:xfrm>
            <a:off x="8650514" y="2096359"/>
            <a:ext cx="3541486" cy="4260898"/>
          </a:xfrm>
          <a:prstGeom prst="rect">
            <a:avLst/>
          </a:prstGeom>
        </p:spPr>
      </p:pic>
      <p:pic>
        <p:nvPicPr>
          <p:cNvPr id="2" name="图片 1">
            <a:extLst>
              <a:ext uri="{FF2B5EF4-FFF2-40B4-BE49-F238E27FC236}">
                <a16:creationId xmlns="" xmlns:a16="http://schemas.microsoft.com/office/drawing/2014/main" id="{724CF3FC-B3E9-45F8-B936-C984A459490B}"/>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t="82476"/>
          <a:stretch/>
        </p:blipFill>
        <p:spPr>
          <a:xfrm>
            <a:off x="0" y="5856514"/>
            <a:ext cx="12192000" cy="1001486"/>
          </a:xfrm>
          <a:prstGeom prst="rect">
            <a:avLst/>
          </a:prstGeom>
        </p:spPr>
      </p:pic>
      <p:pic>
        <p:nvPicPr>
          <p:cNvPr id="8" name="图片 7">
            <a:extLst>
              <a:ext uri="{FF2B5EF4-FFF2-40B4-BE49-F238E27FC236}">
                <a16:creationId xmlns="" xmlns:a16="http://schemas.microsoft.com/office/drawing/2014/main" id="{7C2C85BB-12DD-416A-A827-C7DE4C308D92}"/>
              </a:ext>
            </a:extLst>
          </p:cNvPr>
          <p:cNvPicPr>
            <a:picLocks noChangeAspect="1"/>
          </p:cNvPicPr>
          <p:nvPr/>
        </p:nvPicPr>
        <p:blipFill rotWithShape="1">
          <a:blip r:embed="rId7" cstate="print">
            <a:extLst>
              <a:ext uri="{28A0092B-C50C-407E-A947-70E740481C1C}">
                <a14:useLocalDpi xmlns="" xmlns:a14="http://schemas.microsoft.com/office/drawing/2010/main" val="0"/>
              </a:ext>
            </a:extLst>
          </a:blip>
          <a:srcRect t="38374" r="74235"/>
          <a:stretch/>
        </p:blipFill>
        <p:spPr>
          <a:xfrm>
            <a:off x="0" y="3338286"/>
            <a:ext cx="3933372" cy="3519714"/>
          </a:xfrm>
          <a:prstGeom prst="rect">
            <a:avLst/>
          </a:prstGeom>
        </p:spPr>
      </p:pic>
      <p:pic>
        <p:nvPicPr>
          <p:cNvPr id="10" name="图片 9">
            <a:extLst>
              <a:ext uri="{FF2B5EF4-FFF2-40B4-BE49-F238E27FC236}">
                <a16:creationId xmlns="" xmlns:a16="http://schemas.microsoft.com/office/drawing/2014/main" id="{C95966B6-A7EF-4949-9F1E-0331690480A2}"/>
              </a:ext>
            </a:extLst>
          </p:cNvPr>
          <p:cNvPicPr>
            <a:picLocks noChangeAspect="1"/>
          </p:cNvPicPr>
          <p:nvPr/>
        </p:nvPicPr>
        <p:blipFill rotWithShape="1">
          <a:blip r:embed="rId8" cstate="print">
            <a:extLst>
              <a:ext uri="{28A0092B-C50C-407E-A947-70E740481C1C}">
                <a14:useLocalDpi xmlns="" xmlns:a14="http://schemas.microsoft.com/office/drawing/2010/main" val="0"/>
              </a:ext>
            </a:extLst>
          </a:blip>
          <a:srcRect b="65927"/>
          <a:stretch/>
        </p:blipFill>
        <p:spPr>
          <a:xfrm>
            <a:off x="0" y="0"/>
            <a:ext cx="12192000" cy="2096359"/>
          </a:xfrm>
          <a:prstGeom prst="rect">
            <a:avLst/>
          </a:prstGeom>
        </p:spPr>
      </p:pic>
      <p:pic>
        <p:nvPicPr>
          <p:cNvPr id="16" name="图片 15">
            <a:extLst>
              <a:ext uri="{FF2B5EF4-FFF2-40B4-BE49-F238E27FC236}">
                <a16:creationId xmlns="" xmlns:a16="http://schemas.microsoft.com/office/drawing/2014/main" id="{5825E9F3-05F3-4DFE-8A7E-027AAD933067}"/>
              </a:ext>
            </a:extLst>
          </p:cNvPr>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0" y="0"/>
            <a:ext cx="12192000" cy="6308179"/>
          </a:xfrm>
          <a:prstGeom prst="rect">
            <a:avLst/>
          </a:prstGeom>
        </p:spPr>
      </p:pic>
      <p:sp>
        <p:nvSpPr>
          <p:cNvPr id="11" name="矩形 10">
            <a:extLst>
              <a:ext uri="{FF2B5EF4-FFF2-40B4-BE49-F238E27FC236}">
                <a16:creationId xmlns="" xmlns:a16="http://schemas.microsoft.com/office/drawing/2014/main" id="{276622CC-5005-4ECF-990A-782C85201956}"/>
              </a:ext>
            </a:extLst>
          </p:cNvPr>
          <p:cNvSpPr/>
          <p:nvPr/>
        </p:nvSpPr>
        <p:spPr>
          <a:xfrm>
            <a:off x="1654629" y="2070992"/>
            <a:ext cx="9158514" cy="1862048"/>
          </a:xfrm>
          <a:prstGeom prst="rect">
            <a:avLst/>
          </a:prstGeom>
          <a:effectLst>
            <a:glow rad="914400">
              <a:schemeClr val="accent4">
                <a:satMod val="175000"/>
                <a:alpha val="73000"/>
              </a:schemeClr>
            </a:glow>
            <a:reflection blurRad="6350" stA="50000" endA="300" endPos="38500" dist="50800" dir="5400000" sy="-100000" algn="bl" rotWithShape="0"/>
          </a:effectLst>
          <a:scene3d>
            <a:camera prst="orthographicFront"/>
            <a:lightRig rig="threePt" dir="t"/>
          </a:scene3d>
          <a:sp3d>
            <a:bevelT w="139700" h="139700" prst="divot"/>
            <a:bevelB/>
          </a:sp3d>
        </p:spPr>
        <p:txBody>
          <a:bodyPr wrap="square">
            <a:spAutoFit/>
          </a:bodyPr>
          <a:lstStyle/>
          <a:p>
            <a:pPr lvl="0" algn="dist">
              <a:defRPr/>
            </a:pPr>
            <a:r>
              <a:rPr lang="zh-CN" altLang="en-US" sz="11500" b="1" dirty="0">
                <a:ln w="38100">
                  <a:noFill/>
                </a:ln>
                <a:gradFill>
                  <a:gsLst>
                    <a:gs pos="0">
                      <a:srgbClr val="FFFEE8"/>
                    </a:gs>
                    <a:gs pos="35000">
                      <a:srgbClr val="FEF417"/>
                    </a:gs>
                    <a:gs pos="51000">
                      <a:srgbClr val="F6D101"/>
                    </a:gs>
                    <a:gs pos="62032">
                      <a:srgbClr val="F6C201"/>
                    </a:gs>
                    <a:gs pos="79000">
                      <a:srgbClr val="F7AB00"/>
                    </a:gs>
                  </a:gsLst>
                  <a:lin ang="5400000" scaled="1"/>
                </a:gradFill>
                <a:effectLst>
                  <a:outerShdw blurRad="50800" dist="38100" dir="2700000" algn="tl" rotWithShape="0">
                    <a:prstClr val="black">
                      <a:alpha val="40000"/>
                    </a:prstClr>
                  </a:outerShdw>
                  <a:reflection blurRad="6350" stA="55000" endA="300" endPos="45500" dir="5400000" sy="-100000" algn="bl" rotWithShape="0"/>
                </a:effectLst>
                <a:latin typeface="微软雅黑" panose="020B0503020204020204" pitchFamily="34" charset="-122"/>
                <a:ea typeface="微软雅黑" panose="020B0503020204020204" pitchFamily="34" charset="-122"/>
              </a:rPr>
              <a:t>新党章程学习</a:t>
            </a:r>
          </a:p>
        </p:txBody>
      </p:sp>
      <p:sp>
        <p:nvSpPr>
          <p:cNvPr id="12" name="文本框 11">
            <a:extLst>
              <a:ext uri="{FF2B5EF4-FFF2-40B4-BE49-F238E27FC236}">
                <a16:creationId xmlns="" xmlns:a16="http://schemas.microsoft.com/office/drawing/2014/main" id="{6A556AD7-0585-45E1-B117-A4F6A14C0D0A}"/>
              </a:ext>
            </a:extLst>
          </p:cNvPr>
          <p:cNvSpPr txBox="1"/>
          <p:nvPr/>
        </p:nvSpPr>
        <p:spPr>
          <a:xfrm>
            <a:off x="4018724" y="4100430"/>
            <a:ext cx="4546437" cy="73866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等线" panose="020F0502020204030204"/>
                <a:ea typeface="等线" panose="02010600030101010101" pitchFamily="2" charset="-122"/>
                <a:cs typeface="+mn-cs"/>
              </a:rPr>
              <a:t>——</a:t>
            </a:r>
            <a:r>
              <a:rPr kumimoji="0" lang="zh-CN" altLang="en-US" sz="1400" b="1"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等线" panose="020F0502020204030204"/>
                <a:ea typeface="等线" panose="02010600030101010101" pitchFamily="2" charset="-122"/>
                <a:cs typeface="+mn-cs"/>
              </a:rPr>
              <a:t>学习贯彻落实党的十九大精神</a:t>
            </a:r>
            <a:r>
              <a:rPr kumimoji="0" lang="en-US" altLang="zh-CN" sz="1400" b="1"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等线" panose="020F0502020204030204"/>
                <a:ea typeface="等线" panose="02010600030101010101" pitchFamily="2" charset="-122"/>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等线" panose="020F0502020204030204"/>
                <a:ea typeface="等线" panose="02010600030101010101" pitchFamily="2" charset="-122"/>
                <a:cs typeface="+mn-cs"/>
              </a:rPr>
              <a:t>Study and implement the nineteen spirits of the party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等线" panose="020F0502020204030204"/>
                <a:ea typeface="等线" panose="02010600030101010101" pitchFamily="2" charset="-122"/>
                <a:cs typeface="+mn-cs"/>
              </a:rPr>
              <a:t>201X</a:t>
            </a:r>
            <a:r>
              <a:rPr kumimoji="0" lang="zh-CN" altLang="en-US" sz="1400" b="1"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等线" panose="020F0502020204030204"/>
                <a:ea typeface="等线" panose="02010600030101010101" pitchFamily="2" charset="-122"/>
                <a:cs typeface="+mn-cs"/>
              </a:rPr>
              <a:t>年</a:t>
            </a:r>
            <a:r>
              <a:rPr lang="en-US" altLang="zh-CN" sz="1400" b="1" dirty="0">
                <a:solidFill>
                  <a:srgbClr val="000000"/>
                </a:solidFill>
                <a:effectLst>
                  <a:outerShdw blurRad="38100" dist="38100" dir="2700000" algn="tl">
                    <a:srgbClr val="000000">
                      <a:alpha val="43137"/>
                    </a:srgbClr>
                  </a:outerShdw>
                </a:effectLst>
                <a:latin typeface="等线" panose="020F0502020204030204"/>
                <a:ea typeface="等线" panose="02010600030101010101" pitchFamily="2" charset="-122"/>
              </a:rPr>
              <a:t>XX</a:t>
            </a:r>
            <a:r>
              <a:rPr lang="zh-CN" altLang="en-US" sz="1400" b="1" dirty="0">
                <a:solidFill>
                  <a:srgbClr val="000000"/>
                </a:solidFill>
                <a:effectLst>
                  <a:outerShdw blurRad="38100" dist="38100" dir="2700000" algn="tl">
                    <a:srgbClr val="000000">
                      <a:alpha val="43137"/>
                    </a:srgbClr>
                  </a:outerShdw>
                </a:effectLst>
                <a:latin typeface="等线" panose="020F0502020204030204"/>
                <a:ea typeface="等线" panose="02010600030101010101" pitchFamily="2" charset="-122"/>
              </a:rPr>
              <a:t>月</a:t>
            </a:r>
            <a:r>
              <a:rPr lang="en-US" altLang="zh-CN" sz="1400" b="1" dirty="0">
                <a:solidFill>
                  <a:srgbClr val="000000"/>
                </a:solidFill>
                <a:effectLst>
                  <a:outerShdw blurRad="38100" dist="38100" dir="2700000" algn="tl">
                    <a:srgbClr val="000000">
                      <a:alpha val="43137"/>
                    </a:srgbClr>
                  </a:outerShdw>
                </a:effectLst>
                <a:latin typeface="等线" panose="020F0502020204030204"/>
                <a:ea typeface="等线" panose="02010600030101010101" pitchFamily="2" charset="-122"/>
              </a:rPr>
              <a:t>XX</a:t>
            </a:r>
            <a:r>
              <a:rPr lang="zh-CN" altLang="en-US" sz="1400" b="1" dirty="0">
                <a:solidFill>
                  <a:srgbClr val="000000"/>
                </a:solidFill>
                <a:effectLst>
                  <a:outerShdw blurRad="38100" dist="38100" dir="2700000" algn="tl">
                    <a:srgbClr val="000000">
                      <a:alpha val="43137"/>
                    </a:srgbClr>
                  </a:outerShdw>
                </a:effectLst>
                <a:latin typeface="等线" panose="020F0502020204030204"/>
                <a:ea typeface="等线" panose="02010600030101010101" pitchFamily="2" charset="-122"/>
              </a:rPr>
              <a:t>日</a:t>
            </a:r>
            <a:endParaRPr kumimoji="0" lang="zh-CN" altLang="en-US" sz="1400" b="1"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等线" panose="020F0502020204030204"/>
              <a:ea typeface="等线" panose="02010600030101010101" pitchFamily="2" charset="-122"/>
              <a:cs typeface="+mn-cs"/>
            </a:endParaRPr>
          </a:p>
        </p:txBody>
      </p:sp>
      <p:sp>
        <p:nvSpPr>
          <p:cNvPr id="13" name="文本框 12">
            <a:extLst>
              <a:ext uri="{FF2B5EF4-FFF2-40B4-BE49-F238E27FC236}">
                <a16:creationId xmlns="" xmlns:a16="http://schemas.microsoft.com/office/drawing/2014/main" id="{8A8CA786-F702-4982-AAC2-0D9529142BEE}"/>
              </a:ext>
            </a:extLst>
          </p:cNvPr>
          <p:cNvSpPr txBox="1"/>
          <p:nvPr/>
        </p:nvSpPr>
        <p:spPr>
          <a:xfrm>
            <a:off x="3109106" y="1763207"/>
            <a:ext cx="6340197" cy="461665"/>
          </a:xfrm>
          <a:prstGeom prst="rect">
            <a:avLst/>
          </a:prstGeom>
          <a:noFill/>
        </p:spPr>
        <p:txBody>
          <a:bodyPr wrap="none" rtlCol="0">
            <a:spAutoFit/>
          </a:bodyPr>
          <a:lstStyle/>
          <a:p>
            <a:pPr lvl="0">
              <a:defRPr/>
            </a:pPr>
            <a:r>
              <a:rPr lang="zh-CN" altLang="en-US" sz="2400" b="1" dirty="0">
                <a:gradFill>
                  <a:gsLst>
                    <a:gs pos="0">
                      <a:srgbClr val="FFFEE8"/>
                    </a:gs>
                    <a:gs pos="35000">
                      <a:srgbClr val="FEF417"/>
                    </a:gs>
                    <a:gs pos="51000">
                      <a:srgbClr val="F6D101"/>
                    </a:gs>
                    <a:gs pos="62032">
                      <a:srgbClr val="F6C201"/>
                    </a:gs>
                    <a:gs pos="79000">
                      <a:srgbClr val="F7AB00"/>
                    </a:gs>
                  </a:gsLst>
                  <a:lin ang="5400000" scaled="1"/>
                </a:gradFill>
                <a:effectLst>
                  <a:outerShdw blurRad="38100" dist="38100" dir="2700000" algn="tl">
                    <a:srgbClr val="000000">
                      <a:alpha val="43137"/>
                    </a:srgbClr>
                  </a:outerShdw>
                </a:effectLst>
                <a:latin typeface="等线" panose="020F0502020204030204"/>
                <a:ea typeface="等线" panose="02010600030101010101" pitchFamily="2" charset="-122"/>
              </a:rPr>
              <a:t>重点解读：十九大审议通过的中国共产党章程</a:t>
            </a:r>
          </a:p>
        </p:txBody>
      </p:sp>
      <p:pic>
        <p:nvPicPr>
          <p:cNvPr id="14" name="图片 13">
            <a:extLst>
              <a:ext uri="{FF2B5EF4-FFF2-40B4-BE49-F238E27FC236}">
                <a16:creationId xmlns="" xmlns:a16="http://schemas.microsoft.com/office/drawing/2014/main" id="{EC83B92C-B5EF-4B1A-9A13-B3636C467C90}"/>
              </a:ext>
            </a:extLst>
          </p:cNvPr>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8173091" y="1518103"/>
            <a:ext cx="3022222" cy="1828571"/>
          </a:xfrm>
          <a:prstGeom prst="rect">
            <a:avLst/>
          </a:prstGeom>
        </p:spPr>
      </p:pic>
      <p:grpSp>
        <p:nvGrpSpPr>
          <p:cNvPr id="17" name="组合 16">
            <a:extLst>
              <a:ext uri="{FF2B5EF4-FFF2-40B4-BE49-F238E27FC236}">
                <a16:creationId xmlns="" xmlns:a16="http://schemas.microsoft.com/office/drawing/2014/main" id="{4C4147E7-B59C-46B2-A614-BA7B8B3D140C}"/>
              </a:ext>
            </a:extLst>
          </p:cNvPr>
          <p:cNvGrpSpPr/>
          <p:nvPr/>
        </p:nvGrpSpPr>
        <p:grpSpPr>
          <a:xfrm>
            <a:off x="2631679" y="5204586"/>
            <a:ext cx="1519682" cy="81205"/>
            <a:chOff x="1527858" y="3240912"/>
            <a:chExt cx="3032568" cy="162046"/>
          </a:xfrm>
        </p:grpSpPr>
        <p:cxnSp>
          <p:nvCxnSpPr>
            <p:cNvPr id="18" name="直接连接符 17">
              <a:extLst>
                <a:ext uri="{FF2B5EF4-FFF2-40B4-BE49-F238E27FC236}">
                  <a16:creationId xmlns="" xmlns:a16="http://schemas.microsoft.com/office/drawing/2014/main" id="{6075819B-679F-41E0-938D-27C55163D31A}"/>
                </a:ext>
              </a:extLst>
            </p:cNvPr>
            <p:cNvCxnSpPr/>
            <p:nvPr/>
          </p:nvCxnSpPr>
          <p:spPr>
            <a:xfrm>
              <a:off x="1527858" y="3321935"/>
              <a:ext cx="287052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 xmlns:a16="http://schemas.microsoft.com/office/drawing/2014/main" id="{93A905AB-4361-443D-AC8C-CDED22FAFFC1}"/>
                </a:ext>
              </a:extLst>
            </p:cNvPr>
            <p:cNvSpPr/>
            <p:nvPr/>
          </p:nvSpPr>
          <p:spPr>
            <a:xfrm>
              <a:off x="4398380" y="3240912"/>
              <a:ext cx="162046" cy="1620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grpSp>
        <p:nvGrpSpPr>
          <p:cNvPr id="20" name="组合 19">
            <a:extLst>
              <a:ext uri="{FF2B5EF4-FFF2-40B4-BE49-F238E27FC236}">
                <a16:creationId xmlns="" xmlns:a16="http://schemas.microsoft.com/office/drawing/2014/main" id="{67B0104A-7426-463D-A551-9C9A5024CC9B}"/>
              </a:ext>
            </a:extLst>
          </p:cNvPr>
          <p:cNvGrpSpPr/>
          <p:nvPr/>
        </p:nvGrpSpPr>
        <p:grpSpPr>
          <a:xfrm flipH="1">
            <a:off x="8432525" y="5204586"/>
            <a:ext cx="1519682" cy="81205"/>
            <a:chOff x="1527858" y="3240912"/>
            <a:chExt cx="3032568" cy="162046"/>
          </a:xfrm>
        </p:grpSpPr>
        <p:cxnSp>
          <p:nvCxnSpPr>
            <p:cNvPr id="21" name="直接连接符 20">
              <a:extLst>
                <a:ext uri="{FF2B5EF4-FFF2-40B4-BE49-F238E27FC236}">
                  <a16:creationId xmlns="" xmlns:a16="http://schemas.microsoft.com/office/drawing/2014/main" id="{FD8423C2-9A43-4E52-9682-262F24585812}"/>
                </a:ext>
              </a:extLst>
            </p:cNvPr>
            <p:cNvCxnSpPr/>
            <p:nvPr/>
          </p:nvCxnSpPr>
          <p:spPr>
            <a:xfrm>
              <a:off x="1527858" y="3321935"/>
              <a:ext cx="287052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 xmlns:a16="http://schemas.microsoft.com/office/drawing/2014/main" id="{E6A5106C-1891-4525-AD72-2CAD858B45CC}"/>
                </a:ext>
              </a:extLst>
            </p:cNvPr>
            <p:cNvSpPr/>
            <p:nvPr/>
          </p:nvSpPr>
          <p:spPr>
            <a:xfrm>
              <a:off x="4398380" y="3240912"/>
              <a:ext cx="162046" cy="1620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sp>
        <p:nvSpPr>
          <p:cNvPr id="23" name="矩形 22">
            <a:extLst>
              <a:ext uri="{FF2B5EF4-FFF2-40B4-BE49-F238E27FC236}">
                <a16:creationId xmlns="" xmlns:a16="http://schemas.microsoft.com/office/drawing/2014/main" id="{264D8AE2-142B-4C56-B15A-1BE7677BFE47}"/>
              </a:ext>
            </a:extLst>
          </p:cNvPr>
          <p:cNvSpPr/>
          <p:nvPr/>
        </p:nvSpPr>
        <p:spPr>
          <a:xfrm>
            <a:off x="4206668" y="5073025"/>
            <a:ext cx="4170549" cy="344325"/>
          </a:xfrm>
          <a:prstGeom prst="rect">
            <a:avLst/>
          </a:prstGeom>
          <a:noFill/>
          <a:ln>
            <a:noFill/>
          </a:ln>
          <a:effectLst>
            <a:innerShdw blurRad="63500" dist="50800" dir="16200000">
              <a:prstClr val="black">
                <a:alpha val="50000"/>
              </a:prstClr>
            </a:innerShdw>
          </a:effectLst>
        </p:spPr>
        <p:txBody>
          <a:bodyPr wrap="square" rtlCol="0">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1600" b="1" i="0" u="none" strike="noStrike" kern="1200" cap="none" spc="0" normalizeH="0" baseline="0" noProof="0" dirty="0">
                <a:ln>
                  <a:noFill/>
                </a:ln>
                <a:gradFill>
                  <a:gsLst>
                    <a:gs pos="90000">
                      <a:srgbClr val="C00000"/>
                    </a:gs>
                    <a:gs pos="30000">
                      <a:srgbClr val="FF3300"/>
                    </a:gs>
                  </a:gsLst>
                  <a:lin ang="5400000" scaled="1"/>
                </a:gradFill>
                <a:effectLst/>
                <a:uLnTx/>
                <a:uFillTx/>
                <a:latin typeface="微软雅黑"/>
                <a:ea typeface="微软雅黑"/>
                <a:cs typeface="+mn-ea"/>
                <a:sym typeface="+mn-lt"/>
              </a:rPr>
              <a:t>主讲人</a:t>
            </a:r>
            <a:r>
              <a:rPr kumimoji="0" lang="zh-CN" altLang="en-US" sz="1600" b="1" i="0" u="none" strike="noStrike" kern="1200" cap="none" spc="0" normalizeH="0" baseline="0" noProof="0" dirty="0" smtClean="0">
                <a:ln>
                  <a:noFill/>
                </a:ln>
                <a:gradFill>
                  <a:gsLst>
                    <a:gs pos="90000">
                      <a:srgbClr val="C00000"/>
                    </a:gs>
                    <a:gs pos="30000">
                      <a:srgbClr val="FF3300"/>
                    </a:gs>
                  </a:gsLst>
                  <a:lin ang="5400000" scaled="1"/>
                </a:gradFill>
                <a:effectLst/>
                <a:uLnTx/>
                <a:uFillTx/>
                <a:latin typeface="微软雅黑"/>
                <a:ea typeface="微软雅黑"/>
                <a:cs typeface="+mn-ea"/>
                <a:sym typeface="+mn-lt"/>
              </a:rPr>
              <a:t>：桐音设计</a:t>
            </a:r>
            <a:endParaRPr kumimoji="0" lang="zh-CN" altLang="en-US" sz="1600" b="1" i="0" u="none" strike="noStrike" kern="1200" cap="none" spc="0" normalizeH="0" baseline="0" noProof="0" dirty="0">
              <a:ln>
                <a:noFill/>
              </a:ln>
              <a:gradFill>
                <a:gsLst>
                  <a:gs pos="90000">
                    <a:srgbClr val="C00000"/>
                  </a:gs>
                  <a:gs pos="30000">
                    <a:srgbClr val="FF3300"/>
                  </a:gs>
                </a:gsLst>
                <a:lin ang="5400000" scaled="1"/>
              </a:gradFill>
              <a:effectLst/>
              <a:uLnTx/>
              <a:uFillTx/>
              <a:latin typeface="微软雅黑"/>
              <a:ea typeface="微软雅黑"/>
              <a:cs typeface="+mn-ea"/>
              <a:sym typeface="+mn-lt"/>
            </a:endParaRPr>
          </a:p>
        </p:txBody>
      </p:sp>
      <p:pic>
        <p:nvPicPr>
          <p:cNvPr id="24" name="建党伟业背景音乐 红旗颂.mp3">
            <a:hlinkClick r:id="" action="ppaction://media"/>
            <a:extLst>
              <a:ext uri="{FF2B5EF4-FFF2-40B4-BE49-F238E27FC236}">
                <a16:creationId xmlns="" xmlns:a16="http://schemas.microsoft.com/office/drawing/2014/main" id="{D253E338-744F-45C0-B60C-03ECB445E5A5}"/>
              </a:ext>
            </a:extLst>
          </p:cNvPr>
          <p:cNvPicPr>
            <a:picLocks noChangeAspect="1"/>
          </p:cNvPicPr>
          <p:nvPr>
            <a:videoFile r:link="rId1"/>
            <p:extLst>
              <p:ext uri="{DAA4B4D4-6D71-4841-9C94-3DE7FCFB9230}">
                <p14:media xmlns="" xmlns:p14="http://schemas.microsoft.com/office/powerpoint/2010/main" r:embed="rId11"/>
              </p:ext>
            </p:extLst>
          </p:nvPr>
        </p:nvPicPr>
        <p:blipFill>
          <a:blip r:embed="rId12" cstate="print"/>
          <a:stretch>
            <a:fillRect/>
          </a:stretch>
        </p:blipFill>
        <p:spPr>
          <a:xfrm>
            <a:off x="-609600" y="0"/>
            <a:ext cx="609600" cy="609600"/>
          </a:xfrm>
          <a:prstGeom prst="rect">
            <a:avLst/>
          </a:prstGeom>
        </p:spPr>
      </p:pic>
    </p:spTree>
    <p:extLst>
      <p:ext uri="{BB962C8B-B14F-4D97-AF65-F5344CB8AC3E}">
        <p14:creationId xmlns="" xmlns:p14="http://schemas.microsoft.com/office/powerpoint/2010/main" val="265853339"/>
      </p:ext>
    </p:extLst>
  </p:cSld>
  <p:clrMapOvr>
    <a:masterClrMapping/>
  </p:clrMapOvr>
  <mc:AlternateContent xmlns:mc="http://schemas.openxmlformats.org/markup-compatibility/2006">
    <mc:Choice xmlns="" xmlns:p14="http://schemas.microsoft.com/office/powerpoint/2010/main" Requires="p14">
      <p:transition spd="slow" p14:dur="1400" advClick="0" advTm="3000">
        <p14:ripp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par>
                                <p:cTn id="11" presetID="22" presetClass="entr" presetSubtype="2"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right)">
                                      <p:cBhvr>
                                        <p:cTn id="13" dur="500"/>
                                        <p:tgtEl>
                                          <p:spTgt spid="2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19" repeatCount="indefinite" fill="hold" display="0">
                  <p:stCondLst>
                    <p:cond delay="indefinite"/>
                  </p:stCondLst>
                  <p:endCondLst>
                    <p:cond evt="onStopAudio" delay="0">
                      <p:tgtEl>
                        <p:sldTgt/>
                      </p:tgtEl>
                    </p:cond>
                  </p:endCondLst>
                </p:cTn>
                <p:tgtEl>
                  <p:spTgt spid="24"/>
                </p:tgtEl>
              </p:cMediaNode>
            </p:video>
          </p:childTnLst>
        </p:cTn>
      </p:par>
    </p:tnLst>
    <p:bldLst>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PA_组合 18">
            <a:extLst>
              <a:ext uri="{FF2B5EF4-FFF2-40B4-BE49-F238E27FC236}">
                <a16:creationId xmlns="" xmlns:a16="http://schemas.microsoft.com/office/drawing/2014/main" id="{E751D7E8-4FB9-4D5B-834F-BF454246378A}"/>
              </a:ext>
            </a:extLst>
          </p:cNvPr>
          <p:cNvGrpSpPr/>
          <p:nvPr>
            <p:custDataLst>
              <p:tags r:id="rId1"/>
            </p:custDataLst>
          </p:nvPr>
        </p:nvGrpSpPr>
        <p:grpSpPr>
          <a:xfrm>
            <a:off x="2644673" y="1989803"/>
            <a:ext cx="658290" cy="617310"/>
            <a:chOff x="-12190156" y="-1701223"/>
            <a:chExt cx="3969525" cy="4007625"/>
          </a:xfrm>
        </p:grpSpPr>
        <p:pic>
          <p:nvPicPr>
            <p:cNvPr id="48" name="图片 47">
              <a:extLst>
                <a:ext uri="{FF2B5EF4-FFF2-40B4-BE49-F238E27FC236}">
                  <a16:creationId xmlns="" xmlns:a16="http://schemas.microsoft.com/office/drawing/2014/main" id="{56A78350-A56F-4514-9991-FC22009C6AA4}"/>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2087781" y="-1675048"/>
              <a:ext cx="3867150" cy="3981450"/>
            </a:xfrm>
            <a:prstGeom prst="rect">
              <a:avLst/>
            </a:prstGeom>
          </p:spPr>
        </p:pic>
        <p:pic>
          <p:nvPicPr>
            <p:cNvPr id="49" name="图片 48">
              <a:extLst>
                <a:ext uri="{FF2B5EF4-FFF2-40B4-BE49-F238E27FC236}">
                  <a16:creationId xmlns="" xmlns:a16="http://schemas.microsoft.com/office/drawing/2014/main" id="{77A6D778-B3D3-426D-8D1A-9E36F9A2F79E}"/>
                </a:ext>
              </a:extLst>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12190156" y="-1701223"/>
              <a:ext cx="3771899" cy="3733800"/>
            </a:xfrm>
            <a:prstGeom prst="rect">
              <a:avLst/>
            </a:prstGeom>
          </p:spPr>
        </p:pic>
      </p:grpSp>
      <p:cxnSp>
        <p:nvCxnSpPr>
          <p:cNvPr id="50" name="直接连接符 49">
            <a:extLst>
              <a:ext uri="{FF2B5EF4-FFF2-40B4-BE49-F238E27FC236}">
                <a16:creationId xmlns="" xmlns:a16="http://schemas.microsoft.com/office/drawing/2014/main" id="{DFD11D4C-1A5D-4059-BDAB-7528886A1F64}"/>
              </a:ext>
            </a:extLst>
          </p:cNvPr>
          <p:cNvCxnSpPr>
            <a:cxnSpLocks/>
          </p:cNvCxnSpPr>
          <p:nvPr/>
        </p:nvCxnSpPr>
        <p:spPr>
          <a:xfrm>
            <a:off x="2797174" y="4531964"/>
            <a:ext cx="5486400"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51" name="PA_文本框 29">
            <a:extLst>
              <a:ext uri="{FF2B5EF4-FFF2-40B4-BE49-F238E27FC236}">
                <a16:creationId xmlns="" xmlns:a16="http://schemas.microsoft.com/office/drawing/2014/main" id="{E7D10A1F-49BC-45D8-9E5D-D6FE4BC2F6EF}"/>
              </a:ext>
            </a:extLst>
          </p:cNvPr>
          <p:cNvSpPr txBox="1">
            <a:spLocks noChangeArrowheads="1"/>
          </p:cNvSpPr>
          <p:nvPr>
            <p:custDataLst>
              <p:tags r:id="rId2"/>
            </p:custDataLst>
          </p:nvPr>
        </p:nvSpPr>
        <p:spPr bwMode="auto">
          <a:xfrm>
            <a:off x="2982831" y="2633551"/>
            <a:ext cx="5729768" cy="17670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30000"/>
              </a:lnSpc>
              <a:defRPr/>
            </a:pPr>
            <a:r>
              <a:rPr lang="zh-CN" altLang="en-US" sz="4400" b="1" dirty="0">
                <a:solidFill>
                  <a:srgbClr val="FCE949"/>
                </a:solidFill>
                <a:effectLst>
                  <a:outerShdw blurRad="38100" dist="38100" dir="2700000" algn="tl">
                    <a:srgbClr val="000000">
                      <a:alpha val="43137"/>
                    </a:srgbClr>
                  </a:outerShdw>
                </a:effectLst>
              </a:rPr>
              <a:t>重新定义现阶段我国</a:t>
            </a:r>
          </a:p>
          <a:p>
            <a:pPr lvl="0">
              <a:lnSpc>
                <a:spcPct val="130000"/>
              </a:lnSpc>
              <a:defRPr/>
            </a:pPr>
            <a:r>
              <a:rPr lang="zh-CN" altLang="en-US" sz="4400" b="1" dirty="0">
                <a:solidFill>
                  <a:srgbClr val="FCE949"/>
                </a:solidFill>
                <a:effectLst>
                  <a:outerShdw blurRad="38100" dist="38100" dir="2700000" algn="tl">
                    <a:srgbClr val="000000">
                      <a:alpha val="43137"/>
                    </a:srgbClr>
                  </a:outerShdw>
                </a:effectLst>
              </a:rPr>
              <a:t>社会主要矛盾</a:t>
            </a:r>
          </a:p>
        </p:txBody>
      </p:sp>
      <p:grpSp>
        <p:nvGrpSpPr>
          <p:cNvPr id="52" name="组合 51">
            <a:extLst>
              <a:ext uri="{FF2B5EF4-FFF2-40B4-BE49-F238E27FC236}">
                <a16:creationId xmlns="" xmlns:a16="http://schemas.microsoft.com/office/drawing/2014/main" id="{6CC68495-E84D-4702-A236-90ABBEF63CB2}"/>
              </a:ext>
            </a:extLst>
          </p:cNvPr>
          <p:cNvGrpSpPr/>
          <p:nvPr/>
        </p:nvGrpSpPr>
        <p:grpSpPr>
          <a:xfrm>
            <a:off x="3476315" y="2029310"/>
            <a:ext cx="602154" cy="580571"/>
            <a:chOff x="4392906" y="1605446"/>
            <a:chExt cx="602154" cy="580571"/>
          </a:xfrm>
        </p:grpSpPr>
        <p:sp>
          <p:nvSpPr>
            <p:cNvPr id="53" name="椭圆 52">
              <a:extLst>
                <a:ext uri="{FF2B5EF4-FFF2-40B4-BE49-F238E27FC236}">
                  <a16:creationId xmlns="" xmlns:a16="http://schemas.microsoft.com/office/drawing/2014/main" id="{675E7482-8ECF-4E51-AEAE-DFB7DD24A399}"/>
                </a:ext>
              </a:extLst>
            </p:cNvPr>
            <p:cNvSpPr/>
            <p:nvPr/>
          </p:nvSpPr>
          <p:spPr>
            <a:xfrm>
              <a:off x="4392906" y="1605446"/>
              <a:ext cx="580571" cy="580571"/>
            </a:xfrm>
            <a:prstGeom prst="ellipse">
              <a:avLst/>
            </a:prstGeom>
            <a:solidFill>
              <a:srgbClr val="FFC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endParaRPr>
            </a:p>
          </p:txBody>
        </p:sp>
        <p:sp>
          <p:nvSpPr>
            <p:cNvPr id="54" name="矩形 53">
              <a:extLst>
                <a:ext uri="{FF2B5EF4-FFF2-40B4-BE49-F238E27FC236}">
                  <a16:creationId xmlns="" xmlns:a16="http://schemas.microsoft.com/office/drawing/2014/main" id="{E88E2812-99A1-405F-B2A1-B700D32E96B8}"/>
                </a:ext>
              </a:extLst>
            </p:cNvPr>
            <p:cNvSpPr/>
            <p:nvPr/>
          </p:nvSpPr>
          <p:spPr>
            <a:xfrm>
              <a:off x="4396722" y="1649996"/>
              <a:ext cx="59833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rPr>
                <a:t>写</a:t>
              </a:r>
            </a:p>
          </p:txBody>
        </p:sp>
      </p:grpSp>
      <p:grpSp>
        <p:nvGrpSpPr>
          <p:cNvPr id="55" name="组合 54">
            <a:extLst>
              <a:ext uri="{FF2B5EF4-FFF2-40B4-BE49-F238E27FC236}">
                <a16:creationId xmlns="" xmlns:a16="http://schemas.microsoft.com/office/drawing/2014/main" id="{D6DD8EAB-C516-4801-A6D8-8D8B2DC56C78}"/>
              </a:ext>
            </a:extLst>
          </p:cNvPr>
          <p:cNvGrpSpPr/>
          <p:nvPr/>
        </p:nvGrpSpPr>
        <p:grpSpPr>
          <a:xfrm>
            <a:off x="4105966" y="2029310"/>
            <a:ext cx="602154" cy="580571"/>
            <a:chOff x="4392906" y="1605446"/>
            <a:chExt cx="602154" cy="580571"/>
          </a:xfrm>
        </p:grpSpPr>
        <p:sp>
          <p:nvSpPr>
            <p:cNvPr id="56" name="椭圆 55">
              <a:extLst>
                <a:ext uri="{FF2B5EF4-FFF2-40B4-BE49-F238E27FC236}">
                  <a16:creationId xmlns="" xmlns:a16="http://schemas.microsoft.com/office/drawing/2014/main" id="{A71FDE7C-DD0A-4E58-8DD1-627230EF2E49}"/>
                </a:ext>
              </a:extLst>
            </p:cNvPr>
            <p:cNvSpPr/>
            <p:nvPr/>
          </p:nvSpPr>
          <p:spPr>
            <a:xfrm>
              <a:off x="4392906" y="1605446"/>
              <a:ext cx="580571" cy="580571"/>
            </a:xfrm>
            <a:prstGeom prst="ellipse">
              <a:avLst/>
            </a:prstGeom>
            <a:solidFill>
              <a:srgbClr val="FFC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endParaRPr>
            </a:p>
          </p:txBody>
        </p:sp>
        <p:sp>
          <p:nvSpPr>
            <p:cNvPr id="57" name="矩形 56">
              <a:extLst>
                <a:ext uri="{FF2B5EF4-FFF2-40B4-BE49-F238E27FC236}">
                  <a16:creationId xmlns="" xmlns:a16="http://schemas.microsoft.com/office/drawing/2014/main" id="{DB8CDF6A-8995-4D3D-8A8A-B9190CE8D9F5}"/>
                </a:ext>
              </a:extLst>
            </p:cNvPr>
            <p:cNvSpPr/>
            <p:nvPr/>
          </p:nvSpPr>
          <p:spPr>
            <a:xfrm>
              <a:off x="4396722" y="1649996"/>
              <a:ext cx="59833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rPr>
                <a:t>入</a:t>
              </a:r>
            </a:p>
          </p:txBody>
        </p:sp>
      </p:grpSp>
      <p:grpSp>
        <p:nvGrpSpPr>
          <p:cNvPr id="58" name="组合 57">
            <a:extLst>
              <a:ext uri="{FF2B5EF4-FFF2-40B4-BE49-F238E27FC236}">
                <a16:creationId xmlns="" xmlns:a16="http://schemas.microsoft.com/office/drawing/2014/main" id="{0A4CA4F2-84D2-463B-95C8-FBDC30E10FF3}"/>
              </a:ext>
            </a:extLst>
          </p:cNvPr>
          <p:cNvGrpSpPr/>
          <p:nvPr/>
        </p:nvGrpSpPr>
        <p:grpSpPr>
          <a:xfrm>
            <a:off x="4735617" y="2029310"/>
            <a:ext cx="602154" cy="580571"/>
            <a:chOff x="4392906" y="1605446"/>
            <a:chExt cx="602154" cy="580571"/>
          </a:xfrm>
        </p:grpSpPr>
        <p:sp>
          <p:nvSpPr>
            <p:cNvPr id="59" name="椭圆 58">
              <a:extLst>
                <a:ext uri="{FF2B5EF4-FFF2-40B4-BE49-F238E27FC236}">
                  <a16:creationId xmlns="" xmlns:a16="http://schemas.microsoft.com/office/drawing/2014/main" id="{38389022-1496-4E63-984A-78BC3C7813FD}"/>
                </a:ext>
              </a:extLst>
            </p:cNvPr>
            <p:cNvSpPr/>
            <p:nvPr/>
          </p:nvSpPr>
          <p:spPr>
            <a:xfrm>
              <a:off x="4392906" y="1605446"/>
              <a:ext cx="580571" cy="580571"/>
            </a:xfrm>
            <a:prstGeom prst="ellipse">
              <a:avLst/>
            </a:prstGeom>
            <a:solidFill>
              <a:srgbClr val="FFC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endParaRPr>
            </a:p>
          </p:txBody>
        </p:sp>
        <p:sp>
          <p:nvSpPr>
            <p:cNvPr id="60" name="矩形 59">
              <a:extLst>
                <a:ext uri="{FF2B5EF4-FFF2-40B4-BE49-F238E27FC236}">
                  <a16:creationId xmlns="" xmlns:a16="http://schemas.microsoft.com/office/drawing/2014/main" id="{BD486ACF-7DEB-473B-8484-2EC4E3BB4ECE}"/>
                </a:ext>
              </a:extLst>
            </p:cNvPr>
            <p:cNvSpPr/>
            <p:nvPr/>
          </p:nvSpPr>
          <p:spPr>
            <a:xfrm>
              <a:off x="4396722" y="1649996"/>
              <a:ext cx="59833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rPr>
                <a:t>党</a:t>
              </a:r>
            </a:p>
          </p:txBody>
        </p:sp>
      </p:grpSp>
      <p:grpSp>
        <p:nvGrpSpPr>
          <p:cNvPr id="61" name="组合 60">
            <a:extLst>
              <a:ext uri="{FF2B5EF4-FFF2-40B4-BE49-F238E27FC236}">
                <a16:creationId xmlns="" xmlns:a16="http://schemas.microsoft.com/office/drawing/2014/main" id="{C421009C-3E7C-4504-9C10-0212642EFE13}"/>
              </a:ext>
            </a:extLst>
          </p:cNvPr>
          <p:cNvGrpSpPr/>
          <p:nvPr/>
        </p:nvGrpSpPr>
        <p:grpSpPr>
          <a:xfrm>
            <a:off x="5365267" y="2029310"/>
            <a:ext cx="602154" cy="580571"/>
            <a:chOff x="4392906" y="1605446"/>
            <a:chExt cx="602154" cy="580571"/>
          </a:xfrm>
        </p:grpSpPr>
        <p:sp>
          <p:nvSpPr>
            <p:cNvPr id="62" name="椭圆 61">
              <a:extLst>
                <a:ext uri="{FF2B5EF4-FFF2-40B4-BE49-F238E27FC236}">
                  <a16:creationId xmlns="" xmlns:a16="http://schemas.microsoft.com/office/drawing/2014/main" id="{5E0E59DE-C54D-41D6-B458-776903DEED39}"/>
                </a:ext>
              </a:extLst>
            </p:cNvPr>
            <p:cNvSpPr/>
            <p:nvPr/>
          </p:nvSpPr>
          <p:spPr>
            <a:xfrm>
              <a:off x="4392906" y="1605446"/>
              <a:ext cx="580571" cy="580571"/>
            </a:xfrm>
            <a:prstGeom prst="ellipse">
              <a:avLst/>
            </a:prstGeom>
            <a:solidFill>
              <a:srgbClr val="FFC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endParaRPr>
            </a:p>
          </p:txBody>
        </p:sp>
        <p:sp>
          <p:nvSpPr>
            <p:cNvPr id="63" name="矩形 62">
              <a:extLst>
                <a:ext uri="{FF2B5EF4-FFF2-40B4-BE49-F238E27FC236}">
                  <a16:creationId xmlns="" xmlns:a16="http://schemas.microsoft.com/office/drawing/2014/main" id="{0B305BA0-0B01-4557-A180-F12928B7EC31}"/>
                </a:ext>
              </a:extLst>
            </p:cNvPr>
            <p:cNvSpPr/>
            <p:nvPr/>
          </p:nvSpPr>
          <p:spPr>
            <a:xfrm>
              <a:off x="4396722" y="1649996"/>
              <a:ext cx="59833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rPr>
                <a:t>章</a:t>
              </a:r>
            </a:p>
          </p:txBody>
        </p:sp>
      </p:grpSp>
      <p:cxnSp>
        <p:nvCxnSpPr>
          <p:cNvPr id="64" name="直接连接符 63">
            <a:extLst>
              <a:ext uri="{FF2B5EF4-FFF2-40B4-BE49-F238E27FC236}">
                <a16:creationId xmlns="" xmlns:a16="http://schemas.microsoft.com/office/drawing/2014/main" id="{00BA9BF0-4AA5-4D52-9842-98F7652F8728}"/>
              </a:ext>
            </a:extLst>
          </p:cNvPr>
          <p:cNvCxnSpPr>
            <a:cxnSpLocks/>
          </p:cNvCxnSpPr>
          <p:nvPr/>
        </p:nvCxnSpPr>
        <p:spPr>
          <a:xfrm>
            <a:off x="6353174" y="2371634"/>
            <a:ext cx="2984500"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65" name="文本框 64">
            <a:extLst>
              <a:ext uri="{FF2B5EF4-FFF2-40B4-BE49-F238E27FC236}">
                <a16:creationId xmlns="" xmlns:a16="http://schemas.microsoft.com/office/drawing/2014/main" id="{B90A2C9F-2D1B-4D44-BAF4-342EEF37A880}"/>
              </a:ext>
            </a:extLst>
          </p:cNvPr>
          <p:cNvSpPr txBox="1"/>
          <p:nvPr/>
        </p:nvSpPr>
        <p:spPr>
          <a:xfrm>
            <a:off x="8671112" y="4017949"/>
            <a:ext cx="666562" cy="523220"/>
          </a:xfrm>
          <a:prstGeom prst="rect">
            <a:avLst/>
          </a:prstGeom>
          <a:solidFill>
            <a:schemeClr val="accent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w="38100">
                  <a:noFill/>
                </a:ln>
                <a:solidFill>
                  <a:srgbClr val="FFFFFF"/>
                </a:solidFill>
                <a:effectLst/>
                <a:uLnTx/>
                <a:uFillTx/>
                <a:latin typeface="Impact" panose="020B0806030902050204" pitchFamily="34" charset="0"/>
                <a:ea typeface="微软雅黑"/>
                <a:cs typeface="+mn-cs"/>
              </a:rPr>
              <a:t>03</a:t>
            </a:r>
            <a:endParaRPr kumimoji="0" lang="zh-CN" altLang="en-US" sz="2800" b="0" i="0" u="none" strike="noStrike" kern="1200" cap="none" spc="0" normalizeH="0" baseline="0" noProof="0" dirty="0">
              <a:ln w="38100">
                <a:noFill/>
              </a:ln>
              <a:solidFill>
                <a:srgbClr val="FFFFFF"/>
              </a:solidFill>
              <a:effectLst/>
              <a:uLnTx/>
              <a:uFillTx/>
              <a:latin typeface="Impact" panose="020B0806030902050204" pitchFamily="34" charset="0"/>
              <a:ea typeface="微软雅黑"/>
              <a:cs typeface="+mn-cs"/>
            </a:endParaRPr>
          </a:p>
        </p:txBody>
      </p:sp>
    </p:spTree>
    <p:extLst>
      <p:ext uri="{BB962C8B-B14F-4D97-AF65-F5344CB8AC3E}">
        <p14:creationId xmlns="" xmlns:p14="http://schemas.microsoft.com/office/powerpoint/2010/main" val="3640447964"/>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from="(-#ppt_w/2)" to="(#ppt_x)" calcmode="lin" valueType="num">
                                      <p:cBhvr>
                                        <p:cTn id="7" dur="450" fill="hold">
                                          <p:stCondLst>
                                            <p:cond delay="0"/>
                                          </p:stCondLst>
                                        </p:cTn>
                                        <p:tgtEl>
                                          <p:spTgt spid="47"/>
                                        </p:tgtEl>
                                        <p:attrNameLst>
                                          <p:attrName>ppt_x</p:attrName>
                                        </p:attrNameLst>
                                      </p:cBhvr>
                                    </p:anim>
                                    <p:anim from="0" to="-1.0" calcmode="lin" valueType="num">
                                      <p:cBhvr>
                                        <p:cTn id="8" dur="150" decel="50000" autoRev="1" fill="hold">
                                          <p:stCondLst>
                                            <p:cond delay="450"/>
                                          </p:stCondLst>
                                        </p:cTn>
                                        <p:tgtEl>
                                          <p:spTgt spid="47"/>
                                        </p:tgtEl>
                                        <p:attrNameLst>
                                          <p:attrName>xshear</p:attrName>
                                        </p:attrNameLst>
                                      </p:cBhvr>
                                    </p:anim>
                                    <p:animScale>
                                      <p:cBhvr>
                                        <p:cTn id="9" dur="150" decel="100000" autoRev="1" fill="hold">
                                          <p:stCondLst>
                                            <p:cond delay="450"/>
                                          </p:stCondLst>
                                        </p:cTn>
                                        <p:tgtEl>
                                          <p:spTgt spid="47"/>
                                        </p:tgtEl>
                                      </p:cBhvr>
                                      <p:from x="100000" y="100000"/>
                                      <p:to x="80000" y="100000"/>
                                    </p:animScale>
                                    <p:anim by="(#ppt_h/3+#ppt_w*0.1)" calcmode="lin" valueType="num">
                                      <p:cBhvr additive="sum">
                                        <p:cTn id="10" dur="150" decel="100000" autoRev="1" fill="hold">
                                          <p:stCondLst>
                                            <p:cond delay="450"/>
                                          </p:stCondLst>
                                        </p:cTn>
                                        <p:tgtEl>
                                          <p:spTgt spid="47"/>
                                        </p:tgtEl>
                                        <p:attrNameLst>
                                          <p:attrName>ppt_x</p:attrName>
                                        </p:attrNameLst>
                                      </p:cBhvr>
                                    </p:anim>
                                  </p:childTnLst>
                                </p:cTn>
                              </p:par>
                            </p:childTnLst>
                          </p:cTn>
                        </p:par>
                        <p:par>
                          <p:cTn id="11" fill="hold">
                            <p:stCondLst>
                              <p:cond delay="750"/>
                            </p:stCondLst>
                            <p:childTnLst>
                              <p:par>
                                <p:cTn id="12" presetID="2" presetClass="entr" presetSubtype="2"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fill="hold"/>
                                        <p:tgtEl>
                                          <p:spTgt spid="52"/>
                                        </p:tgtEl>
                                        <p:attrNameLst>
                                          <p:attrName>ppt_x</p:attrName>
                                        </p:attrNameLst>
                                      </p:cBhvr>
                                      <p:tavLst>
                                        <p:tav tm="0">
                                          <p:val>
                                            <p:strVal val="1+#ppt_w/2"/>
                                          </p:val>
                                        </p:tav>
                                        <p:tav tm="100000">
                                          <p:val>
                                            <p:strVal val="#ppt_x"/>
                                          </p:val>
                                        </p:tav>
                                      </p:tavLst>
                                    </p:anim>
                                    <p:anim calcmode="lin" valueType="num">
                                      <p:cBhvr additive="base">
                                        <p:cTn id="15" dur="500" fill="hold"/>
                                        <p:tgtEl>
                                          <p:spTgt spid="52"/>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500" fill="hold"/>
                                        <p:tgtEl>
                                          <p:spTgt spid="55"/>
                                        </p:tgtEl>
                                        <p:attrNameLst>
                                          <p:attrName>ppt_x</p:attrName>
                                        </p:attrNameLst>
                                      </p:cBhvr>
                                      <p:tavLst>
                                        <p:tav tm="0">
                                          <p:val>
                                            <p:strVal val="1+#ppt_w/2"/>
                                          </p:val>
                                        </p:tav>
                                        <p:tav tm="100000">
                                          <p:val>
                                            <p:strVal val="#ppt_x"/>
                                          </p:val>
                                        </p:tav>
                                      </p:tavLst>
                                    </p:anim>
                                    <p:anim calcmode="lin" valueType="num">
                                      <p:cBhvr additive="base">
                                        <p:cTn id="19" dur="500" fill="hold"/>
                                        <p:tgtEl>
                                          <p:spTgt spid="5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500"/>
                                  </p:stCondLst>
                                  <p:childTnLst>
                                    <p:set>
                                      <p:cBhvr>
                                        <p:cTn id="21" dur="1" fill="hold">
                                          <p:stCondLst>
                                            <p:cond delay="0"/>
                                          </p:stCondLst>
                                        </p:cTn>
                                        <p:tgtEl>
                                          <p:spTgt spid="58"/>
                                        </p:tgtEl>
                                        <p:attrNameLst>
                                          <p:attrName>style.visibility</p:attrName>
                                        </p:attrNameLst>
                                      </p:cBhvr>
                                      <p:to>
                                        <p:strVal val="visible"/>
                                      </p:to>
                                    </p:set>
                                    <p:anim calcmode="lin" valueType="num">
                                      <p:cBhvr additive="base">
                                        <p:cTn id="22" dur="500" fill="hold"/>
                                        <p:tgtEl>
                                          <p:spTgt spid="58"/>
                                        </p:tgtEl>
                                        <p:attrNameLst>
                                          <p:attrName>ppt_x</p:attrName>
                                        </p:attrNameLst>
                                      </p:cBhvr>
                                      <p:tavLst>
                                        <p:tav tm="0">
                                          <p:val>
                                            <p:strVal val="1+#ppt_w/2"/>
                                          </p:val>
                                        </p:tav>
                                        <p:tav tm="100000">
                                          <p:val>
                                            <p:strVal val="#ppt_x"/>
                                          </p:val>
                                        </p:tav>
                                      </p:tavLst>
                                    </p:anim>
                                    <p:anim calcmode="lin" valueType="num">
                                      <p:cBhvr additive="base">
                                        <p:cTn id="23" dur="500" fill="hold"/>
                                        <p:tgtEl>
                                          <p:spTgt spid="58"/>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750"/>
                                  </p:stCondLst>
                                  <p:childTnLst>
                                    <p:set>
                                      <p:cBhvr>
                                        <p:cTn id="25" dur="1" fill="hold">
                                          <p:stCondLst>
                                            <p:cond delay="0"/>
                                          </p:stCondLst>
                                        </p:cTn>
                                        <p:tgtEl>
                                          <p:spTgt spid="61"/>
                                        </p:tgtEl>
                                        <p:attrNameLst>
                                          <p:attrName>style.visibility</p:attrName>
                                        </p:attrNameLst>
                                      </p:cBhvr>
                                      <p:to>
                                        <p:strVal val="visible"/>
                                      </p:to>
                                    </p:set>
                                    <p:anim calcmode="lin" valueType="num">
                                      <p:cBhvr additive="base">
                                        <p:cTn id="26" dur="500" fill="hold"/>
                                        <p:tgtEl>
                                          <p:spTgt spid="61"/>
                                        </p:tgtEl>
                                        <p:attrNameLst>
                                          <p:attrName>ppt_x</p:attrName>
                                        </p:attrNameLst>
                                      </p:cBhvr>
                                      <p:tavLst>
                                        <p:tav tm="0">
                                          <p:val>
                                            <p:strVal val="1+#ppt_w/2"/>
                                          </p:val>
                                        </p:tav>
                                        <p:tav tm="100000">
                                          <p:val>
                                            <p:strVal val="#ppt_x"/>
                                          </p:val>
                                        </p:tav>
                                      </p:tavLst>
                                    </p:anim>
                                    <p:anim calcmode="lin" valueType="num">
                                      <p:cBhvr additive="base">
                                        <p:cTn id="27" dur="500" fill="hold"/>
                                        <p:tgtEl>
                                          <p:spTgt spid="61"/>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wipe(left)">
                                      <p:cBhvr>
                                        <p:cTn id="31" dur="750"/>
                                        <p:tgtEl>
                                          <p:spTgt spid="64"/>
                                        </p:tgtEl>
                                      </p:cBhvr>
                                    </p:animEffect>
                                  </p:childTnLst>
                                </p:cTn>
                              </p:par>
                              <p:par>
                                <p:cTn id="32" presetID="22" presetClass="entr" presetSubtype="2" fill="hold"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wipe(right)">
                                      <p:cBhvr>
                                        <p:cTn id="34" dur="750"/>
                                        <p:tgtEl>
                                          <p:spTgt spid="50"/>
                                        </p:tgtEl>
                                      </p:cBhvr>
                                    </p:animEffect>
                                  </p:childTnLst>
                                </p:cTn>
                              </p:par>
                            </p:childTnLst>
                          </p:cTn>
                        </p:par>
                        <p:par>
                          <p:cTn id="35" fill="hold">
                            <p:stCondLst>
                              <p:cond delay="2750"/>
                            </p:stCondLst>
                            <p:childTnLst>
                              <p:par>
                                <p:cTn id="36" presetID="37" presetClass="entr" presetSubtype="0" fill="hold" grpId="0" nodeType="after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750"/>
                                        <p:tgtEl>
                                          <p:spTgt spid="65"/>
                                        </p:tgtEl>
                                      </p:cBhvr>
                                    </p:animEffect>
                                    <p:anim calcmode="lin" valueType="num">
                                      <p:cBhvr>
                                        <p:cTn id="39" dur="750" fill="hold"/>
                                        <p:tgtEl>
                                          <p:spTgt spid="65"/>
                                        </p:tgtEl>
                                        <p:attrNameLst>
                                          <p:attrName>ppt_x</p:attrName>
                                        </p:attrNameLst>
                                      </p:cBhvr>
                                      <p:tavLst>
                                        <p:tav tm="0">
                                          <p:val>
                                            <p:strVal val="#ppt_x"/>
                                          </p:val>
                                        </p:tav>
                                        <p:tav tm="100000">
                                          <p:val>
                                            <p:strVal val="#ppt_x"/>
                                          </p:val>
                                        </p:tav>
                                      </p:tavLst>
                                    </p:anim>
                                    <p:anim calcmode="lin" valueType="num">
                                      <p:cBhvr>
                                        <p:cTn id="40" dur="675" decel="100000" fill="hold"/>
                                        <p:tgtEl>
                                          <p:spTgt spid="65"/>
                                        </p:tgtEl>
                                        <p:attrNameLst>
                                          <p:attrName>ppt_y</p:attrName>
                                        </p:attrNameLst>
                                      </p:cBhvr>
                                      <p:tavLst>
                                        <p:tav tm="0">
                                          <p:val>
                                            <p:strVal val="#ppt_y+1"/>
                                          </p:val>
                                        </p:tav>
                                        <p:tav tm="100000">
                                          <p:val>
                                            <p:strVal val="#ppt_y-.03"/>
                                          </p:val>
                                        </p:tav>
                                      </p:tavLst>
                                    </p:anim>
                                    <p:anim calcmode="lin" valueType="num">
                                      <p:cBhvr>
                                        <p:cTn id="41" dur="75" accel="100000" fill="hold">
                                          <p:stCondLst>
                                            <p:cond delay="675"/>
                                          </p:stCondLst>
                                        </p:cTn>
                                        <p:tgtEl>
                                          <p:spTgt spid="65"/>
                                        </p:tgtEl>
                                        <p:attrNameLst>
                                          <p:attrName>ppt_y</p:attrName>
                                        </p:attrNameLst>
                                      </p:cBhvr>
                                      <p:tavLst>
                                        <p:tav tm="0">
                                          <p:val>
                                            <p:strVal val="#ppt_y-.03"/>
                                          </p:val>
                                        </p:tav>
                                        <p:tav tm="100000">
                                          <p:val>
                                            <p:strVal val="#ppt_y"/>
                                          </p:val>
                                        </p:tav>
                                      </p:tavLst>
                                    </p:anim>
                                  </p:childTnLst>
                                </p:cTn>
                              </p:par>
                            </p:childTnLst>
                          </p:cTn>
                        </p:par>
                        <p:par>
                          <p:cTn id="42" fill="hold">
                            <p:stCondLst>
                              <p:cond delay="350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51"/>
                                        </p:tgtEl>
                                        <p:attrNameLst>
                                          <p:attrName>style.visibility</p:attrName>
                                        </p:attrNameLst>
                                      </p:cBhvr>
                                      <p:to>
                                        <p:strVal val="visible"/>
                                      </p:to>
                                    </p:set>
                                    <p:anim calcmode="discrete" valueType="clr">
                                      <p:cBhvr override="childStyle">
                                        <p:cTn id="45" dur="80"/>
                                        <p:tgtEl>
                                          <p:spTgt spid="51"/>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51"/>
                                        </p:tgtEl>
                                        <p:attrNameLst>
                                          <p:attrName>fillcolor</p:attrName>
                                        </p:attrNameLst>
                                      </p:cBhvr>
                                      <p:tavLst>
                                        <p:tav tm="0">
                                          <p:val>
                                            <p:clrVal>
                                              <a:schemeClr val="accent2"/>
                                            </p:clrVal>
                                          </p:val>
                                        </p:tav>
                                        <p:tav tm="50000">
                                          <p:val>
                                            <p:clrVal>
                                              <a:schemeClr val="hlink"/>
                                            </p:clrVal>
                                          </p:val>
                                        </p:tav>
                                      </p:tavLst>
                                    </p:anim>
                                    <p:set>
                                      <p:cBhvr>
                                        <p:cTn id="47" dur="80"/>
                                        <p:tgtEl>
                                          <p:spTgt spid="5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6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A7377EB8-44BD-4ACE-BFFC-2C3B96D8354A}"/>
              </a:ext>
            </a:extLst>
          </p:cNvPr>
          <p:cNvSpPr/>
          <p:nvPr/>
        </p:nvSpPr>
        <p:spPr bwMode="auto">
          <a:xfrm>
            <a:off x="1449071" y="1817248"/>
            <a:ext cx="9763865" cy="3698180"/>
          </a:xfrm>
          <a:prstGeom prst="rect">
            <a:avLst/>
          </a:prstGeom>
          <a:solidFill>
            <a:srgbClr val="FFC000"/>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13" name="箭头: 五边形 25">
            <a:extLst>
              <a:ext uri="{FF2B5EF4-FFF2-40B4-BE49-F238E27FC236}">
                <a16:creationId xmlns="" xmlns:a16="http://schemas.microsoft.com/office/drawing/2014/main" id="{31FC989F-A7D3-4BD7-89B8-C94FFEA3C2D2}"/>
              </a:ext>
            </a:extLst>
          </p:cNvPr>
          <p:cNvSpPr/>
          <p:nvPr/>
        </p:nvSpPr>
        <p:spPr bwMode="auto">
          <a:xfrm>
            <a:off x="933548" y="1817248"/>
            <a:ext cx="2909079" cy="3698181"/>
          </a:xfrm>
          <a:prstGeom prst="homePlate">
            <a:avLst>
              <a:gd name="adj" fmla="val 19643"/>
            </a:avLst>
          </a:prstGeom>
          <a:solidFill>
            <a:schemeClr val="tx1"/>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34"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14" name="矩形 13">
            <a:extLst>
              <a:ext uri="{FF2B5EF4-FFF2-40B4-BE49-F238E27FC236}">
                <a16:creationId xmlns="" xmlns:a16="http://schemas.microsoft.com/office/drawing/2014/main" id="{539E0EEA-D3A4-41CD-B8A3-78951508134A}"/>
              </a:ext>
            </a:extLst>
          </p:cNvPr>
          <p:cNvSpPr/>
          <p:nvPr/>
        </p:nvSpPr>
        <p:spPr>
          <a:xfrm>
            <a:off x="3967610" y="2207626"/>
            <a:ext cx="7120343" cy="830997"/>
          </a:xfrm>
          <a:prstGeom prst="rect">
            <a:avLst/>
          </a:prstGeom>
        </p:spPr>
        <p:txBody>
          <a:bodyPr wrap="square">
            <a:spAutoFit/>
          </a:bodyPr>
          <a:lstStyle/>
          <a:p>
            <a:pPr lvl="0" algn="just" defTabSz="914034" eaLnBrk="0" fontAlgn="base" hangingPunct="0">
              <a:spcBef>
                <a:spcPct val="0"/>
              </a:spcBef>
              <a:spcAft>
                <a:spcPct val="0"/>
              </a:spcAft>
              <a:defRPr/>
            </a:pPr>
            <a:r>
              <a:rPr lang="zh-CN" altLang="en-US" sz="2400" b="1" dirty="0">
                <a:solidFill>
                  <a:srgbClr val="C00000"/>
                </a:solidFill>
              </a:rPr>
              <a:t>在现阶段，我国社会的主要矛盾是人民日益增长的美好生活需要和不平衡不充分的发展之间的矛盾。</a:t>
            </a:r>
          </a:p>
        </p:txBody>
      </p:sp>
      <p:sp>
        <p:nvSpPr>
          <p:cNvPr id="15" name="矩形 14">
            <a:extLst>
              <a:ext uri="{FF2B5EF4-FFF2-40B4-BE49-F238E27FC236}">
                <a16:creationId xmlns="" xmlns:a16="http://schemas.microsoft.com/office/drawing/2014/main" id="{7BB8A371-1BC5-4D2F-9271-FC7883DA6024}"/>
              </a:ext>
            </a:extLst>
          </p:cNvPr>
          <p:cNvSpPr/>
          <p:nvPr/>
        </p:nvSpPr>
        <p:spPr>
          <a:xfrm>
            <a:off x="979064" y="2705765"/>
            <a:ext cx="2596170" cy="2123658"/>
          </a:xfrm>
          <a:prstGeom prst="rect">
            <a:avLst/>
          </a:prstGeom>
          <a:noFill/>
        </p:spPr>
        <p:txBody>
          <a:bodyPr wrap="square">
            <a:spAutoFit/>
          </a:bodyPr>
          <a:lstStyle/>
          <a:p>
            <a:pPr lvl="0" algn="ctr" defTabSz="914034" eaLnBrk="0" fontAlgn="base" hangingPunct="0">
              <a:spcBef>
                <a:spcPct val="0"/>
              </a:spcBef>
              <a:spcAft>
                <a:spcPct val="0"/>
              </a:spcAft>
              <a:defRPr/>
            </a:pPr>
            <a:r>
              <a:rPr lang="zh-CN" altLang="en-US" sz="6600" b="1" dirty="0">
                <a:solidFill>
                  <a:srgbClr val="FFFFFF"/>
                </a:solidFill>
              </a:rPr>
              <a:t>必须按照</a:t>
            </a:r>
          </a:p>
        </p:txBody>
      </p:sp>
      <p:sp>
        <p:nvSpPr>
          <p:cNvPr id="2" name="矩形 1"/>
          <p:cNvSpPr/>
          <p:nvPr/>
        </p:nvSpPr>
        <p:spPr>
          <a:xfrm>
            <a:off x="4045241" y="2986314"/>
            <a:ext cx="6874786" cy="2308324"/>
          </a:xfrm>
          <a:prstGeom prst="rect">
            <a:avLst/>
          </a:prstGeom>
        </p:spPr>
        <p:txBody>
          <a:bodyPr wrap="square">
            <a:spAutoFit/>
          </a:bodyPr>
          <a:lstStyle/>
          <a:p>
            <a:pPr lvl="0" algn="just" defTabSz="914034" eaLnBrk="0" fontAlgn="base" hangingPunct="0">
              <a:lnSpc>
                <a:spcPct val="200000"/>
              </a:lnSpc>
              <a:spcBef>
                <a:spcPct val="0"/>
              </a:spcBef>
              <a:spcAft>
                <a:spcPct val="0"/>
              </a:spcAft>
              <a:defRPr/>
            </a:pPr>
            <a:r>
              <a:rPr lang="zh-CN" altLang="en-US" dirty="0">
                <a:solidFill>
                  <a:srgbClr val="C00000">
                    <a:lumMod val="50000"/>
                  </a:srgbClr>
                </a:solidFill>
              </a:rPr>
              <a:t>中国特色社会主义事业“五位一体”总体布局和“四个全面”战略布局，全面统筹推进经济建设、政治建设、文化建设、社会建设、生态文明建设，协调推进全面建成小康社会、全面深化改革、全面依法治国、全面从严治党。</a:t>
            </a:r>
            <a:endParaRPr lang="en-US" altLang="zh-CN" dirty="0">
              <a:solidFill>
                <a:srgbClr val="C00000">
                  <a:lumMod val="50000"/>
                </a:srgbClr>
              </a:solidFill>
            </a:endParaRPr>
          </a:p>
        </p:txBody>
      </p:sp>
    </p:spTree>
    <p:extLst>
      <p:ext uri="{BB962C8B-B14F-4D97-AF65-F5344CB8AC3E}">
        <p14:creationId xmlns="" xmlns:p14="http://schemas.microsoft.com/office/powerpoint/2010/main" val="2484766445"/>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A7377EB8-44BD-4ACE-BFFC-2C3B96D8354A}"/>
              </a:ext>
            </a:extLst>
          </p:cNvPr>
          <p:cNvSpPr/>
          <p:nvPr/>
        </p:nvSpPr>
        <p:spPr bwMode="auto">
          <a:xfrm>
            <a:off x="976946" y="1265194"/>
            <a:ext cx="10294048" cy="2331633"/>
          </a:xfrm>
          <a:prstGeom prst="rect">
            <a:avLst/>
          </a:prstGeom>
          <a:solidFill>
            <a:srgbClr val="FFC000"/>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3" name="箭头: 五边形 25">
            <a:extLst>
              <a:ext uri="{FF2B5EF4-FFF2-40B4-BE49-F238E27FC236}">
                <a16:creationId xmlns="" xmlns:a16="http://schemas.microsoft.com/office/drawing/2014/main" id="{31FC989F-A7D3-4BD7-89B8-C94FFEA3C2D2}"/>
              </a:ext>
            </a:extLst>
          </p:cNvPr>
          <p:cNvSpPr/>
          <p:nvPr/>
        </p:nvSpPr>
        <p:spPr bwMode="auto">
          <a:xfrm>
            <a:off x="980025" y="1273139"/>
            <a:ext cx="2982375" cy="2331633"/>
          </a:xfrm>
          <a:prstGeom prst="homePlate">
            <a:avLst>
              <a:gd name="adj" fmla="val 19643"/>
            </a:avLst>
          </a:prstGeom>
          <a:solidFill>
            <a:schemeClr val="tx1"/>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34"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4" name="矩形 3">
            <a:extLst>
              <a:ext uri="{FF2B5EF4-FFF2-40B4-BE49-F238E27FC236}">
                <a16:creationId xmlns="" xmlns:a16="http://schemas.microsoft.com/office/drawing/2014/main" id="{539E0EEA-D3A4-41CD-B8A3-78951508134A}"/>
              </a:ext>
            </a:extLst>
          </p:cNvPr>
          <p:cNvSpPr/>
          <p:nvPr/>
        </p:nvSpPr>
        <p:spPr>
          <a:xfrm>
            <a:off x="3962400" y="1284940"/>
            <a:ext cx="7033180" cy="2377574"/>
          </a:xfrm>
          <a:prstGeom prst="rect">
            <a:avLst/>
          </a:prstGeom>
        </p:spPr>
        <p:txBody>
          <a:bodyPr wrap="square">
            <a:spAutoFit/>
          </a:bodyPr>
          <a:lstStyle/>
          <a:p>
            <a:pPr marL="0" marR="0" lvl="0" indent="0" algn="just" defTabSz="914034" rtl="0" eaLnBrk="0" fontAlgn="base" latinLnBrk="0" hangingPunct="0">
              <a:lnSpc>
                <a:spcPct val="135000"/>
              </a:lnSpc>
              <a:spcBef>
                <a:spcPct val="0"/>
              </a:spcBef>
              <a:spcAft>
                <a:spcPct val="0"/>
              </a:spcAft>
              <a:buClrTx/>
              <a:buSzTx/>
              <a:buFontTx/>
              <a:buNone/>
              <a:tabLst/>
              <a:defRPr/>
            </a:pPr>
            <a:r>
              <a:rPr kumimoji="0" lang="zh-CN" altLang="en-US" sz="2200" b="0" i="0" u="none" strike="noStrike" kern="1200" cap="none" spc="0" normalizeH="0" baseline="0" noProof="0" dirty="0">
                <a:ln>
                  <a:noFill/>
                </a:ln>
                <a:solidFill>
                  <a:srgbClr val="C00000">
                    <a:lumMod val="50000"/>
                  </a:srgbClr>
                </a:solidFill>
                <a:effectLst/>
                <a:uLnTx/>
                <a:uFillTx/>
                <a:latin typeface="微软雅黑"/>
                <a:ea typeface="微软雅黑"/>
                <a:cs typeface="+mn-cs"/>
              </a:rPr>
              <a:t>经济和社会发展的战略目标是，巩固和发展已经初步达到的小康水平，到建党一百年时，全面建成惠及十几亿人口的更高水平的小康社会；到建国新中国成立一百年时，人均国内生产总值达到中等发达国家水平，基本实现全面建成社会主义现代化强国。</a:t>
            </a:r>
            <a:endParaRPr kumimoji="0" lang="en-US" altLang="zh-CN" sz="2200" b="0" i="0" u="none" strike="noStrike" kern="1200" cap="none" spc="0" normalizeH="0" baseline="0" noProof="0" dirty="0">
              <a:ln>
                <a:noFill/>
              </a:ln>
              <a:solidFill>
                <a:srgbClr val="C00000">
                  <a:lumMod val="50000"/>
                </a:srgbClr>
              </a:solidFill>
              <a:effectLst/>
              <a:uLnTx/>
              <a:uFillTx/>
              <a:latin typeface="微软雅黑"/>
              <a:ea typeface="微软雅黑"/>
              <a:cs typeface="+mn-cs"/>
            </a:endParaRPr>
          </a:p>
        </p:txBody>
      </p:sp>
      <p:sp>
        <p:nvSpPr>
          <p:cNvPr id="5" name="矩形 4">
            <a:extLst>
              <a:ext uri="{FF2B5EF4-FFF2-40B4-BE49-F238E27FC236}">
                <a16:creationId xmlns="" xmlns:a16="http://schemas.microsoft.com/office/drawing/2014/main" id="{7BB8A371-1BC5-4D2F-9271-FC7883DA6024}"/>
              </a:ext>
            </a:extLst>
          </p:cNvPr>
          <p:cNvSpPr/>
          <p:nvPr/>
        </p:nvSpPr>
        <p:spPr>
          <a:xfrm>
            <a:off x="1250081" y="1931123"/>
            <a:ext cx="2139067" cy="1015663"/>
          </a:xfrm>
          <a:prstGeom prst="rect">
            <a:avLst/>
          </a:prstGeom>
          <a:noFill/>
        </p:spPr>
        <p:txBody>
          <a:bodyPr wrap="square">
            <a:spAutoFit/>
          </a:bodyPr>
          <a:lstStyle/>
          <a:p>
            <a:pPr marL="0" marR="0" lvl="0" indent="0" algn="ctr" defTabSz="914034" rtl="0" eaLnBrk="0" fontAlgn="base" latinLnBrk="0" hangingPunct="0">
              <a:lnSpc>
                <a:spcPct val="100000"/>
              </a:lnSpc>
              <a:spcBef>
                <a:spcPct val="0"/>
              </a:spcBef>
              <a:spcAft>
                <a:spcPct val="0"/>
              </a:spcAft>
              <a:buClrTx/>
              <a:buSzTx/>
              <a:buFontTx/>
              <a:buNone/>
              <a:tabLst/>
              <a:defRPr/>
            </a:pPr>
            <a:r>
              <a:rPr kumimoji="0" lang="zh-CN" altLang="en-US" sz="3000" b="0" i="0" u="none" strike="noStrike" kern="1200" cap="none" spc="0" normalizeH="0" baseline="0" noProof="0" dirty="0">
                <a:ln>
                  <a:noFill/>
                </a:ln>
                <a:solidFill>
                  <a:srgbClr val="FFFFFF"/>
                </a:solidFill>
                <a:effectLst/>
                <a:uLnTx/>
                <a:uFillTx/>
                <a:latin typeface="微软雅黑"/>
                <a:ea typeface="微软雅黑"/>
                <a:cs typeface="+mn-cs"/>
              </a:rPr>
              <a:t>在新世纪新阶段时代</a:t>
            </a:r>
          </a:p>
        </p:txBody>
      </p:sp>
      <p:sp>
        <p:nvSpPr>
          <p:cNvPr id="6" name="矩形 5">
            <a:extLst>
              <a:ext uri="{FF2B5EF4-FFF2-40B4-BE49-F238E27FC236}">
                <a16:creationId xmlns="" xmlns:a16="http://schemas.microsoft.com/office/drawing/2014/main" id="{A7377EB8-44BD-4ACE-BFFC-2C3B96D8354A}"/>
              </a:ext>
            </a:extLst>
          </p:cNvPr>
          <p:cNvSpPr/>
          <p:nvPr/>
        </p:nvSpPr>
        <p:spPr bwMode="auto">
          <a:xfrm>
            <a:off x="948976" y="3799483"/>
            <a:ext cx="10294048" cy="1983089"/>
          </a:xfrm>
          <a:prstGeom prst="rect">
            <a:avLst/>
          </a:prstGeom>
          <a:solidFill>
            <a:srgbClr val="FFC000"/>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7" name="箭头: 五边形 25">
            <a:extLst>
              <a:ext uri="{FF2B5EF4-FFF2-40B4-BE49-F238E27FC236}">
                <a16:creationId xmlns="" xmlns:a16="http://schemas.microsoft.com/office/drawing/2014/main" id="{31FC989F-A7D3-4BD7-89B8-C94FFEA3C2D2}"/>
              </a:ext>
            </a:extLst>
          </p:cNvPr>
          <p:cNvSpPr/>
          <p:nvPr/>
        </p:nvSpPr>
        <p:spPr bwMode="auto">
          <a:xfrm flipH="1">
            <a:off x="7910286" y="3803148"/>
            <a:ext cx="3360708" cy="1979423"/>
          </a:xfrm>
          <a:prstGeom prst="homePlate">
            <a:avLst>
              <a:gd name="adj" fmla="val 19643"/>
            </a:avLst>
          </a:prstGeom>
          <a:solidFill>
            <a:schemeClr val="tx1"/>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34"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8" name="矩形 7">
            <a:extLst>
              <a:ext uri="{FF2B5EF4-FFF2-40B4-BE49-F238E27FC236}">
                <a16:creationId xmlns="" xmlns:a16="http://schemas.microsoft.com/office/drawing/2014/main" id="{539E0EEA-D3A4-41CD-B8A3-78951508134A}"/>
              </a:ext>
            </a:extLst>
          </p:cNvPr>
          <p:cNvSpPr/>
          <p:nvPr/>
        </p:nvSpPr>
        <p:spPr>
          <a:xfrm>
            <a:off x="1083168" y="3865170"/>
            <a:ext cx="6685314" cy="1920526"/>
          </a:xfrm>
          <a:prstGeom prst="rect">
            <a:avLst/>
          </a:prstGeom>
        </p:spPr>
        <p:txBody>
          <a:bodyPr wrap="square">
            <a:spAutoFit/>
          </a:bodyPr>
          <a:lstStyle/>
          <a:p>
            <a:pPr marL="0" marR="0" lvl="0" indent="0" algn="just" defTabSz="914034" rtl="0" eaLnBrk="0" fontAlgn="base" latinLnBrk="0" hangingPunct="0">
              <a:lnSpc>
                <a:spcPct val="135000"/>
              </a:lnSpc>
              <a:spcBef>
                <a:spcPct val="0"/>
              </a:spcBef>
              <a:spcAft>
                <a:spcPct val="0"/>
              </a:spcAft>
              <a:buClrTx/>
              <a:buSzTx/>
              <a:buFontTx/>
              <a:buNone/>
              <a:tabLst/>
              <a:defRPr/>
            </a:pPr>
            <a:r>
              <a:rPr kumimoji="0" lang="zh-CN" altLang="en-US" sz="2200" b="0" i="0" u="none" strike="noStrike" kern="1200" cap="none" spc="0" normalizeH="0" baseline="0" noProof="0" dirty="0">
                <a:ln>
                  <a:noFill/>
                </a:ln>
                <a:solidFill>
                  <a:srgbClr val="C00000">
                    <a:lumMod val="50000"/>
                  </a:srgbClr>
                </a:solidFill>
                <a:effectLst/>
                <a:uLnTx/>
                <a:uFillTx/>
                <a:latin typeface="微软雅黑"/>
                <a:ea typeface="微软雅黑"/>
                <a:cs typeface="+mn-cs"/>
              </a:rPr>
              <a:t>领导和团结全国各族人民，以经济建设为中心，坚持四项基本原则，坚持改革开放，自力更生，艰苦创业，为把我国建设成为富强民主文明和谐美丽的社会主义现代化国家强国而奋斗。</a:t>
            </a:r>
            <a:endParaRPr kumimoji="0" lang="en-US" altLang="zh-CN" sz="2200" b="0" i="0" u="none" strike="noStrike" kern="1200" cap="none" spc="0" normalizeH="0" baseline="0" noProof="0" dirty="0">
              <a:ln>
                <a:noFill/>
              </a:ln>
              <a:solidFill>
                <a:srgbClr val="C00000">
                  <a:lumMod val="50000"/>
                </a:srgbClr>
              </a:solidFill>
              <a:effectLst/>
              <a:uLnTx/>
              <a:uFillTx/>
              <a:latin typeface="微软雅黑"/>
              <a:ea typeface="微软雅黑"/>
              <a:cs typeface="+mn-cs"/>
            </a:endParaRPr>
          </a:p>
        </p:txBody>
      </p:sp>
      <p:sp>
        <p:nvSpPr>
          <p:cNvPr id="9" name="矩形 8">
            <a:extLst>
              <a:ext uri="{FF2B5EF4-FFF2-40B4-BE49-F238E27FC236}">
                <a16:creationId xmlns="" xmlns:a16="http://schemas.microsoft.com/office/drawing/2014/main" id="{7BB8A371-1BC5-4D2F-9271-FC7883DA6024}"/>
              </a:ext>
            </a:extLst>
          </p:cNvPr>
          <p:cNvSpPr/>
          <p:nvPr/>
        </p:nvSpPr>
        <p:spPr>
          <a:xfrm>
            <a:off x="8144606" y="4430604"/>
            <a:ext cx="3268193" cy="553998"/>
          </a:xfrm>
          <a:prstGeom prst="rect">
            <a:avLst/>
          </a:prstGeom>
          <a:noFill/>
        </p:spPr>
        <p:txBody>
          <a:bodyPr wrap="square">
            <a:spAutoFit/>
          </a:bodyPr>
          <a:lstStyle/>
          <a:p>
            <a:pPr marL="0" marR="0" lvl="0" indent="0" algn="ctr" defTabSz="914034" rtl="0" eaLnBrk="0" fontAlgn="base" latinLnBrk="0" hangingPunct="0">
              <a:lnSpc>
                <a:spcPct val="100000"/>
              </a:lnSpc>
              <a:spcBef>
                <a:spcPct val="0"/>
              </a:spcBef>
              <a:spcAft>
                <a:spcPct val="0"/>
              </a:spcAft>
              <a:buClrTx/>
              <a:buSzTx/>
              <a:buFontTx/>
              <a:buNone/>
              <a:tabLst/>
              <a:defRPr/>
            </a:pPr>
            <a:r>
              <a:rPr kumimoji="0" lang="zh-CN" altLang="en-US" sz="3000" b="0" i="0" u="none" strike="noStrike" kern="1200" cap="none" spc="0" normalizeH="0" baseline="0" noProof="0" dirty="0">
                <a:ln>
                  <a:noFill/>
                </a:ln>
                <a:solidFill>
                  <a:srgbClr val="FFFFFF"/>
                </a:solidFill>
                <a:effectLst/>
                <a:uLnTx/>
                <a:uFillTx/>
                <a:latin typeface="微软雅黑"/>
                <a:ea typeface="微软雅黑"/>
                <a:cs typeface="+mn-cs"/>
              </a:rPr>
              <a:t>基本路线</a:t>
            </a:r>
          </a:p>
        </p:txBody>
      </p:sp>
    </p:spTree>
    <p:extLst>
      <p:ext uri="{BB962C8B-B14F-4D97-AF65-F5344CB8AC3E}">
        <p14:creationId xmlns="" xmlns:p14="http://schemas.microsoft.com/office/powerpoint/2010/main" val="1390950010"/>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animBg="1"/>
      <p:bldP spid="7" grpId="0" animBg="1"/>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A7377EB8-44BD-4ACE-BFFC-2C3B96D8354A}"/>
              </a:ext>
            </a:extLst>
          </p:cNvPr>
          <p:cNvSpPr/>
          <p:nvPr/>
        </p:nvSpPr>
        <p:spPr bwMode="auto">
          <a:xfrm>
            <a:off x="1115474" y="1619796"/>
            <a:ext cx="9961051" cy="4208201"/>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7" name="箭头: 五边形 25">
            <a:extLst>
              <a:ext uri="{FF2B5EF4-FFF2-40B4-BE49-F238E27FC236}">
                <a16:creationId xmlns="" xmlns:a16="http://schemas.microsoft.com/office/drawing/2014/main" id="{31FC989F-A7D3-4BD7-89B8-C94FFEA3C2D2}"/>
              </a:ext>
            </a:extLst>
          </p:cNvPr>
          <p:cNvSpPr/>
          <p:nvPr/>
        </p:nvSpPr>
        <p:spPr bwMode="auto">
          <a:xfrm rot="5400000">
            <a:off x="5624721" y="-3027049"/>
            <a:ext cx="942558" cy="9640017"/>
          </a:xfrm>
          <a:prstGeom prst="homePlate">
            <a:avLst>
              <a:gd name="adj" fmla="val 19643"/>
            </a:avLst>
          </a:prstGeom>
          <a:solidFill>
            <a:schemeClr val="tx1"/>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34"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8" name="矩形 7">
            <a:extLst>
              <a:ext uri="{FF2B5EF4-FFF2-40B4-BE49-F238E27FC236}">
                <a16:creationId xmlns="" xmlns:a16="http://schemas.microsoft.com/office/drawing/2014/main" id="{539E0EEA-D3A4-41CD-B8A3-78951508134A}"/>
              </a:ext>
            </a:extLst>
          </p:cNvPr>
          <p:cNvSpPr/>
          <p:nvPr/>
        </p:nvSpPr>
        <p:spPr>
          <a:xfrm>
            <a:off x="1275991" y="2493975"/>
            <a:ext cx="6025078" cy="3000821"/>
          </a:xfrm>
          <a:prstGeom prst="rect">
            <a:avLst/>
          </a:prstGeom>
        </p:spPr>
        <p:txBody>
          <a:bodyPr wrap="square">
            <a:spAutoFit/>
          </a:bodyPr>
          <a:lstStyle/>
          <a:p>
            <a:pPr lvl="0" algn="just">
              <a:lnSpc>
                <a:spcPct val="150000"/>
              </a:lnSpc>
              <a:defRPr/>
            </a:pPr>
            <a:r>
              <a:rPr lang="zh-CN" altLang="en-US"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初级阶段里面关键一条就是对我国社会发展的主要矛盾作了适当的调整和新的界定。社会主要矛盾问题是我们党和国家制定路线方针政策的基础，从革命时期、建设时期到改革开放，所有的方针政策都和基本矛盾或主要矛盾有关系。中国的国情发生了很大变化，对社会主要矛盾的表现也发生很大变化。这是一个很有魄力的重大政治决策。从理论上来说也是非常必要的，也是很科学的。</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 xmlns:a16="http://schemas.microsoft.com/office/drawing/2014/main" id="{7BB8A371-1BC5-4D2F-9271-FC7883DA6024}"/>
              </a:ext>
            </a:extLst>
          </p:cNvPr>
          <p:cNvSpPr/>
          <p:nvPr/>
        </p:nvSpPr>
        <p:spPr>
          <a:xfrm>
            <a:off x="1571171" y="1321680"/>
            <a:ext cx="9049657" cy="707886"/>
          </a:xfrm>
          <a:prstGeom prst="rect">
            <a:avLst/>
          </a:prstGeom>
          <a:noFill/>
        </p:spPr>
        <p:txBody>
          <a:bodyPr vert="horz" wrap="square">
            <a:spAutoFit/>
          </a:bodyPr>
          <a:lstStyle/>
          <a:p>
            <a:pPr lvl="0" algn="dist" defTabSz="914034" eaLnBrk="0" fontAlgn="base" hangingPunct="0">
              <a:spcBef>
                <a:spcPct val="0"/>
              </a:spcBef>
              <a:spcAft>
                <a:spcPct val="0"/>
              </a:spcAft>
              <a:defRPr/>
            </a:pPr>
            <a:r>
              <a:rPr lang="zh-CN" altLang="en-US" sz="4000" b="1" dirty="0">
                <a:solidFill>
                  <a:srgbClr val="FFC000"/>
                </a:solidFill>
              </a:rPr>
              <a:t>中共中央党史研究室原副主任李忠杰</a:t>
            </a:r>
          </a:p>
        </p:txBody>
      </p:sp>
      <p:pic>
        <p:nvPicPr>
          <p:cNvPr id="10" name="图片 9">
            <a:extLst>
              <a:ext uri="{FF2B5EF4-FFF2-40B4-BE49-F238E27FC236}">
                <a16:creationId xmlns="" xmlns:a16="http://schemas.microsoft.com/office/drawing/2014/main" id="{C22F70C6-5456-49D7-B3B2-B33DBDEFF5F0}"/>
              </a:ext>
            </a:extLst>
          </p:cNvPr>
          <p:cNvPicPr>
            <a:picLocks noChangeAspect="1"/>
          </p:cNvPicPr>
          <p:nvPr/>
        </p:nvPicPr>
        <p:blipFill>
          <a:blip r:embed="rId3" cstate="print">
            <a:extLst>
              <a:ext uri="{BEBA8EAE-BF5A-486C-A8C5-ECC9F3942E4B}">
                <a14:imgProps xmlns="" xmlns:a14="http://schemas.microsoft.com/office/drawing/2010/main">
                  <a14:imgLayer r:embed="rId4">
                    <a14:imgEffect>
                      <a14:brightnessContrast bright="30000" contrast="20000"/>
                    </a14:imgEffect>
                  </a14:imgLayer>
                </a14:imgProps>
              </a:ext>
              <a:ext uri="{28A0092B-C50C-407E-A947-70E740481C1C}">
                <a14:useLocalDpi xmlns="" xmlns:a14="http://schemas.microsoft.com/office/drawing/2010/main" val="0"/>
              </a:ext>
            </a:extLst>
          </a:blip>
          <a:srcRect l="4031" t="24779" b="3110"/>
          <a:stretch>
            <a:fillRect/>
          </a:stretch>
        </p:blipFill>
        <p:spPr>
          <a:xfrm>
            <a:off x="7756766" y="2562355"/>
            <a:ext cx="2864062" cy="2864063"/>
          </a:xfrm>
          <a:custGeom>
            <a:avLst/>
            <a:gdLst>
              <a:gd name="connsiteX0" fmla="*/ 1608857 w 3217713"/>
              <a:gd name="connsiteY0" fmla="*/ 0 h 3217714"/>
              <a:gd name="connsiteX1" fmla="*/ 3209408 w 3217713"/>
              <a:gd name="connsiteY1" fmla="*/ 1444361 h 3217714"/>
              <a:gd name="connsiteX2" fmla="*/ 3217713 w 3217713"/>
              <a:gd name="connsiteY2" fmla="*/ 1608837 h 3217714"/>
              <a:gd name="connsiteX3" fmla="*/ 3217713 w 3217713"/>
              <a:gd name="connsiteY3" fmla="*/ 1608877 h 3217714"/>
              <a:gd name="connsiteX4" fmla="*/ 3209408 w 3217713"/>
              <a:gd name="connsiteY4" fmla="*/ 1773353 h 3217714"/>
              <a:gd name="connsiteX5" fmla="*/ 1608857 w 3217713"/>
              <a:gd name="connsiteY5" fmla="*/ 3217714 h 3217714"/>
              <a:gd name="connsiteX6" fmla="*/ 0 w 3217713"/>
              <a:gd name="connsiteY6" fmla="*/ 1608857 h 3217714"/>
              <a:gd name="connsiteX7" fmla="*/ 1608857 w 3217713"/>
              <a:gd name="connsiteY7" fmla="*/ 0 h 32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7713" h="3217714">
                <a:moveTo>
                  <a:pt x="1608857" y="0"/>
                </a:moveTo>
                <a:cubicBezTo>
                  <a:pt x="2441870" y="0"/>
                  <a:pt x="3127018" y="633085"/>
                  <a:pt x="3209408" y="1444361"/>
                </a:cubicBezTo>
                <a:lnTo>
                  <a:pt x="3217713" y="1608837"/>
                </a:lnTo>
                <a:lnTo>
                  <a:pt x="3217713" y="1608877"/>
                </a:lnTo>
                <a:lnTo>
                  <a:pt x="3209408" y="1773353"/>
                </a:lnTo>
                <a:cubicBezTo>
                  <a:pt x="3127018" y="2584629"/>
                  <a:pt x="2441870" y="3217714"/>
                  <a:pt x="1608857" y="3217714"/>
                </a:cubicBezTo>
                <a:cubicBezTo>
                  <a:pt x="720310" y="3217714"/>
                  <a:pt x="0" y="2497404"/>
                  <a:pt x="0" y="1608857"/>
                </a:cubicBezTo>
                <a:cubicBezTo>
                  <a:pt x="0" y="720310"/>
                  <a:pt x="720310" y="0"/>
                  <a:pt x="1608857" y="0"/>
                </a:cubicBezTo>
                <a:close/>
              </a:path>
            </a:pathLst>
          </a:custGeom>
          <a:ln w="127000">
            <a:solidFill>
              <a:srgbClr val="FF0000">
                <a:alpha val="25000"/>
              </a:srgbClr>
            </a:solidFill>
          </a:ln>
        </p:spPr>
      </p:pic>
    </p:spTree>
    <p:extLst>
      <p:ext uri="{BB962C8B-B14F-4D97-AF65-F5344CB8AC3E}">
        <p14:creationId xmlns="" xmlns:p14="http://schemas.microsoft.com/office/powerpoint/2010/main" val="2476996820"/>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9" presetClass="entr" presetSubtype="0" decel="10000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style.rotation</p:attrName>
                                        </p:attrNameLst>
                                      </p:cBhvr>
                                      <p:tavLst>
                                        <p:tav tm="0">
                                          <p:val>
                                            <p:fltVal val="360"/>
                                          </p:val>
                                        </p:tav>
                                        <p:tav tm="100000">
                                          <p:val>
                                            <p:fltVal val="0"/>
                                          </p:val>
                                        </p:tav>
                                      </p:tavLst>
                                    </p:anim>
                                    <p:animEffect transition="in" filter="fade">
                                      <p:cBhvr>
                                        <p:cTn id="3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18CB48F2-8BDA-4B29-AAE1-B502986F6090}"/>
              </a:ext>
            </a:extLst>
          </p:cNvPr>
          <p:cNvSpPr/>
          <p:nvPr/>
        </p:nvSpPr>
        <p:spPr bwMode="auto">
          <a:xfrm>
            <a:off x="1024195" y="3606967"/>
            <a:ext cx="8831005" cy="2008990"/>
          </a:xfrm>
          <a:prstGeom prst="rect">
            <a:avLst/>
          </a:prstGeom>
          <a:solidFill>
            <a:srgbClr val="FFC000"/>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3" name="矩形 2">
            <a:extLst>
              <a:ext uri="{FF2B5EF4-FFF2-40B4-BE49-F238E27FC236}">
                <a16:creationId xmlns="" xmlns:a16="http://schemas.microsoft.com/office/drawing/2014/main" id="{6EF4138C-E179-43C3-B1A2-AFFB6047F0C4}"/>
              </a:ext>
            </a:extLst>
          </p:cNvPr>
          <p:cNvSpPr/>
          <p:nvPr/>
        </p:nvSpPr>
        <p:spPr bwMode="auto">
          <a:xfrm>
            <a:off x="2119087" y="1420010"/>
            <a:ext cx="8997364" cy="2008990"/>
          </a:xfrm>
          <a:prstGeom prst="rect">
            <a:avLst/>
          </a:prstGeom>
          <a:solidFill>
            <a:srgbClr val="FFC000"/>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4" name="矩形 3">
            <a:extLst>
              <a:ext uri="{FF2B5EF4-FFF2-40B4-BE49-F238E27FC236}">
                <a16:creationId xmlns="" xmlns:a16="http://schemas.microsoft.com/office/drawing/2014/main" id="{7D1DABF9-B993-496E-BA52-E02805FE6A06}"/>
              </a:ext>
            </a:extLst>
          </p:cNvPr>
          <p:cNvSpPr/>
          <p:nvPr/>
        </p:nvSpPr>
        <p:spPr>
          <a:xfrm>
            <a:off x="3563257" y="1591013"/>
            <a:ext cx="7295673" cy="1717393"/>
          </a:xfrm>
          <a:prstGeom prst="rect">
            <a:avLst/>
          </a:prstGeom>
        </p:spPr>
        <p:txBody>
          <a:bodyPr wrap="square">
            <a:spAutoFit/>
          </a:bodyPr>
          <a:lstStyle/>
          <a:p>
            <a:pPr marL="0" marR="0" lvl="0" indent="0" algn="just" defTabSz="914034" rtl="0" eaLnBrk="1" fontAlgn="base" latinLnBrk="0" hangingPunct="1">
              <a:lnSpc>
                <a:spcPct val="120000"/>
              </a:lnSpc>
              <a:spcBef>
                <a:spcPct val="0"/>
              </a:spcBef>
              <a:spcAft>
                <a:spcPct val="0"/>
              </a:spcAft>
              <a:buClrTx/>
              <a:buSzTx/>
              <a:buFontTx/>
              <a:buNone/>
              <a:tabLst/>
              <a:defRPr/>
            </a:pPr>
            <a:r>
              <a:rPr kumimoji="0" lang="zh-CN" altLang="en-US" sz="2200" b="0" i="0" u="none" strike="noStrike" kern="1200" cap="none" spc="0" normalizeH="0" baseline="0" noProof="0" dirty="0">
                <a:ln>
                  <a:noFill/>
                </a:ln>
                <a:solidFill>
                  <a:srgbClr val="000000"/>
                </a:solidFill>
                <a:effectLst/>
                <a:uLnTx/>
                <a:uFillTx/>
                <a:latin typeface="微软雅黑"/>
                <a:ea typeface="微软雅黑"/>
                <a:cs typeface="+mn-cs"/>
              </a:rPr>
              <a:t>是人民日益增长的物质文化需要，是要解决温饱问题、进入小康，今后是要建成全面小康，人民的物质文化需要的内容更加丰富，标准也更高。所以十九大提出，对于美好生活的向往，包括方方面面；</a:t>
            </a:r>
          </a:p>
        </p:txBody>
      </p:sp>
      <p:sp>
        <p:nvSpPr>
          <p:cNvPr id="5" name="Oval 5">
            <a:extLst>
              <a:ext uri="{FF2B5EF4-FFF2-40B4-BE49-F238E27FC236}">
                <a16:creationId xmlns="" xmlns:a16="http://schemas.microsoft.com/office/drawing/2014/main" id="{6C043DAF-E6A9-4E8A-BD99-58FBBC63E456}"/>
              </a:ext>
            </a:extLst>
          </p:cNvPr>
          <p:cNvSpPr>
            <a:spLocks noChangeArrowheads="1"/>
          </p:cNvSpPr>
          <p:nvPr/>
        </p:nvSpPr>
        <p:spPr bwMode="auto">
          <a:xfrm>
            <a:off x="1246877" y="1420010"/>
            <a:ext cx="2012163" cy="2008990"/>
          </a:xfrm>
          <a:prstGeom prst="ellipse">
            <a:avLst/>
          </a:prstGeom>
          <a:solidFill>
            <a:schemeClr val="tx1"/>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34"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FFFFFF"/>
              </a:solidFill>
              <a:effectLst/>
              <a:uLnTx/>
              <a:uFillTx/>
              <a:latin typeface="Arial"/>
              <a:ea typeface="微软雅黑"/>
              <a:cs typeface="+mn-ea"/>
            </a:endParaRPr>
          </a:p>
        </p:txBody>
      </p:sp>
      <p:sp>
        <p:nvSpPr>
          <p:cNvPr id="7" name="文本框 6">
            <a:extLst>
              <a:ext uri="{FF2B5EF4-FFF2-40B4-BE49-F238E27FC236}">
                <a16:creationId xmlns="" xmlns:a16="http://schemas.microsoft.com/office/drawing/2014/main" id="{456985C9-1A17-4546-831C-96C6B187800C}"/>
              </a:ext>
            </a:extLst>
          </p:cNvPr>
          <p:cNvSpPr txBox="1"/>
          <p:nvPr/>
        </p:nvSpPr>
        <p:spPr>
          <a:xfrm>
            <a:off x="1279010" y="2070562"/>
            <a:ext cx="1980030" cy="707886"/>
          </a:xfrm>
          <a:prstGeom prst="rect">
            <a:avLst/>
          </a:prstGeom>
          <a:noFill/>
        </p:spPr>
        <p:txBody>
          <a:bodyPr wrap="none" rtlCol="0">
            <a:spAutoFit/>
          </a:bodyPr>
          <a:lstStyle/>
          <a:p>
            <a:pPr marL="0" marR="0" lvl="0" indent="0" algn="ctr" defTabSz="914034" rtl="0" eaLnBrk="0" fontAlgn="base" latinLnBrk="0" hangingPunct="0">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微软雅黑"/>
                <a:ea typeface="微软雅黑"/>
                <a:cs typeface="+mn-cs"/>
              </a:rPr>
              <a:t>过去社会主要</a:t>
            </a:r>
            <a:endParaRPr kumimoji="0" lang="en-US" altLang="zh-CN" sz="20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034" rtl="0" eaLnBrk="0" fontAlgn="base" latinLnBrk="0" hangingPunct="0">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微软雅黑"/>
                <a:ea typeface="微软雅黑"/>
                <a:cs typeface="+mn-cs"/>
              </a:rPr>
              <a:t>矛盾的需求一方</a:t>
            </a:r>
          </a:p>
        </p:txBody>
      </p:sp>
      <p:sp>
        <p:nvSpPr>
          <p:cNvPr id="9" name="矩形 8">
            <a:extLst>
              <a:ext uri="{FF2B5EF4-FFF2-40B4-BE49-F238E27FC236}">
                <a16:creationId xmlns="" xmlns:a16="http://schemas.microsoft.com/office/drawing/2014/main" id="{FAB939A1-CA94-4D27-A004-B4AB5B83464F}"/>
              </a:ext>
            </a:extLst>
          </p:cNvPr>
          <p:cNvSpPr/>
          <p:nvPr/>
        </p:nvSpPr>
        <p:spPr>
          <a:xfrm>
            <a:off x="1204253" y="3609201"/>
            <a:ext cx="7550750" cy="2031325"/>
          </a:xfrm>
          <a:prstGeom prst="rect">
            <a:avLst/>
          </a:prstGeom>
        </p:spPr>
        <p:txBody>
          <a:bodyPr wrap="square">
            <a:spAutoFit/>
          </a:bodyPr>
          <a:lstStyle/>
          <a:p>
            <a:pPr marL="0" marR="0" lvl="0" indent="0" algn="just" defTabSz="914034" rtl="0" eaLnBrk="1" fontAlgn="base" latinLnBrk="0" hangingPunct="1">
              <a:lnSpc>
                <a:spcPct val="150000"/>
              </a:lnSpc>
              <a:spcBef>
                <a:spcPct val="0"/>
              </a:spcBef>
              <a:spcAft>
                <a:spcPct val="0"/>
              </a:spcAft>
              <a:buClrTx/>
              <a:buSzTx/>
              <a:buFontTx/>
              <a:buNone/>
              <a:tabLst/>
              <a:defRPr/>
            </a:pPr>
            <a:r>
              <a:rPr kumimoji="0" lang="zh-CN" altLang="en-US" sz="2100" b="0" i="0" u="none" strike="noStrike" kern="1200" cap="none" spc="0" normalizeH="0" baseline="0" noProof="0" dirty="0">
                <a:ln>
                  <a:noFill/>
                </a:ln>
                <a:solidFill>
                  <a:srgbClr val="000000"/>
                </a:solidFill>
                <a:effectLst/>
                <a:uLnTx/>
                <a:uFillTx/>
                <a:latin typeface="微软雅黑"/>
                <a:ea typeface="微软雅黑"/>
                <a:cs typeface="+mn-cs"/>
              </a:rPr>
              <a:t>是落后的社会生产，而现在，中国的经济建设和其他各方面建设已经取得那么大的成就，成为世界上第二大经济体。现在发展还不平衡、不充分，这是符合实际的。对主要矛盾的界定体现了一脉相承、与时俱进的理念。</a:t>
            </a:r>
          </a:p>
        </p:txBody>
      </p:sp>
      <p:sp>
        <p:nvSpPr>
          <p:cNvPr id="10" name="Oval 5">
            <a:extLst>
              <a:ext uri="{FF2B5EF4-FFF2-40B4-BE49-F238E27FC236}">
                <a16:creationId xmlns="" xmlns:a16="http://schemas.microsoft.com/office/drawing/2014/main" id="{8B91711A-0370-4A63-ACD9-AB98870E2402}"/>
              </a:ext>
            </a:extLst>
          </p:cNvPr>
          <p:cNvSpPr>
            <a:spLocks noChangeArrowheads="1"/>
          </p:cNvSpPr>
          <p:nvPr/>
        </p:nvSpPr>
        <p:spPr bwMode="auto">
          <a:xfrm>
            <a:off x="8846767" y="3606967"/>
            <a:ext cx="2012163" cy="2008990"/>
          </a:xfrm>
          <a:prstGeom prst="ellipse">
            <a:avLst/>
          </a:prstGeom>
          <a:solidFill>
            <a:schemeClr val="tx1"/>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34"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FFFFFF"/>
              </a:solidFill>
              <a:effectLst/>
              <a:uLnTx/>
              <a:uFillTx/>
              <a:latin typeface="Arial"/>
              <a:ea typeface="微软雅黑"/>
              <a:cs typeface="+mn-ea"/>
            </a:endParaRPr>
          </a:p>
        </p:txBody>
      </p:sp>
      <p:sp>
        <p:nvSpPr>
          <p:cNvPr id="12" name="文本框 11">
            <a:extLst>
              <a:ext uri="{FF2B5EF4-FFF2-40B4-BE49-F238E27FC236}">
                <a16:creationId xmlns="" xmlns:a16="http://schemas.microsoft.com/office/drawing/2014/main" id="{EF6C40EE-16D1-4385-A516-FA4A3412C6EA}"/>
              </a:ext>
            </a:extLst>
          </p:cNvPr>
          <p:cNvSpPr txBox="1"/>
          <p:nvPr/>
        </p:nvSpPr>
        <p:spPr>
          <a:xfrm>
            <a:off x="8915377" y="4143696"/>
            <a:ext cx="1851789" cy="892552"/>
          </a:xfrm>
          <a:prstGeom prst="rect">
            <a:avLst/>
          </a:prstGeom>
          <a:noFill/>
        </p:spPr>
        <p:txBody>
          <a:bodyPr wrap="none" rtlCol="0">
            <a:spAutoFit/>
          </a:bodyPr>
          <a:lstStyle/>
          <a:p>
            <a:pPr marL="0" marR="0" lvl="0" indent="0" algn="ctr" defTabSz="914034" rtl="0" eaLnBrk="0" fontAlgn="base" latinLnBrk="0" hangingPunct="0">
              <a:lnSpc>
                <a:spcPct val="100000"/>
              </a:lnSpc>
              <a:spcBef>
                <a:spcPct val="0"/>
              </a:spcBef>
              <a:spcAft>
                <a:spcPct val="0"/>
              </a:spcAft>
              <a:buClrTx/>
              <a:buSzTx/>
              <a:buFontTx/>
              <a:buNone/>
              <a:tabLst/>
              <a:defRPr/>
            </a:pPr>
            <a:r>
              <a:rPr kumimoji="0" lang="zh-CN" altLang="en-US" sz="2600" b="1" i="0" u="none" strike="noStrike" kern="1200" cap="none" spc="0" normalizeH="0" baseline="0" noProof="0" dirty="0">
                <a:ln>
                  <a:noFill/>
                </a:ln>
                <a:solidFill>
                  <a:srgbClr val="FFFFFF"/>
                </a:solidFill>
                <a:effectLst/>
                <a:uLnTx/>
                <a:uFillTx/>
                <a:latin typeface="微软雅黑"/>
                <a:ea typeface="微软雅黑"/>
                <a:cs typeface="+mn-cs"/>
              </a:rPr>
              <a:t>过去矛盾的</a:t>
            </a:r>
            <a:endParaRPr kumimoji="0" lang="en-US" altLang="zh-CN" sz="26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034" rtl="0" eaLnBrk="0" fontAlgn="base" latinLnBrk="0" hangingPunct="0">
              <a:lnSpc>
                <a:spcPct val="100000"/>
              </a:lnSpc>
              <a:spcBef>
                <a:spcPct val="0"/>
              </a:spcBef>
              <a:spcAft>
                <a:spcPct val="0"/>
              </a:spcAft>
              <a:buClrTx/>
              <a:buSzTx/>
              <a:buFontTx/>
              <a:buNone/>
              <a:tabLst/>
              <a:defRPr/>
            </a:pPr>
            <a:r>
              <a:rPr kumimoji="0" lang="zh-CN" altLang="en-US" sz="2600" b="1" i="0" u="none" strike="noStrike" kern="1200" cap="none" spc="0" normalizeH="0" baseline="0" noProof="0" dirty="0">
                <a:ln>
                  <a:noFill/>
                </a:ln>
                <a:solidFill>
                  <a:srgbClr val="FFFFFF"/>
                </a:solidFill>
                <a:effectLst/>
                <a:uLnTx/>
                <a:uFillTx/>
                <a:latin typeface="微软雅黑"/>
                <a:ea typeface="微软雅黑"/>
                <a:cs typeface="+mn-cs"/>
              </a:rPr>
              <a:t>供给一方</a:t>
            </a:r>
            <a:endParaRPr kumimoji="0" lang="zh-CN" altLang="en-US" sz="2600" b="0" i="0" u="none" strike="noStrike" kern="1200" cap="none" spc="0" normalizeH="0" baseline="0" noProof="0" dirty="0">
              <a:ln>
                <a:noFill/>
              </a:ln>
              <a:solidFill>
                <a:srgbClr val="FFFFFF"/>
              </a:solidFill>
              <a:effectLst/>
              <a:uLnTx/>
              <a:uFillTx/>
              <a:latin typeface="微软雅黑"/>
              <a:ea typeface="微软雅黑"/>
              <a:cs typeface="+mn-cs"/>
            </a:endParaRPr>
          </a:p>
        </p:txBody>
      </p:sp>
    </p:spTree>
    <p:extLst>
      <p:ext uri="{BB962C8B-B14F-4D97-AF65-F5344CB8AC3E}">
        <p14:creationId xmlns="" xmlns:p14="http://schemas.microsoft.com/office/powerpoint/2010/main" val="3221790976"/>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7" grpId="0"/>
      <p:bldP spid="9" grpId="0"/>
      <p:bldP spid="10" grpId="0" animBg="1"/>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A7377EB8-44BD-4ACE-BFFC-2C3B96D8354A}"/>
              </a:ext>
            </a:extLst>
          </p:cNvPr>
          <p:cNvSpPr/>
          <p:nvPr/>
        </p:nvSpPr>
        <p:spPr bwMode="auto">
          <a:xfrm>
            <a:off x="1115474" y="1770743"/>
            <a:ext cx="9961051" cy="4057254"/>
          </a:xfrm>
          <a:prstGeom prst="rect">
            <a:avLst/>
          </a:prstGeom>
          <a:solidFill>
            <a:srgbClr val="FFC000"/>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7" name="箭头: 五边形 25">
            <a:extLst>
              <a:ext uri="{FF2B5EF4-FFF2-40B4-BE49-F238E27FC236}">
                <a16:creationId xmlns="" xmlns:a16="http://schemas.microsoft.com/office/drawing/2014/main" id="{31FC989F-A7D3-4BD7-89B8-C94FFEA3C2D2}"/>
              </a:ext>
            </a:extLst>
          </p:cNvPr>
          <p:cNvSpPr/>
          <p:nvPr/>
        </p:nvSpPr>
        <p:spPr bwMode="auto">
          <a:xfrm rot="5400000">
            <a:off x="5624721" y="-3027049"/>
            <a:ext cx="942558" cy="9640017"/>
          </a:xfrm>
          <a:prstGeom prst="homePlate">
            <a:avLst>
              <a:gd name="adj" fmla="val 0"/>
            </a:avLst>
          </a:prstGeom>
          <a:solidFill>
            <a:schemeClr val="tx1"/>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34"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9" name="矩形 8">
            <a:extLst>
              <a:ext uri="{FF2B5EF4-FFF2-40B4-BE49-F238E27FC236}">
                <a16:creationId xmlns="" xmlns:a16="http://schemas.microsoft.com/office/drawing/2014/main" id="{7BB8A371-1BC5-4D2F-9271-FC7883DA6024}"/>
              </a:ext>
            </a:extLst>
          </p:cNvPr>
          <p:cNvSpPr/>
          <p:nvPr/>
        </p:nvSpPr>
        <p:spPr>
          <a:xfrm>
            <a:off x="1571171" y="1439016"/>
            <a:ext cx="9049657" cy="707886"/>
          </a:xfrm>
          <a:prstGeom prst="rect">
            <a:avLst/>
          </a:prstGeom>
          <a:noFill/>
        </p:spPr>
        <p:txBody>
          <a:bodyPr vert="horz" wrap="square">
            <a:spAutoFit/>
          </a:bodyPr>
          <a:lstStyle/>
          <a:p>
            <a:pPr lvl="0" algn="ctr" defTabSz="914034" eaLnBrk="0" fontAlgn="base" hangingPunct="0">
              <a:spcBef>
                <a:spcPct val="0"/>
              </a:spcBef>
              <a:spcAft>
                <a:spcPct val="0"/>
              </a:spcAft>
              <a:defRPr/>
            </a:pPr>
            <a:r>
              <a:rPr lang="zh-CN" altLang="en-US" sz="4000" b="1" dirty="0">
                <a:solidFill>
                  <a:srgbClr val="FFC000"/>
                </a:solidFill>
              </a:rPr>
              <a:t>社会主义初级阶段基本路线</a:t>
            </a:r>
          </a:p>
        </p:txBody>
      </p:sp>
      <p:sp>
        <p:nvSpPr>
          <p:cNvPr id="11" name="矩形 10">
            <a:extLst>
              <a:ext uri="{FF2B5EF4-FFF2-40B4-BE49-F238E27FC236}">
                <a16:creationId xmlns="" xmlns:a16="http://schemas.microsoft.com/office/drawing/2014/main" id="{44FCE678-A2B1-461D-ABC1-08057CBCC335}"/>
              </a:ext>
            </a:extLst>
          </p:cNvPr>
          <p:cNvSpPr/>
          <p:nvPr/>
        </p:nvSpPr>
        <p:spPr>
          <a:xfrm>
            <a:off x="1275992" y="2287796"/>
            <a:ext cx="9640018" cy="32400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0000"/>
                </a:solidFill>
                <a:effectLst/>
                <a:uLnTx/>
                <a:uFillTx/>
                <a:latin typeface="微软雅黑" panose="020B0503020204020204" pitchFamily="82" charset="2"/>
                <a:ea typeface="微软雅黑" panose="020B0503020204020204" pitchFamily="82" charset="2"/>
                <a:cs typeface="+mn-cs"/>
              </a:rPr>
              <a:t>是在党的十三大时提出的，十四大写进党章，并强调坚持党的基本路线不动摇。过去的“现代化”要求是富强、民主、文明，到本世纪中叶基本实现现代化。十七大修改党章时，加上了“和谐”一词，侧重于社会建设。这次又加了“美丽”，变成了五个方面，与“五位一体”总体布局相对应。</a:t>
            </a:r>
          </a:p>
        </p:txBody>
      </p:sp>
    </p:spTree>
    <p:extLst>
      <p:ext uri="{BB962C8B-B14F-4D97-AF65-F5344CB8AC3E}">
        <p14:creationId xmlns="" xmlns:p14="http://schemas.microsoft.com/office/powerpoint/2010/main" val="2829679465"/>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2" fill="hold" grpId="0" nodeType="afterEffect">
                                  <p:stCondLst>
                                    <p:cond delay="0"/>
                                  </p:stCondLst>
                                  <p:iterate type="lt">
                                    <p:tmPct val="10000"/>
                                  </p:iterate>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PA_组合 18">
            <a:extLst>
              <a:ext uri="{FF2B5EF4-FFF2-40B4-BE49-F238E27FC236}">
                <a16:creationId xmlns="" xmlns:a16="http://schemas.microsoft.com/office/drawing/2014/main" id="{E751D7E8-4FB9-4D5B-834F-BF454246378A}"/>
              </a:ext>
            </a:extLst>
          </p:cNvPr>
          <p:cNvGrpSpPr/>
          <p:nvPr>
            <p:custDataLst>
              <p:tags r:id="rId1"/>
            </p:custDataLst>
          </p:nvPr>
        </p:nvGrpSpPr>
        <p:grpSpPr>
          <a:xfrm>
            <a:off x="2644673" y="1989803"/>
            <a:ext cx="658290" cy="617310"/>
            <a:chOff x="-12190156" y="-1701223"/>
            <a:chExt cx="3969525" cy="4007625"/>
          </a:xfrm>
        </p:grpSpPr>
        <p:pic>
          <p:nvPicPr>
            <p:cNvPr id="48" name="图片 47">
              <a:extLst>
                <a:ext uri="{FF2B5EF4-FFF2-40B4-BE49-F238E27FC236}">
                  <a16:creationId xmlns="" xmlns:a16="http://schemas.microsoft.com/office/drawing/2014/main" id="{56A78350-A56F-4514-9991-FC22009C6AA4}"/>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2087781" y="-1675048"/>
              <a:ext cx="3867150" cy="3981450"/>
            </a:xfrm>
            <a:prstGeom prst="rect">
              <a:avLst/>
            </a:prstGeom>
          </p:spPr>
        </p:pic>
        <p:pic>
          <p:nvPicPr>
            <p:cNvPr id="49" name="图片 48">
              <a:extLst>
                <a:ext uri="{FF2B5EF4-FFF2-40B4-BE49-F238E27FC236}">
                  <a16:creationId xmlns="" xmlns:a16="http://schemas.microsoft.com/office/drawing/2014/main" id="{77A6D778-B3D3-426D-8D1A-9E36F9A2F79E}"/>
                </a:ext>
              </a:extLst>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12190156" y="-1701223"/>
              <a:ext cx="3771899" cy="3733800"/>
            </a:xfrm>
            <a:prstGeom prst="rect">
              <a:avLst/>
            </a:prstGeom>
          </p:spPr>
        </p:pic>
      </p:grpSp>
      <p:cxnSp>
        <p:nvCxnSpPr>
          <p:cNvPr id="50" name="直接连接符 49">
            <a:extLst>
              <a:ext uri="{FF2B5EF4-FFF2-40B4-BE49-F238E27FC236}">
                <a16:creationId xmlns="" xmlns:a16="http://schemas.microsoft.com/office/drawing/2014/main" id="{DFD11D4C-1A5D-4059-BDAB-7528886A1F64}"/>
              </a:ext>
            </a:extLst>
          </p:cNvPr>
          <p:cNvCxnSpPr>
            <a:cxnSpLocks/>
          </p:cNvCxnSpPr>
          <p:nvPr/>
        </p:nvCxnSpPr>
        <p:spPr>
          <a:xfrm>
            <a:off x="2797174" y="4531964"/>
            <a:ext cx="5486400"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51" name="PA_文本框 29">
            <a:extLst>
              <a:ext uri="{FF2B5EF4-FFF2-40B4-BE49-F238E27FC236}">
                <a16:creationId xmlns="" xmlns:a16="http://schemas.microsoft.com/office/drawing/2014/main" id="{E7D10A1F-49BC-45D8-9E5D-D6FE4BC2F6EF}"/>
              </a:ext>
            </a:extLst>
          </p:cNvPr>
          <p:cNvSpPr txBox="1">
            <a:spLocks noChangeArrowheads="1"/>
          </p:cNvSpPr>
          <p:nvPr>
            <p:custDataLst>
              <p:tags r:id="rId2"/>
            </p:custDataLst>
          </p:nvPr>
        </p:nvSpPr>
        <p:spPr bwMode="auto">
          <a:xfrm>
            <a:off x="2982306" y="2999322"/>
            <a:ext cx="5729768" cy="8867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30000"/>
              </a:lnSpc>
              <a:defRPr/>
            </a:pPr>
            <a:r>
              <a:rPr lang="zh-CN" altLang="en-US" sz="4400" b="1" dirty="0">
                <a:solidFill>
                  <a:srgbClr val="FCE949"/>
                </a:solidFill>
                <a:effectLst>
                  <a:outerShdw blurRad="38100" dist="38100" dir="2700000" algn="tl">
                    <a:srgbClr val="000000">
                      <a:alpha val="43137"/>
                    </a:srgbClr>
                  </a:outerShdw>
                </a:effectLst>
              </a:rPr>
              <a:t> 党章重点强调内容</a:t>
            </a:r>
          </a:p>
        </p:txBody>
      </p:sp>
      <p:grpSp>
        <p:nvGrpSpPr>
          <p:cNvPr id="52" name="组合 51">
            <a:extLst>
              <a:ext uri="{FF2B5EF4-FFF2-40B4-BE49-F238E27FC236}">
                <a16:creationId xmlns="" xmlns:a16="http://schemas.microsoft.com/office/drawing/2014/main" id="{6CC68495-E84D-4702-A236-90ABBEF63CB2}"/>
              </a:ext>
            </a:extLst>
          </p:cNvPr>
          <p:cNvGrpSpPr/>
          <p:nvPr/>
        </p:nvGrpSpPr>
        <p:grpSpPr>
          <a:xfrm>
            <a:off x="3476315" y="2029310"/>
            <a:ext cx="602154" cy="580571"/>
            <a:chOff x="4392906" y="1605446"/>
            <a:chExt cx="602154" cy="580571"/>
          </a:xfrm>
        </p:grpSpPr>
        <p:sp>
          <p:nvSpPr>
            <p:cNvPr id="53" name="椭圆 52">
              <a:extLst>
                <a:ext uri="{FF2B5EF4-FFF2-40B4-BE49-F238E27FC236}">
                  <a16:creationId xmlns="" xmlns:a16="http://schemas.microsoft.com/office/drawing/2014/main" id="{675E7482-8ECF-4E51-AEAE-DFB7DD24A399}"/>
                </a:ext>
              </a:extLst>
            </p:cNvPr>
            <p:cNvSpPr/>
            <p:nvPr/>
          </p:nvSpPr>
          <p:spPr>
            <a:xfrm>
              <a:off x="4392906" y="1605446"/>
              <a:ext cx="580571" cy="580571"/>
            </a:xfrm>
            <a:prstGeom prst="ellipse">
              <a:avLst/>
            </a:prstGeom>
            <a:solidFill>
              <a:srgbClr val="FFC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endParaRPr>
            </a:p>
          </p:txBody>
        </p:sp>
        <p:sp>
          <p:nvSpPr>
            <p:cNvPr id="54" name="矩形 53">
              <a:extLst>
                <a:ext uri="{FF2B5EF4-FFF2-40B4-BE49-F238E27FC236}">
                  <a16:creationId xmlns="" xmlns:a16="http://schemas.microsoft.com/office/drawing/2014/main" id="{E88E2812-99A1-405F-B2A1-B700D32E96B8}"/>
                </a:ext>
              </a:extLst>
            </p:cNvPr>
            <p:cNvSpPr/>
            <p:nvPr/>
          </p:nvSpPr>
          <p:spPr>
            <a:xfrm>
              <a:off x="4396722" y="1649996"/>
              <a:ext cx="59833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rPr>
                <a:t>写</a:t>
              </a:r>
            </a:p>
          </p:txBody>
        </p:sp>
      </p:grpSp>
      <p:grpSp>
        <p:nvGrpSpPr>
          <p:cNvPr id="55" name="组合 54">
            <a:extLst>
              <a:ext uri="{FF2B5EF4-FFF2-40B4-BE49-F238E27FC236}">
                <a16:creationId xmlns="" xmlns:a16="http://schemas.microsoft.com/office/drawing/2014/main" id="{D6DD8EAB-C516-4801-A6D8-8D8B2DC56C78}"/>
              </a:ext>
            </a:extLst>
          </p:cNvPr>
          <p:cNvGrpSpPr/>
          <p:nvPr/>
        </p:nvGrpSpPr>
        <p:grpSpPr>
          <a:xfrm>
            <a:off x="4105966" y="2029310"/>
            <a:ext cx="602154" cy="580571"/>
            <a:chOff x="4392906" y="1605446"/>
            <a:chExt cx="602154" cy="580571"/>
          </a:xfrm>
        </p:grpSpPr>
        <p:sp>
          <p:nvSpPr>
            <p:cNvPr id="56" name="椭圆 55">
              <a:extLst>
                <a:ext uri="{FF2B5EF4-FFF2-40B4-BE49-F238E27FC236}">
                  <a16:creationId xmlns="" xmlns:a16="http://schemas.microsoft.com/office/drawing/2014/main" id="{A71FDE7C-DD0A-4E58-8DD1-627230EF2E49}"/>
                </a:ext>
              </a:extLst>
            </p:cNvPr>
            <p:cNvSpPr/>
            <p:nvPr/>
          </p:nvSpPr>
          <p:spPr>
            <a:xfrm>
              <a:off x="4392906" y="1605446"/>
              <a:ext cx="580571" cy="580571"/>
            </a:xfrm>
            <a:prstGeom prst="ellipse">
              <a:avLst/>
            </a:prstGeom>
            <a:solidFill>
              <a:srgbClr val="FFC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endParaRPr>
            </a:p>
          </p:txBody>
        </p:sp>
        <p:sp>
          <p:nvSpPr>
            <p:cNvPr id="57" name="矩形 56">
              <a:extLst>
                <a:ext uri="{FF2B5EF4-FFF2-40B4-BE49-F238E27FC236}">
                  <a16:creationId xmlns="" xmlns:a16="http://schemas.microsoft.com/office/drawing/2014/main" id="{DB8CDF6A-8995-4D3D-8A8A-B9190CE8D9F5}"/>
                </a:ext>
              </a:extLst>
            </p:cNvPr>
            <p:cNvSpPr/>
            <p:nvPr/>
          </p:nvSpPr>
          <p:spPr>
            <a:xfrm>
              <a:off x="4396722" y="1649996"/>
              <a:ext cx="59833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rPr>
                <a:t>入</a:t>
              </a:r>
            </a:p>
          </p:txBody>
        </p:sp>
      </p:grpSp>
      <p:grpSp>
        <p:nvGrpSpPr>
          <p:cNvPr id="58" name="组合 57">
            <a:extLst>
              <a:ext uri="{FF2B5EF4-FFF2-40B4-BE49-F238E27FC236}">
                <a16:creationId xmlns="" xmlns:a16="http://schemas.microsoft.com/office/drawing/2014/main" id="{0A4CA4F2-84D2-463B-95C8-FBDC30E10FF3}"/>
              </a:ext>
            </a:extLst>
          </p:cNvPr>
          <p:cNvGrpSpPr/>
          <p:nvPr/>
        </p:nvGrpSpPr>
        <p:grpSpPr>
          <a:xfrm>
            <a:off x="4735617" y="2029310"/>
            <a:ext cx="602154" cy="580571"/>
            <a:chOff x="4392906" y="1605446"/>
            <a:chExt cx="602154" cy="580571"/>
          </a:xfrm>
        </p:grpSpPr>
        <p:sp>
          <p:nvSpPr>
            <p:cNvPr id="59" name="椭圆 58">
              <a:extLst>
                <a:ext uri="{FF2B5EF4-FFF2-40B4-BE49-F238E27FC236}">
                  <a16:creationId xmlns="" xmlns:a16="http://schemas.microsoft.com/office/drawing/2014/main" id="{38389022-1496-4E63-984A-78BC3C7813FD}"/>
                </a:ext>
              </a:extLst>
            </p:cNvPr>
            <p:cNvSpPr/>
            <p:nvPr/>
          </p:nvSpPr>
          <p:spPr>
            <a:xfrm>
              <a:off x="4392906" y="1605446"/>
              <a:ext cx="580571" cy="580571"/>
            </a:xfrm>
            <a:prstGeom prst="ellipse">
              <a:avLst/>
            </a:prstGeom>
            <a:solidFill>
              <a:srgbClr val="FFC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endParaRPr>
            </a:p>
          </p:txBody>
        </p:sp>
        <p:sp>
          <p:nvSpPr>
            <p:cNvPr id="60" name="矩形 59">
              <a:extLst>
                <a:ext uri="{FF2B5EF4-FFF2-40B4-BE49-F238E27FC236}">
                  <a16:creationId xmlns="" xmlns:a16="http://schemas.microsoft.com/office/drawing/2014/main" id="{BD486ACF-7DEB-473B-8484-2EC4E3BB4ECE}"/>
                </a:ext>
              </a:extLst>
            </p:cNvPr>
            <p:cNvSpPr/>
            <p:nvPr/>
          </p:nvSpPr>
          <p:spPr>
            <a:xfrm>
              <a:off x="4396722" y="1649996"/>
              <a:ext cx="59833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rPr>
                <a:t>党</a:t>
              </a:r>
            </a:p>
          </p:txBody>
        </p:sp>
      </p:grpSp>
      <p:grpSp>
        <p:nvGrpSpPr>
          <p:cNvPr id="61" name="组合 60">
            <a:extLst>
              <a:ext uri="{FF2B5EF4-FFF2-40B4-BE49-F238E27FC236}">
                <a16:creationId xmlns="" xmlns:a16="http://schemas.microsoft.com/office/drawing/2014/main" id="{C421009C-3E7C-4504-9C10-0212642EFE13}"/>
              </a:ext>
            </a:extLst>
          </p:cNvPr>
          <p:cNvGrpSpPr/>
          <p:nvPr/>
        </p:nvGrpSpPr>
        <p:grpSpPr>
          <a:xfrm>
            <a:off x="5365267" y="2029310"/>
            <a:ext cx="602154" cy="580571"/>
            <a:chOff x="4392906" y="1605446"/>
            <a:chExt cx="602154" cy="580571"/>
          </a:xfrm>
        </p:grpSpPr>
        <p:sp>
          <p:nvSpPr>
            <p:cNvPr id="62" name="椭圆 61">
              <a:extLst>
                <a:ext uri="{FF2B5EF4-FFF2-40B4-BE49-F238E27FC236}">
                  <a16:creationId xmlns="" xmlns:a16="http://schemas.microsoft.com/office/drawing/2014/main" id="{5E0E59DE-C54D-41D6-B458-776903DEED39}"/>
                </a:ext>
              </a:extLst>
            </p:cNvPr>
            <p:cNvSpPr/>
            <p:nvPr/>
          </p:nvSpPr>
          <p:spPr>
            <a:xfrm>
              <a:off x="4392906" y="1605446"/>
              <a:ext cx="580571" cy="580571"/>
            </a:xfrm>
            <a:prstGeom prst="ellipse">
              <a:avLst/>
            </a:prstGeom>
            <a:solidFill>
              <a:srgbClr val="FFC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endParaRPr>
            </a:p>
          </p:txBody>
        </p:sp>
        <p:sp>
          <p:nvSpPr>
            <p:cNvPr id="63" name="矩形 62">
              <a:extLst>
                <a:ext uri="{FF2B5EF4-FFF2-40B4-BE49-F238E27FC236}">
                  <a16:creationId xmlns="" xmlns:a16="http://schemas.microsoft.com/office/drawing/2014/main" id="{0B305BA0-0B01-4557-A180-F12928B7EC31}"/>
                </a:ext>
              </a:extLst>
            </p:cNvPr>
            <p:cNvSpPr/>
            <p:nvPr/>
          </p:nvSpPr>
          <p:spPr>
            <a:xfrm>
              <a:off x="4396722" y="1649996"/>
              <a:ext cx="59833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rPr>
                <a:t>章</a:t>
              </a:r>
            </a:p>
          </p:txBody>
        </p:sp>
      </p:grpSp>
      <p:cxnSp>
        <p:nvCxnSpPr>
          <p:cNvPr id="64" name="直接连接符 63">
            <a:extLst>
              <a:ext uri="{FF2B5EF4-FFF2-40B4-BE49-F238E27FC236}">
                <a16:creationId xmlns="" xmlns:a16="http://schemas.microsoft.com/office/drawing/2014/main" id="{00BA9BF0-4AA5-4D52-9842-98F7652F8728}"/>
              </a:ext>
            </a:extLst>
          </p:cNvPr>
          <p:cNvCxnSpPr>
            <a:cxnSpLocks/>
          </p:cNvCxnSpPr>
          <p:nvPr/>
        </p:nvCxnSpPr>
        <p:spPr>
          <a:xfrm>
            <a:off x="6353174" y="2371634"/>
            <a:ext cx="2984500"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65" name="文本框 64">
            <a:extLst>
              <a:ext uri="{FF2B5EF4-FFF2-40B4-BE49-F238E27FC236}">
                <a16:creationId xmlns="" xmlns:a16="http://schemas.microsoft.com/office/drawing/2014/main" id="{B90A2C9F-2D1B-4D44-BAF4-342EEF37A880}"/>
              </a:ext>
            </a:extLst>
          </p:cNvPr>
          <p:cNvSpPr txBox="1"/>
          <p:nvPr/>
        </p:nvSpPr>
        <p:spPr>
          <a:xfrm>
            <a:off x="8671112" y="4017949"/>
            <a:ext cx="666562" cy="523220"/>
          </a:xfrm>
          <a:prstGeom prst="rect">
            <a:avLst/>
          </a:prstGeom>
          <a:solidFill>
            <a:schemeClr val="accent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w="38100">
                  <a:noFill/>
                </a:ln>
                <a:solidFill>
                  <a:srgbClr val="FFFFFF"/>
                </a:solidFill>
                <a:effectLst/>
                <a:uLnTx/>
                <a:uFillTx/>
                <a:latin typeface="Impact" panose="020B0806030902050204" pitchFamily="34" charset="0"/>
                <a:ea typeface="微软雅黑"/>
                <a:cs typeface="+mn-cs"/>
              </a:rPr>
              <a:t>04</a:t>
            </a:r>
            <a:endParaRPr kumimoji="0" lang="zh-CN" altLang="en-US" sz="2800" b="0" i="0" u="none" strike="noStrike" kern="1200" cap="none" spc="0" normalizeH="0" baseline="0" noProof="0" dirty="0">
              <a:ln w="38100">
                <a:noFill/>
              </a:ln>
              <a:solidFill>
                <a:srgbClr val="FFFFFF"/>
              </a:solidFill>
              <a:effectLst/>
              <a:uLnTx/>
              <a:uFillTx/>
              <a:latin typeface="Impact" panose="020B0806030902050204" pitchFamily="34" charset="0"/>
              <a:ea typeface="微软雅黑"/>
              <a:cs typeface="+mn-cs"/>
            </a:endParaRPr>
          </a:p>
        </p:txBody>
      </p:sp>
    </p:spTree>
    <p:extLst>
      <p:ext uri="{BB962C8B-B14F-4D97-AF65-F5344CB8AC3E}">
        <p14:creationId xmlns="" xmlns:p14="http://schemas.microsoft.com/office/powerpoint/2010/main" val="3769702680"/>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from="(-#ppt_w/2)" to="(#ppt_x)" calcmode="lin" valueType="num">
                                      <p:cBhvr>
                                        <p:cTn id="7" dur="450" fill="hold">
                                          <p:stCondLst>
                                            <p:cond delay="0"/>
                                          </p:stCondLst>
                                        </p:cTn>
                                        <p:tgtEl>
                                          <p:spTgt spid="47"/>
                                        </p:tgtEl>
                                        <p:attrNameLst>
                                          <p:attrName>ppt_x</p:attrName>
                                        </p:attrNameLst>
                                      </p:cBhvr>
                                    </p:anim>
                                    <p:anim from="0" to="-1.0" calcmode="lin" valueType="num">
                                      <p:cBhvr>
                                        <p:cTn id="8" dur="150" decel="50000" autoRev="1" fill="hold">
                                          <p:stCondLst>
                                            <p:cond delay="450"/>
                                          </p:stCondLst>
                                        </p:cTn>
                                        <p:tgtEl>
                                          <p:spTgt spid="47"/>
                                        </p:tgtEl>
                                        <p:attrNameLst>
                                          <p:attrName>xshear</p:attrName>
                                        </p:attrNameLst>
                                      </p:cBhvr>
                                    </p:anim>
                                    <p:animScale>
                                      <p:cBhvr>
                                        <p:cTn id="9" dur="150" decel="100000" autoRev="1" fill="hold">
                                          <p:stCondLst>
                                            <p:cond delay="450"/>
                                          </p:stCondLst>
                                        </p:cTn>
                                        <p:tgtEl>
                                          <p:spTgt spid="47"/>
                                        </p:tgtEl>
                                      </p:cBhvr>
                                      <p:from x="100000" y="100000"/>
                                      <p:to x="80000" y="100000"/>
                                    </p:animScale>
                                    <p:anim by="(#ppt_h/3+#ppt_w*0.1)" calcmode="lin" valueType="num">
                                      <p:cBhvr additive="sum">
                                        <p:cTn id="10" dur="150" decel="100000" autoRev="1" fill="hold">
                                          <p:stCondLst>
                                            <p:cond delay="450"/>
                                          </p:stCondLst>
                                        </p:cTn>
                                        <p:tgtEl>
                                          <p:spTgt spid="47"/>
                                        </p:tgtEl>
                                        <p:attrNameLst>
                                          <p:attrName>ppt_x</p:attrName>
                                        </p:attrNameLst>
                                      </p:cBhvr>
                                    </p:anim>
                                  </p:childTnLst>
                                </p:cTn>
                              </p:par>
                            </p:childTnLst>
                          </p:cTn>
                        </p:par>
                        <p:par>
                          <p:cTn id="11" fill="hold">
                            <p:stCondLst>
                              <p:cond delay="750"/>
                            </p:stCondLst>
                            <p:childTnLst>
                              <p:par>
                                <p:cTn id="12" presetID="2" presetClass="entr" presetSubtype="2"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fill="hold"/>
                                        <p:tgtEl>
                                          <p:spTgt spid="52"/>
                                        </p:tgtEl>
                                        <p:attrNameLst>
                                          <p:attrName>ppt_x</p:attrName>
                                        </p:attrNameLst>
                                      </p:cBhvr>
                                      <p:tavLst>
                                        <p:tav tm="0">
                                          <p:val>
                                            <p:strVal val="1+#ppt_w/2"/>
                                          </p:val>
                                        </p:tav>
                                        <p:tav tm="100000">
                                          <p:val>
                                            <p:strVal val="#ppt_x"/>
                                          </p:val>
                                        </p:tav>
                                      </p:tavLst>
                                    </p:anim>
                                    <p:anim calcmode="lin" valueType="num">
                                      <p:cBhvr additive="base">
                                        <p:cTn id="15" dur="500" fill="hold"/>
                                        <p:tgtEl>
                                          <p:spTgt spid="52"/>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500" fill="hold"/>
                                        <p:tgtEl>
                                          <p:spTgt spid="55"/>
                                        </p:tgtEl>
                                        <p:attrNameLst>
                                          <p:attrName>ppt_x</p:attrName>
                                        </p:attrNameLst>
                                      </p:cBhvr>
                                      <p:tavLst>
                                        <p:tav tm="0">
                                          <p:val>
                                            <p:strVal val="1+#ppt_w/2"/>
                                          </p:val>
                                        </p:tav>
                                        <p:tav tm="100000">
                                          <p:val>
                                            <p:strVal val="#ppt_x"/>
                                          </p:val>
                                        </p:tav>
                                      </p:tavLst>
                                    </p:anim>
                                    <p:anim calcmode="lin" valueType="num">
                                      <p:cBhvr additive="base">
                                        <p:cTn id="19" dur="500" fill="hold"/>
                                        <p:tgtEl>
                                          <p:spTgt spid="5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500"/>
                                  </p:stCondLst>
                                  <p:childTnLst>
                                    <p:set>
                                      <p:cBhvr>
                                        <p:cTn id="21" dur="1" fill="hold">
                                          <p:stCondLst>
                                            <p:cond delay="0"/>
                                          </p:stCondLst>
                                        </p:cTn>
                                        <p:tgtEl>
                                          <p:spTgt spid="58"/>
                                        </p:tgtEl>
                                        <p:attrNameLst>
                                          <p:attrName>style.visibility</p:attrName>
                                        </p:attrNameLst>
                                      </p:cBhvr>
                                      <p:to>
                                        <p:strVal val="visible"/>
                                      </p:to>
                                    </p:set>
                                    <p:anim calcmode="lin" valueType="num">
                                      <p:cBhvr additive="base">
                                        <p:cTn id="22" dur="500" fill="hold"/>
                                        <p:tgtEl>
                                          <p:spTgt spid="58"/>
                                        </p:tgtEl>
                                        <p:attrNameLst>
                                          <p:attrName>ppt_x</p:attrName>
                                        </p:attrNameLst>
                                      </p:cBhvr>
                                      <p:tavLst>
                                        <p:tav tm="0">
                                          <p:val>
                                            <p:strVal val="1+#ppt_w/2"/>
                                          </p:val>
                                        </p:tav>
                                        <p:tav tm="100000">
                                          <p:val>
                                            <p:strVal val="#ppt_x"/>
                                          </p:val>
                                        </p:tav>
                                      </p:tavLst>
                                    </p:anim>
                                    <p:anim calcmode="lin" valueType="num">
                                      <p:cBhvr additive="base">
                                        <p:cTn id="23" dur="500" fill="hold"/>
                                        <p:tgtEl>
                                          <p:spTgt spid="58"/>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750"/>
                                  </p:stCondLst>
                                  <p:childTnLst>
                                    <p:set>
                                      <p:cBhvr>
                                        <p:cTn id="25" dur="1" fill="hold">
                                          <p:stCondLst>
                                            <p:cond delay="0"/>
                                          </p:stCondLst>
                                        </p:cTn>
                                        <p:tgtEl>
                                          <p:spTgt spid="61"/>
                                        </p:tgtEl>
                                        <p:attrNameLst>
                                          <p:attrName>style.visibility</p:attrName>
                                        </p:attrNameLst>
                                      </p:cBhvr>
                                      <p:to>
                                        <p:strVal val="visible"/>
                                      </p:to>
                                    </p:set>
                                    <p:anim calcmode="lin" valueType="num">
                                      <p:cBhvr additive="base">
                                        <p:cTn id="26" dur="500" fill="hold"/>
                                        <p:tgtEl>
                                          <p:spTgt spid="61"/>
                                        </p:tgtEl>
                                        <p:attrNameLst>
                                          <p:attrName>ppt_x</p:attrName>
                                        </p:attrNameLst>
                                      </p:cBhvr>
                                      <p:tavLst>
                                        <p:tav tm="0">
                                          <p:val>
                                            <p:strVal val="1+#ppt_w/2"/>
                                          </p:val>
                                        </p:tav>
                                        <p:tav tm="100000">
                                          <p:val>
                                            <p:strVal val="#ppt_x"/>
                                          </p:val>
                                        </p:tav>
                                      </p:tavLst>
                                    </p:anim>
                                    <p:anim calcmode="lin" valueType="num">
                                      <p:cBhvr additive="base">
                                        <p:cTn id="27" dur="500" fill="hold"/>
                                        <p:tgtEl>
                                          <p:spTgt spid="61"/>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wipe(left)">
                                      <p:cBhvr>
                                        <p:cTn id="31" dur="750"/>
                                        <p:tgtEl>
                                          <p:spTgt spid="64"/>
                                        </p:tgtEl>
                                      </p:cBhvr>
                                    </p:animEffect>
                                  </p:childTnLst>
                                </p:cTn>
                              </p:par>
                              <p:par>
                                <p:cTn id="32" presetID="22" presetClass="entr" presetSubtype="2" fill="hold"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wipe(right)">
                                      <p:cBhvr>
                                        <p:cTn id="34" dur="750"/>
                                        <p:tgtEl>
                                          <p:spTgt spid="50"/>
                                        </p:tgtEl>
                                      </p:cBhvr>
                                    </p:animEffect>
                                  </p:childTnLst>
                                </p:cTn>
                              </p:par>
                            </p:childTnLst>
                          </p:cTn>
                        </p:par>
                        <p:par>
                          <p:cTn id="35" fill="hold">
                            <p:stCondLst>
                              <p:cond delay="2750"/>
                            </p:stCondLst>
                            <p:childTnLst>
                              <p:par>
                                <p:cTn id="36" presetID="37" presetClass="entr" presetSubtype="0" fill="hold" grpId="0" nodeType="after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750"/>
                                        <p:tgtEl>
                                          <p:spTgt spid="65"/>
                                        </p:tgtEl>
                                      </p:cBhvr>
                                    </p:animEffect>
                                    <p:anim calcmode="lin" valueType="num">
                                      <p:cBhvr>
                                        <p:cTn id="39" dur="750" fill="hold"/>
                                        <p:tgtEl>
                                          <p:spTgt spid="65"/>
                                        </p:tgtEl>
                                        <p:attrNameLst>
                                          <p:attrName>ppt_x</p:attrName>
                                        </p:attrNameLst>
                                      </p:cBhvr>
                                      <p:tavLst>
                                        <p:tav tm="0">
                                          <p:val>
                                            <p:strVal val="#ppt_x"/>
                                          </p:val>
                                        </p:tav>
                                        <p:tav tm="100000">
                                          <p:val>
                                            <p:strVal val="#ppt_x"/>
                                          </p:val>
                                        </p:tav>
                                      </p:tavLst>
                                    </p:anim>
                                    <p:anim calcmode="lin" valueType="num">
                                      <p:cBhvr>
                                        <p:cTn id="40" dur="675" decel="100000" fill="hold"/>
                                        <p:tgtEl>
                                          <p:spTgt spid="65"/>
                                        </p:tgtEl>
                                        <p:attrNameLst>
                                          <p:attrName>ppt_y</p:attrName>
                                        </p:attrNameLst>
                                      </p:cBhvr>
                                      <p:tavLst>
                                        <p:tav tm="0">
                                          <p:val>
                                            <p:strVal val="#ppt_y+1"/>
                                          </p:val>
                                        </p:tav>
                                        <p:tav tm="100000">
                                          <p:val>
                                            <p:strVal val="#ppt_y-.03"/>
                                          </p:val>
                                        </p:tav>
                                      </p:tavLst>
                                    </p:anim>
                                    <p:anim calcmode="lin" valueType="num">
                                      <p:cBhvr>
                                        <p:cTn id="41" dur="75" accel="100000" fill="hold">
                                          <p:stCondLst>
                                            <p:cond delay="675"/>
                                          </p:stCondLst>
                                        </p:cTn>
                                        <p:tgtEl>
                                          <p:spTgt spid="65"/>
                                        </p:tgtEl>
                                        <p:attrNameLst>
                                          <p:attrName>ppt_y</p:attrName>
                                        </p:attrNameLst>
                                      </p:cBhvr>
                                      <p:tavLst>
                                        <p:tav tm="0">
                                          <p:val>
                                            <p:strVal val="#ppt_y-.03"/>
                                          </p:val>
                                        </p:tav>
                                        <p:tav tm="100000">
                                          <p:val>
                                            <p:strVal val="#ppt_y"/>
                                          </p:val>
                                        </p:tav>
                                      </p:tavLst>
                                    </p:anim>
                                  </p:childTnLst>
                                </p:cTn>
                              </p:par>
                            </p:childTnLst>
                          </p:cTn>
                        </p:par>
                        <p:par>
                          <p:cTn id="42" fill="hold">
                            <p:stCondLst>
                              <p:cond delay="350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51"/>
                                        </p:tgtEl>
                                        <p:attrNameLst>
                                          <p:attrName>style.visibility</p:attrName>
                                        </p:attrNameLst>
                                      </p:cBhvr>
                                      <p:to>
                                        <p:strVal val="visible"/>
                                      </p:to>
                                    </p:set>
                                    <p:anim calcmode="discrete" valueType="clr">
                                      <p:cBhvr override="childStyle">
                                        <p:cTn id="45" dur="80"/>
                                        <p:tgtEl>
                                          <p:spTgt spid="51"/>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51"/>
                                        </p:tgtEl>
                                        <p:attrNameLst>
                                          <p:attrName>fillcolor</p:attrName>
                                        </p:attrNameLst>
                                      </p:cBhvr>
                                      <p:tavLst>
                                        <p:tav tm="0">
                                          <p:val>
                                            <p:clrVal>
                                              <a:schemeClr val="accent2"/>
                                            </p:clrVal>
                                          </p:val>
                                        </p:tav>
                                        <p:tav tm="50000">
                                          <p:val>
                                            <p:clrVal>
                                              <a:schemeClr val="hlink"/>
                                            </p:clrVal>
                                          </p:val>
                                        </p:tav>
                                      </p:tavLst>
                                    </p:anim>
                                    <p:set>
                                      <p:cBhvr>
                                        <p:cTn id="47" dur="80"/>
                                        <p:tgtEl>
                                          <p:spTgt spid="5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6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A7377EB8-44BD-4ACE-BFFC-2C3B96D8354A}"/>
              </a:ext>
            </a:extLst>
          </p:cNvPr>
          <p:cNvSpPr/>
          <p:nvPr/>
        </p:nvSpPr>
        <p:spPr bwMode="auto">
          <a:xfrm>
            <a:off x="428172" y="1554481"/>
            <a:ext cx="11342914" cy="4208201"/>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7" name="箭头: 五边形 25">
            <a:extLst>
              <a:ext uri="{FF2B5EF4-FFF2-40B4-BE49-F238E27FC236}">
                <a16:creationId xmlns="" xmlns:a16="http://schemas.microsoft.com/office/drawing/2014/main" id="{31FC989F-A7D3-4BD7-89B8-C94FFEA3C2D2}"/>
              </a:ext>
            </a:extLst>
          </p:cNvPr>
          <p:cNvSpPr/>
          <p:nvPr/>
        </p:nvSpPr>
        <p:spPr bwMode="auto">
          <a:xfrm rot="5400000">
            <a:off x="5624721" y="-3092364"/>
            <a:ext cx="942558" cy="9640017"/>
          </a:xfrm>
          <a:prstGeom prst="homePlate">
            <a:avLst>
              <a:gd name="adj" fmla="val 19643"/>
            </a:avLst>
          </a:prstGeom>
          <a:solidFill>
            <a:schemeClr val="tx1"/>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34"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8" name="矩形 7">
            <a:extLst>
              <a:ext uri="{FF2B5EF4-FFF2-40B4-BE49-F238E27FC236}">
                <a16:creationId xmlns="" xmlns:a16="http://schemas.microsoft.com/office/drawing/2014/main" id="{539E0EEA-D3A4-41CD-B8A3-78951508134A}"/>
              </a:ext>
            </a:extLst>
          </p:cNvPr>
          <p:cNvSpPr/>
          <p:nvPr/>
        </p:nvSpPr>
        <p:spPr>
          <a:xfrm>
            <a:off x="613227" y="2261098"/>
            <a:ext cx="10965543" cy="3289747"/>
          </a:xfrm>
          <a:prstGeom prst="rect">
            <a:avLst/>
          </a:prstGeom>
        </p:spPr>
        <p:txBody>
          <a:bodyPr wrap="square">
            <a:spAutoFit/>
          </a:bodyPr>
          <a:lstStyle/>
          <a:p>
            <a:pPr lvl="0" algn="just" defTabSz="914034" eaLnBrk="0" fontAlgn="base" hangingPunct="0">
              <a:lnSpc>
                <a:spcPct val="165000"/>
              </a:lnSpc>
              <a:spcBef>
                <a:spcPct val="0"/>
              </a:spcBef>
              <a:spcAft>
                <a:spcPct val="0"/>
              </a:spcAft>
              <a:defRPr/>
            </a:pPr>
            <a:r>
              <a:rPr lang="zh-CN" altLang="en-US" sz="1600" dirty="0">
                <a:solidFill>
                  <a:srgbClr val="C00000">
                    <a:lumMod val="50000"/>
                  </a:srgbClr>
                </a:solidFill>
              </a:rPr>
              <a:t>中国共产党要领导全国各族人民实现社会主义现代化的宏伟“两个一百年”奋斗目标、实现中华民族伟大复兴的中国梦，必须紧密围绕党的基本路线，坚持党要管党、全面从严治党，加强党的长期执政能力建设、先进性和纯洁性建设，以改革创新精神全面推进党的建设新的伟大工程，整体，以党的政治建设为统领，全面推进党的政治建设、思想建设、组织建设、作风建设、反腐倡廉纪律建设、，把制度建设贯穿其中，深入推进反腐败斗争，全面提高党的建设科学化水平。坚持立党为公、执政为民，坚持党要管党、从严治党，发扬党的优良传统和作风，不断提高党的领导水平和执政水平，提高拒腐防变和抵御风险的能力，不断增强自我净化、自我完善、自我革新、自我提高能力，不断增强党的阶级基础和扩大党的群众基础，不断提高党的创造力、凝聚力、战斗力，建设学习型、服务型、创新型的马克思主义执政党，使我们党始终走在时代前列，成为领导全国人民沿着中国特色社会主义道路不断前进的坚强核心。</a:t>
            </a:r>
            <a:endParaRPr lang="en-US" altLang="zh-CN" sz="1600" dirty="0">
              <a:solidFill>
                <a:srgbClr val="C00000">
                  <a:lumMod val="50000"/>
                </a:srgbClr>
              </a:solidFill>
            </a:endParaRPr>
          </a:p>
        </p:txBody>
      </p:sp>
      <p:sp>
        <p:nvSpPr>
          <p:cNvPr id="9" name="矩形 8">
            <a:extLst>
              <a:ext uri="{FF2B5EF4-FFF2-40B4-BE49-F238E27FC236}">
                <a16:creationId xmlns="" xmlns:a16="http://schemas.microsoft.com/office/drawing/2014/main" id="{7BB8A371-1BC5-4D2F-9271-FC7883DA6024}"/>
              </a:ext>
            </a:extLst>
          </p:cNvPr>
          <p:cNvSpPr/>
          <p:nvPr/>
        </p:nvSpPr>
        <p:spPr>
          <a:xfrm>
            <a:off x="4793342" y="1373701"/>
            <a:ext cx="2605315" cy="707886"/>
          </a:xfrm>
          <a:prstGeom prst="rect">
            <a:avLst/>
          </a:prstGeom>
          <a:noFill/>
        </p:spPr>
        <p:txBody>
          <a:bodyPr vert="horz" wrap="square">
            <a:spAutoFit/>
          </a:bodyPr>
          <a:lstStyle/>
          <a:p>
            <a:pPr marL="0" marR="0" lvl="0" indent="0" algn="dist" defTabSz="914034" rtl="0" eaLnBrk="0" fontAlgn="base" latinLnBrk="0" hangingPunct="0">
              <a:lnSpc>
                <a:spcPct val="100000"/>
              </a:lnSpc>
              <a:spcBef>
                <a:spcPct val="0"/>
              </a:spcBef>
              <a:spcAft>
                <a:spcPct val="0"/>
              </a:spcAft>
              <a:buClrTx/>
              <a:buSzTx/>
              <a:buFontTx/>
              <a:buNone/>
              <a:tabLst/>
              <a:defRPr/>
            </a:pPr>
            <a:r>
              <a:rPr kumimoji="0" lang="zh-CN" altLang="en-US" sz="4000" b="1" i="0" u="none" strike="noStrike" kern="1200" cap="none" spc="0" normalizeH="0" baseline="0" noProof="0" dirty="0">
                <a:ln>
                  <a:noFill/>
                </a:ln>
                <a:solidFill>
                  <a:srgbClr val="FFC000"/>
                </a:solidFill>
                <a:effectLst/>
                <a:uLnTx/>
                <a:uFillTx/>
                <a:latin typeface="微软雅黑"/>
                <a:ea typeface="微软雅黑"/>
                <a:cs typeface="+mn-cs"/>
              </a:rPr>
              <a:t>党章原文</a:t>
            </a:r>
          </a:p>
        </p:txBody>
      </p:sp>
    </p:spTree>
    <p:extLst>
      <p:ext uri="{BB962C8B-B14F-4D97-AF65-F5344CB8AC3E}">
        <p14:creationId xmlns="" xmlns:p14="http://schemas.microsoft.com/office/powerpoint/2010/main" val="4252928309"/>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A7377EB8-44BD-4ACE-BFFC-2C3B96D8354A}"/>
              </a:ext>
            </a:extLst>
          </p:cNvPr>
          <p:cNvSpPr/>
          <p:nvPr/>
        </p:nvSpPr>
        <p:spPr bwMode="auto">
          <a:xfrm>
            <a:off x="1152142" y="1619796"/>
            <a:ext cx="9961051" cy="4208201"/>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7" name="箭头: 五边形 25">
            <a:extLst>
              <a:ext uri="{FF2B5EF4-FFF2-40B4-BE49-F238E27FC236}">
                <a16:creationId xmlns="" xmlns:a16="http://schemas.microsoft.com/office/drawing/2014/main" id="{31FC989F-A7D3-4BD7-89B8-C94FFEA3C2D2}"/>
              </a:ext>
            </a:extLst>
          </p:cNvPr>
          <p:cNvSpPr/>
          <p:nvPr/>
        </p:nvSpPr>
        <p:spPr bwMode="auto">
          <a:xfrm rot="5400000">
            <a:off x="5624721" y="-3027049"/>
            <a:ext cx="942558" cy="9640017"/>
          </a:xfrm>
          <a:prstGeom prst="homePlate">
            <a:avLst>
              <a:gd name="adj" fmla="val 19643"/>
            </a:avLst>
          </a:prstGeom>
          <a:solidFill>
            <a:schemeClr val="tx1"/>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34"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8" name="矩形 7">
            <a:extLst>
              <a:ext uri="{FF2B5EF4-FFF2-40B4-BE49-F238E27FC236}">
                <a16:creationId xmlns="" xmlns:a16="http://schemas.microsoft.com/office/drawing/2014/main" id="{539E0EEA-D3A4-41CD-B8A3-78951508134A}"/>
              </a:ext>
            </a:extLst>
          </p:cNvPr>
          <p:cNvSpPr/>
          <p:nvPr/>
        </p:nvSpPr>
        <p:spPr>
          <a:xfrm>
            <a:off x="5351677" y="3364890"/>
            <a:ext cx="5560715" cy="1289905"/>
          </a:xfrm>
          <a:prstGeom prst="rect">
            <a:avLst/>
          </a:prstGeom>
        </p:spPr>
        <p:txBody>
          <a:bodyPr wrap="square">
            <a:spAutoFit/>
          </a:bodyPr>
          <a:lstStyle/>
          <a:p>
            <a:pPr lvl="0" algn="just">
              <a:lnSpc>
                <a:spcPct val="150000"/>
              </a:lnSpc>
              <a:defRPr/>
            </a:pPr>
            <a:r>
              <a:rPr lang="zh-CN" altLang="en-US"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十八大以来，我们党的全面从严治党取得的成绩也是举世瞩目的。十九大对党章的修改，在党的建设部分非常丰富。</a:t>
            </a:r>
          </a:p>
        </p:txBody>
      </p:sp>
      <p:sp>
        <p:nvSpPr>
          <p:cNvPr id="9" name="矩形 8">
            <a:extLst>
              <a:ext uri="{FF2B5EF4-FFF2-40B4-BE49-F238E27FC236}">
                <a16:creationId xmlns="" xmlns:a16="http://schemas.microsoft.com/office/drawing/2014/main" id="{7BB8A371-1BC5-4D2F-9271-FC7883DA6024}"/>
              </a:ext>
            </a:extLst>
          </p:cNvPr>
          <p:cNvSpPr/>
          <p:nvPr/>
        </p:nvSpPr>
        <p:spPr>
          <a:xfrm>
            <a:off x="1571171" y="1321680"/>
            <a:ext cx="9049657" cy="707886"/>
          </a:xfrm>
          <a:prstGeom prst="rect">
            <a:avLst/>
          </a:prstGeom>
          <a:noFill/>
        </p:spPr>
        <p:txBody>
          <a:bodyPr vert="horz" wrap="square">
            <a:spAutoFit/>
          </a:bodyPr>
          <a:lstStyle/>
          <a:p>
            <a:pPr lvl="0" algn="dist" defTabSz="914034" eaLnBrk="0" fontAlgn="base" hangingPunct="0">
              <a:spcBef>
                <a:spcPct val="0"/>
              </a:spcBef>
              <a:spcAft>
                <a:spcPct val="0"/>
              </a:spcAft>
              <a:defRPr/>
            </a:pPr>
            <a:r>
              <a:rPr lang="zh-CN" altLang="en-US" sz="4000" b="1" dirty="0">
                <a:solidFill>
                  <a:srgbClr val="FFC000"/>
                </a:solidFill>
              </a:rPr>
              <a:t>中共中央党史研究室原副主任李忠杰</a:t>
            </a:r>
          </a:p>
        </p:txBody>
      </p:sp>
      <p:pic>
        <p:nvPicPr>
          <p:cNvPr id="10" name="图片 9">
            <a:extLst>
              <a:ext uri="{FF2B5EF4-FFF2-40B4-BE49-F238E27FC236}">
                <a16:creationId xmlns="" xmlns:a16="http://schemas.microsoft.com/office/drawing/2014/main" id="{C22F70C6-5456-49D7-B3B2-B33DBDEFF5F0}"/>
              </a:ext>
            </a:extLst>
          </p:cNvPr>
          <p:cNvPicPr>
            <a:picLocks noChangeAspect="1"/>
          </p:cNvPicPr>
          <p:nvPr/>
        </p:nvPicPr>
        <p:blipFill>
          <a:blip r:embed="rId3" cstate="print">
            <a:extLst>
              <a:ext uri="{BEBA8EAE-BF5A-486C-A8C5-ECC9F3942E4B}">
                <a14:imgProps xmlns="" xmlns:a14="http://schemas.microsoft.com/office/drawing/2010/main">
                  <a14:imgLayer r:embed="rId4">
                    <a14:imgEffect>
                      <a14:brightnessContrast bright="30000" contrast="20000"/>
                    </a14:imgEffect>
                  </a14:imgLayer>
                </a14:imgProps>
              </a:ext>
              <a:ext uri="{28A0092B-C50C-407E-A947-70E740481C1C}">
                <a14:useLocalDpi xmlns="" xmlns:a14="http://schemas.microsoft.com/office/drawing/2010/main" val="0"/>
              </a:ext>
            </a:extLst>
          </a:blip>
          <a:srcRect l="4031" t="24779" b="3110"/>
          <a:stretch>
            <a:fillRect/>
          </a:stretch>
        </p:blipFill>
        <p:spPr>
          <a:xfrm>
            <a:off x="1815703" y="2603810"/>
            <a:ext cx="2864062" cy="2864063"/>
          </a:xfrm>
          <a:custGeom>
            <a:avLst/>
            <a:gdLst>
              <a:gd name="connsiteX0" fmla="*/ 1608857 w 3217713"/>
              <a:gd name="connsiteY0" fmla="*/ 0 h 3217714"/>
              <a:gd name="connsiteX1" fmla="*/ 3209408 w 3217713"/>
              <a:gd name="connsiteY1" fmla="*/ 1444361 h 3217714"/>
              <a:gd name="connsiteX2" fmla="*/ 3217713 w 3217713"/>
              <a:gd name="connsiteY2" fmla="*/ 1608837 h 3217714"/>
              <a:gd name="connsiteX3" fmla="*/ 3217713 w 3217713"/>
              <a:gd name="connsiteY3" fmla="*/ 1608877 h 3217714"/>
              <a:gd name="connsiteX4" fmla="*/ 3209408 w 3217713"/>
              <a:gd name="connsiteY4" fmla="*/ 1773353 h 3217714"/>
              <a:gd name="connsiteX5" fmla="*/ 1608857 w 3217713"/>
              <a:gd name="connsiteY5" fmla="*/ 3217714 h 3217714"/>
              <a:gd name="connsiteX6" fmla="*/ 0 w 3217713"/>
              <a:gd name="connsiteY6" fmla="*/ 1608857 h 3217714"/>
              <a:gd name="connsiteX7" fmla="*/ 1608857 w 3217713"/>
              <a:gd name="connsiteY7" fmla="*/ 0 h 32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7713" h="3217714">
                <a:moveTo>
                  <a:pt x="1608857" y="0"/>
                </a:moveTo>
                <a:cubicBezTo>
                  <a:pt x="2441870" y="0"/>
                  <a:pt x="3127018" y="633085"/>
                  <a:pt x="3209408" y="1444361"/>
                </a:cubicBezTo>
                <a:lnTo>
                  <a:pt x="3217713" y="1608837"/>
                </a:lnTo>
                <a:lnTo>
                  <a:pt x="3217713" y="1608877"/>
                </a:lnTo>
                <a:lnTo>
                  <a:pt x="3209408" y="1773353"/>
                </a:lnTo>
                <a:cubicBezTo>
                  <a:pt x="3127018" y="2584629"/>
                  <a:pt x="2441870" y="3217714"/>
                  <a:pt x="1608857" y="3217714"/>
                </a:cubicBezTo>
                <a:cubicBezTo>
                  <a:pt x="720310" y="3217714"/>
                  <a:pt x="0" y="2497404"/>
                  <a:pt x="0" y="1608857"/>
                </a:cubicBezTo>
                <a:cubicBezTo>
                  <a:pt x="0" y="720310"/>
                  <a:pt x="720310" y="0"/>
                  <a:pt x="1608857" y="0"/>
                </a:cubicBezTo>
                <a:close/>
              </a:path>
            </a:pathLst>
          </a:custGeom>
          <a:ln w="127000">
            <a:solidFill>
              <a:srgbClr val="FF0000">
                <a:alpha val="25000"/>
              </a:srgbClr>
            </a:solidFill>
          </a:ln>
        </p:spPr>
      </p:pic>
    </p:spTree>
    <p:extLst>
      <p:ext uri="{BB962C8B-B14F-4D97-AF65-F5344CB8AC3E}">
        <p14:creationId xmlns="" xmlns:p14="http://schemas.microsoft.com/office/powerpoint/2010/main" val="4127124663"/>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9" presetClass="entr" presetSubtype="0" decel="10000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style.rotation</p:attrName>
                                        </p:attrNameLst>
                                      </p:cBhvr>
                                      <p:tavLst>
                                        <p:tav tm="0">
                                          <p:val>
                                            <p:fltVal val="360"/>
                                          </p:val>
                                        </p:tav>
                                        <p:tav tm="100000">
                                          <p:val>
                                            <p:fltVal val="0"/>
                                          </p:val>
                                        </p:tav>
                                      </p:tavLst>
                                    </p:anim>
                                    <p:animEffect transition="in" filter="fade">
                                      <p:cBhvr>
                                        <p:cTn id="3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6C4E47D-EFD9-4C04-B90D-C93AB210B917}"/>
              </a:ext>
            </a:extLst>
          </p:cNvPr>
          <p:cNvSpPr/>
          <p:nvPr/>
        </p:nvSpPr>
        <p:spPr bwMode="auto">
          <a:xfrm>
            <a:off x="1440086" y="1710177"/>
            <a:ext cx="4568828" cy="3988476"/>
          </a:xfrm>
          <a:prstGeom prst="rect">
            <a:avLst/>
          </a:prstGeom>
          <a:solidFill>
            <a:srgbClr val="FFC000"/>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grpSp>
        <p:nvGrpSpPr>
          <p:cNvPr id="3" name="组合 2">
            <a:extLst>
              <a:ext uri="{FF2B5EF4-FFF2-40B4-BE49-F238E27FC236}">
                <a16:creationId xmlns="" xmlns:a16="http://schemas.microsoft.com/office/drawing/2014/main" id="{E6D8E355-6AF6-4A10-8685-465732012176}"/>
              </a:ext>
            </a:extLst>
          </p:cNvPr>
          <p:cNvGrpSpPr/>
          <p:nvPr/>
        </p:nvGrpSpPr>
        <p:grpSpPr>
          <a:xfrm>
            <a:off x="1440086" y="1710177"/>
            <a:ext cx="582773" cy="536217"/>
            <a:chOff x="998618" y="1311846"/>
            <a:chExt cx="583001" cy="536426"/>
          </a:xfrm>
          <a:solidFill>
            <a:schemeClr val="tx1"/>
          </a:solidFill>
        </p:grpSpPr>
        <p:sp>
          <p:nvSpPr>
            <p:cNvPr id="4" name="箭头: 五边形 29">
              <a:extLst>
                <a:ext uri="{FF2B5EF4-FFF2-40B4-BE49-F238E27FC236}">
                  <a16:creationId xmlns="" xmlns:a16="http://schemas.microsoft.com/office/drawing/2014/main" id="{B752808E-D78B-48C9-8626-26AC87B944EF}"/>
                </a:ext>
              </a:extLst>
            </p:cNvPr>
            <p:cNvSpPr/>
            <p:nvPr/>
          </p:nvSpPr>
          <p:spPr bwMode="auto">
            <a:xfrm>
              <a:off x="998618" y="1311846"/>
              <a:ext cx="583001" cy="536426"/>
            </a:xfrm>
            <a:prstGeom prst="rect">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34"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dirty="0">
                <a:ln>
                  <a:noFill/>
                </a:ln>
                <a:solidFill>
                  <a:srgbClr val="BC0000"/>
                </a:solidFill>
                <a:effectLst/>
                <a:uLnTx/>
                <a:uFillTx/>
                <a:latin typeface="Arial"/>
                <a:ea typeface="微软雅黑"/>
                <a:cs typeface="+mn-ea"/>
              </a:endParaRPr>
            </a:p>
          </p:txBody>
        </p:sp>
        <p:sp>
          <p:nvSpPr>
            <p:cNvPr id="5" name="文本框 4">
              <a:extLst>
                <a:ext uri="{FF2B5EF4-FFF2-40B4-BE49-F238E27FC236}">
                  <a16:creationId xmlns="" xmlns:a16="http://schemas.microsoft.com/office/drawing/2014/main" id="{EB3EAF06-35E7-4832-943F-4E38B2B6C1DA}"/>
                </a:ext>
              </a:extLst>
            </p:cNvPr>
            <p:cNvSpPr txBox="1"/>
            <p:nvPr/>
          </p:nvSpPr>
          <p:spPr>
            <a:xfrm>
              <a:off x="1041479" y="1384761"/>
              <a:ext cx="468344" cy="40011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034" rtl="0" eaLnBrk="0" fontAlgn="base" latinLnBrk="0" hangingPunct="0">
                <a:lnSpc>
                  <a:spcPct val="100000"/>
                </a:lnSpc>
                <a:spcBef>
                  <a:spcPct val="0"/>
                </a:spcBef>
                <a:spcAft>
                  <a:spcPct val="0"/>
                </a:spcAft>
                <a:buClrTx/>
                <a:buSzTx/>
                <a:buFontTx/>
                <a:buNone/>
                <a:tabLst/>
                <a:defRPr/>
              </a:pPr>
              <a:r>
                <a:rPr kumimoji="0" lang="en-US" altLang="zh-CN" sz="1999" b="0" i="0" u="none" strike="noStrike" kern="0" cap="none" spc="0" normalizeH="0" baseline="0" noProof="0" dirty="0">
                  <a:ln>
                    <a:noFill/>
                  </a:ln>
                  <a:solidFill>
                    <a:srgbClr val="FFFFFF"/>
                  </a:solidFill>
                  <a:effectLst/>
                  <a:uLnTx/>
                  <a:uFillTx/>
                  <a:latin typeface="微软雅黑"/>
                  <a:ea typeface="微软雅黑"/>
                  <a:cs typeface="+mn-cs"/>
                </a:rPr>
                <a:t>1</a:t>
              </a:r>
              <a:endParaRPr kumimoji="0" lang="zh-CN" altLang="en-US" sz="1999" b="0" i="0" u="none" strike="noStrike" kern="0" cap="none" spc="0" normalizeH="0" baseline="0" noProof="0" dirty="0">
                <a:ln>
                  <a:noFill/>
                </a:ln>
                <a:solidFill>
                  <a:srgbClr val="FFFFFF"/>
                </a:solidFill>
                <a:effectLst/>
                <a:uLnTx/>
                <a:uFillTx/>
                <a:latin typeface="微软雅黑"/>
                <a:ea typeface="微软雅黑"/>
                <a:cs typeface="+mn-cs"/>
              </a:endParaRPr>
            </a:p>
          </p:txBody>
        </p:sp>
      </p:grpSp>
      <p:sp>
        <p:nvSpPr>
          <p:cNvPr id="6" name="矩形 5">
            <a:extLst>
              <a:ext uri="{FF2B5EF4-FFF2-40B4-BE49-F238E27FC236}">
                <a16:creationId xmlns="" xmlns:a16="http://schemas.microsoft.com/office/drawing/2014/main" id="{C6E72B21-89C9-4120-B79E-8E0FE0C661B3}"/>
              </a:ext>
            </a:extLst>
          </p:cNvPr>
          <p:cNvSpPr/>
          <p:nvPr/>
        </p:nvSpPr>
        <p:spPr>
          <a:xfrm>
            <a:off x="2138449" y="1783064"/>
            <a:ext cx="1877437" cy="430887"/>
          </a:xfrm>
          <a:prstGeom prst="rect">
            <a:avLst/>
          </a:prstGeom>
        </p:spPr>
        <p:txBody>
          <a:bodyPr wrap="none">
            <a:spAutoFit/>
          </a:bodyPr>
          <a:lstStyle/>
          <a:p>
            <a:pPr marL="0" marR="0" lvl="0" indent="0" algn="just" defTabSz="914034" rtl="0" eaLnBrk="1" fontAlgn="base" latinLnBrk="0" hangingPunct="1">
              <a:lnSpc>
                <a:spcPct val="100000"/>
              </a:lnSpc>
              <a:spcBef>
                <a:spcPct val="0"/>
              </a:spcBef>
              <a:spcAft>
                <a:spcPct val="0"/>
              </a:spcAft>
              <a:buClrTx/>
              <a:buSzTx/>
              <a:buFontTx/>
              <a:buNone/>
              <a:tabLst/>
              <a:defRPr/>
            </a:pPr>
            <a:r>
              <a:rPr kumimoji="0" lang="zh-CN" altLang="en-US" sz="2200" b="1" i="0" u="none" strike="noStrike" kern="1200" cap="none" spc="0" normalizeH="0" baseline="0" noProof="0" dirty="0">
                <a:ln>
                  <a:noFill/>
                </a:ln>
                <a:solidFill>
                  <a:srgbClr val="BC0000"/>
                </a:solidFill>
                <a:effectLst/>
                <a:uLnTx/>
                <a:uFillTx/>
                <a:latin typeface="微软雅黑"/>
                <a:ea typeface="微软雅黑"/>
                <a:cs typeface="+mn-cs"/>
              </a:rPr>
              <a:t>从严管党治党</a:t>
            </a:r>
          </a:p>
        </p:txBody>
      </p:sp>
      <p:sp>
        <p:nvSpPr>
          <p:cNvPr id="7" name="矩形 6">
            <a:extLst>
              <a:ext uri="{FF2B5EF4-FFF2-40B4-BE49-F238E27FC236}">
                <a16:creationId xmlns="" xmlns:a16="http://schemas.microsoft.com/office/drawing/2014/main" id="{40821EEF-9435-4A3B-A88A-A0FB29C0CB83}"/>
              </a:ext>
            </a:extLst>
          </p:cNvPr>
          <p:cNvSpPr/>
          <p:nvPr/>
        </p:nvSpPr>
        <p:spPr>
          <a:xfrm>
            <a:off x="1793802" y="2263818"/>
            <a:ext cx="3953856" cy="2999475"/>
          </a:xfrm>
          <a:prstGeom prst="rect">
            <a:avLst/>
          </a:prstGeom>
          <a:noFill/>
        </p:spPr>
        <p:txBody>
          <a:bodyPr wrap="square" rtlCol="0">
            <a:spAutoFit/>
          </a:bodyPr>
          <a:lstStyle/>
          <a:p>
            <a:pPr marL="0" marR="0" lvl="0" indent="0" algn="just" defTabSz="914034" rtl="0" eaLnBrk="1" fontAlgn="base" latinLnBrk="0" hangingPunct="1">
              <a:lnSpc>
                <a:spcPct val="150000"/>
              </a:lnSpc>
              <a:spcBef>
                <a:spcPct val="0"/>
              </a:spcBef>
              <a:spcAft>
                <a:spcPct val="0"/>
              </a:spcAft>
              <a:buClrTx/>
              <a:buSzTx/>
              <a:buFontTx/>
              <a:buNone/>
              <a:tabLst/>
              <a:defRPr/>
            </a:pPr>
            <a:r>
              <a:rPr kumimoji="0" lang="zh-CN" altLang="en-US" sz="1799" b="0" i="0" u="none" strike="noStrike" kern="1200" cap="none" spc="0" normalizeH="0" baseline="0" noProof="0" dirty="0">
                <a:ln>
                  <a:noFill/>
                </a:ln>
                <a:solidFill>
                  <a:srgbClr val="404040"/>
                </a:solidFill>
                <a:effectLst/>
                <a:uLnTx/>
                <a:uFillTx/>
                <a:latin typeface="微软雅黑"/>
                <a:ea typeface="微软雅黑"/>
                <a:cs typeface="+mn-cs"/>
              </a:rPr>
              <a:t>党章里对党的建设原来提出四项要求，这次发展为五个方面的要求，而且每一个方面都加了一些东西，特别是第五个方面，内容更多。总的来说，就是坚持从严管党治党，强调全面从严治党永远在路上。为此，进一步强调四个考验、四种危险。</a:t>
            </a:r>
          </a:p>
        </p:txBody>
      </p:sp>
      <p:sp>
        <p:nvSpPr>
          <p:cNvPr id="8" name="矩形 7">
            <a:extLst>
              <a:ext uri="{FF2B5EF4-FFF2-40B4-BE49-F238E27FC236}">
                <a16:creationId xmlns="" xmlns:a16="http://schemas.microsoft.com/office/drawing/2014/main" id="{66C4E47D-EFD9-4C04-B90D-C93AB210B917}"/>
              </a:ext>
            </a:extLst>
          </p:cNvPr>
          <p:cNvSpPr/>
          <p:nvPr/>
        </p:nvSpPr>
        <p:spPr bwMode="auto">
          <a:xfrm>
            <a:off x="6362629" y="1710177"/>
            <a:ext cx="4719349" cy="4020919"/>
          </a:xfrm>
          <a:prstGeom prst="rect">
            <a:avLst/>
          </a:prstGeom>
          <a:solidFill>
            <a:srgbClr val="FFC000"/>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grpSp>
        <p:nvGrpSpPr>
          <p:cNvPr id="9" name="组合 8">
            <a:extLst>
              <a:ext uri="{FF2B5EF4-FFF2-40B4-BE49-F238E27FC236}">
                <a16:creationId xmlns="" xmlns:a16="http://schemas.microsoft.com/office/drawing/2014/main" id="{E6D8E355-6AF6-4A10-8685-465732012176}"/>
              </a:ext>
            </a:extLst>
          </p:cNvPr>
          <p:cNvGrpSpPr/>
          <p:nvPr/>
        </p:nvGrpSpPr>
        <p:grpSpPr>
          <a:xfrm>
            <a:off x="10499206" y="5194879"/>
            <a:ext cx="582773" cy="536217"/>
            <a:chOff x="998618" y="1311846"/>
            <a:chExt cx="583001" cy="536426"/>
          </a:xfrm>
          <a:solidFill>
            <a:schemeClr val="tx1"/>
          </a:solidFill>
        </p:grpSpPr>
        <p:sp>
          <p:nvSpPr>
            <p:cNvPr id="10" name="箭头: 五边形 29">
              <a:extLst>
                <a:ext uri="{FF2B5EF4-FFF2-40B4-BE49-F238E27FC236}">
                  <a16:creationId xmlns="" xmlns:a16="http://schemas.microsoft.com/office/drawing/2014/main" id="{B752808E-D78B-48C9-8626-26AC87B944EF}"/>
                </a:ext>
              </a:extLst>
            </p:cNvPr>
            <p:cNvSpPr/>
            <p:nvPr/>
          </p:nvSpPr>
          <p:spPr bwMode="auto">
            <a:xfrm>
              <a:off x="998618" y="1311846"/>
              <a:ext cx="583001" cy="536426"/>
            </a:xfrm>
            <a:prstGeom prst="rect">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34"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dirty="0">
                <a:ln>
                  <a:noFill/>
                </a:ln>
                <a:solidFill>
                  <a:srgbClr val="BC0000"/>
                </a:solidFill>
                <a:effectLst/>
                <a:uLnTx/>
                <a:uFillTx/>
                <a:latin typeface="Arial"/>
                <a:ea typeface="微软雅黑"/>
                <a:cs typeface="+mn-ea"/>
              </a:endParaRPr>
            </a:p>
          </p:txBody>
        </p:sp>
        <p:sp>
          <p:nvSpPr>
            <p:cNvPr id="11" name="文本框 10">
              <a:extLst>
                <a:ext uri="{FF2B5EF4-FFF2-40B4-BE49-F238E27FC236}">
                  <a16:creationId xmlns="" xmlns:a16="http://schemas.microsoft.com/office/drawing/2014/main" id="{EB3EAF06-35E7-4832-943F-4E38B2B6C1DA}"/>
                </a:ext>
              </a:extLst>
            </p:cNvPr>
            <p:cNvSpPr txBox="1"/>
            <p:nvPr/>
          </p:nvSpPr>
          <p:spPr>
            <a:xfrm>
              <a:off x="1041479" y="1384761"/>
              <a:ext cx="468344" cy="40011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034" rtl="0" eaLnBrk="0" fontAlgn="base" latinLnBrk="0" hangingPunct="0">
                <a:lnSpc>
                  <a:spcPct val="100000"/>
                </a:lnSpc>
                <a:spcBef>
                  <a:spcPct val="0"/>
                </a:spcBef>
                <a:spcAft>
                  <a:spcPct val="0"/>
                </a:spcAft>
                <a:buClrTx/>
                <a:buSzTx/>
                <a:buFontTx/>
                <a:buNone/>
                <a:tabLst/>
                <a:defRPr/>
              </a:pPr>
              <a:r>
                <a:rPr kumimoji="0" lang="en-US" altLang="zh-CN" sz="1999" b="0" i="0" u="none" strike="noStrike" kern="0" cap="none" spc="0" normalizeH="0" baseline="0" noProof="0" dirty="0">
                  <a:ln>
                    <a:noFill/>
                  </a:ln>
                  <a:solidFill>
                    <a:srgbClr val="FFFFFF"/>
                  </a:solidFill>
                  <a:effectLst/>
                  <a:uLnTx/>
                  <a:uFillTx/>
                  <a:latin typeface="微软雅黑"/>
                  <a:ea typeface="微软雅黑"/>
                  <a:cs typeface="+mn-cs"/>
                </a:rPr>
                <a:t>2</a:t>
              </a:r>
              <a:endParaRPr kumimoji="0" lang="zh-CN" altLang="en-US" sz="1999" b="0" i="0" u="none" strike="noStrike" kern="0" cap="none" spc="0" normalizeH="0" baseline="0" noProof="0" dirty="0">
                <a:ln>
                  <a:noFill/>
                </a:ln>
                <a:solidFill>
                  <a:srgbClr val="FFFFFF"/>
                </a:solidFill>
                <a:effectLst/>
                <a:uLnTx/>
                <a:uFillTx/>
                <a:latin typeface="微软雅黑"/>
                <a:ea typeface="微软雅黑"/>
                <a:cs typeface="+mn-cs"/>
              </a:endParaRPr>
            </a:p>
          </p:txBody>
        </p:sp>
      </p:grpSp>
      <p:sp>
        <p:nvSpPr>
          <p:cNvPr id="12" name="矩形 11">
            <a:extLst>
              <a:ext uri="{FF2B5EF4-FFF2-40B4-BE49-F238E27FC236}">
                <a16:creationId xmlns="" xmlns:a16="http://schemas.microsoft.com/office/drawing/2014/main" id="{C6E72B21-89C9-4120-B79E-8E0FE0C661B3}"/>
              </a:ext>
            </a:extLst>
          </p:cNvPr>
          <p:cNvSpPr/>
          <p:nvPr/>
        </p:nvSpPr>
        <p:spPr>
          <a:xfrm>
            <a:off x="8318218" y="5247543"/>
            <a:ext cx="2159566" cy="430887"/>
          </a:xfrm>
          <a:prstGeom prst="rect">
            <a:avLst/>
          </a:prstGeom>
        </p:spPr>
        <p:txBody>
          <a:bodyPr wrap="none">
            <a:spAutoFit/>
          </a:bodyPr>
          <a:lstStyle/>
          <a:p>
            <a:pPr marL="0" marR="0" lvl="0" indent="0" algn="just" defTabSz="914034" rtl="0" eaLnBrk="1" fontAlgn="base" latinLnBrk="0" hangingPunct="1">
              <a:lnSpc>
                <a:spcPct val="100000"/>
              </a:lnSpc>
              <a:spcBef>
                <a:spcPct val="0"/>
              </a:spcBef>
              <a:spcAft>
                <a:spcPct val="0"/>
              </a:spcAft>
              <a:buClrTx/>
              <a:buSzTx/>
              <a:buFontTx/>
              <a:buNone/>
              <a:tabLst/>
              <a:defRPr/>
            </a:pPr>
            <a:r>
              <a:rPr kumimoji="0" lang="zh-CN" altLang="en-US" sz="2200" b="1" i="0" u="none" strike="noStrike" kern="1200" cap="none" spc="0" normalizeH="0" baseline="0" noProof="0" dirty="0">
                <a:ln>
                  <a:noFill/>
                </a:ln>
                <a:solidFill>
                  <a:srgbClr val="BC0000"/>
                </a:solidFill>
                <a:effectLst/>
                <a:uLnTx/>
                <a:uFillTx/>
                <a:latin typeface="微软雅黑"/>
                <a:ea typeface="微软雅黑"/>
                <a:cs typeface="+mn-cs"/>
              </a:rPr>
              <a:t>党的建设及领导</a:t>
            </a:r>
          </a:p>
        </p:txBody>
      </p:sp>
      <p:sp>
        <p:nvSpPr>
          <p:cNvPr id="13" name="矩形 12">
            <a:extLst>
              <a:ext uri="{FF2B5EF4-FFF2-40B4-BE49-F238E27FC236}">
                <a16:creationId xmlns="" xmlns:a16="http://schemas.microsoft.com/office/drawing/2014/main" id="{40821EEF-9435-4A3B-A88A-A0FB29C0CB83}"/>
              </a:ext>
            </a:extLst>
          </p:cNvPr>
          <p:cNvSpPr/>
          <p:nvPr/>
        </p:nvSpPr>
        <p:spPr>
          <a:xfrm>
            <a:off x="6696140" y="2263817"/>
            <a:ext cx="4094452" cy="2999475"/>
          </a:xfrm>
          <a:prstGeom prst="rect">
            <a:avLst/>
          </a:prstGeom>
          <a:noFill/>
        </p:spPr>
        <p:txBody>
          <a:bodyPr wrap="square" rtlCol="0">
            <a:spAutoFit/>
          </a:bodyPr>
          <a:lstStyle/>
          <a:p>
            <a:pPr marL="0" marR="0" lvl="0" indent="0" algn="just" defTabSz="914034" rtl="0" eaLnBrk="1" fontAlgn="base" latinLnBrk="0" hangingPunct="1">
              <a:lnSpc>
                <a:spcPct val="150000"/>
              </a:lnSpc>
              <a:spcBef>
                <a:spcPct val="0"/>
              </a:spcBef>
              <a:spcAft>
                <a:spcPct val="0"/>
              </a:spcAft>
              <a:buClrTx/>
              <a:buSzTx/>
              <a:buFontTx/>
              <a:buNone/>
              <a:tabLst/>
              <a:defRPr/>
            </a:pPr>
            <a:r>
              <a:rPr kumimoji="0" lang="zh-CN" altLang="en-US" sz="1799" b="0" i="0" u="none" strike="noStrike" kern="1200" cap="none" spc="0" normalizeH="0" baseline="0" noProof="0" dirty="0">
                <a:ln>
                  <a:noFill/>
                </a:ln>
                <a:solidFill>
                  <a:srgbClr val="404040"/>
                </a:solidFill>
                <a:effectLst/>
                <a:uLnTx/>
                <a:uFillTx/>
                <a:latin typeface="微软雅黑"/>
                <a:ea typeface="微软雅黑"/>
                <a:cs typeface="+mn-cs"/>
              </a:rPr>
              <a:t>与党的建设相关，还有党的领导，这也是十九大特别强调的一个内容，党章修改时也有反映，特别指出：“中国共产党的领导，是中国特色社会主义最本质的特征，是中国特色社会主义制度的最大优势。党政军民学、东西南北中，党是领导一切的。”</a:t>
            </a:r>
          </a:p>
        </p:txBody>
      </p:sp>
    </p:spTree>
    <p:extLst>
      <p:ext uri="{BB962C8B-B14F-4D97-AF65-F5344CB8AC3E}">
        <p14:creationId xmlns="" xmlns:p14="http://schemas.microsoft.com/office/powerpoint/2010/main" val="867237661"/>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P spid="8" grpId="0" animBg="1"/>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7461B6D0-9636-48AD-B28C-B17A7C5C1C5B}"/>
              </a:ext>
            </a:extLst>
          </p:cNvPr>
          <p:cNvSpPr/>
          <p:nvPr/>
        </p:nvSpPr>
        <p:spPr>
          <a:xfrm>
            <a:off x="1153156" y="2037845"/>
            <a:ext cx="1200329" cy="258115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3" name="文本框 2">
            <a:extLst>
              <a:ext uri="{FF2B5EF4-FFF2-40B4-BE49-F238E27FC236}">
                <a16:creationId xmlns="" xmlns:a16="http://schemas.microsoft.com/office/drawing/2014/main" id="{54AE27DD-AD1A-4542-A386-8A207BEED243}"/>
              </a:ext>
            </a:extLst>
          </p:cNvPr>
          <p:cNvSpPr txBox="1"/>
          <p:nvPr/>
        </p:nvSpPr>
        <p:spPr>
          <a:xfrm>
            <a:off x="1237794" y="2317813"/>
            <a:ext cx="1031051" cy="2123658"/>
          </a:xfrm>
          <a:prstGeom prst="rect">
            <a:avLst/>
          </a:prstGeom>
          <a:noFill/>
        </p:spPr>
        <p:txBody>
          <a:bodyPr vert="horz"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gradFill>
                  <a:gsLst>
                    <a:gs pos="90000">
                      <a:srgbClr val="C00000"/>
                    </a:gs>
                    <a:gs pos="30000">
                      <a:srgbClr val="FF3300"/>
                    </a:gs>
                  </a:gsLst>
                  <a:lin ang="5400000" scaled="1"/>
                </a:gradFill>
                <a:effectLst/>
                <a:uLnTx/>
                <a:uFillTx/>
                <a:latin typeface="微软雅黑"/>
                <a:ea typeface="微软雅黑"/>
                <a:cs typeface="+mn-ea"/>
              </a:rPr>
              <a:t>前</a:t>
            </a:r>
            <a:endParaRPr kumimoji="0" lang="en-US" altLang="zh-CN" sz="6600" b="1" i="0" u="none" strike="noStrike" kern="1200" cap="none" spc="0" normalizeH="0" baseline="0" noProof="0" dirty="0">
              <a:ln>
                <a:noFill/>
              </a:ln>
              <a:gradFill>
                <a:gsLst>
                  <a:gs pos="90000">
                    <a:srgbClr val="C00000"/>
                  </a:gs>
                  <a:gs pos="30000">
                    <a:srgbClr val="FF3300"/>
                  </a:gs>
                </a:gsLst>
                <a:lin ang="5400000" scaled="1"/>
              </a:gradFill>
              <a:effectLst/>
              <a:uLnTx/>
              <a:uFillTx/>
              <a:latin typeface="微软雅黑"/>
              <a:ea typeface="微软雅黑"/>
              <a:cs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gradFill>
                  <a:gsLst>
                    <a:gs pos="90000">
                      <a:srgbClr val="C00000"/>
                    </a:gs>
                    <a:gs pos="30000">
                      <a:srgbClr val="FF3300"/>
                    </a:gs>
                  </a:gsLst>
                  <a:lin ang="5400000" scaled="1"/>
                </a:gradFill>
                <a:effectLst/>
                <a:uLnTx/>
                <a:uFillTx/>
                <a:latin typeface="微软雅黑"/>
                <a:ea typeface="微软雅黑"/>
                <a:cs typeface="+mn-ea"/>
              </a:rPr>
              <a:t>言</a:t>
            </a:r>
          </a:p>
        </p:txBody>
      </p:sp>
      <p:sp>
        <p:nvSpPr>
          <p:cNvPr id="4" name="文本框 3">
            <a:extLst>
              <a:ext uri="{FF2B5EF4-FFF2-40B4-BE49-F238E27FC236}">
                <a16:creationId xmlns="" xmlns:a16="http://schemas.microsoft.com/office/drawing/2014/main" id="{DA08DEA5-EEDB-499E-BE3B-6AE14E07E219}"/>
              </a:ext>
            </a:extLst>
          </p:cNvPr>
          <p:cNvSpPr txBox="1"/>
          <p:nvPr/>
        </p:nvSpPr>
        <p:spPr>
          <a:xfrm>
            <a:off x="2803508" y="1746756"/>
            <a:ext cx="8401050" cy="3046988"/>
          </a:xfrm>
          <a:prstGeom prst="rect">
            <a:avLst/>
          </a:prstGeom>
          <a:noFill/>
        </p:spPr>
        <p:txBody>
          <a:bodyPr wrap="square" rtlCol="0">
            <a:spAutoFit/>
          </a:bodyPr>
          <a:lstStyle/>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C00000">
                    <a:lumMod val="50000"/>
                  </a:srgbClr>
                </a:solidFill>
                <a:effectLst/>
                <a:uLnTx/>
                <a:uFillTx/>
                <a:latin typeface="微软雅黑"/>
                <a:ea typeface="微软雅黑" panose="020B0503020204020204" pitchFamily="34" charset="-122"/>
                <a:cs typeface="+mn-cs"/>
              </a:rPr>
              <a:t>10</a:t>
            </a:r>
            <a:r>
              <a:rPr kumimoji="0" lang="zh-CN" altLang="en-US" sz="2400" b="0" i="0" u="none" strike="noStrike" kern="1200" cap="none" spc="0" normalizeH="0" baseline="0" noProof="0" dirty="0">
                <a:ln>
                  <a:noFill/>
                </a:ln>
                <a:solidFill>
                  <a:srgbClr val="C00000">
                    <a:lumMod val="50000"/>
                  </a:srgbClr>
                </a:solidFill>
                <a:effectLst/>
                <a:uLnTx/>
                <a:uFillTx/>
                <a:latin typeface="微软雅黑"/>
                <a:ea typeface="微软雅黑" panose="020B0503020204020204" pitchFamily="34" charset="-122"/>
                <a:cs typeface="+mn-cs"/>
              </a:rPr>
              <a:t>月</a:t>
            </a:r>
            <a:r>
              <a:rPr kumimoji="0" lang="en-US" altLang="zh-CN" sz="2400" b="0" i="0" u="none" strike="noStrike" kern="1200" cap="none" spc="0" normalizeH="0" baseline="0" noProof="0" dirty="0">
                <a:ln>
                  <a:noFill/>
                </a:ln>
                <a:solidFill>
                  <a:srgbClr val="C00000">
                    <a:lumMod val="50000"/>
                  </a:srgbClr>
                </a:solidFill>
                <a:effectLst/>
                <a:uLnTx/>
                <a:uFillTx/>
                <a:latin typeface="微软雅黑"/>
                <a:ea typeface="微软雅黑" panose="020B0503020204020204" pitchFamily="34" charset="-122"/>
                <a:cs typeface="+mn-cs"/>
              </a:rPr>
              <a:t>24</a:t>
            </a:r>
            <a:r>
              <a:rPr kumimoji="0" lang="zh-CN" altLang="en-US" sz="2400" b="0" i="0" u="none" strike="noStrike" kern="1200" cap="none" spc="0" normalizeH="0" baseline="0" noProof="0" dirty="0">
                <a:ln>
                  <a:noFill/>
                </a:ln>
                <a:solidFill>
                  <a:srgbClr val="C00000">
                    <a:lumMod val="50000"/>
                  </a:srgbClr>
                </a:solidFill>
                <a:effectLst/>
                <a:uLnTx/>
                <a:uFillTx/>
                <a:latin typeface="微软雅黑"/>
                <a:ea typeface="微软雅黑" panose="020B0503020204020204" pitchFamily="34" charset="-122"/>
                <a:cs typeface="+mn-cs"/>
              </a:rPr>
              <a:t>日，中国共产党第十九次全国代表大会通过了</a:t>
            </a:r>
            <a:r>
              <a:rPr kumimoji="0" lang="en-US" altLang="zh-CN" sz="2400" b="0" i="0" u="none" strike="noStrike" kern="1200" cap="none" spc="0" normalizeH="0" baseline="0" noProof="0" dirty="0">
                <a:ln>
                  <a:noFill/>
                </a:ln>
                <a:solidFill>
                  <a:srgbClr val="C00000">
                    <a:lumMod val="50000"/>
                  </a:srgbClr>
                </a:solidFill>
                <a:effectLst/>
                <a:uLnTx/>
                <a:uFillTx/>
                <a:latin typeface="微软雅黑"/>
                <a:ea typeface="微软雅黑" panose="020B0503020204020204" pitchFamily="34" charset="-122"/>
                <a:cs typeface="+mn-cs"/>
              </a:rPr>
              <a:t>《</a:t>
            </a:r>
            <a:r>
              <a:rPr kumimoji="0" lang="zh-CN" altLang="en-US" sz="2400" b="0" i="0" u="none" strike="noStrike" kern="1200" cap="none" spc="0" normalizeH="0" baseline="0" noProof="0" dirty="0">
                <a:ln>
                  <a:noFill/>
                </a:ln>
                <a:solidFill>
                  <a:srgbClr val="C00000">
                    <a:lumMod val="50000"/>
                  </a:srgbClr>
                </a:solidFill>
                <a:effectLst/>
                <a:uLnTx/>
                <a:uFillTx/>
                <a:latin typeface="微软雅黑"/>
                <a:ea typeface="微软雅黑" panose="020B0503020204020204" pitchFamily="34" charset="-122"/>
                <a:cs typeface="+mn-cs"/>
              </a:rPr>
              <a:t>中国共产党章程（修正案）</a:t>
            </a:r>
            <a:r>
              <a:rPr kumimoji="0" lang="en-US" altLang="zh-CN" sz="2400" b="0" i="0" u="none" strike="noStrike" kern="1200" cap="none" spc="0" normalizeH="0" baseline="0" noProof="0" dirty="0">
                <a:ln>
                  <a:noFill/>
                </a:ln>
                <a:solidFill>
                  <a:srgbClr val="C00000">
                    <a:lumMod val="50000"/>
                  </a:srgbClr>
                </a:solidFill>
                <a:effectLst/>
                <a:uLnTx/>
                <a:uFillTx/>
                <a:latin typeface="微软雅黑"/>
                <a:ea typeface="微软雅黑" panose="020B0503020204020204" pitchFamily="34" charset="-122"/>
                <a:cs typeface="+mn-cs"/>
              </a:rPr>
              <a:t>》</a:t>
            </a:r>
            <a:r>
              <a:rPr kumimoji="0" lang="zh-CN" altLang="en-US" sz="2400" b="0" i="0" u="none" strike="noStrike" kern="1200" cap="none" spc="0" normalizeH="0" baseline="0" noProof="0" dirty="0">
                <a:ln>
                  <a:noFill/>
                </a:ln>
                <a:solidFill>
                  <a:srgbClr val="C00000">
                    <a:lumMod val="50000"/>
                  </a:srgbClr>
                </a:solidFill>
                <a:effectLst/>
                <a:uLnTx/>
                <a:uFillTx/>
                <a:latin typeface="微软雅黑"/>
                <a:ea typeface="微软雅黑" panose="020B0503020204020204" pitchFamily="34" charset="-122"/>
                <a:cs typeface="+mn-cs"/>
              </a:rPr>
              <a:t>。这是改革开放以来，第八次修改党章。据统计，共修改</a:t>
            </a:r>
            <a:r>
              <a:rPr kumimoji="0" lang="en-US" altLang="zh-CN" sz="2400" b="1" i="0" u="none" strike="noStrike" kern="1200" cap="none" spc="0" normalizeH="0" baseline="0" noProof="0" dirty="0">
                <a:ln>
                  <a:noFill/>
                </a:ln>
                <a:solidFill>
                  <a:srgbClr val="C00000"/>
                </a:solidFill>
                <a:effectLst/>
                <a:uLnTx/>
                <a:uFillTx/>
                <a:latin typeface="微软雅黑"/>
                <a:ea typeface="微软雅黑" panose="020B0503020204020204" pitchFamily="34" charset="-122"/>
                <a:cs typeface="+mn-cs"/>
              </a:rPr>
              <a:t>107</a:t>
            </a:r>
            <a:r>
              <a:rPr kumimoji="0" lang="zh-CN" altLang="en-US" sz="2400" b="0" i="0" u="none" strike="noStrike" kern="1200" cap="none" spc="0" normalizeH="0" baseline="0" noProof="0" dirty="0">
                <a:ln>
                  <a:noFill/>
                </a:ln>
                <a:solidFill>
                  <a:srgbClr val="C00000">
                    <a:lumMod val="50000"/>
                  </a:srgbClr>
                </a:solidFill>
                <a:effectLst/>
                <a:uLnTx/>
                <a:uFillTx/>
                <a:latin typeface="微软雅黑"/>
                <a:ea typeface="微软雅黑" panose="020B0503020204020204" pitchFamily="34" charset="-122"/>
                <a:cs typeface="+mn-cs"/>
              </a:rPr>
              <a:t>处，其中总纲部分修改</a:t>
            </a:r>
            <a:r>
              <a:rPr kumimoji="0" lang="en-US" altLang="zh-CN" sz="2400" b="1" i="0" u="none" strike="noStrike" kern="1200" cap="none" spc="0" normalizeH="0" baseline="0" noProof="0" dirty="0">
                <a:ln>
                  <a:noFill/>
                </a:ln>
                <a:solidFill>
                  <a:srgbClr val="C00000"/>
                </a:solidFill>
                <a:effectLst/>
                <a:uLnTx/>
                <a:uFillTx/>
                <a:latin typeface="微软雅黑"/>
                <a:ea typeface="微软雅黑" panose="020B0503020204020204" pitchFamily="34" charset="-122"/>
                <a:cs typeface="+mn-cs"/>
              </a:rPr>
              <a:t>58</a:t>
            </a:r>
            <a:r>
              <a:rPr kumimoji="0" lang="zh-CN" altLang="en-US" sz="2400" b="0" i="0" u="none" strike="noStrike" kern="1200" cap="none" spc="0" normalizeH="0" baseline="0" noProof="0" dirty="0">
                <a:ln>
                  <a:noFill/>
                </a:ln>
                <a:solidFill>
                  <a:srgbClr val="C00000">
                    <a:lumMod val="50000"/>
                  </a:srgbClr>
                </a:solidFill>
                <a:effectLst/>
                <a:uLnTx/>
                <a:uFillTx/>
                <a:latin typeface="微软雅黑"/>
                <a:ea typeface="微软雅黑" panose="020B0503020204020204" pitchFamily="34" charset="-122"/>
                <a:cs typeface="+mn-cs"/>
              </a:rPr>
              <a:t>处，条文部分修改</a:t>
            </a:r>
            <a:r>
              <a:rPr kumimoji="0" lang="en-US" altLang="zh-CN" sz="2400" b="1" i="0" u="none" strike="noStrike" kern="1200" cap="none" spc="0" normalizeH="0" baseline="0" noProof="0" dirty="0">
                <a:ln>
                  <a:noFill/>
                </a:ln>
                <a:solidFill>
                  <a:srgbClr val="C00000"/>
                </a:solidFill>
                <a:effectLst/>
                <a:uLnTx/>
                <a:uFillTx/>
                <a:latin typeface="微软雅黑"/>
                <a:ea typeface="微软雅黑" panose="020B0503020204020204" pitchFamily="34" charset="-122"/>
                <a:cs typeface="+mn-cs"/>
              </a:rPr>
              <a:t>49</a:t>
            </a:r>
            <a:r>
              <a:rPr kumimoji="0" lang="zh-CN" altLang="en-US" sz="2400" b="0" i="0" u="none" strike="noStrike" kern="1200" cap="none" spc="0" normalizeH="0" baseline="0" noProof="0" dirty="0">
                <a:ln>
                  <a:noFill/>
                </a:ln>
                <a:solidFill>
                  <a:srgbClr val="C00000">
                    <a:lumMod val="50000"/>
                  </a:srgbClr>
                </a:solidFill>
                <a:effectLst/>
                <a:uLnTx/>
                <a:uFillTx/>
                <a:latin typeface="微软雅黑"/>
                <a:ea typeface="微软雅黑" panose="020B0503020204020204" pitchFamily="34" charset="-122"/>
                <a:cs typeface="+mn-cs"/>
              </a:rPr>
              <a:t>处。</a:t>
            </a:r>
          </a:p>
        </p:txBody>
      </p:sp>
    </p:spTree>
    <p:extLst>
      <p:ext uri="{BB962C8B-B14F-4D97-AF65-F5344CB8AC3E}">
        <p14:creationId xmlns="" xmlns:p14="http://schemas.microsoft.com/office/powerpoint/2010/main" val="2049360172"/>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strips(downLeft)">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6C4E47D-EFD9-4C04-B90D-C93AB210B917}"/>
              </a:ext>
            </a:extLst>
          </p:cNvPr>
          <p:cNvSpPr/>
          <p:nvPr/>
        </p:nvSpPr>
        <p:spPr bwMode="auto">
          <a:xfrm>
            <a:off x="487182" y="1274816"/>
            <a:ext cx="3351847" cy="4654270"/>
          </a:xfrm>
          <a:prstGeom prst="rect">
            <a:avLst/>
          </a:prstGeom>
          <a:solidFill>
            <a:srgbClr val="FFC000"/>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grpSp>
        <p:nvGrpSpPr>
          <p:cNvPr id="3" name="组合 2">
            <a:extLst>
              <a:ext uri="{FF2B5EF4-FFF2-40B4-BE49-F238E27FC236}">
                <a16:creationId xmlns="" xmlns:a16="http://schemas.microsoft.com/office/drawing/2014/main" id="{E6D8E355-6AF6-4A10-8685-465732012176}"/>
              </a:ext>
            </a:extLst>
          </p:cNvPr>
          <p:cNvGrpSpPr/>
          <p:nvPr/>
        </p:nvGrpSpPr>
        <p:grpSpPr>
          <a:xfrm>
            <a:off x="487182" y="1274816"/>
            <a:ext cx="582773" cy="536217"/>
            <a:chOff x="998618" y="1311846"/>
            <a:chExt cx="583001" cy="536426"/>
          </a:xfrm>
          <a:solidFill>
            <a:schemeClr val="tx1"/>
          </a:solidFill>
        </p:grpSpPr>
        <p:sp>
          <p:nvSpPr>
            <p:cNvPr id="4" name="箭头: 五边形 29">
              <a:extLst>
                <a:ext uri="{FF2B5EF4-FFF2-40B4-BE49-F238E27FC236}">
                  <a16:creationId xmlns="" xmlns:a16="http://schemas.microsoft.com/office/drawing/2014/main" id="{B752808E-D78B-48C9-8626-26AC87B944EF}"/>
                </a:ext>
              </a:extLst>
            </p:cNvPr>
            <p:cNvSpPr/>
            <p:nvPr/>
          </p:nvSpPr>
          <p:spPr bwMode="auto">
            <a:xfrm>
              <a:off x="998618" y="1311846"/>
              <a:ext cx="583001" cy="536426"/>
            </a:xfrm>
            <a:prstGeom prst="rect">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34"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dirty="0">
                <a:ln>
                  <a:noFill/>
                </a:ln>
                <a:solidFill>
                  <a:srgbClr val="BC0000"/>
                </a:solidFill>
                <a:effectLst/>
                <a:uLnTx/>
                <a:uFillTx/>
                <a:latin typeface="Arial"/>
                <a:ea typeface="微软雅黑"/>
                <a:cs typeface="+mn-ea"/>
              </a:endParaRPr>
            </a:p>
          </p:txBody>
        </p:sp>
        <p:sp>
          <p:nvSpPr>
            <p:cNvPr id="5" name="文本框 4">
              <a:extLst>
                <a:ext uri="{FF2B5EF4-FFF2-40B4-BE49-F238E27FC236}">
                  <a16:creationId xmlns="" xmlns:a16="http://schemas.microsoft.com/office/drawing/2014/main" id="{EB3EAF06-35E7-4832-943F-4E38B2B6C1DA}"/>
                </a:ext>
              </a:extLst>
            </p:cNvPr>
            <p:cNvSpPr txBox="1"/>
            <p:nvPr/>
          </p:nvSpPr>
          <p:spPr>
            <a:xfrm>
              <a:off x="1041479" y="1384761"/>
              <a:ext cx="468344" cy="40011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034" rtl="0" eaLnBrk="0" fontAlgn="base" latinLnBrk="0" hangingPunct="0">
                <a:lnSpc>
                  <a:spcPct val="100000"/>
                </a:lnSpc>
                <a:spcBef>
                  <a:spcPct val="0"/>
                </a:spcBef>
                <a:spcAft>
                  <a:spcPct val="0"/>
                </a:spcAft>
                <a:buClrTx/>
                <a:buSzTx/>
                <a:buFontTx/>
                <a:buNone/>
                <a:tabLst/>
                <a:defRPr/>
              </a:pPr>
              <a:r>
                <a:rPr kumimoji="0" lang="en-US" altLang="zh-CN" sz="1999" b="0" i="0" u="none" strike="noStrike" kern="0" cap="none" spc="0" normalizeH="0" baseline="0" noProof="0" dirty="0">
                  <a:ln>
                    <a:noFill/>
                  </a:ln>
                  <a:solidFill>
                    <a:srgbClr val="FFFFFF"/>
                  </a:solidFill>
                  <a:effectLst/>
                  <a:uLnTx/>
                  <a:uFillTx/>
                  <a:latin typeface="微软雅黑"/>
                  <a:ea typeface="微软雅黑"/>
                  <a:cs typeface="+mn-cs"/>
                </a:rPr>
                <a:t>3</a:t>
              </a:r>
              <a:endParaRPr kumimoji="0" lang="zh-CN" altLang="en-US" sz="1999" b="0" i="0" u="none" strike="noStrike" kern="0" cap="none" spc="0" normalizeH="0" baseline="0" noProof="0" dirty="0">
                <a:ln>
                  <a:noFill/>
                </a:ln>
                <a:solidFill>
                  <a:srgbClr val="FFFFFF"/>
                </a:solidFill>
                <a:effectLst/>
                <a:uLnTx/>
                <a:uFillTx/>
                <a:latin typeface="微软雅黑"/>
                <a:ea typeface="微软雅黑"/>
                <a:cs typeface="+mn-cs"/>
              </a:endParaRPr>
            </a:p>
          </p:txBody>
        </p:sp>
      </p:grpSp>
      <p:sp>
        <p:nvSpPr>
          <p:cNvPr id="6" name="矩形 5">
            <a:extLst>
              <a:ext uri="{FF2B5EF4-FFF2-40B4-BE49-F238E27FC236}">
                <a16:creationId xmlns="" xmlns:a16="http://schemas.microsoft.com/office/drawing/2014/main" id="{C6E72B21-89C9-4120-B79E-8E0FE0C661B3}"/>
              </a:ext>
            </a:extLst>
          </p:cNvPr>
          <p:cNvSpPr/>
          <p:nvPr/>
        </p:nvSpPr>
        <p:spPr>
          <a:xfrm>
            <a:off x="1185545" y="1347703"/>
            <a:ext cx="1877437" cy="430887"/>
          </a:xfrm>
          <a:prstGeom prst="rect">
            <a:avLst/>
          </a:prstGeom>
        </p:spPr>
        <p:txBody>
          <a:bodyPr wrap="none">
            <a:spAutoFit/>
          </a:bodyPr>
          <a:lstStyle/>
          <a:p>
            <a:pPr lvl="0" algn="just" defTabSz="914034" fontAlgn="base">
              <a:spcBef>
                <a:spcPct val="0"/>
              </a:spcBef>
              <a:spcAft>
                <a:spcPct val="0"/>
              </a:spcAft>
              <a:defRPr/>
            </a:pPr>
            <a:r>
              <a:rPr lang="zh-CN" altLang="en-US" sz="2200" b="1" dirty="0">
                <a:solidFill>
                  <a:srgbClr val="BC0000"/>
                </a:solidFill>
              </a:rPr>
              <a:t>与总纲相适应</a:t>
            </a:r>
          </a:p>
        </p:txBody>
      </p:sp>
      <p:sp>
        <p:nvSpPr>
          <p:cNvPr id="7" name="矩形 6">
            <a:extLst>
              <a:ext uri="{FF2B5EF4-FFF2-40B4-BE49-F238E27FC236}">
                <a16:creationId xmlns="" xmlns:a16="http://schemas.microsoft.com/office/drawing/2014/main" id="{40821EEF-9435-4A3B-A88A-A0FB29C0CB83}"/>
              </a:ext>
            </a:extLst>
          </p:cNvPr>
          <p:cNvSpPr/>
          <p:nvPr/>
        </p:nvSpPr>
        <p:spPr>
          <a:xfrm>
            <a:off x="487181" y="1778590"/>
            <a:ext cx="3351847" cy="4245393"/>
          </a:xfrm>
          <a:prstGeom prst="rect">
            <a:avLst/>
          </a:prstGeom>
          <a:noFill/>
        </p:spPr>
        <p:txBody>
          <a:bodyPr wrap="square" rtlCol="0">
            <a:spAutoFit/>
          </a:bodyPr>
          <a:lstStyle/>
          <a:p>
            <a:pPr lvl="0" algn="just" defTabSz="914034" fontAlgn="base">
              <a:lnSpc>
                <a:spcPct val="150000"/>
              </a:lnSpc>
              <a:spcBef>
                <a:spcPct val="0"/>
              </a:spcBef>
              <a:spcAft>
                <a:spcPct val="0"/>
              </a:spcAft>
              <a:defRPr/>
            </a:pPr>
            <a:r>
              <a:rPr lang="zh-CN" altLang="en-US" sz="1799" dirty="0">
                <a:solidFill>
                  <a:srgbClr val="404040"/>
                </a:solidFill>
              </a:rPr>
              <a:t>党章条文部分的修改，与总纲部分的修改相适应，作出具体的规定。比如，党员要学习习近平新时代中国特色社会主义思想，要遵守党的政治纪律和政治规矩，要带头实践社会主义核心价值观，要弘扬中华民族传统美德，这都是对党员的要求，在第一章中得到具体充实。</a:t>
            </a:r>
          </a:p>
        </p:txBody>
      </p:sp>
      <p:sp>
        <p:nvSpPr>
          <p:cNvPr id="8" name="矩形 7">
            <a:extLst>
              <a:ext uri="{FF2B5EF4-FFF2-40B4-BE49-F238E27FC236}">
                <a16:creationId xmlns="" xmlns:a16="http://schemas.microsoft.com/office/drawing/2014/main" id="{66C4E47D-EFD9-4C04-B90D-C93AB210B917}"/>
              </a:ext>
            </a:extLst>
          </p:cNvPr>
          <p:cNvSpPr/>
          <p:nvPr/>
        </p:nvSpPr>
        <p:spPr bwMode="auto">
          <a:xfrm>
            <a:off x="4502896" y="1274816"/>
            <a:ext cx="3186207" cy="4654270"/>
          </a:xfrm>
          <a:prstGeom prst="rect">
            <a:avLst/>
          </a:prstGeom>
          <a:solidFill>
            <a:srgbClr val="FFC000"/>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grpSp>
        <p:nvGrpSpPr>
          <p:cNvPr id="9" name="组合 8">
            <a:extLst>
              <a:ext uri="{FF2B5EF4-FFF2-40B4-BE49-F238E27FC236}">
                <a16:creationId xmlns="" xmlns:a16="http://schemas.microsoft.com/office/drawing/2014/main" id="{E6D8E355-6AF6-4A10-8685-465732012176}"/>
              </a:ext>
            </a:extLst>
          </p:cNvPr>
          <p:cNvGrpSpPr/>
          <p:nvPr/>
        </p:nvGrpSpPr>
        <p:grpSpPr>
          <a:xfrm>
            <a:off x="7106331" y="5392868"/>
            <a:ext cx="582773" cy="536217"/>
            <a:chOff x="998618" y="1311846"/>
            <a:chExt cx="583001" cy="536426"/>
          </a:xfrm>
          <a:solidFill>
            <a:schemeClr val="tx1"/>
          </a:solidFill>
        </p:grpSpPr>
        <p:sp>
          <p:nvSpPr>
            <p:cNvPr id="10" name="箭头: 五边形 29">
              <a:extLst>
                <a:ext uri="{FF2B5EF4-FFF2-40B4-BE49-F238E27FC236}">
                  <a16:creationId xmlns="" xmlns:a16="http://schemas.microsoft.com/office/drawing/2014/main" id="{B752808E-D78B-48C9-8626-26AC87B944EF}"/>
                </a:ext>
              </a:extLst>
            </p:cNvPr>
            <p:cNvSpPr/>
            <p:nvPr/>
          </p:nvSpPr>
          <p:spPr bwMode="auto">
            <a:xfrm>
              <a:off x="998618" y="1311846"/>
              <a:ext cx="583001" cy="536426"/>
            </a:xfrm>
            <a:prstGeom prst="rect">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34"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dirty="0">
                <a:ln>
                  <a:noFill/>
                </a:ln>
                <a:solidFill>
                  <a:srgbClr val="BC0000"/>
                </a:solidFill>
                <a:effectLst/>
                <a:uLnTx/>
                <a:uFillTx/>
                <a:latin typeface="Arial"/>
                <a:ea typeface="微软雅黑"/>
                <a:cs typeface="+mn-ea"/>
              </a:endParaRPr>
            </a:p>
          </p:txBody>
        </p:sp>
        <p:sp>
          <p:nvSpPr>
            <p:cNvPr id="11" name="文本框 10">
              <a:extLst>
                <a:ext uri="{FF2B5EF4-FFF2-40B4-BE49-F238E27FC236}">
                  <a16:creationId xmlns="" xmlns:a16="http://schemas.microsoft.com/office/drawing/2014/main" id="{EB3EAF06-35E7-4832-943F-4E38B2B6C1DA}"/>
                </a:ext>
              </a:extLst>
            </p:cNvPr>
            <p:cNvSpPr txBox="1"/>
            <p:nvPr/>
          </p:nvSpPr>
          <p:spPr>
            <a:xfrm>
              <a:off x="1041479" y="1384761"/>
              <a:ext cx="468344" cy="40011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034" rtl="0" eaLnBrk="0" fontAlgn="base" latinLnBrk="0" hangingPunct="0">
                <a:lnSpc>
                  <a:spcPct val="100000"/>
                </a:lnSpc>
                <a:spcBef>
                  <a:spcPct val="0"/>
                </a:spcBef>
                <a:spcAft>
                  <a:spcPct val="0"/>
                </a:spcAft>
                <a:buClrTx/>
                <a:buSzTx/>
                <a:buFontTx/>
                <a:buNone/>
                <a:tabLst/>
                <a:defRPr/>
              </a:pPr>
              <a:r>
                <a:rPr kumimoji="0" lang="en-US" altLang="zh-CN" sz="1999" b="0" i="0" u="none" strike="noStrike" kern="0" cap="none" spc="0" normalizeH="0" baseline="0" noProof="0" dirty="0">
                  <a:ln>
                    <a:noFill/>
                  </a:ln>
                  <a:solidFill>
                    <a:srgbClr val="FFFFFF"/>
                  </a:solidFill>
                  <a:effectLst/>
                  <a:uLnTx/>
                  <a:uFillTx/>
                  <a:latin typeface="微软雅黑"/>
                  <a:ea typeface="微软雅黑"/>
                  <a:cs typeface="+mn-cs"/>
                </a:rPr>
                <a:t>4</a:t>
              </a:r>
              <a:endParaRPr kumimoji="0" lang="zh-CN" altLang="en-US" sz="1999" b="0" i="0" u="none" strike="noStrike" kern="0" cap="none" spc="0" normalizeH="0" baseline="0" noProof="0" dirty="0">
                <a:ln>
                  <a:noFill/>
                </a:ln>
                <a:solidFill>
                  <a:srgbClr val="FFFFFF"/>
                </a:solidFill>
                <a:effectLst/>
                <a:uLnTx/>
                <a:uFillTx/>
                <a:latin typeface="微软雅黑"/>
                <a:ea typeface="微软雅黑"/>
                <a:cs typeface="+mn-cs"/>
              </a:endParaRPr>
            </a:p>
          </p:txBody>
        </p:sp>
      </p:grpSp>
      <p:sp>
        <p:nvSpPr>
          <p:cNvPr id="12" name="矩形 11">
            <a:extLst>
              <a:ext uri="{FF2B5EF4-FFF2-40B4-BE49-F238E27FC236}">
                <a16:creationId xmlns="" xmlns:a16="http://schemas.microsoft.com/office/drawing/2014/main" id="{C6E72B21-89C9-4120-B79E-8E0FE0C661B3}"/>
              </a:ext>
            </a:extLst>
          </p:cNvPr>
          <p:cNvSpPr/>
          <p:nvPr/>
        </p:nvSpPr>
        <p:spPr>
          <a:xfrm>
            <a:off x="5207471" y="5445532"/>
            <a:ext cx="1595309" cy="430887"/>
          </a:xfrm>
          <a:prstGeom prst="rect">
            <a:avLst/>
          </a:prstGeom>
        </p:spPr>
        <p:txBody>
          <a:bodyPr wrap="none">
            <a:spAutoFit/>
          </a:bodyPr>
          <a:lstStyle/>
          <a:p>
            <a:pPr lvl="0" algn="just" defTabSz="914034" fontAlgn="base">
              <a:spcBef>
                <a:spcPct val="0"/>
              </a:spcBef>
              <a:spcAft>
                <a:spcPct val="0"/>
              </a:spcAft>
              <a:defRPr/>
            </a:pPr>
            <a:r>
              <a:rPr lang="zh-CN" altLang="en-US" sz="2200" b="1" dirty="0">
                <a:solidFill>
                  <a:srgbClr val="BC0000"/>
                </a:solidFill>
              </a:rPr>
              <a:t>增加新内容</a:t>
            </a:r>
          </a:p>
        </p:txBody>
      </p:sp>
      <p:sp>
        <p:nvSpPr>
          <p:cNvPr id="13" name="矩形 12">
            <a:extLst>
              <a:ext uri="{FF2B5EF4-FFF2-40B4-BE49-F238E27FC236}">
                <a16:creationId xmlns="" xmlns:a16="http://schemas.microsoft.com/office/drawing/2014/main" id="{40821EEF-9435-4A3B-A88A-A0FB29C0CB83}"/>
              </a:ext>
            </a:extLst>
          </p:cNvPr>
          <p:cNvSpPr/>
          <p:nvPr/>
        </p:nvSpPr>
        <p:spPr>
          <a:xfrm>
            <a:off x="4679513" y="1811033"/>
            <a:ext cx="2832974" cy="2535309"/>
          </a:xfrm>
          <a:prstGeom prst="rect">
            <a:avLst/>
          </a:prstGeom>
          <a:noFill/>
        </p:spPr>
        <p:txBody>
          <a:bodyPr wrap="square" rtlCol="0">
            <a:spAutoFit/>
          </a:bodyPr>
          <a:lstStyle/>
          <a:p>
            <a:pPr lvl="0" algn="just" defTabSz="914034" fontAlgn="base">
              <a:lnSpc>
                <a:spcPct val="150000"/>
              </a:lnSpc>
              <a:spcBef>
                <a:spcPct val="0"/>
              </a:spcBef>
              <a:spcAft>
                <a:spcPct val="0"/>
              </a:spcAft>
              <a:defRPr/>
            </a:pPr>
            <a:r>
              <a:rPr lang="zh-CN" altLang="en-US" sz="1799" dirty="0">
                <a:solidFill>
                  <a:srgbClr val="404040"/>
                </a:solidFill>
              </a:rPr>
              <a:t>条文部分增加了两条新内容，第十四条是巡视制度，这是过去党章里没有的。第三十四条党支部是党的基础组织，对党的基层组织有所加强。</a:t>
            </a:r>
          </a:p>
        </p:txBody>
      </p:sp>
      <p:sp>
        <p:nvSpPr>
          <p:cNvPr id="14" name="矩形 13">
            <a:extLst>
              <a:ext uri="{FF2B5EF4-FFF2-40B4-BE49-F238E27FC236}">
                <a16:creationId xmlns="" xmlns:a16="http://schemas.microsoft.com/office/drawing/2014/main" id="{85F29878-CB57-462A-8CD4-14877363872B}"/>
              </a:ext>
            </a:extLst>
          </p:cNvPr>
          <p:cNvSpPr/>
          <p:nvPr/>
        </p:nvSpPr>
        <p:spPr bwMode="auto">
          <a:xfrm>
            <a:off x="8111550" y="1274816"/>
            <a:ext cx="3351847" cy="4654270"/>
          </a:xfrm>
          <a:prstGeom prst="rect">
            <a:avLst/>
          </a:prstGeom>
          <a:solidFill>
            <a:srgbClr val="FFC000"/>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grpSp>
        <p:nvGrpSpPr>
          <p:cNvPr id="15" name="组合 14">
            <a:extLst>
              <a:ext uri="{FF2B5EF4-FFF2-40B4-BE49-F238E27FC236}">
                <a16:creationId xmlns="" xmlns:a16="http://schemas.microsoft.com/office/drawing/2014/main" id="{25B84385-5F73-4A96-BCA7-FC0B72F53E64}"/>
              </a:ext>
            </a:extLst>
          </p:cNvPr>
          <p:cNvGrpSpPr/>
          <p:nvPr/>
        </p:nvGrpSpPr>
        <p:grpSpPr>
          <a:xfrm>
            <a:off x="10880623" y="1274816"/>
            <a:ext cx="582773" cy="536217"/>
            <a:chOff x="998618" y="1311846"/>
            <a:chExt cx="583001" cy="536426"/>
          </a:xfrm>
          <a:solidFill>
            <a:schemeClr val="tx1"/>
          </a:solidFill>
        </p:grpSpPr>
        <p:sp>
          <p:nvSpPr>
            <p:cNvPr id="16" name="箭头: 五边形 29">
              <a:extLst>
                <a:ext uri="{FF2B5EF4-FFF2-40B4-BE49-F238E27FC236}">
                  <a16:creationId xmlns="" xmlns:a16="http://schemas.microsoft.com/office/drawing/2014/main" id="{992C8C86-5853-4DDF-9C71-B29D1B45EE7B}"/>
                </a:ext>
              </a:extLst>
            </p:cNvPr>
            <p:cNvSpPr/>
            <p:nvPr/>
          </p:nvSpPr>
          <p:spPr bwMode="auto">
            <a:xfrm>
              <a:off x="998618" y="1311846"/>
              <a:ext cx="583001" cy="536426"/>
            </a:xfrm>
            <a:prstGeom prst="rect">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34"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dirty="0">
                <a:ln>
                  <a:noFill/>
                </a:ln>
                <a:solidFill>
                  <a:srgbClr val="BC0000"/>
                </a:solidFill>
                <a:effectLst/>
                <a:uLnTx/>
                <a:uFillTx/>
                <a:latin typeface="Arial"/>
                <a:ea typeface="微软雅黑"/>
                <a:cs typeface="+mn-ea"/>
              </a:endParaRPr>
            </a:p>
          </p:txBody>
        </p:sp>
        <p:sp>
          <p:nvSpPr>
            <p:cNvPr id="17" name="文本框 16">
              <a:extLst>
                <a:ext uri="{FF2B5EF4-FFF2-40B4-BE49-F238E27FC236}">
                  <a16:creationId xmlns="" xmlns:a16="http://schemas.microsoft.com/office/drawing/2014/main" id="{F148E3EF-37E5-44C5-A1D9-EC483314990B}"/>
                </a:ext>
              </a:extLst>
            </p:cNvPr>
            <p:cNvSpPr txBox="1"/>
            <p:nvPr/>
          </p:nvSpPr>
          <p:spPr>
            <a:xfrm>
              <a:off x="1041479" y="1384761"/>
              <a:ext cx="468344" cy="40011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034" rtl="0" eaLnBrk="0" fontAlgn="base" latinLnBrk="0" hangingPunct="0">
                <a:lnSpc>
                  <a:spcPct val="100000"/>
                </a:lnSpc>
                <a:spcBef>
                  <a:spcPct val="0"/>
                </a:spcBef>
                <a:spcAft>
                  <a:spcPct val="0"/>
                </a:spcAft>
                <a:buClrTx/>
                <a:buSzTx/>
                <a:buFontTx/>
                <a:buNone/>
                <a:tabLst/>
                <a:defRPr/>
              </a:pPr>
              <a:r>
                <a:rPr kumimoji="0" lang="en-US" altLang="zh-CN" sz="1999" b="0" i="0" u="none" strike="noStrike" kern="0" cap="none" spc="0" normalizeH="0" baseline="0" noProof="0" dirty="0">
                  <a:ln>
                    <a:noFill/>
                  </a:ln>
                  <a:solidFill>
                    <a:srgbClr val="FFFFFF"/>
                  </a:solidFill>
                  <a:effectLst/>
                  <a:uLnTx/>
                  <a:uFillTx/>
                  <a:latin typeface="微软雅黑"/>
                  <a:ea typeface="微软雅黑"/>
                  <a:cs typeface="+mn-cs"/>
                </a:rPr>
                <a:t>5</a:t>
              </a:r>
              <a:endParaRPr kumimoji="0" lang="zh-CN" altLang="en-US" sz="1999" b="0" i="0" u="none" strike="noStrike" kern="0" cap="none" spc="0" normalizeH="0" baseline="0" noProof="0" dirty="0">
                <a:ln>
                  <a:noFill/>
                </a:ln>
                <a:solidFill>
                  <a:srgbClr val="FFFFFF"/>
                </a:solidFill>
                <a:effectLst/>
                <a:uLnTx/>
                <a:uFillTx/>
                <a:latin typeface="微软雅黑"/>
                <a:ea typeface="微软雅黑"/>
                <a:cs typeface="+mn-cs"/>
              </a:endParaRPr>
            </a:p>
          </p:txBody>
        </p:sp>
      </p:grpSp>
      <p:sp>
        <p:nvSpPr>
          <p:cNvPr id="18" name="矩形 17">
            <a:extLst>
              <a:ext uri="{FF2B5EF4-FFF2-40B4-BE49-F238E27FC236}">
                <a16:creationId xmlns="" xmlns:a16="http://schemas.microsoft.com/office/drawing/2014/main" id="{C278F922-0F97-4A31-83BE-35333BFE1D63}"/>
              </a:ext>
            </a:extLst>
          </p:cNvPr>
          <p:cNvSpPr/>
          <p:nvPr/>
        </p:nvSpPr>
        <p:spPr>
          <a:xfrm>
            <a:off x="9092041" y="1347703"/>
            <a:ext cx="1313180" cy="430887"/>
          </a:xfrm>
          <a:prstGeom prst="rect">
            <a:avLst/>
          </a:prstGeom>
        </p:spPr>
        <p:txBody>
          <a:bodyPr wrap="none">
            <a:spAutoFit/>
          </a:bodyPr>
          <a:lstStyle/>
          <a:p>
            <a:pPr lvl="0" algn="just" defTabSz="914034" fontAlgn="base">
              <a:spcBef>
                <a:spcPct val="0"/>
              </a:spcBef>
              <a:spcAft>
                <a:spcPct val="0"/>
              </a:spcAft>
              <a:defRPr/>
            </a:pPr>
            <a:r>
              <a:rPr lang="zh-CN" altLang="en-US" sz="2200" b="1" dirty="0">
                <a:solidFill>
                  <a:srgbClr val="BC0000"/>
                </a:solidFill>
              </a:rPr>
              <a:t>党的纪律</a:t>
            </a:r>
          </a:p>
        </p:txBody>
      </p:sp>
      <p:sp>
        <p:nvSpPr>
          <p:cNvPr id="19" name="矩形 18">
            <a:extLst>
              <a:ext uri="{FF2B5EF4-FFF2-40B4-BE49-F238E27FC236}">
                <a16:creationId xmlns="" xmlns:a16="http://schemas.microsoft.com/office/drawing/2014/main" id="{6447330B-85A0-4F63-AD14-7ECF2A869095}"/>
              </a:ext>
            </a:extLst>
          </p:cNvPr>
          <p:cNvSpPr/>
          <p:nvPr/>
        </p:nvSpPr>
        <p:spPr>
          <a:xfrm>
            <a:off x="8111549" y="1778590"/>
            <a:ext cx="3351847" cy="4111510"/>
          </a:xfrm>
          <a:prstGeom prst="rect">
            <a:avLst/>
          </a:prstGeom>
          <a:noFill/>
        </p:spPr>
        <p:txBody>
          <a:bodyPr wrap="square" rtlCol="0">
            <a:spAutoFit/>
          </a:bodyPr>
          <a:lstStyle/>
          <a:p>
            <a:pPr lvl="0" algn="just" defTabSz="914034" fontAlgn="base">
              <a:lnSpc>
                <a:spcPct val="150000"/>
              </a:lnSpc>
              <a:spcBef>
                <a:spcPct val="0"/>
              </a:spcBef>
              <a:spcAft>
                <a:spcPct val="0"/>
              </a:spcAft>
              <a:defRPr/>
            </a:pPr>
            <a:r>
              <a:rPr lang="zh-CN" altLang="en-US" sz="1600" dirty="0">
                <a:solidFill>
                  <a:srgbClr val="404040"/>
                </a:solidFill>
              </a:rPr>
              <a:t>在党的纪律方面，对党的建设的总要求是把纪律上升到非常重要的层面。原来包括思想建设、组织建设、作风建设、制度建设、反腐倡廉建设，现在调整为“政治建设”，这个摆在第一位，然后是思想建设、组织建设、作风建设，把制度建设贯穿其中，加强反腐败斗争。另外，对纪律处分程序也作了新规定。相应党的纪律检查机关的职责也有所调整和进一步明确。</a:t>
            </a:r>
          </a:p>
        </p:txBody>
      </p:sp>
    </p:spTree>
    <p:extLst>
      <p:ext uri="{BB962C8B-B14F-4D97-AF65-F5344CB8AC3E}">
        <p14:creationId xmlns="" xmlns:p14="http://schemas.microsoft.com/office/powerpoint/2010/main" val="3399130563"/>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P spid="8" grpId="0" animBg="1"/>
      <p:bldP spid="12" grpId="0"/>
      <p:bldP spid="13" grpId="0"/>
      <p:bldP spid="14" grpId="0" animBg="1"/>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PA_组合 18">
            <a:extLst>
              <a:ext uri="{FF2B5EF4-FFF2-40B4-BE49-F238E27FC236}">
                <a16:creationId xmlns="" xmlns:a16="http://schemas.microsoft.com/office/drawing/2014/main" id="{E751D7E8-4FB9-4D5B-834F-BF454246378A}"/>
              </a:ext>
            </a:extLst>
          </p:cNvPr>
          <p:cNvGrpSpPr/>
          <p:nvPr>
            <p:custDataLst>
              <p:tags r:id="rId1"/>
            </p:custDataLst>
          </p:nvPr>
        </p:nvGrpSpPr>
        <p:grpSpPr>
          <a:xfrm>
            <a:off x="2644673" y="1989803"/>
            <a:ext cx="658290" cy="617310"/>
            <a:chOff x="-12190156" y="-1701223"/>
            <a:chExt cx="3969525" cy="4007625"/>
          </a:xfrm>
        </p:grpSpPr>
        <p:pic>
          <p:nvPicPr>
            <p:cNvPr id="48" name="图片 47">
              <a:extLst>
                <a:ext uri="{FF2B5EF4-FFF2-40B4-BE49-F238E27FC236}">
                  <a16:creationId xmlns="" xmlns:a16="http://schemas.microsoft.com/office/drawing/2014/main" id="{56A78350-A56F-4514-9991-FC22009C6AA4}"/>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2087781" y="-1675048"/>
              <a:ext cx="3867150" cy="3981450"/>
            </a:xfrm>
            <a:prstGeom prst="rect">
              <a:avLst/>
            </a:prstGeom>
          </p:spPr>
        </p:pic>
        <p:pic>
          <p:nvPicPr>
            <p:cNvPr id="49" name="图片 48">
              <a:extLst>
                <a:ext uri="{FF2B5EF4-FFF2-40B4-BE49-F238E27FC236}">
                  <a16:creationId xmlns="" xmlns:a16="http://schemas.microsoft.com/office/drawing/2014/main" id="{77A6D778-B3D3-426D-8D1A-9E36F9A2F79E}"/>
                </a:ext>
              </a:extLst>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12190156" y="-1701223"/>
              <a:ext cx="3771899" cy="3733800"/>
            </a:xfrm>
            <a:prstGeom prst="rect">
              <a:avLst/>
            </a:prstGeom>
          </p:spPr>
        </p:pic>
      </p:grpSp>
      <p:cxnSp>
        <p:nvCxnSpPr>
          <p:cNvPr id="50" name="直接连接符 49">
            <a:extLst>
              <a:ext uri="{FF2B5EF4-FFF2-40B4-BE49-F238E27FC236}">
                <a16:creationId xmlns="" xmlns:a16="http://schemas.microsoft.com/office/drawing/2014/main" id="{DFD11D4C-1A5D-4059-BDAB-7528886A1F64}"/>
              </a:ext>
            </a:extLst>
          </p:cNvPr>
          <p:cNvCxnSpPr>
            <a:cxnSpLocks/>
          </p:cNvCxnSpPr>
          <p:nvPr/>
        </p:nvCxnSpPr>
        <p:spPr>
          <a:xfrm>
            <a:off x="2797174" y="4531964"/>
            <a:ext cx="5486400"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51" name="PA_文本框 29">
            <a:extLst>
              <a:ext uri="{FF2B5EF4-FFF2-40B4-BE49-F238E27FC236}">
                <a16:creationId xmlns="" xmlns:a16="http://schemas.microsoft.com/office/drawing/2014/main" id="{E7D10A1F-49BC-45D8-9E5D-D6FE4BC2F6EF}"/>
              </a:ext>
            </a:extLst>
          </p:cNvPr>
          <p:cNvSpPr txBox="1">
            <a:spLocks noChangeArrowheads="1"/>
          </p:cNvSpPr>
          <p:nvPr>
            <p:custDataLst>
              <p:tags r:id="rId2"/>
            </p:custDataLst>
          </p:nvPr>
        </p:nvSpPr>
        <p:spPr bwMode="auto">
          <a:xfrm>
            <a:off x="2797174" y="2608424"/>
            <a:ext cx="5729768" cy="17670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gn="ctr">
              <a:lnSpc>
                <a:spcPct val="130000"/>
              </a:lnSpc>
              <a:defRPr/>
            </a:pPr>
            <a:r>
              <a:rPr lang="zh-CN" altLang="en-US" sz="4400" b="1" dirty="0">
                <a:solidFill>
                  <a:srgbClr val="FCE949"/>
                </a:solidFill>
                <a:effectLst>
                  <a:outerShdw blurRad="38100" dist="38100" dir="2700000" algn="tl">
                    <a:srgbClr val="000000">
                      <a:alpha val="43137"/>
                    </a:srgbClr>
                  </a:outerShdw>
                </a:effectLst>
              </a:rPr>
              <a:t>“习近平强军思想”写入党章的重大意义</a:t>
            </a:r>
          </a:p>
        </p:txBody>
      </p:sp>
      <p:grpSp>
        <p:nvGrpSpPr>
          <p:cNvPr id="52" name="组合 51">
            <a:extLst>
              <a:ext uri="{FF2B5EF4-FFF2-40B4-BE49-F238E27FC236}">
                <a16:creationId xmlns="" xmlns:a16="http://schemas.microsoft.com/office/drawing/2014/main" id="{6CC68495-E84D-4702-A236-90ABBEF63CB2}"/>
              </a:ext>
            </a:extLst>
          </p:cNvPr>
          <p:cNvGrpSpPr/>
          <p:nvPr/>
        </p:nvGrpSpPr>
        <p:grpSpPr>
          <a:xfrm>
            <a:off x="3476315" y="2029310"/>
            <a:ext cx="602154" cy="580571"/>
            <a:chOff x="4392906" y="1605446"/>
            <a:chExt cx="602154" cy="580571"/>
          </a:xfrm>
        </p:grpSpPr>
        <p:sp>
          <p:nvSpPr>
            <p:cNvPr id="53" name="椭圆 52">
              <a:extLst>
                <a:ext uri="{FF2B5EF4-FFF2-40B4-BE49-F238E27FC236}">
                  <a16:creationId xmlns="" xmlns:a16="http://schemas.microsoft.com/office/drawing/2014/main" id="{675E7482-8ECF-4E51-AEAE-DFB7DD24A399}"/>
                </a:ext>
              </a:extLst>
            </p:cNvPr>
            <p:cNvSpPr/>
            <p:nvPr/>
          </p:nvSpPr>
          <p:spPr>
            <a:xfrm>
              <a:off x="4392906" y="1605446"/>
              <a:ext cx="580571" cy="580571"/>
            </a:xfrm>
            <a:prstGeom prst="ellipse">
              <a:avLst/>
            </a:prstGeom>
            <a:solidFill>
              <a:srgbClr val="FFC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endParaRPr>
            </a:p>
          </p:txBody>
        </p:sp>
        <p:sp>
          <p:nvSpPr>
            <p:cNvPr id="54" name="矩形 53">
              <a:extLst>
                <a:ext uri="{FF2B5EF4-FFF2-40B4-BE49-F238E27FC236}">
                  <a16:creationId xmlns="" xmlns:a16="http://schemas.microsoft.com/office/drawing/2014/main" id="{E88E2812-99A1-405F-B2A1-B700D32E96B8}"/>
                </a:ext>
              </a:extLst>
            </p:cNvPr>
            <p:cNvSpPr/>
            <p:nvPr/>
          </p:nvSpPr>
          <p:spPr>
            <a:xfrm>
              <a:off x="4396722" y="1649996"/>
              <a:ext cx="59833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rPr>
                <a:t>写</a:t>
              </a:r>
            </a:p>
          </p:txBody>
        </p:sp>
      </p:grpSp>
      <p:grpSp>
        <p:nvGrpSpPr>
          <p:cNvPr id="55" name="组合 54">
            <a:extLst>
              <a:ext uri="{FF2B5EF4-FFF2-40B4-BE49-F238E27FC236}">
                <a16:creationId xmlns="" xmlns:a16="http://schemas.microsoft.com/office/drawing/2014/main" id="{D6DD8EAB-C516-4801-A6D8-8D8B2DC56C78}"/>
              </a:ext>
            </a:extLst>
          </p:cNvPr>
          <p:cNvGrpSpPr/>
          <p:nvPr/>
        </p:nvGrpSpPr>
        <p:grpSpPr>
          <a:xfrm>
            <a:off x="4105966" y="2029310"/>
            <a:ext cx="602154" cy="580571"/>
            <a:chOff x="4392906" y="1605446"/>
            <a:chExt cx="602154" cy="580571"/>
          </a:xfrm>
        </p:grpSpPr>
        <p:sp>
          <p:nvSpPr>
            <p:cNvPr id="56" name="椭圆 55">
              <a:extLst>
                <a:ext uri="{FF2B5EF4-FFF2-40B4-BE49-F238E27FC236}">
                  <a16:creationId xmlns="" xmlns:a16="http://schemas.microsoft.com/office/drawing/2014/main" id="{A71FDE7C-DD0A-4E58-8DD1-627230EF2E49}"/>
                </a:ext>
              </a:extLst>
            </p:cNvPr>
            <p:cNvSpPr/>
            <p:nvPr/>
          </p:nvSpPr>
          <p:spPr>
            <a:xfrm>
              <a:off x="4392906" y="1605446"/>
              <a:ext cx="580571" cy="580571"/>
            </a:xfrm>
            <a:prstGeom prst="ellipse">
              <a:avLst/>
            </a:prstGeom>
            <a:solidFill>
              <a:srgbClr val="FFC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endParaRPr>
            </a:p>
          </p:txBody>
        </p:sp>
        <p:sp>
          <p:nvSpPr>
            <p:cNvPr id="57" name="矩形 56">
              <a:extLst>
                <a:ext uri="{FF2B5EF4-FFF2-40B4-BE49-F238E27FC236}">
                  <a16:creationId xmlns="" xmlns:a16="http://schemas.microsoft.com/office/drawing/2014/main" id="{DB8CDF6A-8995-4D3D-8A8A-B9190CE8D9F5}"/>
                </a:ext>
              </a:extLst>
            </p:cNvPr>
            <p:cNvSpPr/>
            <p:nvPr/>
          </p:nvSpPr>
          <p:spPr>
            <a:xfrm>
              <a:off x="4396722" y="1649996"/>
              <a:ext cx="59833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rPr>
                <a:t>入</a:t>
              </a:r>
            </a:p>
          </p:txBody>
        </p:sp>
      </p:grpSp>
      <p:grpSp>
        <p:nvGrpSpPr>
          <p:cNvPr id="58" name="组合 57">
            <a:extLst>
              <a:ext uri="{FF2B5EF4-FFF2-40B4-BE49-F238E27FC236}">
                <a16:creationId xmlns="" xmlns:a16="http://schemas.microsoft.com/office/drawing/2014/main" id="{0A4CA4F2-84D2-463B-95C8-FBDC30E10FF3}"/>
              </a:ext>
            </a:extLst>
          </p:cNvPr>
          <p:cNvGrpSpPr/>
          <p:nvPr/>
        </p:nvGrpSpPr>
        <p:grpSpPr>
          <a:xfrm>
            <a:off x="4735617" y="2029310"/>
            <a:ext cx="602154" cy="580571"/>
            <a:chOff x="4392906" y="1605446"/>
            <a:chExt cx="602154" cy="580571"/>
          </a:xfrm>
        </p:grpSpPr>
        <p:sp>
          <p:nvSpPr>
            <p:cNvPr id="59" name="椭圆 58">
              <a:extLst>
                <a:ext uri="{FF2B5EF4-FFF2-40B4-BE49-F238E27FC236}">
                  <a16:creationId xmlns="" xmlns:a16="http://schemas.microsoft.com/office/drawing/2014/main" id="{38389022-1496-4E63-984A-78BC3C7813FD}"/>
                </a:ext>
              </a:extLst>
            </p:cNvPr>
            <p:cNvSpPr/>
            <p:nvPr/>
          </p:nvSpPr>
          <p:spPr>
            <a:xfrm>
              <a:off x="4392906" y="1605446"/>
              <a:ext cx="580571" cy="580571"/>
            </a:xfrm>
            <a:prstGeom prst="ellipse">
              <a:avLst/>
            </a:prstGeom>
            <a:solidFill>
              <a:srgbClr val="FFC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endParaRPr>
            </a:p>
          </p:txBody>
        </p:sp>
        <p:sp>
          <p:nvSpPr>
            <p:cNvPr id="60" name="矩形 59">
              <a:extLst>
                <a:ext uri="{FF2B5EF4-FFF2-40B4-BE49-F238E27FC236}">
                  <a16:creationId xmlns="" xmlns:a16="http://schemas.microsoft.com/office/drawing/2014/main" id="{BD486ACF-7DEB-473B-8484-2EC4E3BB4ECE}"/>
                </a:ext>
              </a:extLst>
            </p:cNvPr>
            <p:cNvSpPr/>
            <p:nvPr/>
          </p:nvSpPr>
          <p:spPr>
            <a:xfrm>
              <a:off x="4396722" y="1649996"/>
              <a:ext cx="59833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rPr>
                <a:t>党</a:t>
              </a:r>
            </a:p>
          </p:txBody>
        </p:sp>
      </p:grpSp>
      <p:grpSp>
        <p:nvGrpSpPr>
          <p:cNvPr id="61" name="组合 60">
            <a:extLst>
              <a:ext uri="{FF2B5EF4-FFF2-40B4-BE49-F238E27FC236}">
                <a16:creationId xmlns="" xmlns:a16="http://schemas.microsoft.com/office/drawing/2014/main" id="{C421009C-3E7C-4504-9C10-0212642EFE13}"/>
              </a:ext>
            </a:extLst>
          </p:cNvPr>
          <p:cNvGrpSpPr/>
          <p:nvPr/>
        </p:nvGrpSpPr>
        <p:grpSpPr>
          <a:xfrm>
            <a:off x="5365267" y="2029310"/>
            <a:ext cx="602154" cy="580571"/>
            <a:chOff x="4392906" y="1605446"/>
            <a:chExt cx="602154" cy="580571"/>
          </a:xfrm>
        </p:grpSpPr>
        <p:sp>
          <p:nvSpPr>
            <p:cNvPr id="62" name="椭圆 61">
              <a:extLst>
                <a:ext uri="{FF2B5EF4-FFF2-40B4-BE49-F238E27FC236}">
                  <a16:creationId xmlns="" xmlns:a16="http://schemas.microsoft.com/office/drawing/2014/main" id="{5E0E59DE-C54D-41D6-B458-776903DEED39}"/>
                </a:ext>
              </a:extLst>
            </p:cNvPr>
            <p:cNvSpPr/>
            <p:nvPr/>
          </p:nvSpPr>
          <p:spPr>
            <a:xfrm>
              <a:off x="4392906" y="1605446"/>
              <a:ext cx="580571" cy="580571"/>
            </a:xfrm>
            <a:prstGeom prst="ellipse">
              <a:avLst/>
            </a:prstGeom>
            <a:solidFill>
              <a:srgbClr val="FFC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endParaRPr>
            </a:p>
          </p:txBody>
        </p:sp>
        <p:sp>
          <p:nvSpPr>
            <p:cNvPr id="63" name="矩形 62">
              <a:extLst>
                <a:ext uri="{FF2B5EF4-FFF2-40B4-BE49-F238E27FC236}">
                  <a16:creationId xmlns="" xmlns:a16="http://schemas.microsoft.com/office/drawing/2014/main" id="{0B305BA0-0B01-4557-A180-F12928B7EC31}"/>
                </a:ext>
              </a:extLst>
            </p:cNvPr>
            <p:cNvSpPr/>
            <p:nvPr/>
          </p:nvSpPr>
          <p:spPr>
            <a:xfrm>
              <a:off x="4396722" y="1649996"/>
              <a:ext cx="59833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rPr>
                <a:t>章</a:t>
              </a:r>
            </a:p>
          </p:txBody>
        </p:sp>
      </p:grpSp>
      <p:cxnSp>
        <p:nvCxnSpPr>
          <p:cNvPr id="64" name="直接连接符 63">
            <a:extLst>
              <a:ext uri="{FF2B5EF4-FFF2-40B4-BE49-F238E27FC236}">
                <a16:creationId xmlns="" xmlns:a16="http://schemas.microsoft.com/office/drawing/2014/main" id="{00BA9BF0-4AA5-4D52-9842-98F7652F8728}"/>
              </a:ext>
            </a:extLst>
          </p:cNvPr>
          <p:cNvCxnSpPr>
            <a:cxnSpLocks/>
          </p:cNvCxnSpPr>
          <p:nvPr/>
        </p:nvCxnSpPr>
        <p:spPr>
          <a:xfrm>
            <a:off x="6353174" y="2371634"/>
            <a:ext cx="2984500"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65" name="文本框 64">
            <a:extLst>
              <a:ext uri="{FF2B5EF4-FFF2-40B4-BE49-F238E27FC236}">
                <a16:creationId xmlns="" xmlns:a16="http://schemas.microsoft.com/office/drawing/2014/main" id="{B90A2C9F-2D1B-4D44-BAF4-342EEF37A880}"/>
              </a:ext>
            </a:extLst>
          </p:cNvPr>
          <p:cNvSpPr txBox="1"/>
          <p:nvPr/>
        </p:nvSpPr>
        <p:spPr>
          <a:xfrm>
            <a:off x="8671112" y="4017949"/>
            <a:ext cx="666562" cy="523220"/>
          </a:xfrm>
          <a:prstGeom prst="rect">
            <a:avLst/>
          </a:prstGeom>
          <a:solidFill>
            <a:schemeClr val="accent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w="38100">
                  <a:noFill/>
                </a:ln>
                <a:solidFill>
                  <a:srgbClr val="FFFFFF"/>
                </a:solidFill>
                <a:effectLst/>
                <a:uLnTx/>
                <a:uFillTx/>
                <a:latin typeface="Impact" panose="020B0806030902050204" pitchFamily="34" charset="0"/>
                <a:ea typeface="微软雅黑"/>
                <a:cs typeface="+mn-cs"/>
              </a:rPr>
              <a:t>05</a:t>
            </a:r>
            <a:endParaRPr kumimoji="0" lang="zh-CN" altLang="en-US" sz="2800" b="0" i="0" u="none" strike="noStrike" kern="1200" cap="none" spc="0" normalizeH="0" baseline="0" noProof="0" dirty="0">
              <a:ln w="38100">
                <a:noFill/>
              </a:ln>
              <a:solidFill>
                <a:srgbClr val="FFFFFF"/>
              </a:solidFill>
              <a:effectLst/>
              <a:uLnTx/>
              <a:uFillTx/>
              <a:latin typeface="Impact" panose="020B0806030902050204" pitchFamily="34" charset="0"/>
              <a:ea typeface="微软雅黑"/>
              <a:cs typeface="+mn-cs"/>
            </a:endParaRPr>
          </a:p>
        </p:txBody>
      </p:sp>
    </p:spTree>
    <p:extLst>
      <p:ext uri="{BB962C8B-B14F-4D97-AF65-F5344CB8AC3E}">
        <p14:creationId xmlns="" xmlns:p14="http://schemas.microsoft.com/office/powerpoint/2010/main" val="3676109006"/>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from="(-#ppt_w/2)" to="(#ppt_x)" calcmode="lin" valueType="num">
                                      <p:cBhvr>
                                        <p:cTn id="7" dur="450" fill="hold">
                                          <p:stCondLst>
                                            <p:cond delay="0"/>
                                          </p:stCondLst>
                                        </p:cTn>
                                        <p:tgtEl>
                                          <p:spTgt spid="47"/>
                                        </p:tgtEl>
                                        <p:attrNameLst>
                                          <p:attrName>ppt_x</p:attrName>
                                        </p:attrNameLst>
                                      </p:cBhvr>
                                    </p:anim>
                                    <p:anim from="0" to="-1.0" calcmode="lin" valueType="num">
                                      <p:cBhvr>
                                        <p:cTn id="8" dur="150" decel="50000" autoRev="1" fill="hold">
                                          <p:stCondLst>
                                            <p:cond delay="450"/>
                                          </p:stCondLst>
                                        </p:cTn>
                                        <p:tgtEl>
                                          <p:spTgt spid="47"/>
                                        </p:tgtEl>
                                        <p:attrNameLst>
                                          <p:attrName>xshear</p:attrName>
                                        </p:attrNameLst>
                                      </p:cBhvr>
                                    </p:anim>
                                    <p:animScale>
                                      <p:cBhvr>
                                        <p:cTn id="9" dur="150" decel="100000" autoRev="1" fill="hold">
                                          <p:stCondLst>
                                            <p:cond delay="450"/>
                                          </p:stCondLst>
                                        </p:cTn>
                                        <p:tgtEl>
                                          <p:spTgt spid="47"/>
                                        </p:tgtEl>
                                      </p:cBhvr>
                                      <p:from x="100000" y="100000"/>
                                      <p:to x="80000" y="100000"/>
                                    </p:animScale>
                                    <p:anim by="(#ppt_h/3+#ppt_w*0.1)" calcmode="lin" valueType="num">
                                      <p:cBhvr additive="sum">
                                        <p:cTn id="10" dur="150" decel="100000" autoRev="1" fill="hold">
                                          <p:stCondLst>
                                            <p:cond delay="450"/>
                                          </p:stCondLst>
                                        </p:cTn>
                                        <p:tgtEl>
                                          <p:spTgt spid="47"/>
                                        </p:tgtEl>
                                        <p:attrNameLst>
                                          <p:attrName>ppt_x</p:attrName>
                                        </p:attrNameLst>
                                      </p:cBhvr>
                                    </p:anim>
                                  </p:childTnLst>
                                </p:cTn>
                              </p:par>
                            </p:childTnLst>
                          </p:cTn>
                        </p:par>
                        <p:par>
                          <p:cTn id="11" fill="hold">
                            <p:stCondLst>
                              <p:cond delay="750"/>
                            </p:stCondLst>
                            <p:childTnLst>
                              <p:par>
                                <p:cTn id="12" presetID="2" presetClass="entr" presetSubtype="2"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fill="hold"/>
                                        <p:tgtEl>
                                          <p:spTgt spid="52"/>
                                        </p:tgtEl>
                                        <p:attrNameLst>
                                          <p:attrName>ppt_x</p:attrName>
                                        </p:attrNameLst>
                                      </p:cBhvr>
                                      <p:tavLst>
                                        <p:tav tm="0">
                                          <p:val>
                                            <p:strVal val="1+#ppt_w/2"/>
                                          </p:val>
                                        </p:tav>
                                        <p:tav tm="100000">
                                          <p:val>
                                            <p:strVal val="#ppt_x"/>
                                          </p:val>
                                        </p:tav>
                                      </p:tavLst>
                                    </p:anim>
                                    <p:anim calcmode="lin" valueType="num">
                                      <p:cBhvr additive="base">
                                        <p:cTn id="15" dur="500" fill="hold"/>
                                        <p:tgtEl>
                                          <p:spTgt spid="52"/>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500" fill="hold"/>
                                        <p:tgtEl>
                                          <p:spTgt spid="55"/>
                                        </p:tgtEl>
                                        <p:attrNameLst>
                                          <p:attrName>ppt_x</p:attrName>
                                        </p:attrNameLst>
                                      </p:cBhvr>
                                      <p:tavLst>
                                        <p:tav tm="0">
                                          <p:val>
                                            <p:strVal val="1+#ppt_w/2"/>
                                          </p:val>
                                        </p:tav>
                                        <p:tav tm="100000">
                                          <p:val>
                                            <p:strVal val="#ppt_x"/>
                                          </p:val>
                                        </p:tav>
                                      </p:tavLst>
                                    </p:anim>
                                    <p:anim calcmode="lin" valueType="num">
                                      <p:cBhvr additive="base">
                                        <p:cTn id="19" dur="500" fill="hold"/>
                                        <p:tgtEl>
                                          <p:spTgt spid="5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500"/>
                                  </p:stCondLst>
                                  <p:childTnLst>
                                    <p:set>
                                      <p:cBhvr>
                                        <p:cTn id="21" dur="1" fill="hold">
                                          <p:stCondLst>
                                            <p:cond delay="0"/>
                                          </p:stCondLst>
                                        </p:cTn>
                                        <p:tgtEl>
                                          <p:spTgt spid="58"/>
                                        </p:tgtEl>
                                        <p:attrNameLst>
                                          <p:attrName>style.visibility</p:attrName>
                                        </p:attrNameLst>
                                      </p:cBhvr>
                                      <p:to>
                                        <p:strVal val="visible"/>
                                      </p:to>
                                    </p:set>
                                    <p:anim calcmode="lin" valueType="num">
                                      <p:cBhvr additive="base">
                                        <p:cTn id="22" dur="500" fill="hold"/>
                                        <p:tgtEl>
                                          <p:spTgt spid="58"/>
                                        </p:tgtEl>
                                        <p:attrNameLst>
                                          <p:attrName>ppt_x</p:attrName>
                                        </p:attrNameLst>
                                      </p:cBhvr>
                                      <p:tavLst>
                                        <p:tav tm="0">
                                          <p:val>
                                            <p:strVal val="1+#ppt_w/2"/>
                                          </p:val>
                                        </p:tav>
                                        <p:tav tm="100000">
                                          <p:val>
                                            <p:strVal val="#ppt_x"/>
                                          </p:val>
                                        </p:tav>
                                      </p:tavLst>
                                    </p:anim>
                                    <p:anim calcmode="lin" valueType="num">
                                      <p:cBhvr additive="base">
                                        <p:cTn id="23" dur="500" fill="hold"/>
                                        <p:tgtEl>
                                          <p:spTgt spid="58"/>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750"/>
                                  </p:stCondLst>
                                  <p:childTnLst>
                                    <p:set>
                                      <p:cBhvr>
                                        <p:cTn id="25" dur="1" fill="hold">
                                          <p:stCondLst>
                                            <p:cond delay="0"/>
                                          </p:stCondLst>
                                        </p:cTn>
                                        <p:tgtEl>
                                          <p:spTgt spid="61"/>
                                        </p:tgtEl>
                                        <p:attrNameLst>
                                          <p:attrName>style.visibility</p:attrName>
                                        </p:attrNameLst>
                                      </p:cBhvr>
                                      <p:to>
                                        <p:strVal val="visible"/>
                                      </p:to>
                                    </p:set>
                                    <p:anim calcmode="lin" valueType="num">
                                      <p:cBhvr additive="base">
                                        <p:cTn id="26" dur="500" fill="hold"/>
                                        <p:tgtEl>
                                          <p:spTgt spid="61"/>
                                        </p:tgtEl>
                                        <p:attrNameLst>
                                          <p:attrName>ppt_x</p:attrName>
                                        </p:attrNameLst>
                                      </p:cBhvr>
                                      <p:tavLst>
                                        <p:tav tm="0">
                                          <p:val>
                                            <p:strVal val="1+#ppt_w/2"/>
                                          </p:val>
                                        </p:tav>
                                        <p:tav tm="100000">
                                          <p:val>
                                            <p:strVal val="#ppt_x"/>
                                          </p:val>
                                        </p:tav>
                                      </p:tavLst>
                                    </p:anim>
                                    <p:anim calcmode="lin" valueType="num">
                                      <p:cBhvr additive="base">
                                        <p:cTn id="27" dur="500" fill="hold"/>
                                        <p:tgtEl>
                                          <p:spTgt spid="61"/>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wipe(left)">
                                      <p:cBhvr>
                                        <p:cTn id="31" dur="750"/>
                                        <p:tgtEl>
                                          <p:spTgt spid="64"/>
                                        </p:tgtEl>
                                      </p:cBhvr>
                                    </p:animEffect>
                                  </p:childTnLst>
                                </p:cTn>
                              </p:par>
                              <p:par>
                                <p:cTn id="32" presetID="22" presetClass="entr" presetSubtype="2" fill="hold"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wipe(right)">
                                      <p:cBhvr>
                                        <p:cTn id="34" dur="750"/>
                                        <p:tgtEl>
                                          <p:spTgt spid="50"/>
                                        </p:tgtEl>
                                      </p:cBhvr>
                                    </p:animEffect>
                                  </p:childTnLst>
                                </p:cTn>
                              </p:par>
                            </p:childTnLst>
                          </p:cTn>
                        </p:par>
                        <p:par>
                          <p:cTn id="35" fill="hold">
                            <p:stCondLst>
                              <p:cond delay="2750"/>
                            </p:stCondLst>
                            <p:childTnLst>
                              <p:par>
                                <p:cTn id="36" presetID="37" presetClass="entr" presetSubtype="0" fill="hold" grpId="0" nodeType="after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750"/>
                                        <p:tgtEl>
                                          <p:spTgt spid="65"/>
                                        </p:tgtEl>
                                      </p:cBhvr>
                                    </p:animEffect>
                                    <p:anim calcmode="lin" valueType="num">
                                      <p:cBhvr>
                                        <p:cTn id="39" dur="750" fill="hold"/>
                                        <p:tgtEl>
                                          <p:spTgt spid="65"/>
                                        </p:tgtEl>
                                        <p:attrNameLst>
                                          <p:attrName>ppt_x</p:attrName>
                                        </p:attrNameLst>
                                      </p:cBhvr>
                                      <p:tavLst>
                                        <p:tav tm="0">
                                          <p:val>
                                            <p:strVal val="#ppt_x"/>
                                          </p:val>
                                        </p:tav>
                                        <p:tav tm="100000">
                                          <p:val>
                                            <p:strVal val="#ppt_x"/>
                                          </p:val>
                                        </p:tav>
                                      </p:tavLst>
                                    </p:anim>
                                    <p:anim calcmode="lin" valueType="num">
                                      <p:cBhvr>
                                        <p:cTn id="40" dur="675" decel="100000" fill="hold"/>
                                        <p:tgtEl>
                                          <p:spTgt spid="65"/>
                                        </p:tgtEl>
                                        <p:attrNameLst>
                                          <p:attrName>ppt_y</p:attrName>
                                        </p:attrNameLst>
                                      </p:cBhvr>
                                      <p:tavLst>
                                        <p:tav tm="0">
                                          <p:val>
                                            <p:strVal val="#ppt_y+1"/>
                                          </p:val>
                                        </p:tav>
                                        <p:tav tm="100000">
                                          <p:val>
                                            <p:strVal val="#ppt_y-.03"/>
                                          </p:val>
                                        </p:tav>
                                      </p:tavLst>
                                    </p:anim>
                                    <p:anim calcmode="lin" valueType="num">
                                      <p:cBhvr>
                                        <p:cTn id="41" dur="75" accel="100000" fill="hold">
                                          <p:stCondLst>
                                            <p:cond delay="675"/>
                                          </p:stCondLst>
                                        </p:cTn>
                                        <p:tgtEl>
                                          <p:spTgt spid="65"/>
                                        </p:tgtEl>
                                        <p:attrNameLst>
                                          <p:attrName>ppt_y</p:attrName>
                                        </p:attrNameLst>
                                      </p:cBhvr>
                                      <p:tavLst>
                                        <p:tav tm="0">
                                          <p:val>
                                            <p:strVal val="#ppt_y-.03"/>
                                          </p:val>
                                        </p:tav>
                                        <p:tav tm="100000">
                                          <p:val>
                                            <p:strVal val="#ppt_y"/>
                                          </p:val>
                                        </p:tav>
                                      </p:tavLst>
                                    </p:anim>
                                  </p:childTnLst>
                                </p:cTn>
                              </p:par>
                            </p:childTnLst>
                          </p:cTn>
                        </p:par>
                        <p:par>
                          <p:cTn id="42" fill="hold">
                            <p:stCondLst>
                              <p:cond delay="350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51"/>
                                        </p:tgtEl>
                                        <p:attrNameLst>
                                          <p:attrName>style.visibility</p:attrName>
                                        </p:attrNameLst>
                                      </p:cBhvr>
                                      <p:to>
                                        <p:strVal val="visible"/>
                                      </p:to>
                                    </p:set>
                                    <p:anim calcmode="discrete" valueType="clr">
                                      <p:cBhvr override="childStyle">
                                        <p:cTn id="45" dur="80"/>
                                        <p:tgtEl>
                                          <p:spTgt spid="51"/>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51"/>
                                        </p:tgtEl>
                                        <p:attrNameLst>
                                          <p:attrName>fillcolor</p:attrName>
                                        </p:attrNameLst>
                                      </p:cBhvr>
                                      <p:tavLst>
                                        <p:tav tm="0">
                                          <p:val>
                                            <p:clrVal>
                                              <a:schemeClr val="accent2"/>
                                            </p:clrVal>
                                          </p:val>
                                        </p:tav>
                                        <p:tav tm="50000">
                                          <p:val>
                                            <p:clrVal>
                                              <a:schemeClr val="hlink"/>
                                            </p:clrVal>
                                          </p:val>
                                        </p:tav>
                                      </p:tavLst>
                                    </p:anim>
                                    <p:set>
                                      <p:cBhvr>
                                        <p:cTn id="47" dur="80"/>
                                        <p:tgtEl>
                                          <p:spTgt spid="5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6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5170669" y="2786744"/>
            <a:ext cx="6070644" cy="2554545"/>
          </a:xfrm>
          <a:prstGeom prst="rect">
            <a:avLst/>
          </a:prstGeom>
        </p:spPr>
        <p:txBody>
          <a:bodyPr wrap="square">
            <a:spAutoFit/>
          </a:bodyPr>
          <a:lstStyle/>
          <a:p>
            <a:pPr marL="0" marR="0" lvl="0" indent="0" algn="just" defTabSz="914400" rtl="0" eaLnBrk="1" fontAlgn="auto" latinLnBrk="0" hangingPunct="1">
              <a:lnSpc>
                <a:spcPct val="2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刘正斌教授认为，</a:t>
            </a: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“习近平强军思想”作为“习近平新时代中国特色社会主义思想”的重要组成部分，科学回答了中国军队怎么建，怎么走等关键核心问题，理应在党章中充分体现。</a:t>
            </a:r>
          </a:p>
        </p:txBody>
      </p:sp>
      <p:pic>
        <p:nvPicPr>
          <p:cNvPr id="25" name="图片 2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26338" y="2786744"/>
            <a:ext cx="4017552" cy="2510970"/>
          </a:xfrm>
          <a:prstGeom prst="rect">
            <a:avLst/>
          </a:prstGeom>
        </p:spPr>
      </p:pic>
      <p:sp>
        <p:nvSpPr>
          <p:cNvPr id="2" name="矩形 1">
            <a:extLst>
              <a:ext uri="{FF2B5EF4-FFF2-40B4-BE49-F238E27FC236}">
                <a16:creationId xmlns="" xmlns:a16="http://schemas.microsoft.com/office/drawing/2014/main" id="{D7E7A001-C6D0-463E-81F1-B922A6808FE6}"/>
              </a:ext>
            </a:extLst>
          </p:cNvPr>
          <p:cNvSpPr/>
          <p:nvPr/>
        </p:nvSpPr>
        <p:spPr>
          <a:xfrm>
            <a:off x="822538" y="1651171"/>
            <a:ext cx="10418775" cy="1015663"/>
          </a:xfrm>
          <a:prstGeom prst="rect">
            <a:avLst/>
          </a:prstGeom>
        </p:spPr>
        <p:txBody>
          <a:bodyPr wrap="square">
            <a:spAutoFit/>
          </a:bodyPr>
          <a:lstStyle/>
          <a:p>
            <a:r>
              <a:rPr lang="zh-CN" altLang="en-US" sz="2000" dirty="0">
                <a:solidFill>
                  <a:srgbClr val="000000"/>
                </a:solidFill>
                <a:latin typeface="Arial" panose="020B0604020202020204" pitchFamily="34" charset="0"/>
                <a:ea typeface="微软雅黑" panose="020B0503020204020204" pitchFamily="34" charset="-122"/>
                <a:cs typeface="+mn-ea"/>
                <a:sym typeface="Arial" panose="020B0604020202020204" pitchFamily="34" charset="0"/>
              </a:rPr>
              <a:t>十九大同意，把贯彻习近平强军思想，坚持政治建军、改革强军、科技兴军、依法治军，建设一支听党指挥、能打胜仗、作风优良的人民军队，切实保证人民解放军有效履行新时代军队使命任务等内容写入党章。</a:t>
            </a:r>
            <a:endParaRPr lang="zh-CN" altLang="en-US" sz="2000" dirty="0"/>
          </a:p>
        </p:txBody>
      </p:sp>
    </p:spTree>
    <p:extLst>
      <p:ext uri="{BB962C8B-B14F-4D97-AF65-F5344CB8AC3E}">
        <p14:creationId xmlns="" xmlns:p14="http://schemas.microsoft.com/office/powerpoint/2010/main" val="2452906620"/>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iterate type="lt">
                                    <p:tmAbs val="40"/>
                                  </p:iterate>
                                  <p:childTnLst>
                                    <p:set>
                                      <p:cBhvr>
                                        <p:cTn id="11"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A7377EB8-44BD-4ACE-BFFC-2C3B96D8354A}"/>
              </a:ext>
            </a:extLst>
          </p:cNvPr>
          <p:cNvSpPr/>
          <p:nvPr/>
        </p:nvSpPr>
        <p:spPr bwMode="auto">
          <a:xfrm>
            <a:off x="520156" y="1396333"/>
            <a:ext cx="7832815" cy="3698180"/>
          </a:xfrm>
          <a:prstGeom prst="rect">
            <a:avLst/>
          </a:prstGeom>
          <a:solidFill>
            <a:srgbClr val="FFC000"/>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13" name="箭头: 五边形 25">
            <a:extLst>
              <a:ext uri="{FF2B5EF4-FFF2-40B4-BE49-F238E27FC236}">
                <a16:creationId xmlns="" xmlns:a16="http://schemas.microsoft.com/office/drawing/2014/main" id="{31FC989F-A7D3-4BD7-89B8-C94FFEA3C2D2}"/>
              </a:ext>
            </a:extLst>
          </p:cNvPr>
          <p:cNvSpPr/>
          <p:nvPr/>
        </p:nvSpPr>
        <p:spPr bwMode="auto">
          <a:xfrm>
            <a:off x="520156" y="1396333"/>
            <a:ext cx="2393556" cy="3698181"/>
          </a:xfrm>
          <a:prstGeom prst="homePlate">
            <a:avLst>
              <a:gd name="adj" fmla="val 19643"/>
            </a:avLst>
          </a:prstGeom>
          <a:solidFill>
            <a:schemeClr val="tx1"/>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34"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14" name="矩形 13">
            <a:extLst>
              <a:ext uri="{FF2B5EF4-FFF2-40B4-BE49-F238E27FC236}">
                <a16:creationId xmlns="" xmlns:a16="http://schemas.microsoft.com/office/drawing/2014/main" id="{539E0EEA-D3A4-41CD-B8A3-78951508134A}"/>
              </a:ext>
            </a:extLst>
          </p:cNvPr>
          <p:cNvSpPr/>
          <p:nvPr/>
        </p:nvSpPr>
        <p:spPr>
          <a:xfrm>
            <a:off x="2957255" y="1598818"/>
            <a:ext cx="5250573" cy="3416320"/>
          </a:xfrm>
          <a:prstGeom prst="rect">
            <a:avLst/>
          </a:prstGeom>
        </p:spPr>
        <p:txBody>
          <a:bodyPr wrap="square">
            <a:spAutoFit/>
          </a:bodyPr>
          <a:lstStyle/>
          <a:p>
            <a:pPr lvl="0" algn="just" defTabSz="914034" eaLnBrk="0" fontAlgn="base" hangingPunct="0">
              <a:lnSpc>
                <a:spcPct val="150000"/>
              </a:lnSpc>
              <a:spcBef>
                <a:spcPct val="0"/>
              </a:spcBef>
              <a:spcAft>
                <a:spcPct val="0"/>
              </a:spcAft>
              <a:defRPr/>
            </a:pPr>
            <a:r>
              <a:rPr lang="zh-CN" altLang="en-US" sz="2400" dirty="0">
                <a:solidFill>
                  <a:srgbClr val="C00000"/>
                </a:solidFill>
              </a:rPr>
              <a:t>明确了中央军事委员会实行主席负责制，明确了中央军事委员会负责军队中党的工作和政治工作，刘正斌教授认为，这些新调整，深化拓展了党指挥枪的根本原则和制度，进一步明晰了军委管总的新时代内涵。</a:t>
            </a:r>
          </a:p>
        </p:txBody>
      </p:sp>
      <p:sp>
        <p:nvSpPr>
          <p:cNvPr id="15" name="矩形 14">
            <a:extLst>
              <a:ext uri="{FF2B5EF4-FFF2-40B4-BE49-F238E27FC236}">
                <a16:creationId xmlns="" xmlns:a16="http://schemas.microsoft.com/office/drawing/2014/main" id="{7BB8A371-1BC5-4D2F-9271-FC7883DA6024}"/>
              </a:ext>
            </a:extLst>
          </p:cNvPr>
          <p:cNvSpPr/>
          <p:nvPr/>
        </p:nvSpPr>
        <p:spPr>
          <a:xfrm>
            <a:off x="317542" y="2245149"/>
            <a:ext cx="2596170" cy="2123658"/>
          </a:xfrm>
          <a:prstGeom prst="rect">
            <a:avLst/>
          </a:prstGeom>
          <a:noFill/>
        </p:spPr>
        <p:txBody>
          <a:bodyPr wrap="square">
            <a:spAutoFit/>
          </a:bodyPr>
          <a:lstStyle/>
          <a:p>
            <a:pPr lvl="0" algn="ctr" defTabSz="914034" eaLnBrk="0" fontAlgn="base" hangingPunct="0">
              <a:spcBef>
                <a:spcPct val="0"/>
              </a:spcBef>
              <a:spcAft>
                <a:spcPct val="0"/>
              </a:spcAft>
              <a:defRPr/>
            </a:pPr>
            <a:r>
              <a:rPr lang="zh-CN" altLang="en-US" sz="6600" b="1" dirty="0">
                <a:solidFill>
                  <a:srgbClr val="FFFFFF"/>
                </a:solidFill>
              </a:rPr>
              <a:t>党章修改</a:t>
            </a:r>
          </a:p>
        </p:txBody>
      </p:sp>
      <p:sp>
        <p:nvSpPr>
          <p:cNvPr id="7" name="矩形 6">
            <a:extLst>
              <a:ext uri="{FF2B5EF4-FFF2-40B4-BE49-F238E27FC236}">
                <a16:creationId xmlns="" xmlns:a16="http://schemas.microsoft.com/office/drawing/2014/main" id="{B0E933E2-6AA8-4599-8ABF-A5DC609F58D0}"/>
              </a:ext>
            </a:extLst>
          </p:cNvPr>
          <p:cNvSpPr/>
          <p:nvPr/>
        </p:nvSpPr>
        <p:spPr>
          <a:xfrm>
            <a:off x="8352971" y="1249074"/>
            <a:ext cx="3418114" cy="3785652"/>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292929"/>
                </a:solidFill>
                <a:effectLst/>
                <a:uLnTx/>
                <a:uFillTx/>
                <a:latin typeface="微软雅黑" panose="020B0503020204020204" pitchFamily="34" charset="-122"/>
                <a:ea typeface="微软雅黑" panose="020B0503020204020204" pitchFamily="34" charset="-122"/>
                <a:cs typeface="+mn-cs"/>
              </a:rPr>
              <a:t>军委主席是由党的领袖和核心来担任的，军委主席负责制即是由党的领袖代表党来指挥军队，它关系到党、国家和军队的兴旺发达、长治久安，</a:t>
            </a:r>
            <a:r>
              <a:rPr kumimoji="0" lang="zh-CN" altLang="en-US"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是从顶层来确保党对军队的绝对领导，是统一全军思想，加强高效决策指挥，</a:t>
            </a:r>
            <a:endParaRPr kumimoji="0" lang="zh-CN" altLang="en-US" sz="2000" b="1" i="0" u="none" strike="noStrike" kern="1200" cap="none" spc="0" normalizeH="0" baseline="0" noProof="0" dirty="0">
              <a:ln>
                <a:noFill/>
              </a:ln>
              <a:solidFill>
                <a:srgbClr val="C00000"/>
              </a:solidFill>
              <a:effectLst/>
              <a:uLnTx/>
              <a:uFillTx/>
              <a:latin typeface="微软雅黑"/>
              <a:ea typeface="微软雅黑"/>
              <a:cs typeface="+mn-cs"/>
            </a:endParaRPr>
          </a:p>
        </p:txBody>
      </p:sp>
      <p:sp>
        <p:nvSpPr>
          <p:cNvPr id="4" name="矩形 3">
            <a:extLst>
              <a:ext uri="{FF2B5EF4-FFF2-40B4-BE49-F238E27FC236}">
                <a16:creationId xmlns="" xmlns:a16="http://schemas.microsoft.com/office/drawing/2014/main" id="{2C070B6A-B391-4F8E-8624-C4F02EADBDAA}"/>
              </a:ext>
            </a:extLst>
          </p:cNvPr>
          <p:cNvSpPr/>
          <p:nvPr/>
        </p:nvSpPr>
        <p:spPr>
          <a:xfrm>
            <a:off x="520156" y="5237211"/>
            <a:ext cx="11146972" cy="400110"/>
          </a:xfrm>
          <a:prstGeom prst="rect">
            <a:avLst/>
          </a:prstGeom>
        </p:spPr>
        <p:txBody>
          <a:bodyPr wrap="squar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确保能打胜仗的关键所在，是确保枪杆子掌握在忠于党的可靠的人手中的根本要求。</a:t>
            </a:r>
            <a:endParaRPr lang="zh-CN" altLang="en-US" dirty="0"/>
          </a:p>
        </p:txBody>
      </p:sp>
    </p:spTree>
    <p:extLst>
      <p:ext uri="{BB962C8B-B14F-4D97-AF65-F5344CB8AC3E}">
        <p14:creationId xmlns="" xmlns:p14="http://schemas.microsoft.com/office/powerpoint/2010/main" val="1402739865"/>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箭头: 五边形 25">
            <a:extLst>
              <a:ext uri="{FF2B5EF4-FFF2-40B4-BE49-F238E27FC236}">
                <a16:creationId xmlns="" xmlns:a16="http://schemas.microsoft.com/office/drawing/2014/main" id="{31FC989F-A7D3-4BD7-89B8-C94FFEA3C2D2}"/>
              </a:ext>
            </a:extLst>
          </p:cNvPr>
          <p:cNvSpPr/>
          <p:nvPr/>
        </p:nvSpPr>
        <p:spPr bwMode="auto">
          <a:xfrm>
            <a:off x="1257817" y="1545889"/>
            <a:ext cx="9729497" cy="761194"/>
          </a:xfrm>
          <a:prstGeom prst="homePlate">
            <a:avLst>
              <a:gd name="adj" fmla="val 0"/>
            </a:avLst>
          </a:prstGeom>
          <a:solidFill>
            <a:schemeClr val="tx1"/>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34"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8" name="矩形 7">
            <a:extLst>
              <a:ext uri="{FF2B5EF4-FFF2-40B4-BE49-F238E27FC236}">
                <a16:creationId xmlns="" xmlns:a16="http://schemas.microsoft.com/office/drawing/2014/main" id="{539E0EEA-D3A4-41CD-B8A3-78951508134A}"/>
              </a:ext>
            </a:extLst>
          </p:cNvPr>
          <p:cNvSpPr/>
          <p:nvPr/>
        </p:nvSpPr>
        <p:spPr>
          <a:xfrm>
            <a:off x="4350901" y="2584977"/>
            <a:ext cx="6738013" cy="2977738"/>
          </a:xfrm>
          <a:prstGeom prst="rect">
            <a:avLst/>
          </a:prstGeom>
        </p:spPr>
        <p:txBody>
          <a:bodyPr wrap="square">
            <a:spAutoFit/>
          </a:bodyPr>
          <a:lstStyle/>
          <a:p>
            <a:pPr marL="0" marR="0" lvl="0" indent="0" algn="just" defTabSz="914034" rtl="0" eaLnBrk="0" fontAlgn="base" latinLnBrk="0" hangingPunct="0">
              <a:lnSpc>
                <a:spcPct val="150000"/>
              </a:lnSpc>
              <a:spcBef>
                <a:spcPct val="0"/>
              </a:spcBef>
              <a:spcAft>
                <a:spcPct val="0"/>
              </a:spcAft>
              <a:buClrTx/>
              <a:buSzTx/>
              <a:buFontTx/>
              <a:buNone/>
              <a:tabLst/>
              <a:defRPr/>
            </a:pPr>
            <a:r>
              <a:rPr kumimoji="0" lang="zh-CN" altLang="en-US" sz="2500" b="0" i="0" u="none" strike="noStrike" kern="1200" cap="none" spc="0" normalizeH="0" baseline="0" noProof="0" dirty="0">
                <a:ln>
                  <a:noFill/>
                </a:ln>
                <a:solidFill>
                  <a:srgbClr val="C00000">
                    <a:lumMod val="50000"/>
                  </a:srgbClr>
                </a:solidFill>
                <a:effectLst/>
                <a:uLnTx/>
                <a:uFillTx/>
                <a:latin typeface="微软雅黑"/>
                <a:ea typeface="微软雅黑"/>
                <a:cs typeface="+mn-cs"/>
              </a:rPr>
              <a:t>中国共产党坚持对人民解放军和其他人民武装力量的绝对领导，刘正斌教授认为，新加入的“绝对”两个字，是在党章中进一步明确了党对军队的绝对领导这一根本原则，有利于全军更好地统一思想，统一行动。</a:t>
            </a:r>
            <a:endParaRPr kumimoji="0" lang="en-US" altLang="zh-CN" sz="2500" b="0" i="0" u="none" strike="noStrike" kern="1200" cap="none" spc="0" normalizeH="0" baseline="0" noProof="0" dirty="0">
              <a:ln>
                <a:noFill/>
              </a:ln>
              <a:solidFill>
                <a:srgbClr val="C00000">
                  <a:lumMod val="50000"/>
                </a:srgbClr>
              </a:solidFill>
              <a:effectLst/>
              <a:uLnTx/>
              <a:uFillTx/>
              <a:latin typeface="微软雅黑"/>
              <a:ea typeface="微软雅黑"/>
              <a:cs typeface="+mn-cs"/>
            </a:endParaRPr>
          </a:p>
        </p:txBody>
      </p:sp>
      <p:sp>
        <p:nvSpPr>
          <p:cNvPr id="9" name="矩形 8">
            <a:extLst>
              <a:ext uri="{FF2B5EF4-FFF2-40B4-BE49-F238E27FC236}">
                <a16:creationId xmlns="" xmlns:a16="http://schemas.microsoft.com/office/drawing/2014/main" id="{7BB8A371-1BC5-4D2F-9271-FC7883DA6024}"/>
              </a:ext>
            </a:extLst>
          </p:cNvPr>
          <p:cNvSpPr/>
          <p:nvPr/>
        </p:nvSpPr>
        <p:spPr>
          <a:xfrm>
            <a:off x="1341147" y="1614451"/>
            <a:ext cx="3009753" cy="646331"/>
          </a:xfrm>
          <a:prstGeom prst="rect">
            <a:avLst/>
          </a:prstGeom>
          <a:noFill/>
        </p:spPr>
        <p:txBody>
          <a:bodyPr wrap="square">
            <a:spAutoFit/>
          </a:bodyPr>
          <a:lstStyle/>
          <a:p>
            <a:pPr marL="0" marR="0" lvl="0" indent="0" algn="ctr" defTabSz="914034" rtl="0" eaLnBrk="0" fontAlgn="base" latinLnBrk="0" hangingPunct="0">
              <a:lnSpc>
                <a:spcPct val="100000"/>
              </a:lnSpc>
              <a:spcBef>
                <a:spcPct val="0"/>
              </a:spcBef>
              <a:spcAft>
                <a:spcPct val="0"/>
              </a:spcAft>
              <a:buClrTx/>
              <a:buSzTx/>
              <a:buFontTx/>
              <a:buNone/>
              <a:tabLst/>
              <a:defRPr/>
            </a:pPr>
            <a:r>
              <a:rPr kumimoji="0" lang="zh-CN" altLang="en-US" sz="3600" b="1" i="0" u="none" strike="noStrike" kern="1200" cap="none" spc="0" normalizeH="0" baseline="0" noProof="0" dirty="0">
                <a:ln>
                  <a:noFill/>
                </a:ln>
                <a:solidFill>
                  <a:srgbClr val="FFFFFF"/>
                </a:solidFill>
                <a:effectLst/>
                <a:uLnTx/>
                <a:uFillTx/>
                <a:latin typeface="微软雅黑"/>
                <a:ea typeface="微软雅黑"/>
                <a:cs typeface="+mn-cs"/>
              </a:rPr>
              <a:t>新党章指出：</a:t>
            </a:r>
          </a:p>
        </p:txBody>
      </p:sp>
      <p:pic>
        <p:nvPicPr>
          <p:cNvPr id="11" name="图片 10">
            <a:extLst>
              <a:ext uri="{FF2B5EF4-FFF2-40B4-BE49-F238E27FC236}">
                <a16:creationId xmlns="" xmlns:a16="http://schemas.microsoft.com/office/drawing/2014/main" id="{724C49F7-CD9E-43E7-A543-D37D8759A6CA}"/>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232069" y="2698652"/>
            <a:ext cx="2858709" cy="2864063"/>
          </a:xfrm>
          <a:custGeom>
            <a:avLst/>
            <a:gdLst>
              <a:gd name="connsiteX0" fmla="*/ 1608857 w 3217713"/>
              <a:gd name="connsiteY0" fmla="*/ 0 h 3217714"/>
              <a:gd name="connsiteX1" fmla="*/ 3209408 w 3217713"/>
              <a:gd name="connsiteY1" fmla="*/ 1444361 h 3217714"/>
              <a:gd name="connsiteX2" fmla="*/ 3217713 w 3217713"/>
              <a:gd name="connsiteY2" fmla="*/ 1608837 h 3217714"/>
              <a:gd name="connsiteX3" fmla="*/ 3217713 w 3217713"/>
              <a:gd name="connsiteY3" fmla="*/ 1608877 h 3217714"/>
              <a:gd name="connsiteX4" fmla="*/ 3209408 w 3217713"/>
              <a:gd name="connsiteY4" fmla="*/ 1773353 h 3217714"/>
              <a:gd name="connsiteX5" fmla="*/ 1608857 w 3217713"/>
              <a:gd name="connsiteY5" fmla="*/ 3217714 h 3217714"/>
              <a:gd name="connsiteX6" fmla="*/ 0 w 3217713"/>
              <a:gd name="connsiteY6" fmla="*/ 1608857 h 3217714"/>
              <a:gd name="connsiteX7" fmla="*/ 1608857 w 3217713"/>
              <a:gd name="connsiteY7" fmla="*/ 0 h 32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7713" h="3217714">
                <a:moveTo>
                  <a:pt x="1608857" y="0"/>
                </a:moveTo>
                <a:cubicBezTo>
                  <a:pt x="2441870" y="0"/>
                  <a:pt x="3127018" y="633085"/>
                  <a:pt x="3209408" y="1444361"/>
                </a:cubicBezTo>
                <a:lnTo>
                  <a:pt x="3217713" y="1608837"/>
                </a:lnTo>
                <a:lnTo>
                  <a:pt x="3217713" y="1608877"/>
                </a:lnTo>
                <a:lnTo>
                  <a:pt x="3209408" y="1773353"/>
                </a:lnTo>
                <a:cubicBezTo>
                  <a:pt x="3127018" y="2584629"/>
                  <a:pt x="2441870" y="3217714"/>
                  <a:pt x="1608857" y="3217714"/>
                </a:cubicBezTo>
                <a:cubicBezTo>
                  <a:pt x="720310" y="3217714"/>
                  <a:pt x="0" y="2497404"/>
                  <a:pt x="0" y="1608857"/>
                </a:cubicBezTo>
                <a:cubicBezTo>
                  <a:pt x="0" y="720310"/>
                  <a:pt x="720310" y="0"/>
                  <a:pt x="1608857" y="0"/>
                </a:cubicBezTo>
                <a:close/>
              </a:path>
            </a:pathLst>
          </a:custGeom>
          <a:ln w="127000">
            <a:solidFill>
              <a:srgbClr val="FF0000">
                <a:alpha val="25000"/>
              </a:srgbClr>
            </a:solidFill>
          </a:ln>
        </p:spPr>
      </p:pic>
    </p:spTree>
    <p:extLst>
      <p:ext uri="{BB962C8B-B14F-4D97-AF65-F5344CB8AC3E}">
        <p14:creationId xmlns="" xmlns:p14="http://schemas.microsoft.com/office/powerpoint/2010/main" val="2535509969"/>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9" presetClass="entr" presetSubtype="0" decel="10000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1000" fill="hold"/>
                                        <p:tgtEl>
                                          <p:spTgt spid="11"/>
                                        </p:tgtEl>
                                        <p:attrNameLst>
                                          <p:attrName>ppt_w</p:attrName>
                                        </p:attrNameLst>
                                      </p:cBhvr>
                                      <p:tavLst>
                                        <p:tav tm="0">
                                          <p:val>
                                            <p:fltVal val="0"/>
                                          </p:val>
                                        </p:tav>
                                        <p:tav tm="100000">
                                          <p:val>
                                            <p:strVal val="#ppt_w"/>
                                          </p:val>
                                        </p:tav>
                                      </p:tavLst>
                                    </p:anim>
                                    <p:anim calcmode="lin" valueType="num">
                                      <p:cBhvr>
                                        <p:cTn id="24" dur="1000" fill="hold"/>
                                        <p:tgtEl>
                                          <p:spTgt spid="11"/>
                                        </p:tgtEl>
                                        <p:attrNameLst>
                                          <p:attrName>ppt_h</p:attrName>
                                        </p:attrNameLst>
                                      </p:cBhvr>
                                      <p:tavLst>
                                        <p:tav tm="0">
                                          <p:val>
                                            <p:fltVal val="0"/>
                                          </p:val>
                                        </p:tav>
                                        <p:tav tm="100000">
                                          <p:val>
                                            <p:strVal val="#ppt_h"/>
                                          </p:val>
                                        </p:tav>
                                      </p:tavLst>
                                    </p:anim>
                                    <p:anim calcmode="lin" valueType="num">
                                      <p:cBhvr>
                                        <p:cTn id="25" dur="1000" fill="hold"/>
                                        <p:tgtEl>
                                          <p:spTgt spid="11"/>
                                        </p:tgtEl>
                                        <p:attrNameLst>
                                          <p:attrName>style.rotation</p:attrName>
                                        </p:attrNameLst>
                                      </p:cBhvr>
                                      <p:tavLst>
                                        <p:tav tm="0">
                                          <p:val>
                                            <p:fltVal val="360"/>
                                          </p:val>
                                        </p:tav>
                                        <p:tav tm="100000">
                                          <p:val>
                                            <p:fltVal val="0"/>
                                          </p:val>
                                        </p:tav>
                                      </p:tavLst>
                                    </p:anim>
                                    <p:animEffect transition="in" filter="fade">
                                      <p:cBhvr>
                                        <p:cTn id="2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箭头: 五边形 25">
            <a:extLst>
              <a:ext uri="{FF2B5EF4-FFF2-40B4-BE49-F238E27FC236}">
                <a16:creationId xmlns="" xmlns:a16="http://schemas.microsoft.com/office/drawing/2014/main" id="{31FC989F-A7D3-4BD7-89B8-C94FFEA3C2D2}"/>
              </a:ext>
            </a:extLst>
          </p:cNvPr>
          <p:cNvSpPr/>
          <p:nvPr/>
        </p:nvSpPr>
        <p:spPr bwMode="auto">
          <a:xfrm>
            <a:off x="815197" y="1553146"/>
            <a:ext cx="10561606" cy="761194"/>
          </a:xfrm>
          <a:prstGeom prst="homePlate">
            <a:avLst>
              <a:gd name="adj" fmla="val 0"/>
            </a:avLst>
          </a:prstGeom>
          <a:solidFill>
            <a:schemeClr val="tx1"/>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34"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8" name="矩形 7">
            <a:extLst>
              <a:ext uri="{FF2B5EF4-FFF2-40B4-BE49-F238E27FC236}">
                <a16:creationId xmlns="" xmlns:a16="http://schemas.microsoft.com/office/drawing/2014/main" id="{539E0EEA-D3A4-41CD-B8A3-78951508134A}"/>
              </a:ext>
            </a:extLst>
          </p:cNvPr>
          <p:cNvSpPr/>
          <p:nvPr/>
        </p:nvSpPr>
        <p:spPr>
          <a:xfrm>
            <a:off x="815196" y="2382902"/>
            <a:ext cx="10561607" cy="3046988"/>
          </a:xfrm>
          <a:prstGeom prst="rect">
            <a:avLst/>
          </a:prstGeom>
        </p:spPr>
        <p:txBody>
          <a:bodyPr wrap="square">
            <a:spAutoFit/>
          </a:bodyPr>
          <a:lstStyle/>
          <a:p>
            <a:pPr lvl="0" indent="457200" algn="just" defTabSz="914034" eaLnBrk="0" fontAlgn="base" hangingPunct="0">
              <a:lnSpc>
                <a:spcPct val="150000"/>
              </a:lnSpc>
              <a:spcBef>
                <a:spcPct val="0"/>
              </a:spcBef>
              <a:spcAft>
                <a:spcPct val="0"/>
              </a:spcAft>
              <a:defRPr/>
            </a:pPr>
            <a:r>
              <a:rPr lang="zh-CN" altLang="en-US" sz="1600" dirty="0">
                <a:solidFill>
                  <a:srgbClr val="C00000">
                    <a:lumMod val="50000"/>
                  </a:srgbClr>
                </a:solidFill>
              </a:rPr>
              <a:t>原党章就有这方面的规定，在总纲中写道，中国共产党坚持对人民解放军和其他人民武装力量的领导，党章修正案在“领导”前面加了“绝对”二字，变为“绝对领导”，虽然只多了两个字，但意义非同一般。</a:t>
            </a:r>
          </a:p>
          <a:p>
            <a:pPr lvl="0" indent="457200" algn="just" defTabSz="914034" eaLnBrk="0" fontAlgn="base" hangingPunct="0">
              <a:lnSpc>
                <a:spcPct val="150000"/>
              </a:lnSpc>
              <a:spcBef>
                <a:spcPct val="0"/>
              </a:spcBef>
              <a:spcAft>
                <a:spcPct val="0"/>
              </a:spcAft>
              <a:defRPr/>
            </a:pPr>
            <a:r>
              <a:rPr lang="zh-CN" altLang="en-US" sz="1600" dirty="0">
                <a:solidFill>
                  <a:srgbClr val="C00000">
                    <a:lumMod val="50000"/>
                  </a:srgbClr>
                </a:solidFill>
              </a:rPr>
              <a:t>所谓绝对领导，就是党对军队的领导具有领导力量的唯一性，领导方式的直接性，领导范围的全面性，领导过程的无条件性，这是我们党领导人民在长期的革命、建设和改革实践中形成的，既符合理论逻辑，又具有历史逻辑的以党领军的根本原则和制度。</a:t>
            </a:r>
          </a:p>
          <a:p>
            <a:pPr lvl="0" indent="457200" algn="just" defTabSz="914034" eaLnBrk="0" fontAlgn="base" hangingPunct="0">
              <a:lnSpc>
                <a:spcPct val="150000"/>
              </a:lnSpc>
              <a:spcBef>
                <a:spcPct val="0"/>
              </a:spcBef>
              <a:spcAft>
                <a:spcPct val="0"/>
              </a:spcAft>
              <a:defRPr/>
            </a:pPr>
            <a:r>
              <a:rPr lang="zh-CN" altLang="en-US" sz="1600" dirty="0">
                <a:solidFill>
                  <a:srgbClr val="C00000">
                    <a:lumMod val="50000"/>
                  </a:srgbClr>
                </a:solidFill>
              </a:rPr>
              <a:t>“绝对”二字早在红军时期就已提出，这次修正案把早已有之的党对军队绝对领导的原则，在党的根本大法中加以明确，有利于更清楚地认识党在领导中国特色社会主义建设中与人民军队的关系，有利于与党中央现行的各种文件，特别是军事法规相一致，有利于更好地统一全党、全军认识，明确人民军队的政治使命。</a:t>
            </a:r>
          </a:p>
        </p:txBody>
      </p:sp>
      <p:sp>
        <p:nvSpPr>
          <p:cNvPr id="9" name="矩形 8">
            <a:extLst>
              <a:ext uri="{FF2B5EF4-FFF2-40B4-BE49-F238E27FC236}">
                <a16:creationId xmlns="" xmlns:a16="http://schemas.microsoft.com/office/drawing/2014/main" id="{7BB8A371-1BC5-4D2F-9271-FC7883DA6024}"/>
              </a:ext>
            </a:extLst>
          </p:cNvPr>
          <p:cNvSpPr/>
          <p:nvPr/>
        </p:nvSpPr>
        <p:spPr>
          <a:xfrm>
            <a:off x="1730635" y="1621708"/>
            <a:ext cx="5146739" cy="646331"/>
          </a:xfrm>
          <a:prstGeom prst="rect">
            <a:avLst/>
          </a:prstGeom>
          <a:noFill/>
        </p:spPr>
        <p:txBody>
          <a:bodyPr wrap="square">
            <a:spAutoFit/>
          </a:bodyPr>
          <a:lstStyle/>
          <a:p>
            <a:pPr lvl="0" algn="ctr" defTabSz="914034" eaLnBrk="0" fontAlgn="base" hangingPunct="0">
              <a:spcBef>
                <a:spcPct val="0"/>
              </a:spcBef>
              <a:spcAft>
                <a:spcPct val="0"/>
              </a:spcAft>
              <a:defRPr/>
            </a:pPr>
            <a:r>
              <a:rPr lang="zh-CN" altLang="en-US" sz="3600" b="1" dirty="0">
                <a:solidFill>
                  <a:srgbClr val="FFFFFF"/>
                </a:solidFill>
              </a:rPr>
              <a:t>关于党对军队的领导：</a:t>
            </a:r>
          </a:p>
        </p:txBody>
      </p:sp>
      <p:pic>
        <p:nvPicPr>
          <p:cNvPr id="11" name="图片 10">
            <a:extLst>
              <a:ext uri="{FF2B5EF4-FFF2-40B4-BE49-F238E27FC236}">
                <a16:creationId xmlns="" xmlns:a16="http://schemas.microsoft.com/office/drawing/2014/main" id="{724C49F7-CD9E-43E7-A543-D37D8759A6CA}"/>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62221" y="1444097"/>
            <a:ext cx="918862" cy="920583"/>
          </a:xfrm>
          <a:custGeom>
            <a:avLst/>
            <a:gdLst>
              <a:gd name="connsiteX0" fmla="*/ 1608857 w 3217713"/>
              <a:gd name="connsiteY0" fmla="*/ 0 h 3217714"/>
              <a:gd name="connsiteX1" fmla="*/ 3209408 w 3217713"/>
              <a:gd name="connsiteY1" fmla="*/ 1444361 h 3217714"/>
              <a:gd name="connsiteX2" fmla="*/ 3217713 w 3217713"/>
              <a:gd name="connsiteY2" fmla="*/ 1608837 h 3217714"/>
              <a:gd name="connsiteX3" fmla="*/ 3217713 w 3217713"/>
              <a:gd name="connsiteY3" fmla="*/ 1608877 h 3217714"/>
              <a:gd name="connsiteX4" fmla="*/ 3209408 w 3217713"/>
              <a:gd name="connsiteY4" fmla="*/ 1773353 h 3217714"/>
              <a:gd name="connsiteX5" fmla="*/ 1608857 w 3217713"/>
              <a:gd name="connsiteY5" fmla="*/ 3217714 h 3217714"/>
              <a:gd name="connsiteX6" fmla="*/ 0 w 3217713"/>
              <a:gd name="connsiteY6" fmla="*/ 1608857 h 3217714"/>
              <a:gd name="connsiteX7" fmla="*/ 1608857 w 3217713"/>
              <a:gd name="connsiteY7" fmla="*/ 0 h 32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7713" h="3217714">
                <a:moveTo>
                  <a:pt x="1608857" y="0"/>
                </a:moveTo>
                <a:cubicBezTo>
                  <a:pt x="2441870" y="0"/>
                  <a:pt x="3127018" y="633085"/>
                  <a:pt x="3209408" y="1444361"/>
                </a:cubicBezTo>
                <a:lnTo>
                  <a:pt x="3217713" y="1608837"/>
                </a:lnTo>
                <a:lnTo>
                  <a:pt x="3217713" y="1608877"/>
                </a:lnTo>
                <a:lnTo>
                  <a:pt x="3209408" y="1773353"/>
                </a:lnTo>
                <a:cubicBezTo>
                  <a:pt x="3127018" y="2584629"/>
                  <a:pt x="2441870" y="3217714"/>
                  <a:pt x="1608857" y="3217714"/>
                </a:cubicBezTo>
                <a:cubicBezTo>
                  <a:pt x="720310" y="3217714"/>
                  <a:pt x="0" y="2497404"/>
                  <a:pt x="0" y="1608857"/>
                </a:cubicBezTo>
                <a:cubicBezTo>
                  <a:pt x="0" y="720310"/>
                  <a:pt x="720310" y="0"/>
                  <a:pt x="1608857" y="0"/>
                </a:cubicBezTo>
                <a:close/>
              </a:path>
            </a:pathLst>
          </a:custGeom>
          <a:ln w="127000">
            <a:solidFill>
              <a:srgbClr val="FFFF00"/>
            </a:solidFill>
          </a:ln>
        </p:spPr>
      </p:pic>
    </p:spTree>
    <p:extLst>
      <p:ext uri="{BB962C8B-B14F-4D97-AF65-F5344CB8AC3E}">
        <p14:creationId xmlns="" xmlns:p14="http://schemas.microsoft.com/office/powerpoint/2010/main" val="1394823379"/>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9" presetClass="entr" presetSubtype="0" decel="10000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1000" fill="hold"/>
                                        <p:tgtEl>
                                          <p:spTgt spid="11"/>
                                        </p:tgtEl>
                                        <p:attrNameLst>
                                          <p:attrName>ppt_w</p:attrName>
                                        </p:attrNameLst>
                                      </p:cBhvr>
                                      <p:tavLst>
                                        <p:tav tm="0">
                                          <p:val>
                                            <p:fltVal val="0"/>
                                          </p:val>
                                        </p:tav>
                                        <p:tav tm="100000">
                                          <p:val>
                                            <p:strVal val="#ppt_w"/>
                                          </p:val>
                                        </p:tav>
                                      </p:tavLst>
                                    </p:anim>
                                    <p:anim calcmode="lin" valueType="num">
                                      <p:cBhvr>
                                        <p:cTn id="24" dur="1000" fill="hold"/>
                                        <p:tgtEl>
                                          <p:spTgt spid="11"/>
                                        </p:tgtEl>
                                        <p:attrNameLst>
                                          <p:attrName>ppt_h</p:attrName>
                                        </p:attrNameLst>
                                      </p:cBhvr>
                                      <p:tavLst>
                                        <p:tav tm="0">
                                          <p:val>
                                            <p:fltVal val="0"/>
                                          </p:val>
                                        </p:tav>
                                        <p:tav tm="100000">
                                          <p:val>
                                            <p:strVal val="#ppt_h"/>
                                          </p:val>
                                        </p:tav>
                                      </p:tavLst>
                                    </p:anim>
                                    <p:anim calcmode="lin" valueType="num">
                                      <p:cBhvr>
                                        <p:cTn id="25" dur="1000" fill="hold"/>
                                        <p:tgtEl>
                                          <p:spTgt spid="11"/>
                                        </p:tgtEl>
                                        <p:attrNameLst>
                                          <p:attrName>style.rotation</p:attrName>
                                        </p:attrNameLst>
                                      </p:cBhvr>
                                      <p:tavLst>
                                        <p:tav tm="0">
                                          <p:val>
                                            <p:fltVal val="360"/>
                                          </p:val>
                                        </p:tav>
                                        <p:tav tm="100000">
                                          <p:val>
                                            <p:fltVal val="0"/>
                                          </p:val>
                                        </p:tav>
                                      </p:tavLst>
                                    </p:anim>
                                    <p:animEffect transition="in" filter="fade">
                                      <p:cBhvr>
                                        <p:cTn id="2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6314FF6F-94A0-4994-A1B2-DB15B9FF370E}"/>
              </a:ext>
            </a:extLst>
          </p:cNvPr>
          <p:cNvPicPr>
            <a:picLocks noChangeAspect="1"/>
          </p:cNvPicPr>
          <p:nvPr/>
        </p:nvPicPr>
        <p:blipFill rotWithShape="1">
          <a:blip r:embed="rId4" cstate="print">
            <a:extLst>
              <a:ext uri="{28A0092B-C50C-407E-A947-70E740481C1C}">
                <a14:useLocalDpi xmlns="" xmlns:a14="http://schemas.microsoft.com/office/drawing/2010/main" val="0"/>
              </a:ext>
            </a:extLst>
          </a:blip>
          <a:srcRect l="5205" r="5205"/>
          <a:stretch/>
        </p:blipFill>
        <p:spPr>
          <a:xfrm>
            <a:off x="0" y="-1"/>
            <a:ext cx="12192000" cy="6379029"/>
          </a:xfrm>
          <a:prstGeom prst="rect">
            <a:avLst/>
          </a:prstGeom>
        </p:spPr>
      </p:pic>
      <p:pic>
        <p:nvPicPr>
          <p:cNvPr id="6" name="图片 5">
            <a:extLst>
              <a:ext uri="{FF2B5EF4-FFF2-40B4-BE49-F238E27FC236}">
                <a16:creationId xmlns="" xmlns:a16="http://schemas.microsoft.com/office/drawing/2014/main" id="{B0FDB59C-1A1E-4BED-A3F0-33F6AE23FC37}"/>
              </a:ext>
            </a:extLst>
          </p:cNvPr>
          <p:cNvPicPr>
            <a:picLocks noChangeAspect="1"/>
          </p:cNvPicPr>
          <p:nvPr/>
        </p:nvPicPr>
        <p:blipFill rotWithShape="1">
          <a:blip r:embed="rId5" cstate="print">
            <a:extLst>
              <a:ext uri="{28A0092B-C50C-407E-A947-70E740481C1C}">
                <a14:useLocalDpi xmlns="" xmlns:a14="http://schemas.microsoft.com/office/drawing/2010/main" val="0"/>
              </a:ext>
            </a:extLst>
          </a:blip>
          <a:srcRect l="70952" b="10106"/>
          <a:stretch/>
        </p:blipFill>
        <p:spPr>
          <a:xfrm>
            <a:off x="8650514" y="2096359"/>
            <a:ext cx="3541486" cy="4260898"/>
          </a:xfrm>
          <a:prstGeom prst="rect">
            <a:avLst/>
          </a:prstGeom>
        </p:spPr>
      </p:pic>
      <p:pic>
        <p:nvPicPr>
          <p:cNvPr id="2" name="图片 1">
            <a:extLst>
              <a:ext uri="{FF2B5EF4-FFF2-40B4-BE49-F238E27FC236}">
                <a16:creationId xmlns="" xmlns:a16="http://schemas.microsoft.com/office/drawing/2014/main" id="{724CF3FC-B3E9-45F8-B936-C984A459490B}"/>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t="82476"/>
          <a:stretch/>
        </p:blipFill>
        <p:spPr>
          <a:xfrm>
            <a:off x="0" y="5856514"/>
            <a:ext cx="12192000" cy="1001486"/>
          </a:xfrm>
          <a:prstGeom prst="rect">
            <a:avLst/>
          </a:prstGeom>
        </p:spPr>
      </p:pic>
      <p:pic>
        <p:nvPicPr>
          <p:cNvPr id="8" name="图片 7">
            <a:extLst>
              <a:ext uri="{FF2B5EF4-FFF2-40B4-BE49-F238E27FC236}">
                <a16:creationId xmlns="" xmlns:a16="http://schemas.microsoft.com/office/drawing/2014/main" id="{7C2C85BB-12DD-416A-A827-C7DE4C308D92}"/>
              </a:ext>
            </a:extLst>
          </p:cNvPr>
          <p:cNvPicPr>
            <a:picLocks noChangeAspect="1"/>
          </p:cNvPicPr>
          <p:nvPr/>
        </p:nvPicPr>
        <p:blipFill rotWithShape="1">
          <a:blip r:embed="rId7" cstate="print">
            <a:extLst>
              <a:ext uri="{28A0092B-C50C-407E-A947-70E740481C1C}">
                <a14:useLocalDpi xmlns="" xmlns:a14="http://schemas.microsoft.com/office/drawing/2010/main" val="0"/>
              </a:ext>
            </a:extLst>
          </a:blip>
          <a:srcRect t="38374" r="74235"/>
          <a:stretch/>
        </p:blipFill>
        <p:spPr>
          <a:xfrm>
            <a:off x="0" y="3338286"/>
            <a:ext cx="3933372" cy="3519714"/>
          </a:xfrm>
          <a:prstGeom prst="rect">
            <a:avLst/>
          </a:prstGeom>
        </p:spPr>
      </p:pic>
      <p:pic>
        <p:nvPicPr>
          <p:cNvPr id="10" name="图片 9">
            <a:extLst>
              <a:ext uri="{FF2B5EF4-FFF2-40B4-BE49-F238E27FC236}">
                <a16:creationId xmlns="" xmlns:a16="http://schemas.microsoft.com/office/drawing/2014/main" id="{C95966B6-A7EF-4949-9F1E-0331690480A2}"/>
              </a:ext>
            </a:extLst>
          </p:cNvPr>
          <p:cNvPicPr>
            <a:picLocks noChangeAspect="1"/>
          </p:cNvPicPr>
          <p:nvPr/>
        </p:nvPicPr>
        <p:blipFill rotWithShape="1">
          <a:blip r:embed="rId8" cstate="print">
            <a:extLst>
              <a:ext uri="{28A0092B-C50C-407E-A947-70E740481C1C}">
                <a14:useLocalDpi xmlns="" xmlns:a14="http://schemas.microsoft.com/office/drawing/2010/main" val="0"/>
              </a:ext>
            </a:extLst>
          </a:blip>
          <a:srcRect b="65927"/>
          <a:stretch/>
        </p:blipFill>
        <p:spPr>
          <a:xfrm>
            <a:off x="0" y="0"/>
            <a:ext cx="12192000" cy="2096359"/>
          </a:xfrm>
          <a:prstGeom prst="rect">
            <a:avLst/>
          </a:prstGeom>
        </p:spPr>
      </p:pic>
      <p:pic>
        <p:nvPicPr>
          <p:cNvPr id="16" name="图片 15">
            <a:extLst>
              <a:ext uri="{FF2B5EF4-FFF2-40B4-BE49-F238E27FC236}">
                <a16:creationId xmlns="" xmlns:a16="http://schemas.microsoft.com/office/drawing/2014/main" id="{5825E9F3-05F3-4DFE-8A7E-027AAD933067}"/>
              </a:ext>
            </a:extLst>
          </p:cNvPr>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0" y="0"/>
            <a:ext cx="12192000" cy="6308179"/>
          </a:xfrm>
          <a:prstGeom prst="rect">
            <a:avLst/>
          </a:prstGeom>
        </p:spPr>
      </p:pic>
      <p:sp>
        <p:nvSpPr>
          <p:cNvPr id="11" name="矩形 10">
            <a:extLst>
              <a:ext uri="{FF2B5EF4-FFF2-40B4-BE49-F238E27FC236}">
                <a16:creationId xmlns="" xmlns:a16="http://schemas.microsoft.com/office/drawing/2014/main" id="{276622CC-5005-4ECF-990A-782C85201956}"/>
              </a:ext>
            </a:extLst>
          </p:cNvPr>
          <p:cNvSpPr/>
          <p:nvPr/>
        </p:nvSpPr>
        <p:spPr>
          <a:xfrm>
            <a:off x="1654629" y="2070992"/>
            <a:ext cx="9158514" cy="1862048"/>
          </a:xfrm>
          <a:prstGeom prst="rect">
            <a:avLst/>
          </a:prstGeom>
          <a:effectLst>
            <a:glow rad="914400">
              <a:schemeClr val="accent4">
                <a:satMod val="175000"/>
                <a:alpha val="73000"/>
              </a:schemeClr>
            </a:glow>
            <a:reflection blurRad="6350" stA="50000" endA="300" endPos="38500" dist="50800" dir="5400000" sy="-100000" algn="bl" rotWithShape="0"/>
          </a:effectLst>
          <a:scene3d>
            <a:camera prst="orthographicFront"/>
            <a:lightRig rig="threePt" dir="t"/>
          </a:scene3d>
          <a:sp3d>
            <a:bevelT w="139700" h="139700" prst="divot"/>
            <a:bevelB/>
          </a:sp3d>
        </p:spPr>
        <p:txBody>
          <a:bodyPr wrap="square">
            <a:spAutoFit/>
          </a:bodyPr>
          <a:lstStyle/>
          <a:p>
            <a:pPr lvl="0" algn="dist">
              <a:defRPr/>
            </a:pPr>
            <a:r>
              <a:rPr lang="zh-CN" altLang="en-US" sz="11500" b="1" dirty="0">
                <a:ln w="38100">
                  <a:noFill/>
                </a:ln>
                <a:gradFill>
                  <a:gsLst>
                    <a:gs pos="0">
                      <a:srgbClr val="FFFEE8"/>
                    </a:gs>
                    <a:gs pos="35000">
                      <a:srgbClr val="FEF417"/>
                    </a:gs>
                    <a:gs pos="51000">
                      <a:srgbClr val="F6D101"/>
                    </a:gs>
                    <a:gs pos="62032">
                      <a:srgbClr val="F6C201"/>
                    </a:gs>
                    <a:gs pos="79000">
                      <a:srgbClr val="F7AB00"/>
                    </a:gs>
                  </a:gsLst>
                  <a:lin ang="5400000" scaled="1"/>
                </a:gradFill>
                <a:effectLst>
                  <a:outerShdw blurRad="50800" dist="38100" dir="2700000" algn="tl" rotWithShape="0">
                    <a:prstClr val="black">
                      <a:alpha val="40000"/>
                    </a:prstClr>
                  </a:outerShdw>
                  <a:reflection blurRad="6350" stA="55000" endA="300" endPos="45500" dir="5400000" sy="-100000" algn="bl" rotWithShape="0"/>
                </a:effectLst>
                <a:latin typeface="微软雅黑" panose="020B0503020204020204" pitchFamily="34" charset="-122"/>
                <a:ea typeface="微软雅黑" panose="020B0503020204020204" pitchFamily="34" charset="-122"/>
              </a:rPr>
              <a:t>新党章程学习</a:t>
            </a:r>
          </a:p>
        </p:txBody>
      </p:sp>
      <p:sp>
        <p:nvSpPr>
          <p:cNvPr id="12" name="文本框 11">
            <a:extLst>
              <a:ext uri="{FF2B5EF4-FFF2-40B4-BE49-F238E27FC236}">
                <a16:creationId xmlns="" xmlns:a16="http://schemas.microsoft.com/office/drawing/2014/main" id="{6A556AD7-0585-45E1-B117-A4F6A14C0D0A}"/>
              </a:ext>
            </a:extLst>
          </p:cNvPr>
          <p:cNvSpPr txBox="1"/>
          <p:nvPr/>
        </p:nvSpPr>
        <p:spPr>
          <a:xfrm>
            <a:off x="4018724" y="4100430"/>
            <a:ext cx="4546437" cy="73866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等线" panose="020F0502020204030204"/>
                <a:ea typeface="等线" panose="02010600030101010101" pitchFamily="2" charset="-122"/>
                <a:cs typeface="+mn-cs"/>
              </a:rPr>
              <a:t>——</a:t>
            </a:r>
            <a:r>
              <a:rPr kumimoji="0" lang="zh-CN" altLang="en-US" sz="1400" b="1"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等线" panose="020F0502020204030204"/>
                <a:ea typeface="等线" panose="02010600030101010101" pitchFamily="2" charset="-122"/>
                <a:cs typeface="+mn-cs"/>
              </a:rPr>
              <a:t>学习贯彻落实党的十九大精神</a:t>
            </a:r>
            <a:r>
              <a:rPr kumimoji="0" lang="en-US" altLang="zh-CN" sz="1400" b="1"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等线" panose="020F0502020204030204"/>
                <a:ea typeface="等线" panose="02010600030101010101" pitchFamily="2" charset="-122"/>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等线" panose="020F0502020204030204"/>
                <a:ea typeface="等线" panose="02010600030101010101" pitchFamily="2" charset="-122"/>
                <a:cs typeface="+mn-cs"/>
              </a:rPr>
              <a:t>Study and implement the nineteen spirits of the party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等线" panose="020F0502020204030204"/>
                <a:ea typeface="等线" panose="02010600030101010101" pitchFamily="2" charset="-122"/>
                <a:cs typeface="+mn-cs"/>
              </a:rPr>
              <a:t>201X</a:t>
            </a:r>
            <a:r>
              <a:rPr kumimoji="0" lang="zh-CN" altLang="en-US" sz="1400" b="1"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等线" panose="020F0502020204030204"/>
                <a:ea typeface="等线" panose="02010600030101010101" pitchFamily="2" charset="-122"/>
                <a:cs typeface="+mn-cs"/>
              </a:rPr>
              <a:t>年</a:t>
            </a:r>
            <a:r>
              <a:rPr lang="en-US" altLang="zh-CN" sz="1400" b="1" dirty="0">
                <a:solidFill>
                  <a:srgbClr val="000000"/>
                </a:solidFill>
                <a:effectLst>
                  <a:outerShdw blurRad="38100" dist="38100" dir="2700000" algn="tl">
                    <a:srgbClr val="000000">
                      <a:alpha val="43137"/>
                    </a:srgbClr>
                  </a:outerShdw>
                </a:effectLst>
                <a:latin typeface="等线" panose="020F0502020204030204"/>
                <a:ea typeface="等线" panose="02010600030101010101" pitchFamily="2" charset="-122"/>
              </a:rPr>
              <a:t>XX</a:t>
            </a:r>
            <a:r>
              <a:rPr lang="zh-CN" altLang="en-US" sz="1400" b="1" dirty="0">
                <a:solidFill>
                  <a:srgbClr val="000000"/>
                </a:solidFill>
                <a:effectLst>
                  <a:outerShdw blurRad="38100" dist="38100" dir="2700000" algn="tl">
                    <a:srgbClr val="000000">
                      <a:alpha val="43137"/>
                    </a:srgbClr>
                  </a:outerShdw>
                </a:effectLst>
                <a:latin typeface="等线" panose="020F0502020204030204"/>
                <a:ea typeface="等线" panose="02010600030101010101" pitchFamily="2" charset="-122"/>
              </a:rPr>
              <a:t>月</a:t>
            </a:r>
            <a:r>
              <a:rPr lang="en-US" altLang="zh-CN" sz="1400" b="1" dirty="0">
                <a:solidFill>
                  <a:srgbClr val="000000"/>
                </a:solidFill>
                <a:effectLst>
                  <a:outerShdw blurRad="38100" dist="38100" dir="2700000" algn="tl">
                    <a:srgbClr val="000000">
                      <a:alpha val="43137"/>
                    </a:srgbClr>
                  </a:outerShdw>
                </a:effectLst>
                <a:latin typeface="等线" panose="020F0502020204030204"/>
                <a:ea typeface="等线" panose="02010600030101010101" pitchFamily="2" charset="-122"/>
              </a:rPr>
              <a:t>XX</a:t>
            </a:r>
            <a:r>
              <a:rPr lang="zh-CN" altLang="en-US" sz="1400" b="1" dirty="0">
                <a:solidFill>
                  <a:srgbClr val="000000"/>
                </a:solidFill>
                <a:effectLst>
                  <a:outerShdw blurRad="38100" dist="38100" dir="2700000" algn="tl">
                    <a:srgbClr val="000000">
                      <a:alpha val="43137"/>
                    </a:srgbClr>
                  </a:outerShdw>
                </a:effectLst>
                <a:latin typeface="等线" panose="020F0502020204030204"/>
                <a:ea typeface="等线" panose="02010600030101010101" pitchFamily="2" charset="-122"/>
              </a:rPr>
              <a:t>日</a:t>
            </a:r>
            <a:endParaRPr kumimoji="0" lang="zh-CN" altLang="en-US" sz="1400" b="1"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等线" panose="020F0502020204030204"/>
              <a:ea typeface="等线" panose="02010600030101010101" pitchFamily="2" charset="-122"/>
              <a:cs typeface="+mn-cs"/>
            </a:endParaRPr>
          </a:p>
        </p:txBody>
      </p:sp>
      <p:sp>
        <p:nvSpPr>
          <p:cNvPr id="13" name="文本框 12">
            <a:extLst>
              <a:ext uri="{FF2B5EF4-FFF2-40B4-BE49-F238E27FC236}">
                <a16:creationId xmlns="" xmlns:a16="http://schemas.microsoft.com/office/drawing/2014/main" id="{8A8CA786-F702-4982-AAC2-0D9529142BEE}"/>
              </a:ext>
            </a:extLst>
          </p:cNvPr>
          <p:cNvSpPr txBox="1"/>
          <p:nvPr/>
        </p:nvSpPr>
        <p:spPr>
          <a:xfrm>
            <a:off x="3109106" y="1763207"/>
            <a:ext cx="6340197" cy="461665"/>
          </a:xfrm>
          <a:prstGeom prst="rect">
            <a:avLst/>
          </a:prstGeom>
          <a:noFill/>
        </p:spPr>
        <p:txBody>
          <a:bodyPr wrap="none" rtlCol="0">
            <a:spAutoFit/>
          </a:bodyPr>
          <a:lstStyle/>
          <a:p>
            <a:pPr lvl="0">
              <a:defRPr/>
            </a:pPr>
            <a:r>
              <a:rPr lang="zh-CN" altLang="en-US" sz="2400" b="1" dirty="0">
                <a:gradFill>
                  <a:gsLst>
                    <a:gs pos="0">
                      <a:srgbClr val="FFFEE8"/>
                    </a:gs>
                    <a:gs pos="35000">
                      <a:srgbClr val="FEF417"/>
                    </a:gs>
                    <a:gs pos="51000">
                      <a:srgbClr val="F6D101"/>
                    </a:gs>
                    <a:gs pos="62032">
                      <a:srgbClr val="F6C201"/>
                    </a:gs>
                    <a:gs pos="79000">
                      <a:srgbClr val="F7AB00"/>
                    </a:gs>
                  </a:gsLst>
                  <a:lin ang="5400000" scaled="1"/>
                </a:gradFill>
                <a:effectLst>
                  <a:outerShdw blurRad="38100" dist="38100" dir="2700000" algn="tl">
                    <a:srgbClr val="000000">
                      <a:alpha val="43137"/>
                    </a:srgbClr>
                  </a:outerShdw>
                </a:effectLst>
                <a:latin typeface="等线" panose="020F0502020204030204"/>
                <a:ea typeface="等线" panose="02010600030101010101" pitchFamily="2" charset="-122"/>
              </a:rPr>
              <a:t>重点解读：十九大审议通过的中国共产党章程</a:t>
            </a:r>
          </a:p>
        </p:txBody>
      </p:sp>
      <p:pic>
        <p:nvPicPr>
          <p:cNvPr id="14" name="图片 13">
            <a:extLst>
              <a:ext uri="{FF2B5EF4-FFF2-40B4-BE49-F238E27FC236}">
                <a16:creationId xmlns="" xmlns:a16="http://schemas.microsoft.com/office/drawing/2014/main" id="{EC83B92C-B5EF-4B1A-9A13-B3636C467C90}"/>
              </a:ext>
            </a:extLst>
          </p:cNvPr>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8173091" y="1518103"/>
            <a:ext cx="3022222" cy="1828571"/>
          </a:xfrm>
          <a:prstGeom prst="rect">
            <a:avLst/>
          </a:prstGeom>
        </p:spPr>
      </p:pic>
      <p:grpSp>
        <p:nvGrpSpPr>
          <p:cNvPr id="3" name="组合 16">
            <a:extLst>
              <a:ext uri="{FF2B5EF4-FFF2-40B4-BE49-F238E27FC236}">
                <a16:creationId xmlns="" xmlns:a16="http://schemas.microsoft.com/office/drawing/2014/main" id="{4C4147E7-B59C-46B2-A614-BA7B8B3D140C}"/>
              </a:ext>
            </a:extLst>
          </p:cNvPr>
          <p:cNvGrpSpPr/>
          <p:nvPr/>
        </p:nvGrpSpPr>
        <p:grpSpPr>
          <a:xfrm>
            <a:off x="2631679" y="5204586"/>
            <a:ext cx="1519682" cy="81205"/>
            <a:chOff x="1527858" y="3240912"/>
            <a:chExt cx="3032568" cy="162046"/>
          </a:xfrm>
        </p:grpSpPr>
        <p:cxnSp>
          <p:nvCxnSpPr>
            <p:cNvPr id="18" name="直接连接符 17">
              <a:extLst>
                <a:ext uri="{FF2B5EF4-FFF2-40B4-BE49-F238E27FC236}">
                  <a16:creationId xmlns="" xmlns:a16="http://schemas.microsoft.com/office/drawing/2014/main" id="{6075819B-679F-41E0-938D-27C55163D31A}"/>
                </a:ext>
              </a:extLst>
            </p:cNvPr>
            <p:cNvCxnSpPr/>
            <p:nvPr/>
          </p:nvCxnSpPr>
          <p:spPr>
            <a:xfrm>
              <a:off x="1527858" y="3321935"/>
              <a:ext cx="287052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 xmlns:a16="http://schemas.microsoft.com/office/drawing/2014/main" id="{93A905AB-4361-443D-AC8C-CDED22FAFFC1}"/>
                </a:ext>
              </a:extLst>
            </p:cNvPr>
            <p:cNvSpPr/>
            <p:nvPr/>
          </p:nvSpPr>
          <p:spPr>
            <a:xfrm>
              <a:off x="4398380" y="3240912"/>
              <a:ext cx="162046" cy="1620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grpSp>
        <p:nvGrpSpPr>
          <p:cNvPr id="5" name="组合 19">
            <a:extLst>
              <a:ext uri="{FF2B5EF4-FFF2-40B4-BE49-F238E27FC236}">
                <a16:creationId xmlns="" xmlns:a16="http://schemas.microsoft.com/office/drawing/2014/main" id="{67B0104A-7426-463D-A551-9C9A5024CC9B}"/>
              </a:ext>
            </a:extLst>
          </p:cNvPr>
          <p:cNvGrpSpPr/>
          <p:nvPr/>
        </p:nvGrpSpPr>
        <p:grpSpPr>
          <a:xfrm flipH="1">
            <a:off x="8432525" y="5204586"/>
            <a:ext cx="1519682" cy="81205"/>
            <a:chOff x="1527858" y="3240912"/>
            <a:chExt cx="3032568" cy="162046"/>
          </a:xfrm>
        </p:grpSpPr>
        <p:cxnSp>
          <p:nvCxnSpPr>
            <p:cNvPr id="21" name="直接连接符 20">
              <a:extLst>
                <a:ext uri="{FF2B5EF4-FFF2-40B4-BE49-F238E27FC236}">
                  <a16:creationId xmlns="" xmlns:a16="http://schemas.microsoft.com/office/drawing/2014/main" id="{FD8423C2-9A43-4E52-9682-262F24585812}"/>
                </a:ext>
              </a:extLst>
            </p:cNvPr>
            <p:cNvCxnSpPr/>
            <p:nvPr/>
          </p:nvCxnSpPr>
          <p:spPr>
            <a:xfrm>
              <a:off x="1527858" y="3321935"/>
              <a:ext cx="287052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 xmlns:a16="http://schemas.microsoft.com/office/drawing/2014/main" id="{E6A5106C-1891-4525-AD72-2CAD858B45CC}"/>
                </a:ext>
              </a:extLst>
            </p:cNvPr>
            <p:cNvSpPr/>
            <p:nvPr/>
          </p:nvSpPr>
          <p:spPr>
            <a:xfrm>
              <a:off x="4398380" y="3240912"/>
              <a:ext cx="162046" cy="1620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sp>
        <p:nvSpPr>
          <p:cNvPr id="23" name="矩形 22">
            <a:extLst>
              <a:ext uri="{FF2B5EF4-FFF2-40B4-BE49-F238E27FC236}">
                <a16:creationId xmlns="" xmlns:a16="http://schemas.microsoft.com/office/drawing/2014/main" id="{264D8AE2-142B-4C56-B15A-1BE7677BFE47}"/>
              </a:ext>
            </a:extLst>
          </p:cNvPr>
          <p:cNvSpPr/>
          <p:nvPr/>
        </p:nvSpPr>
        <p:spPr>
          <a:xfrm>
            <a:off x="4206668" y="5073025"/>
            <a:ext cx="4170549" cy="344325"/>
          </a:xfrm>
          <a:prstGeom prst="rect">
            <a:avLst/>
          </a:prstGeom>
          <a:noFill/>
          <a:ln>
            <a:noFill/>
          </a:ln>
          <a:effectLst>
            <a:innerShdw blurRad="63500" dist="50800" dir="16200000">
              <a:prstClr val="black">
                <a:alpha val="50000"/>
              </a:prstClr>
            </a:innerShdw>
          </a:effectLst>
        </p:spPr>
        <p:txBody>
          <a:bodyPr wrap="square" rtlCol="0">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1600" b="1" i="0" u="none" strike="noStrike" kern="1200" cap="none" spc="0" normalizeH="0" baseline="0" noProof="0" dirty="0">
                <a:ln>
                  <a:noFill/>
                </a:ln>
                <a:gradFill>
                  <a:gsLst>
                    <a:gs pos="90000">
                      <a:srgbClr val="C00000"/>
                    </a:gs>
                    <a:gs pos="30000">
                      <a:srgbClr val="FF3300"/>
                    </a:gs>
                  </a:gsLst>
                  <a:lin ang="5400000" scaled="1"/>
                </a:gradFill>
                <a:effectLst/>
                <a:uLnTx/>
                <a:uFillTx/>
                <a:latin typeface="微软雅黑"/>
                <a:ea typeface="微软雅黑"/>
                <a:cs typeface="+mn-ea"/>
                <a:sym typeface="+mn-lt"/>
              </a:rPr>
              <a:t>主讲人</a:t>
            </a:r>
            <a:r>
              <a:rPr kumimoji="0" lang="zh-CN" altLang="en-US" sz="1600" b="1" i="0" u="none" strike="noStrike" kern="1200" cap="none" spc="0" normalizeH="0" baseline="0" noProof="0" dirty="0" smtClean="0">
                <a:ln>
                  <a:noFill/>
                </a:ln>
                <a:gradFill>
                  <a:gsLst>
                    <a:gs pos="90000">
                      <a:srgbClr val="C00000"/>
                    </a:gs>
                    <a:gs pos="30000">
                      <a:srgbClr val="FF3300"/>
                    </a:gs>
                  </a:gsLst>
                  <a:lin ang="5400000" scaled="1"/>
                </a:gradFill>
                <a:effectLst/>
                <a:uLnTx/>
                <a:uFillTx/>
                <a:latin typeface="微软雅黑"/>
                <a:ea typeface="微软雅黑"/>
                <a:cs typeface="+mn-ea"/>
                <a:sym typeface="+mn-lt"/>
              </a:rPr>
              <a:t>：桐音设计</a:t>
            </a:r>
            <a:endParaRPr kumimoji="0" lang="zh-CN" altLang="en-US" sz="1600" b="1" i="0" u="none" strike="noStrike" kern="1200" cap="none" spc="0" normalizeH="0" baseline="0" noProof="0" dirty="0">
              <a:ln>
                <a:noFill/>
              </a:ln>
              <a:gradFill>
                <a:gsLst>
                  <a:gs pos="90000">
                    <a:srgbClr val="C00000"/>
                  </a:gs>
                  <a:gs pos="30000">
                    <a:srgbClr val="FF3300"/>
                  </a:gs>
                </a:gsLst>
                <a:lin ang="5400000" scaled="1"/>
              </a:gradFill>
              <a:effectLst/>
              <a:uLnTx/>
              <a:uFillTx/>
              <a:latin typeface="微软雅黑"/>
              <a:ea typeface="微软雅黑"/>
              <a:cs typeface="+mn-ea"/>
              <a:sym typeface="+mn-lt"/>
            </a:endParaRPr>
          </a:p>
        </p:txBody>
      </p:sp>
      <p:pic>
        <p:nvPicPr>
          <p:cNvPr id="24" name="建党伟业背景音乐 红旗颂.mp3">
            <a:hlinkClick r:id="" action="ppaction://media"/>
            <a:extLst>
              <a:ext uri="{FF2B5EF4-FFF2-40B4-BE49-F238E27FC236}">
                <a16:creationId xmlns="" xmlns:a16="http://schemas.microsoft.com/office/drawing/2014/main" id="{D253E338-744F-45C0-B60C-03ECB445E5A5}"/>
              </a:ext>
            </a:extLst>
          </p:cNvPr>
          <p:cNvPicPr>
            <a:picLocks noChangeAspect="1"/>
          </p:cNvPicPr>
          <p:nvPr>
            <a:videoFile r:link="rId1"/>
            <p:extLst>
              <p:ext uri="{DAA4B4D4-6D71-4841-9C94-3DE7FCFB9230}">
                <p14:media xmlns="" xmlns:p14="http://schemas.microsoft.com/office/powerpoint/2010/main" r:embed="rId11"/>
              </p:ext>
            </p:extLst>
          </p:nvPr>
        </p:nvPicPr>
        <p:blipFill>
          <a:blip r:embed="rId12" cstate="print"/>
          <a:stretch>
            <a:fillRect/>
          </a:stretch>
        </p:blipFill>
        <p:spPr>
          <a:xfrm>
            <a:off x="-609600" y="0"/>
            <a:ext cx="609600" cy="609600"/>
          </a:xfrm>
          <a:prstGeom prst="rect">
            <a:avLst/>
          </a:prstGeom>
        </p:spPr>
      </p:pic>
    </p:spTree>
    <p:extLst>
      <p:ext uri="{BB962C8B-B14F-4D97-AF65-F5344CB8AC3E}">
        <p14:creationId xmlns="" xmlns:p14="http://schemas.microsoft.com/office/powerpoint/2010/main" val="265853339"/>
      </p:ext>
    </p:extLst>
  </p:cSld>
  <p:clrMapOvr>
    <a:masterClrMapping/>
  </p:clrMapOvr>
  <mc:AlternateContent xmlns:mc="http://schemas.openxmlformats.org/markup-compatibility/2006">
    <mc:Choice xmlns="" xmlns:p14="http://schemas.microsoft.com/office/powerpoint/2010/main" Requires="p14">
      <p:transition spd="slow" p14:dur="1400" advClick="0" advTm="3000">
        <p14:ripp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par>
                                <p:cTn id="11" presetID="22" presetClass="entr" presetSubtype="2"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right)">
                                      <p:cBhvr>
                                        <p:cTn id="13" dur="500"/>
                                        <p:tgtEl>
                                          <p:spTgt spid="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19" repeatCount="indefinite" fill="hold" display="0">
                  <p:stCondLst>
                    <p:cond delay="indefinite"/>
                  </p:stCondLst>
                  <p:endCondLst>
                    <p:cond evt="onStopAudio" delay="0">
                      <p:tgtEl>
                        <p:sldTgt/>
                      </p:tgtEl>
                    </p:cond>
                  </p:endCondLst>
                </p:cTn>
                <p:tgtEl>
                  <p:spTgt spid="24"/>
                </p:tgtEl>
              </p:cMediaNode>
            </p:video>
          </p:childTnLst>
        </p:cTn>
      </p:par>
    </p:tnLst>
    <p:bldLst>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5D327678-6098-453B-A676-E23180986303}"/>
              </a:ext>
            </a:extLst>
          </p:cNvPr>
          <p:cNvGrpSpPr/>
          <p:nvPr/>
        </p:nvGrpSpPr>
        <p:grpSpPr>
          <a:xfrm>
            <a:off x="4446069" y="1247426"/>
            <a:ext cx="5968735" cy="536203"/>
            <a:chOff x="5131596" y="1756984"/>
            <a:chExt cx="5968735" cy="536203"/>
          </a:xfrm>
        </p:grpSpPr>
        <p:sp>
          <p:nvSpPr>
            <p:cNvPr id="6" name="流程图: 可选过程 5">
              <a:extLst>
                <a:ext uri="{FF2B5EF4-FFF2-40B4-BE49-F238E27FC236}">
                  <a16:creationId xmlns="" xmlns:a16="http://schemas.microsoft.com/office/drawing/2014/main" id="{56C79E79-8FBD-4016-92AC-52A087B24FBF}"/>
                </a:ext>
              </a:extLst>
            </p:cNvPr>
            <p:cNvSpPr/>
            <p:nvPr/>
          </p:nvSpPr>
          <p:spPr>
            <a:xfrm>
              <a:off x="5714919" y="1756984"/>
              <a:ext cx="5385411" cy="536203"/>
            </a:xfrm>
            <a:prstGeom prst="flowChartAlternateProcess">
              <a:avLst/>
            </a:prstGeom>
            <a:solidFill>
              <a:sysClr val="window" lastClr="FFFFFF"/>
            </a:soli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srgbClr val="FFFFFF"/>
                  </a:solidFill>
                  <a:prstDash val="solid"/>
                </a:ln>
                <a:solidFill>
                  <a:srgbClr val="C00000">
                    <a:lumMod val="85000"/>
                    <a:lumOff val="15000"/>
                  </a:srgbClr>
                </a:solidFill>
                <a:effectLst>
                  <a:outerShdw dist="38100" dir="2700000" algn="bl" rotWithShape="0">
                    <a:srgbClr val="C00000"/>
                  </a:outerShdw>
                </a:effectLst>
                <a:uLnTx/>
                <a:uFillTx/>
                <a:latin typeface="微软雅黑" panose="020B0503020204020204" pitchFamily="34" charset="-122"/>
                <a:ea typeface="微软雅黑" panose="020B0503020204020204" pitchFamily="34" charset="-122"/>
                <a:cs typeface="+mn-cs"/>
              </a:endParaRPr>
            </a:p>
          </p:txBody>
        </p:sp>
        <p:sp>
          <p:nvSpPr>
            <p:cNvPr id="7" name="流程图: 可选过程 6">
              <a:extLst>
                <a:ext uri="{FF2B5EF4-FFF2-40B4-BE49-F238E27FC236}">
                  <a16:creationId xmlns="" xmlns:a16="http://schemas.microsoft.com/office/drawing/2014/main" id="{480096FD-8B08-4AA7-A9CB-992146305B06}"/>
                </a:ext>
              </a:extLst>
            </p:cNvPr>
            <p:cNvSpPr/>
            <p:nvPr/>
          </p:nvSpPr>
          <p:spPr>
            <a:xfrm>
              <a:off x="5131596" y="1756984"/>
              <a:ext cx="768636" cy="536203"/>
            </a:xfrm>
            <a:prstGeom prst="flowChartAlternateProcess">
              <a:avLst/>
            </a:prstGeom>
            <a:gradFill>
              <a:gsLst>
                <a:gs pos="90000">
                  <a:srgbClr val="C00000"/>
                </a:gs>
                <a:gs pos="30000">
                  <a:srgbClr val="FF3300"/>
                </a:gs>
              </a:gsLst>
              <a:lin ang="5400000" scaled="1"/>
            </a:gra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srgbClr val="FFFFFF"/>
                  </a:solidFill>
                  <a:prstDash val="solid"/>
                </a:ln>
                <a:solidFill>
                  <a:srgbClr val="C00000">
                    <a:lumMod val="85000"/>
                    <a:lumOff val="15000"/>
                  </a:srgbClr>
                </a:solidFill>
                <a:effectLst>
                  <a:outerShdw dist="38100" dir="2700000" algn="bl" rotWithShape="0">
                    <a:srgbClr val="C00000"/>
                  </a:outerShdw>
                </a:effectLst>
                <a:uLnTx/>
                <a:uFillTx/>
                <a:latin typeface="微软雅黑" panose="020B0503020204020204" pitchFamily="34" charset="-122"/>
                <a:ea typeface="微软雅黑" panose="020B0503020204020204" pitchFamily="34" charset="-122"/>
                <a:cs typeface="+mn-cs"/>
              </a:endParaRPr>
            </a:p>
          </p:txBody>
        </p:sp>
        <p:sp>
          <p:nvSpPr>
            <p:cNvPr id="8" name="文本框 7">
              <a:extLst>
                <a:ext uri="{FF2B5EF4-FFF2-40B4-BE49-F238E27FC236}">
                  <a16:creationId xmlns="" xmlns:a16="http://schemas.microsoft.com/office/drawing/2014/main" id="{DE677820-104E-4970-8F9E-8859A8AF2303}"/>
                </a:ext>
              </a:extLst>
            </p:cNvPr>
            <p:cNvSpPr txBox="1"/>
            <p:nvPr/>
          </p:nvSpPr>
          <p:spPr>
            <a:xfrm>
              <a:off x="5837352" y="1840419"/>
              <a:ext cx="526297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w="0">
                    <a:solidFill>
                      <a:srgbClr val="FFFFFF"/>
                    </a:solidFill>
                    <a:prstDash val="solid"/>
                  </a:ln>
                  <a:solidFill>
                    <a:srgbClr val="C00000">
                      <a:lumMod val="85000"/>
                      <a:lumOff val="15000"/>
                    </a:srgbClr>
                  </a:solidFill>
                  <a:effectLst/>
                  <a:uLnTx/>
                  <a:uFillTx/>
                  <a:latin typeface="微软雅黑" panose="020B0503020204020204" pitchFamily="34" charset="-122"/>
                  <a:ea typeface="微软雅黑" panose="020B0503020204020204" pitchFamily="34" charset="-122"/>
                  <a:cs typeface="+mn-ea"/>
                  <a:sym typeface="+mn-lt"/>
                </a:rPr>
                <a:t>“习近平新时代中国特色社会主义思想”写入党章</a:t>
              </a:r>
            </a:p>
          </p:txBody>
        </p:sp>
        <p:sp>
          <p:nvSpPr>
            <p:cNvPr id="9" name="文本框 8">
              <a:extLst>
                <a:ext uri="{FF2B5EF4-FFF2-40B4-BE49-F238E27FC236}">
                  <a16:creationId xmlns="" xmlns:a16="http://schemas.microsoft.com/office/drawing/2014/main" id="{838923C7-AF43-44FC-87A4-470BCF161C12}"/>
                </a:ext>
              </a:extLst>
            </p:cNvPr>
            <p:cNvSpPr txBox="1"/>
            <p:nvPr/>
          </p:nvSpPr>
          <p:spPr>
            <a:xfrm>
              <a:off x="5274377" y="1797193"/>
              <a:ext cx="56297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w="0">
                    <a:solidFill>
                      <a:srgbClr val="FFFFFF"/>
                    </a:solidFill>
                    <a:prstDash val="solid"/>
                  </a:ln>
                  <a:solidFill>
                    <a:srgbClr val="FFFFFF"/>
                  </a:solidFill>
                  <a:effectLst/>
                  <a:uLnTx/>
                  <a:uFillTx/>
                  <a:latin typeface="微软雅黑" panose="020B0503020204020204" pitchFamily="34" charset="-122"/>
                  <a:ea typeface="微软雅黑" panose="020B0503020204020204" pitchFamily="34" charset="-122"/>
                  <a:cs typeface="+mn-cs"/>
                </a:rPr>
                <a:t>01</a:t>
              </a:r>
              <a:endParaRPr kumimoji="0" lang="zh-CN" altLang="en-US" sz="2400" b="0" i="0" u="none" strike="noStrike" kern="0" cap="none" spc="0" normalizeH="0" baseline="0" noProof="0" dirty="0">
                <a:ln w="0">
                  <a:solidFill>
                    <a:srgbClr val="FFFFFF"/>
                  </a:solidFill>
                  <a:prstDash val="solid"/>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0" name="组合 9">
            <a:extLst>
              <a:ext uri="{FF2B5EF4-FFF2-40B4-BE49-F238E27FC236}">
                <a16:creationId xmlns="" xmlns:a16="http://schemas.microsoft.com/office/drawing/2014/main" id="{02EB3A1D-F860-4079-8FF6-A43F2BCFD99E}"/>
              </a:ext>
            </a:extLst>
          </p:cNvPr>
          <p:cNvGrpSpPr/>
          <p:nvPr/>
        </p:nvGrpSpPr>
        <p:grpSpPr>
          <a:xfrm>
            <a:off x="1499298" y="1189637"/>
            <a:ext cx="2008653" cy="2835363"/>
            <a:chOff x="2071256" y="716093"/>
            <a:chExt cx="2008653" cy="2184014"/>
          </a:xfrm>
        </p:grpSpPr>
        <p:sp>
          <p:nvSpPr>
            <p:cNvPr id="11" name="Freeform 9">
              <a:extLst>
                <a:ext uri="{FF2B5EF4-FFF2-40B4-BE49-F238E27FC236}">
                  <a16:creationId xmlns="" xmlns:a16="http://schemas.microsoft.com/office/drawing/2014/main" id="{8108CED7-5276-40A1-BB98-ECBEE425D798}"/>
                </a:ext>
              </a:extLst>
            </p:cNvPr>
            <p:cNvSpPr/>
            <p:nvPr/>
          </p:nvSpPr>
          <p:spPr bwMode="auto">
            <a:xfrm>
              <a:off x="2071256" y="1544228"/>
              <a:ext cx="2008653" cy="1355879"/>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useBgFill="1">
          <p:nvSpPr>
            <p:cNvPr id="12" name="文本框 11">
              <a:extLst>
                <a:ext uri="{FF2B5EF4-FFF2-40B4-BE49-F238E27FC236}">
                  <a16:creationId xmlns="" xmlns:a16="http://schemas.microsoft.com/office/drawing/2014/main" id="{83035285-396D-4315-A84B-212A20ED5531}"/>
                </a:ext>
              </a:extLst>
            </p:cNvPr>
            <p:cNvSpPr txBox="1"/>
            <p:nvPr/>
          </p:nvSpPr>
          <p:spPr>
            <a:xfrm>
              <a:off x="2120413" y="716093"/>
              <a:ext cx="1658082" cy="711220"/>
            </a:xfrm>
            <a:prstGeom prst="rect">
              <a:avLst/>
            </a:prstGeom>
            <a:noFill/>
          </p:spPr>
          <p:txBody>
            <a:bodyPr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gradFill>
                    <a:gsLst>
                      <a:gs pos="90000">
                        <a:srgbClr val="C00000"/>
                      </a:gs>
                      <a:gs pos="30000">
                        <a:srgbClr val="FF3300"/>
                      </a:gs>
                    </a:gsLst>
                    <a:lin ang="5400000" scaled="1"/>
                  </a:gradFill>
                  <a:effectLst/>
                  <a:uLnTx/>
                  <a:uFillTx/>
                  <a:latin typeface="微软雅黑"/>
                  <a:ea typeface="微软雅黑"/>
                </a:rPr>
                <a:t>目录</a:t>
              </a:r>
            </a:p>
          </p:txBody>
        </p:sp>
      </p:grpSp>
      <p:pic>
        <p:nvPicPr>
          <p:cNvPr id="13" name="图片 12">
            <a:extLst>
              <a:ext uri="{FF2B5EF4-FFF2-40B4-BE49-F238E27FC236}">
                <a16:creationId xmlns="" xmlns:a16="http://schemas.microsoft.com/office/drawing/2014/main" id="{5451A5D9-6F6E-4DB5-B678-5856686F8746}"/>
              </a:ext>
            </a:extLst>
          </p:cNvPr>
          <p:cNvPicPr>
            <a:picLocks noChangeAspect="1"/>
          </p:cNvPicPr>
          <p:nvPr/>
        </p:nvPicPr>
        <p:blipFill rotWithShape="1">
          <a:blip r:embed="rId4" cstate="print">
            <a:extLst>
              <a:ext uri="{28A0092B-C50C-407E-A947-70E740481C1C}">
                <a14:useLocalDpi xmlns="" xmlns:a14="http://schemas.microsoft.com/office/drawing/2010/main" val="0"/>
              </a:ext>
            </a:extLst>
          </a:blip>
          <a:srcRect r="87100" b="65072"/>
          <a:stretch/>
        </p:blipFill>
        <p:spPr>
          <a:xfrm>
            <a:off x="1633695" y="3524157"/>
            <a:ext cx="1572842" cy="1872925"/>
          </a:xfrm>
          <a:prstGeom prst="rect">
            <a:avLst/>
          </a:prstGeom>
        </p:spPr>
      </p:pic>
      <p:grpSp>
        <p:nvGrpSpPr>
          <p:cNvPr id="14" name="组合 13">
            <a:extLst>
              <a:ext uri="{FF2B5EF4-FFF2-40B4-BE49-F238E27FC236}">
                <a16:creationId xmlns="" xmlns:a16="http://schemas.microsoft.com/office/drawing/2014/main" id="{D929DB1E-0BA0-4843-B520-0F272B659AF8}"/>
              </a:ext>
            </a:extLst>
          </p:cNvPr>
          <p:cNvGrpSpPr/>
          <p:nvPr/>
        </p:nvGrpSpPr>
        <p:grpSpPr>
          <a:xfrm>
            <a:off x="4446069" y="2049616"/>
            <a:ext cx="5968734" cy="536203"/>
            <a:chOff x="5131596" y="1756984"/>
            <a:chExt cx="5968734" cy="536203"/>
          </a:xfrm>
        </p:grpSpPr>
        <p:sp>
          <p:nvSpPr>
            <p:cNvPr id="15" name="流程图: 可选过程 14">
              <a:extLst>
                <a:ext uri="{FF2B5EF4-FFF2-40B4-BE49-F238E27FC236}">
                  <a16:creationId xmlns="" xmlns:a16="http://schemas.microsoft.com/office/drawing/2014/main" id="{2C6615AA-5090-4CED-B93D-FD476AFA840B}"/>
                </a:ext>
              </a:extLst>
            </p:cNvPr>
            <p:cNvSpPr/>
            <p:nvPr/>
          </p:nvSpPr>
          <p:spPr>
            <a:xfrm>
              <a:off x="5714919" y="1756984"/>
              <a:ext cx="5385411" cy="536203"/>
            </a:xfrm>
            <a:prstGeom prst="flowChartAlternateProcess">
              <a:avLst/>
            </a:prstGeom>
            <a:solidFill>
              <a:sysClr val="window" lastClr="FFFFFF"/>
            </a:soli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srgbClr val="FFFFFF"/>
                  </a:solidFill>
                  <a:prstDash val="solid"/>
                </a:ln>
                <a:solidFill>
                  <a:srgbClr val="C00000">
                    <a:lumMod val="85000"/>
                    <a:lumOff val="15000"/>
                  </a:srgbClr>
                </a:solidFill>
                <a:effectLst>
                  <a:outerShdw dist="38100" dir="2700000" algn="bl" rotWithShape="0">
                    <a:srgbClr val="C00000"/>
                  </a:outerShdw>
                </a:effectLst>
                <a:uLnTx/>
                <a:uFillTx/>
                <a:latin typeface="微软雅黑" panose="020B0503020204020204" pitchFamily="34" charset="-122"/>
                <a:ea typeface="微软雅黑" panose="020B0503020204020204" pitchFamily="34" charset="-122"/>
                <a:cs typeface="+mn-cs"/>
              </a:endParaRPr>
            </a:p>
          </p:txBody>
        </p:sp>
        <p:sp>
          <p:nvSpPr>
            <p:cNvPr id="16" name="流程图: 可选过程 15">
              <a:extLst>
                <a:ext uri="{FF2B5EF4-FFF2-40B4-BE49-F238E27FC236}">
                  <a16:creationId xmlns="" xmlns:a16="http://schemas.microsoft.com/office/drawing/2014/main" id="{AA83E1FA-389B-4890-BABD-913762DC2688}"/>
                </a:ext>
              </a:extLst>
            </p:cNvPr>
            <p:cNvSpPr/>
            <p:nvPr/>
          </p:nvSpPr>
          <p:spPr>
            <a:xfrm>
              <a:off x="5131596" y="1756984"/>
              <a:ext cx="768636" cy="536203"/>
            </a:xfrm>
            <a:prstGeom prst="flowChartAlternateProcess">
              <a:avLst/>
            </a:prstGeom>
            <a:gradFill>
              <a:gsLst>
                <a:gs pos="90000">
                  <a:srgbClr val="C00000"/>
                </a:gs>
                <a:gs pos="30000">
                  <a:srgbClr val="FF3300"/>
                </a:gs>
              </a:gsLst>
              <a:lin ang="5400000" scaled="1"/>
            </a:gra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srgbClr val="FFFFFF"/>
                  </a:solidFill>
                  <a:prstDash val="solid"/>
                </a:ln>
                <a:solidFill>
                  <a:srgbClr val="C00000">
                    <a:lumMod val="85000"/>
                    <a:lumOff val="15000"/>
                  </a:srgbClr>
                </a:solidFill>
                <a:effectLst>
                  <a:outerShdw dist="38100" dir="2700000" algn="bl" rotWithShape="0">
                    <a:srgbClr val="C00000"/>
                  </a:outerShdw>
                </a:effectLst>
                <a:uLnTx/>
                <a:uFillTx/>
                <a:latin typeface="微软雅黑" panose="020B0503020204020204" pitchFamily="34" charset="-122"/>
                <a:ea typeface="微软雅黑" panose="020B0503020204020204" pitchFamily="34" charset="-122"/>
                <a:cs typeface="+mn-cs"/>
              </a:endParaRPr>
            </a:p>
          </p:txBody>
        </p:sp>
        <p:sp>
          <p:nvSpPr>
            <p:cNvPr id="17" name="文本框 16">
              <a:extLst>
                <a:ext uri="{FF2B5EF4-FFF2-40B4-BE49-F238E27FC236}">
                  <a16:creationId xmlns="" xmlns:a16="http://schemas.microsoft.com/office/drawing/2014/main" id="{1EEE59BE-66FD-4D7D-83C5-F19B6B943301}"/>
                </a:ext>
              </a:extLst>
            </p:cNvPr>
            <p:cNvSpPr txBox="1"/>
            <p:nvPr/>
          </p:nvSpPr>
          <p:spPr>
            <a:xfrm>
              <a:off x="5837352" y="1840419"/>
              <a:ext cx="408477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w="0">
                    <a:solidFill>
                      <a:srgbClr val="FFFFFF"/>
                    </a:solidFill>
                    <a:prstDash val="solid"/>
                  </a:ln>
                  <a:solidFill>
                    <a:srgbClr val="C00000">
                      <a:lumMod val="85000"/>
                      <a:lumOff val="15000"/>
                    </a:srgbClr>
                  </a:solidFill>
                  <a:effectLst/>
                  <a:uLnTx/>
                  <a:uFillTx/>
                  <a:latin typeface="微软雅黑" panose="020B0503020204020204" pitchFamily="34" charset="-122"/>
                  <a:ea typeface="微软雅黑" panose="020B0503020204020204" pitchFamily="34" charset="-122"/>
                  <a:cs typeface="+mn-ea"/>
                  <a:sym typeface="+mn-lt"/>
                </a:rPr>
                <a:t>   中国特色社会主义理论增加了新内容</a:t>
              </a:r>
            </a:p>
          </p:txBody>
        </p:sp>
        <p:sp>
          <p:nvSpPr>
            <p:cNvPr id="18" name="文本框 17">
              <a:extLst>
                <a:ext uri="{FF2B5EF4-FFF2-40B4-BE49-F238E27FC236}">
                  <a16:creationId xmlns="" xmlns:a16="http://schemas.microsoft.com/office/drawing/2014/main" id="{5F9F4E7C-BE77-4954-83B3-A11FBF3AFF73}"/>
                </a:ext>
              </a:extLst>
            </p:cNvPr>
            <p:cNvSpPr txBox="1"/>
            <p:nvPr/>
          </p:nvSpPr>
          <p:spPr>
            <a:xfrm>
              <a:off x="5274377" y="1797193"/>
              <a:ext cx="54694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w="0">
                    <a:solidFill>
                      <a:srgbClr val="FFFFFF"/>
                    </a:solidFill>
                    <a:prstDash val="solid"/>
                  </a:ln>
                  <a:solidFill>
                    <a:srgbClr val="FFFFFF"/>
                  </a:solidFill>
                  <a:effectLst/>
                  <a:uLnTx/>
                  <a:uFillTx/>
                  <a:latin typeface="微软雅黑" panose="020B0503020204020204" pitchFamily="34" charset="-122"/>
                  <a:ea typeface="微软雅黑" panose="020B0503020204020204" pitchFamily="34" charset="-122"/>
                  <a:cs typeface="+mn-cs"/>
                </a:rPr>
                <a:t>02</a:t>
              </a:r>
              <a:endParaRPr kumimoji="0" lang="zh-CN" altLang="en-US" sz="2400" b="0" i="0" u="none" strike="noStrike" kern="0" cap="none" spc="0" normalizeH="0" baseline="0" noProof="0" dirty="0">
                <a:ln w="0">
                  <a:solidFill>
                    <a:srgbClr val="FFFFFF"/>
                  </a:solidFill>
                  <a:prstDash val="solid"/>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9" name="组合 18">
            <a:extLst>
              <a:ext uri="{FF2B5EF4-FFF2-40B4-BE49-F238E27FC236}">
                <a16:creationId xmlns="" xmlns:a16="http://schemas.microsoft.com/office/drawing/2014/main" id="{7852EECF-C942-4D96-90A1-CF6D9C43CB14}"/>
              </a:ext>
            </a:extLst>
          </p:cNvPr>
          <p:cNvGrpSpPr/>
          <p:nvPr/>
        </p:nvGrpSpPr>
        <p:grpSpPr>
          <a:xfrm>
            <a:off x="4446069" y="2851807"/>
            <a:ext cx="5968734" cy="536203"/>
            <a:chOff x="5131596" y="1756984"/>
            <a:chExt cx="5968734" cy="536203"/>
          </a:xfrm>
        </p:grpSpPr>
        <p:sp>
          <p:nvSpPr>
            <p:cNvPr id="20" name="流程图: 可选过程 19">
              <a:extLst>
                <a:ext uri="{FF2B5EF4-FFF2-40B4-BE49-F238E27FC236}">
                  <a16:creationId xmlns="" xmlns:a16="http://schemas.microsoft.com/office/drawing/2014/main" id="{FCE5193E-DF27-42DF-A380-C5033150CAAA}"/>
                </a:ext>
              </a:extLst>
            </p:cNvPr>
            <p:cNvSpPr/>
            <p:nvPr/>
          </p:nvSpPr>
          <p:spPr>
            <a:xfrm>
              <a:off x="5714919" y="1756984"/>
              <a:ext cx="5385411" cy="536203"/>
            </a:xfrm>
            <a:prstGeom prst="flowChartAlternateProcess">
              <a:avLst/>
            </a:prstGeom>
            <a:solidFill>
              <a:sysClr val="window" lastClr="FFFFFF"/>
            </a:soli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srgbClr val="FFFFFF"/>
                  </a:solidFill>
                  <a:prstDash val="solid"/>
                </a:ln>
                <a:solidFill>
                  <a:srgbClr val="C00000">
                    <a:lumMod val="85000"/>
                    <a:lumOff val="15000"/>
                  </a:srgbClr>
                </a:solidFill>
                <a:effectLst>
                  <a:outerShdw dist="38100" dir="2700000" algn="bl" rotWithShape="0">
                    <a:srgbClr val="C00000"/>
                  </a:outerShdw>
                </a:effectLst>
                <a:uLnTx/>
                <a:uFillTx/>
                <a:latin typeface="微软雅黑" panose="020B0503020204020204" pitchFamily="34" charset="-122"/>
                <a:ea typeface="微软雅黑" panose="020B0503020204020204" pitchFamily="34" charset="-122"/>
                <a:cs typeface="+mn-cs"/>
              </a:endParaRPr>
            </a:p>
          </p:txBody>
        </p:sp>
        <p:sp>
          <p:nvSpPr>
            <p:cNvPr id="21" name="流程图: 可选过程 20">
              <a:extLst>
                <a:ext uri="{FF2B5EF4-FFF2-40B4-BE49-F238E27FC236}">
                  <a16:creationId xmlns="" xmlns:a16="http://schemas.microsoft.com/office/drawing/2014/main" id="{55332A32-F45D-4C58-A6BF-F71D4670E104}"/>
                </a:ext>
              </a:extLst>
            </p:cNvPr>
            <p:cNvSpPr/>
            <p:nvPr/>
          </p:nvSpPr>
          <p:spPr>
            <a:xfrm>
              <a:off x="5131596" y="1756984"/>
              <a:ext cx="768636" cy="536203"/>
            </a:xfrm>
            <a:prstGeom prst="flowChartAlternateProcess">
              <a:avLst/>
            </a:prstGeom>
            <a:gradFill>
              <a:gsLst>
                <a:gs pos="90000">
                  <a:srgbClr val="C00000"/>
                </a:gs>
                <a:gs pos="30000">
                  <a:srgbClr val="FF3300"/>
                </a:gs>
              </a:gsLst>
              <a:lin ang="5400000" scaled="1"/>
            </a:gra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srgbClr val="FFFFFF"/>
                  </a:solidFill>
                  <a:prstDash val="solid"/>
                </a:ln>
                <a:solidFill>
                  <a:srgbClr val="C00000">
                    <a:lumMod val="85000"/>
                    <a:lumOff val="15000"/>
                  </a:srgbClr>
                </a:solidFill>
                <a:effectLst>
                  <a:outerShdw dist="38100" dir="2700000" algn="bl" rotWithShape="0">
                    <a:srgbClr val="C00000"/>
                  </a:outerShdw>
                </a:effectLst>
                <a:uLnTx/>
                <a:uFillTx/>
                <a:latin typeface="微软雅黑" panose="020B0503020204020204" pitchFamily="34" charset="-122"/>
                <a:ea typeface="微软雅黑" panose="020B0503020204020204" pitchFamily="34" charset="-122"/>
                <a:cs typeface="+mn-cs"/>
              </a:endParaRPr>
            </a:p>
          </p:txBody>
        </p:sp>
        <p:sp>
          <p:nvSpPr>
            <p:cNvPr id="22" name="文本框 21">
              <a:extLst>
                <a:ext uri="{FF2B5EF4-FFF2-40B4-BE49-F238E27FC236}">
                  <a16:creationId xmlns="" xmlns:a16="http://schemas.microsoft.com/office/drawing/2014/main" id="{34D9F62D-2C80-4B8F-AA10-549CF2D2E1A5}"/>
                </a:ext>
              </a:extLst>
            </p:cNvPr>
            <p:cNvSpPr txBox="1"/>
            <p:nvPr/>
          </p:nvSpPr>
          <p:spPr>
            <a:xfrm>
              <a:off x="5837352" y="1840419"/>
              <a:ext cx="392286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w="0">
                    <a:solidFill>
                      <a:srgbClr val="FFFFFF"/>
                    </a:solidFill>
                    <a:prstDash val="solid"/>
                  </a:ln>
                  <a:solidFill>
                    <a:srgbClr val="C00000">
                      <a:lumMod val="85000"/>
                      <a:lumOff val="15000"/>
                    </a:srgbClr>
                  </a:solidFill>
                  <a:effectLst/>
                  <a:uLnTx/>
                  <a:uFillTx/>
                  <a:latin typeface="微软雅黑" panose="020B0503020204020204" pitchFamily="34" charset="-122"/>
                  <a:ea typeface="微软雅黑" panose="020B0503020204020204" pitchFamily="34" charset="-122"/>
                  <a:cs typeface="+mn-ea"/>
                  <a:sym typeface="+mn-lt"/>
                </a:rPr>
                <a:t>   重新定义现阶段我国社会主要矛盾</a:t>
              </a:r>
            </a:p>
          </p:txBody>
        </p:sp>
        <p:sp>
          <p:nvSpPr>
            <p:cNvPr id="23" name="文本框 22">
              <a:extLst>
                <a:ext uri="{FF2B5EF4-FFF2-40B4-BE49-F238E27FC236}">
                  <a16:creationId xmlns="" xmlns:a16="http://schemas.microsoft.com/office/drawing/2014/main" id="{EA8CE2AD-9A51-42CD-8BAD-492FA35B4627}"/>
                </a:ext>
              </a:extLst>
            </p:cNvPr>
            <p:cNvSpPr txBox="1"/>
            <p:nvPr/>
          </p:nvSpPr>
          <p:spPr>
            <a:xfrm>
              <a:off x="5274377" y="1797193"/>
              <a:ext cx="54694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w="0">
                    <a:solidFill>
                      <a:srgbClr val="FFFFFF"/>
                    </a:solidFill>
                    <a:prstDash val="solid"/>
                  </a:ln>
                  <a:solidFill>
                    <a:srgbClr val="FFFFFF"/>
                  </a:solidFill>
                  <a:effectLst/>
                  <a:uLnTx/>
                  <a:uFillTx/>
                  <a:latin typeface="微软雅黑" panose="020B0503020204020204" pitchFamily="34" charset="-122"/>
                  <a:ea typeface="微软雅黑" panose="020B0503020204020204" pitchFamily="34" charset="-122"/>
                  <a:cs typeface="+mn-cs"/>
                </a:rPr>
                <a:t>03</a:t>
              </a:r>
              <a:endParaRPr kumimoji="0" lang="zh-CN" altLang="en-US" sz="2400" b="0" i="0" u="none" strike="noStrike" kern="0" cap="none" spc="0" normalizeH="0" baseline="0" noProof="0" dirty="0">
                <a:ln w="0">
                  <a:solidFill>
                    <a:srgbClr val="FFFFFF"/>
                  </a:solidFill>
                  <a:prstDash val="solid"/>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4" name="组合 23">
            <a:extLst>
              <a:ext uri="{FF2B5EF4-FFF2-40B4-BE49-F238E27FC236}">
                <a16:creationId xmlns="" xmlns:a16="http://schemas.microsoft.com/office/drawing/2014/main" id="{FD099C14-FDC6-4C40-8812-22F53FF7CC4D}"/>
              </a:ext>
            </a:extLst>
          </p:cNvPr>
          <p:cNvGrpSpPr/>
          <p:nvPr/>
        </p:nvGrpSpPr>
        <p:grpSpPr>
          <a:xfrm>
            <a:off x="4446069" y="3663046"/>
            <a:ext cx="5968734" cy="536203"/>
            <a:chOff x="5131596" y="1756984"/>
            <a:chExt cx="5968734" cy="536203"/>
          </a:xfrm>
        </p:grpSpPr>
        <p:sp>
          <p:nvSpPr>
            <p:cNvPr id="25" name="流程图: 可选过程 24">
              <a:extLst>
                <a:ext uri="{FF2B5EF4-FFF2-40B4-BE49-F238E27FC236}">
                  <a16:creationId xmlns="" xmlns:a16="http://schemas.microsoft.com/office/drawing/2014/main" id="{A4AC10B6-73BE-4714-8890-5D68D316CFD9}"/>
                </a:ext>
              </a:extLst>
            </p:cNvPr>
            <p:cNvSpPr/>
            <p:nvPr/>
          </p:nvSpPr>
          <p:spPr>
            <a:xfrm>
              <a:off x="5714919" y="1756984"/>
              <a:ext cx="5385411" cy="536203"/>
            </a:xfrm>
            <a:prstGeom prst="flowChartAlternateProcess">
              <a:avLst/>
            </a:prstGeom>
            <a:solidFill>
              <a:sysClr val="window" lastClr="FFFFFF"/>
            </a:soli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srgbClr val="FFFFFF"/>
                  </a:solidFill>
                  <a:prstDash val="solid"/>
                </a:ln>
                <a:solidFill>
                  <a:srgbClr val="C00000">
                    <a:lumMod val="85000"/>
                    <a:lumOff val="15000"/>
                  </a:srgbClr>
                </a:solidFill>
                <a:effectLst>
                  <a:outerShdw dist="38100" dir="2700000" algn="bl" rotWithShape="0">
                    <a:srgbClr val="C00000"/>
                  </a:outerShdw>
                </a:effectLst>
                <a:uLnTx/>
                <a:uFillTx/>
                <a:latin typeface="微软雅黑" panose="020B0503020204020204" pitchFamily="34" charset="-122"/>
                <a:ea typeface="微软雅黑" panose="020B0503020204020204" pitchFamily="34" charset="-122"/>
                <a:cs typeface="+mn-cs"/>
              </a:endParaRPr>
            </a:p>
          </p:txBody>
        </p:sp>
        <p:sp>
          <p:nvSpPr>
            <p:cNvPr id="26" name="流程图: 可选过程 25">
              <a:extLst>
                <a:ext uri="{FF2B5EF4-FFF2-40B4-BE49-F238E27FC236}">
                  <a16:creationId xmlns="" xmlns:a16="http://schemas.microsoft.com/office/drawing/2014/main" id="{5E4CB1A9-5E41-495A-B4C5-FF1982D56C63}"/>
                </a:ext>
              </a:extLst>
            </p:cNvPr>
            <p:cNvSpPr/>
            <p:nvPr/>
          </p:nvSpPr>
          <p:spPr>
            <a:xfrm>
              <a:off x="5131596" y="1756984"/>
              <a:ext cx="768636" cy="536203"/>
            </a:xfrm>
            <a:prstGeom prst="flowChartAlternateProcess">
              <a:avLst/>
            </a:prstGeom>
            <a:gradFill>
              <a:gsLst>
                <a:gs pos="90000">
                  <a:srgbClr val="C00000"/>
                </a:gs>
                <a:gs pos="30000">
                  <a:srgbClr val="FF3300"/>
                </a:gs>
              </a:gsLst>
              <a:lin ang="5400000" scaled="1"/>
            </a:gra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srgbClr val="FFFFFF"/>
                  </a:solidFill>
                  <a:prstDash val="solid"/>
                </a:ln>
                <a:solidFill>
                  <a:srgbClr val="C00000">
                    <a:lumMod val="85000"/>
                    <a:lumOff val="15000"/>
                  </a:srgbClr>
                </a:solidFill>
                <a:effectLst>
                  <a:outerShdw dist="38100" dir="2700000" algn="bl" rotWithShape="0">
                    <a:srgbClr val="C00000"/>
                  </a:outerShdw>
                </a:effectLst>
                <a:uLnTx/>
                <a:uFillTx/>
                <a:latin typeface="微软雅黑" panose="020B0503020204020204" pitchFamily="34" charset="-122"/>
                <a:ea typeface="微软雅黑" panose="020B0503020204020204" pitchFamily="34" charset="-122"/>
                <a:cs typeface="+mn-cs"/>
              </a:endParaRPr>
            </a:p>
          </p:txBody>
        </p:sp>
        <p:sp>
          <p:nvSpPr>
            <p:cNvPr id="27" name="文本框 26">
              <a:extLst>
                <a:ext uri="{FF2B5EF4-FFF2-40B4-BE49-F238E27FC236}">
                  <a16:creationId xmlns="" xmlns:a16="http://schemas.microsoft.com/office/drawing/2014/main" id="{3B259754-DB2B-4B9B-8AAF-AAA00C28ED48}"/>
                </a:ext>
              </a:extLst>
            </p:cNvPr>
            <p:cNvSpPr txBox="1"/>
            <p:nvPr/>
          </p:nvSpPr>
          <p:spPr>
            <a:xfrm>
              <a:off x="5837352" y="1840419"/>
              <a:ext cx="223811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w="0">
                    <a:solidFill>
                      <a:srgbClr val="FFFFFF"/>
                    </a:solidFill>
                    <a:prstDash val="solid"/>
                  </a:ln>
                  <a:solidFill>
                    <a:srgbClr val="C00000">
                      <a:lumMod val="85000"/>
                      <a:lumOff val="15000"/>
                    </a:srgbClr>
                  </a:solidFill>
                  <a:effectLst/>
                  <a:uLnTx/>
                  <a:uFillTx/>
                  <a:latin typeface="微软雅黑" panose="020B0503020204020204" pitchFamily="34" charset="-122"/>
                  <a:ea typeface="微软雅黑" panose="020B0503020204020204" pitchFamily="34" charset="-122"/>
                  <a:cs typeface="+mn-ea"/>
                  <a:sym typeface="+mn-lt"/>
                </a:rPr>
                <a:t>   党章重点强调内容</a:t>
              </a:r>
            </a:p>
          </p:txBody>
        </p:sp>
        <p:sp>
          <p:nvSpPr>
            <p:cNvPr id="28" name="文本框 27">
              <a:extLst>
                <a:ext uri="{FF2B5EF4-FFF2-40B4-BE49-F238E27FC236}">
                  <a16:creationId xmlns="" xmlns:a16="http://schemas.microsoft.com/office/drawing/2014/main" id="{8AB9FD9E-E75E-4750-9058-7E703E3474A5}"/>
                </a:ext>
              </a:extLst>
            </p:cNvPr>
            <p:cNvSpPr txBox="1"/>
            <p:nvPr/>
          </p:nvSpPr>
          <p:spPr>
            <a:xfrm>
              <a:off x="5274377" y="1797193"/>
              <a:ext cx="54694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w="0">
                    <a:solidFill>
                      <a:srgbClr val="FFFFFF"/>
                    </a:solidFill>
                    <a:prstDash val="solid"/>
                  </a:ln>
                  <a:solidFill>
                    <a:srgbClr val="FFFFFF"/>
                  </a:solidFill>
                  <a:effectLst/>
                  <a:uLnTx/>
                  <a:uFillTx/>
                  <a:latin typeface="微软雅黑" panose="020B0503020204020204" pitchFamily="34" charset="-122"/>
                  <a:ea typeface="微软雅黑" panose="020B0503020204020204" pitchFamily="34" charset="-122"/>
                  <a:cs typeface="+mn-cs"/>
                </a:rPr>
                <a:t>04</a:t>
              </a:r>
              <a:endParaRPr kumimoji="0" lang="zh-CN" altLang="en-US" sz="2400" b="0" i="0" u="none" strike="noStrike" kern="0" cap="none" spc="0" normalizeH="0" baseline="0" noProof="0" dirty="0">
                <a:ln w="0">
                  <a:solidFill>
                    <a:srgbClr val="FFFFFF"/>
                  </a:solidFill>
                  <a:prstDash val="solid"/>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9" name="组合 28">
            <a:extLst>
              <a:ext uri="{FF2B5EF4-FFF2-40B4-BE49-F238E27FC236}">
                <a16:creationId xmlns="" xmlns:a16="http://schemas.microsoft.com/office/drawing/2014/main" id="{468977A8-ED61-4F29-AD5E-5AD6FDBD30C4}"/>
              </a:ext>
            </a:extLst>
          </p:cNvPr>
          <p:cNvGrpSpPr/>
          <p:nvPr/>
        </p:nvGrpSpPr>
        <p:grpSpPr>
          <a:xfrm>
            <a:off x="4446069" y="4474285"/>
            <a:ext cx="5968734" cy="536203"/>
            <a:chOff x="5131596" y="1756984"/>
            <a:chExt cx="5968734" cy="536203"/>
          </a:xfrm>
        </p:grpSpPr>
        <p:sp>
          <p:nvSpPr>
            <p:cNvPr id="30" name="流程图: 可选过程 29">
              <a:extLst>
                <a:ext uri="{FF2B5EF4-FFF2-40B4-BE49-F238E27FC236}">
                  <a16:creationId xmlns="" xmlns:a16="http://schemas.microsoft.com/office/drawing/2014/main" id="{58E0C395-65BA-478C-8308-C358771FE13D}"/>
                </a:ext>
              </a:extLst>
            </p:cNvPr>
            <p:cNvSpPr/>
            <p:nvPr/>
          </p:nvSpPr>
          <p:spPr>
            <a:xfrm>
              <a:off x="5714919" y="1756984"/>
              <a:ext cx="5385411" cy="536203"/>
            </a:xfrm>
            <a:prstGeom prst="flowChartAlternateProcess">
              <a:avLst/>
            </a:prstGeom>
            <a:solidFill>
              <a:sysClr val="window" lastClr="FFFFFF"/>
            </a:soli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srgbClr val="FFFFFF"/>
                  </a:solidFill>
                  <a:prstDash val="solid"/>
                </a:ln>
                <a:solidFill>
                  <a:srgbClr val="C00000">
                    <a:lumMod val="85000"/>
                    <a:lumOff val="15000"/>
                  </a:srgbClr>
                </a:solidFill>
                <a:effectLst>
                  <a:outerShdw dist="38100" dir="2700000" algn="bl" rotWithShape="0">
                    <a:srgbClr val="C00000"/>
                  </a:outerShdw>
                </a:effectLst>
                <a:uLnTx/>
                <a:uFillTx/>
                <a:latin typeface="微软雅黑" panose="020B0503020204020204" pitchFamily="34" charset="-122"/>
                <a:ea typeface="微软雅黑" panose="020B0503020204020204" pitchFamily="34" charset="-122"/>
                <a:cs typeface="+mn-cs"/>
              </a:endParaRPr>
            </a:p>
          </p:txBody>
        </p:sp>
        <p:sp>
          <p:nvSpPr>
            <p:cNvPr id="31" name="流程图: 可选过程 30">
              <a:extLst>
                <a:ext uri="{FF2B5EF4-FFF2-40B4-BE49-F238E27FC236}">
                  <a16:creationId xmlns="" xmlns:a16="http://schemas.microsoft.com/office/drawing/2014/main" id="{FAE6C7CF-4A5E-4DC5-808C-CAE170202714}"/>
                </a:ext>
              </a:extLst>
            </p:cNvPr>
            <p:cNvSpPr/>
            <p:nvPr/>
          </p:nvSpPr>
          <p:spPr>
            <a:xfrm>
              <a:off x="5131596" y="1756984"/>
              <a:ext cx="768636" cy="536203"/>
            </a:xfrm>
            <a:prstGeom prst="flowChartAlternateProcess">
              <a:avLst/>
            </a:prstGeom>
            <a:gradFill>
              <a:gsLst>
                <a:gs pos="90000">
                  <a:srgbClr val="C00000"/>
                </a:gs>
                <a:gs pos="30000">
                  <a:srgbClr val="FF3300"/>
                </a:gs>
              </a:gsLst>
              <a:lin ang="5400000" scaled="1"/>
            </a:gra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srgbClr val="FFFFFF"/>
                  </a:solidFill>
                  <a:prstDash val="solid"/>
                </a:ln>
                <a:solidFill>
                  <a:srgbClr val="C00000">
                    <a:lumMod val="85000"/>
                    <a:lumOff val="15000"/>
                  </a:srgbClr>
                </a:solidFill>
                <a:effectLst>
                  <a:outerShdw dist="38100" dir="2700000" algn="bl" rotWithShape="0">
                    <a:srgbClr val="C00000"/>
                  </a:outerShdw>
                </a:effectLst>
                <a:uLnTx/>
                <a:uFillTx/>
                <a:latin typeface="微软雅黑" panose="020B0503020204020204" pitchFamily="34" charset="-122"/>
                <a:ea typeface="微软雅黑" panose="020B0503020204020204" pitchFamily="34" charset="-122"/>
                <a:cs typeface="+mn-cs"/>
              </a:endParaRPr>
            </a:p>
          </p:txBody>
        </p:sp>
        <p:sp>
          <p:nvSpPr>
            <p:cNvPr id="32" name="文本框 31">
              <a:extLst>
                <a:ext uri="{FF2B5EF4-FFF2-40B4-BE49-F238E27FC236}">
                  <a16:creationId xmlns="" xmlns:a16="http://schemas.microsoft.com/office/drawing/2014/main" id="{35CBAB35-7B3A-4EF8-B664-E3AD636B6578}"/>
                </a:ext>
              </a:extLst>
            </p:cNvPr>
            <p:cNvSpPr txBox="1"/>
            <p:nvPr/>
          </p:nvSpPr>
          <p:spPr>
            <a:xfrm>
              <a:off x="5837352" y="1840419"/>
              <a:ext cx="501817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w="0">
                    <a:solidFill>
                      <a:srgbClr val="FFFFFF"/>
                    </a:solidFill>
                    <a:prstDash val="solid"/>
                  </a:ln>
                  <a:solidFill>
                    <a:srgbClr val="C00000">
                      <a:lumMod val="85000"/>
                      <a:lumOff val="15000"/>
                    </a:srgbClr>
                  </a:solidFill>
                  <a:effectLst/>
                  <a:uLnTx/>
                  <a:uFillTx/>
                  <a:latin typeface="微软雅黑" panose="020B0503020204020204" pitchFamily="34" charset="-122"/>
                  <a:ea typeface="微软雅黑" panose="020B0503020204020204" pitchFamily="34" charset="-122"/>
                  <a:cs typeface="+mn-ea"/>
                  <a:sym typeface="+mn-lt"/>
                </a:rPr>
                <a:t>“习近平强军思想”写入党章的重大意义</a:t>
              </a:r>
            </a:p>
          </p:txBody>
        </p:sp>
        <p:sp>
          <p:nvSpPr>
            <p:cNvPr id="33" name="文本框 32">
              <a:extLst>
                <a:ext uri="{FF2B5EF4-FFF2-40B4-BE49-F238E27FC236}">
                  <a16:creationId xmlns="" xmlns:a16="http://schemas.microsoft.com/office/drawing/2014/main" id="{489BADD3-EC83-44F5-9618-B91C41BCF96C}"/>
                </a:ext>
              </a:extLst>
            </p:cNvPr>
            <p:cNvSpPr txBox="1"/>
            <p:nvPr/>
          </p:nvSpPr>
          <p:spPr>
            <a:xfrm>
              <a:off x="5274377" y="1797193"/>
              <a:ext cx="54694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w="0">
                    <a:solidFill>
                      <a:srgbClr val="FFFFFF"/>
                    </a:solidFill>
                    <a:prstDash val="solid"/>
                  </a:ln>
                  <a:solidFill>
                    <a:srgbClr val="FFFFFF"/>
                  </a:solidFill>
                  <a:effectLst/>
                  <a:uLnTx/>
                  <a:uFillTx/>
                  <a:latin typeface="微软雅黑" panose="020B0503020204020204" pitchFamily="34" charset="-122"/>
                  <a:ea typeface="微软雅黑" panose="020B0503020204020204" pitchFamily="34" charset="-122"/>
                  <a:cs typeface="+mn-cs"/>
                </a:rPr>
                <a:t>05</a:t>
              </a:r>
              <a:endParaRPr kumimoji="0" lang="zh-CN" altLang="en-US" sz="2400" b="0" i="0" u="none" strike="noStrike" kern="0" cap="none" spc="0" normalizeH="0" baseline="0" noProof="0" dirty="0">
                <a:ln w="0">
                  <a:solidFill>
                    <a:srgbClr val="FFFFFF"/>
                  </a:solidFill>
                  <a:prstDash val="solid"/>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 xmlns:p14="http://schemas.microsoft.com/office/powerpoint/2010/main" val="1167486743"/>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PA_组合 18">
            <a:extLst>
              <a:ext uri="{FF2B5EF4-FFF2-40B4-BE49-F238E27FC236}">
                <a16:creationId xmlns="" xmlns:a16="http://schemas.microsoft.com/office/drawing/2014/main" id="{E751D7E8-4FB9-4D5B-834F-BF454246378A}"/>
              </a:ext>
            </a:extLst>
          </p:cNvPr>
          <p:cNvGrpSpPr/>
          <p:nvPr>
            <p:custDataLst>
              <p:tags r:id="rId1"/>
            </p:custDataLst>
          </p:nvPr>
        </p:nvGrpSpPr>
        <p:grpSpPr>
          <a:xfrm>
            <a:off x="2644673" y="1989803"/>
            <a:ext cx="658290" cy="617310"/>
            <a:chOff x="-12190156" y="-1701223"/>
            <a:chExt cx="3969525" cy="4007625"/>
          </a:xfrm>
        </p:grpSpPr>
        <p:pic>
          <p:nvPicPr>
            <p:cNvPr id="48" name="图片 47">
              <a:extLst>
                <a:ext uri="{FF2B5EF4-FFF2-40B4-BE49-F238E27FC236}">
                  <a16:creationId xmlns="" xmlns:a16="http://schemas.microsoft.com/office/drawing/2014/main" id="{56A78350-A56F-4514-9991-FC22009C6AA4}"/>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2087781" y="-1675048"/>
              <a:ext cx="3867150" cy="3981450"/>
            </a:xfrm>
            <a:prstGeom prst="rect">
              <a:avLst/>
            </a:prstGeom>
          </p:spPr>
        </p:pic>
        <p:pic>
          <p:nvPicPr>
            <p:cNvPr id="49" name="图片 48">
              <a:extLst>
                <a:ext uri="{FF2B5EF4-FFF2-40B4-BE49-F238E27FC236}">
                  <a16:creationId xmlns="" xmlns:a16="http://schemas.microsoft.com/office/drawing/2014/main" id="{77A6D778-B3D3-426D-8D1A-9E36F9A2F79E}"/>
                </a:ext>
              </a:extLst>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12190156" y="-1701223"/>
              <a:ext cx="3771899" cy="3733800"/>
            </a:xfrm>
            <a:prstGeom prst="rect">
              <a:avLst/>
            </a:prstGeom>
          </p:spPr>
        </p:pic>
      </p:grpSp>
      <p:cxnSp>
        <p:nvCxnSpPr>
          <p:cNvPr id="50" name="直接连接符 49">
            <a:extLst>
              <a:ext uri="{FF2B5EF4-FFF2-40B4-BE49-F238E27FC236}">
                <a16:creationId xmlns="" xmlns:a16="http://schemas.microsoft.com/office/drawing/2014/main" id="{DFD11D4C-1A5D-4059-BDAB-7528886A1F64}"/>
              </a:ext>
            </a:extLst>
          </p:cNvPr>
          <p:cNvCxnSpPr>
            <a:cxnSpLocks/>
          </p:cNvCxnSpPr>
          <p:nvPr/>
        </p:nvCxnSpPr>
        <p:spPr>
          <a:xfrm>
            <a:off x="2797174" y="4531964"/>
            <a:ext cx="5486400"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51" name="PA_文本框 29">
            <a:extLst>
              <a:ext uri="{FF2B5EF4-FFF2-40B4-BE49-F238E27FC236}">
                <a16:creationId xmlns="" xmlns:a16="http://schemas.microsoft.com/office/drawing/2014/main" id="{E7D10A1F-49BC-45D8-9E5D-D6FE4BC2F6EF}"/>
              </a:ext>
            </a:extLst>
          </p:cNvPr>
          <p:cNvSpPr txBox="1">
            <a:spLocks noChangeArrowheads="1"/>
          </p:cNvSpPr>
          <p:nvPr>
            <p:custDataLst>
              <p:tags r:id="rId2"/>
            </p:custDataLst>
          </p:nvPr>
        </p:nvSpPr>
        <p:spPr bwMode="auto">
          <a:xfrm>
            <a:off x="2982831" y="2633551"/>
            <a:ext cx="5729768" cy="17670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30000"/>
              </a:lnSpc>
              <a:defRPr/>
            </a:pPr>
            <a:r>
              <a:rPr lang="zh-CN" altLang="en-US" sz="4400" b="1" dirty="0">
                <a:solidFill>
                  <a:srgbClr val="FCE949"/>
                </a:solidFill>
                <a:effectLst>
                  <a:outerShdw blurRad="38100" dist="38100" dir="2700000" algn="tl">
                    <a:srgbClr val="000000">
                      <a:alpha val="43137"/>
                    </a:srgbClr>
                  </a:outerShdw>
                </a:effectLst>
              </a:rPr>
              <a:t>习近平主席新时代中国特色社会主义思想</a:t>
            </a:r>
            <a:endParaRPr lang="en-US" altLang="zh-CN" sz="4400" b="1" dirty="0">
              <a:solidFill>
                <a:srgbClr val="FCE949"/>
              </a:solidFill>
              <a:effectLst>
                <a:outerShdw blurRad="38100" dist="38100" dir="2700000" algn="tl">
                  <a:srgbClr val="000000">
                    <a:alpha val="43137"/>
                  </a:srgbClr>
                </a:outerShdw>
              </a:effectLst>
            </a:endParaRPr>
          </a:p>
        </p:txBody>
      </p:sp>
      <p:grpSp>
        <p:nvGrpSpPr>
          <p:cNvPr id="52" name="组合 51">
            <a:extLst>
              <a:ext uri="{FF2B5EF4-FFF2-40B4-BE49-F238E27FC236}">
                <a16:creationId xmlns="" xmlns:a16="http://schemas.microsoft.com/office/drawing/2014/main" id="{6CC68495-E84D-4702-A236-90ABBEF63CB2}"/>
              </a:ext>
            </a:extLst>
          </p:cNvPr>
          <p:cNvGrpSpPr/>
          <p:nvPr/>
        </p:nvGrpSpPr>
        <p:grpSpPr>
          <a:xfrm>
            <a:off x="3476315" y="2029310"/>
            <a:ext cx="602154" cy="580571"/>
            <a:chOff x="4392906" y="1605446"/>
            <a:chExt cx="602154" cy="580571"/>
          </a:xfrm>
        </p:grpSpPr>
        <p:sp>
          <p:nvSpPr>
            <p:cNvPr id="53" name="椭圆 52">
              <a:extLst>
                <a:ext uri="{FF2B5EF4-FFF2-40B4-BE49-F238E27FC236}">
                  <a16:creationId xmlns="" xmlns:a16="http://schemas.microsoft.com/office/drawing/2014/main" id="{675E7482-8ECF-4E51-AEAE-DFB7DD24A399}"/>
                </a:ext>
              </a:extLst>
            </p:cNvPr>
            <p:cNvSpPr/>
            <p:nvPr/>
          </p:nvSpPr>
          <p:spPr>
            <a:xfrm>
              <a:off x="4392906" y="1605446"/>
              <a:ext cx="580571" cy="580571"/>
            </a:xfrm>
            <a:prstGeom prst="ellipse">
              <a:avLst/>
            </a:prstGeom>
            <a:solidFill>
              <a:srgbClr val="FFC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endParaRPr>
            </a:p>
          </p:txBody>
        </p:sp>
        <p:sp>
          <p:nvSpPr>
            <p:cNvPr id="54" name="矩形 53">
              <a:extLst>
                <a:ext uri="{FF2B5EF4-FFF2-40B4-BE49-F238E27FC236}">
                  <a16:creationId xmlns="" xmlns:a16="http://schemas.microsoft.com/office/drawing/2014/main" id="{E88E2812-99A1-405F-B2A1-B700D32E96B8}"/>
                </a:ext>
              </a:extLst>
            </p:cNvPr>
            <p:cNvSpPr/>
            <p:nvPr/>
          </p:nvSpPr>
          <p:spPr>
            <a:xfrm>
              <a:off x="4396722" y="1649996"/>
              <a:ext cx="59833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rPr>
                <a:t>写</a:t>
              </a:r>
            </a:p>
          </p:txBody>
        </p:sp>
      </p:grpSp>
      <p:grpSp>
        <p:nvGrpSpPr>
          <p:cNvPr id="55" name="组合 54">
            <a:extLst>
              <a:ext uri="{FF2B5EF4-FFF2-40B4-BE49-F238E27FC236}">
                <a16:creationId xmlns="" xmlns:a16="http://schemas.microsoft.com/office/drawing/2014/main" id="{D6DD8EAB-C516-4801-A6D8-8D8B2DC56C78}"/>
              </a:ext>
            </a:extLst>
          </p:cNvPr>
          <p:cNvGrpSpPr/>
          <p:nvPr/>
        </p:nvGrpSpPr>
        <p:grpSpPr>
          <a:xfrm>
            <a:off x="4105966" y="2029310"/>
            <a:ext cx="602154" cy="580571"/>
            <a:chOff x="4392906" y="1605446"/>
            <a:chExt cx="602154" cy="580571"/>
          </a:xfrm>
        </p:grpSpPr>
        <p:sp>
          <p:nvSpPr>
            <p:cNvPr id="56" name="椭圆 55">
              <a:extLst>
                <a:ext uri="{FF2B5EF4-FFF2-40B4-BE49-F238E27FC236}">
                  <a16:creationId xmlns="" xmlns:a16="http://schemas.microsoft.com/office/drawing/2014/main" id="{A71FDE7C-DD0A-4E58-8DD1-627230EF2E49}"/>
                </a:ext>
              </a:extLst>
            </p:cNvPr>
            <p:cNvSpPr/>
            <p:nvPr/>
          </p:nvSpPr>
          <p:spPr>
            <a:xfrm>
              <a:off x="4392906" y="1605446"/>
              <a:ext cx="580571" cy="580571"/>
            </a:xfrm>
            <a:prstGeom prst="ellipse">
              <a:avLst/>
            </a:prstGeom>
            <a:solidFill>
              <a:srgbClr val="FFC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endParaRPr>
            </a:p>
          </p:txBody>
        </p:sp>
        <p:sp>
          <p:nvSpPr>
            <p:cNvPr id="57" name="矩形 56">
              <a:extLst>
                <a:ext uri="{FF2B5EF4-FFF2-40B4-BE49-F238E27FC236}">
                  <a16:creationId xmlns="" xmlns:a16="http://schemas.microsoft.com/office/drawing/2014/main" id="{DB8CDF6A-8995-4D3D-8A8A-B9190CE8D9F5}"/>
                </a:ext>
              </a:extLst>
            </p:cNvPr>
            <p:cNvSpPr/>
            <p:nvPr/>
          </p:nvSpPr>
          <p:spPr>
            <a:xfrm>
              <a:off x="4396722" y="1649996"/>
              <a:ext cx="59833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rPr>
                <a:t>入</a:t>
              </a:r>
            </a:p>
          </p:txBody>
        </p:sp>
      </p:grpSp>
      <p:grpSp>
        <p:nvGrpSpPr>
          <p:cNvPr id="58" name="组合 57">
            <a:extLst>
              <a:ext uri="{FF2B5EF4-FFF2-40B4-BE49-F238E27FC236}">
                <a16:creationId xmlns="" xmlns:a16="http://schemas.microsoft.com/office/drawing/2014/main" id="{0A4CA4F2-84D2-463B-95C8-FBDC30E10FF3}"/>
              </a:ext>
            </a:extLst>
          </p:cNvPr>
          <p:cNvGrpSpPr/>
          <p:nvPr/>
        </p:nvGrpSpPr>
        <p:grpSpPr>
          <a:xfrm>
            <a:off x="4735617" y="2029310"/>
            <a:ext cx="602154" cy="580571"/>
            <a:chOff x="4392906" y="1605446"/>
            <a:chExt cx="602154" cy="580571"/>
          </a:xfrm>
        </p:grpSpPr>
        <p:sp>
          <p:nvSpPr>
            <p:cNvPr id="59" name="椭圆 58">
              <a:extLst>
                <a:ext uri="{FF2B5EF4-FFF2-40B4-BE49-F238E27FC236}">
                  <a16:creationId xmlns="" xmlns:a16="http://schemas.microsoft.com/office/drawing/2014/main" id="{38389022-1496-4E63-984A-78BC3C7813FD}"/>
                </a:ext>
              </a:extLst>
            </p:cNvPr>
            <p:cNvSpPr/>
            <p:nvPr/>
          </p:nvSpPr>
          <p:spPr>
            <a:xfrm>
              <a:off x="4392906" y="1605446"/>
              <a:ext cx="580571" cy="580571"/>
            </a:xfrm>
            <a:prstGeom prst="ellipse">
              <a:avLst/>
            </a:prstGeom>
            <a:solidFill>
              <a:srgbClr val="FFC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endParaRPr>
            </a:p>
          </p:txBody>
        </p:sp>
        <p:sp>
          <p:nvSpPr>
            <p:cNvPr id="60" name="矩形 59">
              <a:extLst>
                <a:ext uri="{FF2B5EF4-FFF2-40B4-BE49-F238E27FC236}">
                  <a16:creationId xmlns="" xmlns:a16="http://schemas.microsoft.com/office/drawing/2014/main" id="{BD486ACF-7DEB-473B-8484-2EC4E3BB4ECE}"/>
                </a:ext>
              </a:extLst>
            </p:cNvPr>
            <p:cNvSpPr/>
            <p:nvPr/>
          </p:nvSpPr>
          <p:spPr>
            <a:xfrm>
              <a:off x="4396722" y="1649996"/>
              <a:ext cx="59833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rPr>
                <a:t>党</a:t>
              </a:r>
            </a:p>
          </p:txBody>
        </p:sp>
      </p:grpSp>
      <p:grpSp>
        <p:nvGrpSpPr>
          <p:cNvPr id="61" name="组合 60">
            <a:extLst>
              <a:ext uri="{FF2B5EF4-FFF2-40B4-BE49-F238E27FC236}">
                <a16:creationId xmlns="" xmlns:a16="http://schemas.microsoft.com/office/drawing/2014/main" id="{C421009C-3E7C-4504-9C10-0212642EFE13}"/>
              </a:ext>
            </a:extLst>
          </p:cNvPr>
          <p:cNvGrpSpPr/>
          <p:nvPr/>
        </p:nvGrpSpPr>
        <p:grpSpPr>
          <a:xfrm>
            <a:off x="5365267" y="2029310"/>
            <a:ext cx="602154" cy="580571"/>
            <a:chOff x="4392906" y="1605446"/>
            <a:chExt cx="602154" cy="580571"/>
          </a:xfrm>
        </p:grpSpPr>
        <p:sp>
          <p:nvSpPr>
            <p:cNvPr id="62" name="椭圆 61">
              <a:extLst>
                <a:ext uri="{FF2B5EF4-FFF2-40B4-BE49-F238E27FC236}">
                  <a16:creationId xmlns="" xmlns:a16="http://schemas.microsoft.com/office/drawing/2014/main" id="{5E0E59DE-C54D-41D6-B458-776903DEED39}"/>
                </a:ext>
              </a:extLst>
            </p:cNvPr>
            <p:cNvSpPr/>
            <p:nvPr/>
          </p:nvSpPr>
          <p:spPr>
            <a:xfrm>
              <a:off x="4392906" y="1605446"/>
              <a:ext cx="580571" cy="580571"/>
            </a:xfrm>
            <a:prstGeom prst="ellipse">
              <a:avLst/>
            </a:prstGeom>
            <a:solidFill>
              <a:srgbClr val="FFC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endParaRPr>
            </a:p>
          </p:txBody>
        </p:sp>
        <p:sp>
          <p:nvSpPr>
            <p:cNvPr id="63" name="矩形 62">
              <a:extLst>
                <a:ext uri="{FF2B5EF4-FFF2-40B4-BE49-F238E27FC236}">
                  <a16:creationId xmlns="" xmlns:a16="http://schemas.microsoft.com/office/drawing/2014/main" id="{0B305BA0-0B01-4557-A180-F12928B7EC31}"/>
                </a:ext>
              </a:extLst>
            </p:cNvPr>
            <p:cNvSpPr/>
            <p:nvPr/>
          </p:nvSpPr>
          <p:spPr>
            <a:xfrm>
              <a:off x="4396722" y="1649996"/>
              <a:ext cx="59833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rPr>
                <a:t>章</a:t>
              </a:r>
            </a:p>
          </p:txBody>
        </p:sp>
      </p:grpSp>
      <p:cxnSp>
        <p:nvCxnSpPr>
          <p:cNvPr id="64" name="直接连接符 63">
            <a:extLst>
              <a:ext uri="{FF2B5EF4-FFF2-40B4-BE49-F238E27FC236}">
                <a16:creationId xmlns="" xmlns:a16="http://schemas.microsoft.com/office/drawing/2014/main" id="{00BA9BF0-4AA5-4D52-9842-98F7652F8728}"/>
              </a:ext>
            </a:extLst>
          </p:cNvPr>
          <p:cNvCxnSpPr>
            <a:cxnSpLocks/>
          </p:cNvCxnSpPr>
          <p:nvPr/>
        </p:nvCxnSpPr>
        <p:spPr>
          <a:xfrm>
            <a:off x="6353174" y="2371634"/>
            <a:ext cx="2984500"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65" name="文本框 64">
            <a:extLst>
              <a:ext uri="{FF2B5EF4-FFF2-40B4-BE49-F238E27FC236}">
                <a16:creationId xmlns="" xmlns:a16="http://schemas.microsoft.com/office/drawing/2014/main" id="{B90A2C9F-2D1B-4D44-BAF4-342EEF37A880}"/>
              </a:ext>
            </a:extLst>
          </p:cNvPr>
          <p:cNvSpPr txBox="1"/>
          <p:nvPr/>
        </p:nvSpPr>
        <p:spPr>
          <a:xfrm>
            <a:off x="8671112" y="4017949"/>
            <a:ext cx="666562" cy="523220"/>
          </a:xfrm>
          <a:prstGeom prst="rect">
            <a:avLst/>
          </a:prstGeom>
          <a:solidFill>
            <a:schemeClr val="accent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w="38100">
                  <a:noFill/>
                </a:ln>
                <a:solidFill>
                  <a:srgbClr val="FFFFFF"/>
                </a:solidFill>
                <a:effectLst/>
                <a:uLnTx/>
                <a:uFillTx/>
                <a:latin typeface="Impact" panose="020B0806030902050204" pitchFamily="34" charset="0"/>
                <a:ea typeface="微软雅黑"/>
                <a:cs typeface="+mn-cs"/>
              </a:rPr>
              <a:t>01</a:t>
            </a:r>
            <a:endParaRPr kumimoji="0" lang="zh-CN" altLang="en-US" sz="2800" b="0" i="0" u="none" strike="noStrike" kern="1200" cap="none" spc="0" normalizeH="0" baseline="0" noProof="0" dirty="0">
              <a:ln w="38100">
                <a:noFill/>
              </a:ln>
              <a:solidFill>
                <a:srgbClr val="FFFFFF"/>
              </a:solidFill>
              <a:effectLst/>
              <a:uLnTx/>
              <a:uFillTx/>
              <a:latin typeface="Impact" panose="020B0806030902050204" pitchFamily="34" charset="0"/>
              <a:ea typeface="微软雅黑"/>
              <a:cs typeface="+mn-cs"/>
            </a:endParaRPr>
          </a:p>
        </p:txBody>
      </p:sp>
    </p:spTree>
    <p:extLst>
      <p:ext uri="{BB962C8B-B14F-4D97-AF65-F5344CB8AC3E}">
        <p14:creationId xmlns="" xmlns:p14="http://schemas.microsoft.com/office/powerpoint/2010/main" val="2683464019"/>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from="(-#ppt_w/2)" to="(#ppt_x)" calcmode="lin" valueType="num">
                                      <p:cBhvr>
                                        <p:cTn id="7" dur="450" fill="hold">
                                          <p:stCondLst>
                                            <p:cond delay="0"/>
                                          </p:stCondLst>
                                        </p:cTn>
                                        <p:tgtEl>
                                          <p:spTgt spid="47"/>
                                        </p:tgtEl>
                                        <p:attrNameLst>
                                          <p:attrName>ppt_x</p:attrName>
                                        </p:attrNameLst>
                                      </p:cBhvr>
                                    </p:anim>
                                    <p:anim from="0" to="-1.0" calcmode="lin" valueType="num">
                                      <p:cBhvr>
                                        <p:cTn id="8" dur="150" decel="50000" autoRev="1" fill="hold">
                                          <p:stCondLst>
                                            <p:cond delay="450"/>
                                          </p:stCondLst>
                                        </p:cTn>
                                        <p:tgtEl>
                                          <p:spTgt spid="47"/>
                                        </p:tgtEl>
                                        <p:attrNameLst>
                                          <p:attrName>xshear</p:attrName>
                                        </p:attrNameLst>
                                      </p:cBhvr>
                                    </p:anim>
                                    <p:animScale>
                                      <p:cBhvr>
                                        <p:cTn id="9" dur="150" decel="100000" autoRev="1" fill="hold">
                                          <p:stCondLst>
                                            <p:cond delay="450"/>
                                          </p:stCondLst>
                                        </p:cTn>
                                        <p:tgtEl>
                                          <p:spTgt spid="47"/>
                                        </p:tgtEl>
                                      </p:cBhvr>
                                      <p:from x="100000" y="100000"/>
                                      <p:to x="80000" y="100000"/>
                                    </p:animScale>
                                    <p:anim by="(#ppt_h/3+#ppt_w*0.1)" calcmode="lin" valueType="num">
                                      <p:cBhvr additive="sum">
                                        <p:cTn id="10" dur="150" decel="100000" autoRev="1" fill="hold">
                                          <p:stCondLst>
                                            <p:cond delay="450"/>
                                          </p:stCondLst>
                                        </p:cTn>
                                        <p:tgtEl>
                                          <p:spTgt spid="47"/>
                                        </p:tgtEl>
                                        <p:attrNameLst>
                                          <p:attrName>ppt_x</p:attrName>
                                        </p:attrNameLst>
                                      </p:cBhvr>
                                    </p:anim>
                                  </p:childTnLst>
                                </p:cTn>
                              </p:par>
                            </p:childTnLst>
                          </p:cTn>
                        </p:par>
                        <p:par>
                          <p:cTn id="11" fill="hold">
                            <p:stCondLst>
                              <p:cond delay="750"/>
                            </p:stCondLst>
                            <p:childTnLst>
                              <p:par>
                                <p:cTn id="12" presetID="2" presetClass="entr" presetSubtype="2"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fill="hold"/>
                                        <p:tgtEl>
                                          <p:spTgt spid="52"/>
                                        </p:tgtEl>
                                        <p:attrNameLst>
                                          <p:attrName>ppt_x</p:attrName>
                                        </p:attrNameLst>
                                      </p:cBhvr>
                                      <p:tavLst>
                                        <p:tav tm="0">
                                          <p:val>
                                            <p:strVal val="1+#ppt_w/2"/>
                                          </p:val>
                                        </p:tav>
                                        <p:tav tm="100000">
                                          <p:val>
                                            <p:strVal val="#ppt_x"/>
                                          </p:val>
                                        </p:tav>
                                      </p:tavLst>
                                    </p:anim>
                                    <p:anim calcmode="lin" valueType="num">
                                      <p:cBhvr additive="base">
                                        <p:cTn id="15" dur="500" fill="hold"/>
                                        <p:tgtEl>
                                          <p:spTgt spid="52"/>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500" fill="hold"/>
                                        <p:tgtEl>
                                          <p:spTgt spid="55"/>
                                        </p:tgtEl>
                                        <p:attrNameLst>
                                          <p:attrName>ppt_x</p:attrName>
                                        </p:attrNameLst>
                                      </p:cBhvr>
                                      <p:tavLst>
                                        <p:tav tm="0">
                                          <p:val>
                                            <p:strVal val="1+#ppt_w/2"/>
                                          </p:val>
                                        </p:tav>
                                        <p:tav tm="100000">
                                          <p:val>
                                            <p:strVal val="#ppt_x"/>
                                          </p:val>
                                        </p:tav>
                                      </p:tavLst>
                                    </p:anim>
                                    <p:anim calcmode="lin" valueType="num">
                                      <p:cBhvr additive="base">
                                        <p:cTn id="19" dur="500" fill="hold"/>
                                        <p:tgtEl>
                                          <p:spTgt spid="5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500"/>
                                  </p:stCondLst>
                                  <p:childTnLst>
                                    <p:set>
                                      <p:cBhvr>
                                        <p:cTn id="21" dur="1" fill="hold">
                                          <p:stCondLst>
                                            <p:cond delay="0"/>
                                          </p:stCondLst>
                                        </p:cTn>
                                        <p:tgtEl>
                                          <p:spTgt spid="58"/>
                                        </p:tgtEl>
                                        <p:attrNameLst>
                                          <p:attrName>style.visibility</p:attrName>
                                        </p:attrNameLst>
                                      </p:cBhvr>
                                      <p:to>
                                        <p:strVal val="visible"/>
                                      </p:to>
                                    </p:set>
                                    <p:anim calcmode="lin" valueType="num">
                                      <p:cBhvr additive="base">
                                        <p:cTn id="22" dur="500" fill="hold"/>
                                        <p:tgtEl>
                                          <p:spTgt spid="58"/>
                                        </p:tgtEl>
                                        <p:attrNameLst>
                                          <p:attrName>ppt_x</p:attrName>
                                        </p:attrNameLst>
                                      </p:cBhvr>
                                      <p:tavLst>
                                        <p:tav tm="0">
                                          <p:val>
                                            <p:strVal val="1+#ppt_w/2"/>
                                          </p:val>
                                        </p:tav>
                                        <p:tav tm="100000">
                                          <p:val>
                                            <p:strVal val="#ppt_x"/>
                                          </p:val>
                                        </p:tav>
                                      </p:tavLst>
                                    </p:anim>
                                    <p:anim calcmode="lin" valueType="num">
                                      <p:cBhvr additive="base">
                                        <p:cTn id="23" dur="500" fill="hold"/>
                                        <p:tgtEl>
                                          <p:spTgt spid="58"/>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750"/>
                                  </p:stCondLst>
                                  <p:childTnLst>
                                    <p:set>
                                      <p:cBhvr>
                                        <p:cTn id="25" dur="1" fill="hold">
                                          <p:stCondLst>
                                            <p:cond delay="0"/>
                                          </p:stCondLst>
                                        </p:cTn>
                                        <p:tgtEl>
                                          <p:spTgt spid="61"/>
                                        </p:tgtEl>
                                        <p:attrNameLst>
                                          <p:attrName>style.visibility</p:attrName>
                                        </p:attrNameLst>
                                      </p:cBhvr>
                                      <p:to>
                                        <p:strVal val="visible"/>
                                      </p:to>
                                    </p:set>
                                    <p:anim calcmode="lin" valueType="num">
                                      <p:cBhvr additive="base">
                                        <p:cTn id="26" dur="500" fill="hold"/>
                                        <p:tgtEl>
                                          <p:spTgt spid="61"/>
                                        </p:tgtEl>
                                        <p:attrNameLst>
                                          <p:attrName>ppt_x</p:attrName>
                                        </p:attrNameLst>
                                      </p:cBhvr>
                                      <p:tavLst>
                                        <p:tav tm="0">
                                          <p:val>
                                            <p:strVal val="1+#ppt_w/2"/>
                                          </p:val>
                                        </p:tav>
                                        <p:tav tm="100000">
                                          <p:val>
                                            <p:strVal val="#ppt_x"/>
                                          </p:val>
                                        </p:tav>
                                      </p:tavLst>
                                    </p:anim>
                                    <p:anim calcmode="lin" valueType="num">
                                      <p:cBhvr additive="base">
                                        <p:cTn id="27" dur="500" fill="hold"/>
                                        <p:tgtEl>
                                          <p:spTgt spid="61"/>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wipe(left)">
                                      <p:cBhvr>
                                        <p:cTn id="31" dur="750"/>
                                        <p:tgtEl>
                                          <p:spTgt spid="64"/>
                                        </p:tgtEl>
                                      </p:cBhvr>
                                    </p:animEffect>
                                  </p:childTnLst>
                                </p:cTn>
                              </p:par>
                              <p:par>
                                <p:cTn id="32" presetID="22" presetClass="entr" presetSubtype="2" fill="hold"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wipe(right)">
                                      <p:cBhvr>
                                        <p:cTn id="34" dur="750"/>
                                        <p:tgtEl>
                                          <p:spTgt spid="50"/>
                                        </p:tgtEl>
                                      </p:cBhvr>
                                    </p:animEffect>
                                  </p:childTnLst>
                                </p:cTn>
                              </p:par>
                            </p:childTnLst>
                          </p:cTn>
                        </p:par>
                        <p:par>
                          <p:cTn id="35" fill="hold">
                            <p:stCondLst>
                              <p:cond delay="2750"/>
                            </p:stCondLst>
                            <p:childTnLst>
                              <p:par>
                                <p:cTn id="36" presetID="37" presetClass="entr" presetSubtype="0" fill="hold" grpId="0" nodeType="after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750"/>
                                        <p:tgtEl>
                                          <p:spTgt spid="65"/>
                                        </p:tgtEl>
                                      </p:cBhvr>
                                    </p:animEffect>
                                    <p:anim calcmode="lin" valueType="num">
                                      <p:cBhvr>
                                        <p:cTn id="39" dur="750" fill="hold"/>
                                        <p:tgtEl>
                                          <p:spTgt spid="65"/>
                                        </p:tgtEl>
                                        <p:attrNameLst>
                                          <p:attrName>ppt_x</p:attrName>
                                        </p:attrNameLst>
                                      </p:cBhvr>
                                      <p:tavLst>
                                        <p:tav tm="0">
                                          <p:val>
                                            <p:strVal val="#ppt_x"/>
                                          </p:val>
                                        </p:tav>
                                        <p:tav tm="100000">
                                          <p:val>
                                            <p:strVal val="#ppt_x"/>
                                          </p:val>
                                        </p:tav>
                                      </p:tavLst>
                                    </p:anim>
                                    <p:anim calcmode="lin" valueType="num">
                                      <p:cBhvr>
                                        <p:cTn id="40" dur="675" decel="100000" fill="hold"/>
                                        <p:tgtEl>
                                          <p:spTgt spid="65"/>
                                        </p:tgtEl>
                                        <p:attrNameLst>
                                          <p:attrName>ppt_y</p:attrName>
                                        </p:attrNameLst>
                                      </p:cBhvr>
                                      <p:tavLst>
                                        <p:tav tm="0">
                                          <p:val>
                                            <p:strVal val="#ppt_y+1"/>
                                          </p:val>
                                        </p:tav>
                                        <p:tav tm="100000">
                                          <p:val>
                                            <p:strVal val="#ppt_y-.03"/>
                                          </p:val>
                                        </p:tav>
                                      </p:tavLst>
                                    </p:anim>
                                    <p:anim calcmode="lin" valueType="num">
                                      <p:cBhvr>
                                        <p:cTn id="41" dur="75" accel="100000" fill="hold">
                                          <p:stCondLst>
                                            <p:cond delay="675"/>
                                          </p:stCondLst>
                                        </p:cTn>
                                        <p:tgtEl>
                                          <p:spTgt spid="65"/>
                                        </p:tgtEl>
                                        <p:attrNameLst>
                                          <p:attrName>ppt_y</p:attrName>
                                        </p:attrNameLst>
                                      </p:cBhvr>
                                      <p:tavLst>
                                        <p:tav tm="0">
                                          <p:val>
                                            <p:strVal val="#ppt_y-.03"/>
                                          </p:val>
                                        </p:tav>
                                        <p:tav tm="100000">
                                          <p:val>
                                            <p:strVal val="#ppt_y"/>
                                          </p:val>
                                        </p:tav>
                                      </p:tavLst>
                                    </p:anim>
                                  </p:childTnLst>
                                </p:cTn>
                              </p:par>
                            </p:childTnLst>
                          </p:cTn>
                        </p:par>
                        <p:par>
                          <p:cTn id="42" fill="hold">
                            <p:stCondLst>
                              <p:cond delay="350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51"/>
                                        </p:tgtEl>
                                        <p:attrNameLst>
                                          <p:attrName>style.visibility</p:attrName>
                                        </p:attrNameLst>
                                      </p:cBhvr>
                                      <p:to>
                                        <p:strVal val="visible"/>
                                      </p:to>
                                    </p:set>
                                    <p:anim calcmode="discrete" valueType="clr">
                                      <p:cBhvr override="childStyle">
                                        <p:cTn id="45" dur="80"/>
                                        <p:tgtEl>
                                          <p:spTgt spid="51"/>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51"/>
                                        </p:tgtEl>
                                        <p:attrNameLst>
                                          <p:attrName>fillcolor</p:attrName>
                                        </p:attrNameLst>
                                      </p:cBhvr>
                                      <p:tavLst>
                                        <p:tav tm="0">
                                          <p:val>
                                            <p:clrVal>
                                              <a:schemeClr val="accent2"/>
                                            </p:clrVal>
                                          </p:val>
                                        </p:tav>
                                        <p:tav tm="50000">
                                          <p:val>
                                            <p:clrVal>
                                              <a:schemeClr val="hlink"/>
                                            </p:clrVal>
                                          </p:val>
                                        </p:tav>
                                      </p:tavLst>
                                    </p:anim>
                                    <p:set>
                                      <p:cBhvr>
                                        <p:cTn id="47" dur="80"/>
                                        <p:tgtEl>
                                          <p:spTgt spid="5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6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A7377EB8-44BD-4ACE-BFFC-2C3B96D8354A}"/>
              </a:ext>
            </a:extLst>
          </p:cNvPr>
          <p:cNvSpPr/>
          <p:nvPr/>
        </p:nvSpPr>
        <p:spPr bwMode="auto">
          <a:xfrm>
            <a:off x="1449071" y="1817248"/>
            <a:ext cx="9763865" cy="3698180"/>
          </a:xfrm>
          <a:prstGeom prst="rect">
            <a:avLst/>
          </a:prstGeom>
          <a:solidFill>
            <a:srgbClr val="FFC000"/>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13" name="箭头: 五边形 25">
            <a:extLst>
              <a:ext uri="{FF2B5EF4-FFF2-40B4-BE49-F238E27FC236}">
                <a16:creationId xmlns="" xmlns:a16="http://schemas.microsoft.com/office/drawing/2014/main" id="{31FC989F-A7D3-4BD7-89B8-C94FFEA3C2D2}"/>
              </a:ext>
            </a:extLst>
          </p:cNvPr>
          <p:cNvSpPr/>
          <p:nvPr/>
        </p:nvSpPr>
        <p:spPr bwMode="auto">
          <a:xfrm>
            <a:off x="933548" y="1817248"/>
            <a:ext cx="2909079" cy="3698181"/>
          </a:xfrm>
          <a:prstGeom prst="homePlate">
            <a:avLst>
              <a:gd name="adj" fmla="val 19643"/>
            </a:avLst>
          </a:prstGeom>
          <a:solidFill>
            <a:schemeClr val="tx1"/>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34"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14" name="矩形 13">
            <a:extLst>
              <a:ext uri="{FF2B5EF4-FFF2-40B4-BE49-F238E27FC236}">
                <a16:creationId xmlns="" xmlns:a16="http://schemas.microsoft.com/office/drawing/2014/main" id="{539E0EEA-D3A4-41CD-B8A3-78951508134A}"/>
              </a:ext>
            </a:extLst>
          </p:cNvPr>
          <p:cNvSpPr/>
          <p:nvPr/>
        </p:nvSpPr>
        <p:spPr>
          <a:xfrm>
            <a:off x="3946800" y="2213322"/>
            <a:ext cx="7370308" cy="492443"/>
          </a:xfrm>
          <a:prstGeom prst="rect">
            <a:avLst/>
          </a:prstGeom>
        </p:spPr>
        <p:txBody>
          <a:bodyPr wrap="square">
            <a:spAutoFit/>
          </a:bodyPr>
          <a:lstStyle/>
          <a:p>
            <a:pPr marL="0" marR="0" lvl="0" indent="0" algn="just" defTabSz="914034" rtl="0" eaLnBrk="0" fontAlgn="base" latinLnBrk="0" hangingPunct="0">
              <a:lnSpc>
                <a:spcPct val="100000"/>
              </a:lnSpc>
              <a:spcBef>
                <a:spcPct val="0"/>
              </a:spcBef>
              <a:spcAft>
                <a:spcPct val="0"/>
              </a:spcAft>
              <a:buClrTx/>
              <a:buSzTx/>
              <a:buFontTx/>
              <a:buNone/>
              <a:tabLst/>
              <a:defRPr/>
            </a:pPr>
            <a:r>
              <a:rPr kumimoji="0" lang="zh-CN" altLang="en-US" sz="2600" b="1" i="0" u="none" strike="noStrike" kern="1200" cap="none" spc="0" normalizeH="0" baseline="0" noProof="0" dirty="0">
                <a:ln>
                  <a:noFill/>
                </a:ln>
                <a:solidFill>
                  <a:srgbClr val="C00000"/>
                </a:solidFill>
                <a:effectLst/>
                <a:uLnTx/>
                <a:uFillTx/>
                <a:latin typeface="微软雅黑"/>
                <a:ea typeface="微软雅黑"/>
                <a:cs typeface="+mn-cs"/>
              </a:rPr>
              <a:t>把习近平新时代中国特色社会主义思想写进党章</a:t>
            </a:r>
            <a:endParaRPr kumimoji="0" lang="en-US" altLang="zh-CN" sz="2600" b="1" i="0" u="none" strike="noStrike" kern="1200" cap="none" spc="0" normalizeH="0" baseline="0" noProof="0" dirty="0">
              <a:ln>
                <a:noFill/>
              </a:ln>
              <a:solidFill>
                <a:srgbClr val="C00000"/>
              </a:solidFill>
              <a:effectLst/>
              <a:uLnTx/>
              <a:uFillTx/>
              <a:latin typeface="微软雅黑"/>
              <a:ea typeface="微软雅黑"/>
              <a:cs typeface="+mn-cs"/>
            </a:endParaRPr>
          </a:p>
        </p:txBody>
      </p:sp>
      <p:sp>
        <p:nvSpPr>
          <p:cNvPr id="15" name="矩形 14">
            <a:extLst>
              <a:ext uri="{FF2B5EF4-FFF2-40B4-BE49-F238E27FC236}">
                <a16:creationId xmlns="" xmlns:a16="http://schemas.microsoft.com/office/drawing/2014/main" id="{7BB8A371-1BC5-4D2F-9271-FC7883DA6024}"/>
              </a:ext>
            </a:extLst>
          </p:cNvPr>
          <p:cNvSpPr/>
          <p:nvPr/>
        </p:nvSpPr>
        <p:spPr>
          <a:xfrm>
            <a:off x="979064" y="2705765"/>
            <a:ext cx="2596170" cy="2123658"/>
          </a:xfrm>
          <a:prstGeom prst="rect">
            <a:avLst/>
          </a:prstGeom>
          <a:noFill/>
        </p:spPr>
        <p:txBody>
          <a:bodyPr wrap="square">
            <a:spAutoFit/>
          </a:bodyPr>
          <a:lstStyle/>
          <a:p>
            <a:pPr marL="0" marR="0" lvl="0" indent="0" algn="ctr" defTabSz="914034" rtl="0" eaLnBrk="0" fontAlgn="base" latinLnBrk="0" hangingPunct="0">
              <a:lnSpc>
                <a:spcPct val="100000"/>
              </a:lnSpc>
              <a:spcBef>
                <a:spcPct val="0"/>
              </a:spcBef>
              <a:spcAft>
                <a:spcPct val="0"/>
              </a:spcAft>
              <a:buClrTx/>
              <a:buSzTx/>
              <a:buFontTx/>
              <a:buNone/>
              <a:tabLst/>
              <a:defRPr/>
            </a:pPr>
            <a:r>
              <a:rPr kumimoji="0" lang="zh-CN" altLang="en-US" sz="6600" b="1" i="0" u="none" strike="noStrike" kern="1200" cap="none" spc="0" normalizeH="0" baseline="0" noProof="0" dirty="0">
                <a:ln>
                  <a:noFill/>
                </a:ln>
                <a:solidFill>
                  <a:srgbClr val="FFFFFF"/>
                </a:solidFill>
                <a:effectLst/>
                <a:uLnTx/>
                <a:uFillTx/>
                <a:latin typeface="微软雅黑"/>
                <a:ea typeface="微软雅黑"/>
                <a:cs typeface="+mn-cs"/>
              </a:rPr>
              <a:t>重要修改</a:t>
            </a:r>
          </a:p>
        </p:txBody>
      </p:sp>
      <p:sp>
        <p:nvSpPr>
          <p:cNvPr id="2" name="矩形 1"/>
          <p:cNvSpPr/>
          <p:nvPr/>
        </p:nvSpPr>
        <p:spPr>
          <a:xfrm>
            <a:off x="4045241" y="2873739"/>
            <a:ext cx="6874786" cy="2308324"/>
          </a:xfrm>
          <a:prstGeom prst="rect">
            <a:avLst/>
          </a:prstGeom>
        </p:spPr>
        <p:txBody>
          <a:bodyPr wrap="square">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uLnTx/>
                <a:uFillTx/>
                <a:latin typeface="微软雅黑"/>
                <a:ea typeface="微软雅黑"/>
                <a:cs typeface="+mn-cs"/>
              </a:rPr>
              <a:t>“十八大以来，</a:t>
            </a:r>
            <a:r>
              <a:rPr kumimoji="0" lang="zh-CN" altLang="en-US" sz="1800" b="0" i="0" u="none" strike="noStrike" kern="1200" cap="none" spc="0" normalizeH="0" baseline="0" noProof="0" dirty="0">
                <a:ln>
                  <a:noFill/>
                </a:ln>
                <a:solidFill>
                  <a:srgbClr val="C00000">
                    <a:lumMod val="50000"/>
                  </a:srgbClr>
                </a:solidFill>
                <a:effectLst/>
                <a:uLnTx/>
                <a:uFillTx/>
                <a:latin typeface="微软雅黑"/>
                <a:ea typeface="微软雅黑"/>
                <a:cs typeface="+mn-cs"/>
              </a:rPr>
              <a:t>以习近平同志为主要代表的共产党人，顺应时代发展，从理论和实践结合上系统回答了新时代坚持和发展什么样的中国特色社会主义、怎样坚持和发展中国特色社会主义这个重大的时代课题，创立了习近平新时代中国特色社会主义思想。”</a:t>
            </a:r>
          </a:p>
        </p:txBody>
      </p:sp>
    </p:spTree>
    <p:extLst>
      <p:ext uri="{BB962C8B-B14F-4D97-AF65-F5344CB8AC3E}">
        <p14:creationId xmlns="" xmlns:p14="http://schemas.microsoft.com/office/powerpoint/2010/main" val="3565864686"/>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A7377EB8-44BD-4ACE-BFFC-2C3B96D8354A}"/>
              </a:ext>
            </a:extLst>
          </p:cNvPr>
          <p:cNvSpPr/>
          <p:nvPr/>
        </p:nvSpPr>
        <p:spPr bwMode="auto">
          <a:xfrm>
            <a:off x="1214067" y="1839020"/>
            <a:ext cx="9763865" cy="3698180"/>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13" name="箭头: 五边形 25">
            <a:extLst>
              <a:ext uri="{FF2B5EF4-FFF2-40B4-BE49-F238E27FC236}">
                <a16:creationId xmlns="" xmlns:a16="http://schemas.microsoft.com/office/drawing/2014/main" id="{31FC989F-A7D3-4BD7-89B8-C94FFEA3C2D2}"/>
              </a:ext>
            </a:extLst>
          </p:cNvPr>
          <p:cNvSpPr/>
          <p:nvPr/>
        </p:nvSpPr>
        <p:spPr bwMode="auto">
          <a:xfrm flipH="1">
            <a:off x="8255652" y="1839019"/>
            <a:ext cx="2909079" cy="3698181"/>
          </a:xfrm>
          <a:prstGeom prst="homePlate">
            <a:avLst>
              <a:gd name="adj" fmla="val 20706"/>
            </a:avLst>
          </a:prstGeom>
          <a:blipFill>
            <a:blip r:embed="rId3" cstate="print"/>
            <a:stretch>
              <a:fillRect/>
            </a:stretch>
          </a:bli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34"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2" name="矩形 1"/>
          <p:cNvSpPr/>
          <p:nvPr/>
        </p:nvSpPr>
        <p:spPr>
          <a:xfrm>
            <a:off x="1454442" y="2898668"/>
            <a:ext cx="6500284" cy="2446824"/>
          </a:xfrm>
          <a:prstGeom prst="rect">
            <a:avLst/>
          </a:prstGeom>
        </p:spPr>
        <p:txBody>
          <a:bodyPr wrap="square">
            <a:spAutoFit/>
          </a:bodyPr>
          <a:lstStyle/>
          <a:p>
            <a:pPr lvl="0" algn="just">
              <a:lnSpc>
                <a:spcPct val="170000"/>
              </a:lnSpc>
              <a:defRPr/>
            </a:pPr>
            <a:r>
              <a:rPr lang="zh-CN" altLang="en-US" dirty="0">
                <a:solidFill>
                  <a:srgbClr val="000000"/>
                </a:solidFill>
                <a:latin typeface="等线" panose="020F0502020204030204"/>
              </a:rPr>
              <a:t>习近平新时代中国特色社会主义思想是怎么形成的，对它怎么界定，并强调，这是全党全国人民为实现中华民族伟大复兴而奋斗的行动指南。在习近平新时代中国特色社会主义思想指导下，中国共产党领导全国各族人民，统揽伟大斗争、伟大工程、伟大事业、伟大梦想，推动中国特色社会主义进入了新时代。</a:t>
            </a:r>
          </a:p>
        </p:txBody>
      </p:sp>
      <p:sp>
        <p:nvSpPr>
          <p:cNvPr id="8" name="圆角矩形 4">
            <a:extLst>
              <a:ext uri="{FF2B5EF4-FFF2-40B4-BE49-F238E27FC236}">
                <a16:creationId xmlns="" xmlns:a16="http://schemas.microsoft.com/office/drawing/2014/main" id="{04D93CA3-327E-47D2-9F2D-602416F60FF0}"/>
              </a:ext>
            </a:extLst>
          </p:cNvPr>
          <p:cNvSpPr/>
          <p:nvPr/>
        </p:nvSpPr>
        <p:spPr>
          <a:xfrm>
            <a:off x="1454442" y="2128284"/>
            <a:ext cx="6500284" cy="600501"/>
          </a:xfrm>
          <a:prstGeom prst="roundRect">
            <a:avLst/>
          </a:prstGeom>
          <a:solidFill>
            <a:srgbClr val="C0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rgbClr val="FFFFFF"/>
                </a:solidFill>
                <a:effectLst/>
                <a:uLnTx/>
                <a:uFillTx/>
                <a:latin typeface="等线" panose="020F0502020204030204"/>
                <a:ea typeface="微软雅黑"/>
                <a:cs typeface="+mn-cs"/>
              </a:rPr>
              <a:t>党章中新增加的这部分内容非常丰富</a:t>
            </a:r>
            <a:endParaRPr kumimoji="0" lang="zh-CN" altLang="en-US" sz="2800" b="1" i="0" u="none" strike="noStrike" kern="0" cap="none" spc="300" normalizeH="0" baseline="0" noProof="0" dirty="0">
              <a:ln>
                <a:noFill/>
              </a:ln>
              <a:solidFill>
                <a:srgbClr val="FFFFFF"/>
              </a:solidFill>
              <a:effectLst/>
              <a:uLnTx/>
              <a:uFillTx/>
              <a:latin typeface="等线" panose="020F0502020204030204"/>
              <a:ea typeface="微软雅黑"/>
              <a:cs typeface="+mn-cs"/>
            </a:endParaRPr>
          </a:p>
        </p:txBody>
      </p:sp>
    </p:spTree>
    <p:extLst>
      <p:ext uri="{BB962C8B-B14F-4D97-AF65-F5344CB8AC3E}">
        <p14:creationId xmlns="" xmlns:p14="http://schemas.microsoft.com/office/powerpoint/2010/main" val="744840937"/>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 presetClass="entr" presetSubtype="1"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 grpId="0"/>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PA_组合 18">
            <a:extLst>
              <a:ext uri="{FF2B5EF4-FFF2-40B4-BE49-F238E27FC236}">
                <a16:creationId xmlns="" xmlns:a16="http://schemas.microsoft.com/office/drawing/2014/main" id="{E751D7E8-4FB9-4D5B-834F-BF454246378A}"/>
              </a:ext>
            </a:extLst>
          </p:cNvPr>
          <p:cNvGrpSpPr/>
          <p:nvPr>
            <p:custDataLst>
              <p:tags r:id="rId1"/>
            </p:custDataLst>
          </p:nvPr>
        </p:nvGrpSpPr>
        <p:grpSpPr>
          <a:xfrm>
            <a:off x="2644673" y="1989803"/>
            <a:ext cx="658290" cy="617310"/>
            <a:chOff x="-12190156" y="-1701223"/>
            <a:chExt cx="3969525" cy="4007625"/>
          </a:xfrm>
        </p:grpSpPr>
        <p:pic>
          <p:nvPicPr>
            <p:cNvPr id="48" name="图片 47">
              <a:extLst>
                <a:ext uri="{FF2B5EF4-FFF2-40B4-BE49-F238E27FC236}">
                  <a16:creationId xmlns="" xmlns:a16="http://schemas.microsoft.com/office/drawing/2014/main" id="{56A78350-A56F-4514-9991-FC22009C6AA4}"/>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2087781" y="-1675048"/>
              <a:ext cx="3867150" cy="3981450"/>
            </a:xfrm>
            <a:prstGeom prst="rect">
              <a:avLst/>
            </a:prstGeom>
          </p:spPr>
        </p:pic>
        <p:pic>
          <p:nvPicPr>
            <p:cNvPr id="49" name="图片 48">
              <a:extLst>
                <a:ext uri="{FF2B5EF4-FFF2-40B4-BE49-F238E27FC236}">
                  <a16:creationId xmlns="" xmlns:a16="http://schemas.microsoft.com/office/drawing/2014/main" id="{77A6D778-B3D3-426D-8D1A-9E36F9A2F79E}"/>
                </a:ext>
              </a:extLst>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12190156" y="-1701223"/>
              <a:ext cx="3771899" cy="3733800"/>
            </a:xfrm>
            <a:prstGeom prst="rect">
              <a:avLst/>
            </a:prstGeom>
          </p:spPr>
        </p:pic>
      </p:grpSp>
      <p:cxnSp>
        <p:nvCxnSpPr>
          <p:cNvPr id="50" name="直接连接符 49">
            <a:extLst>
              <a:ext uri="{FF2B5EF4-FFF2-40B4-BE49-F238E27FC236}">
                <a16:creationId xmlns="" xmlns:a16="http://schemas.microsoft.com/office/drawing/2014/main" id="{DFD11D4C-1A5D-4059-BDAB-7528886A1F64}"/>
              </a:ext>
            </a:extLst>
          </p:cNvPr>
          <p:cNvCxnSpPr>
            <a:cxnSpLocks/>
          </p:cNvCxnSpPr>
          <p:nvPr/>
        </p:nvCxnSpPr>
        <p:spPr>
          <a:xfrm>
            <a:off x="2797174" y="4531964"/>
            <a:ext cx="5486400"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51" name="PA_文本框 29">
            <a:extLst>
              <a:ext uri="{FF2B5EF4-FFF2-40B4-BE49-F238E27FC236}">
                <a16:creationId xmlns="" xmlns:a16="http://schemas.microsoft.com/office/drawing/2014/main" id="{E7D10A1F-49BC-45D8-9E5D-D6FE4BC2F6EF}"/>
              </a:ext>
            </a:extLst>
          </p:cNvPr>
          <p:cNvSpPr txBox="1">
            <a:spLocks noChangeArrowheads="1"/>
          </p:cNvSpPr>
          <p:nvPr>
            <p:custDataLst>
              <p:tags r:id="rId2"/>
            </p:custDataLst>
          </p:nvPr>
        </p:nvSpPr>
        <p:spPr bwMode="auto">
          <a:xfrm>
            <a:off x="2982831" y="2633551"/>
            <a:ext cx="5729768" cy="17670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30000"/>
              </a:lnSpc>
              <a:defRPr/>
            </a:pPr>
            <a:r>
              <a:rPr lang="zh-CN" altLang="en-US" sz="4400" b="1" dirty="0">
                <a:solidFill>
                  <a:srgbClr val="FCE949"/>
                </a:solidFill>
                <a:effectLst>
                  <a:outerShdw blurRad="38100" dist="38100" dir="2700000" algn="tl">
                    <a:srgbClr val="000000">
                      <a:alpha val="43137"/>
                    </a:srgbClr>
                  </a:outerShdw>
                </a:effectLst>
              </a:rPr>
              <a:t>中国特色社会主义理论增加了新内容</a:t>
            </a:r>
          </a:p>
        </p:txBody>
      </p:sp>
      <p:grpSp>
        <p:nvGrpSpPr>
          <p:cNvPr id="52" name="组合 51">
            <a:extLst>
              <a:ext uri="{FF2B5EF4-FFF2-40B4-BE49-F238E27FC236}">
                <a16:creationId xmlns="" xmlns:a16="http://schemas.microsoft.com/office/drawing/2014/main" id="{6CC68495-E84D-4702-A236-90ABBEF63CB2}"/>
              </a:ext>
            </a:extLst>
          </p:cNvPr>
          <p:cNvGrpSpPr/>
          <p:nvPr/>
        </p:nvGrpSpPr>
        <p:grpSpPr>
          <a:xfrm>
            <a:off x="3476315" y="2029310"/>
            <a:ext cx="602154" cy="580571"/>
            <a:chOff x="4392906" y="1605446"/>
            <a:chExt cx="602154" cy="580571"/>
          </a:xfrm>
        </p:grpSpPr>
        <p:sp>
          <p:nvSpPr>
            <p:cNvPr id="53" name="椭圆 52">
              <a:extLst>
                <a:ext uri="{FF2B5EF4-FFF2-40B4-BE49-F238E27FC236}">
                  <a16:creationId xmlns="" xmlns:a16="http://schemas.microsoft.com/office/drawing/2014/main" id="{675E7482-8ECF-4E51-AEAE-DFB7DD24A399}"/>
                </a:ext>
              </a:extLst>
            </p:cNvPr>
            <p:cNvSpPr/>
            <p:nvPr/>
          </p:nvSpPr>
          <p:spPr>
            <a:xfrm>
              <a:off x="4392906" y="1605446"/>
              <a:ext cx="580571" cy="580571"/>
            </a:xfrm>
            <a:prstGeom prst="ellipse">
              <a:avLst/>
            </a:prstGeom>
            <a:solidFill>
              <a:srgbClr val="FFC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endParaRPr>
            </a:p>
          </p:txBody>
        </p:sp>
        <p:sp>
          <p:nvSpPr>
            <p:cNvPr id="54" name="矩形 53">
              <a:extLst>
                <a:ext uri="{FF2B5EF4-FFF2-40B4-BE49-F238E27FC236}">
                  <a16:creationId xmlns="" xmlns:a16="http://schemas.microsoft.com/office/drawing/2014/main" id="{E88E2812-99A1-405F-B2A1-B700D32E96B8}"/>
                </a:ext>
              </a:extLst>
            </p:cNvPr>
            <p:cNvSpPr/>
            <p:nvPr/>
          </p:nvSpPr>
          <p:spPr>
            <a:xfrm>
              <a:off x="4396722" y="1649996"/>
              <a:ext cx="59833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rPr>
                <a:t>写</a:t>
              </a:r>
            </a:p>
          </p:txBody>
        </p:sp>
      </p:grpSp>
      <p:grpSp>
        <p:nvGrpSpPr>
          <p:cNvPr id="55" name="组合 54">
            <a:extLst>
              <a:ext uri="{FF2B5EF4-FFF2-40B4-BE49-F238E27FC236}">
                <a16:creationId xmlns="" xmlns:a16="http://schemas.microsoft.com/office/drawing/2014/main" id="{D6DD8EAB-C516-4801-A6D8-8D8B2DC56C78}"/>
              </a:ext>
            </a:extLst>
          </p:cNvPr>
          <p:cNvGrpSpPr/>
          <p:nvPr/>
        </p:nvGrpSpPr>
        <p:grpSpPr>
          <a:xfrm>
            <a:off x="4105966" y="2029310"/>
            <a:ext cx="602154" cy="580571"/>
            <a:chOff x="4392906" y="1605446"/>
            <a:chExt cx="602154" cy="580571"/>
          </a:xfrm>
        </p:grpSpPr>
        <p:sp>
          <p:nvSpPr>
            <p:cNvPr id="56" name="椭圆 55">
              <a:extLst>
                <a:ext uri="{FF2B5EF4-FFF2-40B4-BE49-F238E27FC236}">
                  <a16:creationId xmlns="" xmlns:a16="http://schemas.microsoft.com/office/drawing/2014/main" id="{A71FDE7C-DD0A-4E58-8DD1-627230EF2E49}"/>
                </a:ext>
              </a:extLst>
            </p:cNvPr>
            <p:cNvSpPr/>
            <p:nvPr/>
          </p:nvSpPr>
          <p:spPr>
            <a:xfrm>
              <a:off x="4392906" y="1605446"/>
              <a:ext cx="580571" cy="580571"/>
            </a:xfrm>
            <a:prstGeom prst="ellipse">
              <a:avLst/>
            </a:prstGeom>
            <a:solidFill>
              <a:srgbClr val="FFC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endParaRPr>
            </a:p>
          </p:txBody>
        </p:sp>
        <p:sp>
          <p:nvSpPr>
            <p:cNvPr id="57" name="矩形 56">
              <a:extLst>
                <a:ext uri="{FF2B5EF4-FFF2-40B4-BE49-F238E27FC236}">
                  <a16:creationId xmlns="" xmlns:a16="http://schemas.microsoft.com/office/drawing/2014/main" id="{DB8CDF6A-8995-4D3D-8A8A-B9190CE8D9F5}"/>
                </a:ext>
              </a:extLst>
            </p:cNvPr>
            <p:cNvSpPr/>
            <p:nvPr/>
          </p:nvSpPr>
          <p:spPr>
            <a:xfrm>
              <a:off x="4396722" y="1649996"/>
              <a:ext cx="59833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rPr>
                <a:t>入</a:t>
              </a:r>
            </a:p>
          </p:txBody>
        </p:sp>
      </p:grpSp>
      <p:grpSp>
        <p:nvGrpSpPr>
          <p:cNvPr id="58" name="组合 57">
            <a:extLst>
              <a:ext uri="{FF2B5EF4-FFF2-40B4-BE49-F238E27FC236}">
                <a16:creationId xmlns="" xmlns:a16="http://schemas.microsoft.com/office/drawing/2014/main" id="{0A4CA4F2-84D2-463B-95C8-FBDC30E10FF3}"/>
              </a:ext>
            </a:extLst>
          </p:cNvPr>
          <p:cNvGrpSpPr/>
          <p:nvPr/>
        </p:nvGrpSpPr>
        <p:grpSpPr>
          <a:xfrm>
            <a:off x="4735617" y="2029310"/>
            <a:ext cx="602154" cy="580571"/>
            <a:chOff x="4392906" y="1605446"/>
            <a:chExt cx="602154" cy="580571"/>
          </a:xfrm>
        </p:grpSpPr>
        <p:sp>
          <p:nvSpPr>
            <p:cNvPr id="59" name="椭圆 58">
              <a:extLst>
                <a:ext uri="{FF2B5EF4-FFF2-40B4-BE49-F238E27FC236}">
                  <a16:creationId xmlns="" xmlns:a16="http://schemas.microsoft.com/office/drawing/2014/main" id="{38389022-1496-4E63-984A-78BC3C7813FD}"/>
                </a:ext>
              </a:extLst>
            </p:cNvPr>
            <p:cNvSpPr/>
            <p:nvPr/>
          </p:nvSpPr>
          <p:spPr>
            <a:xfrm>
              <a:off x="4392906" y="1605446"/>
              <a:ext cx="580571" cy="580571"/>
            </a:xfrm>
            <a:prstGeom prst="ellipse">
              <a:avLst/>
            </a:prstGeom>
            <a:solidFill>
              <a:srgbClr val="FFC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endParaRPr>
            </a:p>
          </p:txBody>
        </p:sp>
        <p:sp>
          <p:nvSpPr>
            <p:cNvPr id="60" name="矩形 59">
              <a:extLst>
                <a:ext uri="{FF2B5EF4-FFF2-40B4-BE49-F238E27FC236}">
                  <a16:creationId xmlns="" xmlns:a16="http://schemas.microsoft.com/office/drawing/2014/main" id="{BD486ACF-7DEB-473B-8484-2EC4E3BB4ECE}"/>
                </a:ext>
              </a:extLst>
            </p:cNvPr>
            <p:cNvSpPr/>
            <p:nvPr/>
          </p:nvSpPr>
          <p:spPr>
            <a:xfrm>
              <a:off x="4396722" y="1649996"/>
              <a:ext cx="59833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rPr>
                <a:t>党</a:t>
              </a:r>
            </a:p>
          </p:txBody>
        </p:sp>
      </p:grpSp>
      <p:grpSp>
        <p:nvGrpSpPr>
          <p:cNvPr id="61" name="组合 60">
            <a:extLst>
              <a:ext uri="{FF2B5EF4-FFF2-40B4-BE49-F238E27FC236}">
                <a16:creationId xmlns="" xmlns:a16="http://schemas.microsoft.com/office/drawing/2014/main" id="{C421009C-3E7C-4504-9C10-0212642EFE13}"/>
              </a:ext>
            </a:extLst>
          </p:cNvPr>
          <p:cNvGrpSpPr/>
          <p:nvPr/>
        </p:nvGrpSpPr>
        <p:grpSpPr>
          <a:xfrm>
            <a:off x="5365267" y="2029310"/>
            <a:ext cx="602154" cy="580571"/>
            <a:chOff x="4392906" y="1605446"/>
            <a:chExt cx="602154" cy="580571"/>
          </a:xfrm>
        </p:grpSpPr>
        <p:sp>
          <p:nvSpPr>
            <p:cNvPr id="62" name="椭圆 61">
              <a:extLst>
                <a:ext uri="{FF2B5EF4-FFF2-40B4-BE49-F238E27FC236}">
                  <a16:creationId xmlns="" xmlns:a16="http://schemas.microsoft.com/office/drawing/2014/main" id="{5E0E59DE-C54D-41D6-B458-776903DEED39}"/>
                </a:ext>
              </a:extLst>
            </p:cNvPr>
            <p:cNvSpPr/>
            <p:nvPr/>
          </p:nvSpPr>
          <p:spPr>
            <a:xfrm>
              <a:off x="4392906" y="1605446"/>
              <a:ext cx="580571" cy="580571"/>
            </a:xfrm>
            <a:prstGeom prst="ellipse">
              <a:avLst/>
            </a:prstGeom>
            <a:solidFill>
              <a:srgbClr val="FFC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endParaRPr>
            </a:p>
          </p:txBody>
        </p:sp>
        <p:sp>
          <p:nvSpPr>
            <p:cNvPr id="63" name="矩形 62">
              <a:extLst>
                <a:ext uri="{FF2B5EF4-FFF2-40B4-BE49-F238E27FC236}">
                  <a16:creationId xmlns="" xmlns:a16="http://schemas.microsoft.com/office/drawing/2014/main" id="{0B305BA0-0B01-4557-A180-F12928B7EC31}"/>
                </a:ext>
              </a:extLst>
            </p:cNvPr>
            <p:cNvSpPr/>
            <p:nvPr/>
          </p:nvSpPr>
          <p:spPr>
            <a:xfrm>
              <a:off x="4396722" y="1649996"/>
              <a:ext cx="59833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華康華綜體" panose="020B0500000000000000" pitchFamily="34" charset="-122"/>
                  <a:ea typeface="華康華綜體" panose="020B0500000000000000" pitchFamily="34" charset="-122"/>
                </a:rPr>
                <a:t>章</a:t>
              </a:r>
            </a:p>
          </p:txBody>
        </p:sp>
      </p:grpSp>
      <p:cxnSp>
        <p:nvCxnSpPr>
          <p:cNvPr id="64" name="直接连接符 63">
            <a:extLst>
              <a:ext uri="{FF2B5EF4-FFF2-40B4-BE49-F238E27FC236}">
                <a16:creationId xmlns="" xmlns:a16="http://schemas.microsoft.com/office/drawing/2014/main" id="{00BA9BF0-4AA5-4D52-9842-98F7652F8728}"/>
              </a:ext>
            </a:extLst>
          </p:cNvPr>
          <p:cNvCxnSpPr>
            <a:cxnSpLocks/>
          </p:cNvCxnSpPr>
          <p:nvPr/>
        </p:nvCxnSpPr>
        <p:spPr>
          <a:xfrm>
            <a:off x="6353174" y="2371634"/>
            <a:ext cx="2984500"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65" name="文本框 64">
            <a:extLst>
              <a:ext uri="{FF2B5EF4-FFF2-40B4-BE49-F238E27FC236}">
                <a16:creationId xmlns="" xmlns:a16="http://schemas.microsoft.com/office/drawing/2014/main" id="{B90A2C9F-2D1B-4D44-BAF4-342EEF37A880}"/>
              </a:ext>
            </a:extLst>
          </p:cNvPr>
          <p:cNvSpPr txBox="1"/>
          <p:nvPr/>
        </p:nvSpPr>
        <p:spPr>
          <a:xfrm>
            <a:off x="8671112" y="4017949"/>
            <a:ext cx="666562" cy="523220"/>
          </a:xfrm>
          <a:prstGeom prst="rect">
            <a:avLst/>
          </a:prstGeom>
          <a:solidFill>
            <a:schemeClr val="accent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w="38100">
                  <a:noFill/>
                </a:ln>
                <a:solidFill>
                  <a:srgbClr val="FFFFFF"/>
                </a:solidFill>
                <a:effectLst/>
                <a:uLnTx/>
                <a:uFillTx/>
                <a:latin typeface="Impact" panose="020B0806030902050204" pitchFamily="34" charset="0"/>
                <a:ea typeface="微软雅黑"/>
                <a:cs typeface="+mn-cs"/>
              </a:rPr>
              <a:t>02</a:t>
            </a:r>
            <a:endParaRPr kumimoji="0" lang="zh-CN" altLang="en-US" sz="2800" b="0" i="0" u="none" strike="noStrike" kern="1200" cap="none" spc="0" normalizeH="0" baseline="0" noProof="0" dirty="0">
              <a:ln w="38100">
                <a:noFill/>
              </a:ln>
              <a:solidFill>
                <a:srgbClr val="FFFFFF"/>
              </a:solidFill>
              <a:effectLst/>
              <a:uLnTx/>
              <a:uFillTx/>
              <a:latin typeface="Impact" panose="020B0806030902050204" pitchFamily="34" charset="0"/>
              <a:ea typeface="微软雅黑"/>
              <a:cs typeface="+mn-cs"/>
            </a:endParaRPr>
          </a:p>
        </p:txBody>
      </p:sp>
    </p:spTree>
    <p:extLst>
      <p:ext uri="{BB962C8B-B14F-4D97-AF65-F5344CB8AC3E}">
        <p14:creationId xmlns="" xmlns:p14="http://schemas.microsoft.com/office/powerpoint/2010/main" val="2842325007"/>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from="(-#ppt_w/2)" to="(#ppt_x)" calcmode="lin" valueType="num">
                                      <p:cBhvr>
                                        <p:cTn id="7" dur="450" fill="hold">
                                          <p:stCondLst>
                                            <p:cond delay="0"/>
                                          </p:stCondLst>
                                        </p:cTn>
                                        <p:tgtEl>
                                          <p:spTgt spid="47"/>
                                        </p:tgtEl>
                                        <p:attrNameLst>
                                          <p:attrName>ppt_x</p:attrName>
                                        </p:attrNameLst>
                                      </p:cBhvr>
                                    </p:anim>
                                    <p:anim from="0" to="-1.0" calcmode="lin" valueType="num">
                                      <p:cBhvr>
                                        <p:cTn id="8" dur="150" decel="50000" autoRev="1" fill="hold">
                                          <p:stCondLst>
                                            <p:cond delay="450"/>
                                          </p:stCondLst>
                                        </p:cTn>
                                        <p:tgtEl>
                                          <p:spTgt spid="47"/>
                                        </p:tgtEl>
                                        <p:attrNameLst>
                                          <p:attrName>xshear</p:attrName>
                                        </p:attrNameLst>
                                      </p:cBhvr>
                                    </p:anim>
                                    <p:animScale>
                                      <p:cBhvr>
                                        <p:cTn id="9" dur="150" decel="100000" autoRev="1" fill="hold">
                                          <p:stCondLst>
                                            <p:cond delay="450"/>
                                          </p:stCondLst>
                                        </p:cTn>
                                        <p:tgtEl>
                                          <p:spTgt spid="47"/>
                                        </p:tgtEl>
                                      </p:cBhvr>
                                      <p:from x="100000" y="100000"/>
                                      <p:to x="80000" y="100000"/>
                                    </p:animScale>
                                    <p:anim by="(#ppt_h/3+#ppt_w*0.1)" calcmode="lin" valueType="num">
                                      <p:cBhvr additive="sum">
                                        <p:cTn id="10" dur="150" decel="100000" autoRev="1" fill="hold">
                                          <p:stCondLst>
                                            <p:cond delay="450"/>
                                          </p:stCondLst>
                                        </p:cTn>
                                        <p:tgtEl>
                                          <p:spTgt spid="47"/>
                                        </p:tgtEl>
                                        <p:attrNameLst>
                                          <p:attrName>ppt_x</p:attrName>
                                        </p:attrNameLst>
                                      </p:cBhvr>
                                    </p:anim>
                                  </p:childTnLst>
                                </p:cTn>
                              </p:par>
                            </p:childTnLst>
                          </p:cTn>
                        </p:par>
                        <p:par>
                          <p:cTn id="11" fill="hold">
                            <p:stCondLst>
                              <p:cond delay="750"/>
                            </p:stCondLst>
                            <p:childTnLst>
                              <p:par>
                                <p:cTn id="12" presetID="2" presetClass="entr" presetSubtype="2"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fill="hold"/>
                                        <p:tgtEl>
                                          <p:spTgt spid="52"/>
                                        </p:tgtEl>
                                        <p:attrNameLst>
                                          <p:attrName>ppt_x</p:attrName>
                                        </p:attrNameLst>
                                      </p:cBhvr>
                                      <p:tavLst>
                                        <p:tav tm="0">
                                          <p:val>
                                            <p:strVal val="1+#ppt_w/2"/>
                                          </p:val>
                                        </p:tav>
                                        <p:tav tm="100000">
                                          <p:val>
                                            <p:strVal val="#ppt_x"/>
                                          </p:val>
                                        </p:tav>
                                      </p:tavLst>
                                    </p:anim>
                                    <p:anim calcmode="lin" valueType="num">
                                      <p:cBhvr additive="base">
                                        <p:cTn id="15" dur="500" fill="hold"/>
                                        <p:tgtEl>
                                          <p:spTgt spid="52"/>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500" fill="hold"/>
                                        <p:tgtEl>
                                          <p:spTgt spid="55"/>
                                        </p:tgtEl>
                                        <p:attrNameLst>
                                          <p:attrName>ppt_x</p:attrName>
                                        </p:attrNameLst>
                                      </p:cBhvr>
                                      <p:tavLst>
                                        <p:tav tm="0">
                                          <p:val>
                                            <p:strVal val="1+#ppt_w/2"/>
                                          </p:val>
                                        </p:tav>
                                        <p:tav tm="100000">
                                          <p:val>
                                            <p:strVal val="#ppt_x"/>
                                          </p:val>
                                        </p:tav>
                                      </p:tavLst>
                                    </p:anim>
                                    <p:anim calcmode="lin" valueType="num">
                                      <p:cBhvr additive="base">
                                        <p:cTn id="19" dur="500" fill="hold"/>
                                        <p:tgtEl>
                                          <p:spTgt spid="5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500"/>
                                  </p:stCondLst>
                                  <p:childTnLst>
                                    <p:set>
                                      <p:cBhvr>
                                        <p:cTn id="21" dur="1" fill="hold">
                                          <p:stCondLst>
                                            <p:cond delay="0"/>
                                          </p:stCondLst>
                                        </p:cTn>
                                        <p:tgtEl>
                                          <p:spTgt spid="58"/>
                                        </p:tgtEl>
                                        <p:attrNameLst>
                                          <p:attrName>style.visibility</p:attrName>
                                        </p:attrNameLst>
                                      </p:cBhvr>
                                      <p:to>
                                        <p:strVal val="visible"/>
                                      </p:to>
                                    </p:set>
                                    <p:anim calcmode="lin" valueType="num">
                                      <p:cBhvr additive="base">
                                        <p:cTn id="22" dur="500" fill="hold"/>
                                        <p:tgtEl>
                                          <p:spTgt spid="58"/>
                                        </p:tgtEl>
                                        <p:attrNameLst>
                                          <p:attrName>ppt_x</p:attrName>
                                        </p:attrNameLst>
                                      </p:cBhvr>
                                      <p:tavLst>
                                        <p:tav tm="0">
                                          <p:val>
                                            <p:strVal val="1+#ppt_w/2"/>
                                          </p:val>
                                        </p:tav>
                                        <p:tav tm="100000">
                                          <p:val>
                                            <p:strVal val="#ppt_x"/>
                                          </p:val>
                                        </p:tav>
                                      </p:tavLst>
                                    </p:anim>
                                    <p:anim calcmode="lin" valueType="num">
                                      <p:cBhvr additive="base">
                                        <p:cTn id="23" dur="500" fill="hold"/>
                                        <p:tgtEl>
                                          <p:spTgt spid="58"/>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750"/>
                                  </p:stCondLst>
                                  <p:childTnLst>
                                    <p:set>
                                      <p:cBhvr>
                                        <p:cTn id="25" dur="1" fill="hold">
                                          <p:stCondLst>
                                            <p:cond delay="0"/>
                                          </p:stCondLst>
                                        </p:cTn>
                                        <p:tgtEl>
                                          <p:spTgt spid="61"/>
                                        </p:tgtEl>
                                        <p:attrNameLst>
                                          <p:attrName>style.visibility</p:attrName>
                                        </p:attrNameLst>
                                      </p:cBhvr>
                                      <p:to>
                                        <p:strVal val="visible"/>
                                      </p:to>
                                    </p:set>
                                    <p:anim calcmode="lin" valueType="num">
                                      <p:cBhvr additive="base">
                                        <p:cTn id="26" dur="500" fill="hold"/>
                                        <p:tgtEl>
                                          <p:spTgt spid="61"/>
                                        </p:tgtEl>
                                        <p:attrNameLst>
                                          <p:attrName>ppt_x</p:attrName>
                                        </p:attrNameLst>
                                      </p:cBhvr>
                                      <p:tavLst>
                                        <p:tav tm="0">
                                          <p:val>
                                            <p:strVal val="1+#ppt_w/2"/>
                                          </p:val>
                                        </p:tav>
                                        <p:tav tm="100000">
                                          <p:val>
                                            <p:strVal val="#ppt_x"/>
                                          </p:val>
                                        </p:tav>
                                      </p:tavLst>
                                    </p:anim>
                                    <p:anim calcmode="lin" valueType="num">
                                      <p:cBhvr additive="base">
                                        <p:cTn id="27" dur="500" fill="hold"/>
                                        <p:tgtEl>
                                          <p:spTgt spid="61"/>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wipe(left)">
                                      <p:cBhvr>
                                        <p:cTn id="31" dur="750"/>
                                        <p:tgtEl>
                                          <p:spTgt spid="64"/>
                                        </p:tgtEl>
                                      </p:cBhvr>
                                    </p:animEffect>
                                  </p:childTnLst>
                                </p:cTn>
                              </p:par>
                              <p:par>
                                <p:cTn id="32" presetID="22" presetClass="entr" presetSubtype="2" fill="hold"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wipe(right)">
                                      <p:cBhvr>
                                        <p:cTn id="34" dur="750"/>
                                        <p:tgtEl>
                                          <p:spTgt spid="50"/>
                                        </p:tgtEl>
                                      </p:cBhvr>
                                    </p:animEffect>
                                  </p:childTnLst>
                                </p:cTn>
                              </p:par>
                            </p:childTnLst>
                          </p:cTn>
                        </p:par>
                        <p:par>
                          <p:cTn id="35" fill="hold">
                            <p:stCondLst>
                              <p:cond delay="2750"/>
                            </p:stCondLst>
                            <p:childTnLst>
                              <p:par>
                                <p:cTn id="36" presetID="37" presetClass="entr" presetSubtype="0" fill="hold" grpId="0" nodeType="after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750"/>
                                        <p:tgtEl>
                                          <p:spTgt spid="65"/>
                                        </p:tgtEl>
                                      </p:cBhvr>
                                    </p:animEffect>
                                    <p:anim calcmode="lin" valueType="num">
                                      <p:cBhvr>
                                        <p:cTn id="39" dur="750" fill="hold"/>
                                        <p:tgtEl>
                                          <p:spTgt spid="65"/>
                                        </p:tgtEl>
                                        <p:attrNameLst>
                                          <p:attrName>ppt_x</p:attrName>
                                        </p:attrNameLst>
                                      </p:cBhvr>
                                      <p:tavLst>
                                        <p:tav tm="0">
                                          <p:val>
                                            <p:strVal val="#ppt_x"/>
                                          </p:val>
                                        </p:tav>
                                        <p:tav tm="100000">
                                          <p:val>
                                            <p:strVal val="#ppt_x"/>
                                          </p:val>
                                        </p:tav>
                                      </p:tavLst>
                                    </p:anim>
                                    <p:anim calcmode="lin" valueType="num">
                                      <p:cBhvr>
                                        <p:cTn id="40" dur="675" decel="100000" fill="hold"/>
                                        <p:tgtEl>
                                          <p:spTgt spid="65"/>
                                        </p:tgtEl>
                                        <p:attrNameLst>
                                          <p:attrName>ppt_y</p:attrName>
                                        </p:attrNameLst>
                                      </p:cBhvr>
                                      <p:tavLst>
                                        <p:tav tm="0">
                                          <p:val>
                                            <p:strVal val="#ppt_y+1"/>
                                          </p:val>
                                        </p:tav>
                                        <p:tav tm="100000">
                                          <p:val>
                                            <p:strVal val="#ppt_y-.03"/>
                                          </p:val>
                                        </p:tav>
                                      </p:tavLst>
                                    </p:anim>
                                    <p:anim calcmode="lin" valueType="num">
                                      <p:cBhvr>
                                        <p:cTn id="41" dur="75" accel="100000" fill="hold">
                                          <p:stCondLst>
                                            <p:cond delay="675"/>
                                          </p:stCondLst>
                                        </p:cTn>
                                        <p:tgtEl>
                                          <p:spTgt spid="65"/>
                                        </p:tgtEl>
                                        <p:attrNameLst>
                                          <p:attrName>ppt_y</p:attrName>
                                        </p:attrNameLst>
                                      </p:cBhvr>
                                      <p:tavLst>
                                        <p:tav tm="0">
                                          <p:val>
                                            <p:strVal val="#ppt_y-.03"/>
                                          </p:val>
                                        </p:tav>
                                        <p:tav tm="100000">
                                          <p:val>
                                            <p:strVal val="#ppt_y"/>
                                          </p:val>
                                        </p:tav>
                                      </p:tavLst>
                                    </p:anim>
                                  </p:childTnLst>
                                </p:cTn>
                              </p:par>
                            </p:childTnLst>
                          </p:cTn>
                        </p:par>
                        <p:par>
                          <p:cTn id="42" fill="hold">
                            <p:stCondLst>
                              <p:cond delay="350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51"/>
                                        </p:tgtEl>
                                        <p:attrNameLst>
                                          <p:attrName>style.visibility</p:attrName>
                                        </p:attrNameLst>
                                      </p:cBhvr>
                                      <p:to>
                                        <p:strVal val="visible"/>
                                      </p:to>
                                    </p:set>
                                    <p:anim calcmode="discrete" valueType="clr">
                                      <p:cBhvr override="childStyle">
                                        <p:cTn id="45" dur="80"/>
                                        <p:tgtEl>
                                          <p:spTgt spid="51"/>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51"/>
                                        </p:tgtEl>
                                        <p:attrNameLst>
                                          <p:attrName>fillcolor</p:attrName>
                                        </p:attrNameLst>
                                      </p:cBhvr>
                                      <p:tavLst>
                                        <p:tav tm="0">
                                          <p:val>
                                            <p:clrVal>
                                              <a:schemeClr val="accent2"/>
                                            </p:clrVal>
                                          </p:val>
                                        </p:tav>
                                        <p:tav tm="50000">
                                          <p:val>
                                            <p:clrVal>
                                              <a:schemeClr val="hlink"/>
                                            </p:clrVal>
                                          </p:val>
                                        </p:tav>
                                      </p:tavLst>
                                    </p:anim>
                                    <p:set>
                                      <p:cBhvr>
                                        <p:cTn id="47" dur="80"/>
                                        <p:tgtEl>
                                          <p:spTgt spid="5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6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A7377EB8-44BD-4ACE-BFFC-2C3B96D8354A}"/>
              </a:ext>
            </a:extLst>
          </p:cNvPr>
          <p:cNvSpPr/>
          <p:nvPr/>
        </p:nvSpPr>
        <p:spPr bwMode="auto">
          <a:xfrm>
            <a:off x="1152142" y="1554481"/>
            <a:ext cx="9961051" cy="4208201"/>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7" name="箭头: 五边形 25">
            <a:extLst>
              <a:ext uri="{FF2B5EF4-FFF2-40B4-BE49-F238E27FC236}">
                <a16:creationId xmlns="" xmlns:a16="http://schemas.microsoft.com/office/drawing/2014/main" id="{31FC989F-A7D3-4BD7-89B8-C94FFEA3C2D2}"/>
              </a:ext>
            </a:extLst>
          </p:cNvPr>
          <p:cNvSpPr/>
          <p:nvPr/>
        </p:nvSpPr>
        <p:spPr bwMode="auto">
          <a:xfrm rot="5400000">
            <a:off x="5624721" y="-3092364"/>
            <a:ext cx="942558" cy="9640017"/>
          </a:xfrm>
          <a:prstGeom prst="homePlate">
            <a:avLst>
              <a:gd name="adj" fmla="val 19643"/>
            </a:avLst>
          </a:prstGeom>
          <a:solidFill>
            <a:schemeClr val="tx1"/>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34"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8" name="矩形 7">
            <a:extLst>
              <a:ext uri="{FF2B5EF4-FFF2-40B4-BE49-F238E27FC236}">
                <a16:creationId xmlns="" xmlns:a16="http://schemas.microsoft.com/office/drawing/2014/main" id="{539E0EEA-D3A4-41CD-B8A3-78951508134A}"/>
              </a:ext>
            </a:extLst>
          </p:cNvPr>
          <p:cNvSpPr/>
          <p:nvPr/>
        </p:nvSpPr>
        <p:spPr>
          <a:xfrm>
            <a:off x="1463253" y="2262367"/>
            <a:ext cx="9576605" cy="3232360"/>
          </a:xfrm>
          <a:prstGeom prst="rect">
            <a:avLst/>
          </a:prstGeom>
        </p:spPr>
        <p:txBody>
          <a:bodyPr wrap="square">
            <a:spAutoFit/>
          </a:bodyPr>
          <a:lstStyle/>
          <a:p>
            <a:pPr marL="0" marR="0" lvl="0" indent="0" algn="just" defTabSz="914034" rtl="0" eaLnBrk="0" fontAlgn="base" latinLnBrk="0" hangingPunct="0">
              <a:lnSpc>
                <a:spcPct val="165000"/>
              </a:lnSpc>
              <a:spcBef>
                <a:spcPct val="0"/>
              </a:spcBef>
              <a:spcAft>
                <a:spcPct val="0"/>
              </a:spcAft>
              <a:buClrTx/>
              <a:buSzTx/>
              <a:buFontTx/>
              <a:buNone/>
              <a:tabLst/>
              <a:defRPr/>
            </a:pPr>
            <a:r>
              <a:rPr kumimoji="0" lang="zh-CN" altLang="en-US" b="0" i="0" u="none" strike="noStrike" kern="1200" cap="none" spc="0" normalizeH="0" baseline="0" noProof="0" dirty="0">
                <a:ln>
                  <a:noFill/>
                </a:ln>
                <a:solidFill>
                  <a:srgbClr val="C00000">
                    <a:lumMod val="50000"/>
                  </a:srgbClr>
                </a:solidFill>
                <a:effectLst/>
                <a:uLnTx/>
                <a:uFillTx/>
                <a:latin typeface="微软雅黑"/>
                <a:ea typeface="微软雅黑"/>
                <a:cs typeface="+mn-cs"/>
              </a:rPr>
              <a:t>改革开放以来我们取得一切成绩和进步的根本原因，归结起来就是：开辟了中国特色社会主义道路，形成了中国特色社会主义理论体系，确立了中国特色社会主义制度，发展了中国特色社会主义文化。全党同志要倍加珍惜、长期坚持和不断发展党历经艰辛开创的这条道路、这个理论体系、这个制度、这个文化，高举中国特色社会主义伟大旗帜，坚定道路自信、理论自信、制度自信、文化自信，贯彻党的基本理论、基本路线、基本方略，为实现推进现代化建设、完成祖国统一、维护世界和平与促进共同发展这三大历史任务，实现“两个一百年”奋斗目标、实现中华民族伟大复兴的中国梦而奋斗。</a:t>
            </a:r>
            <a:endParaRPr kumimoji="0" lang="en-US" altLang="zh-CN" b="0" i="0" u="none" strike="noStrike" kern="1200" cap="none" spc="0" normalizeH="0" baseline="0" noProof="0" dirty="0">
              <a:ln>
                <a:noFill/>
              </a:ln>
              <a:solidFill>
                <a:srgbClr val="C00000">
                  <a:lumMod val="50000"/>
                </a:srgbClr>
              </a:solidFill>
              <a:effectLst/>
              <a:uLnTx/>
              <a:uFillTx/>
              <a:latin typeface="微软雅黑"/>
              <a:ea typeface="微软雅黑"/>
              <a:cs typeface="+mn-cs"/>
            </a:endParaRPr>
          </a:p>
        </p:txBody>
      </p:sp>
      <p:sp>
        <p:nvSpPr>
          <p:cNvPr id="9" name="矩形 8">
            <a:extLst>
              <a:ext uri="{FF2B5EF4-FFF2-40B4-BE49-F238E27FC236}">
                <a16:creationId xmlns="" xmlns:a16="http://schemas.microsoft.com/office/drawing/2014/main" id="{7BB8A371-1BC5-4D2F-9271-FC7883DA6024}"/>
              </a:ext>
            </a:extLst>
          </p:cNvPr>
          <p:cNvSpPr/>
          <p:nvPr/>
        </p:nvSpPr>
        <p:spPr>
          <a:xfrm>
            <a:off x="4793342" y="1373701"/>
            <a:ext cx="2605315" cy="707886"/>
          </a:xfrm>
          <a:prstGeom prst="rect">
            <a:avLst/>
          </a:prstGeom>
          <a:noFill/>
        </p:spPr>
        <p:txBody>
          <a:bodyPr vert="horz" wrap="square">
            <a:spAutoFit/>
          </a:bodyPr>
          <a:lstStyle/>
          <a:p>
            <a:pPr marL="0" marR="0" lvl="0" indent="0" algn="dist" defTabSz="914034" rtl="0" eaLnBrk="0" fontAlgn="base" latinLnBrk="0" hangingPunct="0">
              <a:lnSpc>
                <a:spcPct val="100000"/>
              </a:lnSpc>
              <a:spcBef>
                <a:spcPct val="0"/>
              </a:spcBef>
              <a:spcAft>
                <a:spcPct val="0"/>
              </a:spcAft>
              <a:buClrTx/>
              <a:buSzTx/>
              <a:buFontTx/>
              <a:buNone/>
              <a:tabLst/>
              <a:defRPr/>
            </a:pPr>
            <a:r>
              <a:rPr kumimoji="0" lang="zh-CN" altLang="en-US" sz="4000" b="1" i="0" u="none" strike="noStrike" kern="1200" cap="none" spc="0" normalizeH="0" baseline="0" noProof="0" dirty="0">
                <a:ln>
                  <a:noFill/>
                </a:ln>
                <a:solidFill>
                  <a:srgbClr val="FFC000"/>
                </a:solidFill>
                <a:effectLst/>
                <a:uLnTx/>
                <a:uFillTx/>
                <a:latin typeface="微软雅黑"/>
                <a:ea typeface="微软雅黑"/>
                <a:cs typeface="+mn-cs"/>
              </a:rPr>
              <a:t>党章原文</a:t>
            </a:r>
          </a:p>
        </p:txBody>
      </p:sp>
    </p:spTree>
    <p:extLst>
      <p:ext uri="{BB962C8B-B14F-4D97-AF65-F5344CB8AC3E}">
        <p14:creationId xmlns="" xmlns:p14="http://schemas.microsoft.com/office/powerpoint/2010/main" val="1591422431"/>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A7377EB8-44BD-4ACE-BFFC-2C3B96D8354A}"/>
              </a:ext>
            </a:extLst>
          </p:cNvPr>
          <p:cNvSpPr/>
          <p:nvPr/>
        </p:nvSpPr>
        <p:spPr bwMode="auto">
          <a:xfrm>
            <a:off x="1152142" y="1619796"/>
            <a:ext cx="9961051" cy="4208201"/>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cs typeface="+mn-cs"/>
            </a:endParaRPr>
          </a:p>
        </p:txBody>
      </p:sp>
      <p:sp>
        <p:nvSpPr>
          <p:cNvPr id="7" name="箭头: 五边形 25">
            <a:extLst>
              <a:ext uri="{FF2B5EF4-FFF2-40B4-BE49-F238E27FC236}">
                <a16:creationId xmlns="" xmlns:a16="http://schemas.microsoft.com/office/drawing/2014/main" id="{31FC989F-A7D3-4BD7-89B8-C94FFEA3C2D2}"/>
              </a:ext>
            </a:extLst>
          </p:cNvPr>
          <p:cNvSpPr/>
          <p:nvPr/>
        </p:nvSpPr>
        <p:spPr bwMode="auto">
          <a:xfrm rot="5400000">
            <a:off x="5624721" y="-3027049"/>
            <a:ext cx="942558" cy="9640017"/>
          </a:xfrm>
          <a:prstGeom prst="homePlate">
            <a:avLst>
              <a:gd name="adj" fmla="val 19643"/>
            </a:avLst>
          </a:prstGeom>
          <a:solidFill>
            <a:schemeClr val="tx1"/>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34"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8" name="矩形 7">
            <a:extLst>
              <a:ext uri="{FF2B5EF4-FFF2-40B4-BE49-F238E27FC236}">
                <a16:creationId xmlns="" xmlns:a16="http://schemas.microsoft.com/office/drawing/2014/main" id="{539E0EEA-D3A4-41CD-B8A3-78951508134A}"/>
              </a:ext>
            </a:extLst>
          </p:cNvPr>
          <p:cNvSpPr/>
          <p:nvPr/>
        </p:nvSpPr>
        <p:spPr>
          <a:xfrm>
            <a:off x="5479143" y="2327682"/>
            <a:ext cx="5560715" cy="3416320"/>
          </a:xfrm>
          <a:prstGeom prst="rect">
            <a:avLst/>
          </a:prstGeom>
        </p:spPr>
        <p:txBody>
          <a:bodyPr wrap="square">
            <a:spAutoFit/>
          </a:bodyPr>
          <a:lstStyle/>
          <a:p>
            <a:pPr lvl="0" algn="just">
              <a:lnSpc>
                <a:spcPct val="150000"/>
              </a:lnSpc>
              <a:defRPr/>
            </a:pPr>
            <a:r>
              <a:rPr lang="zh-CN" altLang="en-US"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这一部分，对中国特色社会主义的内容、表述作了一定的调整，并归结为三个“基本”：基本理论、基本路线、基本方略。其中，“基本方略”的提出，既体现了习近平新时代中国特色社会主义的主要思想，同时也把过去基本纲领、基本要求和基本经验融合进去。同时，把“实现</a:t>
            </a:r>
            <a:r>
              <a:rPr lang="en-US" altLang="zh-CN"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两个一百年</a:t>
            </a:r>
            <a:r>
              <a:rPr lang="en-US" altLang="zh-CN"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奋斗目标、实现中华民族伟大复兴的中国梦”写入党章，这是在新的历史条件下的伟大任务。</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 xmlns:a16="http://schemas.microsoft.com/office/drawing/2014/main" id="{7BB8A371-1BC5-4D2F-9271-FC7883DA6024}"/>
              </a:ext>
            </a:extLst>
          </p:cNvPr>
          <p:cNvSpPr/>
          <p:nvPr/>
        </p:nvSpPr>
        <p:spPr>
          <a:xfrm>
            <a:off x="1571171" y="1321680"/>
            <a:ext cx="9049657" cy="707886"/>
          </a:xfrm>
          <a:prstGeom prst="rect">
            <a:avLst/>
          </a:prstGeom>
          <a:noFill/>
        </p:spPr>
        <p:txBody>
          <a:bodyPr vert="horz" wrap="square">
            <a:spAutoFit/>
          </a:bodyPr>
          <a:lstStyle/>
          <a:p>
            <a:pPr lvl="0" algn="dist" defTabSz="914034" eaLnBrk="0" fontAlgn="base" hangingPunct="0">
              <a:spcBef>
                <a:spcPct val="0"/>
              </a:spcBef>
              <a:spcAft>
                <a:spcPct val="0"/>
              </a:spcAft>
              <a:defRPr/>
            </a:pPr>
            <a:r>
              <a:rPr lang="zh-CN" altLang="en-US" sz="4000" b="1" dirty="0">
                <a:solidFill>
                  <a:srgbClr val="FFC000"/>
                </a:solidFill>
              </a:rPr>
              <a:t>中共中央党史研究室原副主任李忠杰</a:t>
            </a:r>
          </a:p>
        </p:txBody>
      </p:sp>
      <p:pic>
        <p:nvPicPr>
          <p:cNvPr id="10" name="图片 9">
            <a:extLst>
              <a:ext uri="{FF2B5EF4-FFF2-40B4-BE49-F238E27FC236}">
                <a16:creationId xmlns="" xmlns:a16="http://schemas.microsoft.com/office/drawing/2014/main" id="{C22F70C6-5456-49D7-B3B2-B33DBDEFF5F0}"/>
              </a:ext>
            </a:extLst>
          </p:cNvPr>
          <p:cNvPicPr>
            <a:picLocks noChangeAspect="1"/>
          </p:cNvPicPr>
          <p:nvPr/>
        </p:nvPicPr>
        <p:blipFill>
          <a:blip r:embed="rId3" cstate="print">
            <a:extLst>
              <a:ext uri="{BEBA8EAE-BF5A-486C-A8C5-ECC9F3942E4B}">
                <a14:imgProps xmlns="" xmlns:a14="http://schemas.microsoft.com/office/drawing/2010/main">
                  <a14:imgLayer r:embed="rId4">
                    <a14:imgEffect>
                      <a14:brightnessContrast bright="30000" contrast="20000"/>
                    </a14:imgEffect>
                  </a14:imgLayer>
                </a14:imgProps>
              </a:ext>
              <a:ext uri="{28A0092B-C50C-407E-A947-70E740481C1C}">
                <a14:useLocalDpi xmlns="" xmlns:a14="http://schemas.microsoft.com/office/drawing/2010/main" val="0"/>
              </a:ext>
            </a:extLst>
          </a:blip>
          <a:srcRect l="4031" t="24779" b="3110"/>
          <a:stretch>
            <a:fillRect/>
          </a:stretch>
        </p:blipFill>
        <p:spPr>
          <a:xfrm>
            <a:off x="1815703" y="2603810"/>
            <a:ext cx="2864062" cy="2864063"/>
          </a:xfrm>
          <a:custGeom>
            <a:avLst/>
            <a:gdLst>
              <a:gd name="connsiteX0" fmla="*/ 1608857 w 3217713"/>
              <a:gd name="connsiteY0" fmla="*/ 0 h 3217714"/>
              <a:gd name="connsiteX1" fmla="*/ 3209408 w 3217713"/>
              <a:gd name="connsiteY1" fmla="*/ 1444361 h 3217714"/>
              <a:gd name="connsiteX2" fmla="*/ 3217713 w 3217713"/>
              <a:gd name="connsiteY2" fmla="*/ 1608837 h 3217714"/>
              <a:gd name="connsiteX3" fmla="*/ 3217713 w 3217713"/>
              <a:gd name="connsiteY3" fmla="*/ 1608877 h 3217714"/>
              <a:gd name="connsiteX4" fmla="*/ 3209408 w 3217713"/>
              <a:gd name="connsiteY4" fmla="*/ 1773353 h 3217714"/>
              <a:gd name="connsiteX5" fmla="*/ 1608857 w 3217713"/>
              <a:gd name="connsiteY5" fmla="*/ 3217714 h 3217714"/>
              <a:gd name="connsiteX6" fmla="*/ 0 w 3217713"/>
              <a:gd name="connsiteY6" fmla="*/ 1608857 h 3217714"/>
              <a:gd name="connsiteX7" fmla="*/ 1608857 w 3217713"/>
              <a:gd name="connsiteY7" fmla="*/ 0 h 32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7713" h="3217714">
                <a:moveTo>
                  <a:pt x="1608857" y="0"/>
                </a:moveTo>
                <a:cubicBezTo>
                  <a:pt x="2441870" y="0"/>
                  <a:pt x="3127018" y="633085"/>
                  <a:pt x="3209408" y="1444361"/>
                </a:cubicBezTo>
                <a:lnTo>
                  <a:pt x="3217713" y="1608837"/>
                </a:lnTo>
                <a:lnTo>
                  <a:pt x="3217713" y="1608877"/>
                </a:lnTo>
                <a:lnTo>
                  <a:pt x="3209408" y="1773353"/>
                </a:lnTo>
                <a:cubicBezTo>
                  <a:pt x="3127018" y="2584629"/>
                  <a:pt x="2441870" y="3217714"/>
                  <a:pt x="1608857" y="3217714"/>
                </a:cubicBezTo>
                <a:cubicBezTo>
                  <a:pt x="720310" y="3217714"/>
                  <a:pt x="0" y="2497404"/>
                  <a:pt x="0" y="1608857"/>
                </a:cubicBezTo>
                <a:cubicBezTo>
                  <a:pt x="0" y="720310"/>
                  <a:pt x="720310" y="0"/>
                  <a:pt x="1608857" y="0"/>
                </a:cubicBezTo>
                <a:close/>
              </a:path>
            </a:pathLst>
          </a:custGeom>
          <a:ln w="127000">
            <a:solidFill>
              <a:srgbClr val="FF0000">
                <a:alpha val="25000"/>
              </a:srgbClr>
            </a:solidFill>
          </a:ln>
        </p:spPr>
      </p:pic>
    </p:spTree>
    <p:extLst>
      <p:ext uri="{BB962C8B-B14F-4D97-AF65-F5344CB8AC3E}">
        <p14:creationId xmlns="" xmlns:p14="http://schemas.microsoft.com/office/powerpoint/2010/main" val="3815629983"/>
      </p:ext>
    </p:extLst>
  </p:cSld>
  <p:clrMapOvr>
    <a:masterClrMapping/>
  </p:clrMapOvr>
  <mc:AlternateContent xmlns:mc="http://schemas.openxmlformats.org/markup-compatibility/2006">
    <mc:Choice xmlns=""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9" presetClass="entr" presetSubtype="0" decel="10000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style.rotation</p:attrName>
                                        </p:attrNameLst>
                                      </p:cBhvr>
                                      <p:tavLst>
                                        <p:tav tm="0">
                                          <p:val>
                                            <p:fltVal val="360"/>
                                          </p:val>
                                        </p:tav>
                                        <p:tav tm="100000">
                                          <p:val>
                                            <p:fltVal val="0"/>
                                          </p:val>
                                        </p:tav>
                                      </p:tavLst>
                                    </p:anim>
                                    <p:animEffect transition="in" filter="fade">
                                      <p:cBhvr>
                                        <p:cTn id="3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45F560D-1B2F-4AF2-84F2-159D85D908B1"/>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DiUeE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4lHh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iUeE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OJR4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OJR4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OJR4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OJR4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JR4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O5R4S7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8lHhLbVEZO0oAAABqAAAAGwAAAHVuaXZlcnNhbC91bml2ZXJzYWwucG5nLnhtbLOxr8jNUShLLSrOzM+zVTLUM1Cyt+PlsikoSi3LTC1XqACKGekZQICSQiUqtzwzpSTDVsnC0BghlpGamZ5RYqtkZmgAF9QHGgkAUEsBAgAAFAACAAgAOJR4SxUOrShkBAAABxEAAB0AAAAAAAAAAQAAAAAAAAAAAHVuaXZlcnNhbC9jb21tb25fbWVzc2FnZXMubG5nUEsBAgAAFAACAAgAOJR4Swh+CyMpAwAAhgwAACcAAAAAAAAAAQAAAAAAnwQAAHVuaXZlcnNhbC9mbGFzaF9wdWJsaXNoaW5nX3NldHRpbmdzLnhtbFBLAQIAABQAAgAIADiUeEu1/AlkugIAAFUKAAAhAAAAAAAAAAEAAAAAAA0IAAB1bml2ZXJzYWwvZmxhc2hfc2tpbl9zZXR0aW5ncy54bWxQSwECAAAUAAIACAA4lHhLKpYPZ/4CAACXCwAAJgAAAAAAAAABAAAAAAAGCwAAdW5pdmVyc2FsL2h0bWxfcHVibGlzaGluZ19zZXR0aW5ncy54bWxQSwECAAAUAAIACAA4lHhLaHFSkZoBAAAfBgAAHwAAAAAAAAABAAAAAABIDgAAdW5pdmVyc2FsL2h0bWxfc2tpbl9zZXR0aW5ncy5qc1BLAQIAABQAAgAIADiUeEs9PC/RwQAAAOUBAAAaAAAAAAAAAAEAAAAAAB8QAAB1bml2ZXJzYWwvaTE4bl9wcmVzZXRzLnhtbFBLAQIAABQAAgAIADiUeEua+ZZkawAAAGsAAAAcAAAAAAAAAAEAAAAAABgRAAB1bml2ZXJzYWwvbG9jYWxfc2V0dGluZ3MueG1sUEsBAgAAFAACAAgARJRXRyO0Tvv7AgAAsAgAABQAAAAAAAAAAQAAAAAAvREAAHVuaXZlcnNhbC9wbGF5ZXIueG1sUEsBAgAAFAACAAgAOJR4S7CHI/RsAQAA9wIAACkAAAAAAAAAAQAAAAAA6hQAAHVuaXZlcnNhbC9za2luX2N1c3RvbWl6YXRpb25fc2V0dGluZ3MueG1sUEsBAgAAFAACAAgAO5R4S7DdIuDqDAAA1hoAABcAAAAAAAAAAAAAAAAAnRYAAHVuaXZlcnNhbC91bml2ZXJzYWwucG5nUEsBAgAAFAACAAgAPJR4S21RGTtKAAAAagAAABsAAAAAAAAAAQAAAAAAvCMAAHVuaXZlcnNhbC91bml2ZXJzYWwucG5nLnhtbFBLBQYAAAAACwALAEkDAAA/JAAAAAA="/>
  <p:tag name="ISPRING_PRESENTATION_TITLE" val="中国共产党章程修正案新党章PPT模板"/>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120">
      <a:dk1>
        <a:srgbClr val="C00000"/>
      </a:dk1>
      <a:lt1>
        <a:srgbClr val="FFFFFF"/>
      </a:lt1>
      <a:dk2>
        <a:srgbClr val="C00000"/>
      </a:dk2>
      <a:lt2>
        <a:srgbClr val="C00000"/>
      </a:lt2>
      <a:accent1>
        <a:srgbClr val="C00000"/>
      </a:accent1>
      <a:accent2>
        <a:srgbClr val="C00000"/>
      </a:accent2>
      <a:accent3>
        <a:srgbClr val="C00000"/>
      </a:accent3>
      <a:accent4>
        <a:srgbClr val="C00000"/>
      </a:accent4>
      <a:accent5>
        <a:srgbClr val="C00000"/>
      </a:accent5>
      <a:accent6>
        <a:srgbClr val="C00000"/>
      </a:accent6>
      <a:hlink>
        <a:srgbClr val="FFFFFF"/>
      </a:hlink>
      <a:folHlink>
        <a:srgbClr val="FFFFFF"/>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TotalTime>
  <Words>2335</Words>
  <Application>Microsoft Office PowerPoint</Application>
  <PresentationFormat>自定义</PresentationFormat>
  <Paragraphs>140</Paragraphs>
  <Slides>26</Slides>
  <Notes>26</Notes>
  <HiddenSlides>0</HiddenSlides>
  <MMClips>2</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中国共产党章程修正案新党章PPT模板</dc:title>
  <dc:creator>歉然安可</dc:creator>
  <cp:lastModifiedBy>hlf</cp:lastModifiedBy>
  <cp:revision>16</cp:revision>
  <dcterms:created xsi:type="dcterms:W3CDTF">2017-12-16T16:48:06Z</dcterms:created>
  <dcterms:modified xsi:type="dcterms:W3CDTF">2018-04-11T08:20:52Z</dcterms:modified>
</cp:coreProperties>
</file>